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4"/>
  </p:notesMasterIdLst>
  <p:sldIdLst>
    <p:sldId id="306" r:id="rId2"/>
    <p:sldId id="309" r:id="rId3"/>
    <p:sldId id="260" r:id="rId4"/>
    <p:sldId id="304" r:id="rId5"/>
    <p:sldId id="288" r:id="rId6"/>
    <p:sldId id="290" r:id="rId7"/>
    <p:sldId id="270" r:id="rId8"/>
    <p:sldId id="311" r:id="rId9"/>
    <p:sldId id="284" r:id="rId10"/>
    <p:sldId id="282" r:id="rId11"/>
    <p:sldId id="272" r:id="rId12"/>
    <p:sldId id="283" r:id="rId13"/>
    <p:sldId id="286" r:id="rId14"/>
    <p:sldId id="305" r:id="rId15"/>
    <p:sldId id="310" r:id="rId16"/>
    <p:sldId id="293" r:id="rId17"/>
    <p:sldId id="307" r:id="rId18"/>
    <p:sldId id="294" r:id="rId19"/>
    <p:sldId id="295" r:id="rId20"/>
    <p:sldId id="303" r:id="rId21"/>
    <p:sldId id="314" r:id="rId22"/>
    <p:sldId id="31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5" autoAdjust="0"/>
    <p:restoredTop sz="89876" autoAdjust="0"/>
  </p:normalViewPr>
  <p:slideViewPr>
    <p:cSldViewPr>
      <p:cViewPr varScale="1">
        <p:scale>
          <a:sx n="66" d="100"/>
          <a:sy n="66" d="100"/>
        </p:scale>
        <p:origin x="-149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B4D999-6989-45F5-9A03-0FC63C161A91}" type="datetimeFigureOut">
              <a:rPr lang="en-US" smtClean="0"/>
              <a:pPr/>
              <a:t>2/28/2013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857A59-884B-4FF7-9561-93A4E3942B6D}" type="slidenum">
              <a:rPr lang="en-US" smtClean="0"/>
              <a:pPr/>
              <a:t>‹#›</a:t>
            </a:fld>
            <a:endParaRPr lang="en-US"/>
          </a:p>
        </p:txBody>
      </p:sp>
    </p:spTree>
    <p:extLst>
      <p:ext uri="{BB962C8B-B14F-4D97-AF65-F5344CB8AC3E}">
        <p14:creationId xmlns:p14="http://schemas.microsoft.com/office/powerpoint/2010/main" val="3365498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57A59-884B-4FF7-9561-93A4E3942B6D}" type="slidenum">
              <a:rPr lang="en-US" smtClean="0"/>
              <a:pPr/>
              <a:t>1</a:t>
            </a:fld>
            <a:endParaRPr lang="en-US"/>
          </a:p>
        </p:txBody>
      </p:sp>
    </p:spTree>
    <p:extLst>
      <p:ext uri="{BB962C8B-B14F-4D97-AF65-F5344CB8AC3E}">
        <p14:creationId xmlns:p14="http://schemas.microsoft.com/office/powerpoint/2010/main" val="2808949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 participants selected for 2011 Stream 1.5…</a:t>
            </a:r>
            <a:r>
              <a:rPr lang="en-US" baseline="0" dirty="0" smtClean="0"/>
              <a:t>how information was used by forecasters varied.  Some of the guidance would be viewed explicitly while others only as part of a consensus.</a:t>
            </a:r>
            <a:endParaRPr lang="en-US" dirty="0"/>
          </a:p>
        </p:txBody>
      </p:sp>
      <p:sp>
        <p:nvSpPr>
          <p:cNvPr id="4" name="Slide Number Placeholder 3"/>
          <p:cNvSpPr>
            <a:spLocks noGrp="1"/>
          </p:cNvSpPr>
          <p:nvPr>
            <p:ph type="sldNum" sz="quarter" idx="10"/>
          </p:nvPr>
        </p:nvSpPr>
        <p:spPr/>
        <p:txBody>
          <a:bodyPr/>
          <a:lstStyle/>
          <a:p>
            <a:fld id="{EB857A59-884B-4FF7-9561-93A4E3942B6D}" type="slidenum">
              <a:rPr lang="en-US" smtClean="0"/>
              <a:pPr/>
              <a:t>13</a:t>
            </a:fld>
            <a:endParaRPr lang="en-US"/>
          </a:p>
        </p:txBody>
      </p:sp>
    </p:spTree>
    <p:extLst>
      <p:ext uri="{BB962C8B-B14F-4D97-AF65-F5344CB8AC3E}">
        <p14:creationId xmlns:p14="http://schemas.microsoft.com/office/powerpoint/2010/main" val="399662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57A59-884B-4FF7-9561-93A4E3942B6D}" type="slidenum">
              <a:rPr lang="en-US" smtClean="0"/>
              <a:pPr/>
              <a:t>15</a:t>
            </a:fld>
            <a:endParaRPr lang="en-US"/>
          </a:p>
        </p:txBody>
      </p:sp>
    </p:spTree>
    <p:extLst>
      <p:ext uri="{BB962C8B-B14F-4D97-AF65-F5344CB8AC3E}">
        <p14:creationId xmlns:p14="http://schemas.microsoft.com/office/powerpoint/2010/main" val="2241137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other supporting plots: SS differences for ECMWF and GFS</a:t>
            </a:r>
            <a:r>
              <a:rPr lang="en-US" baseline="0" dirty="0" smtClean="0"/>
              <a:t> baselines all favor operational baseline, whereas,  SS differences for GFDL baseline all favor experimental GFDL ensemble mean.  Tendency to rank 3</a:t>
            </a:r>
            <a:r>
              <a:rPr lang="en-US" baseline="30000" dirty="0" smtClean="0"/>
              <a:t>rd</a:t>
            </a:r>
            <a:r>
              <a:rPr lang="en-US" baseline="0" dirty="0" smtClean="0"/>
              <a:t> appears to stem from ensemble mean beating deterministic GFDL guidance.</a:t>
            </a:r>
            <a:endParaRPr lang="en-US" dirty="0"/>
          </a:p>
        </p:txBody>
      </p:sp>
      <p:sp>
        <p:nvSpPr>
          <p:cNvPr id="4" name="Slide Number Placeholder 3"/>
          <p:cNvSpPr>
            <a:spLocks noGrp="1"/>
          </p:cNvSpPr>
          <p:nvPr>
            <p:ph type="sldNum" sz="quarter" idx="10"/>
          </p:nvPr>
        </p:nvSpPr>
        <p:spPr/>
        <p:txBody>
          <a:bodyPr/>
          <a:lstStyle/>
          <a:p>
            <a:fld id="{DECB4CA6-074D-4442-A223-9A86D94AB9D6}" type="slidenum">
              <a:rPr lang="en-US" smtClean="0"/>
              <a:pPr/>
              <a:t>16</a:t>
            </a:fld>
            <a:endParaRPr lang="en-US"/>
          </a:p>
        </p:txBody>
      </p:sp>
    </p:spTree>
    <p:extLst>
      <p:ext uri="{BB962C8B-B14F-4D97-AF65-F5344CB8AC3E}">
        <p14:creationId xmlns:p14="http://schemas.microsoft.com/office/powerpoint/2010/main" val="3638266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Tendency to rank 3rd appears to stem from ensemble mean beating deterministic GFDL guidance.</a:t>
            </a:r>
          </a:p>
          <a:p>
            <a:endParaRPr lang="en-US" dirty="0"/>
          </a:p>
        </p:txBody>
      </p:sp>
      <p:sp>
        <p:nvSpPr>
          <p:cNvPr id="4" name="Slide Number Placeholder 3"/>
          <p:cNvSpPr>
            <a:spLocks noGrp="1"/>
          </p:cNvSpPr>
          <p:nvPr>
            <p:ph type="sldNum" sz="quarter" idx="10"/>
          </p:nvPr>
        </p:nvSpPr>
        <p:spPr/>
        <p:txBody>
          <a:bodyPr/>
          <a:lstStyle/>
          <a:p>
            <a:fld id="{EB857A59-884B-4FF7-9561-93A4E3942B6D}" type="slidenum">
              <a:rPr lang="en-US" smtClean="0"/>
              <a:pPr/>
              <a:t>17</a:t>
            </a:fld>
            <a:endParaRPr lang="en-US"/>
          </a:p>
        </p:txBody>
      </p:sp>
    </p:spTree>
    <p:extLst>
      <p:ext uri="{BB962C8B-B14F-4D97-AF65-F5344CB8AC3E}">
        <p14:creationId xmlns:p14="http://schemas.microsoft.com/office/powerpoint/2010/main" val="3432148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57A59-884B-4FF7-9561-93A4E3942B6D}" type="slidenum">
              <a:rPr lang="en-US" smtClean="0"/>
              <a:pPr/>
              <a:t>18</a:t>
            </a:fld>
            <a:endParaRPr lang="en-US"/>
          </a:p>
        </p:txBody>
      </p:sp>
    </p:spTree>
    <p:extLst>
      <p:ext uri="{BB962C8B-B14F-4D97-AF65-F5344CB8AC3E}">
        <p14:creationId xmlns:p14="http://schemas.microsoft.com/office/powerpoint/2010/main" val="3144670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CB4CA6-074D-4442-A223-9A86D94AB9D6}" type="slidenum">
              <a:rPr lang="en-US" smtClean="0"/>
              <a:pPr/>
              <a:t>19</a:t>
            </a:fld>
            <a:endParaRPr lang="en-US"/>
          </a:p>
        </p:txBody>
      </p:sp>
    </p:spTree>
    <p:extLst>
      <p:ext uri="{BB962C8B-B14F-4D97-AF65-F5344CB8AC3E}">
        <p14:creationId xmlns:p14="http://schemas.microsoft.com/office/powerpoint/2010/main" val="4188436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example</a:t>
            </a:r>
            <a:r>
              <a:rPr lang="en-US" baseline="0" dirty="0" smtClean="0"/>
              <a:t> of error distributions for the UW model for the Atlantic Basin, land and water, for intensity errors compared to the GHMI Baseline</a:t>
            </a:r>
            <a:endParaRPr lang="en-US" dirty="0"/>
          </a:p>
        </p:txBody>
      </p:sp>
      <p:sp>
        <p:nvSpPr>
          <p:cNvPr id="4" name="Slide Number Placeholder 3"/>
          <p:cNvSpPr>
            <a:spLocks noGrp="1"/>
          </p:cNvSpPr>
          <p:nvPr>
            <p:ph type="sldNum" sz="quarter" idx="10"/>
          </p:nvPr>
        </p:nvSpPr>
        <p:spPr/>
        <p:txBody>
          <a:bodyPr/>
          <a:lstStyle/>
          <a:p>
            <a:fld id="{DECB4CA6-074D-4442-A223-9A86D94AB9D6}" type="slidenum">
              <a:rPr lang="en-US" smtClean="0"/>
              <a:pPr/>
              <a:t>20</a:t>
            </a:fld>
            <a:endParaRPr lang="en-US"/>
          </a:p>
        </p:txBody>
      </p:sp>
    </p:spTree>
    <p:extLst>
      <p:ext uri="{BB962C8B-B14F-4D97-AF65-F5344CB8AC3E}">
        <p14:creationId xmlns:p14="http://schemas.microsoft.com/office/powerpoint/2010/main" val="246613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One-to-one comparisons between stream 1.5 candidates and top</a:t>
            </a:r>
            <a:r>
              <a:rPr lang="en-US" baseline="0" dirty="0" smtClean="0"/>
              <a:t>-flight model plus a look at how the stream 1.5 model performed </a:t>
            </a:r>
            <a:r>
              <a:rPr lang="en-US" baseline="0" dirty="0" err="1" smtClean="0"/>
              <a:t>wrt</a:t>
            </a:r>
            <a:r>
              <a:rPr lang="en-US" baseline="0" dirty="0" smtClean="0"/>
              <a:t> the top-flight models as a group</a:t>
            </a:r>
            <a:r>
              <a:rPr lang="en-US" dirty="0" smtClean="0"/>
              <a:t>, impact of stream 1.5 candidates on consensus or</a:t>
            </a:r>
            <a:r>
              <a:rPr lang="en-US" baseline="0" dirty="0" smtClean="0"/>
              <a:t> direct comparison with consensus</a:t>
            </a:r>
            <a:endParaRPr lang="en-US" dirty="0"/>
          </a:p>
        </p:txBody>
      </p:sp>
      <p:sp>
        <p:nvSpPr>
          <p:cNvPr id="4" name="Slide Number Placeholder 3"/>
          <p:cNvSpPr>
            <a:spLocks noGrp="1"/>
          </p:cNvSpPr>
          <p:nvPr>
            <p:ph type="sldNum" sz="quarter" idx="10"/>
          </p:nvPr>
        </p:nvSpPr>
        <p:spPr/>
        <p:txBody>
          <a:bodyPr/>
          <a:lstStyle/>
          <a:p>
            <a:fld id="{EB857A59-884B-4FF7-9561-93A4E3942B6D}" type="slidenum">
              <a:rPr lang="en-US" smtClean="0"/>
              <a:pPr/>
              <a:t>22</a:t>
            </a:fld>
            <a:endParaRPr lang="en-US"/>
          </a:p>
        </p:txBody>
      </p:sp>
    </p:spTree>
    <p:extLst>
      <p:ext uri="{BB962C8B-B14F-4D97-AF65-F5344CB8AC3E}">
        <p14:creationId xmlns:p14="http://schemas.microsoft.com/office/powerpoint/2010/main" val="339123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Diagram</a:t>
            </a:r>
            <a:r>
              <a:rPr lang="en-US" baseline="0" dirty="0" smtClean="0"/>
              <a:t> depicts the methodology used for all verification studies.</a:t>
            </a:r>
          </a:p>
          <a:p>
            <a:pPr marL="228600" indent="-228600">
              <a:buAutoNum type="arabicParenR"/>
            </a:pPr>
            <a:r>
              <a:rPr lang="en-US" baseline="0" dirty="0" smtClean="0"/>
              <a:t>Compute individual errors for both the experimental model and operational baselines</a:t>
            </a:r>
          </a:p>
          <a:p>
            <a:pPr marL="228600" indent="-228600">
              <a:buAutoNum type="arabicParenR"/>
            </a:pPr>
            <a:r>
              <a:rPr lang="en-US" baseline="0" dirty="0" smtClean="0"/>
              <a:t>Match forecast errors to assure homogeneous sample</a:t>
            </a:r>
          </a:p>
          <a:p>
            <a:pPr marL="685800" lvl="1" indent="-228600">
              <a:buAutoNum type="arabicParenR"/>
            </a:pPr>
            <a:r>
              <a:rPr lang="en-US" baseline="0" dirty="0" smtClean="0"/>
              <a:t>For one-to-one comparison, compute </a:t>
            </a:r>
            <a:r>
              <a:rPr lang="en-US" baseline="0" dirty="0" err="1" smtClean="0"/>
              <a:t>pairwise</a:t>
            </a:r>
            <a:r>
              <a:rPr lang="en-US" baseline="0" dirty="0" smtClean="0"/>
              <a:t> differences and determine SS based on properties of </a:t>
            </a:r>
            <a:r>
              <a:rPr lang="en-US" baseline="0" dirty="0" err="1" smtClean="0"/>
              <a:t>pairwise</a:t>
            </a:r>
            <a:r>
              <a:rPr lang="en-US" baseline="0" dirty="0" smtClean="0"/>
              <a:t> difference distribution – more powerful method then simply putting CIs on the error distributions.</a:t>
            </a:r>
          </a:p>
          <a:p>
            <a:pPr marL="685800" lvl="1" indent="-228600">
              <a:buAutoNum type="arabicParenR"/>
            </a:pPr>
            <a:r>
              <a:rPr lang="en-US" baseline="0" dirty="0" smtClean="0"/>
              <a:t>Rank frequency plots for top-flight models</a:t>
            </a:r>
          </a:p>
        </p:txBody>
      </p:sp>
      <p:sp>
        <p:nvSpPr>
          <p:cNvPr id="4" name="Slide Number Placeholder 3"/>
          <p:cNvSpPr>
            <a:spLocks noGrp="1"/>
          </p:cNvSpPr>
          <p:nvPr>
            <p:ph type="sldNum" sz="quarter" idx="10"/>
          </p:nvPr>
        </p:nvSpPr>
        <p:spPr/>
        <p:txBody>
          <a:bodyPr/>
          <a:lstStyle/>
          <a:p>
            <a:fld id="{EB857A59-884B-4FF7-9561-93A4E3942B6D}" type="slidenum">
              <a:rPr lang="en-US" smtClean="0"/>
              <a:pPr/>
              <a:t>3</a:t>
            </a:fld>
            <a:endParaRPr lang="en-US"/>
          </a:p>
        </p:txBody>
      </p:sp>
    </p:spTree>
    <p:extLst>
      <p:ext uri="{BB962C8B-B14F-4D97-AF65-F5344CB8AC3E}">
        <p14:creationId xmlns:p14="http://schemas.microsoft.com/office/powerpoint/2010/main" val="1763882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Start with a summary of the 2012 retrospective exercise </a:t>
            </a:r>
            <a:endParaRPr lang="en-US" dirty="0"/>
          </a:p>
        </p:txBody>
      </p:sp>
      <p:sp>
        <p:nvSpPr>
          <p:cNvPr id="4" name="Slide Number Placeholder 3"/>
          <p:cNvSpPr>
            <a:spLocks noGrp="1"/>
          </p:cNvSpPr>
          <p:nvPr>
            <p:ph type="sldNum" sz="quarter" idx="10"/>
          </p:nvPr>
        </p:nvSpPr>
        <p:spPr/>
        <p:txBody>
          <a:bodyPr/>
          <a:lstStyle/>
          <a:p>
            <a:fld id="{EB857A59-884B-4FF7-9561-93A4E3942B6D}" type="slidenum">
              <a:rPr lang="en-US" smtClean="0"/>
              <a:pPr/>
              <a:t>4</a:t>
            </a:fld>
            <a:endParaRPr lang="en-US"/>
          </a:p>
        </p:txBody>
      </p:sp>
    </p:spTree>
    <p:extLst>
      <p:ext uri="{BB962C8B-B14F-4D97-AF65-F5344CB8AC3E}">
        <p14:creationId xmlns:p14="http://schemas.microsoft.com/office/powerpoint/2010/main" val="2061000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Criteria to beat</a:t>
            </a:r>
            <a:r>
              <a:rPr lang="en-US" baseline="0" dirty="0" smtClean="0"/>
              <a:t> operational guidance by 3-4% stems from fact that operational models are also undergoing upgrades, so simply matching “old” operational guidance is not sufficient to merit including a model in stream 1.5</a:t>
            </a:r>
          </a:p>
        </p:txBody>
      </p:sp>
      <p:sp>
        <p:nvSpPr>
          <p:cNvPr id="4" name="Slide Number Placeholder 3"/>
          <p:cNvSpPr>
            <a:spLocks noGrp="1"/>
          </p:cNvSpPr>
          <p:nvPr>
            <p:ph type="sldNum" sz="quarter" idx="10"/>
          </p:nvPr>
        </p:nvSpPr>
        <p:spPr/>
        <p:txBody>
          <a:bodyPr/>
          <a:lstStyle/>
          <a:p>
            <a:fld id="{EB857A59-884B-4FF7-9561-93A4E3942B6D}" type="slidenum">
              <a:rPr lang="en-US" smtClean="0"/>
              <a:pPr/>
              <a:t>5</a:t>
            </a:fld>
            <a:endParaRPr lang="en-US"/>
          </a:p>
        </p:txBody>
      </p:sp>
    </p:spTree>
    <p:extLst>
      <p:ext uri="{BB962C8B-B14F-4D97-AF65-F5344CB8AC3E}">
        <p14:creationId xmlns:p14="http://schemas.microsoft.com/office/powerpoint/2010/main" val="2484698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57A59-884B-4FF7-9561-93A4E3942B6D}" type="slidenum">
              <a:rPr lang="en-US" smtClean="0"/>
              <a:pPr/>
              <a:t>6</a:t>
            </a:fld>
            <a:endParaRPr lang="en-US"/>
          </a:p>
        </p:txBody>
      </p:sp>
    </p:spTree>
    <p:extLst>
      <p:ext uri="{BB962C8B-B14F-4D97-AF65-F5344CB8AC3E}">
        <p14:creationId xmlns:p14="http://schemas.microsoft.com/office/powerpoint/2010/main" val="3339558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 regional deterministic models – PSU with and without radar,</a:t>
            </a:r>
            <a:r>
              <a:rPr lang="en-US" baseline="0" dirty="0" smtClean="0"/>
              <a:t> 1 regional ensemble – evaluated ensemble mean and </a:t>
            </a:r>
            <a:r>
              <a:rPr lang="en-US" baseline="0" dirty="0" err="1" smtClean="0"/>
              <a:t>unbogussed</a:t>
            </a:r>
            <a:r>
              <a:rPr lang="en-US" baseline="0" dirty="0" smtClean="0"/>
              <a:t> member, 1 global deterministic model and 2 types of consensus techniques – looked at both original SPICE and one based on regional dynamical models – all but SPICE considered late models that required conversion to early model prior to evaluation.  Note that some groups only produced retro forecasts for Atlantic Basin, while others produced forecasts for both Atlantic and eastern Pacific</a:t>
            </a:r>
            <a:endParaRPr lang="en-US" dirty="0"/>
          </a:p>
        </p:txBody>
      </p:sp>
      <p:sp>
        <p:nvSpPr>
          <p:cNvPr id="4" name="Slide Number Placeholder 3"/>
          <p:cNvSpPr>
            <a:spLocks noGrp="1"/>
          </p:cNvSpPr>
          <p:nvPr>
            <p:ph type="sldNum" sz="quarter" idx="10"/>
          </p:nvPr>
        </p:nvSpPr>
        <p:spPr/>
        <p:txBody>
          <a:bodyPr/>
          <a:lstStyle/>
          <a:p>
            <a:fld id="{EB857A59-884B-4FF7-9561-93A4E3942B6D}" type="slidenum">
              <a:rPr lang="en-US" smtClean="0"/>
              <a:pPr/>
              <a:t>7</a:t>
            </a:fld>
            <a:endParaRPr lang="en-US"/>
          </a:p>
        </p:txBody>
      </p:sp>
    </p:spTree>
    <p:extLst>
      <p:ext uri="{BB962C8B-B14F-4D97-AF65-F5344CB8AC3E}">
        <p14:creationId xmlns:p14="http://schemas.microsoft.com/office/powerpoint/2010/main" val="1316289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Box</a:t>
            </a:r>
            <a:r>
              <a:rPr lang="en-US" baseline="0" dirty="0" smtClean="0"/>
              <a:t> plots of the error distributions were generated for each comparison – looked for noteworthy properties to call out in the reports, such as the large outliers shown in this example from the FSU </a:t>
            </a:r>
            <a:r>
              <a:rPr lang="en-US" sz="1200" dirty="0" smtClean="0"/>
              <a:t>Correlation</a:t>
            </a:r>
            <a:r>
              <a:rPr lang="en-US" sz="1200" baseline="0" dirty="0" smtClean="0"/>
              <a:t> Based Consensus</a:t>
            </a:r>
            <a:endParaRPr lang="en-US" sz="1200" dirty="0" smtClean="0"/>
          </a:p>
        </p:txBody>
      </p:sp>
      <p:sp>
        <p:nvSpPr>
          <p:cNvPr id="4" name="Slide Number Placeholder 3"/>
          <p:cNvSpPr>
            <a:spLocks noGrp="1"/>
          </p:cNvSpPr>
          <p:nvPr>
            <p:ph type="sldNum" sz="quarter" idx="10"/>
          </p:nvPr>
        </p:nvSpPr>
        <p:spPr/>
        <p:txBody>
          <a:bodyPr/>
          <a:lstStyle/>
          <a:p>
            <a:fld id="{EB857A59-884B-4FF7-9561-93A4E3942B6D}" type="slidenum">
              <a:rPr lang="en-US" smtClean="0"/>
              <a:pPr/>
              <a:t>10</a:t>
            </a:fld>
            <a:endParaRPr lang="en-US"/>
          </a:p>
        </p:txBody>
      </p:sp>
    </p:spTree>
    <p:extLst>
      <p:ext uri="{BB962C8B-B14F-4D97-AF65-F5344CB8AC3E}">
        <p14:creationId xmlns:p14="http://schemas.microsoft.com/office/powerpoint/2010/main" val="767707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Tables</a:t>
            </a:r>
            <a:r>
              <a:rPr lang="en-US" baseline="0" dirty="0" smtClean="0"/>
              <a:t> for each pairwise comparison were compiled to provide a quick summary of the results – top line of each box contains the mean error difference, middle line is the % improvement or degradation and bottom line displays the p-value – shading is used to high light those lead times that meet the 95% confidence criteria used for this evaluation – used red to indicate times when stream 1.5 errors exceeded op baseline and green to indicate stream 1.5 errors less than op baseline – used different thresholds to high light the size of the error differences, where lighter shading denotes smaller differences and darker shading larger differences.</a:t>
            </a:r>
            <a:endParaRPr lang="en-US" dirty="0"/>
          </a:p>
        </p:txBody>
      </p:sp>
      <p:sp>
        <p:nvSpPr>
          <p:cNvPr id="4" name="Slide Number Placeholder 3"/>
          <p:cNvSpPr>
            <a:spLocks noGrp="1"/>
          </p:cNvSpPr>
          <p:nvPr>
            <p:ph type="sldNum" sz="quarter" idx="10"/>
          </p:nvPr>
        </p:nvSpPr>
        <p:spPr/>
        <p:txBody>
          <a:bodyPr/>
          <a:lstStyle/>
          <a:p>
            <a:fld id="{EB857A59-884B-4FF7-9561-93A4E3942B6D}" type="slidenum">
              <a:rPr lang="en-US" smtClean="0"/>
              <a:pPr/>
              <a:t>11</a:t>
            </a:fld>
            <a:endParaRPr lang="en-US"/>
          </a:p>
        </p:txBody>
      </p:sp>
    </p:spTree>
    <p:extLst>
      <p:ext uri="{BB962C8B-B14F-4D97-AF65-F5344CB8AC3E}">
        <p14:creationId xmlns:p14="http://schemas.microsoft.com/office/powerpoint/2010/main" val="1238354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a:t>
            </a:r>
            <a:r>
              <a:rPr lang="en-US" baseline="0" dirty="0" smtClean="0"/>
              <a:t> shows 2 examples of the new display we put together this year to address NHC’s request for a method looking at the stream 1.5 candidates performance </a:t>
            </a:r>
            <a:r>
              <a:rPr lang="en-US" baseline="0" dirty="0" err="1" smtClean="0"/>
              <a:t>wrt</a:t>
            </a:r>
            <a:r>
              <a:rPr lang="en-US" baseline="0" dirty="0" smtClean="0"/>
              <a:t> the top-flight models as a group to compliment the individual comparisons.  This new approach allows display of all lead times in one graphic and by random assigning ranking ties, we were also able to put confidence intervals on these rank frequencies.  The black numbers show the result if we had assigned ties such that stream 1.5 candidate was given the better rank.</a:t>
            </a:r>
            <a:endParaRPr lang="en-US" dirty="0"/>
          </a:p>
        </p:txBody>
      </p:sp>
      <p:sp>
        <p:nvSpPr>
          <p:cNvPr id="4" name="Slide Number Placeholder 3"/>
          <p:cNvSpPr>
            <a:spLocks noGrp="1"/>
          </p:cNvSpPr>
          <p:nvPr>
            <p:ph type="sldNum" sz="quarter" idx="10"/>
          </p:nvPr>
        </p:nvSpPr>
        <p:spPr/>
        <p:txBody>
          <a:bodyPr/>
          <a:lstStyle/>
          <a:p>
            <a:fld id="{EB857A59-884B-4FF7-9561-93A4E3942B6D}" type="slidenum">
              <a:rPr lang="en-US" smtClean="0"/>
              <a:pPr/>
              <a:t>12</a:t>
            </a:fld>
            <a:endParaRPr lang="en-US"/>
          </a:p>
        </p:txBody>
      </p:sp>
    </p:spTree>
    <p:extLst>
      <p:ext uri="{BB962C8B-B14F-4D97-AF65-F5344CB8AC3E}">
        <p14:creationId xmlns:p14="http://schemas.microsoft.com/office/powerpoint/2010/main" val="4205457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716EC7-18A8-4191-9425-867B06C743ED}" type="datetime1">
              <a:rPr lang="en-US" smtClean="0"/>
              <a:pPr/>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3E8E5-2247-47CD-B0CE-ECFBB64EEDB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6AEB30-06A8-4E99-BF7B-A256CB3B11B8}" type="datetime1">
              <a:rPr lang="en-US" smtClean="0"/>
              <a:pPr/>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3E8E5-2247-47CD-B0CE-ECFBB64EED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BF95B-6BED-4E65-9976-867B7AC0879E}" type="datetime1">
              <a:rPr lang="en-US" smtClean="0"/>
              <a:pPr/>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3E8E5-2247-47CD-B0CE-ECFBB64EED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2D920F-4E08-4229-A001-2FE4FF80A689}" type="datetime1">
              <a:rPr lang="en-US" smtClean="0"/>
              <a:pPr/>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3E8E5-2247-47CD-B0CE-ECFBB64EED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2D43CC-F1B2-437B-A465-8F9F2A847877}" type="datetime1">
              <a:rPr lang="en-US" smtClean="0"/>
              <a:pPr/>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3E8E5-2247-47CD-B0CE-ECFBB64EEDB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4E9687-F43E-4D88-8BE3-A6B95128E15E}" type="datetime1">
              <a:rPr lang="en-US" smtClean="0"/>
              <a:pPr/>
              <a:t>2/28/2013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53E8E5-2247-47CD-B0CE-ECFBB64EED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B2EFF0-01FF-4840-B413-6A343F9A9A71}" type="datetime1">
              <a:rPr lang="en-US" smtClean="0"/>
              <a:pPr/>
              <a:t>2/28/2013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53E8E5-2247-47CD-B0CE-ECFBB64EED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03B4D2-268E-474D-B9B6-517F758753F1}" type="datetime1">
              <a:rPr lang="en-US" smtClean="0"/>
              <a:pPr/>
              <a:t>2/28/2013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53E8E5-2247-47CD-B0CE-ECFBB64EED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CCDF1-07F7-4915-9101-EAD836F37100}" type="datetime1">
              <a:rPr lang="en-US" smtClean="0"/>
              <a:pPr/>
              <a:t>2/28/2013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53E8E5-2247-47CD-B0CE-ECFBB64EED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D20F86-2610-4010-A0F8-54A9D850D57A}" type="datetime1">
              <a:rPr lang="en-US" smtClean="0"/>
              <a:pPr/>
              <a:t>2/28/2013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53E8E5-2247-47CD-B0CE-ECFBB64EED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59BFA0-F628-4405-916D-D4DA5E20892F}" type="datetime1">
              <a:rPr lang="en-US" smtClean="0"/>
              <a:pPr/>
              <a:t>2/28/2013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53E8E5-2247-47CD-B0CE-ECFBB64EEDB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98F52-B286-4383-B072-B8D977A9BE07}" type="datetime1">
              <a:rPr lang="en-US" smtClean="0"/>
              <a:pPr/>
              <a:t>2/28/2013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3E8E5-2247-47CD-B0CE-ECFBB64EED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2762250"/>
          </a:xfrm>
        </p:spPr>
        <p:txBody>
          <a:bodyPr>
            <a:noAutofit/>
          </a:bodyPr>
          <a:lstStyle/>
          <a:p>
            <a:r>
              <a:rPr lang="en-US" sz="3600" b="1" dirty="0" smtClean="0"/>
              <a:t>Evaluation </a:t>
            </a:r>
            <a:r>
              <a:rPr lang="en-US" sz="3600" b="1" dirty="0"/>
              <a:t>of Experimental Models for Tropical Cyclone Forecasting in Support of the NOAA Hurricane Forecast Improvement Project (HFIP</a:t>
            </a:r>
            <a:r>
              <a:rPr lang="en-US" sz="3600" b="1" dirty="0" smtClean="0"/>
              <a:t>)</a:t>
            </a:r>
            <a:endParaRPr lang="en-US" sz="3600" dirty="0"/>
          </a:p>
        </p:txBody>
      </p:sp>
      <p:sp>
        <p:nvSpPr>
          <p:cNvPr id="3" name="Subtitle 2"/>
          <p:cNvSpPr>
            <a:spLocks noGrp="1"/>
          </p:cNvSpPr>
          <p:nvPr>
            <p:ph type="subTitle" idx="1"/>
          </p:nvPr>
        </p:nvSpPr>
        <p:spPr>
          <a:xfrm>
            <a:off x="762000" y="3505200"/>
            <a:ext cx="7620000" cy="2133600"/>
          </a:xfrm>
        </p:spPr>
        <p:txBody>
          <a:bodyPr>
            <a:normAutofit fontScale="62500" lnSpcReduction="20000"/>
          </a:bodyPr>
          <a:lstStyle/>
          <a:p>
            <a:r>
              <a:rPr lang="en-US" sz="4400" b="1" dirty="0" smtClean="0"/>
              <a:t> </a:t>
            </a:r>
            <a:r>
              <a:rPr lang="en-US" sz="4400" b="1" dirty="0">
                <a:solidFill>
                  <a:schemeClr val="tx2"/>
                </a:solidFill>
              </a:rPr>
              <a:t>Barbara G. Brown, Louisa Nance, </a:t>
            </a:r>
            <a:endParaRPr lang="en-US" sz="4400" b="1" dirty="0" smtClean="0">
              <a:solidFill>
                <a:schemeClr val="tx2"/>
              </a:solidFill>
            </a:endParaRPr>
          </a:p>
          <a:p>
            <a:r>
              <a:rPr lang="en-US" sz="4400" b="1" dirty="0" smtClean="0">
                <a:solidFill>
                  <a:schemeClr val="tx2"/>
                </a:solidFill>
              </a:rPr>
              <a:t>Paul </a:t>
            </a:r>
            <a:r>
              <a:rPr lang="en-US" sz="4400" b="1" dirty="0">
                <a:solidFill>
                  <a:schemeClr val="tx2"/>
                </a:solidFill>
              </a:rPr>
              <a:t>A. </a:t>
            </a:r>
            <a:r>
              <a:rPr lang="en-US" sz="4400" b="1" dirty="0" err="1">
                <a:solidFill>
                  <a:schemeClr val="tx2"/>
                </a:solidFill>
              </a:rPr>
              <a:t>Kucera</a:t>
            </a:r>
            <a:r>
              <a:rPr lang="en-US" sz="4400" b="1" dirty="0">
                <a:solidFill>
                  <a:schemeClr val="tx2"/>
                </a:solidFill>
              </a:rPr>
              <a:t>, and </a:t>
            </a:r>
            <a:r>
              <a:rPr lang="en-US" sz="4400" b="1" dirty="0" smtClean="0">
                <a:solidFill>
                  <a:schemeClr val="tx2"/>
                </a:solidFill>
              </a:rPr>
              <a:t>Christopher </a:t>
            </a:r>
            <a:r>
              <a:rPr lang="en-US" sz="4400" b="1" dirty="0">
                <a:solidFill>
                  <a:schemeClr val="tx2"/>
                </a:solidFill>
              </a:rPr>
              <a:t>L. </a:t>
            </a:r>
            <a:r>
              <a:rPr lang="en-US" sz="4400" b="1" dirty="0" smtClean="0">
                <a:solidFill>
                  <a:schemeClr val="tx2"/>
                </a:solidFill>
              </a:rPr>
              <a:t>Williams</a:t>
            </a:r>
          </a:p>
          <a:p>
            <a:endParaRPr lang="en-US" sz="2800" dirty="0">
              <a:solidFill>
                <a:schemeClr val="tx2"/>
              </a:solidFill>
            </a:endParaRPr>
          </a:p>
          <a:p>
            <a:r>
              <a:rPr lang="en-US" sz="2800" dirty="0" smtClean="0">
                <a:solidFill>
                  <a:schemeClr val="tx2"/>
                </a:solidFill>
              </a:rPr>
              <a:t>Tropical Cyclone Modeling Team (TCMT)</a:t>
            </a:r>
          </a:p>
          <a:p>
            <a:r>
              <a:rPr lang="en-US" sz="2800" dirty="0" smtClean="0">
                <a:solidFill>
                  <a:schemeClr val="tx2"/>
                </a:solidFill>
              </a:rPr>
              <a:t>Joint Numerical Testbed Program</a:t>
            </a:r>
          </a:p>
          <a:p>
            <a:r>
              <a:rPr lang="en-US" sz="2800" dirty="0" smtClean="0">
                <a:solidFill>
                  <a:schemeClr val="tx2"/>
                </a:solidFill>
              </a:rPr>
              <a:t>NCAR, Boulder, CO</a:t>
            </a:r>
          </a:p>
        </p:txBody>
      </p:sp>
      <p:sp>
        <p:nvSpPr>
          <p:cNvPr id="4" name="Slide Number Placeholder 3"/>
          <p:cNvSpPr>
            <a:spLocks noGrp="1"/>
          </p:cNvSpPr>
          <p:nvPr>
            <p:ph type="sldNum" sz="quarter" idx="12"/>
          </p:nvPr>
        </p:nvSpPr>
        <p:spPr/>
        <p:txBody>
          <a:bodyPr/>
          <a:lstStyle/>
          <a:p>
            <a:fld id="{6253E8E5-2247-47CD-B0CE-ECFBB64EEDBF}" type="slidenum">
              <a:rPr lang="en-US" smtClean="0"/>
              <a:pPr/>
              <a:t>1</a:t>
            </a:fld>
            <a:endParaRPr lang="en-US"/>
          </a:p>
        </p:txBody>
      </p:sp>
      <p:sp>
        <p:nvSpPr>
          <p:cNvPr id="5" name="TextBox 4"/>
          <p:cNvSpPr txBox="1"/>
          <p:nvPr/>
        </p:nvSpPr>
        <p:spPr>
          <a:xfrm>
            <a:off x="1447800" y="6019800"/>
            <a:ext cx="6400800" cy="369332"/>
          </a:xfrm>
          <a:prstGeom prst="rect">
            <a:avLst/>
          </a:prstGeom>
          <a:noFill/>
        </p:spPr>
        <p:txBody>
          <a:bodyPr wrap="square" rtlCol="0">
            <a:spAutoFit/>
          </a:bodyPr>
          <a:lstStyle/>
          <a:p>
            <a:pPr algn="ctr"/>
            <a:r>
              <a:rPr lang="en-US" b="1" i="1" dirty="0">
                <a:solidFill>
                  <a:schemeClr val="accent1"/>
                </a:solidFill>
              </a:rPr>
              <a:t>67th IHC/Tropical Cyclone Research </a:t>
            </a:r>
            <a:r>
              <a:rPr lang="en-US" b="1" i="1" dirty="0" smtClean="0">
                <a:solidFill>
                  <a:schemeClr val="accent1"/>
                </a:solidFill>
              </a:rPr>
              <a:t>Forum, 6 March 2013</a:t>
            </a:r>
            <a:endParaRPr lang="en-US" b="1" i="1" dirty="0">
              <a:solidFill>
                <a:schemeClr val="accent1"/>
              </a:solidFill>
            </a:endParaRPr>
          </a:p>
        </p:txBody>
      </p:sp>
      <p:pic>
        <p:nvPicPr>
          <p:cNvPr id="6" name="Picture 5" descr="ncar_small"/>
          <p:cNvPicPr>
            <a:picLocks noChangeAspect="1" noChangeArrowheads="1"/>
          </p:cNvPicPr>
          <p:nvPr/>
        </p:nvPicPr>
        <p:blipFill>
          <a:blip r:embed="rId3" cstate="print"/>
          <a:srcRect/>
          <a:stretch>
            <a:fillRect/>
          </a:stretch>
        </p:blipFill>
        <p:spPr bwMode="auto">
          <a:xfrm>
            <a:off x="76200" y="5943600"/>
            <a:ext cx="1066800" cy="885444"/>
          </a:xfrm>
          <a:prstGeom prst="rect">
            <a:avLst/>
          </a:prstGeom>
          <a:noFill/>
        </p:spPr>
      </p:pic>
    </p:spTree>
    <p:extLst>
      <p:ext uri="{BB962C8B-B14F-4D97-AF65-F5344CB8AC3E}">
        <p14:creationId xmlns:p14="http://schemas.microsoft.com/office/powerpoint/2010/main" val="1459491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smtClean="0"/>
              <a:t>Error Distributions</a:t>
            </a:r>
            <a:br>
              <a:rPr lang="en-US" sz="4000" dirty="0" smtClean="0"/>
            </a:br>
            <a:r>
              <a:rPr lang="en-US" sz="4000" dirty="0" smtClean="0">
                <a:solidFill>
                  <a:schemeClr val="tx2"/>
                </a:solidFill>
              </a:rPr>
              <a:t>Box Plots</a:t>
            </a:r>
            <a:endParaRPr lang="en-US" sz="4000" dirty="0">
              <a:solidFill>
                <a:schemeClr val="tx2"/>
              </a:solidFill>
            </a:endParaRPr>
          </a:p>
        </p:txBody>
      </p:sp>
      <p:pic>
        <p:nvPicPr>
          <p:cNvPr id="10" name="Picture 9" descr="ncar_small"/>
          <p:cNvPicPr>
            <a:picLocks noChangeAspect="1" noChangeArrowheads="1"/>
          </p:cNvPicPr>
          <p:nvPr/>
        </p:nvPicPr>
        <p:blipFill>
          <a:blip r:embed="rId3" cstate="print"/>
          <a:srcRect/>
          <a:stretch>
            <a:fillRect/>
          </a:stretch>
        </p:blipFill>
        <p:spPr bwMode="auto">
          <a:xfrm>
            <a:off x="76200" y="5943600"/>
            <a:ext cx="1066800" cy="885444"/>
          </a:xfrm>
          <a:prstGeom prst="rect">
            <a:avLst/>
          </a:prstGeom>
          <a:noFill/>
        </p:spPr>
      </p:pic>
      <p:sp>
        <p:nvSpPr>
          <p:cNvPr id="5" name="Slide Number Placeholder 4"/>
          <p:cNvSpPr>
            <a:spLocks noGrp="1"/>
          </p:cNvSpPr>
          <p:nvPr>
            <p:ph type="sldNum" sz="quarter" idx="12"/>
          </p:nvPr>
        </p:nvSpPr>
        <p:spPr/>
        <p:txBody>
          <a:bodyPr/>
          <a:lstStyle/>
          <a:p>
            <a:fld id="{6253E8E5-2247-47CD-B0CE-ECFBB64EEDBF}" type="slidenum">
              <a:rPr lang="en-US" smtClean="0"/>
              <a:pPr/>
              <a:t>10</a:t>
            </a:fld>
            <a:endParaRPr lang="en-US"/>
          </a:p>
        </p:txBody>
      </p:sp>
      <p:pic>
        <p:nvPicPr>
          <p:cNvPr id="7" name="Picture 6" descr="EMXI_MMEI_OCD5_LANDANDWATER_ALbasin_TKER_raw_bplot.png"/>
          <p:cNvPicPr>
            <a:picLocks noChangeAspect="1"/>
          </p:cNvPicPr>
          <p:nvPr/>
        </p:nvPicPr>
        <p:blipFill>
          <a:blip r:embed="rId4" cstate="print"/>
          <a:srcRect l="909" t="3529" r="909" b="1176"/>
          <a:stretch>
            <a:fillRect/>
          </a:stretch>
        </p:blipFill>
        <p:spPr>
          <a:xfrm>
            <a:off x="1143000" y="1417320"/>
            <a:ext cx="6912891" cy="5184707"/>
          </a:xfrm>
          <a:prstGeom prst="rect">
            <a:avLst/>
          </a:prstGeom>
        </p:spPr>
      </p:pic>
      <p:sp>
        <p:nvSpPr>
          <p:cNvPr id="8" name="Oval 7"/>
          <p:cNvSpPr/>
          <p:nvPr/>
        </p:nvSpPr>
        <p:spPr>
          <a:xfrm rot="19531524">
            <a:off x="2257847" y="3153222"/>
            <a:ext cx="4250156"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425959" y="5223037"/>
            <a:ext cx="5006006" cy="319347"/>
          </a:xfrm>
          <a:custGeom>
            <a:avLst/>
            <a:gdLst>
              <a:gd name="connsiteX0" fmla="*/ 0 w 5006006"/>
              <a:gd name="connsiteY0" fmla="*/ 319347 h 319347"/>
              <a:gd name="connsiteX1" fmla="*/ 485192 w 5006006"/>
              <a:gd name="connsiteY1" fmla="*/ 282024 h 319347"/>
              <a:gd name="connsiteX2" fmla="*/ 1007706 w 5006006"/>
              <a:gd name="connsiteY2" fmla="*/ 263363 h 319347"/>
              <a:gd name="connsiteX3" fmla="*/ 1474237 w 5006006"/>
              <a:gd name="connsiteY3" fmla="*/ 263363 h 319347"/>
              <a:gd name="connsiteX4" fmla="*/ 1903445 w 5006006"/>
              <a:gd name="connsiteY4" fmla="*/ 244702 h 319347"/>
              <a:gd name="connsiteX5" fmla="*/ 2425959 w 5006006"/>
              <a:gd name="connsiteY5" fmla="*/ 188718 h 319347"/>
              <a:gd name="connsiteX6" fmla="*/ 2929812 w 5006006"/>
              <a:gd name="connsiteY6" fmla="*/ 170057 h 319347"/>
              <a:gd name="connsiteX7" fmla="*/ 3433665 w 5006006"/>
              <a:gd name="connsiteY7" fmla="*/ 132734 h 319347"/>
              <a:gd name="connsiteX8" fmla="*/ 3918857 w 5006006"/>
              <a:gd name="connsiteY8" fmla="*/ 76751 h 319347"/>
              <a:gd name="connsiteX9" fmla="*/ 4460033 w 5006006"/>
              <a:gd name="connsiteY9" fmla="*/ 95412 h 319347"/>
              <a:gd name="connsiteX10" fmla="*/ 4945225 w 5006006"/>
              <a:gd name="connsiteY10" fmla="*/ 2106 h 319347"/>
              <a:gd name="connsiteX11" fmla="*/ 4982547 w 5006006"/>
              <a:gd name="connsiteY11" fmla="*/ 39428 h 31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06006" h="319347">
                <a:moveTo>
                  <a:pt x="0" y="319347"/>
                </a:moveTo>
                <a:cubicBezTo>
                  <a:pt x="158620" y="305351"/>
                  <a:pt x="317241" y="291355"/>
                  <a:pt x="485192" y="282024"/>
                </a:cubicBezTo>
                <a:cubicBezTo>
                  <a:pt x="653143" y="272693"/>
                  <a:pt x="842865" y="266473"/>
                  <a:pt x="1007706" y="263363"/>
                </a:cubicBezTo>
                <a:cubicBezTo>
                  <a:pt x="1172547" y="260253"/>
                  <a:pt x="1324947" y="266473"/>
                  <a:pt x="1474237" y="263363"/>
                </a:cubicBezTo>
                <a:cubicBezTo>
                  <a:pt x="1623527" y="260253"/>
                  <a:pt x="1744825" y="257143"/>
                  <a:pt x="1903445" y="244702"/>
                </a:cubicBezTo>
                <a:cubicBezTo>
                  <a:pt x="2062065" y="232261"/>
                  <a:pt x="2254898" y="201159"/>
                  <a:pt x="2425959" y="188718"/>
                </a:cubicBezTo>
                <a:cubicBezTo>
                  <a:pt x="2597020" y="176277"/>
                  <a:pt x="2761861" y="179388"/>
                  <a:pt x="2929812" y="170057"/>
                </a:cubicBezTo>
                <a:cubicBezTo>
                  <a:pt x="3097763" y="160726"/>
                  <a:pt x="3268824" y="148285"/>
                  <a:pt x="3433665" y="132734"/>
                </a:cubicBezTo>
                <a:cubicBezTo>
                  <a:pt x="3598506" y="117183"/>
                  <a:pt x="3747796" y="82971"/>
                  <a:pt x="3918857" y="76751"/>
                </a:cubicBezTo>
                <a:cubicBezTo>
                  <a:pt x="4089918" y="70531"/>
                  <a:pt x="4288972" y="107853"/>
                  <a:pt x="4460033" y="95412"/>
                </a:cubicBezTo>
                <a:cubicBezTo>
                  <a:pt x="4631094" y="82971"/>
                  <a:pt x="4858139" y="11437"/>
                  <a:pt x="4945225" y="2106"/>
                </a:cubicBezTo>
                <a:cubicBezTo>
                  <a:pt x="5032311" y="-7225"/>
                  <a:pt x="5007429" y="16101"/>
                  <a:pt x="4982547" y="39428"/>
                </a:cubicBezTo>
              </a:path>
            </a:pathLst>
          </a:custGeom>
          <a:solidFill>
            <a:srgbClr val="0070C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Statistical Significance – </a:t>
            </a:r>
            <a:r>
              <a:rPr lang="en-US" sz="3200" dirty="0" err="1" smtClean="0"/>
              <a:t>Pairwise</a:t>
            </a:r>
            <a:r>
              <a:rPr lang="en-US" sz="3200" dirty="0" smtClean="0"/>
              <a:t> Differences</a:t>
            </a:r>
            <a:br>
              <a:rPr lang="en-US" sz="3200" dirty="0" smtClean="0"/>
            </a:br>
            <a:r>
              <a:rPr lang="en-US" sz="3200" dirty="0" smtClean="0">
                <a:solidFill>
                  <a:schemeClr val="tx2"/>
                </a:solidFill>
              </a:rPr>
              <a:t>Summary Tables</a:t>
            </a:r>
            <a:endParaRPr lang="en-US" sz="3200" dirty="0">
              <a:solidFill>
                <a:schemeClr val="tx2"/>
              </a:solidFill>
            </a:endParaRPr>
          </a:p>
        </p:txBody>
      </p:sp>
      <p:sp>
        <p:nvSpPr>
          <p:cNvPr id="3" name="Rectangle 2"/>
          <p:cNvSpPr/>
          <p:nvPr/>
        </p:nvSpPr>
        <p:spPr>
          <a:xfrm>
            <a:off x="3048000" y="2514600"/>
            <a:ext cx="1828800" cy="182880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smtClean="0">
                <a:solidFill>
                  <a:schemeClr val="tx1"/>
                </a:solidFill>
              </a:rPr>
              <a:t>3.2</a:t>
            </a:r>
          </a:p>
          <a:p>
            <a:pPr algn="ctr">
              <a:lnSpc>
                <a:spcPct val="150000"/>
              </a:lnSpc>
            </a:pPr>
            <a:r>
              <a:rPr lang="en-US" sz="2400" dirty="0" smtClean="0">
                <a:solidFill>
                  <a:schemeClr val="tx1"/>
                </a:solidFill>
              </a:rPr>
              <a:t>15%</a:t>
            </a:r>
          </a:p>
          <a:p>
            <a:pPr algn="ctr">
              <a:lnSpc>
                <a:spcPct val="150000"/>
              </a:lnSpc>
            </a:pPr>
            <a:r>
              <a:rPr lang="en-US" sz="2400" dirty="0" smtClean="0">
                <a:solidFill>
                  <a:schemeClr val="tx1"/>
                </a:solidFill>
              </a:rPr>
              <a:t>0.992</a:t>
            </a:r>
          </a:p>
        </p:txBody>
      </p:sp>
      <p:sp>
        <p:nvSpPr>
          <p:cNvPr id="5" name="TextBox 4"/>
          <p:cNvSpPr txBox="1"/>
          <p:nvPr/>
        </p:nvSpPr>
        <p:spPr>
          <a:xfrm>
            <a:off x="774290" y="1988403"/>
            <a:ext cx="1664110" cy="830997"/>
          </a:xfrm>
          <a:prstGeom prst="rect">
            <a:avLst/>
          </a:prstGeom>
          <a:noFill/>
        </p:spPr>
        <p:txBody>
          <a:bodyPr wrap="none" rtlCol="0">
            <a:spAutoFit/>
          </a:bodyPr>
          <a:lstStyle/>
          <a:p>
            <a:pPr algn="ctr"/>
            <a:r>
              <a:rPr lang="en-US" sz="2400" dirty="0" smtClean="0"/>
              <a:t>mean error </a:t>
            </a:r>
          </a:p>
          <a:p>
            <a:pPr algn="ctr"/>
            <a:r>
              <a:rPr lang="en-US" sz="2400" dirty="0" smtClean="0"/>
              <a:t>difference</a:t>
            </a:r>
            <a:endParaRPr lang="en-US" sz="2400" dirty="0"/>
          </a:p>
        </p:txBody>
      </p:sp>
      <p:sp>
        <p:nvSpPr>
          <p:cNvPr id="6" name="TextBox 5"/>
          <p:cNvSpPr txBox="1"/>
          <p:nvPr/>
        </p:nvSpPr>
        <p:spPr>
          <a:xfrm>
            <a:off x="601577" y="3055203"/>
            <a:ext cx="1913023" cy="830997"/>
          </a:xfrm>
          <a:prstGeom prst="rect">
            <a:avLst/>
          </a:prstGeom>
          <a:noFill/>
        </p:spPr>
        <p:txBody>
          <a:bodyPr wrap="none" rtlCol="0">
            <a:spAutoFit/>
          </a:bodyPr>
          <a:lstStyle/>
          <a:p>
            <a:pPr algn="ctr"/>
            <a:r>
              <a:rPr lang="en-US" sz="2400" dirty="0" smtClean="0"/>
              <a:t>% improve (+)</a:t>
            </a:r>
          </a:p>
          <a:p>
            <a:pPr algn="ctr"/>
            <a:r>
              <a:rPr lang="en-US" sz="2400" dirty="0" smtClean="0"/>
              <a:t>/degrade (-)</a:t>
            </a:r>
            <a:endParaRPr lang="en-US" sz="2400" dirty="0"/>
          </a:p>
        </p:txBody>
      </p:sp>
      <p:sp>
        <p:nvSpPr>
          <p:cNvPr id="7" name="TextBox 6"/>
          <p:cNvSpPr txBox="1"/>
          <p:nvPr/>
        </p:nvSpPr>
        <p:spPr>
          <a:xfrm>
            <a:off x="990600" y="4262735"/>
            <a:ext cx="1143000" cy="461665"/>
          </a:xfrm>
          <a:prstGeom prst="rect">
            <a:avLst/>
          </a:prstGeom>
          <a:noFill/>
        </p:spPr>
        <p:txBody>
          <a:bodyPr wrap="square" rtlCol="0">
            <a:spAutoFit/>
          </a:bodyPr>
          <a:lstStyle/>
          <a:p>
            <a:r>
              <a:rPr lang="en-US" sz="2400" dirty="0" smtClean="0"/>
              <a:t>p-value</a:t>
            </a:r>
            <a:endParaRPr lang="en-US" sz="2400" dirty="0"/>
          </a:p>
        </p:txBody>
      </p:sp>
      <p:graphicFrame>
        <p:nvGraphicFramePr>
          <p:cNvPr id="8" name="Table 7"/>
          <p:cNvGraphicFramePr>
            <a:graphicFrameLocks noGrp="1"/>
          </p:cNvGraphicFramePr>
          <p:nvPr/>
        </p:nvGraphicFramePr>
        <p:xfrm>
          <a:off x="5410200" y="1676400"/>
          <a:ext cx="2971800" cy="3276600"/>
        </p:xfrm>
        <a:graphic>
          <a:graphicData uri="http://schemas.openxmlformats.org/drawingml/2006/table">
            <a:tbl>
              <a:tblPr firstRow="1" bandRow="1">
                <a:tableStyleId>{5940675A-B579-460E-94D1-54222C63F5DA}</a:tableStyleId>
              </a:tblPr>
              <a:tblGrid>
                <a:gridCol w="625642"/>
                <a:gridCol w="1173079"/>
                <a:gridCol w="1173079"/>
              </a:tblGrid>
              <a:tr h="370840">
                <a:tc>
                  <a:txBody>
                    <a:bodyPr/>
                    <a:lstStyle/>
                    <a:p>
                      <a:endParaRPr lang="en-US" dirty="0"/>
                    </a:p>
                  </a:txBody>
                  <a:tcPr/>
                </a:tc>
                <a:tc>
                  <a:txBody>
                    <a:bodyPr/>
                    <a:lstStyle/>
                    <a:p>
                      <a:pPr algn="ctr"/>
                      <a:r>
                        <a:rPr lang="en-US" dirty="0" smtClean="0"/>
                        <a:t>Track</a:t>
                      </a:r>
                      <a:endParaRPr lang="en-US" dirty="0"/>
                    </a:p>
                  </a:txBody>
                  <a:tcPr/>
                </a:tc>
                <a:tc>
                  <a:txBody>
                    <a:bodyPr/>
                    <a:lstStyle/>
                    <a:p>
                      <a:pPr algn="ctr"/>
                      <a:r>
                        <a:rPr lang="en-US" dirty="0" smtClean="0"/>
                        <a:t>Intensity</a:t>
                      </a:r>
                      <a:endParaRPr lang="en-US" dirty="0"/>
                    </a:p>
                  </a:txBody>
                  <a:tcPr/>
                </a:tc>
              </a:tr>
              <a:tr h="370840">
                <a:tc rowSpan="6">
                  <a:txBody>
                    <a:bodyPr/>
                    <a:lstStyle/>
                    <a:p>
                      <a:r>
                        <a:rPr lang="en-US" dirty="0" smtClean="0"/>
                        <a:t>SS differences</a:t>
                      </a:r>
                      <a:endParaRPr lang="en-US" dirty="0"/>
                    </a:p>
                  </a:txBody>
                  <a:tcPr vert="vert270" anchor="ctr" anchorCtr="1"/>
                </a:tc>
                <a:tc>
                  <a:txBody>
                    <a:bodyPr/>
                    <a:lstStyle/>
                    <a:p>
                      <a:pPr marL="0" marR="0" algn="ctr">
                        <a:spcBef>
                          <a:spcPts val="0"/>
                        </a:spcBef>
                        <a:spcAft>
                          <a:spcPts val="0"/>
                        </a:spcAft>
                      </a:pPr>
                      <a:r>
                        <a:rPr lang="en-US" sz="1400" dirty="0" smtClean="0">
                          <a:solidFill>
                            <a:srgbClr val="000000"/>
                          </a:solidFill>
                          <a:latin typeface="Times New Roman"/>
                          <a:ea typeface="ヒラギノ角ゴ Pro W3"/>
                          <a:sym typeface="Symbol"/>
                        </a:rPr>
                        <a:t></a:t>
                      </a:r>
                      <a:r>
                        <a:rPr lang="en-US" sz="1400" dirty="0" smtClean="0">
                          <a:solidFill>
                            <a:srgbClr val="000000"/>
                          </a:solidFill>
                          <a:latin typeface="Times New Roman"/>
                          <a:ea typeface="ヒラギノ角ゴ Pro W3"/>
                        </a:rPr>
                        <a:t> </a:t>
                      </a:r>
                      <a:r>
                        <a:rPr lang="en-US" sz="1400" dirty="0">
                          <a:solidFill>
                            <a:srgbClr val="000000"/>
                          </a:solidFill>
                          <a:latin typeface="Times New Roman"/>
                          <a:ea typeface="ヒラギノ角ゴ Pro W3"/>
                        </a:rPr>
                        <a:t>&lt; -20</a:t>
                      </a:r>
                    </a:p>
                  </a:txBody>
                  <a:tcPr marL="68580" marR="68580" marT="0" marB="0" anchor="ctr">
                    <a:solidFill>
                      <a:schemeClr val="accent2">
                        <a:lumMod val="60000"/>
                        <a:lumOff val="40000"/>
                      </a:schemeClr>
                    </a:solidFill>
                  </a:tcPr>
                </a:tc>
                <a:tc>
                  <a:txBody>
                    <a:bodyPr/>
                    <a:lstStyle/>
                    <a:p>
                      <a:pPr marL="0" marR="0" algn="ctr">
                        <a:spcBef>
                          <a:spcPts val="0"/>
                        </a:spcBef>
                        <a:spcAft>
                          <a:spcPts val="0"/>
                        </a:spcAft>
                      </a:pPr>
                      <a:r>
                        <a:rPr lang="en-US" sz="1400" dirty="0" smtClean="0">
                          <a:solidFill>
                            <a:srgbClr val="000000"/>
                          </a:solidFill>
                          <a:latin typeface="Times New Roman"/>
                          <a:ea typeface="ヒラギノ角ゴ Pro W3"/>
                          <a:sym typeface="Symbol"/>
                        </a:rPr>
                        <a:t></a:t>
                      </a:r>
                      <a:r>
                        <a:rPr lang="en-US" sz="1400" dirty="0" smtClean="0">
                          <a:solidFill>
                            <a:srgbClr val="000000"/>
                          </a:solidFill>
                          <a:latin typeface="Times New Roman"/>
                          <a:ea typeface="ヒラギノ角ゴ Pro W3"/>
                        </a:rPr>
                        <a:t> </a:t>
                      </a:r>
                      <a:r>
                        <a:rPr lang="en-US" sz="1400" dirty="0">
                          <a:solidFill>
                            <a:srgbClr val="000000"/>
                          </a:solidFill>
                          <a:latin typeface="Times New Roman"/>
                          <a:ea typeface="ヒラギノ角ゴ Pro W3"/>
                        </a:rPr>
                        <a:t>&lt;  -2</a:t>
                      </a:r>
                    </a:p>
                  </a:txBody>
                  <a:tcPr marL="68580" marR="68580" marT="0" marB="0" anchor="ctr">
                    <a:solidFill>
                      <a:schemeClr val="accent2">
                        <a:lumMod val="60000"/>
                        <a:lumOff val="40000"/>
                      </a:schemeClr>
                    </a:solidFill>
                  </a:tcPr>
                </a:tc>
              </a:tr>
              <a:tr h="370840">
                <a:tc vMerge="1">
                  <a:txBody>
                    <a:bodyPr/>
                    <a:lstStyle/>
                    <a:p>
                      <a:endParaRPr lang="en-US" dirty="0"/>
                    </a:p>
                  </a:txBody>
                  <a:tcPr/>
                </a:tc>
                <a:tc>
                  <a:txBody>
                    <a:bodyPr/>
                    <a:lstStyle/>
                    <a:p>
                      <a:pPr marL="0" marR="0" algn="ctr">
                        <a:spcBef>
                          <a:spcPts val="0"/>
                        </a:spcBef>
                        <a:spcAft>
                          <a:spcPts val="0"/>
                        </a:spcAft>
                      </a:pPr>
                      <a:r>
                        <a:rPr lang="en-US" sz="1400" dirty="0">
                          <a:solidFill>
                            <a:srgbClr val="000000"/>
                          </a:solidFill>
                          <a:latin typeface="Times New Roman"/>
                          <a:ea typeface="ヒラギノ角ゴ Pro W3"/>
                        </a:rPr>
                        <a:t>-20 &lt; </a:t>
                      </a:r>
                      <a:r>
                        <a:rPr lang="en-US" sz="1400" dirty="0" smtClean="0">
                          <a:solidFill>
                            <a:srgbClr val="000000"/>
                          </a:solidFill>
                          <a:latin typeface="Times New Roman"/>
                          <a:ea typeface="ヒラギノ角ゴ Pro W3"/>
                          <a:sym typeface="Symbol"/>
                        </a:rPr>
                        <a:t></a:t>
                      </a:r>
                      <a:r>
                        <a:rPr lang="en-US" sz="1400" dirty="0" smtClean="0">
                          <a:solidFill>
                            <a:srgbClr val="000000"/>
                          </a:solidFill>
                          <a:latin typeface="Times New Roman"/>
                          <a:ea typeface="ヒラギノ角ゴ Pro W3"/>
                        </a:rPr>
                        <a:t> </a:t>
                      </a:r>
                      <a:r>
                        <a:rPr lang="en-US" sz="1400" dirty="0">
                          <a:solidFill>
                            <a:srgbClr val="000000"/>
                          </a:solidFill>
                          <a:latin typeface="Times New Roman"/>
                          <a:ea typeface="ヒラギノ角ゴ Pro W3"/>
                        </a:rPr>
                        <a:t>&lt; -10</a:t>
                      </a:r>
                    </a:p>
                  </a:txBody>
                  <a:tcPr marL="68580" marR="68580" marT="0" marB="0" anchor="ctr">
                    <a:solidFill>
                      <a:schemeClr val="accent2">
                        <a:lumMod val="40000"/>
                        <a:lumOff val="60000"/>
                      </a:schemeClr>
                    </a:solidFill>
                  </a:tcPr>
                </a:tc>
                <a:tc>
                  <a:txBody>
                    <a:bodyPr/>
                    <a:lstStyle/>
                    <a:p>
                      <a:pPr marL="0" marR="0" algn="ctr">
                        <a:spcBef>
                          <a:spcPts val="0"/>
                        </a:spcBef>
                        <a:spcAft>
                          <a:spcPts val="0"/>
                        </a:spcAft>
                      </a:pPr>
                      <a:r>
                        <a:rPr lang="en-US" sz="1400" dirty="0">
                          <a:solidFill>
                            <a:srgbClr val="000000"/>
                          </a:solidFill>
                          <a:latin typeface="Times New Roman"/>
                          <a:ea typeface="ヒラギノ角ゴ Pro W3"/>
                        </a:rPr>
                        <a:t>-2 &lt; </a:t>
                      </a:r>
                      <a:r>
                        <a:rPr lang="en-US" sz="1400" dirty="0" smtClean="0">
                          <a:solidFill>
                            <a:srgbClr val="000000"/>
                          </a:solidFill>
                          <a:latin typeface="Times New Roman"/>
                          <a:ea typeface="ヒラギノ角ゴ Pro W3"/>
                          <a:sym typeface="Symbol"/>
                        </a:rPr>
                        <a:t></a:t>
                      </a:r>
                      <a:r>
                        <a:rPr lang="en-US" sz="1400" dirty="0" smtClean="0">
                          <a:solidFill>
                            <a:srgbClr val="000000"/>
                          </a:solidFill>
                          <a:latin typeface="Times New Roman"/>
                          <a:ea typeface="ヒラギノ角ゴ Pro W3"/>
                        </a:rPr>
                        <a:t> </a:t>
                      </a:r>
                      <a:r>
                        <a:rPr lang="en-US" sz="1400" dirty="0">
                          <a:solidFill>
                            <a:srgbClr val="000000"/>
                          </a:solidFill>
                          <a:latin typeface="Times New Roman"/>
                          <a:ea typeface="ヒラギノ角ゴ Pro W3"/>
                        </a:rPr>
                        <a:t>&lt; -1</a:t>
                      </a:r>
                    </a:p>
                  </a:txBody>
                  <a:tcPr marL="68580" marR="68580" marT="0" marB="0" anchor="ctr">
                    <a:solidFill>
                      <a:schemeClr val="accent2">
                        <a:lumMod val="40000"/>
                        <a:lumOff val="60000"/>
                      </a:schemeClr>
                    </a:solidFill>
                  </a:tcPr>
                </a:tc>
              </a:tr>
              <a:tr h="370840">
                <a:tc vMerge="1">
                  <a:txBody>
                    <a:bodyPr/>
                    <a:lstStyle/>
                    <a:p>
                      <a:endParaRPr lang="en-US" dirty="0"/>
                    </a:p>
                  </a:txBody>
                  <a:tcPr/>
                </a:tc>
                <a:tc>
                  <a:txBody>
                    <a:bodyPr/>
                    <a:lstStyle/>
                    <a:p>
                      <a:pPr marL="0" marR="0" algn="ctr">
                        <a:spcBef>
                          <a:spcPts val="0"/>
                        </a:spcBef>
                        <a:spcAft>
                          <a:spcPts val="0"/>
                        </a:spcAft>
                      </a:pPr>
                      <a:r>
                        <a:rPr lang="en-US" sz="1400" dirty="0">
                          <a:solidFill>
                            <a:srgbClr val="000000"/>
                          </a:solidFill>
                          <a:latin typeface="Times New Roman"/>
                          <a:ea typeface="ヒラギノ角ゴ Pro W3"/>
                        </a:rPr>
                        <a:t>-10 &lt; </a:t>
                      </a:r>
                      <a:r>
                        <a:rPr lang="en-US" sz="1400" dirty="0" smtClean="0">
                          <a:solidFill>
                            <a:srgbClr val="000000"/>
                          </a:solidFill>
                          <a:latin typeface="Times New Roman"/>
                          <a:ea typeface="ヒラギノ角ゴ Pro W3"/>
                          <a:sym typeface="Symbol"/>
                        </a:rPr>
                        <a:t></a:t>
                      </a:r>
                      <a:r>
                        <a:rPr lang="en-US" sz="1400" dirty="0" smtClean="0">
                          <a:solidFill>
                            <a:srgbClr val="000000"/>
                          </a:solidFill>
                          <a:latin typeface="Times New Roman"/>
                          <a:ea typeface="ヒラギノ角ゴ Pro W3"/>
                        </a:rPr>
                        <a:t>&lt; </a:t>
                      </a:r>
                      <a:r>
                        <a:rPr lang="en-US" sz="1400" dirty="0">
                          <a:solidFill>
                            <a:srgbClr val="000000"/>
                          </a:solidFill>
                          <a:latin typeface="Times New Roman"/>
                          <a:ea typeface="ヒラギノ角ゴ Pro W3"/>
                        </a:rPr>
                        <a:t>0</a:t>
                      </a:r>
                    </a:p>
                  </a:txBody>
                  <a:tcPr marL="68580" marR="68580" marT="0" marB="0" anchor="ctr">
                    <a:solidFill>
                      <a:schemeClr val="accent2">
                        <a:lumMod val="20000"/>
                        <a:lumOff val="80000"/>
                      </a:schemeClr>
                    </a:solidFill>
                  </a:tcPr>
                </a:tc>
                <a:tc>
                  <a:txBody>
                    <a:bodyPr/>
                    <a:lstStyle/>
                    <a:p>
                      <a:pPr marL="0" marR="0" algn="ctr">
                        <a:spcBef>
                          <a:spcPts val="0"/>
                        </a:spcBef>
                        <a:spcAft>
                          <a:spcPts val="0"/>
                        </a:spcAft>
                      </a:pPr>
                      <a:r>
                        <a:rPr lang="en-US" sz="1400" dirty="0">
                          <a:solidFill>
                            <a:srgbClr val="000000"/>
                          </a:solidFill>
                          <a:latin typeface="Times New Roman"/>
                          <a:ea typeface="ヒラギノ角ゴ Pro W3"/>
                        </a:rPr>
                        <a:t>-1 &lt; </a:t>
                      </a:r>
                      <a:r>
                        <a:rPr lang="en-US" sz="1400" dirty="0" smtClean="0">
                          <a:solidFill>
                            <a:srgbClr val="000000"/>
                          </a:solidFill>
                          <a:latin typeface="Times New Roman"/>
                          <a:ea typeface="ヒラギノ角ゴ Pro W3"/>
                          <a:sym typeface="Symbol"/>
                        </a:rPr>
                        <a:t></a:t>
                      </a:r>
                      <a:r>
                        <a:rPr lang="en-US" sz="1400" dirty="0" smtClean="0">
                          <a:solidFill>
                            <a:srgbClr val="000000"/>
                          </a:solidFill>
                          <a:latin typeface="Times New Roman"/>
                          <a:ea typeface="ヒラギノ角ゴ Pro W3"/>
                        </a:rPr>
                        <a:t>&lt; </a:t>
                      </a:r>
                      <a:r>
                        <a:rPr lang="en-US" sz="1400" dirty="0">
                          <a:solidFill>
                            <a:srgbClr val="000000"/>
                          </a:solidFill>
                          <a:latin typeface="Times New Roman"/>
                          <a:ea typeface="ヒラギノ角ゴ Pro W3"/>
                        </a:rPr>
                        <a:t>0</a:t>
                      </a:r>
                    </a:p>
                  </a:txBody>
                  <a:tcPr marL="68580" marR="68580" marT="0" marB="0" anchor="ctr">
                    <a:solidFill>
                      <a:schemeClr val="accent2">
                        <a:lumMod val="20000"/>
                        <a:lumOff val="80000"/>
                      </a:schemeClr>
                    </a:solidFill>
                  </a:tcPr>
                </a:tc>
              </a:tr>
              <a:tr h="370840">
                <a:tc vMerge="1">
                  <a:txBody>
                    <a:bodyPr/>
                    <a:lstStyle/>
                    <a:p>
                      <a:endParaRPr lang="en-US" dirty="0"/>
                    </a:p>
                  </a:txBody>
                  <a:tcPr/>
                </a:tc>
                <a:tc>
                  <a:txBody>
                    <a:bodyPr/>
                    <a:lstStyle/>
                    <a:p>
                      <a:pPr marL="0" marR="0" algn="ctr">
                        <a:spcBef>
                          <a:spcPts val="0"/>
                        </a:spcBef>
                        <a:spcAft>
                          <a:spcPts val="0"/>
                        </a:spcAft>
                      </a:pPr>
                      <a:r>
                        <a:rPr lang="en-US" sz="1400" dirty="0">
                          <a:solidFill>
                            <a:srgbClr val="000000"/>
                          </a:solidFill>
                          <a:latin typeface="Times New Roman"/>
                          <a:ea typeface="ヒラギノ角ゴ Pro W3"/>
                        </a:rPr>
                        <a:t>0 &lt; </a:t>
                      </a:r>
                      <a:r>
                        <a:rPr lang="en-US" sz="1400" dirty="0" smtClean="0">
                          <a:solidFill>
                            <a:srgbClr val="000000"/>
                          </a:solidFill>
                          <a:latin typeface="Times New Roman"/>
                          <a:ea typeface="ヒラギノ角ゴ Pro W3"/>
                          <a:sym typeface="Symbol"/>
                        </a:rPr>
                        <a:t></a:t>
                      </a:r>
                      <a:r>
                        <a:rPr lang="en-US" sz="1400" dirty="0" smtClean="0">
                          <a:solidFill>
                            <a:srgbClr val="000000"/>
                          </a:solidFill>
                          <a:latin typeface="Times New Roman"/>
                          <a:ea typeface="ヒラギノ角ゴ Pro W3"/>
                        </a:rPr>
                        <a:t>&lt; </a:t>
                      </a:r>
                      <a:r>
                        <a:rPr lang="en-US" sz="1400" dirty="0">
                          <a:solidFill>
                            <a:srgbClr val="000000"/>
                          </a:solidFill>
                          <a:latin typeface="Times New Roman"/>
                          <a:ea typeface="ヒラギノ角ゴ Pro W3"/>
                        </a:rPr>
                        <a:t>10</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pPr>
                      <a:r>
                        <a:rPr lang="en-US" sz="1400" dirty="0">
                          <a:solidFill>
                            <a:srgbClr val="000000"/>
                          </a:solidFill>
                          <a:latin typeface="Times New Roman"/>
                          <a:ea typeface="ヒラギノ角ゴ Pro W3"/>
                        </a:rPr>
                        <a:t>0 &lt; </a:t>
                      </a:r>
                      <a:r>
                        <a:rPr lang="en-US" sz="1400" dirty="0" smtClean="0">
                          <a:solidFill>
                            <a:srgbClr val="000000"/>
                          </a:solidFill>
                          <a:latin typeface="Times New Roman"/>
                          <a:ea typeface="ヒラギノ角ゴ Pro W3"/>
                          <a:sym typeface="Symbol"/>
                        </a:rPr>
                        <a:t></a:t>
                      </a:r>
                      <a:r>
                        <a:rPr lang="en-US" sz="1400" dirty="0" smtClean="0">
                          <a:solidFill>
                            <a:srgbClr val="000000"/>
                          </a:solidFill>
                          <a:latin typeface="Times New Roman"/>
                          <a:ea typeface="ヒラギノ角ゴ Pro W3"/>
                        </a:rPr>
                        <a:t> </a:t>
                      </a:r>
                      <a:r>
                        <a:rPr lang="en-US" sz="1400" dirty="0">
                          <a:solidFill>
                            <a:srgbClr val="000000"/>
                          </a:solidFill>
                          <a:latin typeface="Times New Roman"/>
                          <a:ea typeface="ヒラギノ角ゴ Pro W3"/>
                        </a:rPr>
                        <a:t>&lt; 1</a:t>
                      </a:r>
                    </a:p>
                  </a:txBody>
                  <a:tcPr marL="68580" marR="68580" marT="0" marB="0" anchor="ctr">
                    <a:solidFill>
                      <a:schemeClr val="accent3">
                        <a:lumMod val="20000"/>
                        <a:lumOff val="80000"/>
                      </a:schemeClr>
                    </a:solidFill>
                  </a:tcPr>
                </a:tc>
              </a:tr>
              <a:tr h="370840">
                <a:tc vMerge="1">
                  <a:txBody>
                    <a:bodyPr/>
                    <a:lstStyle/>
                    <a:p>
                      <a:endParaRPr lang="en-US" dirty="0"/>
                    </a:p>
                  </a:txBody>
                  <a:tcPr/>
                </a:tc>
                <a:tc>
                  <a:txBody>
                    <a:bodyPr/>
                    <a:lstStyle/>
                    <a:p>
                      <a:pPr marL="0" marR="0" algn="ctr">
                        <a:spcBef>
                          <a:spcPts val="0"/>
                        </a:spcBef>
                        <a:spcAft>
                          <a:spcPts val="0"/>
                        </a:spcAft>
                      </a:pPr>
                      <a:r>
                        <a:rPr lang="en-US" sz="1400" dirty="0">
                          <a:solidFill>
                            <a:srgbClr val="000000"/>
                          </a:solidFill>
                          <a:latin typeface="Times New Roman"/>
                          <a:ea typeface="ヒラギノ角ゴ Pro W3"/>
                        </a:rPr>
                        <a:t>10 &lt; </a:t>
                      </a:r>
                      <a:r>
                        <a:rPr lang="en-US" sz="1400" dirty="0" smtClean="0">
                          <a:solidFill>
                            <a:srgbClr val="000000"/>
                          </a:solidFill>
                          <a:latin typeface="Times New Roman"/>
                          <a:ea typeface="ヒラギノ角ゴ Pro W3"/>
                          <a:sym typeface="Symbol"/>
                        </a:rPr>
                        <a:t></a:t>
                      </a:r>
                      <a:r>
                        <a:rPr lang="en-US" sz="1400" dirty="0" smtClean="0">
                          <a:solidFill>
                            <a:srgbClr val="000000"/>
                          </a:solidFill>
                          <a:latin typeface="Times New Roman"/>
                          <a:ea typeface="ヒラギノ角ゴ Pro W3"/>
                        </a:rPr>
                        <a:t>&lt; </a:t>
                      </a:r>
                      <a:r>
                        <a:rPr lang="en-US" sz="1400" dirty="0">
                          <a:solidFill>
                            <a:srgbClr val="000000"/>
                          </a:solidFill>
                          <a:latin typeface="Times New Roman"/>
                          <a:ea typeface="ヒラギノ角ゴ Pro W3"/>
                        </a:rPr>
                        <a:t>20</a:t>
                      </a:r>
                    </a:p>
                  </a:txBody>
                  <a:tcPr marL="68580" marR="68580" marT="0" marB="0" anchor="ctr">
                    <a:solidFill>
                      <a:schemeClr val="accent3">
                        <a:lumMod val="40000"/>
                        <a:lumOff val="60000"/>
                      </a:schemeClr>
                    </a:solidFill>
                  </a:tcPr>
                </a:tc>
                <a:tc>
                  <a:txBody>
                    <a:bodyPr/>
                    <a:lstStyle/>
                    <a:p>
                      <a:pPr marL="0" marR="0" algn="ctr">
                        <a:spcBef>
                          <a:spcPts val="0"/>
                        </a:spcBef>
                        <a:spcAft>
                          <a:spcPts val="0"/>
                        </a:spcAft>
                      </a:pPr>
                      <a:r>
                        <a:rPr lang="en-US" sz="1400" dirty="0">
                          <a:solidFill>
                            <a:srgbClr val="000000"/>
                          </a:solidFill>
                          <a:latin typeface="Times New Roman"/>
                          <a:ea typeface="ヒラギノ角ゴ Pro W3"/>
                        </a:rPr>
                        <a:t>1 &lt; </a:t>
                      </a:r>
                      <a:r>
                        <a:rPr lang="en-US" sz="1400" dirty="0" smtClean="0">
                          <a:solidFill>
                            <a:srgbClr val="000000"/>
                          </a:solidFill>
                          <a:latin typeface="Times New Roman"/>
                          <a:ea typeface="ヒラギノ角ゴ Pro W3"/>
                          <a:sym typeface="Symbol"/>
                        </a:rPr>
                        <a:t></a:t>
                      </a:r>
                      <a:r>
                        <a:rPr lang="en-US" sz="1400" dirty="0" smtClean="0">
                          <a:solidFill>
                            <a:srgbClr val="000000"/>
                          </a:solidFill>
                          <a:latin typeface="Times New Roman"/>
                          <a:ea typeface="ヒラギノ角ゴ Pro W3"/>
                        </a:rPr>
                        <a:t> </a:t>
                      </a:r>
                      <a:r>
                        <a:rPr lang="en-US" sz="1400" dirty="0">
                          <a:solidFill>
                            <a:srgbClr val="000000"/>
                          </a:solidFill>
                          <a:latin typeface="Times New Roman"/>
                          <a:ea typeface="ヒラギノ角ゴ Pro W3"/>
                        </a:rPr>
                        <a:t>&lt; 2</a:t>
                      </a:r>
                    </a:p>
                  </a:txBody>
                  <a:tcPr marL="68580" marR="68580" marT="0" marB="0" anchor="ctr">
                    <a:solidFill>
                      <a:schemeClr val="accent3">
                        <a:lumMod val="40000"/>
                        <a:lumOff val="60000"/>
                      </a:schemeClr>
                    </a:solidFill>
                  </a:tcPr>
                </a:tc>
              </a:tr>
              <a:tr h="370840">
                <a:tc vMerge="1">
                  <a:txBody>
                    <a:bodyPr/>
                    <a:lstStyle/>
                    <a:p>
                      <a:endParaRPr lang="en-US" dirty="0"/>
                    </a:p>
                  </a:txBody>
                  <a:tcPr/>
                </a:tc>
                <a:tc>
                  <a:txBody>
                    <a:bodyPr/>
                    <a:lstStyle/>
                    <a:p>
                      <a:pPr marL="0" marR="0" algn="ctr">
                        <a:spcBef>
                          <a:spcPts val="0"/>
                        </a:spcBef>
                        <a:spcAft>
                          <a:spcPts val="0"/>
                        </a:spcAft>
                      </a:pPr>
                      <a:r>
                        <a:rPr lang="en-US" sz="1400" dirty="0" smtClean="0">
                          <a:solidFill>
                            <a:srgbClr val="000000"/>
                          </a:solidFill>
                          <a:latin typeface="Times New Roman"/>
                          <a:ea typeface="ヒラギノ角ゴ Pro W3"/>
                          <a:sym typeface="Symbol"/>
                        </a:rPr>
                        <a:t></a:t>
                      </a:r>
                      <a:r>
                        <a:rPr lang="en-US" sz="1400" dirty="0" smtClean="0">
                          <a:solidFill>
                            <a:srgbClr val="000000"/>
                          </a:solidFill>
                          <a:latin typeface="Times New Roman"/>
                          <a:ea typeface="ヒラギノ角ゴ Pro W3"/>
                        </a:rPr>
                        <a:t> </a:t>
                      </a:r>
                      <a:r>
                        <a:rPr lang="en-US" sz="1400" dirty="0">
                          <a:solidFill>
                            <a:srgbClr val="000000"/>
                          </a:solidFill>
                          <a:latin typeface="Times New Roman"/>
                          <a:ea typeface="ヒラギノ角ゴ Pro W3"/>
                        </a:rPr>
                        <a:t>&gt; 20</a:t>
                      </a:r>
                    </a:p>
                  </a:txBody>
                  <a:tcPr marL="68580" marR="68580" marT="0" marB="0" anchor="ctr">
                    <a:solidFill>
                      <a:schemeClr val="accent3">
                        <a:lumMod val="60000"/>
                        <a:lumOff val="40000"/>
                      </a:schemeClr>
                    </a:solidFill>
                  </a:tcPr>
                </a:tc>
                <a:tc>
                  <a:txBody>
                    <a:bodyPr/>
                    <a:lstStyle/>
                    <a:p>
                      <a:pPr marL="0" marR="0" algn="ctr">
                        <a:spcBef>
                          <a:spcPts val="0"/>
                        </a:spcBef>
                        <a:spcAft>
                          <a:spcPts val="0"/>
                        </a:spcAft>
                      </a:pPr>
                      <a:r>
                        <a:rPr lang="en-US" sz="1400" dirty="0" smtClean="0">
                          <a:solidFill>
                            <a:srgbClr val="000000"/>
                          </a:solidFill>
                          <a:latin typeface="Times New Roman"/>
                          <a:ea typeface="ヒラギノ角ゴ Pro W3"/>
                          <a:sym typeface="Symbol"/>
                        </a:rPr>
                        <a:t></a:t>
                      </a:r>
                      <a:r>
                        <a:rPr lang="en-US" sz="1400" dirty="0" smtClean="0">
                          <a:solidFill>
                            <a:srgbClr val="000000"/>
                          </a:solidFill>
                          <a:latin typeface="Times New Roman"/>
                          <a:ea typeface="ヒラギノ角ゴ Pro W3"/>
                        </a:rPr>
                        <a:t>&gt; </a:t>
                      </a:r>
                      <a:r>
                        <a:rPr lang="en-US" sz="1400" dirty="0">
                          <a:solidFill>
                            <a:srgbClr val="000000"/>
                          </a:solidFill>
                          <a:latin typeface="Times New Roman"/>
                          <a:ea typeface="ヒラギノ角ゴ Pro W3"/>
                        </a:rPr>
                        <a:t>2</a:t>
                      </a:r>
                    </a:p>
                  </a:txBody>
                  <a:tcPr marL="68580" marR="68580" marT="0" marB="0" anchor="ctr">
                    <a:solidFill>
                      <a:schemeClr val="accent3">
                        <a:lumMod val="60000"/>
                        <a:lumOff val="40000"/>
                      </a:schemeClr>
                    </a:solidFill>
                  </a:tcPr>
                </a:tc>
              </a:tr>
              <a:tr h="370840">
                <a:tc rowSpan="2">
                  <a:txBody>
                    <a:bodyPr/>
                    <a:lstStyle/>
                    <a:p>
                      <a:r>
                        <a:rPr lang="en-US" dirty="0" smtClean="0"/>
                        <a:t>Not SS</a:t>
                      </a:r>
                      <a:endParaRPr lang="en-US" dirty="0"/>
                    </a:p>
                  </a:txBody>
                  <a:tcPr vert="vert270" anchor="ctr" anchorCtr="1"/>
                </a:tc>
                <a:tc>
                  <a:txBody>
                    <a:bodyPr/>
                    <a:lstStyle/>
                    <a:p>
                      <a:pPr marL="0" marR="0" algn="ctr">
                        <a:spcBef>
                          <a:spcPts val="0"/>
                        </a:spcBef>
                        <a:spcAft>
                          <a:spcPts val="0"/>
                        </a:spcAft>
                      </a:pPr>
                      <a:r>
                        <a:rPr lang="en-US" sz="1400" dirty="0" smtClean="0">
                          <a:solidFill>
                            <a:schemeClr val="accent2">
                              <a:lumMod val="75000"/>
                            </a:schemeClr>
                          </a:solidFill>
                          <a:latin typeface="Times New Roman"/>
                          <a:ea typeface="ヒラギノ角ゴ Pro W3"/>
                          <a:sym typeface="Symbol"/>
                        </a:rPr>
                        <a:t></a:t>
                      </a:r>
                      <a:r>
                        <a:rPr lang="en-US" sz="1400" dirty="0" smtClean="0">
                          <a:solidFill>
                            <a:schemeClr val="accent2">
                              <a:lumMod val="75000"/>
                            </a:schemeClr>
                          </a:solidFill>
                          <a:latin typeface="Times New Roman"/>
                          <a:ea typeface="ヒラギノ角ゴ Pro W3"/>
                        </a:rPr>
                        <a:t>&lt; </a:t>
                      </a:r>
                      <a:r>
                        <a:rPr lang="en-US" sz="1400" dirty="0">
                          <a:solidFill>
                            <a:schemeClr val="accent2">
                              <a:lumMod val="75000"/>
                            </a:schemeClr>
                          </a:solidFill>
                          <a:latin typeface="Times New Roman"/>
                          <a:ea typeface="ヒラギノ角ゴ Pro W3"/>
                        </a:rPr>
                        <a:t>0</a:t>
                      </a:r>
                    </a:p>
                  </a:txBody>
                  <a:tcPr marL="68580" marR="68580" marT="0" marB="0" anchor="ctr"/>
                </a:tc>
                <a:tc>
                  <a:txBody>
                    <a:bodyPr/>
                    <a:lstStyle/>
                    <a:p>
                      <a:pPr marL="0" marR="0" algn="ctr">
                        <a:spcBef>
                          <a:spcPts val="0"/>
                        </a:spcBef>
                        <a:spcAft>
                          <a:spcPts val="0"/>
                        </a:spcAft>
                      </a:pPr>
                      <a:r>
                        <a:rPr lang="en-US" sz="1400" dirty="0" smtClean="0">
                          <a:solidFill>
                            <a:schemeClr val="accent2">
                              <a:lumMod val="75000"/>
                            </a:schemeClr>
                          </a:solidFill>
                          <a:latin typeface="Times New Roman"/>
                          <a:ea typeface="ヒラギノ角ゴ Pro W3"/>
                          <a:sym typeface="Symbol"/>
                        </a:rPr>
                        <a:t></a:t>
                      </a:r>
                      <a:r>
                        <a:rPr lang="en-US" sz="1400" dirty="0" smtClean="0">
                          <a:solidFill>
                            <a:schemeClr val="accent2">
                              <a:lumMod val="75000"/>
                            </a:schemeClr>
                          </a:solidFill>
                          <a:latin typeface="Times New Roman"/>
                          <a:ea typeface="ヒラギノ角ゴ Pro W3"/>
                        </a:rPr>
                        <a:t> </a:t>
                      </a:r>
                      <a:r>
                        <a:rPr lang="en-US" sz="1400" dirty="0">
                          <a:solidFill>
                            <a:schemeClr val="accent2">
                              <a:lumMod val="75000"/>
                            </a:schemeClr>
                          </a:solidFill>
                          <a:latin typeface="Times New Roman"/>
                          <a:ea typeface="ヒラギノ角ゴ Pro W3"/>
                        </a:rPr>
                        <a:t>&lt; 0</a:t>
                      </a:r>
                    </a:p>
                  </a:txBody>
                  <a:tcPr marL="68580" marR="68580" marT="0" marB="0" anchor="ctr"/>
                </a:tc>
              </a:tr>
              <a:tr h="309880">
                <a:tc vMerge="1">
                  <a:txBody>
                    <a:bodyPr/>
                    <a:lstStyle/>
                    <a:p>
                      <a:endParaRPr lang="en-US" dirty="0"/>
                    </a:p>
                  </a:txBody>
                  <a:tcPr vert="vert270" anchor="ctr" anchorCtr="1"/>
                </a:tc>
                <a:tc>
                  <a:txBody>
                    <a:bodyPr/>
                    <a:lstStyle/>
                    <a:p>
                      <a:pPr marL="0" marR="0" algn="ctr">
                        <a:spcBef>
                          <a:spcPts val="0"/>
                        </a:spcBef>
                        <a:spcAft>
                          <a:spcPts val="0"/>
                        </a:spcAft>
                      </a:pPr>
                      <a:r>
                        <a:rPr lang="en-US" sz="1400" dirty="0" smtClean="0">
                          <a:solidFill>
                            <a:schemeClr val="accent3">
                              <a:lumMod val="75000"/>
                            </a:schemeClr>
                          </a:solidFill>
                          <a:latin typeface="Times New Roman"/>
                          <a:ea typeface="ヒラギノ角ゴ Pro W3"/>
                          <a:sym typeface="Symbol"/>
                        </a:rPr>
                        <a:t></a:t>
                      </a:r>
                      <a:r>
                        <a:rPr lang="en-US" sz="1400" dirty="0" smtClean="0">
                          <a:solidFill>
                            <a:schemeClr val="accent3">
                              <a:lumMod val="75000"/>
                            </a:schemeClr>
                          </a:solidFill>
                          <a:latin typeface="Times New Roman"/>
                          <a:ea typeface="ヒラギノ角ゴ Pro W3"/>
                        </a:rPr>
                        <a:t>&gt; </a:t>
                      </a:r>
                      <a:r>
                        <a:rPr lang="en-US" sz="1400" dirty="0">
                          <a:solidFill>
                            <a:schemeClr val="accent3">
                              <a:lumMod val="75000"/>
                            </a:schemeClr>
                          </a:solidFill>
                          <a:latin typeface="Times New Roman"/>
                          <a:ea typeface="ヒラギノ角ゴ Pro W3"/>
                        </a:rPr>
                        <a:t>0</a:t>
                      </a:r>
                    </a:p>
                  </a:txBody>
                  <a:tcPr marL="68580" marR="68580" marT="0" marB="0" anchor="ctr"/>
                </a:tc>
                <a:tc>
                  <a:txBody>
                    <a:bodyPr/>
                    <a:lstStyle/>
                    <a:p>
                      <a:pPr marL="0" marR="0" algn="ctr">
                        <a:spcBef>
                          <a:spcPts val="0"/>
                        </a:spcBef>
                        <a:spcAft>
                          <a:spcPts val="0"/>
                        </a:spcAft>
                      </a:pPr>
                      <a:r>
                        <a:rPr lang="en-US" sz="1400" dirty="0" smtClean="0">
                          <a:solidFill>
                            <a:schemeClr val="accent3">
                              <a:lumMod val="75000"/>
                            </a:schemeClr>
                          </a:solidFill>
                          <a:latin typeface="Times New Roman"/>
                          <a:ea typeface="ヒラギノ角ゴ Pro W3"/>
                          <a:sym typeface="Symbol"/>
                        </a:rPr>
                        <a:t></a:t>
                      </a:r>
                      <a:r>
                        <a:rPr lang="en-US" sz="1400" dirty="0" smtClean="0">
                          <a:solidFill>
                            <a:schemeClr val="accent3">
                              <a:lumMod val="75000"/>
                            </a:schemeClr>
                          </a:solidFill>
                          <a:latin typeface="Times New Roman"/>
                          <a:ea typeface="ヒラギノ角ゴ Pro W3"/>
                        </a:rPr>
                        <a:t>&gt; </a:t>
                      </a:r>
                      <a:r>
                        <a:rPr lang="en-US" sz="1400" dirty="0">
                          <a:solidFill>
                            <a:schemeClr val="accent3">
                              <a:lumMod val="75000"/>
                            </a:schemeClr>
                          </a:solidFill>
                          <a:latin typeface="Times New Roman"/>
                          <a:ea typeface="ヒラギノ角ゴ Pro W3"/>
                        </a:rPr>
                        <a:t>0</a:t>
                      </a:r>
                    </a:p>
                  </a:txBody>
                  <a:tcPr marL="68580" marR="68580" marT="0" marB="0" anchor="ctr"/>
                </a:tc>
              </a:tr>
            </a:tbl>
          </a:graphicData>
        </a:graphic>
      </p:graphicFrame>
      <p:cxnSp>
        <p:nvCxnSpPr>
          <p:cNvPr id="11" name="Straight Arrow Connector 10"/>
          <p:cNvCxnSpPr>
            <a:stCxn id="5" idx="3"/>
          </p:cNvCxnSpPr>
          <p:nvPr/>
        </p:nvCxnSpPr>
        <p:spPr>
          <a:xfrm>
            <a:off x="2438400" y="2403902"/>
            <a:ext cx="1143000" cy="49169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3"/>
          </p:cNvCxnSpPr>
          <p:nvPr/>
        </p:nvCxnSpPr>
        <p:spPr>
          <a:xfrm>
            <a:off x="2514600" y="3470702"/>
            <a:ext cx="990600" cy="3449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3"/>
          </p:cNvCxnSpPr>
          <p:nvPr/>
        </p:nvCxnSpPr>
        <p:spPr>
          <a:xfrm flipV="1">
            <a:off x="2133600" y="4038600"/>
            <a:ext cx="1371600" cy="45496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p:nvGraphicFramePr>
        <p:xfrm>
          <a:off x="381000" y="5025543"/>
          <a:ext cx="8153400" cy="1575570"/>
        </p:xfrm>
        <a:graphic>
          <a:graphicData uri="http://schemas.openxmlformats.org/drawingml/2006/table">
            <a:tbl>
              <a:tblPr firstRow="1" bandRow="1">
                <a:tableStyleId>{5940675A-B579-460E-94D1-54222C63F5DA}</a:tableStyleId>
              </a:tblPr>
              <a:tblGrid>
                <a:gridCol w="870752"/>
                <a:gridCol w="488148"/>
                <a:gridCol w="679450"/>
                <a:gridCol w="679450"/>
                <a:gridCol w="679450"/>
                <a:gridCol w="679450"/>
                <a:gridCol w="679450"/>
                <a:gridCol w="679450"/>
                <a:gridCol w="679450"/>
                <a:gridCol w="679450"/>
                <a:gridCol w="679450"/>
                <a:gridCol w="679450"/>
              </a:tblGrid>
              <a:tr h="350160">
                <a:tc>
                  <a:txBody>
                    <a:bodyPr/>
                    <a:lstStyle/>
                    <a:p>
                      <a:pPr algn="ctr"/>
                      <a:r>
                        <a:rPr lang="en-US" sz="1000" b="1" dirty="0" smtClean="0">
                          <a:latin typeface="Arial" pitchFamily="34" charset="0"/>
                          <a:cs typeface="Arial" pitchFamily="34" charset="0"/>
                        </a:rPr>
                        <a:t>Forecast</a:t>
                      </a:r>
                      <a:r>
                        <a:rPr lang="en-US" sz="1000" b="1" baseline="0" dirty="0" smtClean="0">
                          <a:latin typeface="Arial" pitchFamily="34" charset="0"/>
                          <a:cs typeface="Arial" pitchFamily="34" charset="0"/>
                        </a:rPr>
                        <a:t> hour</a:t>
                      </a:r>
                      <a:endParaRPr lang="en-US" sz="1000" b="1" dirty="0">
                        <a:latin typeface="Arial" pitchFamily="34" charset="0"/>
                        <a:cs typeface="Arial" pitchFamily="34" charset="0"/>
                      </a:endParaRPr>
                    </a:p>
                  </a:txBody>
                  <a:tcPr/>
                </a:tc>
                <a:tc>
                  <a:txBody>
                    <a:bodyPr/>
                    <a:lstStyle/>
                    <a:p>
                      <a:pPr marL="0" marR="0" algn="ctr">
                        <a:lnSpc>
                          <a:spcPct val="115000"/>
                        </a:lnSpc>
                        <a:spcBef>
                          <a:spcPts val="0"/>
                        </a:spcBef>
                        <a:spcAft>
                          <a:spcPts val="0"/>
                        </a:spcAft>
                      </a:pPr>
                      <a:r>
                        <a:rPr lang="en-US" sz="1000" b="1" dirty="0">
                          <a:latin typeface="Arial"/>
                          <a:ea typeface="Calibri"/>
                          <a:cs typeface="Times New Roman"/>
                        </a:rPr>
                        <a:t>0</a:t>
                      </a:r>
                      <a:endParaRPr lang="en-US" sz="1000" b="1"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1" dirty="0">
                          <a:latin typeface="Arial"/>
                          <a:ea typeface="Calibri"/>
                          <a:cs typeface="Times New Roman"/>
                        </a:rPr>
                        <a:t>12</a:t>
                      </a:r>
                      <a:endParaRPr lang="en-US" sz="1000" b="1"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1" dirty="0">
                          <a:latin typeface="Arial"/>
                          <a:ea typeface="Calibri"/>
                          <a:cs typeface="Times New Roman"/>
                        </a:rPr>
                        <a:t>24</a:t>
                      </a:r>
                      <a:endParaRPr lang="en-US" sz="1000" b="1"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1" dirty="0">
                          <a:latin typeface="Arial"/>
                          <a:ea typeface="Calibri"/>
                          <a:cs typeface="Times New Roman"/>
                        </a:rPr>
                        <a:t>36</a:t>
                      </a:r>
                      <a:endParaRPr lang="en-US" sz="1000" b="1"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1" dirty="0">
                          <a:latin typeface="Arial"/>
                          <a:ea typeface="Calibri"/>
                          <a:cs typeface="Times New Roman"/>
                        </a:rPr>
                        <a:t>48</a:t>
                      </a:r>
                      <a:endParaRPr lang="en-US" sz="1000" b="1"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1" dirty="0">
                          <a:latin typeface="Arial"/>
                          <a:ea typeface="Calibri"/>
                          <a:cs typeface="Times New Roman"/>
                        </a:rPr>
                        <a:t>60</a:t>
                      </a:r>
                      <a:endParaRPr lang="en-US" sz="1000" b="1"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1" dirty="0">
                          <a:latin typeface="Arial"/>
                          <a:ea typeface="Calibri"/>
                          <a:cs typeface="Times New Roman"/>
                        </a:rPr>
                        <a:t>72</a:t>
                      </a:r>
                      <a:endParaRPr lang="en-US" sz="1000" b="1"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1" dirty="0">
                          <a:latin typeface="Arial"/>
                          <a:ea typeface="Calibri"/>
                          <a:cs typeface="Times New Roman"/>
                        </a:rPr>
                        <a:t>84</a:t>
                      </a:r>
                      <a:endParaRPr lang="en-US" sz="1000" b="1"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1" dirty="0">
                          <a:latin typeface="Arial"/>
                          <a:ea typeface="Calibri"/>
                          <a:cs typeface="Times New Roman"/>
                        </a:rPr>
                        <a:t>96</a:t>
                      </a:r>
                      <a:endParaRPr lang="en-US" sz="1000" b="1"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1" dirty="0">
                          <a:latin typeface="Arial"/>
                          <a:ea typeface="Calibri"/>
                          <a:cs typeface="Times New Roman"/>
                        </a:rPr>
                        <a:t>108</a:t>
                      </a:r>
                      <a:endParaRPr lang="en-US" sz="1000" b="1"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b="1" dirty="0">
                          <a:latin typeface="Arial"/>
                          <a:ea typeface="Calibri"/>
                          <a:cs typeface="Times New Roman"/>
                        </a:rPr>
                        <a:t>120</a:t>
                      </a:r>
                      <a:endParaRPr lang="en-US" sz="1000" b="1" dirty="0">
                        <a:latin typeface="Calibri"/>
                        <a:ea typeface="Calibri"/>
                        <a:cs typeface="Times New Roman"/>
                      </a:endParaRPr>
                    </a:p>
                  </a:txBody>
                  <a:tcPr marL="68580" marR="68580" marT="0" marB="0" anchor="ctr"/>
                </a:tc>
              </a:tr>
              <a:tr h="500325">
                <a:tc>
                  <a:txBody>
                    <a:bodyPr/>
                    <a:lstStyle/>
                    <a:p>
                      <a:pPr marL="0" marR="0" algn="ctr">
                        <a:lnSpc>
                          <a:spcPct val="115000"/>
                        </a:lnSpc>
                        <a:spcBef>
                          <a:spcPts val="0"/>
                        </a:spcBef>
                        <a:spcAft>
                          <a:spcPts val="0"/>
                        </a:spcAft>
                      </a:pPr>
                      <a:r>
                        <a:rPr lang="en-US" sz="1100" b="1" dirty="0">
                          <a:latin typeface="Arial"/>
                          <a:ea typeface="Calibri"/>
                          <a:cs typeface="Times New Roman"/>
                        </a:rPr>
                        <a:t>GHMI</a:t>
                      </a:r>
                      <a:endParaRPr lang="en-US" sz="1100" dirty="0">
                        <a:latin typeface="Calibri"/>
                        <a:ea typeface="Calibri"/>
                        <a:cs typeface="Times New Roman"/>
                      </a:endParaRPr>
                    </a:p>
                    <a:p>
                      <a:pPr marL="0" marR="0" algn="ctr">
                        <a:lnSpc>
                          <a:spcPct val="115000"/>
                        </a:lnSpc>
                        <a:spcBef>
                          <a:spcPts val="0"/>
                        </a:spcBef>
                        <a:spcAft>
                          <a:spcPts val="0"/>
                        </a:spcAft>
                      </a:pPr>
                      <a:r>
                        <a:rPr lang="en-US" sz="1100" dirty="0">
                          <a:latin typeface="Arial"/>
                          <a:ea typeface="Calibri"/>
                          <a:cs typeface="Times New Roman"/>
                        </a:rPr>
                        <a:t>Track</a:t>
                      </a:r>
                      <a:endParaRPr lang="en-US" sz="1100" dirty="0">
                        <a:latin typeface="Calibri"/>
                        <a:ea typeface="Calibri"/>
                        <a:cs typeface="Times New Roman"/>
                      </a:endParaRPr>
                    </a:p>
                    <a:p>
                      <a:pPr marL="0" marR="0" algn="ctr">
                        <a:lnSpc>
                          <a:spcPct val="115000"/>
                        </a:lnSpc>
                        <a:spcBef>
                          <a:spcPts val="0"/>
                        </a:spcBef>
                        <a:spcAft>
                          <a:spcPts val="0"/>
                        </a:spcAft>
                      </a:pPr>
                      <a:r>
                        <a:rPr lang="en-US" sz="1100" i="1" dirty="0">
                          <a:solidFill>
                            <a:srgbClr val="808080"/>
                          </a:solidFill>
                          <a:latin typeface="Arial"/>
                          <a:ea typeface="Calibri"/>
                          <a:cs typeface="Times New Roman"/>
                        </a:rPr>
                        <a:t>Land/Water</a:t>
                      </a:r>
                      <a:endParaRPr lang="en-US" sz="11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b="1" dirty="0">
                          <a:latin typeface="Times New Roman"/>
                          <a:ea typeface="Calibri"/>
                          <a:cs typeface="Times New Roman"/>
                        </a:rPr>
                        <a:t>0.0</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0%</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a:t>
                      </a:r>
                      <a:endParaRPr lang="en-US" sz="11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b="1" dirty="0">
                          <a:latin typeface="Times New Roman"/>
                          <a:ea typeface="Calibri"/>
                          <a:cs typeface="Times New Roman"/>
                        </a:rPr>
                        <a:t>-5.7</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-17%</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0.999</a:t>
                      </a:r>
                      <a:endParaRPr lang="en-US" sz="1100" dirty="0">
                        <a:latin typeface="Calibri"/>
                        <a:ea typeface="Calibri"/>
                        <a:cs typeface="Times New Roman"/>
                      </a:endParaRPr>
                    </a:p>
                  </a:txBody>
                  <a:tcPr marL="68580" marR="68580"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en-US" sz="1100" b="1" dirty="0">
                          <a:latin typeface="Times New Roman"/>
                          <a:ea typeface="Calibri"/>
                          <a:cs typeface="Times New Roman"/>
                        </a:rPr>
                        <a:t>-12.4</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-22%</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0.999</a:t>
                      </a:r>
                      <a:endParaRPr lang="en-US" sz="1100" dirty="0">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en-US" sz="1100" b="1" dirty="0">
                          <a:latin typeface="Times New Roman"/>
                          <a:ea typeface="Calibri"/>
                          <a:cs typeface="Times New Roman"/>
                        </a:rPr>
                        <a:t>-18.2</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-23%</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0.999</a:t>
                      </a:r>
                      <a:endParaRPr lang="en-US" sz="1100" dirty="0">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marL="0" marR="0" algn="ctr">
                        <a:lnSpc>
                          <a:spcPct val="115000"/>
                        </a:lnSpc>
                        <a:spcBef>
                          <a:spcPts val="0"/>
                        </a:spcBef>
                        <a:spcAft>
                          <a:spcPts val="0"/>
                        </a:spcAft>
                      </a:pPr>
                      <a:r>
                        <a:rPr lang="en-US" sz="1100" b="1" dirty="0">
                          <a:latin typeface="Times New Roman"/>
                          <a:ea typeface="Calibri"/>
                          <a:cs typeface="Times New Roman"/>
                        </a:rPr>
                        <a:t>-21.5</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-22%</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0.999</a:t>
                      </a:r>
                      <a:endParaRPr lang="en-US" sz="1100" dirty="0">
                        <a:latin typeface="Calibri"/>
                        <a:ea typeface="Calibri"/>
                        <a:cs typeface="Times New Roman"/>
                      </a:endParaRPr>
                    </a:p>
                  </a:txBody>
                  <a:tcPr marL="68580" marR="68580" marT="0" marB="0" anchor="ctr">
                    <a:solidFill>
                      <a:schemeClr val="accent2">
                        <a:lumMod val="60000"/>
                        <a:lumOff val="40000"/>
                      </a:schemeClr>
                    </a:solidFill>
                  </a:tcPr>
                </a:tc>
                <a:tc>
                  <a:txBody>
                    <a:bodyPr/>
                    <a:lstStyle/>
                    <a:p>
                      <a:pPr marL="0" marR="0" algn="ctr">
                        <a:lnSpc>
                          <a:spcPct val="115000"/>
                        </a:lnSpc>
                        <a:spcBef>
                          <a:spcPts val="0"/>
                        </a:spcBef>
                        <a:spcAft>
                          <a:spcPts val="0"/>
                        </a:spcAft>
                      </a:pPr>
                      <a:r>
                        <a:rPr lang="en-US" sz="1100" b="1" dirty="0">
                          <a:latin typeface="Times New Roman"/>
                          <a:ea typeface="Calibri"/>
                          <a:cs typeface="Times New Roman"/>
                        </a:rPr>
                        <a:t>-24.2</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-20%</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0.999</a:t>
                      </a:r>
                      <a:endParaRPr lang="en-US" sz="1100" dirty="0">
                        <a:latin typeface="Calibri"/>
                        <a:ea typeface="Calibri"/>
                        <a:cs typeface="Times New Roman"/>
                      </a:endParaRPr>
                    </a:p>
                  </a:txBody>
                  <a:tcPr marL="68580" marR="68580" marT="0" marB="0" anchor="ctr">
                    <a:solidFill>
                      <a:schemeClr val="accent2">
                        <a:lumMod val="60000"/>
                        <a:lumOff val="40000"/>
                      </a:schemeClr>
                    </a:solidFill>
                  </a:tcPr>
                </a:tc>
                <a:tc>
                  <a:txBody>
                    <a:bodyPr/>
                    <a:lstStyle/>
                    <a:p>
                      <a:pPr marL="0" marR="0" algn="ctr">
                        <a:lnSpc>
                          <a:spcPct val="115000"/>
                        </a:lnSpc>
                        <a:spcBef>
                          <a:spcPts val="0"/>
                        </a:spcBef>
                        <a:spcAft>
                          <a:spcPts val="0"/>
                        </a:spcAft>
                      </a:pPr>
                      <a:r>
                        <a:rPr lang="en-US" sz="1100" b="1" dirty="0">
                          <a:latin typeface="Times New Roman"/>
                          <a:ea typeface="Calibri"/>
                          <a:cs typeface="Times New Roman"/>
                        </a:rPr>
                        <a:t>-23.6</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-16%</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0.989</a:t>
                      </a:r>
                      <a:endParaRPr lang="en-US" sz="1100" dirty="0">
                        <a:latin typeface="Calibri"/>
                        <a:ea typeface="Calibri"/>
                        <a:cs typeface="Times New Roman"/>
                      </a:endParaRPr>
                    </a:p>
                  </a:txBody>
                  <a:tcPr marL="68580" marR="68580" marT="0" marB="0" anchor="ctr">
                    <a:solidFill>
                      <a:schemeClr val="accent2">
                        <a:lumMod val="60000"/>
                        <a:lumOff val="40000"/>
                      </a:schemeClr>
                    </a:solidFill>
                  </a:tcPr>
                </a:tc>
                <a:tc>
                  <a:txBody>
                    <a:bodyPr/>
                    <a:lstStyle/>
                    <a:p>
                      <a:pPr marL="0" marR="0" algn="ctr">
                        <a:lnSpc>
                          <a:spcPct val="115000"/>
                        </a:lnSpc>
                        <a:spcBef>
                          <a:spcPts val="0"/>
                        </a:spcBef>
                        <a:spcAft>
                          <a:spcPts val="0"/>
                        </a:spcAft>
                      </a:pPr>
                      <a:r>
                        <a:rPr lang="en-US" sz="1100" b="1" dirty="0">
                          <a:solidFill>
                            <a:srgbClr val="943634"/>
                          </a:solidFill>
                          <a:latin typeface="Times New Roman"/>
                          <a:ea typeface="Calibri"/>
                          <a:cs typeface="Times New Roman"/>
                        </a:rPr>
                        <a:t>-20.9</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-12%</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0.894</a:t>
                      </a:r>
                      <a:endParaRPr lang="en-US" sz="1100" dirty="0">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100" b="1" dirty="0">
                          <a:solidFill>
                            <a:srgbClr val="943634"/>
                          </a:solidFill>
                          <a:latin typeface="Times New Roman"/>
                          <a:ea typeface="Calibri"/>
                          <a:cs typeface="Times New Roman"/>
                        </a:rPr>
                        <a:t>-23.4</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-11%</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0.786</a:t>
                      </a:r>
                      <a:endParaRPr lang="en-US" sz="1100" dirty="0">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100" b="1" dirty="0">
                          <a:solidFill>
                            <a:srgbClr val="943634"/>
                          </a:solidFill>
                          <a:latin typeface="Times New Roman"/>
                          <a:ea typeface="Calibri"/>
                          <a:cs typeface="Times New Roman"/>
                        </a:rPr>
                        <a:t>-25.8</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-10%</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0.680</a:t>
                      </a:r>
                      <a:endParaRPr lang="en-US" sz="1100" dirty="0">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100" b="1" dirty="0">
                          <a:solidFill>
                            <a:srgbClr val="943634"/>
                          </a:solidFill>
                          <a:latin typeface="Times New Roman"/>
                          <a:ea typeface="Calibri"/>
                          <a:cs typeface="Times New Roman"/>
                        </a:rPr>
                        <a:t>-28.6</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-10%</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0.624</a:t>
                      </a:r>
                      <a:endParaRPr lang="en-US" sz="1100" dirty="0">
                        <a:latin typeface="Calibri"/>
                        <a:ea typeface="Calibri"/>
                        <a:cs typeface="Times New Roman"/>
                      </a:endParaRPr>
                    </a:p>
                  </a:txBody>
                  <a:tcPr marL="68580" marR="68580" marT="0" marB="0" anchor="ctr"/>
                </a:tc>
              </a:tr>
              <a:tr h="600972">
                <a:tc>
                  <a:txBody>
                    <a:bodyPr/>
                    <a:lstStyle/>
                    <a:p>
                      <a:pPr marL="0" marR="0" algn="ctr">
                        <a:lnSpc>
                          <a:spcPct val="115000"/>
                        </a:lnSpc>
                        <a:spcBef>
                          <a:spcPts val="0"/>
                        </a:spcBef>
                        <a:spcAft>
                          <a:spcPts val="0"/>
                        </a:spcAft>
                      </a:pPr>
                      <a:r>
                        <a:rPr lang="en-US" sz="1100" b="1" dirty="0">
                          <a:latin typeface="Arial"/>
                          <a:ea typeface="Calibri"/>
                          <a:cs typeface="Times New Roman"/>
                        </a:rPr>
                        <a:t>GHMI</a:t>
                      </a:r>
                      <a:endParaRPr lang="en-US" sz="1100" dirty="0">
                        <a:latin typeface="Calibri"/>
                        <a:ea typeface="Calibri"/>
                        <a:cs typeface="Times New Roman"/>
                      </a:endParaRPr>
                    </a:p>
                    <a:p>
                      <a:pPr marL="0" marR="0" algn="ctr">
                        <a:lnSpc>
                          <a:spcPct val="115000"/>
                        </a:lnSpc>
                        <a:spcBef>
                          <a:spcPts val="0"/>
                        </a:spcBef>
                        <a:spcAft>
                          <a:spcPts val="0"/>
                        </a:spcAft>
                      </a:pPr>
                      <a:r>
                        <a:rPr lang="en-US" sz="1100" dirty="0">
                          <a:latin typeface="Arial"/>
                          <a:ea typeface="Calibri"/>
                          <a:cs typeface="Times New Roman"/>
                        </a:rPr>
                        <a:t>Intensity</a:t>
                      </a:r>
                      <a:endParaRPr lang="en-US" sz="1100" dirty="0">
                        <a:latin typeface="Calibri"/>
                        <a:ea typeface="Calibri"/>
                        <a:cs typeface="Times New Roman"/>
                      </a:endParaRPr>
                    </a:p>
                    <a:p>
                      <a:pPr marL="0" marR="0" algn="ctr">
                        <a:lnSpc>
                          <a:spcPct val="115000"/>
                        </a:lnSpc>
                        <a:spcBef>
                          <a:spcPts val="0"/>
                        </a:spcBef>
                        <a:spcAft>
                          <a:spcPts val="0"/>
                        </a:spcAft>
                      </a:pPr>
                      <a:r>
                        <a:rPr lang="en-US" sz="1100" i="1" dirty="0">
                          <a:solidFill>
                            <a:srgbClr val="808080"/>
                          </a:solidFill>
                          <a:latin typeface="Arial"/>
                          <a:ea typeface="Calibri"/>
                          <a:cs typeface="Times New Roman"/>
                        </a:rPr>
                        <a:t>Land/Water</a:t>
                      </a:r>
                      <a:endParaRPr lang="en-US" sz="11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b="1" dirty="0">
                          <a:latin typeface="Times New Roman"/>
                          <a:ea typeface="Calibri"/>
                          <a:cs typeface="Times New Roman"/>
                        </a:rPr>
                        <a:t>0.0</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0%</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a:t>
                      </a:r>
                      <a:endParaRPr lang="en-US" sz="11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b="1" dirty="0">
                          <a:solidFill>
                            <a:schemeClr val="tx1"/>
                          </a:solidFill>
                          <a:latin typeface="Times New Roman"/>
                          <a:ea typeface="Calibri"/>
                          <a:cs typeface="Times New Roman"/>
                        </a:rPr>
                        <a:t>-0.5</a:t>
                      </a:r>
                      <a:endParaRPr lang="en-US" sz="1100" dirty="0">
                        <a:solidFill>
                          <a:schemeClr val="tx1"/>
                        </a:solidFill>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-6%</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0.987</a:t>
                      </a:r>
                      <a:endParaRPr lang="en-US" sz="1100" dirty="0">
                        <a:latin typeface="Calibri"/>
                        <a:ea typeface="Calibri"/>
                        <a:cs typeface="Times New Roman"/>
                      </a:endParaRPr>
                    </a:p>
                  </a:txBody>
                  <a:tcPr marL="68580" marR="68580"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en-US" sz="1100" b="1" dirty="0">
                          <a:solidFill>
                            <a:srgbClr val="76923C"/>
                          </a:solidFill>
                          <a:latin typeface="Times New Roman"/>
                          <a:ea typeface="Calibri"/>
                          <a:cs typeface="Times New Roman"/>
                        </a:rPr>
                        <a:t>0.3</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2%</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0.546</a:t>
                      </a:r>
                      <a:endParaRPr lang="en-US" sz="1100" dirty="0">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100" b="1" dirty="0">
                          <a:solidFill>
                            <a:srgbClr val="76923C"/>
                          </a:solidFill>
                          <a:latin typeface="Times New Roman"/>
                          <a:ea typeface="Calibri"/>
                          <a:cs typeface="Times New Roman"/>
                        </a:rPr>
                        <a:t>0.8</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5%</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0.625</a:t>
                      </a:r>
                      <a:endParaRPr lang="en-US" sz="1100" dirty="0">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100" b="1" dirty="0">
                          <a:solidFill>
                            <a:srgbClr val="76923C"/>
                          </a:solidFill>
                          <a:latin typeface="Times New Roman"/>
                          <a:ea typeface="Calibri"/>
                          <a:cs typeface="Times New Roman"/>
                        </a:rPr>
                        <a:t>0.8</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5%</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0.576</a:t>
                      </a:r>
                      <a:endParaRPr lang="en-US" sz="1100" dirty="0">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100" b="1" dirty="0">
                          <a:latin typeface="Times New Roman"/>
                          <a:ea typeface="Calibri"/>
                          <a:cs typeface="Times New Roman"/>
                        </a:rPr>
                        <a:t>1.6</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9%</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0.954</a:t>
                      </a:r>
                      <a:endParaRPr lang="en-US" sz="1100" dirty="0">
                        <a:latin typeface="Calibri"/>
                        <a:ea typeface="Calibri"/>
                        <a:cs typeface="Times New Roman"/>
                      </a:endParaRPr>
                    </a:p>
                  </a:txBody>
                  <a:tcPr marL="68580" marR="68580" marT="0" marB="0" anchor="ctr">
                    <a:solidFill>
                      <a:schemeClr val="accent3">
                        <a:lumMod val="40000"/>
                        <a:lumOff val="60000"/>
                      </a:schemeClr>
                    </a:solidFill>
                  </a:tcPr>
                </a:tc>
                <a:tc>
                  <a:txBody>
                    <a:bodyPr/>
                    <a:lstStyle/>
                    <a:p>
                      <a:pPr marL="0" marR="0" algn="ctr">
                        <a:lnSpc>
                          <a:spcPct val="115000"/>
                        </a:lnSpc>
                        <a:spcBef>
                          <a:spcPts val="0"/>
                        </a:spcBef>
                        <a:spcAft>
                          <a:spcPts val="0"/>
                        </a:spcAft>
                      </a:pPr>
                      <a:r>
                        <a:rPr lang="en-US" sz="1100" b="1" dirty="0">
                          <a:latin typeface="Times New Roman"/>
                          <a:ea typeface="Calibri"/>
                          <a:cs typeface="Times New Roman"/>
                        </a:rPr>
                        <a:t>4.2</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20%</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0.999</a:t>
                      </a:r>
                      <a:endParaRPr lang="en-US" sz="1100" dirty="0">
                        <a:latin typeface="Calibri"/>
                        <a:ea typeface="Calibri"/>
                        <a:cs typeface="Times New Roman"/>
                      </a:endParaRPr>
                    </a:p>
                  </a:txBody>
                  <a:tcPr marL="68580" marR="68580"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1100" b="1" dirty="0">
                          <a:latin typeface="Times New Roman"/>
                          <a:ea typeface="Calibri"/>
                          <a:cs typeface="Times New Roman"/>
                        </a:rPr>
                        <a:t>5.1</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24%</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0.999</a:t>
                      </a:r>
                      <a:endParaRPr lang="en-US" sz="1100" dirty="0">
                        <a:latin typeface="Calibri"/>
                        <a:ea typeface="Calibri"/>
                        <a:cs typeface="Times New Roman"/>
                      </a:endParaRPr>
                    </a:p>
                  </a:txBody>
                  <a:tcPr marL="68580" marR="68580"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1100" b="1" dirty="0">
                          <a:latin typeface="Times New Roman"/>
                          <a:ea typeface="Calibri"/>
                          <a:cs typeface="Times New Roman"/>
                        </a:rPr>
                        <a:t>5.5</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26%</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0.999</a:t>
                      </a:r>
                      <a:endParaRPr lang="en-US" sz="1100" dirty="0">
                        <a:latin typeface="Calibri"/>
                        <a:ea typeface="Calibri"/>
                        <a:cs typeface="Times New Roman"/>
                      </a:endParaRPr>
                    </a:p>
                  </a:txBody>
                  <a:tcPr marL="68580" marR="68580"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1100" b="1" dirty="0">
                          <a:latin typeface="Times New Roman"/>
                          <a:ea typeface="Calibri"/>
                          <a:cs typeface="Times New Roman"/>
                        </a:rPr>
                        <a:t>4.8</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23%</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0.999</a:t>
                      </a:r>
                      <a:endParaRPr lang="en-US" sz="1100" dirty="0">
                        <a:latin typeface="Calibri"/>
                        <a:ea typeface="Calibri"/>
                        <a:cs typeface="Times New Roman"/>
                      </a:endParaRPr>
                    </a:p>
                  </a:txBody>
                  <a:tcPr marL="68580" marR="68580" marT="0" marB="0" anchor="ctr">
                    <a:solidFill>
                      <a:schemeClr val="accent3">
                        <a:lumMod val="60000"/>
                        <a:lumOff val="40000"/>
                      </a:schemeClr>
                    </a:solidFill>
                  </a:tcPr>
                </a:tc>
                <a:tc>
                  <a:txBody>
                    <a:bodyPr/>
                    <a:lstStyle/>
                    <a:p>
                      <a:pPr marL="0" marR="0" algn="ctr">
                        <a:lnSpc>
                          <a:spcPct val="115000"/>
                        </a:lnSpc>
                        <a:spcBef>
                          <a:spcPts val="0"/>
                        </a:spcBef>
                        <a:spcAft>
                          <a:spcPts val="0"/>
                        </a:spcAft>
                      </a:pPr>
                      <a:r>
                        <a:rPr lang="en-US" sz="1100" b="1" dirty="0">
                          <a:latin typeface="Times New Roman"/>
                          <a:ea typeface="Calibri"/>
                          <a:cs typeface="Times New Roman"/>
                        </a:rPr>
                        <a:t>3.2</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15%</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0.992</a:t>
                      </a:r>
                      <a:endParaRPr lang="en-US" sz="1100" dirty="0">
                        <a:latin typeface="Calibri"/>
                        <a:ea typeface="Calibri"/>
                        <a:cs typeface="Times New Roman"/>
                      </a:endParaRPr>
                    </a:p>
                  </a:txBody>
                  <a:tcPr marL="68580" marR="68580" marT="0" marB="0" anchor="ctr">
                    <a:solidFill>
                      <a:schemeClr val="accent3">
                        <a:lumMod val="60000"/>
                        <a:lumOff val="40000"/>
                      </a:schemeClr>
                    </a:solidFill>
                  </a:tcPr>
                </a:tc>
              </a:tr>
            </a:tbl>
          </a:graphicData>
        </a:graphic>
      </p:graphicFrame>
      <p:sp>
        <p:nvSpPr>
          <p:cNvPr id="13" name="TextBox 12"/>
          <p:cNvSpPr txBox="1"/>
          <p:nvPr/>
        </p:nvSpPr>
        <p:spPr>
          <a:xfrm>
            <a:off x="381000" y="1371600"/>
            <a:ext cx="3698448" cy="584775"/>
          </a:xfrm>
          <a:prstGeom prst="rect">
            <a:avLst/>
          </a:prstGeom>
          <a:noFill/>
        </p:spPr>
        <p:txBody>
          <a:bodyPr wrap="none" rtlCol="0">
            <a:spAutoFit/>
          </a:bodyPr>
          <a:lstStyle/>
          <a:p>
            <a:r>
              <a:rPr lang="en-US" sz="3200" dirty="0" smtClean="0">
                <a:solidFill>
                  <a:schemeClr val="accent2">
                    <a:lumMod val="75000"/>
                  </a:schemeClr>
                </a:solidFill>
              </a:rPr>
              <a:t>Example COAMPS-TC</a:t>
            </a:r>
            <a:endParaRPr lang="en-US" sz="3200" dirty="0">
              <a:solidFill>
                <a:schemeClr val="accent2">
                  <a:lumMod val="75000"/>
                </a:schemeClr>
              </a:solidFill>
            </a:endParaRPr>
          </a:p>
        </p:txBody>
      </p:sp>
      <p:sp>
        <p:nvSpPr>
          <p:cNvPr id="14" name="TextBox 13"/>
          <p:cNvSpPr txBox="1"/>
          <p:nvPr/>
        </p:nvSpPr>
        <p:spPr>
          <a:xfrm>
            <a:off x="5943600" y="1295400"/>
            <a:ext cx="2360070" cy="400110"/>
          </a:xfrm>
          <a:prstGeom prst="rect">
            <a:avLst/>
          </a:prstGeom>
          <a:noFill/>
        </p:spPr>
        <p:txBody>
          <a:bodyPr wrap="none" rtlCol="0">
            <a:spAutoFit/>
          </a:bodyPr>
          <a:lstStyle/>
          <a:p>
            <a:r>
              <a:rPr lang="en-US" sz="2000" dirty="0" smtClean="0"/>
              <a:t>Practical Significance</a:t>
            </a:r>
            <a:endParaRPr lang="en-US" sz="2000" dirty="0"/>
          </a:p>
        </p:txBody>
      </p:sp>
      <p:sp>
        <p:nvSpPr>
          <p:cNvPr id="16" name="Slide Number Placeholder 15"/>
          <p:cNvSpPr>
            <a:spLocks noGrp="1"/>
          </p:cNvSpPr>
          <p:nvPr>
            <p:ph type="sldNum" sz="quarter" idx="12"/>
          </p:nvPr>
        </p:nvSpPr>
        <p:spPr/>
        <p:txBody>
          <a:bodyPr/>
          <a:lstStyle/>
          <a:p>
            <a:fld id="{6253E8E5-2247-47CD-B0CE-ECFBB64EEDBF}"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Comparison w/ Top-Flight Models</a:t>
            </a:r>
            <a:br>
              <a:rPr lang="en-US" sz="4000" dirty="0" smtClean="0"/>
            </a:br>
            <a:r>
              <a:rPr lang="en-US" sz="3600" dirty="0" smtClean="0">
                <a:solidFill>
                  <a:schemeClr val="accent1">
                    <a:lumMod val="75000"/>
                  </a:schemeClr>
                </a:solidFill>
              </a:rPr>
              <a:t>Rank Frequency</a:t>
            </a:r>
            <a:endParaRPr lang="en-US" sz="3600" dirty="0">
              <a:solidFill>
                <a:schemeClr val="accent1">
                  <a:lumMod val="75000"/>
                </a:schemeClr>
              </a:solidFill>
            </a:endParaRPr>
          </a:p>
        </p:txBody>
      </p:sp>
      <p:pic>
        <p:nvPicPr>
          <p:cNvPr id="10" name="Picture 9" descr="ncar_small"/>
          <p:cNvPicPr>
            <a:picLocks noChangeAspect="1" noChangeArrowheads="1"/>
          </p:cNvPicPr>
          <p:nvPr/>
        </p:nvPicPr>
        <p:blipFill>
          <a:blip r:embed="rId3" cstate="print"/>
          <a:srcRect/>
          <a:stretch>
            <a:fillRect/>
          </a:stretch>
        </p:blipFill>
        <p:spPr bwMode="auto">
          <a:xfrm>
            <a:off x="76200" y="5943600"/>
            <a:ext cx="1066800" cy="885444"/>
          </a:xfrm>
          <a:prstGeom prst="rect">
            <a:avLst/>
          </a:prstGeom>
          <a:noFill/>
        </p:spPr>
      </p:pic>
      <p:sp>
        <p:nvSpPr>
          <p:cNvPr id="8" name="Slide Number Placeholder 7"/>
          <p:cNvSpPr>
            <a:spLocks noGrp="1"/>
          </p:cNvSpPr>
          <p:nvPr>
            <p:ph type="sldNum" sz="quarter" idx="12"/>
          </p:nvPr>
        </p:nvSpPr>
        <p:spPr/>
        <p:txBody>
          <a:bodyPr/>
          <a:lstStyle/>
          <a:p>
            <a:fld id="{6253E8E5-2247-47CD-B0CE-ECFBB64EEDBF}" type="slidenum">
              <a:rPr lang="en-US" smtClean="0"/>
              <a:pPr/>
              <a:t>12</a:t>
            </a:fld>
            <a:endParaRPr lang="en-US"/>
          </a:p>
        </p:txBody>
      </p:sp>
      <p:pic>
        <p:nvPicPr>
          <p:cNvPr id="12" name="Picture 11" descr="HOMG_FM9I_LANDANDWATER_ALbasin_TKER_abs_linehist.png"/>
          <p:cNvPicPr>
            <a:picLocks noChangeAspect="1"/>
          </p:cNvPicPr>
          <p:nvPr/>
        </p:nvPicPr>
        <p:blipFill>
          <a:blip r:embed="rId4" cstate="print"/>
          <a:srcRect l="1818" t="5882" r="2727" b="2353"/>
          <a:stretch>
            <a:fillRect/>
          </a:stretch>
        </p:blipFill>
        <p:spPr>
          <a:xfrm>
            <a:off x="4495800" y="3429000"/>
            <a:ext cx="4608607" cy="3423532"/>
          </a:xfrm>
          <a:prstGeom prst="rect">
            <a:avLst/>
          </a:prstGeom>
        </p:spPr>
      </p:pic>
      <p:pic>
        <p:nvPicPr>
          <p:cNvPr id="9" name="Picture 8" descr="HOMG_UWNI_LANDANDWATER_ALbasin_WDER_abs_linehist.png"/>
          <p:cNvPicPr>
            <a:picLocks noChangeAspect="1"/>
          </p:cNvPicPr>
          <p:nvPr/>
        </p:nvPicPr>
        <p:blipFill>
          <a:blip r:embed="rId5" cstate="print"/>
          <a:srcRect l="1818" t="5882" r="2727" b="2353"/>
          <a:stretch>
            <a:fillRect/>
          </a:stretch>
        </p:blipFill>
        <p:spPr>
          <a:xfrm>
            <a:off x="91444" y="1371600"/>
            <a:ext cx="4608607" cy="3423532"/>
          </a:xfrm>
          <a:prstGeom prst="rect">
            <a:avLst/>
          </a:prstGeom>
        </p:spPr>
      </p:pic>
      <p:sp>
        <p:nvSpPr>
          <p:cNvPr id="14" name="TextBox 13"/>
          <p:cNvSpPr txBox="1"/>
          <p:nvPr/>
        </p:nvSpPr>
        <p:spPr>
          <a:xfrm>
            <a:off x="5029200" y="1876961"/>
            <a:ext cx="3886200" cy="1323439"/>
          </a:xfrm>
          <a:prstGeom prst="rect">
            <a:avLst/>
          </a:prstGeom>
          <a:noFill/>
        </p:spPr>
        <p:txBody>
          <a:bodyPr wrap="square" rtlCol="0">
            <a:spAutoFit/>
          </a:bodyPr>
          <a:lstStyle/>
          <a:p>
            <a:r>
              <a:rPr lang="en-US" sz="2000" dirty="0" smtClean="0"/>
              <a:t>U of Wisconsin:</a:t>
            </a:r>
          </a:p>
          <a:p>
            <a:r>
              <a:rPr lang="en-US" sz="2000" dirty="0" smtClean="0"/>
              <a:t>1</a:t>
            </a:r>
            <a:r>
              <a:rPr lang="en-US" sz="2000" baseline="30000" dirty="0" smtClean="0"/>
              <a:t>st</a:t>
            </a:r>
            <a:r>
              <a:rPr lang="en-US" sz="2000" dirty="0" smtClean="0"/>
              <a:t> or last for shorter lead times</a:t>
            </a:r>
          </a:p>
          <a:p>
            <a:r>
              <a:rPr lang="en-US" sz="2000" dirty="0" smtClean="0"/>
              <a:t>More likely to rank 1</a:t>
            </a:r>
            <a:r>
              <a:rPr lang="en-US" sz="2000" baseline="30000" dirty="0" smtClean="0"/>
              <a:t>st</a:t>
            </a:r>
            <a:r>
              <a:rPr lang="en-US" sz="2000" dirty="0" smtClean="0"/>
              <a:t> for longer lead time</a:t>
            </a:r>
            <a:endParaRPr lang="en-US" sz="2000" dirty="0"/>
          </a:p>
        </p:txBody>
      </p:sp>
      <p:sp>
        <p:nvSpPr>
          <p:cNvPr id="15" name="TextBox 14"/>
          <p:cNvSpPr txBox="1"/>
          <p:nvPr/>
        </p:nvSpPr>
        <p:spPr>
          <a:xfrm>
            <a:off x="672867" y="4927937"/>
            <a:ext cx="3822933" cy="1015663"/>
          </a:xfrm>
          <a:prstGeom prst="rect">
            <a:avLst/>
          </a:prstGeom>
          <a:noFill/>
        </p:spPr>
        <p:txBody>
          <a:bodyPr wrap="square" rtlCol="0">
            <a:spAutoFit/>
          </a:bodyPr>
          <a:lstStyle/>
          <a:p>
            <a:r>
              <a:rPr lang="en-US" sz="2000" dirty="0" smtClean="0"/>
              <a:t>FIM:</a:t>
            </a:r>
          </a:p>
          <a:p>
            <a:r>
              <a:rPr lang="en-US" sz="2000" dirty="0" smtClean="0"/>
              <a:t>CIs for all ranks tend to overlap</a:t>
            </a:r>
          </a:p>
          <a:p>
            <a:r>
              <a:rPr lang="en-US" sz="2000" dirty="0" smtClean="0"/>
              <a:t>Method sensitive to sample size</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ar_small"/>
          <p:cNvPicPr>
            <a:picLocks noChangeAspect="1" noChangeArrowheads="1"/>
          </p:cNvPicPr>
          <p:nvPr/>
        </p:nvPicPr>
        <p:blipFill>
          <a:blip r:embed="rId3" cstate="print"/>
          <a:srcRect/>
          <a:stretch>
            <a:fillRect/>
          </a:stretch>
        </p:blipFill>
        <p:spPr bwMode="auto">
          <a:xfrm>
            <a:off x="76200" y="5943600"/>
            <a:ext cx="1066800" cy="885444"/>
          </a:xfrm>
          <a:prstGeom prst="rect">
            <a:avLst/>
          </a:prstGeom>
          <a:noFill/>
        </p:spPr>
      </p:pic>
      <p:sp>
        <p:nvSpPr>
          <p:cNvPr id="4" name="Title 3"/>
          <p:cNvSpPr>
            <a:spLocks noGrp="1"/>
          </p:cNvSpPr>
          <p:nvPr>
            <p:ph type="title"/>
          </p:nvPr>
        </p:nvSpPr>
        <p:spPr>
          <a:xfrm>
            <a:off x="457200" y="182880"/>
            <a:ext cx="8229600" cy="914400"/>
          </a:xfrm>
        </p:spPr>
        <p:txBody>
          <a:bodyPr>
            <a:normAutofit/>
          </a:bodyPr>
          <a:lstStyle/>
          <a:p>
            <a:r>
              <a:rPr lang="en-US" sz="4000" dirty="0" smtClean="0"/>
              <a:t>NHC’s 2012 Stream 1.5 Decision</a:t>
            </a:r>
            <a:endParaRPr lang="en-US" sz="4000" dirty="0"/>
          </a:p>
        </p:txBody>
      </p:sp>
      <p:graphicFrame>
        <p:nvGraphicFramePr>
          <p:cNvPr id="10" name="Content Placeholder 9"/>
          <p:cNvGraphicFramePr>
            <a:graphicFrameLocks noGrp="1"/>
          </p:cNvGraphicFramePr>
          <p:nvPr>
            <p:ph idx="1"/>
          </p:nvPr>
        </p:nvGraphicFramePr>
        <p:xfrm>
          <a:off x="838200" y="1447413"/>
          <a:ext cx="7543799" cy="4684476"/>
        </p:xfrm>
        <a:graphic>
          <a:graphicData uri="http://schemas.openxmlformats.org/drawingml/2006/table">
            <a:tbl>
              <a:tblPr firstRow="1" bandRow="1">
                <a:tableStyleId>{5C22544A-7EE6-4342-B048-85BDC9FD1C3A}</a:tableStyleId>
              </a:tblPr>
              <a:tblGrid>
                <a:gridCol w="1568512"/>
                <a:gridCol w="1792586"/>
                <a:gridCol w="896294"/>
                <a:gridCol w="1195058"/>
                <a:gridCol w="970984"/>
                <a:gridCol w="1120365"/>
              </a:tblGrid>
              <a:tr h="470079">
                <a:tc>
                  <a:txBody>
                    <a:bodyPr/>
                    <a:lstStyle/>
                    <a:p>
                      <a:pPr algn="ctr"/>
                      <a:r>
                        <a:rPr lang="en-US" sz="1600" dirty="0" smtClean="0"/>
                        <a:t>Organization</a:t>
                      </a:r>
                      <a:endParaRPr lang="en-US" sz="1600" dirty="0"/>
                    </a:p>
                  </a:txBody>
                  <a:tcPr marT="9144" marB="9144" anchor="ctr"/>
                </a:tc>
                <a:tc>
                  <a:txBody>
                    <a:bodyPr/>
                    <a:lstStyle/>
                    <a:p>
                      <a:pPr algn="ctr"/>
                      <a:r>
                        <a:rPr lang="en-US" sz="1600" dirty="0" smtClean="0"/>
                        <a:t>Model</a:t>
                      </a:r>
                      <a:endParaRPr lang="en-US" sz="1600" dirty="0"/>
                    </a:p>
                  </a:txBody>
                  <a:tcPr marT="9144" marB="9144" anchor="ctr"/>
                </a:tc>
                <a:tc>
                  <a:txBody>
                    <a:bodyPr/>
                    <a:lstStyle/>
                    <a:p>
                      <a:pPr algn="ctr"/>
                      <a:r>
                        <a:rPr lang="en-US" sz="1600" dirty="0" smtClean="0"/>
                        <a:t>Track</a:t>
                      </a:r>
                      <a:endParaRPr lang="en-US" sz="1600" dirty="0"/>
                    </a:p>
                  </a:txBody>
                  <a:tcPr marT="9144" marB="9144" anchor="ctr"/>
                </a:tc>
                <a:tc>
                  <a:txBody>
                    <a:bodyPr/>
                    <a:lstStyle/>
                    <a:p>
                      <a:pPr algn="ctr"/>
                      <a:r>
                        <a:rPr lang="en-US" sz="1600" dirty="0" smtClean="0"/>
                        <a:t>Track Consensus</a:t>
                      </a:r>
                      <a:endParaRPr lang="en-US" sz="1600" dirty="0"/>
                    </a:p>
                  </a:txBody>
                  <a:tcPr marT="9144" marB="9144" anchor="ctr"/>
                </a:tc>
                <a:tc>
                  <a:txBody>
                    <a:bodyPr/>
                    <a:lstStyle/>
                    <a:p>
                      <a:pPr algn="ctr"/>
                      <a:r>
                        <a:rPr lang="en-US" sz="1600" dirty="0" smtClean="0"/>
                        <a:t>Intensity</a:t>
                      </a:r>
                      <a:endParaRPr lang="en-US" sz="1600" dirty="0"/>
                    </a:p>
                  </a:txBody>
                  <a:tcPr marT="9144" marB="9144" anchor="ctr"/>
                </a:tc>
                <a:tc>
                  <a:txBody>
                    <a:bodyPr/>
                    <a:lstStyle/>
                    <a:p>
                      <a:pPr algn="ctr"/>
                      <a:r>
                        <a:rPr lang="en-US" sz="1600" dirty="0" smtClean="0"/>
                        <a:t>Intensity</a:t>
                      </a:r>
                    </a:p>
                    <a:p>
                      <a:pPr algn="ctr"/>
                      <a:r>
                        <a:rPr lang="en-US" sz="1600" dirty="0" smtClean="0"/>
                        <a:t>Consensus</a:t>
                      </a:r>
                      <a:endParaRPr lang="en-US" sz="1600" dirty="0"/>
                    </a:p>
                  </a:txBody>
                  <a:tcPr marT="9144" marB="9144" anchor="ctr"/>
                </a:tc>
              </a:tr>
              <a:tr h="487680">
                <a:tc>
                  <a:txBody>
                    <a:bodyPr/>
                    <a:lstStyle/>
                    <a:p>
                      <a:pPr algn="ctr"/>
                      <a:r>
                        <a:rPr lang="en-US" sz="1600" dirty="0" smtClean="0"/>
                        <a:t>MMM</a:t>
                      </a:r>
                      <a:r>
                        <a:rPr lang="en-US" sz="1600" baseline="0" dirty="0" smtClean="0"/>
                        <a:t>/SUNY-Albany</a:t>
                      </a:r>
                      <a:endParaRPr lang="en-US" sz="1600" dirty="0"/>
                    </a:p>
                  </a:txBody>
                  <a:tcPr marT="9144" marB="9144" anchor="ctr"/>
                </a:tc>
                <a:tc>
                  <a:txBody>
                    <a:bodyPr/>
                    <a:lstStyle/>
                    <a:p>
                      <a:pPr algn="ctr"/>
                      <a:r>
                        <a:rPr lang="en-US" sz="1600" dirty="0" smtClean="0"/>
                        <a:t>AHW</a:t>
                      </a:r>
                      <a:endParaRPr lang="en-US" sz="1600" dirty="0"/>
                    </a:p>
                  </a:txBody>
                  <a:tcPr marT="9144" marB="9144" anchor="ctr"/>
                </a:tc>
                <a:tc>
                  <a:txBody>
                    <a:bodyPr/>
                    <a:lstStyle/>
                    <a:p>
                      <a:pPr algn="ctr"/>
                      <a:endParaRPr lang="en-US" sz="2400" dirty="0">
                        <a:solidFill>
                          <a:schemeClr val="tx1"/>
                        </a:solidFill>
                      </a:endParaRPr>
                    </a:p>
                  </a:txBody>
                  <a:tcPr marT="9144" marB="9144" anchor="ctr"/>
                </a:tc>
                <a:tc>
                  <a:txBody>
                    <a:bodyPr/>
                    <a:lstStyle/>
                    <a:p>
                      <a:pPr algn="ctr"/>
                      <a:r>
                        <a:rPr lang="en-US" sz="2400" dirty="0" smtClean="0">
                          <a:solidFill>
                            <a:schemeClr val="tx1"/>
                          </a:solidFill>
                        </a:rPr>
                        <a:t>•</a:t>
                      </a:r>
                      <a:endParaRPr lang="en-US" sz="2400" dirty="0">
                        <a:solidFill>
                          <a:schemeClr val="tx1"/>
                        </a:solidFill>
                      </a:endParaRPr>
                    </a:p>
                  </a:txBody>
                  <a:tcPr marT="9144" marB="9144" anchor="ctr"/>
                </a:tc>
                <a:tc>
                  <a:txBody>
                    <a:bodyPr/>
                    <a:lstStyle/>
                    <a:p>
                      <a:pPr algn="ctr"/>
                      <a:endParaRPr lang="en-US" sz="2400" dirty="0">
                        <a:solidFill>
                          <a:schemeClr val="tx1"/>
                        </a:solidFill>
                      </a:endParaRPr>
                    </a:p>
                  </a:txBody>
                  <a:tcPr marT="9144" marB="9144" anchor="ctr"/>
                </a:tc>
                <a:tc>
                  <a:txBody>
                    <a:bodyPr/>
                    <a:lstStyle/>
                    <a:p>
                      <a:pPr algn="ctr"/>
                      <a:r>
                        <a:rPr lang="en-US" sz="2400" dirty="0" smtClean="0">
                          <a:solidFill>
                            <a:schemeClr val="tx1"/>
                          </a:solidFill>
                        </a:rPr>
                        <a:t>•</a:t>
                      </a:r>
                      <a:endParaRPr lang="en-US" sz="2400" dirty="0"/>
                    </a:p>
                  </a:txBody>
                  <a:tcPr marT="9144" marB="9144" anchor="ctr"/>
                </a:tc>
              </a:tr>
              <a:tr h="518160">
                <a:tc>
                  <a:txBody>
                    <a:bodyPr/>
                    <a:lstStyle/>
                    <a:p>
                      <a:pPr algn="ctr"/>
                      <a:r>
                        <a:rPr lang="en-US" sz="1600" dirty="0" smtClean="0"/>
                        <a:t>UW</a:t>
                      </a:r>
                      <a:r>
                        <a:rPr lang="en-US" sz="1600" baseline="0" dirty="0" smtClean="0"/>
                        <a:t> – Madison</a:t>
                      </a:r>
                      <a:endParaRPr lang="en-US" sz="1600" dirty="0"/>
                    </a:p>
                  </a:txBody>
                  <a:tcPr marT="9144" marB="9144" anchor="ctr"/>
                </a:tc>
                <a:tc>
                  <a:txBody>
                    <a:bodyPr/>
                    <a:lstStyle/>
                    <a:p>
                      <a:pPr algn="ctr"/>
                      <a:r>
                        <a:rPr lang="en-US" sz="1600" dirty="0" smtClean="0"/>
                        <a:t>UW-NMS</a:t>
                      </a:r>
                      <a:endParaRPr lang="en-US" sz="1600" dirty="0"/>
                    </a:p>
                  </a:txBody>
                  <a:tcPr marT="9144" marB="9144" anchor="ctr"/>
                </a:tc>
                <a:tc>
                  <a:txBody>
                    <a:bodyPr/>
                    <a:lstStyle/>
                    <a:p>
                      <a:pPr algn="ctr"/>
                      <a:endParaRPr lang="en-US" sz="2400" dirty="0">
                        <a:solidFill>
                          <a:schemeClr val="tx1"/>
                        </a:solidFill>
                      </a:endParaRPr>
                    </a:p>
                  </a:txBody>
                  <a:tcPr marT="9144" marB="9144" anchor="ctr"/>
                </a:tc>
                <a:tc>
                  <a:txBody>
                    <a:bodyPr/>
                    <a:lstStyle/>
                    <a:p>
                      <a:pPr algn="ctr"/>
                      <a:endParaRPr lang="en-US" sz="2400" dirty="0">
                        <a:solidFill>
                          <a:schemeClr val="tx1"/>
                        </a:solidFill>
                      </a:endParaRPr>
                    </a:p>
                  </a:txBody>
                  <a:tcPr marT="9144" marB="9144" anchor="ctr"/>
                </a:tc>
                <a:tc>
                  <a:txBody>
                    <a:bodyPr/>
                    <a:lstStyle/>
                    <a:p>
                      <a:pPr algn="ctr"/>
                      <a:endParaRPr lang="en-US" sz="2400" dirty="0">
                        <a:solidFill>
                          <a:schemeClr val="tx1"/>
                        </a:solidFill>
                      </a:endParaRPr>
                    </a:p>
                  </a:txBody>
                  <a:tcPr marT="9144" marB="9144" anchor="ctr"/>
                </a:tc>
                <a:tc>
                  <a:txBody>
                    <a:bodyPr/>
                    <a:lstStyle/>
                    <a:p>
                      <a:pPr algn="ctr"/>
                      <a:r>
                        <a:rPr lang="en-US" sz="2400" dirty="0" smtClean="0">
                          <a:solidFill>
                            <a:schemeClr val="tx1"/>
                          </a:solidFill>
                        </a:rPr>
                        <a:t>•</a:t>
                      </a:r>
                      <a:endParaRPr lang="en-US" sz="2400" dirty="0"/>
                    </a:p>
                  </a:txBody>
                  <a:tcPr marT="9144" marB="9144" anchor="ctr"/>
                </a:tc>
              </a:tr>
              <a:tr h="470079">
                <a:tc>
                  <a:txBody>
                    <a:bodyPr/>
                    <a:lstStyle/>
                    <a:p>
                      <a:pPr algn="ctr"/>
                      <a:r>
                        <a:rPr lang="en-US" sz="1600" dirty="0" smtClean="0"/>
                        <a:t>NRL</a:t>
                      </a:r>
                      <a:endParaRPr lang="en-US" sz="1600" dirty="0"/>
                    </a:p>
                  </a:txBody>
                  <a:tcPr marT="9144" marB="9144" anchor="ctr"/>
                </a:tc>
                <a:tc>
                  <a:txBody>
                    <a:bodyPr/>
                    <a:lstStyle/>
                    <a:p>
                      <a:pPr algn="ctr"/>
                      <a:r>
                        <a:rPr lang="en-US" sz="1600" dirty="0" smtClean="0"/>
                        <a:t>COAMPS-TC</a:t>
                      </a:r>
                      <a:endParaRPr lang="en-US" sz="1600" dirty="0"/>
                    </a:p>
                  </a:txBody>
                  <a:tcPr marT="9144" marB="9144" anchor="ctr"/>
                </a:tc>
                <a:tc>
                  <a:txBody>
                    <a:bodyPr/>
                    <a:lstStyle/>
                    <a:p>
                      <a:pPr algn="ctr"/>
                      <a:endParaRPr lang="en-US" sz="2400" dirty="0">
                        <a:solidFill>
                          <a:schemeClr val="tx1"/>
                        </a:solidFill>
                      </a:endParaRPr>
                    </a:p>
                  </a:txBody>
                  <a:tcPr marT="9144" marB="9144" anchor="ctr"/>
                </a:tc>
                <a:tc>
                  <a:txBody>
                    <a:bodyPr/>
                    <a:lstStyle/>
                    <a:p>
                      <a:pPr algn="ctr"/>
                      <a:endParaRPr lang="en-US" sz="2400" dirty="0">
                        <a:solidFill>
                          <a:schemeClr val="tx1"/>
                        </a:solidFill>
                      </a:endParaRPr>
                    </a:p>
                  </a:txBody>
                  <a:tcPr marT="9144" marB="9144" anchor="ctr"/>
                </a:tc>
                <a:tc>
                  <a:txBody>
                    <a:bodyPr/>
                    <a:lstStyle/>
                    <a:p>
                      <a:pPr algn="ctr"/>
                      <a:endParaRPr lang="en-US" sz="2400" dirty="0">
                        <a:solidFill>
                          <a:schemeClr val="tx1"/>
                        </a:solidFill>
                      </a:endParaRPr>
                    </a:p>
                  </a:txBody>
                  <a:tcPr marT="9144" marB="9144" anchor="ctr"/>
                </a:tc>
                <a:tc>
                  <a:txBody>
                    <a:bodyPr/>
                    <a:lstStyle/>
                    <a:p>
                      <a:pPr algn="ctr"/>
                      <a:r>
                        <a:rPr lang="en-US" sz="2400" dirty="0" smtClean="0">
                          <a:solidFill>
                            <a:schemeClr val="tx1"/>
                          </a:solidFill>
                        </a:rPr>
                        <a:t>•</a:t>
                      </a:r>
                      <a:endParaRPr lang="en-US" sz="2400" dirty="0"/>
                    </a:p>
                  </a:txBody>
                  <a:tcPr marT="9144" marB="9144" anchor="ctr"/>
                </a:tc>
              </a:tr>
              <a:tr h="470079">
                <a:tc>
                  <a:txBody>
                    <a:bodyPr/>
                    <a:lstStyle/>
                    <a:p>
                      <a:pPr algn="ctr"/>
                      <a:r>
                        <a:rPr lang="en-US" sz="1600" dirty="0" smtClean="0"/>
                        <a:t>PSU</a:t>
                      </a:r>
                      <a:endParaRPr lang="en-US" sz="1600" dirty="0"/>
                    </a:p>
                  </a:txBody>
                  <a:tcPr marT="9144" marB="9144" anchor="ctr"/>
                </a:tc>
                <a:tc>
                  <a:txBody>
                    <a:bodyPr/>
                    <a:lstStyle/>
                    <a:p>
                      <a:pPr algn="ctr"/>
                      <a:r>
                        <a:rPr lang="en-US" sz="1600" dirty="0" smtClean="0"/>
                        <a:t>ARW</a:t>
                      </a:r>
                      <a:endParaRPr lang="en-US" sz="1600" dirty="0"/>
                    </a:p>
                  </a:txBody>
                  <a:tcPr marT="9144" marB="9144" anchor="ctr"/>
                </a:tc>
                <a:tc>
                  <a:txBody>
                    <a:bodyPr/>
                    <a:lstStyle/>
                    <a:p>
                      <a:pPr algn="ctr"/>
                      <a:endParaRPr lang="en-US" sz="2400" dirty="0">
                        <a:solidFill>
                          <a:schemeClr val="accent3">
                            <a:lumMod val="75000"/>
                          </a:schemeClr>
                        </a:solidFill>
                      </a:endParaRPr>
                    </a:p>
                  </a:txBody>
                  <a:tcPr marT="9144" marB="9144" anchor="ctr"/>
                </a:tc>
                <a:tc>
                  <a:txBody>
                    <a:bodyPr/>
                    <a:lstStyle/>
                    <a:p>
                      <a:pPr algn="ctr"/>
                      <a:r>
                        <a:rPr lang="en-US" sz="2400" dirty="0" smtClean="0">
                          <a:solidFill>
                            <a:schemeClr val="tx1"/>
                          </a:solidFill>
                        </a:rPr>
                        <a:t>•</a:t>
                      </a:r>
                      <a:endParaRPr lang="en-US" sz="2400" dirty="0">
                        <a:solidFill>
                          <a:schemeClr val="accent3">
                            <a:lumMod val="75000"/>
                          </a:schemeClr>
                        </a:solidFill>
                      </a:endParaRPr>
                    </a:p>
                  </a:txBody>
                  <a:tcPr marT="9144" marB="9144" anchor="ctr"/>
                </a:tc>
                <a:tc>
                  <a:txBody>
                    <a:bodyPr/>
                    <a:lstStyle/>
                    <a:p>
                      <a:pPr algn="ctr"/>
                      <a:r>
                        <a:rPr lang="en-US" sz="2400" dirty="0" smtClean="0">
                          <a:solidFill>
                            <a:schemeClr val="tx1"/>
                          </a:solidFill>
                        </a:rPr>
                        <a:t>•</a:t>
                      </a:r>
                      <a:endParaRPr lang="en-US" sz="2400" dirty="0">
                        <a:solidFill>
                          <a:schemeClr val="accent3">
                            <a:lumMod val="75000"/>
                          </a:schemeClr>
                        </a:solidFill>
                      </a:endParaRPr>
                    </a:p>
                  </a:txBody>
                  <a:tcPr marT="9144" marB="9144" anchor="ctr"/>
                </a:tc>
                <a:tc>
                  <a:txBody>
                    <a:bodyPr/>
                    <a:lstStyle/>
                    <a:p>
                      <a:pPr algn="ctr"/>
                      <a:r>
                        <a:rPr lang="en-US" sz="2400" dirty="0" smtClean="0">
                          <a:solidFill>
                            <a:schemeClr val="tx1"/>
                          </a:solidFill>
                        </a:rPr>
                        <a:t>•</a:t>
                      </a:r>
                      <a:endParaRPr lang="en-US" sz="2400" dirty="0"/>
                    </a:p>
                  </a:txBody>
                  <a:tcPr marT="9144" marB="9144" anchor="ctr"/>
                </a:tc>
              </a:tr>
              <a:tr h="235040">
                <a:tc rowSpan="2">
                  <a:txBody>
                    <a:bodyPr/>
                    <a:lstStyle/>
                    <a:p>
                      <a:pPr algn="ctr"/>
                      <a:r>
                        <a:rPr lang="en-US" sz="1600" dirty="0" smtClean="0"/>
                        <a:t>GFDL</a:t>
                      </a:r>
                      <a:endParaRPr lang="en-US" sz="1600" dirty="0"/>
                    </a:p>
                  </a:txBody>
                  <a:tcPr marT="9144" marB="9144" anchor="ctr"/>
                </a:tc>
                <a:tc>
                  <a:txBody>
                    <a:bodyPr/>
                    <a:lstStyle/>
                    <a:p>
                      <a:pPr algn="ctr"/>
                      <a:r>
                        <a:rPr lang="en-US" sz="1400" dirty="0" smtClean="0"/>
                        <a:t>GFDL ensemble</a:t>
                      </a:r>
                      <a:r>
                        <a:rPr lang="en-US" sz="1400" baseline="0" dirty="0" smtClean="0"/>
                        <a:t> mean</a:t>
                      </a:r>
                      <a:endParaRPr lang="en-US" sz="1400" dirty="0"/>
                    </a:p>
                  </a:txBody>
                  <a:tcPr marT="9144" marB="9144" anchor="ctr"/>
                </a:tc>
                <a:tc>
                  <a:txBody>
                    <a:bodyPr/>
                    <a:lstStyle/>
                    <a:p>
                      <a:pPr algn="ctr"/>
                      <a:r>
                        <a:rPr lang="en-US" sz="2400" dirty="0" smtClean="0">
                          <a:solidFill>
                            <a:schemeClr val="tx1"/>
                          </a:solidFill>
                        </a:rPr>
                        <a:t>•</a:t>
                      </a:r>
                      <a:endParaRPr lang="en-US" sz="2400" dirty="0">
                        <a:solidFill>
                          <a:schemeClr val="accent3">
                            <a:lumMod val="75000"/>
                          </a:schemeClr>
                        </a:solidFill>
                      </a:endParaRPr>
                    </a:p>
                  </a:txBody>
                  <a:tcPr marT="9144" marB="9144" anchor="ctr"/>
                </a:tc>
                <a:tc>
                  <a:txBody>
                    <a:bodyPr/>
                    <a:lstStyle/>
                    <a:p>
                      <a:pPr algn="ctr"/>
                      <a:endParaRPr lang="en-US" sz="2400" dirty="0">
                        <a:solidFill>
                          <a:schemeClr val="accent3">
                            <a:lumMod val="75000"/>
                          </a:schemeClr>
                        </a:solidFill>
                      </a:endParaRPr>
                    </a:p>
                  </a:txBody>
                  <a:tcPr marT="9144" marB="9144" anchor="ctr"/>
                </a:tc>
                <a:tc>
                  <a:txBody>
                    <a:bodyPr/>
                    <a:lstStyle/>
                    <a:p>
                      <a:pPr algn="ctr"/>
                      <a:r>
                        <a:rPr lang="en-US" sz="2400" dirty="0" smtClean="0">
                          <a:solidFill>
                            <a:schemeClr val="tx1"/>
                          </a:solidFill>
                        </a:rPr>
                        <a:t>•</a:t>
                      </a:r>
                      <a:endParaRPr lang="en-US" sz="2400" dirty="0">
                        <a:solidFill>
                          <a:schemeClr val="accent3">
                            <a:lumMod val="75000"/>
                          </a:schemeClr>
                        </a:solidFill>
                      </a:endParaRPr>
                    </a:p>
                  </a:txBody>
                  <a:tcPr marT="9144" marB="9144" anchor="ctr"/>
                </a:tc>
                <a:tc>
                  <a:txBody>
                    <a:bodyPr/>
                    <a:lstStyle/>
                    <a:p>
                      <a:pPr algn="ctr"/>
                      <a:endParaRPr lang="en-US" sz="2400" dirty="0"/>
                    </a:p>
                  </a:txBody>
                  <a:tcPr marT="9144" marB="9144" anchor="ctr"/>
                </a:tc>
              </a:tr>
              <a:tr h="235040">
                <a:tc vMerge="1">
                  <a:txBody>
                    <a:bodyPr/>
                    <a:lstStyle/>
                    <a:p>
                      <a:endParaRPr lang="en-US"/>
                    </a:p>
                  </a:txBody>
                  <a:tcPr/>
                </a:tc>
                <a:tc>
                  <a:txBody>
                    <a:bodyPr/>
                    <a:lstStyle/>
                    <a:p>
                      <a:pPr algn="ctr"/>
                      <a:r>
                        <a:rPr lang="en-US" sz="1400" dirty="0" smtClean="0"/>
                        <a:t>No-bogus</a:t>
                      </a:r>
                      <a:r>
                        <a:rPr lang="en-US" sz="1400" baseline="0" dirty="0" smtClean="0"/>
                        <a:t> member</a:t>
                      </a:r>
                      <a:endParaRPr lang="en-US" sz="1400" dirty="0"/>
                    </a:p>
                  </a:txBody>
                  <a:tcPr marT="9144" marB="9144" anchor="ctr"/>
                </a:tc>
                <a:tc>
                  <a:txBody>
                    <a:bodyPr/>
                    <a:lstStyle/>
                    <a:p>
                      <a:pPr algn="ctr"/>
                      <a:r>
                        <a:rPr lang="en-US" sz="2400" dirty="0" smtClean="0">
                          <a:solidFill>
                            <a:schemeClr val="tx1"/>
                          </a:solidFill>
                        </a:rPr>
                        <a:t>•</a:t>
                      </a:r>
                      <a:endParaRPr lang="en-US" sz="2400" dirty="0">
                        <a:solidFill>
                          <a:schemeClr val="accent3">
                            <a:lumMod val="75000"/>
                          </a:schemeClr>
                        </a:solidFill>
                      </a:endParaRPr>
                    </a:p>
                  </a:txBody>
                  <a:tcPr marT="9144" marB="9144" anchor="ctr"/>
                </a:tc>
                <a:tc>
                  <a:txBody>
                    <a:bodyPr/>
                    <a:lstStyle/>
                    <a:p>
                      <a:pPr algn="ctr"/>
                      <a:endParaRPr lang="en-US" sz="2400" dirty="0">
                        <a:solidFill>
                          <a:schemeClr val="accent3">
                            <a:lumMod val="75000"/>
                          </a:schemeClr>
                        </a:solidFill>
                      </a:endParaRPr>
                    </a:p>
                  </a:txBody>
                  <a:tcPr marT="9144" marB="9144" anchor="ctr"/>
                </a:tc>
                <a:tc>
                  <a:txBody>
                    <a:bodyPr/>
                    <a:lstStyle/>
                    <a:p>
                      <a:pPr algn="ctr"/>
                      <a:r>
                        <a:rPr lang="en-US" sz="2400" dirty="0" smtClean="0">
                          <a:solidFill>
                            <a:schemeClr val="tx1"/>
                          </a:solidFill>
                        </a:rPr>
                        <a:t>•</a:t>
                      </a:r>
                      <a:endParaRPr lang="en-US" sz="2400" dirty="0">
                        <a:solidFill>
                          <a:schemeClr val="accent3">
                            <a:lumMod val="75000"/>
                          </a:schemeClr>
                        </a:solidFill>
                      </a:endParaRPr>
                    </a:p>
                  </a:txBody>
                  <a:tcPr marT="9144" marB="9144" anchor="ctr"/>
                </a:tc>
                <a:tc>
                  <a:txBody>
                    <a:bodyPr/>
                    <a:lstStyle/>
                    <a:p>
                      <a:pPr algn="ctr"/>
                      <a:endParaRPr lang="en-US" sz="2400" dirty="0"/>
                    </a:p>
                  </a:txBody>
                  <a:tcPr marT="9144" marB="9144" anchor="ctr"/>
                </a:tc>
              </a:tr>
              <a:tr h="470079">
                <a:tc>
                  <a:txBody>
                    <a:bodyPr/>
                    <a:lstStyle/>
                    <a:p>
                      <a:pPr algn="ctr"/>
                      <a:r>
                        <a:rPr lang="en-US" sz="1600" dirty="0" smtClean="0"/>
                        <a:t>GSD</a:t>
                      </a:r>
                      <a:endParaRPr lang="en-US" sz="1600" dirty="0"/>
                    </a:p>
                  </a:txBody>
                  <a:tcPr marT="9144" marB="9144" anchor="ctr"/>
                </a:tc>
                <a:tc>
                  <a:txBody>
                    <a:bodyPr/>
                    <a:lstStyle/>
                    <a:p>
                      <a:pPr algn="ctr"/>
                      <a:r>
                        <a:rPr lang="en-US" sz="1600" dirty="0" smtClean="0"/>
                        <a:t>FIM</a:t>
                      </a:r>
                      <a:endParaRPr lang="en-US" sz="1600" dirty="0"/>
                    </a:p>
                  </a:txBody>
                  <a:tcPr marT="9144" marB="9144" anchor="ctr"/>
                </a:tc>
                <a:tc>
                  <a:txBody>
                    <a:bodyPr/>
                    <a:lstStyle/>
                    <a:p>
                      <a:pPr algn="ctr"/>
                      <a:endParaRPr lang="en-US" sz="2400" dirty="0"/>
                    </a:p>
                  </a:txBody>
                  <a:tcPr marT="9144" marB="9144" anchor="ctr"/>
                </a:tc>
                <a:tc>
                  <a:txBody>
                    <a:bodyPr/>
                    <a:lstStyle/>
                    <a:p>
                      <a:pPr algn="ctr"/>
                      <a:r>
                        <a:rPr lang="en-US" sz="2400" dirty="0" smtClean="0">
                          <a:solidFill>
                            <a:schemeClr val="tx1"/>
                          </a:solidFill>
                        </a:rPr>
                        <a:t>•</a:t>
                      </a:r>
                      <a:endParaRPr lang="en-US" sz="2400" dirty="0"/>
                    </a:p>
                  </a:txBody>
                  <a:tcPr marT="9144" marB="9144" anchor="ctr"/>
                </a:tc>
                <a:tc>
                  <a:txBody>
                    <a:bodyPr/>
                    <a:lstStyle/>
                    <a:p>
                      <a:endParaRPr lang="en-US" sz="2400" dirty="0"/>
                    </a:p>
                  </a:txBody>
                  <a:tcPr marT="9144" marB="9144" anchor="ctr"/>
                </a:tc>
                <a:tc>
                  <a:txBody>
                    <a:bodyPr/>
                    <a:lstStyle/>
                    <a:p>
                      <a:endParaRPr lang="en-US" sz="2400" dirty="0"/>
                    </a:p>
                  </a:txBody>
                  <a:tcPr marT="9144" marB="9144" anchor="ctr"/>
                </a:tc>
              </a:tr>
              <a:tr h="470079">
                <a:tc>
                  <a:txBody>
                    <a:bodyPr/>
                    <a:lstStyle/>
                    <a:p>
                      <a:pPr algn="ctr"/>
                      <a:r>
                        <a:rPr lang="en-US" sz="1600" dirty="0" smtClean="0"/>
                        <a:t>FSU</a:t>
                      </a:r>
                      <a:endParaRPr lang="en-US" sz="1600" dirty="0"/>
                    </a:p>
                  </a:txBody>
                  <a:tcPr marT="9144" marB="9144" anchor="ctr"/>
                </a:tc>
                <a:tc>
                  <a:txBody>
                    <a:bodyPr/>
                    <a:lstStyle/>
                    <a:p>
                      <a:pPr algn="ctr"/>
                      <a:r>
                        <a:rPr lang="en-US" sz="1600" dirty="0" smtClean="0"/>
                        <a:t>Correlation</a:t>
                      </a:r>
                      <a:r>
                        <a:rPr lang="en-US" sz="1600" baseline="0" dirty="0" smtClean="0"/>
                        <a:t> Based Consensus</a:t>
                      </a:r>
                      <a:endParaRPr lang="en-US" sz="1600" dirty="0"/>
                    </a:p>
                  </a:txBody>
                  <a:tcPr marT="9144" marB="9144" anchor="ctr"/>
                </a:tc>
                <a:tc>
                  <a:txBody>
                    <a:bodyPr/>
                    <a:lstStyle/>
                    <a:p>
                      <a:pPr algn="ctr"/>
                      <a:endParaRPr lang="en-US" sz="2400" dirty="0"/>
                    </a:p>
                  </a:txBody>
                  <a:tcPr marT="9144" marB="9144" anchor="ctr"/>
                </a:tc>
                <a:tc>
                  <a:txBody>
                    <a:bodyPr/>
                    <a:lstStyle/>
                    <a:p>
                      <a:endParaRPr lang="en-US" sz="2400" dirty="0"/>
                    </a:p>
                  </a:txBody>
                  <a:tcPr marT="9144" marB="9144" anchor="ctr"/>
                </a:tc>
                <a:tc>
                  <a:txBody>
                    <a:bodyPr/>
                    <a:lstStyle/>
                    <a:p>
                      <a:pPr algn="ctr"/>
                      <a:endParaRPr lang="en-US" sz="2400" dirty="0"/>
                    </a:p>
                  </a:txBody>
                  <a:tcPr marT="9144" marB="9144" anchor="ctr"/>
                </a:tc>
                <a:tc>
                  <a:txBody>
                    <a:bodyPr/>
                    <a:lstStyle/>
                    <a:p>
                      <a:endParaRPr lang="en-US" sz="2400" dirty="0"/>
                    </a:p>
                  </a:txBody>
                  <a:tcPr marT="9144" marB="9144" anchor="ctr"/>
                </a:tc>
              </a:tr>
              <a:tr h="470079">
                <a:tc>
                  <a:txBody>
                    <a:bodyPr/>
                    <a:lstStyle/>
                    <a:p>
                      <a:pPr algn="ctr"/>
                      <a:r>
                        <a:rPr lang="en-US" sz="1600" dirty="0" smtClean="0"/>
                        <a:t>CIRA</a:t>
                      </a:r>
                      <a:endParaRPr lang="en-US" sz="1600" dirty="0"/>
                    </a:p>
                  </a:txBody>
                  <a:tcPr marT="9144" marB="9144" anchor="ctr"/>
                </a:tc>
                <a:tc>
                  <a:txBody>
                    <a:bodyPr/>
                    <a:lstStyle/>
                    <a:p>
                      <a:pPr algn="ctr"/>
                      <a:r>
                        <a:rPr lang="en-US" sz="1600" dirty="0" smtClean="0"/>
                        <a:t>SPICE</a:t>
                      </a:r>
                      <a:endParaRPr lang="en-US" sz="1600" dirty="0"/>
                    </a:p>
                  </a:txBody>
                  <a:tcPr marT="9144" marB="9144" anchor="ctr"/>
                </a:tc>
                <a:tc>
                  <a:txBody>
                    <a:bodyPr/>
                    <a:lstStyle/>
                    <a:p>
                      <a:pPr algn="ctr"/>
                      <a:endParaRPr lang="en-US" sz="2400" dirty="0"/>
                    </a:p>
                  </a:txBody>
                  <a:tcPr marT="9144" marB="9144" anchor="ctr"/>
                </a:tc>
                <a:tc>
                  <a:txBody>
                    <a:bodyPr/>
                    <a:lstStyle/>
                    <a:p>
                      <a:endParaRPr lang="en-US" sz="2400" dirty="0"/>
                    </a:p>
                  </a:txBody>
                  <a:tcPr marT="9144" marB="9144" anchor="ctr"/>
                </a:tc>
                <a:tc>
                  <a:txBody>
                    <a:bodyPr/>
                    <a:lstStyle/>
                    <a:p>
                      <a:pPr algn="ctr"/>
                      <a:r>
                        <a:rPr lang="en-US" sz="2400" dirty="0" smtClean="0">
                          <a:solidFill>
                            <a:schemeClr val="tx1"/>
                          </a:solidFill>
                        </a:rPr>
                        <a:t>•</a:t>
                      </a:r>
                      <a:endParaRPr lang="en-US" sz="2400" dirty="0"/>
                    </a:p>
                  </a:txBody>
                  <a:tcPr marT="9144" marB="9144" anchor="ctr"/>
                </a:tc>
                <a:tc>
                  <a:txBody>
                    <a:bodyPr/>
                    <a:lstStyle/>
                    <a:p>
                      <a:endParaRPr lang="en-US" sz="2400" dirty="0"/>
                    </a:p>
                  </a:txBody>
                  <a:tcPr marT="9144" marB="9144" anchor="ctr"/>
                </a:tc>
              </a:tr>
            </a:tbl>
          </a:graphicData>
        </a:graphic>
      </p:graphicFrame>
      <p:sp>
        <p:nvSpPr>
          <p:cNvPr id="6" name="Slide Number Placeholder 5"/>
          <p:cNvSpPr>
            <a:spLocks noGrp="1"/>
          </p:cNvSpPr>
          <p:nvPr>
            <p:ph type="sldNum" sz="quarter" idx="12"/>
          </p:nvPr>
        </p:nvSpPr>
        <p:spPr/>
        <p:txBody>
          <a:bodyPr/>
          <a:lstStyle/>
          <a:p>
            <a:fld id="{6253E8E5-2247-47CD-B0CE-ECFBB64EEDBF}"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2012 demo</a:t>
            </a:r>
            <a:endParaRPr lang="en-US" dirty="0"/>
          </a:p>
        </p:txBody>
      </p:sp>
      <p:sp>
        <p:nvSpPr>
          <p:cNvPr id="6" name="Text Placeholder 5"/>
          <p:cNvSpPr>
            <a:spLocks noGrp="1"/>
          </p:cNvSpPr>
          <p:nvPr>
            <p:ph type="body" idx="1"/>
          </p:nvPr>
        </p:nvSpPr>
        <p:spPr/>
        <p:txBody>
          <a:bodyPr>
            <a:normAutofit/>
          </a:bodyPr>
          <a:lstStyle/>
          <a:p>
            <a:pPr marL="0" lvl="1"/>
            <a:r>
              <a:rPr lang="en-US" sz="2400" dirty="0" smtClean="0"/>
              <a:t>All graphics are available at:</a:t>
            </a:r>
          </a:p>
          <a:p>
            <a:pPr marL="0" lvl="1"/>
            <a:r>
              <a:rPr lang="en-US" sz="2400" dirty="0" smtClean="0"/>
              <a:t>http://www.ral.ucar.edu/projects/hfip/d2012/verify/ </a:t>
            </a:r>
          </a:p>
        </p:txBody>
      </p:sp>
      <p:sp>
        <p:nvSpPr>
          <p:cNvPr id="4" name="Slide Number Placeholder 3"/>
          <p:cNvSpPr>
            <a:spLocks noGrp="1"/>
          </p:cNvSpPr>
          <p:nvPr>
            <p:ph type="sldNum" sz="quarter" idx="12"/>
          </p:nvPr>
        </p:nvSpPr>
        <p:spPr/>
        <p:txBody>
          <a:bodyPr/>
          <a:lstStyle/>
          <a:p>
            <a:fld id="{6253E8E5-2247-47CD-B0CE-ECFBB64EEDBF}"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2012 HFIP Demonstration</a:t>
            </a:r>
            <a:endParaRPr lang="en-US" dirty="0"/>
          </a:p>
        </p:txBody>
      </p:sp>
      <p:sp>
        <p:nvSpPr>
          <p:cNvPr id="6" name="Content Placeholder 5"/>
          <p:cNvSpPr>
            <a:spLocks noGrp="1"/>
          </p:cNvSpPr>
          <p:nvPr>
            <p:ph idx="1"/>
          </p:nvPr>
        </p:nvSpPr>
        <p:spPr/>
        <p:txBody>
          <a:bodyPr>
            <a:normAutofit lnSpcReduction="10000"/>
          </a:bodyPr>
          <a:lstStyle/>
          <a:p>
            <a:r>
              <a:rPr lang="en-US" dirty="0" smtClean="0"/>
              <a:t>Evaluation of Stream 1, 1.5, and 2 models</a:t>
            </a:r>
          </a:p>
          <a:p>
            <a:pPr lvl="1"/>
            <a:r>
              <a:rPr lang="en-US" dirty="0" smtClean="0"/>
              <a:t>Operational, Demonstration, and Research models</a:t>
            </a:r>
          </a:p>
          <a:p>
            <a:r>
              <a:rPr lang="en-US" dirty="0" smtClean="0"/>
              <a:t>Focus here on </a:t>
            </a:r>
            <a:r>
              <a:rPr lang="en-US" i="1" u="sng" dirty="0" smtClean="0"/>
              <a:t>selected</a:t>
            </a:r>
            <a:r>
              <a:rPr lang="en-US" dirty="0" smtClean="0"/>
              <a:t> Stream 1.5 model performance</a:t>
            </a:r>
          </a:p>
          <a:p>
            <a:pPr lvl="1"/>
            <a:r>
              <a:rPr lang="en-US" u="sng" dirty="0" smtClean="0"/>
              <a:t>Track</a:t>
            </a:r>
            <a:r>
              <a:rPr lang="en-US" dirty="0" smtClean="0"/>
              <a:t>: GFDL ensemble mean performance relative to baselines</a:t>
            </a:r>
          </a:p>
          <a:p>
            <a:pPr lvl="1"/>
            <a:r>
              <a:rPr lang="en-US" u="sng" dirty="0" smtClean="0"/>
              <a:t>Intensity</a:t>
            </a:r>
            <a:r>
              <a:rPr lang="en-US" dirty="0" smtClean="0"/>
              <a:t>: SPICE performance relative to baselines</a:t>
            </a:r>
          </a:p>
          <a:p>
            <a:pPr lvl="1"/>
            <a:r>
              <a:rPr lang="en-US" dirty="0" smtClean="0"/>
              <a:t>Contribution of </a:t>
            </a:r>
            <a:r>
              <a:rPr lang="en-US" dirty="0" err="1" smtClean="0"/>
              <a:t>Str</a:t>
            </a:r>
            <a:r>
              <a:rPr lang="en-US" dirty="0" smtClean="0"/>
              <a:t> 1.5 models to </a:t>
            </a:r>
            <a:r>
              <a:rPr lang="en-US" u="sng" dirty="0" smtClean="0"/>
              <a:t>consensus</a:t>
            </a:r>
            <a:r>
              <a:rPr lang="en-US" dirty="0" smtClean="0"/>
              <a:t> forecasts</a:t>
            </a:r>
          </a:p>
        </p:txBody>
      </p:sp>
      <p:sp>
        <p:nvSpPr>
          <p:cNvPr id="4" name="Slide Number Placeholder 3"/>
          <p:cNvSpPr>
            <a:spLocks noGrp="1"/>
          </p:cNvSpPr>
          <p:nvPr>
            <p:ph type="sldNum" sz="quarter" idx="12"/>
          </p:nvPr>
        </p:nvSpPr>
        <p:spPr/>
        <p:txBody>
          <a:bodyPr/>
          <a:lstStyle/>
          <a:p>
            <a:fld id="{6253E8E5-2247-47CD-B0CE-ECFBB64EEDBF}" type="slidenum">
              <a:rPr lang="en-US" smtClean="0"/>
              <a:pPr/>
              <a:t>15</a:t>
            </a:fld>
            <a:endParaRPr lang="en-US" dirty="0"/>
          </a:p>
        </p:txBody>
      </p:sp>
    </p:spTree>
    <p:extLst>
      <p:ext uri="{BB962C8B-B14F-4D97-AF65-F5344CB8AC3E}">
        <p14:creationId xmlns:p14="http://schemas.microsoft.com/office/powerpoint/2010/main" val="103823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Autofit/>
          </a:bodyPr>
          <a:lstStyle/>
          <a:p>
            <a:r>
              <a:rPr lang="en-US" sz="3200" dirty="0" smtClean="0"/>
              <a:t>2012 Demo: GFDL Ensemble </a:t>
            </a:r>
            <a:r>
              <a:rPr lang="en-US" sz="3200" dirty="0" smtClean="0"/>
              <a:t>Mean</a:t>
            </a:r>
            <a:br>
              <a:rPr lang="en-US" sz="3200" dirty="0" smtClean="0"/>
            </a:br>
            <a:r>
              <a:rPr lang="en-US" sz="3200" dirty="0" smtClean="0"/>
              <a:t>Track errors vs. Baseline models</a:t>
            </a:r>
            <a:endParaRPr lang="en-US" sz="3200" dirty="0"/>
          </a:p>
        </p:txBody>
      </p:sp>
      <p:sp>
        <p:nvSpPr>
          <p:cNvPr id="6" name="Content Placeholder 5"/>
          <p:cNvSpPr>
            <a:spLocks noGrp="1"/>
          </p:cNvSpPr>
          <p:nvPr>
            <p:ph sz="half" idx="2"/>
          </p:nvPr>
        </p:nvSpPr>
        <p:spPr>
          <a:xfrm>
            <a:off x="4648200" y="1600201"/>
            <a:ext cx="4038600" cy="2148840"/>
          </a:xfrm>
        </p:spPr>
        <p:txBody>
          <a:bodyPr/>
          <a:lstStyle/>
          <a:p>
            <a:pPr marL="0" indent="0">
              <a:buNone/>
            </a:pPr>
            <a:r>
              <a:rPr lang="en-US" b="1" dirty="0" smtClean="0">
                <a:solidFill>
                  <a:srgbClr val="FF0000"/>
                </a:solidFill>
              </a:rPr>
              <a:t>Red</a:t>
            </a:r>
            <a:r>
              <a:rPr lang="en-US" dirty="0" smtClean="0">
                <a:solidFill>
                  <a:srgbClr val="FF0000"/>
                </a:solidFill>
              </a:rPr>
              <a:t>: GFDL Ensemble Mean Model errors</a:t>
            </a:r>
          </a:p>
          <a:p>
            <a:pPr marL="0" indent="0">
              <a:buNone/>
            </a:pPr>
            <a:r>
              <a:rPr lang="en-US" b="1" dirty="0" smtClean="0"/>
              <a:t>Baselines</a:t>
            </a:r>
            <a:r>
              <a:rPr lang="en-US" dirty="0" smtClean="0"/>
              <a:t>: ECMWF, GFDL (operational), GFS</a:t>
            </a:r>
          </a:p>
          <a:p>
            <a:pPr marL="0" indent="0">
              <a:buNone/>
            </a:pP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32" y="1005834"/>
            <a:ext cx="4023368" cy="310896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3432" y="3749034"/>
            <a:ext cx="4023368" cy="310896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3749040"/>
            <a:ext cx="4023368" cy="3108966"/>
          </a:xfrm>
          <a:prstGeom prst="rect">
            <a:avLst/>
          </a:prstGeom>
        </p:spPr>
      </p:pic>
      <p:sp>
        <p:nvSpPr>
          <p:cNvPr id="9" name="TextBox 8"/>
          <p:cNvSpPr txBox="1"/>
          <p:nvPr/>
        </p:nvSpPr>
        <p:spPr>
          <a:xfrm>
            <a:off x="2057400" y="1815509"/>
            <a:ext cx="1447800" cy="381000"/>
          </a:xfrm>
          <a:prstGeom prst="rect">
            <a:avLst/>
          </a:prstGeom>
          <a:noFill/>
        </p:spPr>
        <p:txBody>
          <a:bodyPr wrap="square" rtlCol="0">
            <a:spAutoFit/>
          </a:bodyPr>
          <a:lstStyle/>
          <a:p>
            <a:r>
              <a:rPr lang="en-US" b="1" dirty="0" smtClean="0">
                <a:solidFill>
                  <a:schemeClr val="accent5">
                    <a:lumMod val="75000"/>
                  </a:schemeClr>
                </a:solidFill>
              </a:rPr>
              <a:t>ECMWF</a:t>
            </a:r>
            <a:endParaRPr lang="en-US" b="1" dirty="0">
              <a:solidFill>
                <a:schemeClr val="accent5">
                  <a:lumMod val="75000"/>
                </a:schemeClr>
              </a:solidFill>
            </a:endParaRPr>
          </a:p>
        </p:txBody>
      </p:sp>
      <p:sp>
        <p:nvSpPr>
          <p:cNvPr id="10" name="TextBox 9"/>
          <p:cNvSpPr txBox="1"/>
          <p:nvPr/>
        </p:nvSpPr>
        <p:spPr>
          <a:xfrm>
            <a:off x="1992719" y="4572000"/>
            <a:ext cx="1447800" cy="381000"/>
          </a:xfrm>
          <a:prstGeom prst="rect">
            <a:avLst/>
          </a:prstGeom>
          <a:noFill/>
        </p:spPr>
        <p:txBody>
          <a:bodyPr wrap="square" rtlCol="0">
            <a:spAutoFit/>
          </a:bodyPr>
          <a:lstStyle/>
          <a:p>
            <a:r>
              <a:rPr lang="en-US" b="1" dirty="0" smtClean="0">
                <a:solidFill>
                  <a:schemeClr val="accent5">
                    <a:lumMod val="75000"/>
                  </a:schemeClr>
                </a:solidFill>
              </a:rPr>
              <a:t>GFDL</a:t>
            </a:r>
            <a:endParaRPr lang="en-US" b="1" dirty="0">
              <a:solidFill>
                <a:schemeClr val="accent5">
                  <a:lumMod val="75000"/>
                </a:schemeClr>
              </a:solidFill>
            </a:endParaRPr>
          </a:p>
        </p:txBody>
      </p:sp>
      <p:sp>
        <p:nvSpPr>
          <p:cNvPr id="11" name="TextBox 10"/>
          <p:cNvSpPr txBox="1"/>
          <p:nvPr/>
        </p:nvSpPr>
        <p:spPr>
          <a:xfrm>
            <a:off x="6477000" y="4537444"/>
            <a:ext cx="1447800" cy="381000"/>
          </a:xfrm>
          <a:prstGeom prst="rect">
            <a:avLst/>
          </a:prstGeom>
          <a:noFill/>
        </p:spPr>
        <p:txBody>
          <a:bodyPr wrap="square" rtlCol="0">
            <a:spAutoFit/>
          </a:bodyPr>
          <a:lstStyle/>
          <a:p>
            <a:r>
              <a:rPr lang="en-US" b="1" dirty="0" smtClean="0">
                <a:solidFill>
                  <a:schemeClr val="accent5">
                    <a:lumMod val="75000"/>
                  </a:schemeClr>
                </a:solidFill>
              </a:rPr>
              <a:t>GFS</a:t>
            </a:r>
            <a:endParaRPr lang="en-US" b="1"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3200" dirty="0"/>
              <a:t>Comparison w/ Top-Flight Models</a:t>
            </a:r>
            <a:br>
              <a:rPr lang="en-US" sz="3200" dirty="0"/>
            </a:br>
            <a:r>
              <a:rPr lang="en-US" sz="3200" dirty="0">
                <a:solidFill>
                  <a:schemeClr val="accent5">
                    <a:lumMod val="75000"/>
                  </a:schemeClr>
                </a:solidFill>
              </a:rPr>
              <a:t>Rank </a:t>
            </a:r>
            <a:r>
              <a:rPr lang="en-US" sz="3200" dirty="0" smtClean="0">
                <a:solidFill>
                  <a:schemeClr val="accent5">
                    <a:lumMod val="75000"/>
                  </a:schemeClr>
                </a:solidFill>
              </a:rPr>
              <a:t>Frequency: GFDL </a:t>
            </a:r>
            <a:r>
              <a:rPr lang="en-US" sz="3200" dirty="0" smtClean="0">
                <a:solidFill>
                  <a:schemeClr val="accent5">
                    <a:lumMod val="75000"/>
                  </a:schemeClr>
                </a:solidFill>
              </a:rPr>
              <a:t>Ensemble Mean</a:t>
            </a:r>
            <a:endParaRPr lang="en-US" sz="3200" dirty="0">
              <a:solidFill>
                <a:schemeClr val="accent5">
                  <a:lumMod val="75000"/>
                </a:schemeClr>
              </a:solidFill>
            </a:endParaRPr>
          </a:p>
        </p:txBody>
      </p:sp>
      <p:sp>
        <p:nvSpPr>
          <p:cNvPr id="3" name="Slide Number Placeholder 2"/>
          <p:cNvSpPr>
            <a:spLocks noGrp="1"/>
          </p:cNvSpPr>
          <p:nvPr>
            <p:ph type="sldNum" sz="quarter" idx="12"/>
          </p:nvPr>
        </p:nvSpPr>
        <p:spPr/>
        <p:txBody>
          <a:bodyPr/>
          <a:lstStyle/>
          <a:p>
            <a:fld id="{6253E8E5-2247-47CD-B0CE-ECFBB64EEDBF}" type="slidenum">
              <a:rPr lang="en-US" smtClean="0"/>
              <a:pPr/>
              <a:t>17</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2141212"/>
            <a:ext cx="4727457" cy="3653036"/>
          </a:xfrm>
          <a:prstGeom prst="rect">
            <a:avLst/>
          </a:prstGeom>
        </p:spPr>
      </p:pic>
      <p:sp>
        <p:nvSpPr>
          <p:cNvPr id="6" name="TextBox 5"/>
          <p:cNvSpPr txBox="1"/>
          <p:nvPr/>
        </p:nvSpPr>
        <p:spPr>
          <a:xfrm>
            <a:off x="838200" y="1600200"/>
            <a:ext cx="3487878" cy="461665"/>
          </a:xfrm>
          <a:prstGeom prst="rect">
            <a:avLst/>
          </a:prstGeom>
          <a:noFill/>
        </p:spPr>
        <p:txBody>
          <a:bodyPr wrap="none" rtlCol="0">
            <a:spAutoFit/>
          </a:bodyPr>
          <a:lstStyle/>
          <a:p>
            <a:r>
              <a:rPr lang="en-US" sz="2400" dirty="0" smtClean="0"/>
              <a:t>Retrospective (2009-2011)</a:t>
            </a:r>
            <a:endParaRPr lang="en-US" sz="2400" dirty="0"/>
          </a:p>
        </p:txBody>
      </p:sp>
      <p:sp>
        <p:nvSpPr>
          <p:cNvPr id="7" name="TextBox 6"/>
          <p:cNvSpPr txBox="1"/>
          <p:nvPr/>
        </p:nvSpPr>
        <p:spPr>
          <a:xfrm>
            <a:off x="6113086" y="1600200"/>
            <a:ext cx="1811714" cy="461665"/>
          </a:xfrm>
          <a:prstGeom prst="rect">
            <a:avLst/>
          </a:prstGeom>
          <a:noFill/>
        </p:spPr>
        <p:txBody>
          <a:bodyPr wrap="none" rtlCol="0">
            <a:spAutoFit/>
          </a:bodyPr>
          <a:lstStyle/>
          <a:p>
            <a:r>
              <a:rPr lang="en-US" sz="2400" dirty="0" smtClean="0"/>
              <a:t>Demo (2012)</a:t>
            </a:r>
            <a:endParaRPr lang="en-US" sz="24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48840"/>
            <a:ext cx="4727457" cy="3653036"/>
          </a:xfrm>
          <a:prstGeom prst="rect">
            <a:avLst/>
          </a:prstGeom>
        </p:spPr>
      </p:pic>
    </p:spTree>
    <p:extLst>
      <p:ext uri="{BB962C8B-B14F-4D97-AF65-F5344CB8AC3E}">
        <p14:creationId xmlns:p14="http://schemas.microsoft.com/office/powerpoint/2010/main" val="2852802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773668"/>
          </a:xfrm>
        </p:spPr>
        <p:txBody>
          <a:bodyPr>
            <a:noAutofit/>
          </a:bodyPr>
          <a:lstStyle/>
          <a:p>
            <a:r>
              <a:rPr lang="en-US" sz="3600" dirty="0" smtClean="0"/>
              <a:t>2012 Demo: </a:t>
            </a:r>
            <a:r>
              <a:rPr lang="en-US" sz="3600" dirty="0" smtClean="0"/>
              <a:t>SPICE (intensity)</a:t>
            </a:r>
            <a:endParaRPr lang="en-US" sz="36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32" y="1143000"/>
            <a:ext cx="4023368" cy="310896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32" y="3749040"/>
            <a:ext cx="4023368" cy="310896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1264932"/>
            <a:ext cx="3668348" cy="2834633"/>
          </a:xfrm>
          <a:prstGeom prst="rect">
            <a:avLst/>
          </a:prstGeom>
        </p:spPr>
      </p:pic>
      <p:sp>
        <p:nvSpPr>
          <p:cNvPr id="2" name="TextBox 1"/>
          <p:cNvSpPr txBox="1"/>
          <p:nvPr/>
        </p:nvSpPr>
        <p:spPr>
          <a:xfrm>
            <a:off x="693416" y="778785"/>
            <a:ext cx="3429000" cy="523220"/>
          </a:xfrm>
          <a:prstGeom prst="rect">
            <a:avLst/>
          </a:prstGeom>
          <a:noFill/>
        </p:spPr>
        <p:txBody>
          <a:bodyPr wrap="square" rtlCol="0">
            <a:spAutoFit/>
          </a:bodyPr>
          <a:lstStyle/>
          <a:p>
            <a:r>
              <a:rPr lang="en-US" sz="2800" dirty="0" smtClean="0">
                <a:solidFill>
                  <a:schemeClr val="accent5">
                    <a:lumMod val="75000"/>
                  </a:schemeClr>
                </a:solidFill>
              </a:rPr>
              <a:t>Baseline Comparisons</a:t>
            </a:r>
            <a:endParaRPr lang="en-US" sz="2800" dirty="0">
              <a:solidFill>
                <a:schemeClr val="accent5">
                  <a:lumMod val="75000"/>
                </a:schemeClr>
              </a:solidFill>
            </a:endParaRPr>
          </a:p>
        </p:txBody>
      </p:sp>
      <p:sp>
        <p:nvSpPr>
          <p:cNvPr id="9" name="TextBox 8"/>
          <p:cNvSpPr txBox="1"/>
          <p:nvPr/>
        </p:nvSpPr>
        <p:spPr>
          <a:xfrm>
            <a:off x="4658413" y="778785"/>
            <a:ext cx="4485587" cy="523220"/>
          </a:xfrm>
          <a:prstGeom prst="rect">
            <a:avLst/>
          </a:prstGeom>
          <a:noFill/>
        </p:spPr>
        <p:txBody>
          <a:bodyPr wrap="none" rtlCol="0">
            <a:spAutoFit/>
          </a:bodyPr>
          <a:lstStyle/>
          <a:p>
            <a:r>
              <a:rPr lang="en-US" sz="2800" dirty="0" smtClean="0">
                <a:solidFill>
                  <a:schemeClr val="accent5">
                    <a:lumMod val="75000"/>
                  </a:schemeClr>
                </a:solidFill>
              </a:rPr>
              <a:t>Rank Frequency Comparisons</a:t>
            </a:r>
            <a:endParaRPr lang="en-US" sz="2800" dirty="0">
              <a:solidFill>
                <a:schemeClr val="accent5">
                  <a:lumMod val="75000"/>
                </a:schemeClr>
              </a:solidFill>
            </a:endParaRPr>
          </a:p>
        </p:txBody>
      </p:sp>
      <p:sp>
        <p:nvSpPr>
          <p:cNvPr id="10" name="TextBox 9"/>
          <p:cNvSpPr txBox="1"/>
          <p:nvPr/>
        </p:nvSpPr>
        <p:spPr>
          <a:xfrm>
            <a:off x="7084855" y="1988297"/>
            <a:ext cx="1252194" cy="461665"/>
          </a:xfrm>
          <a:prstGeom prst="rect">
            <a:avLst/>
          </a:prstGeom>
          <a:noFill/>
        </p:spPr>
        <p:txBody>
          <a:bodyPr wrap="square" rtlCol="0">
            <a:spAutoFit/>
          </a:bodyPr>
          <a:lstStyle/>
          <a:p>
            <a:r>
              <a:rPr lang="en-US" sz="2400" b="1" dirty="0" smtClean="0">
                <a:solidFill>
                  <a:srgbClr val="FF0000"/>
                </a:solidFill>
              </a:rPr>
              <a:t>Demo</a:t>
            </a:r>
            <a:endParaRPr lang="en-US" b="1" dirty="0">
              <a:solidFill>
                <a:srgbClr val="FF0000"/>
              </a:solidFill>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3000" y="4023366"/>
            <a:ext cx="3668348" cy="2834634"/>
          </a:xfrm>
          <a:prstGeom prst="rect">
            <a:avLst/>
          </a:prstGeom>
        </p:spPr>
      </p:pic>
      <p:sp>
        <p:nvSpPr>
          <p:cNvPr id="12" name="TextBox 11"/>
          <p:cNvSpPr txBox="1"/>
          <p:nvPr/>
        </p:nvSpPr>
        <p:spPr>
          <a:xfrm>
            <a:off x="7391400" y="4841858"/>
            <a:ext cx="1143000" cy="461665"/>
          </a:xfrm>
          <a:prstGeom prst="rect">
            <a:avLst/>
          </a:prstGeom>
          <a:noFill/>
        </p:spPr>
        <p:txBody>
          <a:bodyPr wrap="square" rtlCol="0">
            <a:spAutoFit/>
          </a:bodyPr>
          <a:lstStyle/>
          <a:p>
            <a:r>
              <a:rPr lang="en-US" sz="2400" b="1" dirty="0" smtClean="0">
                <a:solidFill>
                  <a:srgbClr val="FF0000"/>
                </a:solidFill>
              </a:rPr>
              <a:t>Retro</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2686" y="0"/>
            <a:ext cx="8229600" cy="1143000"/>
          </a:xfrm>
        </p:spPr>
        <p:txBody>
          <a:bodyPr>
            <a:normAutofit/>
          </a:bodyPr>
          <a:lstStyle/>
          <a:p>
            <a:r>
              <a:rPr lang="en-US" dirty="0" smtClean="0"/>
              <a:t>2012 Demo: Stream 1.5 Consensus</a:t>
            </a:r>
            <a:endParaRPr lang="en-US" dirty="0"/>
          </a:p>
        </p:txBody>
      </p:sp>
      <p:sp>
        <p:nvSpPr>
          <p:cNvPr id="14" name="Content Placeholder 13"/>
          <p:cNvSpPr>
            <a:spLocks noGrp="1"/>
          </p:cNvSpPr>
          <p:nvPr>
            <p:ph sz="half" idx="2"/>
          </p:nvPr>
        </p:nvSpPr>
        <p:spPr/>
        <p:txBody>
          <a:bodyPr/>
          <a:lstStyle/>
          <a:p>
            <a:r>
              <a:rPr lang="en-US" dirty="0" smtClean="0"/>
              <a:t>Stream 1.5 Consensus performed similarly to Operational Consensus, for both Track and Intensity</a:t>
            </a:r>
          </a:p>
          <a:p>
            <a:r>
              <a:rPr lang="en-US" dirty="0" smtClean="0"/>
              <a:t>For Demo, confidence intervals tend to be large due to small sample sizes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43" y="990600"/>
            <a:ext cx="4023709" cy="310923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291" y="3657600"/>
            <a:ext cx="4023709" cy="3109230"/>
          </a:xfrm>
          <a:prstGeom prst="rect">
            <a:avLst/>
          </a:prstGeom>
        </p:spPr>
      </p:pic>
      <p:sp>
        <p:nvSpPr>
          <p:cNvPr id="7" name="TextBox 6"/>
          <p:cNvSpPr txBox="1"/>
          <p:nvPr/>
        </p:nvSpPr>
        <p:spPr>
          <a:xfrm>
            <a:off x="2224861" y="2069068"/>
            <a:ext cx="851452" cy="461665"/>
          </a:xfrm>
          <a:prstGeom prst="rect">
            <a:avLst/>
          </a:prstGeom>
          <a:noFill/>
        </p:spPr>
        <p:txBody>
          <a:bodyPr wrap="none" rtlCol="0">
            <a:spAutoFit/>
          </a:bodyPr>
          <a:lstStyle/>
          <a:p>
            <a:r>
              <a:rPr lang="en-US" sz="2400" b="1" dirty="0" smtClean="0">
                <a:solidFill>
                  <a:schemeClr val="accent5">
                    <a:lumMod val="75000"/>
                  </a:schemeClr>
                </a:solidFill>
              </a:rPr>
              <a:t>Track</a:t>
            </a:r>
            <a:endParaRPr lang="en-US" b="1" dirty="0">
              <a:solidFill>
                <a:schemeClr val="accent5">
                  <a:lumMod val="75000"/>
                </a:schemeClr>
              </a:solidFill>
            </a:endParaRPr>
          </a:p>
        </p:txBody>
      </p:sp>
      <p:sp>
        <p:nvSpPr>
          <p:cNvPr id="8" name="TextBox 7"/>
          <p:cNvSpPr txBox="1"/>
          <p:nvPr/>
        </p:nvSpPr>
        <p:spPr>
          <a:xfrm>
            <a:off x="2895600" y="5486400"/>
            <a:ext cx="1304909" cy="461665"/>
          </a:xfrm>
          <a:prstGeom prst="rect">
            <a:avLst/>
          </a:prstGeom>
          <a:noFill/>
        </p:spPr>
        <p:txBody>
          <a:bodyPr wrap="none" rtlCol="0">
            <a:spAutoFit/>
          </a:bodyPr>
          <a:lstStyle/>
          <a:p>
            <a:r>
              <a:rPr lang="en-US" sz="2400" b="1" dirty="0" smtClean="0">
                <a:solidFill>
                  <a:schemeClr val="accent5">
                    <a:lumMod val="75000"/>
                  </a:schemeClr>
                </a:solidFill>
              </a:rPr>
              <a:t>Intensity</a:t>
            </a:r>
            <a:endParaRPr lang="en-US" b="1"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HFIP Retrospective and </a:t>
            </a:r>
            <a:br>
              <a:rPr lang="en-US" dirty="0" smtClean="0"/>
            </a:br>
            <a:r>
              <a:rPr lang="en-US" dirty="0" smtClean="0"/>
              <a:t>Demonstration Exercises</a:t>
            </a:r>
            <a:endParaRPr lang="en-US" dirty="0"/>
          </a:p>
        </p:txBody>
      </p:sp>
      <p:sp>
        <p:nvSpPr>
          <p:cNvPr id="3" name="Content Placeholder 2"/>
          <p:cNvSpPr>
            <a:spLocks noGrp="1"/>
          </p:cNvSpPr>
          <p:nvPr>
            <p:ph idx="1"/>
          </p:nvPr>
        </p:nvSpPr>
        <p:spPr>
          <a:xfrm>
            <a:off x="152400" y="1295400"/>
            <a:ext cx="4648200" cy="5410200"/>
          </a:xfrm>
        </p:spPr>
        <p:txBody>
          <a:bodyPr>
            <a:normAutofit fontScale="77500" lnSpcReduction="20000"/>
          </a:bodyPr>
          <a:lstStyle/>
          <a:p>
            <a:r>
              <a:rPr lang="en-US" b="1" dirty="0" smtClean="0"/>
              <a:t>Retrospective evaluation goa</a:t>
            </a:r>
            <a:r>
              <a:rPr lang="en-US" dirty="0" smtClean="0"/>
              <a:t>l: Select new Stream 1.5 models to demonstrate to NHC forecasters during the yearly HFIP demonstration project</a:t>
            </a:r>
          </a:p>
          <a:p>
            <a:pPr lvl="1"/>
            <a:r>
              <a:rPr lang="en-US" dirty="0" smtClean="0"/>
              <a:t>Select models based on criteria established by NHC</a:t>
            </a:r>
          </a:p>
          <a:p>
            <a:r>
              <a:rPr lang="en-US" b="1" dirty="0" smtClean="0"/>
              <a:t>Demonstration goal</a:t>
            </a:r>
            <a:r>
              <a:rPr lang="en-US" dirty="0" smtClean="0"/>
              <a:t>: Demonstrate and test capabilities of new modeling systems (Stream 1, 1.5, and 2) in real time</a:t>
            </a:r>
          </a:p>
          <a:p>
            <a:r>
              <a:rPr lang="en-US" dirty="0" smtClean="0"/>
              <a:t>Model forecasts evaluated by TCMT in both the retrospective and demonstration projects</a:t>
            </a:r>
          </a:p>
        </p:txBody>
      </p:sp>
      <p:sp>
        <p:nvSpPr>
          <p:cNvPr id="4" name="Slide Number Placeholder 3"/>
          <p:cNvSpPr>
            <a:spLocks noGrp="1"/>
          </p:cNvSpPr>
          <p:nvPr>
            <p:ph type="sldNum" sz="quarter" idx="12"/>
          </p:nvPr>
        </p:nvSpPr>
        <p:spPr/>
        <p:txBody>
          <a:bodyPr/>
          <a:lstStyle/>
          <a:p>
            <a:fld id="{6253E8E5-2247-47CD-B0CE-ECFBB64EEDBF}" type="slidenum">
              <a:rPr lang="en-US" smtClean="0"/>
              <a:pPr/>
              <a:t>2</a:t>
            </a:fld>
            <a:endParaRPr lang="en-US"/>
          </a:p>
        </p:txBody>
      </p:sp>
      <p:pic>
        <p:nvPicPr>
          <p:cNvPr id="1026" name="Picture 2" descr="http://www.hfip.org/data_tracker/hfipprd/2012/tcmt/al182012/Stream1.5/RegionalTrack/d2012_al182012_2012102500_ftrk_T1M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8501" y="1219200"/>
            <a:ext cx="4309299" cy="25987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hfip.org/data_tracker/hfipprd/2012/tcmt/al182012/Stream1.5/Intensity/d2012_al182012_2012102600_vmax_T1M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010427"/>
            <a:ext cx="2743200" cy="2695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021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Online Access to HFIP Demonstration Evaluation Results</a:t>
            </a:r>
            <a:endParaRPr lang="en-US" sz="4000" dirty="0"/>
          </a:p>
        </p:txBody>
      </p:sp>
      <p:sp>
        <p:nvSpPr>
          <p:cNvPr id="6" name="Content Placeholder 5"/>
          <p:cNvSpPr>
            <a:spLocks noGrp="1"/>
          </p:cNvSpPr>
          <p:nvPr>
            <p:ph sz="half" idx="1"/>
          </p:nvPr>
        </p:nvSpPr>
        <p:spPr>
          <a:xfrm>
            <a:off x="0" y="1981200"/>
            <a:ext cx="4419600" cy="4343400"/>
          </a:xfrm>
        </p:spPr>
        <p:txBody>
          <a:bodyPr>
            <a:normAutofit lnSpcReduction="10000"/>
          </a:bodyPr>
          <a:lstStyle/>
          <a:p>
            <a:r>
              <a:rPr lang="en-US" sz="2000" dirty="0" smtClean="0"/>
              <a:t>Evaluation graphics are available on the TCMT website:</a:t>
            </a:r>
          </a:p>
          <a:p>
            <a:pPr lvl="1"/>
            <a:r>
              <a:rPr lang="en-US" sz="1800" dirty="0" smtClean="0"/>
              <a:t>http://www.ral.ucar.edu/projects/hfip/d2012/verify/ </a:t>
            </a:r>
          </a:p>
          <a:p>
            <a:r>
              <a:rPr lang="en-US" sz="2000" dirty="0" smtClean="0"/>
              <a:t>Wide variety of evaluation statistics are available:</a:t>
            </a:r>
          </a:p>
          <a:p>
            <a:pPr lvl="1"/>
            <a:r>
              <a:rPr lang="en-US" sz="1800" dirty="0" smtClean="0"/>
              <a:t>Aggregated by basin or storm </a:t>
            </a:r>
          </a:p>
          <a:p>
            <a:pPr lvl="1"/>
            <a:r>
              <a:rPr lang="en-US" sz="1800" dirty="0" smtClean="0"/>
              <a:t>Aggregated by land/water, or water only</a:t>
            </a:r>
          </a:p>
          <a:p>
            <a:pPr lvl="1"/>
            <a:r>
              <a:rPr lang="en-US" sz="1800" dirty="0" smtClean="0"/>
              <a:t>Different plot types: error distributions, line plots, rank histogram, Demo vs. Retro</a:t>
            </a:r>
          </a:p>
          <a:p>
            <a:pPr lvl="1"/>
            <a:r>
              <a:rPr lang="en-US" sz="1800" dirty="0" smtClean="0"/>
              <a:t>A variety of variables and baselines to evaluate</a:t>
            </a:r>
          </a:p>
          <a:p>
            <a:pPr lvl="1"/>
            <a:endParaRPr lang="en-US" sz="2000" dirty="0" smtClean="0"/>
          </a:p>
          <a:p>
            <a:endParaRPr lang="en-US" sz="2400" dirty="0"/>
          </a:p>
        </p:txBody>
      </p:sp>
      <p:pic>
        <p:nvPicPr>
          <p:cNvPr id="2050" name="Picture 2"/>
          <p:cNvPicPr>
            <a:picLocks noChangeAspect="1" noChangeArrowheads="1"/>
          </p:cNvPicPr>
          <p:nvPr/>
        </p:nvPicPr>
        <p:blipFill>
          <a:blip r:embed="rId3" cstate="print"/>
          <a:srcRect l="20834" r="14583" b="3333"/>
          <a:stretch>
            <a:fillRect/>
          </a:stretch>
        </p:blipFill>
        <p:spPr bwMode="auto">
          <a:xfrm>
            <a:off x="4419600" y="1981200"/>
            <a:ext cx="47244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Thank You!</a:t>
            </a:r>
            <a:endParaRPr lang="en-US" dirty="0"/>
          </a:p>
        </p:txBody>
      </p:sp>
      <p:sp>
        <p:nvSpPr>
          <p:cNvPr id="7" name="Text Placeholder 6"/>
          <p:cNvSpPr>
            <a:spLocks noGrp="1"/>
          </p:cNvSpPr>
          <p:nvPr>
            <p:ph type="body" idx="1"/>
          </p:nvPr>
        </p:nvSpPr>
        <p:spPr/>
        <p:txBody>
          <a:bodyPr/>
          <a:lstStyle/>
          <a:p>
            <a:endParaRPr lang="en-US" dirty="0"/>
          </a:p>
        </p:txBody>
      </p:sp>
      <p:sp>
        <p:nvSpPr>
          <p:cNvPr id="5" name="Slide Number Placeholder 4"/>
          <p:cNvSpPr>
            <a:spLocks noGrp="1"/>
          </p:cNvSpPr>
          <p:nvPr>
            <p:ph type="sldNum" sz="quarter" idx="12"/>
          </p:nvPr>
        </p:nvSpPr>
        <p:spPr/>
        <p:txBody>
          <a:bodyPr/>
          <a:lstStyle/>
          <a:p>
            <a:fld id="{6253E8E5-2247-47CD-B0CE-ECFBB64EEDBF}" type="slidenum">
              <a:rPr lang="en-US" smtClean="0"/>
              <a:pPr/>
              <a:t>21</a:t>
            </a:fld>
            <a:endParaRPr lang="en-US"/>
          </a:p>
        </p:txBody>
      </p:sp>
    </p:spTree>
    <p:extLst>
      <p:ext uri="{BB962C8B-B14F-4D97-AF65-F5344CB8AC3E}">
        <p14:creationId xmlns:p14="http://schemas.microsoft.com/office/powerpoint/2010/main" val="14373597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ar_small"/>
          <p:cNvPicPr>
            <a:picLocks noChangeAspect="1" noChangeArrowheads="1"/>
          </p:cNvPicPr>
          <p:nvPr/>
        </p:nvPicPr>
        <p:blipFill>
          <a:blip r:embed="rId3" cstate="print"/>
          <a:srcRect/>
          <a:stretch>
            <a:fillRect/>
          </a:stretch>
        </p:blipFill>
        <p:spPr bwMode="auto">
          <a:xfrm>
            <a:off x="76200" y="5943600"/>
            <a:ext cx="1066800" cy="885444"/>
          </a:xfrm>
          <a:prstGeom prst="rect">
            <a:avLst/>
          </a:prstGeom>
          <a:noFill/>
        </p:spPr>
      </p:pic>
      <p:sp>
        <p:nvSpPr>
          <p:cNvPr id="4" name="Title 3"/>
          <p:cNvSpPr>
            <a:spLocks noGrp="1"/>
          </p:cNvSpPr>
          <p:nvPr>
            <p:ph type="title"/>
          </p:nvPr>
        </p:nvSpPr>
        <p:spPr>
          <a:xfrm>
            <a:off x="457200" y="182880"/>
            <a:ext cx="8229600" cy="914400"/>
          </a:xfrm>
        </p:spPr>
        <p:txBody>
          <a:bodyPr>
            <a:normAutofit/>
          </a:bodyPr>
          <a:lstStyle/>
          <a:p>
            <a:r>
              <a:rPr lang="en-US" sz="4000" dirty="0" smtClean="0"/>
              <a:t>Baseline Comparisons</a:t>
            </a:r>
            <a:endParaRPr lang="en-US" sz="4000" dirty="0"/>
          </a:p>
        </p:txBody>
      </p:sp>
      <p:graphicFrame>
        <p:nvGraphicFramePr>
          <p:cNvPr id="55" name="Content Placeholder 54"/>
          <p:cNvGraphicFramePr>
            <a:graphicFrameLocks noGrp="1"/>
          </p:cNvGraphicFramePr>
          <p:nvPr>
            <p:ph idx="1"/>
          </p:nvPr>
        </p:nvGraphicFramePr>
        <p:xfrm>
          <a:off x="762000" y="1447800"/>
          <a:ext cx="7620000" cy="4188392"/>
        </p:xfrm>
        <a:graphic>
          <a:graphicData uri="http://schemas.openxmlformats.org/drawingml/2006/table">
            <a:tbl>
              <a:tblPr firstRow="1" bandRow="1">
                <a:tableStyleId>{5C22544A-7EE6-4342-B048-85BDC9FD1C3A}</a:tableStyleId>
              </a:tblPr>
              <a:tblGrid>
                <a:gridCol w="4343400"/>
                <a:gridCol w="3276600"/>
              </a:tblGrid>
              <a:tr h="386786">
                <a:tc>
                  <a:txBody>
                    <a:bodyPr/>
                    <a:lstStyle/>
                    <a:p>
                      <a:r>
                        <a:rPr lang="en-US" sz="1800" dirty="0" smtClean="0"/>
                        <a:t>Operational</a:t>
                      </a:r>
                      <a:r>
                        <a:rPr lang="en-US" sz="1800" baseline="0" dirty="0" smtClean="0"/>
                        <a:t> Baselines</a:t>
                      </a:r>
                      <a:endParaRPr lang="en-US" sz="1800" dirty="0"/>
                    </a:p>
                  </a:txBody>
                  <a:tcPr anchor="ctr"/>
                </a:tc>
                <a:tc>
                  <a:txBody>
                    <a:bodyPr/>
                    <a:lstStyle/>
                    <a:p>
                      <a:r>
                        <a:rPr lang="en-US" sz="1800" dirty="0" smtClean="0"/>
                        <a:t>Stream 1.5 configuration</a:t>
                      </a:r>
                      <a:endParaRPr lang="en-US" sz="1800" dirty="0"/>
                    </a:p>
                  </a:txBody>
                  <a:tcPr anchor="ctr"/>
                </a:tc>
              </a:tr>
              <a:tr h="966966">
                <a:tc>
                  <a:txBody>
                    <a:bodyPr/>
                    <a:lstStyle/>
                    <a:p>
                      <a:r>
                        <a:rPr lang="en-US" sz="1800" dirty="0" smtClean="0"/>
                        <a:t>Top</a:t>
                      </a:r>
                      <a:r>
                        <a:rPr lang="en-US" sz="1800" baseline="0" dirty="0" smtClean="0"/>
                        <a:t> flight models</a:t>
                      </a:r>
                      <a:r>
                        <a:rPr lang="en-US" sz="1800" dirty="0" smtClean="0"/>
                        <a:t>: </a:t>
                      </a:r>
                    </a:p>
                    <a:p>
                      <a:r>
                        <a:rPr lang="en-US" sz="1800" dirty="0" smtClean="0"/>
                        <a:t>Track</a:t>
                      </a:r>
                      <a:r>
                        <a:rPr lang="en-US" sz="1800" baseline="0" dirty="0" smtClean="0"/>
                        <a:t> – ECMWF, GFS, </a:t>
                      </a:r>
                      <a:r>
                        <a:rPr lang="en-US" sz="1800" dirty="0" smtClean="0"/>
                        <a:t>GFDL</a:t>
                      </a:r>
                    </a:p>
                    <a:p>
                      <a:r>
                        <a:rPr lang="en-US" sz="1800" dirty="0" smtClean="0"/>
                        <a:t>Intensity</a:t>
                      </a:r>
                      <a:r>
                        <a:rPr lang="en-US" sz="1800" baseline="0" dirty="0" smtClean="0"/>
                        <a:t> – DSHP, LGEM, GFDL</a:t>
                      </a:r>
                    </a:p>
                  </a:txBody>
                  <a:tcPr anchor="ctr"/>
                </a:tc>
                <a:tc>
                  <a:txBody>
                    <a:bodyPr/>
                    <a:lstStyle/>
                    <a:p>
                      <a:r>
                        <a:rPr lang="en-US" sz="1800" dirty="0" smtClean="0"/>
                        <a:t>Stream</a:t>
                      </a:r>
                      <a:r>
                        <a:rPr lang="en-US" sz="1800" baseline="0" dirty="0" smtClean="0"/>
                        <a:t> 1.5</a:t>
                      </a:r>
                      <a:endParaRPr lang="en-US" sz="1800" dirty="0"/>
                    </a:p>
                  </a:txBody>
                  <a:tcPr anchor="ctr"/>
                </a:tc>
              </a:tr>
              <a:tr h="1922848">
                <a:tc>
                  <a:txBody>
                    <a:bodyPr/>
                    <a:lstStyle/>
                    <a:p>
                      <a:r>
                        <a:rPr lang="en-US" sz="1800" dirty="0" smtClean="0"/>
                        <a:t>Consensus:</a:t>
                      </a:r>
                    </a:p>
                    <a:p>
                      <a:endParaRPr lang="en-US" sz="1800" dirty="0" smtClean="0"/>
                    </a:p>
                    <a:p>
                      <a:r>
                        <a:rPr lang="en-US" sz="1800" dirty="0" smtClean="0"/>
                        <a:t>Track (variable)</a:t>
                      </a:r>
                      <a:endParaRPr lang="en-US" sz="1800" baseline="0" dirty="0" smtClean="0"/>
                    </a:p>
                    <a:p>
                      <a:pPr marL="573088" indent="-341313"/>
                      <a:r>
                        <a:rPr lang="en-US" sz="1800" baseline="0" dirty="0" smtClean="0"/>
                        <a:t>AL: ECMWF, GFS, UKMET, GFDL, HWRF, GFDL-Navy</a:t>
                      </a:r>
                    </a:p>
                    <a:p>
                      <a:pPr marL="573088" marR="0" indent="-341313" algn="l" defTabSz="914400" rtl="0" eaLnBrk="1" fontAlgn="auto" latinLnBrk="0" hangingPunct="1">
                        <a:lnSpc>
                          <a:spcPct val="100000"/>
                        </a:lnSpc>
                        <a:spcBef>
                          <a:spcPts val="0"/>
                        </a:spcBef>
                        <a:spcAft>
                          <a:spcPts val="0"/>
                        </a:spcAft>
                        <a:buClrTx/>
                        <a:buSzTx/>
                        <a:buFontTx/>
                        <a:buNone/>
                        <a:tabLst/>
                        <a:defRPr/>
                      </a:pPr>
                      <a:r>
                        <a:rPr lang="en-US" sz="1800" baseline="0" dirty="0" smtClean="0"/>
                        <a:t>EP: ECMWF, GFS, UKMET, GFDL, HWRF, GFDL-Navy, NOGAPS</a:t>
                      </a:r>
                    </a:p>
                    <a:p>
                      <a:endParaRPr lang="en-US" sz="1800" baseline="0" dirty="0" smtClean="0"/>
                    </a:p>
                    <a:p>
                      <a:r>
                        <a:rPr lang="en-US" sz="1800" baseline="0" dirty="0" smtClean="0"/>
                        <a:t>Intensity (fixed)</a:t>
                      </a:r>
                    </a:p>
                    <a:p>
                      <a:pPr marL="231775" indent="0"/>
                      <a:r>
                        <a:rPr lang="en-US" sz="1800" baseline="0" dirty="0" smtClean="0"/>
                        <a:t>AL &amp; EP: Decay SHIPS, LGEM, GFDL, HWRF</a:t>
                      </a:r>
                    </a:p>
                  </a:txBody>
                  <a:tcPr anchor="ctr"/>
                </a:tc>
                <a:tc>
                  <a:txBody>
                    <a:bodyPr/>
                    <a:lstStyle/>
                    <a:p>
                      <a:r>
                        <a:rPr lang="en-US" sz="1800" dirty="0" smtClean="0"/>
                        <a:t>AHW, ARW, UM-NMS,</a:t>
                      </a:r>
                      <a:r>
                        <a:rPr lang="en-US" sz="1800" baseline="0" dirty="0" smtClean="0"/>
                        <a:t> COAMPS-TC, FIM:</a:t>
                      </a:r>
                    </a:p>
                    <a:p>
                      <a:pPr marL="231775" indent="0"/>
                      <a:r>
                        <a:rPr lang="en-US" sz="1800" dirty="0" smtClean="0"/>
                        <a:t>Consensus</a:t>
                      </a:r>
                      <a:r>
                        <a:rPr lang="en-US" sz="1800" baseline="0" dirty="0" smtClean="0"/>
                        <a:t> + Stream 1.5</a:t>
                      </a:r>
                    </a:p>
                    <a:p>
                      <a:endParaRPr lang="en-US" sz="1800" dirty="0" smtClean="0"/>
                    </a:p>
                    <a:p>
                      <a:r>
                        <a:rPr lang="en-US" sz="1800" dirty="0" smtClean="0"/>
                        <a:t>GFDL, </a:t>
                      </a:r>
                      <a:r>
                        <a:rPr lang="en-US" sz="1800" dirty="0" smtClean="0">
                          <a:solidFill>
                            <a:schemeClr val="tx1"/>
                          </a:solidFill>
                        </a:rPr>
                        <a:t>SPICE</a:t>
                      </a:r>
                      <a:r>
                        <a:rPr lang="en-US" sz="1800" dirty="0" smtClean="0"/>
                        <a:t>:</a:t>
                      </a:r>
                    </a:p>
                    <a:p>
                      <a:pPr marL="231775" indent="0"/>
                      <a:r>
                        <a:rPr lang="en-US" sz="1800" dirty="0" smtClean="0"/>
                        <a:t>Consensus</a:t>
                      </a:r>
                      <a:r>
                        <a:rPr lang="en-US" sz="1800" baseline="0" dirty="0" smtClean="0"/>
                        <a:t> w/ Stream 1.5 equivalent replacement</a:t>
                      </a:r>
                    </a:p>
                    <a:p>
                      <a:pPr marL="0" indent="0"/>
                      <a:endParaRPr lang="en-US" sz="1800" baseline="0" dirty="0" smtClean="0"/>
                    </a:p>
                    <a:p>
                      <a:pPr marL="0" indent="0"/>
                      <a:r>
                        <a:rPr lang="en-US" sz="1800" baseline="0" dirty="0" smtClean="0"/>
                        <a:t>FSU-CBC:</a:t>
                      </a:r>
                    </a:p>
                    <a:p>
                      <a:pPr marL="231775" indent="0"/>
                      <a:r>
                        <a:rPr lang="en-US" sz="1800" baseline="0" dirty="0" smtClean="0"/>
                        <a:t>Direct comparison</a:t>
                      </a:r>
                      <a:endParaRPr lang="en-US" sz="1800" dirty="0"/>
                    </a:p>
                  </a:txBody>
                  <a:tcPr anchor="ctr"/>
                </a:tc>
              </a:tr>
            </a:tbl>
          </a:graphicData>
        </a:graphic>
      </p:graphicFrame>
      <p:sp>
        <p:nvSpPr>
          <p:cNvPr id="5" name="Slide Number Placeholder 4"/>
          <p:cNvSpPr>
            <a:spLocks noGrp="1"/>
          </p:cNvSpPr>
          <p:nvPr>
            <p:ph type="sldNum" sz="quarter" idx="12"/>
          </p:nvPr>
        </p:nvSpPr>
        <p:spPr/>
        <p:txBody>
          <a:bodyPr/>
          <a:lstStyle/>
          <a:p>
            <a:fld id="{6253E8E5-2247-47CD-B0CE-ECFBB64EEDBF}" type="slidenum">
              <a:rPr lang="en-US" smtClean="0"/>
              <a:pPr/>
              <a:t>22</a:t>
            </a:fld>
            <a:endParaRPr lang="en-US"/>
          </a:p>
        </p:txBody>
      </p:sp>
    </p:spTree>
    <p:extLst>
      <p:ext uri="{BB962C8B-B14F-4D97-AF65-F5344CB8AC3E}">
        <p14:creationId xmlns:p14="http://schemas.microsoft.com/office/powerpoint/2010/main" val="3089427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Arrow Connector 72"/>
          <p:cNvCxnSpPr/>
          <p:nvPr/>
        </p:nvCxnSpPr>
        <p:spPr>
          <a:xfrm rot="16200000" flipH="1">
            <a:off x="4343400" y="5715000"/>
            <a:ext cx="381000" cy="38100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5400000">
            <a:off x="3848100" y="5753100"/>
            <a:ext cx="381000" cy="30480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457200" y="182880"/>
            <a:ext cx="8229600" cy="914400"/>
          </a:xfrm>
        </p:spPr>
        <p:txBody>
          <a:bodyPr>
            <a:normAutofit/>
          </a:bodyPr>
          <a:lstStyle/>
          <a:p>
            <a:r>
              <a:rPr lang="en-US" sz="4000" dirty="0" smtClean="0"/>
              <a:t>Methodology</a:t>
            </a:r>
            <a:endParaRPr lang="en-US" sz="4000" dirty="0"/>
          </a:p>
        </p:txBody>
      </p:sp>
      <p:sp>
        <p:nvSpPr>
          <p:cNvPr id="16" name="Rounded Rectangle 15"/>
          <p:cNvSpPr/>
          <p:nvPr/>
        </p:nvSpPr>
        <p:spPr>
          <a:xfrm>
            <a:off x="2286000" y="6019800"/>
            <a:ext cx="1600200" cy="533400"/>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smtClean="0"/>
              <a:t>Graphics</a:t>
            </a:r>
            <a:endParaRPr lang="en-US" sz="1400" dirty="0"/>
          </a:p>
        </p:txBody>
      </p:sp>
      <p:sp>
        <p:nvSpPr>
          <p:cNvPr id="17" name="Rounded Rectangle 16"/>
          <p:cNvSpPr/>
          <p:nvPr/>
        </p:nvSpPr>
        <p:spPr>
          <a:xfrm>
            <a:off x="4724400" y="6019800"/>
            <a:ext cx="1600200" cy="533400"/>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smtClean="0"/>
              <a:t>SS tables</a:t>
            </a:r>
            <a:endParaRPr lang="en-US" sz="1400" dirty="0"/>
          </a:p>
        </p:txBody>
      </p:sp>
      <p:grpSp>
        <p:nvGrpSpPr>
          <p:cNvPr id="25" name="Group 24"/>
          <p:cNvGrpSpPr/>
          <p:nvPr/>
        </p:nvGrpSpPr>
        <p:grpSpPr>
          <a:xfrm>
            <a:off x="457200" y="1752600"/>
            <a:ext cx="838200" cy="1524000"/>
            <a:chOff x="457200" y="1447800"/>
            <a:chExt cx="838200" cy="1524000"/>
          </a:xfrm>
          <a:solidFill>
            <a:schemeClr val="accent2">
              <a:lumMod val="60000"/>
              <a:lumOff val="40000"/>
            </a:schemeClr>
          </a:solidFill>
        </p:grpSpPr>
        <p:sp>
          <p:nvSpPr>
            <p:cNvPr id="8" name="Rounded Rectangle 7"/>
            <p:cNvSpPr/>
            <p:nvPr/>
          </p:nvSpPr>
          <p:spPr>
            <a:xfrm>
              <a:off x="457200" y="1447800"/>
              <a:ext cx="838200" cy="381000"/>
            </a:xfrm>
            <a:prstGeom prst="roundRect">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dirty="0" smtClean="0"/>
                <a:t>forecast</a:t>
              </a:r>
              <a:endParaRPr lang="en-US" sz="1600" dirty="0"/>
            </a:p>
          </p:txBody>
        </p:sp>
        <p:sp>
          <p:nvSpPr>
            <p:cNvPr id="11" name="Rounded Rectangle 10"/>
            <p:cNvSpPr/>
            <p:nvPr/>
          </p:nvSpPr>
          <p:spPr>
            <a:xfrm>
              <a:off x="533400" y="2667000"/>
              <a:ext cx="685800" cy="304800"/>
            </a:xfrm>
            <a:prstGeom prst="roundRect">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smtClean="0"/>
                <a:t>errors</a:t>
              </a:r>
              <a:endParaRPr lang="en-US" sz="1400" dirty="0"/>
            </a:p>
          </p:txBody>
        </p:sp>
        <p:sp>
          <p:nvSpPr>
            <p:cNvPr id="19" name="Rounded Rectangle 18"/>
            <p:cNvSpPr/>
            <p:nvPr/>
          </p:nvSpPr>
          <p:spPr>
            <a:xfrm>
              <a:off x="457200" y="2057400"/>
              <a:ext cx="838200" cy="381000"/>
            </a:xfrm>
            <a:prstGeom prst="roundRect">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NHC </a:t>
              </a:r>
              <a:r>
                <a:rPr lang="en-US" sz="1600" dirty="0" err="1" smtClean="0"/>
                <a:t>Vx</a:t>
              </a:r>
              <a:endParaRPr lang="en-US" sz="1600" dirty="0"/>
            </a:p>
          </p:txBody>
        </p:sp>
        <p:sp>
          <p:nvSpPr>
            <p:cNvPr id="23" name="Down Arrow 22"/>
            <p:cNvSpPr/>
            <p:nvPr/>
          </p:nvSpPr>
          <p:spPr>
            <a:xfrm>
              <a:off x="838200" y="1828800"/>
              <a:ext cx="45719" cy="182880"/>
            </a:xfrm>
            <a:prstGeom prst="downArrow">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838200" y="2438400"/>
              <a:ext cx="45719" cy="182880"/>
            </a:xfrm>
            <a:prstGeom prst="downArrow">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ounded Rectangle 21"/>
          <p:cNvSpPr/>
          <p:nvPr/>
        </p:nvSpPr>
        <p:spPr>
          <a:xfrm>
            <a:off x="3200400" y="5181600"/>
            <a:ext cx="2209800" cy="609600"/>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error distribution properties</a:t>
            </a:r>
            <a:endParaRPr lang="en-US" sz="1600" dirty="0"/>
          </a:p>
        </p:txBody>
      </p:sp>
      <p:grpSp>
        <p:nvGrpSpPr>
          <p:cNvPr id="26" name="Group 25"/>
          <p:cNvGrpSpPr/>
          <p:nvPr/>
        </p:nvGrpSpPr>
        <p:grpSpPr>
          <a:xfrm>
            <a:off x="2133600" y="1752600"/>
            <a:ext cx="838200" cy="1524000"/>
            <a:chOff x="457200" y="1447800"/>
            <a:chExt cx="838200" cy="1524000"/>
          </a:xfrm>
          <a:solidFill>
            <a:schemeClr val="accent2">
              <a:lumMod val="60000"/>
              <a:lumOff val="40000"/>
            </a:schemeClr>
          </a:solidFill>
        </p:grpSpPr>
        <p:sp>
          <p:nvSpPr>
            <p:cNvPr id="27" name="Rounded Rectangle 26"/>
            <p:cNvSpPr/>
            <p:nvPr/>
          </p:nvSpPr>
          <p:spPr>
            <a:xfrm>
              <a:off x="457200" y="1447800"/>
              <a:ext cx="838200" cy="381000"/>
            </a:xfrm>
            <a:prstGeom prst="roundRect">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dirty="0" smtClean="0"/>
                <a:t>forecast</a:t>
              </a:r>
              <a:endParaRPr lang="en-US" sz="1600" dirty="0"/>
            </a:p>
          </p:txBody>
        </p:sp>
        <p:sp>
          <p:nvSpPr>
            <p:cNvPr id="28" name="Rounded Rectangle 27"/>
            <p:cNvSpPr/>
            <p:nvPr/>
          </p:nvSpPr>
          <p:spPr>
            <a:xfrm>
              <a:off x="533400" y="2667000"/>
              <a:ext cx="685800" cy="304800"/>
            </a:xfrm>
            <a:prstGeom prst="roundRect">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smtClean="0"/>
                <a:t>errors</a:t>
              </a:r>
              <a:endParaRPr lang="en-US" sz="1400" dirty="0"/>
            </a:p>
          </p:txBody>
        </p:sp>
        <p:sp>
          <p:nvSpPr>
            <p:cNvPr id="29" name="Rounded Rectangle 28"/>
            <p:cNvSpPr/>
            <p:nvPr/>
          </p:nvSpPr>
          <p:spPr>
            <a:xfrm>
              <a:off x="457200" y="2057400"/>
              <a:ext cx="838200" cy="381000"/>
            </a:xfrm>
            <a:prstGeom prst="roundRect">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NHC </a:t>
              </a:r>
              <a:r>
                <a:rPr lang="en-US" sz="1600" dirty="0" err="1" smtClean="0"/>
                <a:t>Vx</a:t>
              </a:r>
              <a:endParaRPr lang="en-US" sz="1600" dirty="0"/>
            </a:p>
          </p:txBody>
        </p:sp>
        <p:sp>
          <p:nvSpPr>
            <p:cNvPr id="30" name="Down Arrow 29"/>
            <p:cNvSpPr/>
            <p:nvPr/>
          </p:nvSpPr>
          <p:spPr>
            <a:xfrm>
              <a:off x="838200" y="1828800"/>
              <a:ext cx="45719" cy="182880"/>
            </a:xfrm>
            <a:prstGeom prst="downArrow">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a:off x="838200" y="2438400"/>
              <a:ext cx="45719" cy="182880"/>
            </a:xfrm>
            <a:prstGeom prst="downArrow">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5715000" y="1752600"/>
            <a:ext cx="838200" cy="1524000"/>
            <a:chOff x="457200" y="1447800"/>
            <a:chExt cx="838200" cy="1524000"/>
          </a:xfrm>
        </p:grpSpPr>
        <p:sp>
          <p:nvSpPr>
            <p:cNvPr id="33" name="Rounded Rectangle 32"/>
            <p:cNvSpPr/>
            <p:nvPr/>
          </p:nvSpPr>
          <p:spPr>
            <a:xfrm>
              <a:off x="457200" y="1447800"/>
              <a:ext cx="8382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dirty="0" smtClean="0"/>
                <a:t>forecast</a:t>
              </a:r>
              <a:endParaRPr lang="en-US" sz="1600" dirty="0"/>
            </a:p>
          </p:txBody>
        </p:sp>
        <p:sp>
          <p:nvSpPr>
            <p:cNvPr id="34" name="Rounded Rectangle 33"/>
            <p:cNvSpPr/>
            <p:nvPr/>
          </p:nvSpPr>
          <p:spPr>
            <a:xfrm>
              <a:off x="533400" y="2667000"/>
              <a:ext cx="6858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smtClean="0"/>
                <a:t>errors</a:t>
              </a:r>
              <a:endParaRPr lang="en-US" sz="1400" dirty="0"/>
            </a:p>
          </p:txBody>
        </p:sp>
        <p:sp>
          <p:nvSpPr>
            <p:cNvPr id="35" name="Rounded Rectangle 34"/>
            <p:cNvSpPr/>
            <p:nvPr/>
          </p:nvSpPr>
          <p:spPr>
            <a:xfrm>
              <a:off x="457200" y="2057400"/>
              <a:ext cx="8382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NHC </a:t>
              </a:r>
              <a:r>
                <a:rPr lang="en-US" sz="1600" dirty="0" err="1" smtClean="0"/>
                <a:t>Vx</a:t>
              </a:r>
              <a:endParaRPr lang="en-US" sz="1600" dirty="0"/>
            </a:p>
          </p:txBody>
        </p:sp>
        <p:sp>
          <p:nvSpPr>
            <p:cNvPr id="36" name="Down Arrow 35"/>
            <p:cNvSpPr/>
            <p:nvPr/>
          </p:nvSpPr>
          <p:spPr>
            <a:xfrm>
              <a:off x="838200" y="1828800"/>
              <a:ext cx="45719" cy="1828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a:off x="838200" y="2438400"/>
              <a:ext cx="45719" cy="1828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7467600" y="1752600"/>
            <a:ext cx="838200" cy="1524000"/>
            <a:chOff x="457200" y="1447800"/>
            <a:chExt cx="838200" cy="1524000"/>
          </a:xfrm>
        </p:grpSpPr>
        <p:sp>
          <p:nvSpPr>
            <p:cNvPr id="39" name="Rounded Rectangle 38"/>
            <p:cNvSpPr/>
            <p:nvPr/>
          </p:nvSpPr>
          <p:spPr>
            <a:xfrm>
              <a:off x="457200" y="1447800"/>
              <a:ext cx="8382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dirty="0" smtClean="0"/>
                <a:t>forecast</a:t>
              </a:r>
              <a:endParaRPr lang="en-US" sz="1600" dirty="0"/>
            </a:p>
          </p:txBody>
        </p:sp>
        <p:sp>
          <p:nvSpPr>
            <p:cNvPr id="40" name="Rounded Rectangle 39"/>
            <p:cNvSpPr/>
            <p:nvPr/>
          </p:nvSpPr>
          <p:spPr>
            <a:xfrm>
              <a:off x="533400" y="2667000"/>
              <a:ext cx="6858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smtClean="0"/>
                <a:t>errors</a:t>
              </a:r>
              <a:endParaRPr lang="en-US" sz="1400" dirty="0"/>
            </a:p>
          </p:txBody>
        </p:sp>
        <p:sp>
          <p:nvSpPr>
            <p:cNvPr id="41" name="Rounded Rectangle 40"/>
            <p:cNvSpPr/>
            <p:nvPr/>
          </p:nvSpPr>
          <p:spPr>
            <a:xfrm>
              <a:off x="457200" y="2057400"/>
              <a:ext cx="8382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NHC </a:t>
              </a:r>
              <a:r>
                <a:rPr lang="en-US" sz="1600" dirty="0" err="1" smtClean="0"/>
                <a:t>Vx</a:t>
              </a:r>
              <a:endParaRPr lang="en-US" sz="1600" dirty="0"/>
            </a:p>
          </p:txBody>
        </p:sp>
        <p:sp>
          <p:nvSpPr>
            <p:cNvPr id="42" name="Down Arrow 41"/>
            <p:cNvSpPr/>
            <p:nvPr/>
          </p:nvSpPr>
          <p:spPr>
            <a:xfrm>
              <a:off x="838200" y="1828800"/>
              <a:ext cx="45719" cy="1828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wn Arrow 42"/>
            <p:cNvSpPr/>
            <p:nvPr/>
          </p:nvSpPr>
          <p:spPr>
            <a:xfrm>
              <a:off x="838200" y="2438400"/>
              <a:ext cx="45719" cy="1828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1421431" y="1764268"/>
            <a:ext cx="559769" cy="369332"/>
          </a:xfrm>
          <a:prstGeom prst="rect">
            <a:avLst/>
          </a:prstGeom>
          <a:noFill/>
        </p:spPr>
        <p:txBody>
          <a:bodyPr wrap="none" rtlCol="0">
            <a:spAutoFit/>
          </a:bodyPr>
          <a:lstStyle/>
          <a:p>
            <a:r>
              <a:rPr lang="en-US" dirty="0" smtClean="0"/>
              <a:t>…….</a:t>
            </a:r>
            <a:endParaRPr lang="en-US" dirty="0"/>
          </a:p>
        </p:txBody>
      </p:sp>
      <p:sp>
        <p:nvSpPr>
          <p:cNvPr id="45" name="TextBox 44"/>
          <p:cNvSpPr txBox="1"/>
          <p:nvPr/>
        </p:nvSpPr>
        <p:spPr>
          <a:xfrm>
            <a:off x="1447800" y="2373868"/>
            <a:ext cx="559769" cy="369332"/>
          </a:xfrm>
          <a:prstGeom prst="rect">
            <a:avLst/>
          </a:prstGeom>
          <a:noFill/>
        </p:spPr>
        <p:txBody>
          <a:bodyPr wrap="none" rtlCol="0">
            <a:spAutoFit/>
          </a:bodyPr>
          <a:lstStyle/>
          <a:p>
            <a:r>
              <a:rPr lang="en-US" dirty="0" smtClean="0"/>
              <a:t>…….</a:t>
            </a:r>
            <a:endParaRPr lang="en-US" dirty="0"/>
          </a:p>
        </p:txBody>
      </p:sp>
      <p:sp>
        <p:nvSpPr>
          <p:cNvPr id="46" name="TextBox 45"/>
          <p:cNvSpPr txBox="1"/>
          <p:nvPr/>
        </p:nvSpPr>
        <p:spPr>
          <a:xfrm>
            <a:off x="1447800" y="2907268"/>
            <a:ext cx="559769" cy="369332"/>
          </a:xfrm>
          <a:prstGeom prst="rect">
            <a:avLst/>
          </a:prstGeom>
          <a:noFill/>
        </p:spPr>
        <p:txBody>
          <a:bodyPr wrap="none" rtlCol="0">
            <a:spAutoFit/>
          </a:bodyPr>
          <a:lstStyle/>
          <a:p>
            <a:r>
              <a:rPr lang="en-US" dirty="0" smtClean="0"/>
              <a:t>…….</a:t>
            </a:r>
            <a:endParaRPr lang="en-US" dirty="0"/>
          </a:p>
        </p:txBody>
      </p:sp>
      <p:sp>
        <p:nvSpPr>
          <p:cNvPr id="47" name="TextBox 46"/>
          <p:cNvSpPr txBox="1"/>
          <p:nvPr/>
        </p:nvSpPr>
        <p:spPr>
          <a:xfrm>
            <a:off x="6705600" y="1764268"/>
            <a:ext cx="559769" cy="369332"/>
          </a:xfrm>
          <a:prstGeom prst="rect">
            <a:avLst/>
          </a:prstGeom>
          <a:noFill/>
        </p:spPr>
        <p:txBody>
          <a:bodyPr wrap="none" rtlCol="0">
            <a:spAutoFit/>
          </a:bodyPr>
          <a:lstStyle/>
          <a:p>
            <a:r>
              <a:rPr lang="en-US" dirty="0" smtClean="0"/>
              <a:t>…….</a:t>
            </a:r>
            <a:endParaRPr lang="en-US" dirty="0"/>
          </a:p>
        </p:txBody>
      </p:sp>
      <p:sp>
        <p:nvSpPr>
          <p:cNvPr id="48" name="TextBox 47"/>
          <p:cNvSpPr txBox="1"/>
          <p:nvPr/>
        </p:nvSpPr>
        <p:spPr>
          <a:xfrm>
            <a:off x="6705600" y="2373868"/>
            <a:ext cx="559769" cy="369332"/>
          </a:xfrm>
          <a:prstGeom prst="rect">
            <a:avLst/>
          </a:prstGeom>
          <a:noFill/>
        </p:spPr>
        <p:txBody>
          <a:bodyPr wrap="none" rtlCol="0">
            <a:spAutoFit/>
          </a:bodyPr>
          <a:lstStyle/>
          <a:p>
            <a:r>
              <a:rPr lang="en-US" dirty="0" smtClean="0"/>
              <a:t>…….</a:t>
            </a:r>
            <a:endParaRPr lang="en-US" dirty="0"/>
          </a:p>
        </p:txBody>
      </p:sp>
      <p:sp>
        <p:nvSpPr>
          <p:cNvPr id="49" name="TextBox 48"/>
          <p:cNvSpPr txBox="1"/>
          <p:nvPr/>
        </p:nvSpPr>
        <p:spPr>
          <a:xfrm>
            <a:off x="6705600" y="2983468"/>
            <a:ext cx="559769" cy="369332"/>
          </a:xfrm>
          <a:prstGeom prst="rect">
            <a:avLst/>
          </a:prstGeom>
          <a:noFill/>
        </p:spPr>
        <p:txBody>
          <a:bodyPr wrap="none" rtlCol="0">
            <a:spAutoFit/>
          </a:bodyPr>
          <a:lstStyle/>
          <a:p>
            <a:r>
              <a:rPr lang="en-US" dirty="0" smtClean="0"/>
              <a:t>…….</a:t>
            </a:r>
            <a:endParaRPr lang="en-US" dirty="0"/>
          </a:p>
        </p:txBody>
      </p:sp>
      <p:cxnSp>
        <p:nvCxnSpPr>
          <p:cNvPr id="51" name="Straight Arrow Connector 50"/>
          <p:cNvCxnSpPr/>
          <p:nvPr/>
        </p:nvCxnSpPr>
        <p:spPr>
          <a:xfrm>
            <a:off x="1219200" y="3276600"/>
            <a:ext cx="1981200" cy="45720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16200000" flipH="1">
            <a:off x="2895600" y="3276600"/>
            <a:ext cx="381000" cy="38100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a:off x="5410200" y="3276600"/>
            <a:ext cx="381000" cy="38100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0800000" flipV="1">
            <a:off x="5410200" y="3276600"/>
            <a:ext cx="2133600" cy="45720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09600" y="1230868"/>
            <a:ext cx="2085699" cy="369332"/>
          </a:xfrm>
          <a:prstGeom prst="rect">
            <a:avLst/>
          </a:prstGeom>
          <a:noFill/>
        </p:spPr>
        <p:txBody>
          <a:bodyPr wrap="none" rtlCol="0">
            <a:spAutoFit/>
          </a:bodyPr>
          <a:lstStyle/>
          <a:p>
            <a:r>
              <a:rPr lang="en-US" dirty="0" smtClean="0"/>
              <a:t>Experimental Model</a:t>
            </a:r>
            <a:endParaRPr lang="en-US" dirty="0"/>
          </a:p>
        </p:txBody>
      </p:sp>
      <p:sp>
        <p:nvSpPr>
          <p:cNvPr id="65" name="TextBox 64"/>
          <p:cNvSpPr txBox="1"/>
          <p:nvPr/>
        </p:nvSpPr>
        <p:spPr>
          <a:xfrm>
            <a:off x="6019800" y="1230868"/>
            <a:ext cx="2131866" cy="369332"/>
          </a:xfrm>
          <a:prstGeom prst="rect">
            <a:avLst/>
          </a:prstGeom>
          <a:noFill/>
        </p:spPr>
        <p:txBody>
          <a:bodyPr wrap="none" rtlCol="0">
            <a:spAutoFit/>
          </a:bodyPr>
          <a:lstStyle/>
          <a:p>
            <a:r>
              <a:rPr lang="en-US" dirty="0" smtClean="0"/>
              <a:t>Operational Baseline</a:t>
            </a:r>
          </a:p>
        </p:txBody>
      </p:sp>
      <p:sp>
        <p:nvSpPr>
          <p:cNvPr id="66" name="Down Arrow 65"/>
          <p:cNvSpPr/>
          <p:nvPr/>
        </p:nvSpPr>
        <p:spPr>
          <a:xfrm>
            <a:off x="4267200" y="4191000"/>
            <a:ext cx="45719" cy="210312"/>
          </a:xfrm>
          <a:prstGeom prst="down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own Arrow 66"/>
          <p:cNvSpPr/>
          <p:nvPr/>
        </p:nvSpPr>
        <p:spPr>
          <a:xfrm>
            <a:off x="4267200" y="4953000"/>
            <a:ext cx="45719" cy="210312"/>
          </a:xfrm>
          <a:prstGeom prst="down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228600" y="1143000"/>
            <a:ext cx="2971800" cy="2286000"/>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5486400" y="1219200"/>
            <a:ext cx="2971800" cy="2286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200400" y="4419600"/>
            <a:ext cx="2209800" cy="533400"/>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pairwise</a:t>
            </a:r>
            <a:r>
              <a:rPr lang="en-US" sz="1600" dirty="0" smtClean="0"/>
              <a:t> differences</a:t>
            </a:r>
            <a:endParaRPr lang="en-US" sz="1600" dirty="0"/>
          </a:p>
        </p:txBody>
      </p:sp>
      <p:sp>
        <p:nvSpPr>
          <p:cNvPr id="20" name="Rounded Rectangle 19"/>
          <p:cNvSpPr/>
          <p:nvPr/>
        </p:nvSpPr>
        <p:spPr>
          <a:xfrm>
            <a:off x="3200400" y="3581400"/>
            <a:ext cx="2209800" cy="609600"/>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matching – homogeneous sample</a:t>
            </a:r>
            <a:endParaRPr lang="en-US" sz="1600" dirty="0"/>
          </a:p>
        </p:txBody>
      </p:sp>
      <p:grpSp>
        <p:nvGrpSpPr>
          <p:cNvPr id="68" name="Group 67"/>
          <p:cNvGrpSpPr/>
          <p:nvPr/>
        </p:nvGrpSpPr>
        <p:grpSpPr>
          <a:xfrm>
            <a:off x="457200" y="4038600"/>
            <a:ext cx="2712720" cy="609600"/>
            <a:chOff x="457200" y="4038600"/>
            <a:chExt cx="2712720" cy="609600"/>
          </a:xfrm>
        </p:grpSpPr>
        <p:sp>
          <p:nvSpPr>
            <p:cNvPr id="61" name="Rounded Rectangle 60"/>
            <p:cNvSpPr/>
            <p:nvPr/>
          </p:nvSpPr>
          <p:spPr>
            <a:xfrm>
              <a:off x="457200" y="4038600"/>
              <a:ext cx="2209800" cy="609600"/>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Top flight models – ranking plots</a:t>
              </a:r>
              <a:endParaRPr lang="en-US" sz="1600" dirty="0"/>
            </a:p>
          </p:txBody>
        </p:sp>
        <p:cxnSp>
          <p:nvCxnSpPr>
            <p:cNvPr id="62" name="Straight Arrow Connector 61"/>
            <p:cNvCxnSpPr>
              <a:endCxn id="61" idx="3"/>
            </p:cNvCxnSpPr>
            <p:nvPr/>
          </p:nvCxnSpPr>
          <p:spPr>
            <a:xfrm flipH="1">
              <a:off x="2667000" y="4114800"/>
              <a:ext cx="502920" cy="22860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53" name="Picture 52" descr="ncar_small"/>
          <p:cNvPicPr>
            <a:picLocks noChangeAspect="1" noChangeArrowheads="1"/>
          </p:cNvPicPr>
          <p:nvPr/>
        </p:nvPicPr>
        <p:blipFill>
          <a:blip r:embed="rId3" cstate="print"/>
          <a:srcRect/>
          <a:stretch>
            <a:fillRect/>
          </a:stretch>
        </p:blipFill>
        <p:spPr bwMode="auto">
          <a:xfrm>
            <a:off x="76200" y="5943600"/>
            <a:ext cx="1066800" cy="885444"/>
          </a:xfrm>
          <a:prstGeom prst="rect">
            <a:avLst/>
          </a:prstGeom>
          <a:noFill/>
        </p:spPr>
      </p:pic>
      <p:sp>
        <p:nvSpPr>
          <p:cNvPr id="55" name="TextBox 54"/>
          <p:cNvSpPr txBox="1"/>
          <p:nvPr/>
        </p:nvSpPr>
        <p:spPr>
          <a:xfrm>
            <a:off x="6400800" y="3962400"/>
            <a:ext cx="2362200" cy="1815882"/>
          </a:xfrm>
          <a:prstGeom prst="rect">
            <a:avLst/>
          </a:prstGeom>
          <a:noFill/>
        </p:spPr>
        <p:txBody>
          <a:bodyPr wrap="square" rtlCol="0">
            <a:spAutoFit/>
          </a:bodyPr>
          <a:lstStyle/>
          <a:p>
            <a:pPr algn="ctr"/>
            <a:r>
              <a:rPr lang="en-US" sz="2800" dirty="0" smtClean="0">
                <a:solidFill>
                  <a:schemeClr val="accent2">
                    <a:lumMod val="75000"/>
                  </a:schemeClr>
                </a:solidFill>
              </a:rPr>
              <a:t>Evaluation focused on early model guidance!</a:t>
            </a:r>
            <a:endParaRPr lang="en-US" sz="2800" dirty="0">
              <a:solidFill>
                <a:schemeClr val="accent2">
                  <a:lumMod val="75000"/>
                </a:schemeClr>
              </a:solidFill>
            </a:endParaRPr>
          </a:p>
        </p:txBody>
      </p:sp>
      <p:sp>
        <p:nvSpPr>
          <p:cNvPr id="56" name="Slide Number Placeholder 55"/>
          <p:cNvSpPr>
            <a:spLocks noGrp="1"/>
          </p:cNvSpPr>
          <p:nvPr>
            <p:ph type="sldNum" sz="quarter" idx="12"/>
          </p:nvPr>
        </p:nvSpPr>
        <p:spPr/>
        <p:txBody>
          <a:bodyPr/>
          <a:lstStyle/>
          <a:p>
            <a:fld id="{6253E8E5-2247-47CD-B0CE-ECFBB64EEDBF}"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2012 Retrospective Exercise</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6253E8E5-2247-47CD-B0CE-ECFBB64EEDBF}"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Stream 1.5 Retrospective Evaluation</a:t>
            </a:r>
            <a:endParaRPr lang="en-US" dirty="0"/>
          </a:p>
        </p:txBody>
      </p:sp>
      <p:sp>
        <p:nvSpPr>
          <p:cNvPr id="3" name="Content Placeholder 2"/>
          <p:cNvSpPr>
            <a:spLocks noGrp="1"/>
          </p:cNvSpPr>
          <p:nvPr>
            <p:ph sz="half" idx="1"/>
          </p:nvPr>
        </p:nvSpPr>
        <p:spPr/>
        <p:txBody>
          <a:bodyPr>
            <a:normAutofit fontScale="92500" lnSpcReduction="20000"/>
          </a:bodyPr>
          <a:lstStyle/>
          <a:p>
            <a:pPr>
              <a:buNone/>
            </a:pPr>
            <a:r>
              <a:rPr lang="en-US" b="1" dirty="0" smtClean="0"/>
              <a:t>Goals</a:t>
            </a:r>
          </a:p>
          <a:p>
            <a:r>
              <a:rPr lang="en-US" dirty="0" smtClean="0"/>
              <a:t>Provide NHC with in-depth statistical evaluations of the candidate models/techniques directed at the criteria for Stream 1.5 selection</a:t>
            </a:r>
          </a:p>
          <a:p>
            <a:r>
              <a:rPr lang="en-US" dirty="0" smtClean="0"/>
              <a:t>Explore new approaches that provide more insight into the performance of the Stream 1.5 candidates</a:t>
            </a:r>
          </a:p>
        </p:txBody>
      </p:sp>
      <p:sp>
        <p:nvSpPr>
          <p:cNvPr id="7" name="Content Placeholder 6"/>
          <p:cNvSpPr>
            <a:spLocks noGrp="1"/>
          </p:cNvSpPr>
          <p:nvPr>
            <p:ph sz="half" idx="2"/>
          </p:nvPr>
        </p:nvSpPr>
        <p:spPr/>
        <p:txBody>
          <a:bodyPr>
            <a:normAutofit fontScale="92500" lnSpcReduction="20000"/>
          </a:bodyPr>
          <a:lstStyle/>
          <a:p>
            <a:pPr>
              <a:buNone/>
            </a:pPr>
            <a:r>
              <a:rPr lang="en-US" b="1" dirty="0" smtClean="0"/>
              <a:t>Selection criteria </a:t>
            </a:r>
          </a:p>
          <a:p>
            <a:r>
              <a:rPr lang="en-US" dirty="0" smtClean="0"/>
              <a:t>Track - </a:t>
            </a:r>
          </a:p>
          <a:p>
            <a:pPr lvl="1"/>
            <a:r>
              <a:rPr lang="en-US" dirty="0" smtClean="0"/>
              <a:t>Explicit - </a:t>
            </a:r>
            <a:r>
              <a:rPr lang="en-US" dirty="0" smtClean="0">
                <a:solidFill>
                  <a:srgbClr val="FF0000"/>
                </a:solidFill>
              </a:rPr>
              <a:t>3-4% improvement </a:t>
            </a:r>
            <a:r>
              <a:rPr lang="en-US" dirty="0" smtClean="0"/>
              <a:t>over previous year’s top-flight models </a:t>
            </a:r>
          </a:p>
          <a:p>
            <a:pPr lvl="1"/>
            <a:r>
              <a:rPr lang="en-US" dirty="0" smtClean="0"/>
              <a:t>Consensus – </a:t>
            </a:r>
            <a:r>
              <a:rPr lang="en-US" dirty="0" smtClean="0">
                <a:solidFill>
                  <a:srgbClr val="FF0000"/>
                </a:solidFill>
              </a:rPr>
              <a:t>3-4% improvement </a:t>
            </a:r>
            <a:r>
              <a:rPr lang="en-US" dirty="0" smtClean="0"/>
              <a:t>over conventional model consensus track error</a:t>
            </a:r>
          </a:p>
          <a:p>
            <a:r>
              <a:rPr lang="en-US" dirty="0" smtClean="0"/>
              <a:t>Intensity – </a:t>
            </a:r>
          </a:p>
          <a:p>
            <a:pPr lvl="1"/>
            <a:r>
              <a:rPr lang="en-US" dirty="0" smtClean="0"/>
              <a:t>improve upon existing guidance for TC intensity &amp; RI</a:t>
            </a:r>
            <a:endParaRPr lang="en-US" dirty="0"/>
          </a:p>
        </p:txBody>
      </p:sp>
      <p:sp>
        <p:nvSpPr>
          <p:cNvPr id="5" name="Slide Number Placeholder 4"/>
          <p:cNvSpPr>
            <a:spLocks noGrp="1"/>
          </p:cNvSpPr>
          <p:nvPr>
            <p:ph type="sldNum" sz="quarter" idx="12"/>
          </p:nvPr>
        </p:nvSpPr>
        <p:spPr/>
        <p:txBody>
          <a:bodyPr/>
          <a:lstStyle/>
          <a:p>
            <a:fld id="{6253E8E5-2247-47CD-B0CE-ECFBB64EEDBF}" type="slidenum">
              <a:rPr lang="en-US" smtClean="0"/>
              <a:pPr/>
              <a:t>5</a:t>
            </a:fld>
            <a:endParaRPr lang="en-US" dirty="0"/>
          </a:p>
        </p:txBody>
      </p:sp>
      <p:pic>
        <p:nvPicPr>
          <p:cNvPr id="4" name="Picture 3" descr="ncar_small"/>
          <p:cNvPicPr>
            <a:picLocks noChangeAspect="1" noChangeArrowheads="1"/>
          </p:cNvPicPr>
          <p:nvPr/>
        </p:nvPicPr>
        <p:blipFill>
          <a:blip r:embed="rId3" cstate="print"/>
          <a:srcRect/>
          <a:stretch>
            <a:fillRect/>
          </a:stretch>
        </p:blipFill>
        <p:spPr bwMode="auto">
          <a:xfrm>
            <a:off x="76200" y="5943600"/>
            <a:ext cx="1066800" cy="88544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p:cNvSpPr txBox="1">
            <a:spLocks/>
          </p:cNvSpPr>
          <p:nvPr/>
        </p:nvSpPr>
        <p:spPr>
          <a:xfrm>
            <a:off x="6781800" y="685800"/>
            <a:ext cx="2209800" cy="2320925"/>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sng" strike="noStrike" kern="1200" cap="none" spc="0" normalizeH="0" baseline="0" noProof="0" dirty="0" smtClean="0">
                <a:ln>
                  <a:noFill/>
                </a:ln>
                <a:solidFill>
                  <a:schemeClr val="tx1"/>
                </a:solidFill>
                <a:effectLst/>
                <a:uLnTx/>
                <a:uFillTx/>
                <a:latin typeface="+mn-lt"/>
                <a:ea typeface="+mn-ea"/>
                <a:cs typeface="+mn-cs"/>
              </a:rPr>
              <a:t>Atlantic Basin</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2009: 8 storms</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2010: 17 storms</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2011: 15 storms</a:t>
            </a:r>
          </a:p>
          <a:p>
            <a:pPr marL="342900" marR="0" lvl="0" indent="-342900" algn="l" defTabSz="914400" rtl="0" eaLnBrk="1" fontAlgn="auto" latinLnBrk="0" hangingPunct="1">
              <a:lnSpc>
                <a:spcPct val="100000"/>
              </a:lnSpc>
              <a:spcBef>
                <a:spcPct val="20000"/>
              </a:spcBef>
              <a:spcAft>
                <a:spcPts val="0"/>
              </a:spcAft>
              <a:buClrTx/>
              <a:buSzTx/>
              <a:tabLst/>
              <a:defRPr/>
            </a:pPr>
            <a:r>
              <a:rPr lang="en-US" sz="2400" dirty="0" smtClean="0">
                <a:solidFill>
                  <a:schemeClr val="accent2">
                    <a:lumMod val="75000"/>
                  </a:schemeClr>
                </a:solidFill>
              </a:rPr>
              <a:t>#</a:t>
            </a:r>
            <a:r>
              <a:rPr kumimoji="0" lang="en-US" sz="2400" b="0" i="0" u="none" strike="noStrike" kern="1200" cap="none" spc="0" normalizeH="0" baseline="0" noProof="0" dirty="0" smtClean="0">
                <a:ln>
                  <a:noFill/>
                </a:ln>
                <a:solidFill>
                  <a:schemeClr val="accent2">
                    <a:lumMod val="75000"/>
                  </a:schemeClr>
                </a:solidFill>
                <a:effectLst/>
                <a:uLnTx/>
                <a:uFillTx/>
                <a:latin typeface="+mn-lt"/>
                <a:ea typeface="+mn-ea"/>
                <a:cs typeface="+mn-cs"/>
              </a:rPr>
              <a:t> of cases: 640</a:t>
            </a:r>
          </a:p>
        </p:txBody>
      </p:sp>
      <p:sp>
        <p:nvSpPr>
          <p:cNvPr id="13" name="Content Placeholder 6"/>
          <p:cNvSpPr txBox="1">
            <a:spLocks/>
          </p:cNvSpPr>
          <p:nvPr/>
        </p:nvSpPr>
        <p:spPr>
          <a:xfrm>
            <a:off x="228600" y="3962400"/>
            <a:ext cx="2286000" cy="2667000"/>
          </a:xfrm>
          <a:prstGeom prst="rect">
            <a:avLst/>
          </a:prstGeom>
        </p:spPr>
        <p:txBody>
          <a:bodyPr/>
          <a:lstStyle/>
          <a:p>
            <a:pPr marR="0" lvl="0" algn="l" defTabSz="914400" rtl="0" eaLnBrk="1" fontAlgn="auto" latinLnBrk="0" hangingPunct="1">
              <a:lnSpc>
                <a:spcPct val="100000"/>
              </a:lnSpc>
              <a:spcBef>
                <a:spcPct val="20000"/>
              </a:spcBef>
              <a:spcAft>
                <a:spcPts val="0"/>
              </a:spcAft>
              <a:buClrTx/>
              <a:buSzTx/>
              <a:tabLst/>
              <a:defRPr/>
            </a:pPr>
            <a:r>
              <a:rPr kumimoji="0" lang="en-US" sz="2400" b="0" i="0" u="sng" strike="noStrike" kern="1200" cap="none" spc="0" normalizeH="0" baseline="0" noProof="0" dirty="0" smtClean="0">
                <a:ln>
                  <a:noFill/>
                </a:ln>
                <a:solidFill>
                  <a:schemeClr val="tx1"/>
                </a:solidFill>
                <a:effectLst/>
                <a:uLnTx/>
                <a:uFillTx/>
                <a:latin typeface="+mn-lt"/>
                <a:ea typeface="+mn-ea"/>
                <a:cs typeface="+mn-cs"/>
              </a:rPr>
              <a:t>Eastern</a:t>
            </a:r>
            <a:r>
              <a:rPr kumimoji="0" lang="en-US" sz="2400" b="0" i="0" u="sng" strike="noStrike" kern="1200" cap="none" spc="0" normalizeH="0" noProof="0" dirty="0" smtClean="0">
                <a:ln>
                  <a:noFill/>
                </a:ln>
                <a:solidFill>
                  <a:schemeClr val="tx1"/>
                </a:solidFill>
                <a:effectLst/>
                <a:uLnTx/>
                <a:uFillTx/>
                <a:latin typeface="+mn-lt"/>
                <a:ea typeface="+mn-ea"/>
                <a:cs typeface="+mn-cs"/>
              </a:rPr>
              <a:t> North Pacific Basin</a:t>
            </a:r>
            <a:endParaRPr kumimoji="0" lang="en-US" sz="2400" b="0" i="0" u="sng"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2009: 13 storms</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2010: </a:t>
            </a:r>
            <a:r>
              <a:rPr lang="en-US" sz="2400" dirty="0" smtClean="0"/>
              <a:t>5</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storms</a:t>
            </a:r>
          </a:p>
          <a:p>
            <a:pPr marL="342900" marR="0" lvl="0" indent="-342900" algn="l" defTabSz="914400" rtl="0" eaLnBrk="1" fontAlgn="auto" latinLnBrk="0" hangingPunct="1">
              <a:lnSpc>
                <a:spcPct val="100000"/>
              </a:lnSpc>
              <a:spcBef>
                <a:spcPct val="20000"/>
              </a:spcBef>
              <a:spcAft>
                <a:spcPts val="0"/>
              </a:spcAft>
              <a:buClrTx/>
              <a:buSzTx/>
              <a:tabLst/>
              <a:defRPr/>
            </a:pPr>
            <a:r>
              <a:rPr lang="en-US" sz="2400" dirty="0" smtClean="0"/>
              <a:t>2011: 6 storms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en-US" sz="2400" dirty="0" smtClean="0">
                <a:solidFill>
                  <a:schemeClr val="accent2">
                    <a:lumMod val="75000"/>
                  </a:schemeClr>
                </a:solidFill>
              </a:rPr>
              <a:t>#</a:t>
            </a:r>
            <a:r>
              <a:rPr kumimoji="0" lang="en-US" sz="2400" b="0" i="0" u="none" strike="noStrike" kern="1200" cap="none" spc="0" normalizeH="0" baseline="0" noProof="0" dirty="0" smtClean="0">
                <a:ln>
                  <a:noFill/>
                </a:ln>
                <a:solidFill>
                  <a:schemeClr val="accent2">
                    <a:lumMod val="75000"/>
                  </a:schemeClr>
                </a:solidFill>
                <a:effectLst/>
                <a:uLnTx/>
                <a:uFillTx/>
                <a:latin typeface="+mn-lt"/>
                <a:ea typeface="+mn-ea"/>
                <a:cs typeface="+mn-cs"/>
              </a:rPr>
              <a:t> of cases: 387</a:t>
            </a:r>
            <a:endParaRPr kumimoji="0" lang="en-US" sz="2400" b="0" i="0" u="none" strike="noStrike" kern="1200" cap="none" spc="0" normalizeH="0" baseline="0" noProof="0" dirty="0">
              <a:ln>
                <a:noFill/>
              </a:ln>
              <a:solidFill>
                <a:schemeClr val="accent2">
                  <a:lumMod val="75000"/>
                </a:schemeClr>
              </a:solidFill>
              <a:effectLst/>
              <a:uLnTx/>
              <a:uFillTx/>
              <a:latin typeface="+mn-lt"/>
              <a:ea typeface="+mn-ea"/>
              <a:cs typeface="+mn-cs"/>
            </a:endParaRPr>
          </a:p>
        </p:txBody>
      </p:sp>
      <p:pic>
        <p:nvPicPr>
          <p:cNvPr id="4" name="Picture 3" descr="h2012_AL_besttracks_all.png"/>
          <p:cNvPicPr>
            <a:picLocks noChangeAspect="1"/>
          </p:cNvPicPr>
          <p:nvPr/>
        </p:nvPicPr>
        <p:blipFill>
          <a:blip r:embed="rId3" cstate="print"/>
          <a:stretch>
            <a:fillRect/>
          </a:stretch>
        </p:blipFill>
        <p:spPr>
          <a:xfrm>
            <a:off x="1828800" y="-1143000"/>
            <a:ext cx="3151632" cy="6288596"/>
          </a:xfrm>
          <a:prstGeom prst="rect">
            <a:avLst/>
          </a:prstGeom>
          <a:scene3d>
            <a:camera prst="orthographicFront">
              <a:rot lat="0" lon="0" rev="5400000"/>
            </a:camera>
            <a:lightRig rig="threePt" dir="t"/>
          </a:scene3d>
        </p:spPr>
      </p:pic>
      <p:pic>
        <p:nvPicPr>
          <p:cNvPr id="5" name="Picture 4" descr="h2012_EP_besttracks_all.png"/>
          <p:cNvPicPr>
            <a:picLocks noChangeAspect="1"/>
          </p:cNvPicPr>
          <p:nvPr/>
        </p:nvPicPr>
        <p:blipFill>
          <a:blip r:embed="rId4" cstate="print"/>
          <a:stretch>
            <a:fillRect/>
          </a:stretch>
        </p:blipFill>
        <p:spPr>
          <a:xfrm>
            <a:off x="4343400" y="2057400"/>
            <a:ext cx="2560701" cy="6288596"/>
          </a:xfrm>
          <a:prstGeom prst="rect">
            <a:avLst/>
          </a:prstGeom>
          <a:scene3d>
            <a:camera prst="orthographicFront">
              <a:rot lat="0" lon="0" rev="5400000"/>
            </a:camera>
            <a:lightRig rig="threePt" dir="t"/>
          </a:scene3d>
        </p:spPr>
      </p:pic>
      <p:sp>
        <p:nvSpPr>
          <p:cNvPr id="6" name="Slide Number Placeholder 5"/>
          <p:cNvSpPr>
            <a:spLocks noGrp="1"/>
          </p:cNvSpPr>
          <p:nvPr>
            <p:ph type="sldNum" sz="quarter" idx="12"/>
          </p:nvPr>
        </p:nvSpPr>
        <p:spPr/>
        <p:txBody>
          <a:bodyPr/>
          <a:lstStyle/>
          <a:p>
            <a:fld id="{6253E8E5-2247-47CD-B0CE-ECFBB64EEDBF}"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ar_small"/>
          <p:cNvPicPr>
            <a:picLocks noChangeAspect="1" noChangeArrowheads="1"/>
          </p:cNvPicPr>
          <p:nvPr/>
        </p:nvPicPr>
        <p:blipFill>
          <a:blip r:embed="rId3" cstate="print"/>
          <a:srcRect/>
          <a:stretch>
            <a:fillRect/>
          </a:stretch>
        </p:blipFill>
        <p:spPr bwMode="auto">
          <a:xfrm>
            <a:off x="0" y="5972557"/>
            <a:ext cx="1066800" cy="885444"/>
          </a:xfrm>
          <a:prstGeom prst="rect">
            <a:avLst/>
          </a:prstGeom>
          <a:noFill/>
        </p:spPr>
      </p:pic>
      <p:sp>
        <p:nvSpPr>
          <p:cNvPr id="4" name="Title 3"/>
          <p:cNvSpPr>
            <a:spLocks noGrp="1"/>
          </p:cNvSpPr>
          <p:nvPr>
            <p:ph type="title"/>
          </p:nvPr>
        </p:nvSpPr>
        <p:spPr>
          <a:xfrm>
            <a:off x="457200" y="182880"/>
            <a:ext cx="8229600" cy="914400"/>
          </a:xfrm>
        </p:spPr>
        <p:txBody>
          <a:bodyPr>
            <a:normAutofit fontScale="90000"/>
          </a:bodyPr>
          <a:lstStyle/>
          <a:p>
            <a:r>
              <a:rPr lang="en-US" sz="4000" dirty="0" smtClean="0"/>
              <a:t>2012 Stream 1.5 Retrospective Participants</a:t>
            </a:r>
            <a:endParaRPr lang="en-US" sz="4000" dirty="0"/>
          </a:p>
        </p:txBody>
      </p:sp>
      <p:graphicFrame>
        <p:nvGraphicFramePr>
          <p:cNvPr id="10" name="Content Placeholder 9"/>
          <p:cNvGraphicFramePr>
            <a:graphicFrameLocks noGrp="1"/>
          </p:cNvGraphicFramePr>
          <p:nvPr>
            <p:ph idx="1"/>
          </p:nvPr>
        </p:nvGraphicFramePr>
        <p:xfrm>
          <a:off x="685800" y="1447800"/>
          <a:ext cx="7696200" cy="4653996"/>
        </p:xfrm>
        <a:graphic>
          <a:graphicData uri="http://schemas.openxmlformats.org/drawingml/2006/table">
            <a:tbl>
              <a:tblPr firstRow="1" bandRow="1">
                <a:tableStyleId>{5C22544A-7EE6-4342-B048-85BDC9FD1C3A}</a:tableStyleId>
              </a:tblPr>
              <a:tblGrid>
                <a:gridCol w="1447800"/>
                <a:gridCol w="1295400"/>
                <a:gridCol w="3124200"/>
                <a:gridCol w="990600"/>
                <a:gridCol w="838200"/>
              </a:tblGrid>
              <a:tr h="470079">
                <a:tc>
                  <a:txBody>
                    <a:bodyPr/>
                    <a:lstStyle/>
                    <a:p>
                      <a:pPr algn="ctr"/>
                      <a:r>
                        <a:rPr lang="en-US" sz="1600" dirty="0" smtClean="0"/>
                        <a:t>Organization</a:t>
                      </a:r>
                      <a:endParaRPr lang="en-US" sz="1600" dirty="0"/>
                    </a:p>
                  </a:txBody>
                  <a:tcPr anchor="ctr"/>
                </a:tc>
                <a:tc>
                  <a:txBody>
                    <a:bodyPr/>
                    <a:lstStyle/>
                    <a:p>
                      <a:pPr algn="ctr"/>
                      <a:r>
                        <a:rPr lang="en-US" sz="1600" dirty="0" smtClean="0"/>
                        <a:t>Model</a:t>
                      </a:r>
                      <a:endParaRPr lang="en-US" sz="1600" dirty="0"/>
                    </a:p>
                  </a:txBody>
                  <a:tcPr anchor="ctr"/>
                </a:tc>
                <a:tc>
                  <a:txBody>
                    <a:bodyPr/>
                    <a:lstStyle/>
                    <a:p>
                      <a:pPr algn="ctr"/>
                      <a:r>
                        <a:rPr lang="en-US" sz="1600" dirty="0" smtClean="0"/>
                        <a:t>Type</a:t>
                      </a:r>
                      <a:endParaRPr lang="en-US" sz="1600" dirty="0"/>
                    </a:p>
                  </a:txBody>
                  <a:tcPr anchor="ctr"/>
                </a:tc>
                <a:tc>
                  <a:txBody>
                    <a:bodyPr/>
                    <a:lstStyle/>
                    <a:p>
                      <a:pPr algn="ctr"/>
                      <a:r>
                        <a:rPr lang="en-US" sz="1600" dirty="0" smtClean="0"/>
                        <a:t>Basins</a:t>
                      </a:r>
                      <a:endParaRPr lang="en-US" sz="1600" dirty="0"/>
                    </a:p>
                  </a:txBody>
                  <a:tcPr anchor="ctr"/>
                </a:tc>
                <a:tc>
                  <a:txBody>
                    <a:bodyPr/>
                    <a:lstStyle/>
                    <a:p>
                      <a:pPr algn="ctr"/>
                      <a:r>
                        <a:rPr lang="en-US" sz="1600" dirty="0" err="1" smtClean="0"/>
                        <a:t>Config</a:t>
                      </a:r>
                      <a:endParaRPr lang="en-US" sz="1600" dirty="0"/>
                    </a:p>
                  </a:txBody>
                  <a:tcPr anchor="ctr"/>
                </a:tc>
              </a:tr>
              <a:tr h="470079">
                <a:tc>
                  <a:txBody>
                    <a:bodyPr/>
                    <a:lstStyle/>
                    <a:p>
                      <a:pPr algn="ctr"/>
                      <a:r>
                        <a:rPr lang="en-US" sz="1600" dirty="0" smtClean="0"/>
                        <a:t>MMM</a:t>
                      </a:r>
                      <a:r>
                        <a:rPr lang="en-US" sz="1600" baseline="0" dirty="0" smtClean="0"/>
                        <a:t>/SUNY-Albany</a:t>
                      </a:r>
                      <a:endParaRPr lang="en-US" sz="1600" dirty="0"/>
                    </a:p>
                  </a:txBody>
                  <a:tcPr anchor="ctr"/>
                </a:tc>
                <a:tc>
                  <a:txBody>
                    <a:bodyPr/>
                    <a:lstStyle/>
                    <a:p>
                      <a:pPr algn="ctr"/>
                      <a:r>
                        <a:rPr lang="en-US" sz="1600" dirty="0" smtClean="0"/>
                        <a:t>AHW</a:t>
                      </a:r>
                      <a:endParaRPr lang="en-US" sz="1600" dirty="0"/>
                    </a:p>
                  </a:txBody>
                  <a:tcPr anchor="ctr"/>
                </a:tc>
                <a:tc>
                  <a:txBody>
                    <a:bodyPr/>
                    <a:lstStyle/>
                    <a:p>
                      <a:pPr algn="ctr"/>
                      <a:r>
                        <a:rPr lang="en-US" sz="1600" dirty="0" smtClean="0">
                          <a:solidFill>
                            <a:schemeClr val="tx1"/>
                          </a:solidFill>
                        </a:rPr>
                        <a:t>Regional</a:t>
                      </a:r>
                      <a:r>
                        <a:rPr lang="en-US" sz="1600" baseline="0" dirty="0" smtClean="0">
                          <a:solidFill>
                            <a:schemeClr val="tx1"/>
                          </a:solidFill>
                        </a:rPr>
                        <a:t>-dynamic-deterministic</a:t>
                      </a:r>
                      <a:endParaRPr lang="en-US" sz="1600" dirty="0">
                        <a:solidFill>
                          <a:schemeClr val="tx1"/>
                        </a:solidFill>
                      </a:endParaRPr>
                    </a:p>
                  </a:txBody>
                  <a:tcPr anchor="ctr"/>
                </a:tc>
                <a:tc>
                  <a:txBody>
                    <a:bodyPr/>
                    <a:lstStyle/>
                    <a:p>
                      <a:pPr algn="ctr"/>
                      <a:r>
                        <a:rPr lang="en-US" sz="1600" dirty="0" smtClean="0">
                          <a:solidFill>
                            <a:schemeClr val="tx1"/>
                          </a:solidFill>
                        </a:rPr>
                        <a:t>AL, EP</a:t>
                      </a:r>
                      <a:endParaRPr lang="en-US" sz="1600" dirty="0">
                        <a:solidFill>
                          <a:schemeClr val="tx1"/>
                        </a:solidFill>
                      </a:endParaRPr>
                    </a:p>
                  </a:txBody>
                  <a:tcPr anchor="ctr"/>
                </a:tc>
                <a:tc>
                  <a:txBody>
                    <a:bodyPr/>
                    <a:lstStyle/>
                    <a:p>
                      <a:pPr algn="ctr"/>
                      <a:r>
                        <a:rPr lang="en-US" sz="1600" dirty="0" smtClean="0"/>
                        <a:t>1</a:t>
                      </a:r>
                      <a:endParaRPr lang="en-US" sz="1600" dirty="0"/>
                    </a:p>
                  </a:txBody>
                  <a:tcPr anchor="ctr"/>
                </a:tc>
              </a:tr>
              <a:tr h="431442">
                <a:tc>
                  <a:txBody>
                    <a:bodyPr/>
                    <a:lstStyle/>
                    <a:p>
                      <a:pPr algn="ctr"/>
                      <a:r>
                        <a:rPr lang="en-US" sz="1600" dirty="0" smtClean="0"/>
                        <a:t>UW</a:t>
                      </a:r>
                      <a:r>
                        <a:rPr lang="en-US" sz="1600" baseline="0" dirty="0" smtClean="0"/>
                        <a:t> – Madison</a:t>
                      </a:r>
                      <a:endParaRPr lang="en-US" sz="1600" dirty="0"/>
                    </a:p>
                  </a:txBody>
                  <a:tcPr anchor="ctr"/>
                </a:tc>
                <a:tc>
                  <a:txBody>
                    <a:bodyPr/>
                    <a:lstStyle/>
                    <a:p>
                      <a:pPr algn="ctr"/>
                      <a:r>
                        <a:rPr lang="en-US" sz="1600" dirty="0" smtClean="0"/>
                        <a:t>UW-NMS</a:t>
                      </a:r>
                      <a:endParaRPr lang="en-US" sz="1600" dirty="0"/>
                    </a:p>
                  </a:txBody>
                  <a:tcPr anchor="ctr"/>
                </a:tc>
                <a:tc>
                  <a:txBody>
                    <a:bodyPr/>
                    <a:lstStyle/>
                    <a:p>
                      <a:pPr algn="ctr"/>
                      <a:r>
                        <a:rPr lang="en-US" sz="1600" dirty="0" smtClean="0">
                          <a:solidFill>
                            <a:schemeClr val="tx1"/>
                          </a:solidFill>
                        </a:rPr>
                        <a:t>Regional-dynamic-deterministic</a:t>
                      </a:r>
                      <a:endParaRPr lang="en-US" sz="1600" dirty="0">
                        <a:solidFill>
                          <a:schemeClr val="tx1"/>
                        </a:solidFill>
                      </a:endParaRPr>
                    </a:p>
                  </a:txBody>
                  <a:tcPr anchor="ctr"/>
                </a:tc>
                <a:tc>
                  <a:txBody>
                    <a:bodyPr/>
                    <a:lstStyle/>
                    <a:p>
                      <a:pPr algn="ctr"/>
                      <a:r>
                        <a:rPr lang="en-US" sz="1600" dirty="0" smtClean="0">
                          <a:solidFill>
                            <a:schemeClr val="tx1"/>
                          </a:solidFill>
                        </a:rPr>
                        <a:t>AL</a:t>
                      </a:r>
                      <a:endParaRPr lang="en-US" sz="1600" dirty="0">
                        <a:solidFill>
                          <a:schemeClr val="tx1"/>
                        </a:solidFill>
                      </a:endParaRPr>
                    </a:p>
                  </a:txBody>
                  <a:tcPr anchor="ctr"/>
                </a:tc>
                <a:tc>
                  <a:txBody>
                    <a:bodyPr/>
                    <a:lstStyle/>
                    <a:p>
                      <a:pPr algn="ctr"/>
                      <a:r>
                        <a:rPr lang="en-US" sz="1600" dirty="0" smtClean="0"/>
                        <a:t>1</a:t>
                      </a:r>
                      <a:endParaRPr lang="en-US" sz="1600" dirty="0"/>
                    </a:p>
                  </a:txBody>
                  <a:tcPr anchor="ctr"/>
                </a:tc>
              </a:tr>
              <a:tr h="470079">
                <a:tc>
                  <a:txBody>
                    <a:bodyPr/>
                    <a:lstStyle/>
                    <a:p>
                      <a:pPr algn="ctr"/>
                      <a:r>
                        <a:rPr lang="en-US" sz="1600" dirty="0" smtClean="0"/>
                        <a:t>NRL</a:t>
                      </a:r>
                      <a:endParaRPr lang="en-US" sz="1600" dirty="0"/>
                    </a:p>
                  </a:txBody>
                  <a:tcPr anchor="ctr"/>
                </a:tc>
                <a:tc>
                  <a:txBody>
                    <a:bodyPr/>
                    <a:lstStyle/>
                    <a:p>
                      <a:pPr algn="ctr"/>
                      <a:r>
                        <a:rPr lang="en-US" sz="1600" dirty="0" smtClean="0"/>
                        <a:t>COAMPS-TC</a:t>
                      </a:r>
                      <a:endParaRPr lang="en-US" sz="1600" dirty="0"/>
                    </a:p>
                  </a:txBody>
                  <a:tcPr anchor="ctr"/>
                </a:tc>
                <a:tc>
                  <a:txBody>
                    <a:bodyPr/>
                    <a:lstStyle/>
                    <a:p>
                      <a:pPr algn="ctr"/>
                      <a:r>
                        <a:rPr lang="en-US" sz="1600" dirty="0" smtClean="0">
                          <a:solidFill>
                            <a:schemeClr val="tx1"/>
                          </a:solidFill>
                        </a:rPr>
                        <a:t>Regional-dynamic-deterministic</a:t>
                      </a:r>
                      <a:endParaRPr lang="en-US" sz="1600" dirty="0">
                        <a:solidFill>
                          <a:schemeClr val="tx1"/>
                        </a:solidFill>
                      </a:endParaRPr>
                    </a:p>
                  </a:txBody>
                  <a:tcPr anchor="ctr"/>
                </a:tc>
                <a:tc>
                  <a:txBody>
                    <a:bodyPr/>
                    <a:lstStyle/>
                    <a:p>
                      <a:pPr algn="ctr"/>
                      <a:r>
                        <a:rPr lang="en-US" sz="1600" dirty="0" smtClean="0">
                          <a:solidFill>
                            <a:schemeClr val="tx1"/>
                          </a:solidFill>
                        </a:rPr>
                        <a:t>AL, EP</a:t>
                      </a:r>
                      <a:endParaRPr lang="en-US" sz="1600" dirty="0">
                        <a:solidFill>
                          <a:schemeClr val="tx1"/>
                        </a:solidFill>
                      </a:endParaRPr>
                    </a:p>
                  </a:txBody>
                  <a:tcPr anchor="ctr"/>
                </a:tc>
                <a:tc>
                  <a:txBody>
                    <a:bodyPr/>
                    <a:lstStyle/>
                    <a:p>
                      <a:pPr algn="ctr"/>
                      <a:r>
                        <a:rPr lang="en-US" sz="1600" dirty="0" smtClean="0"/>
                        <a:t>1</a:t>
                      </a:r>
                      <a:endParaRPr lang="en-US" sz="1600" dirty="0"/>
                    </a:p>
                  </a:txBody>
                  <a:tcPr anchor="ctr"/>
                </a:tc>
              </a:tr>
              <a:tr h="470079">
                <a:tc>
                  <a:txBody>
                    <a:bodyPr/>
                    <a:lstStyle/>
                    <a:p>
                      <a:pPr algn="ctr"/>
                      <a:r>
                        <a:rPr lang="en-US" sz="1600" dirty="0" smtClean="0"/>
                        <a:t>PSU</a:t>
                      </a:r>
                      <a:endParaRPr lang="en-US" sz="1600" dirty="0"/>
                    </a:p>
                  </a:txBody>
                  <a:tcPr anchor="ctr"/>
                </a:tc>
                <a:tc>
                  <a:txBody>
                    <a:bodyPr/>
                    <a:lstStyle/>
                    <a:p>
                      <a:pPr algn="ctr"/>
                      <a:r>
                        <a:rPr lang="en-US" sz="1600" dirty="0" smtClean="0"/>
                        <a:t>ARW</a:t>
                      </a:r>
                      <a:endParaRPr lang="en-US" sz="1600" dirty="0"/>
                    </a:p>
                  </a:txBody>
                  <a:tcPr anchor="ctr"/>
                </a:tc>
                <a:tc>
                  <a:txBody>
                    <a:bodyPr/>
                    <a:lstStyle/>
                    <a:p>
                      <a:pPr algn="ctr"/>
                      <a:r>
                        <a:rPr lang="en-US" sz="1600" dirty="0" smtClean="0">
                          <a:solidFill>
                            <a:schemeClr val="tx1"/>
                          </a:solidFill>
                        </a:rPr>
                        <a:t>Regional-dynamic-deterministic</a:t>
                      </a:r>
                      <a:endParaRPr lang="en-US" sz="1600" dirty="0">
                        <a:solidFill>
                          <a:schemeClr val="accent3">
                            <a:lumMod val="75000"/>
                          </a:schemeClr>
                        </a:solidFill>
                      </a:endParaRPr>
                    </a:p>
                  </a:txBody>
                  <a:tcPr anchor="ctr"/>
                </a:tc>
                <a:tc>
                  <a:txBody>
                    <a:bodyPr/>
                    <a:lstStyle/>
                    <a:p>
                      <a:pPr algn="ctr"/>
                      <a:r>
                        <a:rPr lang="en-US" sz="1600" dirty="0" smtClean="0">
                          <a:solidFill>
                            <a:schemeClr val="tx1"/>
                          </a:solidFill>
                        </a:rPr>
                        <a:t>AL</a:t>
                      </a:r>
                      <a:endParaRPr lang="en-US" sz="1600" dirty="0">
                        <a:solidFill>
                          <a:schemeClr val="tx1"/>
                        </a:solidFill>
                      </a:endParaRPr>
                    </a:p>
                  </a:txBody>
                  <a:tcPr anchor="ctr"/>
                </a:tc>
                <a:tc>
                  <a:txBody>
                    <a:bodyPr/>
                    <a:lstStyle/>
                    <a:p>
                      <a:pPr algn="ctr"/>
                      <a:r>
                        <a:rPr lang="en-US" sz="1600" dirty="0" smtClean="0"/>
                        <a:t>2</a:t>
                      </a:r>
                      <a:endParaRPr lang="en-US" sz="1600" dirty="0"/>
                    </a:p>
                  </a:txBody>
                  <a:tcPr anchor="ctr"/>
                </a:tc>
              </a:tr>
              <a:tr h="470079">
                <a:tc>
                  <a:txBody>
                    <a:bodyPr/>
                    <a:lstStyle/>
                    <a:p>
                      <a:pPr algn="ctr"/>
                      <a:r>
                        <a:rPr lang="en-US" sz="1600" dirty="0" smtClean="0"/>
                        <a:t>GFDL</a:t>
                      </a:r>
                      <a:endParaRPr lang="en-US" sz="1600" dirty="0"/>
                    </a:p>
                  </a:txBody>
                  <a:tcPr anchor="ctr"/>
                </a:tc>
                <a:tc>
                  <a:txBody>
                    <a:bodyPr/>
                    <a:lstStyle/>
                    <a:p>
                      <a:pPr algn="ctr"/>
                      <a:r>
                        <a:rPr lang="en-US" sz="1600" dirty="0" smtClean="0"/>
                        <a:t>GFDL</a:t>
                      </a:r>
                      <a:endParaRPr lang="en-US" sz="1600" dirty="0"/>
                    </a:p>
                  </a:txBody>
                  <a:tcPr anchor="ctr"/>
                </a:tc>
                <a:tc>
                  <a:txBody>
                    <a:bodyPr/>
                    <a:lstStyle/>
                    <a:p>
                      <a:pPr algn="ctr"/>
                      <a:r>
                        <a:rPr lang="en-US" sz="1600" dirty="0" smtClean="0">
                          <a:solidFill>
                            <a:schemeClr val="accent3">
                              <a:lumMod val="75000"/>
                            </a:schemeClr>
                          </a:solidFill>
                        </a:rPr>
                        <a:t>Regional-dynamic-ensemble</a:t>
                      </a:r>
                      <a:endParaRPr lang="en-US" sz="1600" dirty="0">
                        <a:solidFill>
                          <a:schemeClr val="accent3">
                            <a:lumMod val="75000"/>
                          </a:schemeClr>
                        </a:solidFill>
                      </a:endParaRPr>
                    </a:p>
                  </a:txBody>
                  <a:tcPr anchor="ctr"/>
                </a:tc>
                <a:tc>
                  <a:txBody>
                    <a:bodyPr/>
                    <a:lstStyle/>
                    <a:p>
                      <a:pPr algn="ctr"/>
                      <a:r>
                        <a:rPr lang="en-US" sz="1600" dirty="0" smtClean="0">
                          <a:solidFill>
                            <a:schemeClr val="tx1"/>
                          </a:solidFill>
                        </a:rPr>
                        <a:t>AL, EP</a:t>
                      </a:r>
                      <a:endParaRPr lang="en-US" sz="1600" dirty="0">
                        <a:solidFill>
                          <a:schemeClr val="tx1"/>
                        </a:solidFill>
                      </a:endParaRPr>
                    </a:p>
                  </a:txBody>
                  <a:tcPr anchor="ctr"/>
                </a:tc>
                <a:tc>
                  <a:txBody>
                    <a:bodyPr/>
                    <a:lstStyle/>
                    <a:p>
                      <a:pPr algn="ctr"/>
                      <a:r>
                        <a:rPr lang="en-US" sz="1600" dirty="0" smtClean="0"/>
                        <a:t>2</a:t>
                      </a:r>
                      <a:endParaRPr lang="en-US" sz="1600" dirty="0"/>
                    </a:p>
                  </a:txBody>
                  <a:tcPr anchor="ctr"/>
                </a:tc>
              </a:tr>
              <a:tr h="470079">
                <a:tc>
                  <a:txBody>
                    <a:bodyPr/>
                    <a:lstStyle/>
                    <a:p>
                      <a:pPr algn="ctr"/>
                      <a:r>
                        <a:rPr lang="en-US" sz="1600" dirty="0" smtClean="0"/>
                        <a:t>GSD</a:t>
                      </a:r>
                      <a:endParaRPr lang="en-US" sz="1600" dirty="0"/>
                    </a:p>
                  </a:txBody>
                  <a:tcPr anchor="ctr"/>
                </a:tc>
                <a:tc>
                  <a:txBody>
                    <a:bodyPr/>
                    <a:lstStyle/>
                    <a:p>
                      <a:pPr algn="ctr"/>
                      <a:r>
                        <a:rPr lang="en-US" sz="1600" dirty="0" smtClean="0"/>
                        <a:t>FIM</a:t>
                      </a:r>
                      <a:endParaRPr lang="en-US" sz="1600" dirty="0"/>
                    </a:p>
                  </a:txBody>
                  <a:tcPr anchor="ctr"/>
                </a:tc>
                <a:tc>
                  <a:txBody>
                    <a:bodyPr/>
                    <a:lstStyle/>
                    <a:p>
                      <a:pPr algn="ctr"/>
                      <a:r>
                        <a:rPr lang="en-US" sz="1600" dirty="0" smtClean="0">
                          <a:solidFill>
                            <a:srgbClr val="0070C0"/>
                          </a:solidFill>
                        </a:rPr>
                        <a:t>Global-dynamic-deterministic</a:t>
                      </a:r>
                      <a:endParaRPr lang="en-US" sz="1600" dirty="0">
                        <a:solidFill>
                          <a:srgbClr val="0070C0"/>
                        </a:solidFill>
                      </a:endParaRPr>
                    </a:p>
                  </a:txBody>
                  <a:tcPr anchor="ctr"/>
                </a:tc>
                <a:tc>
                  <a:txBody>
                    <a:bodyPr/>
                    <a:lstStyle/>
                    <a:p>
                      <a:pPr algn="ctr"/>
                      <a:r>
                        <a:rPr lang="en-US" sz="1600" dirty="0" smtClean="0">
                          <a:solidFill>
                            <a:schemeClr val="tx1"/>
                          </a:solidFill>
                        </a:rPr>
                        <a:t>AL,</a:t>
                      </a:r>
                      <a:r>
                        <a:rPr lang="en-US" sz="1600" baseline="0" dirty="0" smtClean="0">
                          <a:solidFill>
                            <a:schemeClr val="tx1"/>
                          </a:solidFill>
                        </a:rPr>
                        <a:t> EP</a:t>
                      </a:r>
                      <a:endParaRPr lang="en-US" sz="1600" dirty="0">
                        <a:solidFill>
                          <a:schemeClr val="tx1"/>
                        </a:solidFill>
                      </a:endParaRPr>
                    </a:p>
                  </a:txBody>
                  <a:tcPr anchor="ctr"/>
                </a:tc>
                <a:tc>
                  <a:txBody>
                    <a:bodyPr/>
                    <a:lstStyle/>
                    <a:p>
                      <a:pPr algn="ctr"/>
                      <a:r>
                        <a:rPr lang="en-US" sz="1600" dirty="0" smtClean="0"/>
                        <a:t>2</a:t>
                      </a:r>
                      <a:endParaRPr lang="en-US" sz="1600" dirty="0"/>
                    </a:p>
                  </a:txBody>
                  <a:tcPr anchor="ctr"/>
                </a:tc>
              </a:tr>
              <a:tr h="470079">
                <a:tc>
                  <a:txBody>
                    <a:bodyPr/>
                    <a:lstStyle/>
                    <a:p>
                      <a:pPr algn="ctr"/>
                      <a:r>
                        <a:rPr lang="en-US" sz="1600" dirty="0" smtClean="0"/>
                        <a:t>FSU</a:t>
                      </a:r>
                      <a:endParaRPr lang="en-US" sz="1600" dirty="0"/>
                    </a:p>
                  </a:txBody>
                  <a:tcPr anchor="ctr"/>
                </a:tc>
                <a:tc>
                  <a:txBody>
                    <a:bodyPr/>
                    <a:lstStyle/>
                    <a:p>
                      <a:pPr algn="ctr"/>
                      <a:r>
                        <a:rPr lang="en-US" sz="1600" dirty="0" smtClean="0"/>
                        <a:t>Correlation</a:t>
                      </a:r>
                      <a:r>
                        <a:rPr lang="en-US" sz="1600" baseline="0" dirty="0" smtClean="0"/>
                        <a:t> Based Consensus</a:t>
                      </a:r>
                      <a:endParaRPr lang="en-US" sz="1600" dirty="0"/>
                    </a:p>
                  </a:txBody>
                  <a:tcPr anchor="ctr"/>
                </a:tc>
                <a:tc>
                  <a:txBody>
                    <a:bodyPr/>
                    <a:lstStyle/>
                    <a:p>
                      <a:pPr algn="ctr"/>
                      <a:r>
                        <a:rPr lang="en-US" sz="1600" dirty="0" smtClean="0">
                          <a:solidFill>
                            <a:schemeClr val="accent2">
                              <a:lumMod val="75000"/>
                            </a:schemeClr>
                          </a:solidFill>
                        </a:rPr>
                        <a:t>Consensus (global</a:t>
                      </a:r>
                      <a:r>
                        <a:rPr lang="en-US" sz="1600" baseline="0" dirty="0" smtClean="0">
                          <a:solidFill>
                            <a:schemeClr val="accent2">
                              <a:lumMod val="75000"/>
                            </a:schemeClr>
                          </a:solidFill>
                        </a:rPr>
                        <a:t>/regional dynamic deterministic + statistical-dynamic)</a:t>
                      </a:r>
                      <a:endParaRPr lang="en-US" sz="1600" dirty="0">
                        <a:solidFill>
                          <a:schemeClr val="accent2">
                            <a:lumMod val="75000"/>
                          </a:schemeClr>
                        </a:solidFill>
                      </a:endParaRPr>
                    </a:p>
                  </a:txBody>
                  <a:tcPr anchor="ctr"/>
                </a:tc>
                <a:tc>
                  <a:txBody>
                    <a:bodyPr/>
                    <a:lstStyle/>
                    <a:p>
                      <a:pPr algn="ctr"/>
                      <a:r>
                        <a:rPr lang="en-US" sz="1600" dirty="0" smtClean="0">
                          <a:solidFill>
                            <a:schemeClr val="tx1"/>
                          </a:solidFill>
                        </a:rPr>
                        <a:t>AL</a:t>
                      </a:r>
                      <a:endParaRPr lang="en-US" sz="1600" dirty="0">
                        <a:solidFill>
                          <a:schemeClr val="tx1"/>
                        </a:solidFill>
                      </a:endParaRPr>
                    </a:p>
                  </a:txBody>
                  <a:tcPr anchor="ctr"/>
                </a:tc>
                <a:tc>
                  <a:txBody>
                    <a:bodyPr/>
                    <a:lstStyle/>
                    <a:p>
                      <a:pPr algn="ctr"/>
                      <a:r>
                        <a:rPr lang="en-US" sz="1600" dirty="0" smtClean="0"/>
                        <a:t>1</a:t>
                      </a:r>
                      <a:endParaRPr lang="en-US" sz="1600" dirty="0"/>
                    </a:p>
                  </a:txBody>
                  <a:tcPr anchor="ctr"/>
                </a:tc>
              </a:tr>
              <a:tr h="470079">
                <a:tc>
                  <a:txBody>
                    <a:bodyPr/>
                    <a:lstStyle/>
                    <a:p>
                      <a:pPr algn="ctr"/>
                      <a:r>
                        <a:rPr lang="en-US" sz="1600" dirty="0" smtClean="0"/>
                        <a:t>CIRA</a:t>
                      </a:r>
                      <a:endParaRPr lang="en-US" sz="1600" dirty="0"/>
                    </a:p>
                  </a:txBody>
                  <a:tcPr anchor="ctr"/>
                </a:tc>
                <a:tc>
                  <a:txBody>
                    <a:bodyPr/>
                    <a:lstStyle/>
                    <a:p>
                      <a:pPr algn="ctr"/>
                      <a:r>
                        <a:rPr lang="en-US" sz="1600" dirty="0" smtClean="0"/>
                        <a:t>SPICE</a:t>
                      </a:r>
                      <a:endParaRPr lang="en-US" sz="1600" dirty="0"/>
                    </a:p>
                  </a:txBody>
                  <a:tcPr anchor="ctr"/>
                </a:tc>
                <a:tc>
                  <a:txBody>
                    <a:bodyPr/>
                    <a:lstStyle/>
                    <a:p>
                      <a:pPr algn="ctr"/>
                      <a:r>
                        <a:rPr lang="en-US" sz="1600" dirty="0" smtClean="0">
                          <a:solidFill>
                            <a:schemeClr val="accent2">
                              <a:lumMod val="75000"/>
                            </a:schemeClr>
                          </a:solidFill>
                        </a:rPr>
                        <a:t>Statistical-dynamic</a:t>
                      </a:r>
                      <a:r>
                        <a:rPr lang="en-US" sz="1600" baseline="0" dirty="0" smtClean="0">
                          <a:solidFill>
                            <a:schemeClr val="accent2">
                              <a:lumMod val="75000"/>
                            </a:schemeClr>
                          </a:solidFill>
                        </a:rPr>
                        <a:t>-consensus</a:t>
                      </a:r>
                      <a:endParaRPr lang="en-US" sz="1600" dirty="0">
                        <a:solidFill>
                          <a:schemeClr val="accent2">
                            <a:lumMod val="75000"/>
                          </a:schemeClr>
                        </a:solidFill>
                      </a:endParaRPr>
                    </a:p>
                  </a:txBody>
                  <a:tcPr anchor="ctr"/>
                </a:tc>
                <a:tc>
                  <a:txBody>
                    <a:bodyPr/>
                    <a:lstStyle/>
                    <a:p>
                      <a:pPr algn="ctr"/>
                      <a:r>
                        <a:rPr lang="en-US" sz="1600" dirty="0" smtClean="0">
                          <a:solidFill>
                            <a:schemeClr val="tx1"/>
                          </a:solidFill>
                        </a:rPr>
                        <a:t>AL, EP</a:t>
                      </a:r>
                      <a:endParaRPr lang="en-US" sz="1600" dirty="0">
                        <a:solidFill>
                          <a:schemeClr val="tx1"/>
                        </a:solidFill>
                      </a:endParaRPr>
                    </a:p>
                  </a:txBody>
                  <a:tcPr anchor="ctr"/>
                </a:tc>
                <a:tc>
                  <a:txBody>
                    <a:bodyPr/>
                    <a:lstStyle/>
                    <a:p>
                      <a:pPr algn="ctr"/>
                      <a:r>
                        <a:rPr lang="en-US" sz="1600" dirty="0" smtClean="0"/>
                        <a:t>2</a:t>
                      </a:r>
                      <a:endParaRPr lang="en-US" sz="1600" dirty="0"/>
                    </a:p>
                  </a:txBody>
                  <a:tcPr anchor="ctr"/>
                </a:tc>
              </a:tr>
            </a:tbl>
          </a:graphicData>
        </a:graphic>
      </p:graphicFrame>
      <p:sp>
        <p:nvSpPr>
          <p:cNvPr id="6" name="Slide Number Placeholder 5"/>
          <p:cNvSpPr>
            <a:spLocks noGrp="1"/>
          </p:cNvSpPr>
          <p:nvPr>
            <p:ph type="sldNum" sz="quarter" idx="12"/>
          </p:nvPr>
        </p:nvSpPr>
        <p:spPr/>
        <p:txBody>
          <a:bodyPr/>
          <a:lstStyle/>
          <a:p>
            <a:fld id="{6253E8E5-2247-47CD-B0CE-ECFBB64EEDBF}" type="slidenum">
              <a:rPr lang="en-US" smtClean="0"/>
              <a:pPr/>
              <a:t>7</a:t>
            </a:fld>
            <a:endParaRPr lang="en-US"/>
          </a:p>
        </p:txBody>
      </p:sp>
      <p:sp>
        <p:nvSpPr>
          <p:cNvPr id="2" name="Rectangle 1"/>
          <p:cNvSpPr/>
          <p:nvPr/>
        </p:nvSpPr>
        <p:spPr>
          <a:xfrm>
            <a:off x="685800" y="1905000"/>
            <a:ext cx="7696200" cy="24384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85800" y="4343400"/>
            <a:ext cx="7696200" cy="533400"/>
          </a:xfrm>
          <a:prstGeom prst="rect">
            <a:avLst/>
          </a:prstGeom>
          <a:noFill/>
          <a:ln w="57150">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5800" y="4876800"/>
            <a:ext cx="7696200" cy="7620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5638800"/>
            <a:ext cx="7696200" cy="457200"/>
          </a:xfrm>
          <a:prstGeom prst="rect">
            <a:avLst/>
          </a:prstGeom>
          <a:noFill/>
          <a:ln w="571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0"/>
                            </p:stCondLst>
                            <p:childTnLst>
                              <p:par>
                                <p:cTn id="12" presetID="1" presetClass="exit" presetSubtype="0" fill="hold" grpId="1" nodeType="afterEffect">
                                  <p:stCondLst>
                                    <p:cond delay="0"/>
                                  </p:stCondLst>
                                  <p:childTnLst>
                                    <p:set>
                                      <p:cBhvr>
                                        <p:cTn id="13" dur="1" fill="hold">
                                          <p:stCondLst>
                                            <p:cond delay="0"/>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0"/>
                            </p:stCondLst>
                            <p:childTnLst>
                              <p:par>
                                <p:cTn id="19" presetID="1" presetClass="exit" presetSubtype="0" fill="hold" grpId="1" nodeType="afterEffect">
                                  <p:stCondLst>
                                    <p:cond delay="0"/>
                                  </p:stCondLst>
                                  <p:childTnLst>
                                    <p:set>
                                      <p:cBhvr>
                                        <p:cTn id="20" dur="1" fill="hold">
                                          <p:stCondLst>
                                            <p:cond delay="0"/>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7" grpId="0" animBg="1"/>
      <p:bldP spid="7" grpId="1"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Comparisons and Evaluations</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marL="514350" indent="-514350">
              <a:buFont typeface="+mj-lt"/>
              <a:buAutoNum type="arabicPeriod"/>
            </a:pPr>
            <a:r>
              <a:rPr lang="en-US" b="1" dirty="0" smtClean="0">
                <a:solidFill>
                  <a:schemeClr val="accent5">
                    <a:lumMod val="75000"/>
                  </a:schemeClr>
                </a:solidFill>
              </a:rPr>
              <a:t>Performance relative to </a:t>
            </a:r>
            <a:r>
              <a:rPr lang="en-US" b="1" i="1" u="sng" dirty="0">
                <a:solidFill>
                  <a:schemeClr val="accent5">
                    <a:lumMod val="75000"/>
                  </a:schemeClr>
                </a:solidFill>
              </a:rPr>
              <a:t>B</a:t>
            </a:r>
            <a:r>
              <a:rPr lang="en-US" b="1" i="1" u="sng" dirty="0" smtClean="0">
                <a:solidFill>
                  <a:schemeClr val="accent5">
                    <a:lumMod val="75000"/>
                  </a:schemeClr>
                </a:solidFill>
              </a:rPr>
              <a:t>aseline</a:t>
            </a:r>
            <a:r>
              <a:rPr lang="en-US" b="1" dirty="0" smtClean="0">
                <a:solidFill>
                  <a:schemeClr val="accent5">
                    <a:lumMod val="75000"/>
                  </a:schemeClr>
                </a:solidFill>
              </a:rPr>
              <a:t> (top-flight) models</a:t>
            </a:r>
          </a:p>
          <a:p>
            <a:pPr lvl="1"/>
            <a:r>
              <a:rPr lang="en-US" dirty="0" smtClean="0"/>
              <a:t>Track: ECMWF</a:t>
            </a:r>
            <a:r>
              <a:rPr lang="en-US" dirty="0"/>
              <a:t>, GFS, </a:t>
            </a:r>
            <a:r>
              <a:rPr lang="en-US" dirty="0" smtClean="0"/>
              <a:t>GFDL</a:t>
            </a:r>
          </a:p>
          <a:p>
            <a:pPr lvl="1"/>
            <a:r>
              <a:rPr lang="en-US" dirty="0" smtClean="0"/>
              <a:t>Intensity</a:t>
            </a:r>
            <a:r>
              <a:rPr lang="en-US" dirty="0"/>
              <a:t>: DSHP, LGEM, </a:t>
            </a:r>
            <a:r>
              <a:rPr lang="en-US" dirty="0" smtClean="0"/>
              <a:t>GFDL</a:t>
            </a:r>
          </a:p>
          <a:p>
            <a:pPr marL="457200" lvl="1" indent="0">
              <a:buNone/>
            </a:pPr>
            <a:endParaRPr lang="en-US" dirty="0" smtClean="0"/>
          </a:p>
          <a:p>
            <a:pPr marL="514350" indent="-514350">
              <a:buFont typeface="+mj-lt"/>
              <a:buAutoNum type="arabicPeriod"/>
            </a:pPr>
            <a:r>
              <a:rPr lang="en-US" b="1" dirty="0" smtClean="0">
                <a:solidFill>
                  <a:schemeClr val="accent5">
                    <a:lumMod val="75000"/>
                  </a:schemeClr>
                </a:solidFill>
              </a:rPr>
              <a:t>Contribution to </a:t>
            </a:r>
            <a:r>
              <a:rPr lang="en-US" b="1" i="1" u="sng" dirty="0" smtClean="0">
                <a:solidFill>
                  <a:schemeClr val="accent5">
                    <a:lumMod val="75000"/>
                  </a:schemeClr>
                </a:solidFill>
              </a:rPr>
              <a:t>Consensus</a:t>
            </a:r>
            <a:endParaRPr lang="en-US" b="1" dirty="0" smtClean="0">
              <a:solidFill>
                <a:schemeClr val="accent5">
                  <a:lumMod val="75000"/>
                </a:schemeClr>
              </a:solidFill>
            </a:endParaRPr>
          </a:p>
          <a:p>
            <a:pPr lvl="1"/>
            <a:r>
              <a:rPr lang="en-US" dirty="0" smtClean="0"/>
              <a:t>Track </a:t>
            </a:r>
            <a:r>
              <a:rPr lang="en-US" dirty="0"/>
              <a:t>(variable)</a:t>
            </a:r>
          </a:p>
          <a:p>
            <a:pPr lvl="2"/>
            <a:r>
              <a:rPr lang="en-US" u="sng" dirty="0" smtClean="0"/>
              <a:t>Atlantic</a:t>
            </a:r>
            <a:r>
              <a:rPr lang="en-US" dirty="0" smtClean="0"/>
              <a:t>: </a:t>
            </a:r>
            <a:r>
              <a:rPr lang="en-US" dirty="0"/>
              <a:t>ECMWF, GFS, UKMET, GFDL, HWRF, GFDL-Navy</a:t>
            </a:r>
          </a:p>
          <a:p>
            <a:pPr lvl="2"/>
            <a:r>
              <a:rPr lang="en-US" u="sng" dirty="0" smtClean="0"/>
              <a:t>East Pacific</a:t>
            </a:r>
            <a:r>
              <a:rPr lang="en-US" dirty="0" smtClean="0"/>
              <a:t>: </a:t>
            </a:r>
            <a:r>
              <a:rPr lang="en-US" dirty="0"/>
              <a:t>ECMWF, GFS, UKMET, GFDL, HWRF, GFDL-Navy, </a:t>
            </a:r>
            <a:r>
              <a:rPr lang="en-US" dirty="0" smtClean="0"/>
              <a:t>NOGAPS</a:t>
            </a:r>
            <a:endParaRPr lang="en-US" dirty="0"/>
          </a:p>
          <a:p>
            <a:pPr lvl="1"/>
            <a:r>
              <a:rPr lang="en-US" dirty="0"/>
              <a:t>Intensity (fixed)</a:t>
            </a:r>
          </a:p>
          <a:p>
            <a:pPr lvl="2"/>
            <a:r>
              <a:rPr lang="en-US" dirty="0" smtClean="0"/>
              <a:t>Decay </a:t>
            </a:r>
            <a:r>
              <a:rPr lang="en-US" dirty="0"/>
              <a:t>SHIPS, LGEM, GFDL, HWRF</a:t>
            </a:r>
          </a:p>
          <a:p>
            <a:endParaRPr lang="en-US" dirty="0"/>
          </a:p>
        </p:txBody>
      </p:sp>
      <p:sp>
        <p:nvSpPr>
          <p:cNvPr id="4" name="Slide Number Placeholder 3"/>
          <p:cNvSpPr>
            <a:spLocks noGrp="1"/>
          </p:cNvSpPr>
          <p:nvPr>
            <p:ph type="sldNum" sz="quarter" idx="12"/>
          </p:nvPr>
        </p:nvSpPr>
        <p:spPr/>
        <p:txBody>
          <a:bodyPr/>
          <a:lstStyle/>
          <a:p>
            <a:fld id="{6253E8E5-2247-47CD-B0CE-ECFBB64EEDBF}" type="slidenum">
              <a:rPr lang="en-US" smtClean="0"/>
              <a:pPr/>
              <a:t>8</a:t>
            </a:fld>
            <a:endParaRPr lang="en-US"/>
          </a:p>
        </p:txBody>
      </p:sp>
    </p:spTree>
    <p:extLst>
      <p:ext uri="{BB962C8B-B14F-4D97-AF65-F5344CB8AC3E}">
        <p14:creationId xmlns:p14="http://schemas.microsoft.com/office/powerpoint/2010/main" val="3630781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retro results/displays</a:t>
            </a:r>
            <a:endParaRPr lang="en-US" dirty="0"/>
          </a:p>
        </p:txBody>
      </p:sp>
      <p:sp>
        <p:nvSpPr>
          <p:cNvPr id="7" name="Text Placeholder 6"/>
          <p:cNvSpPr>
            <a:spLocks noGrp="1"/>
          </p:cNvSpPr>
          <p:nvPr>
            <p:ph type="body" idx="1"/>
          </p:nvPr>
        </p:nvSpPr>
        <p:spPr/>
        <p:txBody>
          <a:bodyPr>
            <a:normAutofit/>
          </a:bodyPr>
          <a:lstStyle/>
          <a:p>
            <a:r>
              <a:rPr lang="en-US" sz="2400" dirty="0" smtClean="0"/>
              <a:t>All reports and graphics are available at:</a:t>
            </a:r>
          </a:p>
          <a:p>
            <a:r>
              <a:rPr lang="en-US" sz="2400" dirty="0" smtClean="0"/>
              <a:t>http://www.ral.ucar.edu/projects/hfip/h2012/verify/</a:t>
            </a:r>
            <a:endParaRPr lang="en-US" sz="2400" dirty="0"/>
          </a:p>
        </p:txBody>
      </p:sp>
      <p:sp>
        <p:nvSpPr>
          <p:cNvPr id="6" name="Slide Number Placeholder 5"/>
          <p:cNvSpPr>
            <a:spLocks noGrp="1"/>
          </p:cNvSpPr>
          <p:nvPr>
            <p:ph type="sldNum" sz="quarter" idx="12"/>
          </p:nvPr>
        </p:nvSpPr>
        <p:spPr/>
        <p:txBody>
          <a:bodyPr/>
          <a:lstStyle/>
          <a:p>
            <a:fld id="{6253E8E5-2247-47CD-B0CE-ECFBB64EEDBF}" type="slidenum">
              <a:rPr lang="en-US" smtClean="0"/>
              <a:pPr/>
              <a:t>9</a:t>
            </a:fld>
            <a:endParaRPr lang="en-US"/>
          </a:p>
        </p:txBody>
      </p:sp>
      <p:pic>
        <p:nvPicPr>
          <p:cNvPr id="5" name="Picture 4" descr="ncar_small"/>
          <p:cNvPicPr>
            <a:picLocks noChangeAspect="1" noChangeArrowheads="1"/>
          </p:cNvPicPr>
          <p:nvPr/>
        </p:nvPicPr>
        <p:blipFill>
          <a:blip r:embed="rId2" cstate="print"/>
          <a:srcRect/>
          <a:stretch>
            <a:fillRect/>
          </a:stretch>
        </p:blipFill>
        <p:spPr bwMode="auto">
          <a:xfrm>
            <a:off x="76200" y="5943600"/>
            <a:ext cx="1066800" cy="88544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5207</TotalTime>
  <Words>1739</Words>
  <Application>Microsoft Office PowerPoint</Application>
  <PresentationFormat>On-screen Show (4:3)</PresentationFormat>
  <Paragraphs>395</Paragraphs>
  <Slides>22</Slides>
  <Notes>17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Evaluation of Experimental Models for Tropical Cyclone Forecasting in Support of the NOAA Hurricane Forecast Improvement Project (HFIP)</vt:lpstr>
      <vt:lpstr>HFIP Retrospective and  Demonstration Exercises</vt:lpstr>
      <vt:lpstr>Methodology</vt:lpstr>
      <vt:lpstr>2012 Retrospective Exercise</vt:lpstr>
      <vt:lpstr>Stream 1.5 Retrospective Evaluation</vt:lpstr>
      <vt:lpstr>PowerPoint Presentation</vt:lpstr>
      <vt:lpstr>2012 Stream 1.5 Retrospective Participants</vt:lpstr>
      <vt:lpstr>Comparisons and Evaluations</vt:lpstr>
      <vt:lpstr>Sample retro results/displays</vt:lpstr>
      <vt:lpstr>Error Distributions Box Plots</vt:lpstr>
      <vt:lpstr>Statistical Significance – Pairwise Differences Summary Tables</vt:lpstr>
      <vt:lpstr>Comparison w/ Top-Flight Models Rank Frequency</vt:lpstr>
      <vt:lpstr>NHC’s 2012 Stream 1.5 Decision</vt:lpstr>
      <vt:lpstr>2012 demo</vt:lpstr>
      <vt:lpstr>2012 HFIP Demonstration</vt:lpstr>
      <vt:lpstr>2012 Demo: GFDL Ensemble Mean Track errors vs. Baseline models</vt:lpstr>
      <vt:lpstr>Comparison w/ Top-Flight Models Rank Frequency: GFDL Ensemble Mean</vt:lpstr>
      <vt:lpstr>2012 Demo: SPICE (intensity)</vt:lpstr>
      <vt:lpstr>2012 Demo: Stream 1.5 Consensus</vt:lpstr>
      <vt:lpstr>Online Access to HFIP Demonstration Evaluation Results</vt:lpstr>
      <vt:lpstr>Thank You!</vt:lpstr>
      <vt:lpstr>Baseline Comparisons</vt:lpstr>
    </vt:vector>
  </TitlesOfParts>
  <Company>UCAR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 on FY10 issues from the TCMT perspective</dc:title>
  <dc:creator>nance</dc:creator>
  <cp:lastModifiedBy>Barb Brown</cp:lastModifiedBy>
  <cp:revision>500</cp:revision>
  <dcterms:created xsi:type="dcterms:W3CDTF">2010-11-03T03:29:52Z</dcterms:created>
  <dcterms:modified xsi:type="dcterms:W3CDTF">2013-03-01T05:38:01Z</dcterms:modified>
</cp:coreProperties>
</file>