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268" r:id="rId2"/>
    <p:sldId id="269" r:id="rId3"/>
    <p:sldId id="350" r:id="rId4"/>
    <p:sldId id="354" r:id="rId5"/>
    <p:sldId id="353" r:id="rId6"/>
    <p:sldId id="364" r:id="rId7"/>
    <p:sldId id="365" r:id="rId8"/>
    <p:sldId id="367" r:id="rId9"/>
    <p:sldId id="375" r:id="rId10"/>
    <p:sldId id="415" r:id="rId11"/>
    <p:sldId id="416" r:id="rId12"/>
    <p:sldId id="380" r:id="rId13"/>
    <p:sldId id="374" r:id="rId14"/>
    <p:sldId id="292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CC3399"/>
    <a:srgbClr val="FF9900"/>
    <a:srgbClr val="0000FF"/>
    <a:srgbClr val="0099FF"/>
    <a:srgbClr val="FFFF00"/>
    <a:srgbClr val="C4FFA7"/>
    <a:srgbClr val="FFFF7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4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6779535-933D-4D43-ADDF-30AE867AD332}" type="datetimeFigureOut">
              <a:rPr lang="en-US" smtClean="0"/>
              <a:pPr/>
              <a:t>3/2/2013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016E5F-99CE-4FB9-9C93-64B338A60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3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30814">
              <a:tabLst>
                <a:tab pos="686659" algn="l"/>
                <a:tab pos="1373320" algn="l"/>
                <a:tab pos="2059979" algn="l"/>
                <a:tab pos="2746640" algn="l"/>
              </a:tabLst>
            </a:pPr>
            <a:fld id="{5D3C185D-155D-4DF7-9340-8154A1D560DE}" type="slidenum">
              <a:rPr lang="en-US" smtClean="0">
                <a:latin typeface="Times New Roman" pitchFamily="18" charset="0"/>
                <a:ea typeface="DejaVu LGC Sans"/>
                <a:cs typeface="DejaVu LGC Sans"/>
              </a:rPr>
              <a:pPr defTabSz="430814">
                <a:tabLst>
                  <a:tab pos="686659" algn="l"/>
                  <a:tab pos="1373320" algn="l"/>
                  <a:tab pos="2059979" algn="l"/>
                  <a:tab pos="2746640" algn="l"/>
                </a:tabLst>
              </a:pPr>
              <a:t>1</a:t>
            </a:fld>
            <a:endParaRPr lang="en-US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4143063" y="9116872"/>
            <a:ext cx="3170475" cy="4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02" tIns="48303" rIns="96602" bIns="48303" anchor="b"/>
          <a:lstStyle/>
          <a:p>
            <a:pPr algn="r" defTabSz="1059702" hangingPunct="0">
              <a:lnSpc>
                <a:spcPct val="93000"/>
              </a:lnSpc>
              <a:buClr>
                <a:srgbClr val="000000"/>
              </a:buClr>
              <a:buSzPct val="100000"/>
            </a:pPr>
            <a:fld id="{8072E297-CA53-43B5-A1C7-64F59647750C}" type="slidenum">
              <a:rPr lang="en-US" sz="1300"/>
              <a:pPr algn="r" defTabSz="1059702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t>1</a:t>
            </a:fld>
            <a:endParaRPr lang="en-US" sz="1300"/>
          </a:p>
        </p:txBody>
      </p:sp>
      <p:sp>
        <p:nvSpPr>
          <p:cNvPr id="25604" name="Rectangle 7"/>
          <p:cNvSpPr txBox="1">
            <a:spLocks noGrp="1" noChangeArrowheads="1"/>
          </p:cNvSpPr>
          <p:nvPr/>
        </p:nvSpPr>
        <p:spPr bwMode="auto">
          <a:xfrm>
            <a:off x="4143063" y="9118513"/>
            <a:ext cx="3170475" cy="4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31" tIns="47768" rIns="95531" bIns="47768" anchor="b"/>
          <a:lstStyle/>
          <a:p>
            <a:pPr algn="r" defTabSz="1046496" hangingPunct="0">
              <a:lnSpc>
                <a:spcPct val="93000"/>
              </a:lnSpc>
              <a:buClr>
                <a:srgbClr val="000000"/>
              </a:buClr>
              <a:buSzPct val="100000"/>
            </a:pPr>
            <a:fld id="{62CDD752-8213-418F-99B6-9A3D8A060F6D}" type="slidenum">
              <a:rPr lang="en-US" sz="1300"/>
              <a:pPr algn="r" defTabSz="104649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t>1</a:t>
            </a:fld>
            <a:endParaRPr lang="en-US" sz="13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5488"/>
            <a:ext cx="4783138" cy="3586162"/>
          </a:xfrm>
          <a:ln w="12700" cap="flat">
            <a:solidFill>
              <a:schemeClr val="tx1"/>
            </a:solidFill>
          </a:ln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504" y="4559258"/>
            <a:ext cx="5300195" cy="4324481"/>
          </a:xfrm>
          <a:noFill/>
          <a:ln/>
        </p:spPr>
        <p:txBody>
          <a:bodyPr lIns="97048" tIns="47702" rIns="97048" bIns="47702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30814">
              <a:tabLst>
                <a:tab pos="686659" algn="l"/>
                <a:tab pos="1373320" algn="l"/>
                <a:tab pos="2059979" algn="l"/>
                <a:tab pos="2746640" algn="l"/>
              </a:tabLst>
            </a:pPr>
            <a:fld id="{A58C6915-8504-4BC6-B159-9910A44BFCA7}" type="slidenum">
              <a:rPr lang="en-US" smtClean="0">
                <a:latin typeface="Times New Roman" pitchFamily="18" charset="0"/>
                <a:ea typeface="DejaVu LGC Sans"/>
                <a:cs typeface="DejaVu LGC Sans"/>
              </a:rPr>
              <a:pPr defTabSz="430814">
                <a:tabLst>
                  <a:tab pos="686659" algn="l"/>
                  <a:tab pos="1373320" algn="l"/>
                  <a:tab pos="2059979" algn="l"/>
                  <a:tab pos="2746640" algn="l"/>
                </a:tabLst>
              </a:pPr>
              <a:t>2</a:t>
            </a:fld>
            <a:endParaRPr lang="en-US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1" y="4559258"/>
            <a:ext cx="5853823" cy="4321196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24" tIns="48313" rIns="96624" bIns="48313"/>
          <a:lstStyle/>
          <a:p>
            <a:endParaRPr lang="en-US" smtClean="0"/>
          </a:p>
        </p:txBody>
      </p:sp>
      <p:sp>
        <p:nvSpPr>
          <p:cNvPr id="119811" name="Slide Number Placeholder 3"/>
          <p:cNvSpPr txBox="1">
            <a:spLocks noGrp="1"/>
          </p:cNvSpPr>
          <p:nvPr/>
        </p:nvSpPr>
        <p:spPr bwMode="auto">
          <a:xfrm>
            <a:off x="4142964" y="9119840"/>
            <a:ext cx="3170582" cy="47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4" tIns="48313" rIns="96624" bIns="48313" anchor="b"/>
          <a:lstStyle/>
          <a:p>
            <a:pPr algn="r" defTabSz="965327"/>
            <a:fld id="{E6B4F925-DEC7-4715-8DB0-70FBDACAE5CB}" type="slidenum">
              <a:rPr lang="en-US" sz="1300"/>
              <a:pPr algn="r" defTabSz="965327"/>
              <a:t>3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6768-9101-42B7-928B-744872AC5D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6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1" charset="-128"/>
              </a:rPr>
              <a:t>Same rules as NHC verification -- tropical or subtropical --- at initial and verification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1" charset="-128"/>
              </a:rPr>
              <a:t>Wish I had looked at EPAC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1" charset="-128"/>
              </a:rPr>
              <a:t>Interpolation -- Early vs Late models -- Not just showing operational performance -- want to show model comparison and improvement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76788" cy="3582987"/>
          </a:xfrm>
          <a:solidFill>
            <a:srgbClr val="FFFFFF"/>
          </a:solidFill>
          <a:ln/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0844" y="4535528"/>
            <a:ext cx="5385353" cy="4374531"/>
          </a:xfrm>
        </p:spPr>
        <p:txBody>
          <a:bodyPr wrap="none" lIns="94404" tIns="47203" rIns="94404" bIns="4720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5" rIns="96653" bIns="48325"/>
          <a:lstStyle/>
          <a:p>
            <a:endParaRPr lang="en-US" smtClean="0"/>
          </a:p>
        </p:txBody>
      </p:sp>
      <p:sp>
        <p:nvSpPr>
          <p:cNvPr id="171011" name="Slide Number Placeholder 3"/>
          <p:cNvSpPr txBox="1">
            <a:spLocks noGrp="1"/>
          </p:cNvSpPr>
          <p:nvPr/>
        </p:nvSpPr>
        <p:spPr bwMode="auto">
          <a:xfrm>
            <a:off x="4142963" y="9119840"/>
            <a:ext cx="3170582" cy="47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5" rIns="96653" bIns="48325" anchor="b"/>
          <a:lstStyle/>
          <a:p>
            <a:pPr algn="r" defTabSz="967052"/>
            <a:fld id="{D807CE43-ADA5-4064-AA1F-6520403E3192}" type="slidenum">
              <a:rPr lang="en-US" sz="1300"/>
              <a:pPr algn="r" defTabSz="967052"/>
              <a:t>14</a:t>
            </a:fld>
            <a:endParaRPr lang="en-U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56D5-FD49-428F-B0C8-32DCCAC789B3}" type="datetime1">
              <a:rPr lang="en-US" smtClean="0"/>
              <a:t>3/2/2013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CB67-CF44-4C3B-AC2B-49B3F2DA3932}" type="datetime1">
              <a:rPr lang="en-US" smtClean="0"/>
              <a:t>3/2/2013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8D60-1362-4260-91A0-3BA118F1A320}" type="datetime1">
              <a:rPr lang="en-US" smtClean="0"/>
              <a:t>3/2/2013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79C-09BA-49C7-A2CE-1229FEE749E7}" type="datetime1">
              <a:rPr lang="en-US" smtClean="0"/>
              <a:t>3/2/2013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2411-7EFC-4AE7-A2AC-A2C96875B7B5}" type="datetime1">
              <a:rPr lang="en-US" smtClean="0"/>
              <a:t>3/2/2013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1E4D2-37A4-4D21-99DD-81F29C1CF24E}" type="datetime1">
              <a:rPr lang="en-US" smtClean="0"/>
              <a:t>3/2/2013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1D0A-CE66-4941-8EA2-5B9AF1D3F1C2}" type="datetime1">
              <a:rPr lang="en-US" smtClean="0"/>
              <a:t>3/2/2013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A8C3-F769-47C0-BDBC-A947C28EE534}" type="datetime1">
              <a:rPr lang="en-US" smtClean="0"/>
              <a:t>3/2/2013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B3A5-661D-4D2B-9A4F-7B13385DC022}" type="datetime1">
              <a:rPr lang="en-US" smtClean="0"/>
              <a:t>3/2/2013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553E8-059C-4848-9CCC-A61F81905C68}" type="datetime1">
              <a:rPr lang="en-US" smtClean="0"/>
              <a:t>3/2/2013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326D-FC2B-4311-AAEE-8B04825485AB}" type="datetime1">
              <a:rPr lang="en-US" smtClean="0"/>
              <a:t>3/2/2013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AA51038-482A-4A2F-8234-A72E8F7D54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5DB69EA-3DA3-470D-B693-491E82FC13B0}" type="datetime1">
              <a:rPr lang="en-US" smtClean="0"/>
              <a:t>3/2/2013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AA51038-482A-4A2F-8234-A72E8F7D5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emc.ncep.noaa.gov/gc_wmb/v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F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948635"/>
            <a:ext cx="703103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99244" y="2183708"/>
            <a:ext cx="8718550" cy="1136650"/>
          </a:xfrm>
        </p:spPr>
        <p:txBody>
          <a:bodyPr lIns="92065" tIns="46034" rIns="92065" bIns="46034">
            <a:no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Advancements to the NCEP Operational HWRF Modeling System for 2013 and </a:t>
            </a: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152400" y="181459"/>
            <a:ext cx="8839200" cy="6548226"/>
          </a:xfrm>
          <a:prstGeom prst="rect">
            <a:avLst/>
          </a:prstGeom>
          <a:noFill/>
          <a:ln w="5715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200"/>
          </a:p>
        </p:txBody>
      </p:sp>
      <p:graphicFrame>
        <p:nvGraphicFramePr>
          <p:cNvPr id="1027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259430"/>
              </p:ext>
            </p:extLst>
          </p:nvPr>
        </p:nvGraphicFramePr>
        <p:xfrm>
          <a:off x="2881293" y="177298"/>
          <a:ext cx="1538307" cy="75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Drawing" r:id="rId5" imgW="2857500" imgH="1569720" progId="">
                  <p:embed/>
                </p:oleObj>
              </mc:Choice>
              <mc:Fallback>
                <p:oleObj name="Drawing" r:id="rId5" imgW="2857500" imgH="1569720" progId="">
                  <p:embed/>
                  <p:pic>
                    <p:nvPicPr>
                      <p:cNvPr id="0" name="Picture 3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293" y="177298"/>
                        <a:ext cx="1538307" cy="75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908185"/>
              </p:ext>
            </p:extLst>
          </p:nvPr>
        </p:nvGraphicFramePr>
        <p:xfrm>
          <a:off x="1981200" y="221273"/>
          <a:ext cx="707040" cy="669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Drawing" r:id="rId7" imgW="725474" imgH="687689" progId="">
                  <p:embed/>
                </p:oleObj>
              </mc:Choice>
              <mc:Fallback>
                <p:oleObj name="Drawing" r:id="rId7" imgW="725474" imgH="687689" progId="">
                  <p:embed/>
                  <p:pic>
                    <p:nvPicPr>
                      <p:cNvPr id="0" name="Picture 3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1273"/>
                        <a:ext cx="707040" cy="669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Line 10"/>
          <p:cNvSpPr>
            <a:spLocks noChangeShapeType="1"/>
          </p:cNvSpPr>
          <p:nvPr/>
        </p:nvSpPr>
        <p:spPr bwMode="auto">
          <a:xfrm>
            <a:off x="152400" y="3352800"/>
            <a:ext cx="8839200" cy="0"/>
          </a:xfrm>
          <a:prstGeom prst="line">
            <a:avLst/>
          </a:prstGeom>
          <a:noFill/>
          <a:ln w="41275" cmpd="dbl">
            <a:solidFill>
              <a:srgbClr val="0000FF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200182"/>
            <a:ext cx="4166160" cy="13215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1257120" y="3701271"/>
            <a:ext cx="6629760" cy="223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defTabSz="414683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Vijay Tallapragada &amp; HWRF </a:t>
            </a:r>
            <a:r>
              <a:rPr lang="en-US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Center, </a:t>
            </a:r>
            <a:endParaRPr lang="en-US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NCEP/NOAA/NWS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NCWCP, College Park, 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 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20740.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67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IHC/Tropical Cyclone Research Forum, March 6, 2013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7" descr="Dept of Commerce Sea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152400"/>
            <a:ext cx="7508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NOA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5732" y="181459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188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1849" y="84270"/>
            <a:ext cx="7848600" cy="4572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+mn-lt"/>
              </a:rPr>
              <a:t>Progress towards 2013 HWRF implementation: Improved Intensity Forecasts</a:t>
            </a:r>
            <a:endParaRPr lang="en-US" sz="28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4267200" cy="264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990600"/>
            <a:ext cx="4191000" cy="268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121529" y="231256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2010-2012 ATL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All storms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2410980"/>
            <a:ext cx="276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2010-2012 ATL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Strong storms (&gt;50 </a:t>
            </a:r>
            <a:r>
              <a:rPr lang="en-US" b="1" dirty="0" err="1" smtClean="0">
                <a:solidFill>
                  <a:srgbClr val="006600"/>
                </a:solidFill>
              </a:rPr>
              <a:t>kt</a:t>
            </a:r>
            <a:r>
              <a:rPr lang="en-US" b="1" dirty="0" smtClean="0">
                <a:solidFill>
                  <a:srgbClr val="006600"/>
                </a:solidFill>
              </a:rPr>
              <a:t>)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10000"/>
            <a:ext cx="4191000" cy="28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38199" y="3057311"/>
            <a:ext cx="373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1%    0%   7%   14%          14%            23%          24%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1251" y="3121223"/>
            <a:ext cx="373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2%  -4%   4%   14%          16%            28%          31%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251" y="6016823"/>
            <a:ext cx="373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</a:t>
            </a:r>
            <a:r>
              <a:rPr lang="en-US" sz="1400" b="1" dirty="0" smtClean="0">
                <a:solidFill>
                  <a:srgbClr val="FF0000"/>
                </a:solidFill>
              </a:rPr>
              <a:t>%    </a:t>
            </a:r>
            <a:r>
              <a:rPr lang="en-US" sz="1400" b="1" dirty="0">
                <a:solidFill>
                  <a:srgbClr val="FF0000"/>
                </a:solidFill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</a:rPr>
              <a:t>%   </a:t>
            </a:r>
            <a:r>
              <a:rPr lang="en-US" sz="1400" b="1" dirty="0">
                <a:solidFill>
                  <a:srgbClr val="FF0000"/>
                </a:solidFill>
              </a:rPr>
              <a:t>9</a:t>
            </a:r>
            <a:r>
              <a:rPr lang="en-US" sz="1400" b="1" dirty="0" smtClean="0">
                <a:solidFill>
                  <a:srgbClr val="FF0000"/>
                </a:solidFill>
              </a:rPr>
              <a:t>%   14%          13%          20%          19%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26732" y="3597416"/>
            <a:ext cx="4410547" cy="3064214"/>
            <a:chOff x="4504853" y="3672245"/>
            <a:chExt cx="4410547" cy="3064214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04853" y="3672245"/>
              <a:ext cx="4343400" cy="3064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5177451" y="6169223"/>
              <a:ext cx="3737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%  7%    9%   10%           5%               5%           1%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1200" y="4419600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6600"/>
                  </a:solidFill>
                </a:rPr>
                <a:t>Track Forecasts</a:t>
              </a:r>
            </a:p>
            <a:p>
              <a:r>
                <a:rPr lang="en-US" b="1" dirty="0" smtClean="0">
                  <a:solidFill>
                    <a:srgbClr val="006600"/>
                  </a:solidFill>
                </a:rPr>
                <a:t>2010-2012 ATL Track Errors</a:t>
              </a:r>
              <a:endParaRPr lang="en-US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28600" y="3400961"/>
            <a:ext cx="8534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Performance of the baseline configuration should be equal or better than the operational </a:t>
            </a:r>
            <a:r>
              <a:rPr lang="en-US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HWRF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Goal </a:t>
            </a:r>
            <a:r>
              <a:rPr lang="en-US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is to accomplish at least 20% improvement in intensity forecast skill from the combination of new baseline and physics </a:t>
            </a:r>
            <a:r>
              <a:rPr lang="en-US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upgrades</a:t>
            </a:r>
            <a:endParaRPr lang="en-US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800" y="5370492"/>
            <a:ext cx="276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2010-2012 ATL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Weak storms (&lt;50 </a:t>
            </a:r>
            <a:r>
              <a:rPr lang="en-US" b="1" dirty="0" err="1" smtClean="0">
                <a:solidFill>
                  <a:srgbClr val="006600"/>
                </a:solidFill>
              </a:rPr>
              <a:t>kt</a:t>
            </a:r>
            <a:r>
              <a:rPr lang="en-US" b="1" dirty="0" smtClean="0">
                <a:solidFill>
                  <a:srgbClr val="006600"/>
                </a:solidFill>
              </a:rPr>
              <a:t>)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780256"/>
            <a:ext cx="9144000" cy="7747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FF0000"/>
                </a:solidFill>
                <a:ea typeface="ＭＳ Ｐゴシック" pitchFamily="1" charset="-128"/>
              </a:rPr>
              <a:t>TRACK/Intensity Forecast Skill </a:t>
            </a:r>
            <a:br>
              <a:rPr lang="en-US" sz="2400" b="1" u="sng" dirty="0" smtClean="0">
                <a:solidFill>
                  <a:srgbClr val="FF0000"/>
                </a:solidFill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2010-2011 Seasons Retrospective Runs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400" b="1" dirty="0" smtClean="0">
                <a:ea typeface="ＭＳ Ｐゴシック" pitchFamily="1" charset="-128"/>
              </a:rPr>
              <a:t>H212/H3GP/H130 (27:9:3 km) relative to HWRF (27:9 km)</a:t>
            </a:r>
            <a:br>
              <a:rPr lang="en-US" sz="2400" b="1" dirty="0" smtClean="0">
                <a:ea typeface="ＭＳ Ｐゴシック" pitchFamily="1" charset="-128"/>
              </a:rPr>
            </a:br>
            <a:r>
              <a:rPr lang="en-US" sz="2400" b="1" dirty="0" smtClean="0">
                <a:solidFill>
                  <a:srgbClr val="FF0000"/>
                </a:solidFill>
                <a:ea typeface="ＭＳ Ｐゴシック" pitchFamily="1" charset="-128"/>
              </a:rPr>
              <a:t>All Cases</a:t>
            </a:r>
            <a:endParaRPr lang="en-US" sz="2400" b="1" dirty="0" smtClean="0">
              <a:ea typeface="ＭＳ Ｐゴシック" pitchFamily="1" charset="-128"/>
            </a:endParaRPr>
          </a:p>
        </p:txBody>
      </p:sp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1600200" y="1371600"/>
            <a:ext cx="1147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1800" b="1" i="1">
                <a:latin typeface="Calibri" pitchFamily="1" charset="0"/>
              </a:rPr>
              <a:t>All Storms</a:t>
            </a:r>
          </a:p>
        </p:txBody>
      </p:sp>
      <p:sp>
        <p:nvSpPr>
          <p:cNvPr id="30725" name="Rectangle 13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pitchFamily="1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793750" y="5724525"/>
            <a:ext cx="3070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/>
            <a:r>
              <a:rPr lang="en-US" sz="1800" b="1" i="1">
                <a:latin typeface="Calibri" pitchFamily="1" charset="0"/>
              </a:rPr>
              <a:t>H130: Improved over H212</a:t>
            </a:r>
          </a:p>
          <a:p>
            <a:pPr algn="ctr" eaLnBrk="1" hangingPunct="1"/>
            <a:r>
              <a:rPr lang="en-US" sz="1800" b="1" i="1">
                <a:latin typeface="Calibri" pitchFamily="1" charset="0"/>
              </a:rPr>
              <a:t>&amp; now better than AVN0 (GFS)</a:t>
            </a:r>
          </a:p>
        </p:txBody>
      </p:sp>
      <p:pic>
        <p:nvPicPr>
          <p:cNvPr id="30735" name="Picture 15" descr="TrkSkill20101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35100"/>
            <a:ext cx="4090988" cy="40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392738" y="5715000"/>
            <a:ext cx="3222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/>
            <a:r>
              <a:rPr lang="en-US" sz="1800" b="1" i="1" dirty="0">
                <a:latin typeface="Calibri" pitchFamily="1" charset="0"/>
              </a:rPr>
              <a:t>H130: Best model of this sample</a:t>
            </a:r>
          </a:p>
          <a:p>
            <a:pPr algn="ctr" eaLnBrk="1" hangingPunct="1"/>
            <a:r>
              <a:rPr lang="en-US" sz="1800" b="1" i="1" dirty="0">
                <a:latin typeface="Calibri" pitchFamily="1" charset="0"/>
              </a:rPr>
              <a:t>Past 24 hr.</a:t>
            </a:r>
          </a:p>
        </p:txBody>
      </p:sp>
      <p:pic>
        <p:nvPicPr>
          <p:cNvPr id="8" name="Picture 14" descr="INT201011H130LGS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1435100"/>
            <a:ext cx="4073525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00600" y="1384300"/>
            <a:ext cx="4057650" cy="5246688"/>
            <a:chOff x="4800600" y="1384300"/>
            <a:chExt cx="4057650" cy="5246688"/>
          </a:xfrm>
          <a:solidFill>
            <a:schemeClr val="bg1"/>
          </a:solidFill>
        </p:grpSpPr>
        <p:pic>
          <p:nvPicPr>
            <p:cNvPr id="10" name="Picture 14" descr="INTSkill201011LGS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384300"/>
              <a:ext cx="4057650" cy="4057650"/>
            </a:xfrm>
            <a:prstGeom prst="rect">
              <a:avLst/>
            </a:prstGeom>
            <a:grpFill/>
            <a:extLst/>
          </p:spPr>
        </p:pic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5226050" y="5715000"/>
              <a:ext cx="3567113" cy="915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 eaLnBrk="1" hangingPunct="1"/>
              <a:r>
                <a:rPr lang="en-US" sz="1800" b="1" i="1">
                  <a:latin typeface="Calibri" pitchFamily="1" charset="0"/>
                </a:rPr>
                <a:t>H130: Best model of this sample</a:t>
              </a:r>
            </a:p>
            <a:p>
              <a:pPr algn="ctr" eaLnBrk="1" hangingPunct="1"/>
              <a:r>
                <a:rPr lang="en-US" sz="1800" b="1" i="1">
                  <a:latin typeface="Calibri" pitchFamily="1" charset="0"/>
                </a:rPr>
                <a:t>Past 24 hr. Skill vs. all of the models</a:t>
              </a:r>
            </a:p>
            <a:p>
              <a:pPr algn="ctr" eaLnBrk="1" hangingPunct="1"/>
              <a:r>
                <a:rPr lang="en-US" sz="1800" b="1" i="1">
                  <a:latin typeface="Calibri" pitchFamily="1" charset="0"/>
                </a:rPr>
                <a:t>shown here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64886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Courtesy: Stan Goldenberg, AOML/HRD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49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93" y="3581400"/>
            <a:ext cx="4038600" cy="3120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93" y="682028"/>
            <a:ext cx="4085596" cy="3157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248400" cy="5092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Experiments Planned for  2013 Season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143000"/>
            <a:ext cx="5181601" cy="495300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20-member HWRF Ensembles based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on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IC perturbations and Stochastic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Convective Trigger 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Advanced Vortex Initialization and assimilation of inner-core data (satellite and recon)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HWRF-MPIPOM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(including 3D ocean for Eastern Pacific) 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(collaboration with URI)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FY2013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HWRF for Western Pacific and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Indian Ocean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basins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including ocean coupling </a:t>
            </a:r>
            <a:r>
              <a: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(collaboration with 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JTWCI)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Basin-scale HWRF with regional hybrid-DA </a:t>
            </a:r>
            <a:endParaRPr lang="en-U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Basin-Scale HWRF with multiple moveable domains </a:t>
            </a:r>
            <a:r>
              <a: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(collaboration with 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HRD/AOML)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Continued evaluation of HWRF-HYCOM coupled system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Three-way coupled HWRF-POM/HYCOM-WWIII system </a:t>
            </a:r>
            <a:r>
              <a: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(collaboration with URI/ESRL)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0" y="3124200"/>
            <a:ext cx="1447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 rot="10800000">
            <a:off x="0" y="4821238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>
                <a:latin typeface="Times New Roman" pitchFamily="18" charset="0"/>
              </a:rPr>
              <a:t> 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124200" y="4953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200400" y="59436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9600" y="76200"/>
            <a:ext cx="8002588" cy="444730"/>
            <a:chOff x="432" y="144"/>
            <a:chExt cx="4752" cy="341"/>
          </a:xfrm>
        </p:grpSpPr>
        <p:sp>
          <p:nvSpPr>
            <p:cNvPr id="18491" name="AutoShape 10"/>
            <p:cNvSpPr>
              <a:spLocks noChangeArrowheads="1"/>
            </p:cNvSpPr>
            <p:nvPr/>
          </p:nvSpPr>
          <p:spPr bwMode="auto">
            <a:xfrm>
              <a:off x="432" y="144"/>
              <a:ext cx="4752" cy="312"/>
            </a:xfrm>
            <a:prstGeom prst="roundRect">
              <a:avLst>
                <a:gd name="adj" fmla="val 319"/>
              </a:avLst>
            </a:prstGeom>
            <a:noFill/>
            <a:ln w="38227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8492" name="Text Box 11"/>
            <p:cNvSpPr txBox="1">
              <a:spLocks noChangeArrowheads="1"/>
            </p:cNvSpPr>
            <p:nvPr/>
          </p:nvSpPr>
          <p:spPr bwMode="auto">
            <a:xfrm>
              <a:off x="432" y="144"/>
              <a:ext cx="4752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1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Advancing the HWRF System </a:t>
              </a:r>
              <a:r>
                <a:rPr lang="en-GB" sz="24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FY2013 </a:t>
              </a:r>
              <a:r>
                <a:rPr lang="en-GB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&amp; Beyond</a:t>
              </a:r>
            </a:p>
          </p:txBody>
        </p:sp>
      </p:grpSp>
      <p:sp>
        <p:nvSpPr>
          <p:cNvPr id="18440" name="Text Box 18"/>
          <p:cNvSpPr txBox="1">
            <a:spLocks noChangeArrowheads="1"/>
          </p:cNvSpPr>
          <p:nvPr/>
        </p:nvSpPr>
        <p:spPr bwMode="auto">
          <a:xfrm>
            <a:off x="5638800" y="5105400"/>
            <a:ext cx="32004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.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8514" name="Group 8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94399993"/>
              </p:ext>
            </p:extLst>
          </p:nvPr>
        </p:nvGraphicFramePr>
        <p:xfrm>
          <a:off x="297180" y="533400"/>
          <a:ext cx="8465820" cy="5440680"/>
        </p:xfrm>
        <a:graphic>
          <a:graphicData uri="http://schemas.openxmlformats.org/drawingml/2006/table">
            <a:tbl>
              <a:tblPr/>
              <a:tblGrid>
                <a:gridCol w="1295400"/>
                <a:gridCol w="1793240"/>
                <a:gridCol w="1295400"/>
                <a:gridCol w="1259840"/>
                <a:gridCol w="1450340"/>
                <a:gridCol w="13716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2016*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Resolution/ Infrastructure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New Nest-Parent Interpolations; expanded domain size &amp; new nest movement algorithm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7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vertical resolution with higher model top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community R2O efforts (HFIP), Multiple moving domains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Upgrades to infrastructure - NEMS/ESMF/NMM-B, Other oceanic basins, HWRF Ensembles, Global to local scale modeling for hurricanes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Meso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-SAS, Modified PBL, Improved microphysics &amp; Radiation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7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Microphysics, Radiation, Surface Physics, Coupling to Waves and Land Surface, Physics for high-resolution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DA/ Vortex Initialization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Modified vortex initialization and One-Way Hybrid with inner-core TDR and flight level 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7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Inner core DA (TDR, satellite), cloudy radiance assimilation Two-Way regional Hybrid DA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 Ensembles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Hybrid-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EnKF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DA, advanced vortex relocation procedure, improved GSI/Hybrid techniques, DA for moving nests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78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Ocean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3-D ocean for Eastern Pacific &amp; removal of flux truncation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7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Improved ocean data assimilation, physics and resolution, unified coupled system for ATL &amp; EPAC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HWRF-HYCOM for all oceanic basins (driven by Global RTOFS)</a:t>
                      </a:r>
                      <a:endParaRPr kumimoji="0" 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Atmosphere-Ocean-Wave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Multi-grid surf zone physics, effects of sea spray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Diagnostics and Product Development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 Ensemble based products, Coupling to Hydrological/ Surge/ Inundation models, advanced model diagnostics based on observations, improved product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486" name="Text Box 56"/>
          <p:cNvSpPr txBox="1">
            <a:spLocks noChangeArrowheads="1"/>
          </p:cNvSpPr>
          <p:nvPr/>
        </p:nvSpPr>
        <p:spPr bwMode="auto">
          <a:xfrm>
            <a:off x="762000" y="6248400"/>
            <a:ext cx="1981200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/>
              <a:t>2013 </a:t>
            </a:r>
            <a:r>
              <a:rPr lang="en-US" b="0" dirty="0"/>
              <a:t>upgrades</a:t>
            </a:r>
          </a:p>
        </p:txBody>
      </p:sp>
      <p:sp>
        <p:nvSpPr>
          <p:cNvPr id="18487" name="Text Box 57"/>
          <p:cNvSpPr txBox="1">
            <a:spLocks noChangeArrowheads="1"/>
          </p:cNvSpPr>
          <p:nvPr/>
        </p:nvSpPr>
        <p:spPr bwMode="auto">
          <a:xfrm>
            <a:off x="2944368" y="6241780"/>
            <a:ext cx="3581400" cy="369332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/>
              <a:t>Planned/ongoing </a:t>
            </a:r>
            <a:r>
              <a:rPr lang="en-US" b="0" dirty="0"/>
              <a:t>developments</a:t>
            </a:r>
          </a:p>
        </p:txBody>
      </p:sp>
      <p:sp>
        <p:nvSpPr>
          <p:cNvPr id="18488" name="Text Box 58"/>
          <p:cNvSpPr txBox="1">
            <a:spLocks noChangeArrowheads="1"/>
          </p:cNvSpPr>
          <p:nvPr/>
        </p:nvSpPr>
        <p:spPr bwMode="auto">
          <a:xfrm>
            <a:off x="6705600" y="6234938"/>
            <a:ext cx="2133600" cy="36933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/>
              <a:t>*Resource permitting</a:t>
            </a:r>
            <a:endParaRPr lang="en-US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vijay.tallapragada\Downloads\Debby Rai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7" y="1498349"/>
            <a:ext cx="8839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69985" name="Title 3"/>
          <p:cNvSpPr>
            <a:spLocks noGrp="1"/>
          </p:cNvSpPr>
          <p:nvPr>
            <p:ph type="ctrTitle" idx="4294967295"/>
          </p:nvPr>
        </p:nvSpPr>
        <p:spPr>
          <a:xfrm>
            <a:off x="2590800" y="5122946"/>
            <a:ext cx="6553200" cy="708025"/>
          </a:xfrm>
        </p:spPr>
        <p:txBody>
          <a:bodyPr lIns="82945" tIns="41473" rIns="82945" bIns="41473"/>
          <a:lstStyle/>
          <a:p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</a:p>
        </p:txBody>
      </p:sp>
      <p:sp>
        <p:nvSpPr>
          <p:cNvPr id="169986" name="Subtitle 4"/>
          <p:cNvSpPr>
            <a:spLocks noGrp="1"/>
          </p:cNvSpPr>
          <p:nvPr>
            <p:ph type="subTitle" idx="4294967295"/>
          </p:nvPr>
        </p:nvSpPr>
        <p:spPr>
          <a:xfrm>
            <a:off x="2743200" y="3276600"/>
            <a:ext cx="6400800" cy="1752600"/>
          </a:xfrm>
        </p:spPr>
        <p:txBody>
          <a:bodyPr lIns="82945" tIns="41473" rIns="82945" bIns="41473"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Questions?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169987" name="Rectangle 4"/>
          <p:cNvSpPr>
            <a:spLocks noChangeArrowheads="1"/>
          </p:cNvSpPr>
          <p:nvPr/>
        </p:nvSpPr>
        <p:spPr bwMode="auto">
          <a:xfrm>
            <a:off x="152400" y="194650"/>
            <a:ext cx="5105399" cy="95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+mj-lt"/>
              </a:rPr>
              <a:t>HWRF Real-time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and pre-implementation T&amp;E 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j-lt"/>
                <a:hlinkClick r:id="rId4"/>
              </a:rPr>
              <a:t>http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j-lt"/>
                <a:hlinkClick r:id="rId4"/>
              </a:rPr>
              <a:t>://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j-lt"/>
                <a:hlinkClick r:id="rId4"/>
              </a:rPr>
              <a:t>www.emc.ncep.noaa.gov/gc_wmb/vxt</a:t>
            </a:r>
            <a:endParaRPr lang="en-US" b="1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endParaRPr lang="en-US" b="1" dirty="0">
              <a:latin typeface="+mj-lt"/>
            </a:endParaRPr>
          </a:p>
        </p:txBody>
      </p:sp>
      <p:pic>
        <p:nvPicPr>
          <p:cNvPr id="16998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94650"/>
            <a:ext cx="3771900" cy="119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9989" name="Text Box 6"/>
          <p:cNvSpPr txBox="1">
            <a:spLocks noChangeArrowheads="1"/>
          </p:cNvSpPr>
          <p:nvPr/>
        </p:nvSpPr>
        <p:spPr bwMode="auto">
          <a:xfrm>
            <a:off x="226712" y="5476959"/>
            <a:ext cx="8231487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99"/>
                </a:solidFill>
              </a:rPr>
              <a:t>Acknowledgements: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HWRF team at </a:t>
            </a:r>
            <a:r>
              <a:rPr lang="en-US" i="1" dirty="0" smtClean="0"/>
              <a:t>EMC, EMC </a:t>
            </a:r>
            <a:r>
              <a:rPr lang="en-US" i="1" dirty="0"/>
              <a:t>and HFIP Management</a:t>
            </a:r>
          </a:p>
          <a:p>
            <a:pPr>
              <a:spcBef>
                <a:spcPct val="50000"/>
              </a:spcBef>
            </a:pPr>
            <a:r>
              <a:rPr lang="en-US" i="1" dirty="0" smtClean="0"/>
              <a:t>Collaborations </a:t>
            </a:r>
            <a:r>
              <a:rPr lang="en-US" i="1" dirty="0"/>
              <a:t>with NHC, DTC, </a:t>
            </a:r>
            <a:r>
              <a:rPr lang="en-US" i="1" dirty="0" smtClean="0"/>
              <a:t>HRD/AOML, PSD/ESRL, GFDL</a:t>
            </a:r>
            <a:r>
              <a:rPr lang="en-US" i="1" dirty="0"/>
              <a:t>, URI, </a:t>
            </a:r>
            <a:r>
              <a:rPr lang="en-US" i="1" dirty="0" smtClean="0"/>
              <a:t>UMD, FSU, CIRA </a:t>
            </a:r>
            <a:r>
              <a:rPr lang="en-US" i="1" dirty="0"/>
              <a:t>and </a:t>
            </a:r>
            <a:r>
              <a:rPr lang="en-US" i="1" dirty="0" smtClean="0"/>
              <a:t>HFIP </a:t>
            </a:r>
            <a:r>
              <a:rPr lang="en-US" i="1" dirty="0" smtClean="0"/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10143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231040" cy="512693"/>
          </a:xfrm>
        </p:spPr>
        <p:txBody>
          <a:bodyPr lIns="82945" tIns="35198" rIns="82945" bIns="41473">
            <a:normAutofit fontScale="90000"/>
          </a:bodyPr>
          <a:lstStyle/>
          <a:p>
            <a:pPr algn="l"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147" name="Content Placeholder 5"/>
          <p:cNvSpPr>
            <a:spLocks noGrp="1"/>
          </p:cNvSpPr>
          <p:nvPr>
            <p:ph sz="quarter" idx="1"/>
          </p:nvPr>
        </p:nvSpPr>
        <p:spPr>
          <a:xfrm>
            <a:off x="156927" y="1752600"/>
            <a:ext cx="8991600" cy="2971800"/>
          </a:xfrm>
          <a:noFill/>
        </p:spPr>
        <p:txBody>
          <a:bodyPr lIns="82945" tIns="41473" rIns="82945" bIns="41473">
            <a:normAutofit/>
          </a:bodyPr>
          <a:lstStyle/>
          <a:p>
            <a:pPr>
              <a:spcAft>
                <a:spcPts val="1089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Review of HWRF performance for 2012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season</a:t>
            </a:r>
          </a:p>
          <a:p>
            <a:pPr>
              <a:spcAft>
                <a:spcPts val="1089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Priorities and planned upgrades for FY2013 implementation</a:t>
            </a:r>
          </a:p>
          <a:p>
            <a:pPr>
              <a:spcAft>
                <a:spcPts val="1089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Ongoing R&amp;D activities and planned 2013 demo experiments</a:t>
            </a:r>
          </a:p>
          <a:p>
            <a:pPr>
              <a:spcAft>
                <a:spcPts val="1089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Future plans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8456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 descr="http://snook/~dzelinsky/images/tes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34849"/>
            <a:ext cx="4338951" cy="33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7149" y="914400"/>
            <a:ext cx="3928533" cy="294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113"/>
            <a:ext cx="8686800" cy="533400"/>
          </a:xfrm>
        </p:spPr>
        <p:txBody>
          <a:bodyPr lIns="82945" tIns="41473" rIns="82945" bIns="41473">
            <a:norm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FY2012 High-Resolution Triple-Nested HWRF 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650099"/>
            <a:ext cx="5102046" cy="2626501"/>
          </a:xfrm>
          <a:prstGeom prst="rect">
            <a:avLst/>
          </a:prstGeom>
        </p:spPr>
        <p:txBody>
          <a:bodyPr lIns="82945" tIns="19199" rIns="82945" bIns="41473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700" b="1" i="1" dirty="0" smtClean="0"/>
              <a:t>For the first time, a</a:t>
            </a:r>
            <a:r>
              <a:rPr lang="en-US" sz="1700" i="1" dirty="0" smtClean="0"/>
              <a:t> </a:t>
            </a:r>
            <a:r>
              <a:rPr lang="en-US" sz="1700" b="1" i="1" dirty="0" smtClean="0"/>
              <a:t>high-resolution hurricane model operating at cloud-permitting 3km resolution</a:t>
            </a:r>
            <a:r>
              <a:rPr lang="en-US" sz="1700" i="1" dirty="0" smtClean="0"/>
              <a:t> was </a:t>
            </a:r>
            <a:r>
              <a:rPr lang="en-US" sz="1700" b="1" i="1" dirty="0" smtClean="0"/>
              <a:t>implemented into NCEP operations, a result of multi-agency efforts supported by HFIP</a:t>
            </a:r>
          </a:p>
          <a:p>
            <a:endParaRPr lang="en-US" sz="1700" b="1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700" b="1" i="1" dirty="0" smtClean="0"/>
              <a:t>Advanced high-resolution products from operations include synthetic satellite imagery, high-frequency track and intensity forecasts and additional large-scale and vortex </a:t>
            </a:r>
            <a:r>
              <a:rPr lang="en-US" sz="1700" b="1" i="1" dirty="0"/>
              <a:t>scale diagnostics (http://www.emc.ncep.noaa.gov/gc_wmb/vxt</a:t>
            </a:r>
            <a:r>
              <a:rPr lang="en-US" sz="1700" b="1" i="1" dirty="0" smtClean="0"/>
              <a:t>/)</a:t>
            </a:r>
            <a:endParaRPr lang="en-US" sz="1700" b="1" i="1" dirty="0"/>
          </a:p>
        </p:txBody>
      </p:sp>
      <p:pic>
        <p:nvPicPr>
          <p:cNvPr id="19" name="Picture 8" descr="http://snook/~dzelinsky/images/animated_real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2819400" cy="27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396620" y="498157"/>
            <a:ext cx="3200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5760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Three telescopic domains: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27km: 75x75</a:t>
            </a:r>
            <a:r>
              <a:rPr lang="en-US" sz="1200" b="1" baseline="300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; 9km ~11x10</a:t>
            </a:r>
            <a:r>
              <a:rPr lang="en-US" sz="1200" b="1" baseline="300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3km inner-most nest 6x5.5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o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7000" y="4207051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Synthetic Satellite Imagery (SSMI/S) from HWRF compared to observed ice scattering composite for TS Debby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www.emc.ncep.noaa.gov/gc_wmb/vxt/chanh/temp/EPAL2012_milestone/fig_EPAL2012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0"/>
            <a:ext cx="4114800" cy="29097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Verification of Operational HWRF for 2012 season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4582" name="Picture 6" descr="http://www.emc.ncep.noaa.gov/gc_wmb/vxt/chanh/temp/ALAL2012_milestone/fig_ALAL2012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4114800" cy="2909751"/>
          </a:xfrm>
          <a:prstGeom prst="rect">
            <a:avLst/>
          </a:prstGeom>
          <a:noFill/>
        </p:spPr>
      </p:pic>
      <p:pic>
        <p:nvPicPr>
          <p:cNvPr id="7" name="Picture 4" descr="http://www.emc.ncep.noaa.gov/gc_wmb/vxt/chanh/temp/EPAL2012_milestone/fig_EPAL2012_wi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4114800" cy="29097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95600" y="292141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ATL-track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5867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EP-intensity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5955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EP-track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3" name="Picture 4" descr="http://www.emc.ncep.noaa.gov/gc_wmb/vxt/chanh/temp/ALAL2012_milestone/fig_ALAL2012_wi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762000"/>
            <a:ext cx="4114800" cy="2909751"/>
          </a:xfrm>
          <a:prstGeom prst="rect">
            <a:avLst/>
          </a:prstGeom>
          <a:noFill/>
          <a:ln w="28575">
            <a:noFill/>
            <a:prstDash val="sysDash"/>
          </a:ln>
        </p:spPr>
      </p:pic>
      <p:sp>
        <p:nvSpPr>
          <p:cNvPr id="14" name="TextBox 13"/>
          <p:cNvSpPr txBox="1"/>
          <p:nvPr/>
        </p:nvSpPr>
        <p:spPr>
          <a:xfrm>
            <a:off x="7010400" y="2895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ATL-intensity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9600" y="1676400"/>
            <a:ext cx="3505200" cy="0"/>
          </a:xfrm>
          <a:prstGeom prst="line">
            <a:avLst/>
          </a:prstGeom>
          <a:ln w="285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6800" y="2289048"/>
            <a:ext cx="3505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47800" y="1487424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2011 HWRF 96hr FCST errors</a:t>
            </a:r>
            <a:endParaRPr lang="en-US" sz="11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84520" y="21005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2012 HWRF 96hr FCST errors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876800" y="1908566"/>
            <a:ext cx="3505200" cy="0"/>
          </a:xfrm>
          <a:prstGeom prst="line">
            <a:avLst/>
          </a:prstGeom>
          <a:ln w="285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17195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2011 HWRF 96hr FCST errors</a:t>
            </a:r>
            <a:endParaRPr lang="en-US" sz="1100" b="1" dirty="0">
              <a:solidFill>
                <a:srgbClr val="0000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600" y="2136648"/>
            <a:ext cx="3505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77696" y="19481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2012 HWRF 96hr FCST errors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9600" y="4651766"/>
            <a:ext cx="3505200" cy="0"/>
          </a:xfrm>
          <a:prstGeom prst="line">
            <a:avLst/>
          </a:prstGeom>
          <a:ln w="285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47800" y="44627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2011 HWRF 96hr FCST errors</a:t>
            </a:r>
            <a:endParaRPr lang="en-US" sz="1100" b="1" dirty="0">
              <a:solidFill>
                <a:srgbClr val="0000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09600" y="5260848"/>
            <a:ext cx="3505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77696" y="50723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2012 HWRF 96hr FCST errors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029200" y="4532376"/>
            <a:ext cx="3505200" cy="0"/>
          </a:xfrm>
          <a:prstGeom prst="line">
            <a:avLst/>
          </a:prstGeom>
          <a:ln w="285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67400" y="434340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2011 HWRF 96hr FCST errors</a:t>
            </a:r>
            <a:endParaRPr lang="en-US" sz="1100" b="1" dirty="0">
              <a:solidFill>
                <a:srgbClr val="0000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029200" y="5260848"/>
            <a:ext cx="3505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36920" y="507239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2012 HWRF 96hr FCST errors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805"/>
            <a:ext cx="4191000" cy="2551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9995"/>
            <a:ext cx="4114800" cy="25928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5635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Operational HWRF Progress and Improvement w.r.t 2011</a:t>
            </a:r>
            <a:r>
              <a:rPr lang="en-US" sz="1600" b="1" i="1" dirty="0" smtClean="0">
                <a:solidFill>
                  <a:srgbClr val="0000FF"/>
                </a:solidFill>
                <a:cs typeface="Arial" pitchFamily="34" charset="0"/>
              </a:rPr>
              <a:t/>
            </a:r>
            <a:br>
              <a:rPr lang="en-US" sz="1600" b="1" i="1" dirty="0" smtClean="0">
                <a:solidFill>
                  <a:srgbClr val="0000FF"/>
                </a:solidFill>
                <a:cs typeface="Arial" pitchFamily="34" charset="0"/>
              </a:rPr>
            </a:br>
            <a:r>
              <a:rPr lang="en-US" sz="1400" b="1" i="1" dirty="0" smtClean="0">
                <a:solidFill>
                  <a:srgbClr val="FF0000"/>
                </a:solidFill>
                <a:cs typeface="Arial" pitchFamily="34" charset="0"/>
              </a:rPr>
              <a:t>(FY2012 Operational Goals: 10% improvement in track and intensity at all times)</a:t>
            </a:r>
            <a:endParaRPr lang="en-US" sz="20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3351"/>
              </p:ext>
            </p:extLst>
          </p:nvPr>
        </p:nvGraphicFramePr>
        <p:xfrm>
          <a:off x="76201" y="3352800"/>
          <a:ext cx="4190999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171"/>
                <a:gridCol w="437404"/>
                <a:gridCol w="437404"/>
                <a:gridCol w="437404"/>
                <a:gridCol w="437404"/>
                <a:gridCol w="437404"/>
                <a:gridCol w="437404"/>
                <a:gridCol w="437404"/>
              </a:tblGrid>
              <a:tr h="25798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Lead time</a:t>
                      </a:r>
                      <a:endParaRPr lang="en-US" sz="11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9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improvement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70426"/>
              </p:ext>
            </p:extLst>
          </p:nvPr>
        </p:nvGraphicFramePr>
        <p:xfrm>
          <a:off x="4800603" y="3352800"/>
          <a:ext cx="3886194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7050"/>
                <a:gridCol w="405592"/>
                <a:gridCol w="405592"/>
                <a:gridCol w="405592"/>
                <a:gridCol w="405592"/>
                <a:gridCol w="405592"/>
                <a:gridCol w="405592"/>
                <a:gridCol w="405592"/>
              </a:tblGrid>
              <a:tr h="2579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Lead time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9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improvement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0785"/>
              </p:ext>
            </p:extLst>
          </p:nvPr>
        </p:nvGraphicFramePr>
        <p:xfrm>
          <a:off x="152401" y="6248400"/>
          <a:ext cx="4114798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8641"/>
                <a:gridCol w="429451"/>
                <a:gridCol w="429451"/>
                <a:gridCol w="429451"/>
                <a:gridCol w="429451"/>
                <a:gridCol w="429451"/>
                <a:gridCol w="429451"/>
                <a:gridCol w="429451"/>
              </a:tblGrid>
              <a:tr h="2579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Lead time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9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improvement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-4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75631"/>
              </p:ext>
            </p:extLst>
          </p:nvPr>
        </p:nvGraphicFramePr>
        <p:xfrm>
          <a:off x="4724397" y="6248400"/>
          <a:ext cx="3962402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580"/>
                <a:gridCol w="413546"/>
                <a:gridCol w="413546"/>
                <a:gridCol w="413546"/>
                <a:gridCol w="413546"/>
                <a:gridCol w="413546"/>
                <a:gridCol w="413546"/>
                <a:gridCol w="413546"/>
              </a:tblGrid>
              <a:tr h="2579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Lead time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9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improvement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98" marR="5298" marT="5298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0" y="3809999"/>
            <a:ext cx="4114800" cy="2454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24004"/>
            <a:ext cx="4038600" cy="24243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337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495800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" y="3400425"/>
            <a:ext cx="46482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6" y="3429000"/>
            <a:ext cx="4572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4800" y="1600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12%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95800" y="1110734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43000" y="23622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" y="2007412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4450" y="194388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11%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24000" y="2286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000" y="5114925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21% 19% 22%       14%        17%         5%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19200" y="5966381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00200" y="5788057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76450" y="5737781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19400" y="5509181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57600" y="5394881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5800" y="5280581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" y="1664732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17%   11%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1371600"/>
            <a:ext cx="69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29%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200" y="483365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22% 14%  8%         6%          19%      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6238" y="2231242"/>
            <a:ext cx="86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HWRF</a:t>
            </a:r>
          </a:p>
          <a:p>
            <a:r>
              <a:rPr lang="en-US" b="1" dirty="0" smtClean="0">
                <a:solidFill>
                  <a:srgbClr val="003399"/>
                </a:solidFill>
              </a:rPr>
              <a:t>HWFE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5515" y="2228038"/>
            <a:ext cx="86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GFDL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GFDE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C5036-E40C-4E54-80AD-0E8CCFEA85B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7200" y="914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HWRF/GFDL driven by High-Res ECMWF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2897" y="74140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ATL-track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0" y="4267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EP-intensity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86889" y="4267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EP-track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0276" y="74140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ATL-intensity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0600" y="3220369"/>
            <a:ext cx="7162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cs typeface="Arial" pitchFamily="34" charset="0"/>
              </a:rPr>
              <a:t>Special HFIP supported Real-Time </a:t>
            </a:r>
            <a:r>
              <a:rPr lang="en-US" b="1" dirty="0" smtClean="0">
                <a:solidFill>
                  <a:srgbClr val="000099"/>
                </a:solidFill>
                <a:cs typeface="Arial" pitchFamily="34" charset="0"/>
              </a:rPr>
              <a:t>Projects for 2012 Season: HWRF/GFDL driven by High-Res ECMWF Analysis/Forecasts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307"/>
            <a:ext cx="4293824" cy="3220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0" y="362712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02736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95577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OPER HWRF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74959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HWRG  TDR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165455"/>
            <a:ext cx="468934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 Cross section at initial time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C5036-E40C-4E54-80AD-0E8CCFEA85B1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467831" y="4495800"/>
            <a:ext cx="61099" cy="19050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147700" y="4724400"/>
            <a:ext cx="548500" cy="170356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0200" y="4267200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Accurate representation of vortex tilt</a:t>
            </a:r>
            <a:endParaRPr lang="en-US" sz="1500" b="1" dirty="0"/>
          </a:p>
        </p:txBody>
      </p:sp>
      <p:pic>
        <p:nvPicPr>
          <p:cNvPr id="22" name="Content Placeholder 7" descr="fig_ALAL2012_wi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380347"/>
            <a:ext cx="4038600" cy="28962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19384" y="685147"/>
            <a:ext cx="1371600" cy="36931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b="1" dirty="0" smtClean="0"/>
              <a:t>Intensity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56584" y="309440"/>
            <a:ext cx="459161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cs typeface="Arial" pitchFamily="34" charset="0"/>
              </a:rPr>
              <a:t>Special HFIP supported Real-Time </a:t>
            </a:r>
            <a:r>
              <a:rPr lang="en-US" b="1" dirty="0" smtClean="0">
                <a:solidFill>
                  <a:srgbClr val="000099"/>
                </a:solidFill>
                <a:cs typeface="Arial" pitchFamily="34" charset="0"/>
              </a:rPr>
              <a:t>Projects for 2012 Season: 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Inner </a:t>
            </a:r>
            <a:r>
              <a:rPr lang="en-US" b="1" dirty="0">
                <a:solidFill>
                  <a:srgbClr val="000099"/>
                </a:solidFill>
              </a:rPr>
              <a:t>Core P3 TDR data assimilation</a:t>
            </a:r>
          </a:p>
          <a:p>
            <a:pPr algn="ctr"/>
            <a:r>
              <a:rPr lang="en-US" b="1" dirty="0">
                <a:solidFill>
                  <a:srgbClr val="000099"/>
                </a:solidFill>
              </a:rPr>
              <a:t>(includes one-way hybrid GSI for HWRF using GFS ensembles)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7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ig_WPAL2012_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2" y="3777178"/>
            <a:ext cx="3946224" cy="2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fig_WPAL2012_t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609600"/>
            <a:ext cx="400624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31" y="1524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cs typeface="Arial" pitchFamily="34" charset="0"/>
              </a:rPr>
              <a:t>Special HFIP supported Real-Time Projects for </a:t>
            </a:r>
            <a:r>
              <a:rPr lang="en-US" sz="2400" b="1" dirty="0" smtClean="0">
                <a:solidFill>
                  <a:srgbClr val="000099"/>
                </a:solidFill>
                <a:cs typeface="Arial" pitchFamily="34" charset="0"/>
              </a:rPr>
              <a:t>2012 Season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62800" y="556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Intensity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15200" y="2743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Track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914400"/>
            <a:ext cx="4572000" cy="229974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For the first time, Real-Time forecast guidance from NCEP Operational HWRF (uncoupled) is made available for JTWC for all Western Pacific storms starting with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Sanvu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(03W) from May 21, 2012. 85% on-time delivery to JTWC  using HFIP computing resources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All operational products, including synthetic satellite imagery, high-frequency track &amp; intensity forecasts, and additional special graphics requested by JTWC are provided through HWRF website: http://www.emc.ncep.noaa.gov/HWRF/WestPacific/ </a:t>
            </a:r>
          </a:p>
          <a:p>
            <a:endParaRPr lang="en-US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3685" y="1523855"/>
            <a:ext cx="283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HWRF</a:t>
            </a:r>
            <a:r>
              <a:rPr lang="en-US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track errors better than </a:t>
            </a:r>
            <a:r>
              <a:rPr lang="en-US" sz="1400" b="1" dirty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COAMPS-TC</a:t>
            </a:r>
            <a:r>
              <a:rPr lang="en-US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GFDN</a:t>
            </a:r>
            <a:endParaRPr lang="en-US" sz="1400" dirty="0">
              <a:solidFill>
                <a:srgbClr val="000099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7290" y="3445959"/>
            <a:ext cx="4274620" cy="3110453"/>
            <a:chOff x="304800" y="3100895"/>
            <a:chExt cx="4274620" cy="3110453"/>
          </a:xfrm>
        </p:grpSpPr>
        <p:grpSp>
          <p:nvGrpSpPr>
            <p:cNvPr id="30" name="Group 29"/>
            <p:cNvGrpSpPr/>
            <p:nvPr/>
          </p:nvGrpSpPr>
          <p:grpSpPr>
            <a:xfrm>
              <a:off x="304800" y="3100895"/>
              <a:ext cx="4274620" cy="3110453"/>
              <a:chOff x="1798461" y="15089"/>
              <a:chExt cx="4274620" cy="3110453"/>
            </a:xfrm>
          </p:grpSpPr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8461" y="15089"/>
                <a:ext cx="4274620" cy="3110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437062" y="1339189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Track</a:t>
                </a:r>
                <a:endParaRPr lang="en-US" b="1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143000" y="449580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TWRF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485900" y="4682847"/>
              <a:ext cx="114300" cy="27015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514600" y="53340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HWRF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7" idx="0"/>
            </p:cNvCxnSpPr>
            <p:nvPr/>
          </p:nvCxnSpPr>
          <p:spPr>
            <a:xfrm flipH="1" flipV="1">
              <a:off x="2590800" y="5029200"/>
              <a:ext cx="304800" cy="304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7290" y="3048000"/>
            <a:ext cx="4274620" cy="3276600"/>
            <a:chOff x="377290" y="3048001"/>
            <a:chExt cx="4274620" cy="3276600"/>
          </a:xfrm>
        </p:grpSpPr>
        <p:grpSp>
          <p:nvGrpSpPr>
            <p:cNvPr id="28" name="Group 27"/>
            <p:cNvGrpSpPr/>
            <p:nvPr/>
          </p:nvGrpSpPr>
          <p:grpSpPr>
            <a:xfrm>
              <a:off x="377290" y="3048001"/>
              <a:ext cx="4274620" cy="3276600"/>
              <a:chOff x="4768850" y="1447800"/>
              <a:chExt cx="3765550" cy="2590800"/>
            </a:xfrm>
          </p:grpSpPr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8850" y="1447800"/>
                <a:ext cx="3765550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5791200" y="1752600"/>
                <a:ext cx="2514600" cy="1526977"/>
                <a:chOff x="5791200" y="1752600"/>
                <a:chExt cx="2514600" cy="1526977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5791200" y="1752600"/>
                  <a:ext cx="685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0000FF"/>
                      </a:solidFill>
                    </a:rPr>
                    <a:t>TWRF</a:t>
                  </a:r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134100" y="1939647"/>
                  <a:ext cx="114300" cy="270153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6333974" y="2971800"/>
                  <a:ext cx="762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HWRF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3" name="Straight Arrow Connector 22"/>
                <p:cNvCxnSpPr>
                  <a:stCxn id="22" idx="0"/>
                </p:cNvCxnSpPr>
                <p:nvPr/>
              </p:nvCxnSpPr>
              <p:spPr>
                <a:xfrm flipH="1" flipV="1">
                  <a:off x="6410174" y="2667000"/>
                  <a:ext cx="304800" cy="30480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7162800" y="2286744"/>
                  <a:ext cx="1143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CC3399"/>
                      </a:solidFill>
                    </a:rPr>
                    <a:t>ACCESS-TC</a:t>
                  </a:r>
                  <a:endParaRPr lang="en-US" sz="1400" b="1" dirty="0">
                    <a:solidFill>
                      <a:srgbClr val="CC3399"/>
                    </a:solidFill>
                  </a:endParaRPr>
                </a:p>
              </p:txBody>
            </p:sp>
            <p:cxnSp>
              <p:nvCxnSpPr>
                <p:cNvPr id="25" name="Straight Arrow Connector 24"/>
                <p:cNvCxnSpPr>
                  <a:stCxn id="17" idx="1"/>
                </p:cNvCxnSpPr>
                <p:nvPr/>
              </p:nvCxnSpPr>
              <p:spPr>
                <a:xfrm flipH="1" flipV="1">
                  <a:off x="6400800" y="2286744"/>
                  <a:ext cx="762000" cy="153889"/>
                </a:xfrm>
                <a:prstGeom prst="straightConnector1">
                  <a:avLst/>
                </a:prstGeom>
                <a:ln w="28575">
                  <a:solidFill>
                    <a:srgbClr val="CC339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/>
            <p:cNvSpPr txBox="1"/>
            <p:nvPr/>
          </p:nvSpPr>
          <p:spPr>
            <a:xfrm>
              <a:off x="2895600" y="538925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Intensity</a:t>
              </a:r>
              <a:endParaRPr lang="en-US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377290" y="536181"/>
            <a:ext cx="454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cs typeface="Arial" pitchFamily="34" charset="0"/>
              </a:rPr>
              <a:t>Operational HWRF for Western-Pacific 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849" y="84270"/>
            <a:ext cx="7848600" cy="457201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+mn-lt"/>
              </a:rPr>
              <a:t>Priorities for Operational HWRF for 2013 hurricane season</a:t>
            </a:r>
            <a:endParaRPr lang="en-US" sz="24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4" name="Subtitle 3"/>
          <p:cNvSpPr>
            <a:spLocks noGrp="1"/>
          </p:cNvSpPr>
          <p:nvPr>
            <p:ph sz="quarter" idx="1"/>
          </p:nvPr>
        </p:nvSpPr>
        <p:spPr>
          <a:xfrm>
            <a:off x="381000" y="2002305"/>
            <a:ext cx="3733800" cy="762000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WCOSS Transition and Timelines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Pre-Implementation T&amp;E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587" y="2678411"/>
            <a:ext cx="861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EMC HWRF Team will proceed with annual upgrade process and will work with NHC to make alternate arrangements FY2013 HWRF implementation and real-time product delivery (parallel feed from WCOSS with Jet as backup)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Developed a comprehensive pre-implementation T&amp;E plan that includes extensive three-season testing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Create a new baseline that addresses known issues in FY12 implementation (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 presentation from Sam Trahan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Conduct scientific evaluation of physics upgrades (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 presentation from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Young Kwon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Conduct Recon Data Impact experiments (FL,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Dropsondes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and TDR)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Extend the T&amp;E for Western Pacific basin (including ocean coupling)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Deliver 20-member IC/Physics based HWRF ensemble forecasts to NHC through HFIP demo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Continue participating in several development activities and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Stream 2.0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real-time demos</a:t>
            </a: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4883590" y="1916411"/>
            <a:ext cx="3733800" cy="7620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Implementation Plans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HFIP supported real-time efforts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3166" y="541471"/>
            <a:ext cx="2982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NHC’s Wish List for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2013: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139" y="932507"/>
            <a:ext cx="8153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Improved regional hurricane model guidance for intensity; request continued EMC participation and support of HFIP model development activities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endParaRPr lang="en-US" sz="1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Assimilation </a:t>
            </a:r>
            <a:r>
              <a:rPr lang="en-US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of inner-core aircraft data (Tail Doppler, flight-level, </a:t>
            </a:r>
            <a:r>
              <a:rPr lang="en-US" sz="1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dropsonde</a:t>
            </a:r>
            <a:r>
              <a:rPr lang="en-US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winds) in the HWRF initialization</a:t>
            </a:r>
          </a:p>
        </p:txBody>
      </p:sp>
    </p:spTree>
    <p:extLst>
      <p:ext uri="{BB962C8B-B14F-4D97-AF65-F5344CB8AC3E}">
        <p14:creationId xmlns:p14="http://schemas.microsoft.com/office/powerpoint/2010/main" val="29414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1442</TotalTime>
  <Words>1309</Words>
  <Application>Microsoft Office PowerPoint</Application>
  <PresentationFormat>On-screen Show (4:3)</PresentationFormat>
  <Paragraphs>255</Paragraphs>
  <Slides>14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Equity</vt:lpstr>
      <vt:lpstr>Drawing</vt:lpstr>
      <vt:lpstr>Further Advancements to the NCEP Operational HWRF Modeling System for 2013 and Beyond</vt:lpstr>
      <vt:lpstr>Outline</vt:lpstr>
      <vt:lpstr>FY2012 High-Resolution Triple-Nested HWRF </vt:lpstr>
      <vt:lpstr>Verification of Operational HWRF for 2012 season</vt:lpstr>
      <vt:lpstr>Operational HWRF Progress and Improvement w.r.t 2011 (FY2012 Operational Goals: 10% improvement in track and intensity at all times)</vt:lpstr>
      <vt:lpstr>PowerPoint Presentation</vt:lpstr>
      <vt:lpstr>PowerPoint Presentation</vt:lpstr>
      <vt:lpstr>Special HFIP supported Real-Time Projects for 2012 Season</vt:lpstr>
      <vt:lpstr>Priorities for Operational HWRF for 2013 hurricane season</vt:lpstr>
      <vt:lpstr>PowerPoint Presentation</vt:lpstr>
      <vt:lpstr>TRACK/Intensity Forecast Skill  2010-2011 Seasons Retrospective Runs H212/H3GP/H130 (27:9:3 km) relative to HWRF (27:9 km) All Cases</vt:lpstr>
      <vt:lpstr>Real-time Experiments Planned for  2013 Season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Vijay T. Tallapragada</dc:creator>
  <cp:lastModifiedBy>Vijay Tallapragada</cp:lastModifiedBy>
  <cp:revision>115</cp:revision>
  <cp:lastPrinted>2012-12-12T05:24:22Z</cp:lastPrinted>
  <dcterms:created xsi:type="dcterms:W3CDTF">2011-12-01T20:42:32Z</dcterms:created>
  <dcterms:modified xsi:type="dcterms:W3CDTF">2013-03-02T17:43:08Z</dcterms:modified>
</cp:coreProperties>
</file>