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84" r:id="rId2"/>
    <p:sldId id="356" r:id="rId3"/>
    <p:sldId id="370" r:id="rId4"/>
    <p:sldId id="395" r:id="rId5"/>
    <p:sldId id="402" r:id="rId6"/>
    <p:sldId id="397" r:id="rId7"/>
    <p:sldId id="398" r:id="rId8"/>
    <p:sldId id="400" r:id="rId9"/>
    <p:sldId id="388" r:id="rId10"/>
    <p:sldId id="401" r:id="rId11"/>
    <p:sldId id="380"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A250"/>
    <a:srgbClr val="E09010"/>
    <a:srgbClr val="2FFF72"/>
    <a:srgbClr val="04FCFB"/>
    <a:srgbClr val="F30CF3"/>
    <a:srgbClr val="05FF14"/>
    <a:srgbClr val="FF0606"/>
    <a:srgbClr val="03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0" autoAdjust="0"/>
    <p:restoredTop sz="99854" autoAdjust="0"/>
  </p:normalViewPr>
  <p:slideViewPr>
    <p:cSldViewPr>
      <p:cViewPr>
        <p:scale>
          <a:sx n="125" d="100"/>
          <a:sy n="125" d="100"/>
        </p:scale>
        <p:origin x="-12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64" d="100"/>
          <a:sy n="164" d="100"/>
        </p:scale>
        <p:origin x="-305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55EC13D-8599-0D45-8468-967BD42CE19B}" type="slidenum">
              <a:rPr lang="en-US"/>
              <a:pPr>
                <a:defRPr/>
              </a:pPr>
              <a:t>‹#›</a:t>
            </a:fld>
            <a:endParaRPr lang="en-US"/>
          </a:p>
        </p:txBody>
      </p:sp>
    </p:spTree>
    <p:extLst>
      <p:ext uri="{BB962C8B-B14F-4D97-AF65-F5344CB8AC3E}">
        <p14:creationId xmlns:p14="http://schemas.microsoft.com/office/powerpoint/2010/main" val="411875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1A44D14-D5BF-C841-978E-5CC8CD3A2663}" type="slidenum">
              <a:rPr lang="en-US"/>
              <a:pPr>
                <a:defRPr/>
              </a:pPr>
              <a:t>‹#›</a:t>
            </a:fld>
            <a:endParaRPr lang="en-US"/>
          </a:p>
        </p:txBody>
      </p:sp>
    </p:spTree>
    <p:extLst>
      <p:ext uri="{BB962C8B-B14F-4D97-AF65-F5344CB8AC3E}">
        <p14:creationId xmlns:p14="http://schemas.microsoft.com/office/powerpoint/2010/main" val="4116811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3A092C-4065-8544-8374-6097669D15B5}" type="slidenum">
              <a:rPr lang="en-US" sz="1200"/>
              <a:pPr/>
              <a:t>1</a:t>
            </a:fld>
            <a:endParaRPr lang="en-US" sz="1200"/>
          </a:p>
        </p:txBody>
      </p:sp>
      <p:sp>
        <p:nvSpPr>
          <p:cNvPr id="5122" name="Rectangle 2"/>
          <p:cNvSpPr>
            <a:spLocks noGrp="1" noRot="1" noChangeAspect="1" noChangeArrowheads="1"/>
          </p:cNvSpPr>
          <p:nvPr>
            <p:ph type="sldImg"/>
          </p:nvPr>
        </p:nvSpPr>
        <p:spPr>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054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64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065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9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763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4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59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597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8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1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229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409575" y="6553200"/>
            <a:ext cx="1724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t>J. Kossin, </a:t>
            </a:r>
            <a:r>
              <a:rPr lang="en-US" sz="900" dirty="0" smtClean="0"/>
              <a:t>67th </a:t>
            </a:r>
            <a:r>
              <a:rPr lang="en-US" sz="900" dirty="0"/>
              <a:t>IHC, Mar </a:t>
            </a:r>
            <a:r>
              <a:rPr lang="en-US" sz="900" dirty="0" smtClean="0"/>
              <a:t>2013</a:t>
            </a:r>
            <a:endParaRPr lang="en-US" sz="900" dirty="0"/>
          </a:p>
        </p:txBody>
      </p:sp>
      <p:pic>
        <p:nvPicPr>
          <p:cNvPr id="1029" name="Picture 10" descr="NOA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563" y="6400800"/>
            <a:ext cx="4016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76200" y="3081338"/>
            <a:ext cx="9067800" cy="1325491"/>
          </a:xfrm>
          <a:prstGeom prst="rect">
            <a:avLst/>
          </a:prstGeom>
          <a:noFill/>
          <a:ln w="9525">
            <a:noFill/>
            <a:miter lim="800000"/>
            <a:headEnd/>
            <a:tailEnd/>
          </a:ln>
          <a:effectLst>
            <a:outerShdw blurRad="50800" dist="25400" dir="2700000">
              <a:srgbClr val="000000">
                <a:alpha val="43000"/>
              </a:srgbClr>
            </a:outerShdw>
          </a:effectLst>
        </p:spPr>
        <p:txBody>
          <a:bodyPr wrap="square">
            <a:spAutoFit/>
          </a:bodyPr>
          <a:lstStyle/>
          <a:p>
            <a:pPr algn="ctr">
              <a:lnSpc>
                <a:spcPct val="50000"/>
              </a:lnSpc>
              <a:spcBef>
                <a:spcPct val="50000"/>
              </a:spcBef>
              <a:defRPr/>
            </a:pPr>
            <a:r>
              <a:rPr lang="en-US" sz="2000" dirty="0">
                <a:solidFill>
                  <a:schemeClr val="tx1">
                    <a:lumMod val="75000"/>
                    <a:lumOff val="25000"/>
                  </a:schemeClr>
                </a:solidFill>
                <a:ea typeface="ＭＳ Ｐゴシック" charset="-128"/>
                <a:cs typeface="ＭＳ Ｐゴシック" charset="-128"/>
              </a:rPr>
              <a:t>James Kossin</a:t>
            </a:r>
            <a:r>
              <a:rPr lang="en-US" sz="2000" baseline="30000" dirty="0">
                <a:solidFill>
                  <a:schemeClr val="tx1">
                    <a:lumMod val="75000"/>
                    <a:lumOff val="25000"/>
                  </a:schemeClr>
                </a:solidFill>
                <a:ea typeface="ＭＳ Ｐゴシック" charset="-128"/>
                <a:cs typeface="ＭＳ Ｐゴシック" charset="-128"/>
              </a:rPr>
              <a:t>1,2</a:t>
            </a:r>
            <a:r>
              <a:rPr lang="en-US" sz="2000" dirty="0">
                <a:solidFill>
                  <a:schemeClr val="tx1">
                    <a:lumMod val="75000"/>
                    <a:lumOff val="25000"/>
                  </a:schemeClr>
                </a:solidFill>
                <a:ea typeface="ＭＳ Ｐゴシック" charset="-128"/>
                <a:cs typeface="ＭＳ Ｐゴシック" charset="-128"/>
              </a:rPr>
              <a:t>, William </a:t>
            </a:r>
            <a:r>
              <a:rPr lang="en-US" sz="2000" dirty="0" smtClean="0">
                <a:solidFill>
                  <a:schemeClr val="tx1">
                    <a:lumMod val="75000"/>
                    <a:lumOff val="25000"/>
                  </a:schemeClr>
                </a:solidFill>
                <a:ea typeface="ＭＳ Ｐゴシック" charset="-128"/>
                <a:cs typeface="ＭＳ Ｐゴシック" charset="-128"/>
              </a:rPr>
              <a:t>Lewis</a:t>
            </a:r>
            <a:r>
              <a:rPr lang="en-US" sz="2000" baseline="30000" dirty="0" smtClean="0">
                <a:solidFill>
                  <a:schemeClr val="tx1">
                    <a:lumMod val="75000"/>
                    <a:lumOff val="25000"/>
                  </a:schemeClr>
                </a:solidFill>
                <a:ea typeface="ＭＳ Ｐゴシック" charset="-128"/>
                <a:cs typeface="ＭＳ Ｐゴシック" charset="-128"/>
              </a:rPr>
              <a:t>2</a:t>
            </a:r>
            <a:r>
              <a:rPr lang="en-US" sz="2000" dirty="0" smtClean="0">
                <a:solidFill>
                  <a:schemeClr val="tx1">
                    <a:lumMod val="75000"/>
                    <a:lumOff val="25000"/>
                  </a:schemeClr>
                </a:solidFill>
                <a:ea typeface="ＭＳ Ｐゴシック" charset="-128"/>
                <a:cs typeface="ＭＳ Ｐゴシック" charset="-128"/>
              </a:rPr>
              <a:t>, Matthew Sitkowski</a:t>
            </a:r>
            <a:r>
              <a:rPr lang="en-US" sz="2000" baseline="30000" dirty="0" smtClean="0">
                <a:solidFill>
                  <a:schemeClr val="tx1">
                    <a:lumMod val="75000"/>
                    <a:lumOff val="25000"/>
                  </a:schemeClr>
                </a:solidFill>
                <a:ea typeface="ＭＳ Ｐゴシック" charset="-128"/>
                <a:cs typeface="ＭＳ Ｐゴシック" charset="-128"/>
              </a:rPr>
              <a:t>2</a:t>
            </a:r>
            <a:r>
              <a:rPr lang="en-US" sz="2000" dirty="0" smtClean="0">
                <a:solidFill>
                  <a:schemeClr val="tx1">
                    <a:lumMod val="75000"/>
                    <a:lumOff val="25000"/>
                  </a:schemeClr>
                </a:solidFill>
                <a:ea typeface="ＭＳ Ｐゴシック" charset="-128"/>
                <a:cs typeface="ＭＳ Ｐゴシック" charset="-128"/>
              </a:rPr>
              <a:t>, and Christopher Rozoff</a:t>
            </a:r>
            <a:r>
              <a:rPr lang="en-US" sz="2000" baseline="30000" dirty="0" smtClean="0">
                <a:solidFill>
                  <a:schemeClr val="tx1">
                    <a:lumMod val="75000"/>
                    <a:lumOff val="25000"/>
                  </a:schemeClr>
                </a:solidFill>
                <a:ea typeface="ＭＳ Ｐゴシック" charset="-128"/>
                <a:cs typeface="ＭＳ Ｐゴシック" charset="-128"/>
              </a:rPr>
              <a:t>2</a:t>
            </a:r>
            <a:endParaRPr lang="en-US" sz="2000" baseline="30000" dirty="0">
              <a:solidFill>
                <a:schemeClr val="tx1">
                  <a:lumMod val="75000"/>
                  <a:lumOff val="25000"/>
                </a:schemeClr>
              </a:solidFill>
              <a:ea typeface="ＭＳ Ｐゴシック" charset="-128"/>
              <a:cs typeface="ＭＳ Ｐゴシック" charset="-128"/>
            </a:endParaRPr>
          </a:p>
          <a:p>
            <a:pPr algn="ctr">
              <a:spcBef>
                <a:spcPct val="50000"/>
              </a:spcBef>
              <a:defRPr/>
            </a:pPr>
            <a:endParaRPr lang="en-US" sz="1400" baseline="30000" dirty="0" smtClean="0">
              <a:solidFill>
                <a:schemeClr val="tx1">
                  <a:lumMod val="75000"/>
                  <a:lumOff val="25000"/>
                </a:schemeClr>
              </a:solidFill>
              <a:ea typeface="ＭＳ Ｐゴシック" charset="-128"/>
              <a:cs typeface="ＭＳ Ｐゴシック" charset="-128"/>
            </a:endParaRPr>
          </a:p>
          <a:p>
            <a:pPr algn="ctr">
              <a:spcBef>
                <a:spcPct val="50000"/>
              </a:spcBef>
              <a:defRPr/>
            </a:pPr>
            <a:endParaRPr lang="en-US" sz="1400" baseline="30000" dirty="0">
              <a:solidFill>
                <a:schemeClr val="tx1">
                  <a:lumMod val="75000"/>
                  <a:lumOff val="25000"/>
                </a:schemeClr>
              </a:solidFill>
              <a:ea typeface="ＭＳ Ｐゴシック" charset="-128"/>
              <a:cs typeface="ＭＳ Ｐゴシック" charset="-128"/>
            </a:endParaRPr>
          </a:p>
          <a:p>
            <a:pPr>
              <a:lnSpc>
                <a:spcPct val="80000"/>
              </a:lnSpc>
              <a:spcBef>
                <a:spcPct val="50000"/>
              </a:spcBef>
              <a:defRPr/>
            </a:pPr>
            <a:r>
              <a:rPr lang="en-US" sz="1600" dirty="0" smtClean="0">
                <a:solidFill>
                  <a:schemeClr val="tx1">
                    <a:lumMod val="75000"/>
                    <a:lumOff val="25000"/>
                  </a:schemeClr>
                </a:solidFill>
                <a:ea typeface="ＭＳ Ｐゴシック" charset="-128"/>
                <a:cs typeface="ＭＳ Ｐゴシック" charset="-128"/>
              </a:rPr>
              <a:t>   </a:t>
            </a:r>
            <a:r>
              <a:rPr lang="en-US" sz="1600" baseline="30000" dirty="0" smtClean="0">
                <a:solidFill>
                  <a:schemeClr val="tx1">
                    <a:lumMod val="75000"/>
                    <a:lumOff val="25000"/>
                  </a:schemeClr>
                </a:solidFill>
                <a:ea typeface="ＭＳ Ｐゴシック" charset="-128"/>
                <a:cs typeface="ＭＳ Ｐゴシック" charset="-128"/>
              </a:rPr>
              <a:t>1</a:t>
            </a:r>
            <a:r>
              <a:rPr lang="en-US" sz="1600" dirty="0" smtClean="0">
                <a:solidFill>
                  <a:schemeClr val="tx1">
                    <a:lumMod val="75000"/>
                    <a:lumOff val="25000"/>
                  </a:schemeClr>
                </a:solidFill>
                <a:ea typeface="ＭＳ Ｐゴシック" charset="-128"/>
                <a:cs typeface="ＭＳ Ｐゴシック" charset="-128"/>
              </a:rPr>
              <a:t>NOAA’s </a:t>
            </a:r>
            <a:r>
              <a:rPr lang="en-US" sz="1600" dirty="0">
                <a:solidFill>
                  <a:schemeClr val="tx1">
                    <a:lumMod val="75000"/>
                    <a:lumOff val="25000"/>
                  </a:schemeClr>
                </a:solidFill>
                <a:ea typeface="ＭＳ Ｐゴシック" charset="-128"/>
                <a:cs typeface="ＭＳ Ｐゴシック" charset="-128"/>
              </a:rPr>
              <a:t>National Climatic Data Center, Asheville, North Carolina, USA</a:t>
            </a:r>
          </a:p>
          <a:p>
            <a:pPr>
              <a:lnSpc>
                <a:spcPct val="80000"/>
              </a:lnSpc>
              <a:spcBef>
                <a:spcPct val="50000"/>
              </a:spcBef>
              <a:defRPr/>
            </a:pPr>
            <a:r>
              <a:rPr lang="en-US" sz="1600" dirty="0" smtClean="0">
                <a:solidFill>
                  <a:schemeClr val="tx1">
                    <a:lumMod val="75000"/>
                    <a:lumOff val="25000"/>
                  </a:schemeClr>
                </a:solidFill>
                <a:ea typeface="ＭＳ Ｐゴシック" charset="-128"/>
                <a:cs typeface="ＭＳ Ｐゴシック" charset="-128"/>
              </a:rPr>
              <a:t>   </a:t>
            </a:r>
            <a:r>
              <a:rPr lang="en-US" sz="1600" baseline="30000" dirty="0" smtClean="0">
                <a:solidFill>
                  <a:schemeClr val="tx1">
                    <a:lumMod val="75000"/>
                    <a:lumOff val="25000"/>
                  </a:schemeClr>
                </a:solidFill>
                <a:ea typeface="ＭＳ Ｐゴシック" charset="-128"/>
                <a:cs typeface="ＭＳ Ｐゴシック" charset="-128"/>
              </a:rPr>
              <a:t>2</a:t>
            </a:r>
            <a:r>
              <a:rPr lang="en-US" sz="1600" dirty="0" smtClean="0">
                <a:solidFill>
                  <a:schemeClr val="tx1">
                    <a:lumMod val="75000"/>
                    <a:lumOff val="25000"/>
                  </a:schemeClr>
                </a:solidFill>
                <a:ea typeface="ＭＳ Ｐゴシック" charset="-128"/>
                <a:cs typeface="ＭＳ Ｐゴシック" charset="-128"/>
              </a:rPr>
              <a:t>NOAA Cooperative </a:t>
            </a:r>
            <a:r>
              <a:rPr lang="en-US" sz="1600" dirty="0">
                <a:solidFill>
                  <a:schemeClr val="tx1">
                    <a:lumMod val="75000"/>
                    <a:lumOff val="25000"/>
                  </a:schemeClr>
                </a:solidFill>
                <a:ea typeface="ＭＳ Ｐゴシック" charset="-128"/>
                <a:cs typeface="ＭＳ Ｐゴシック" charset="-128"/>
              </a:rPr>
              <a:t>Institute for Meteorological Satellite Studies, Madison, Wisconsin, USA</a:t>
            </a:r>
          </a:p>
        </p:txBody>
      </p:sp>
      <p:sp>
        <p:nvSpPr>
          <p:cNvPr id="88067" name="Text Box 3"/>
          <p:cNvSpPr txBox="1">
            <a:spLocks noChangeArrowheads="1"/>
          </p:cNvSpPr>
          <p:nvPr/>
        </p:nvSpPr>
        <p:spPr bwMode="auto">
          <a:xfrm>
            <a:off x="2438400" y="6043136"/>
            <a:ext cx="4800600" cy="738664"/>
          </a:xfrm>
          <a:prstGeom prst="rect">
            <a:avLst/>
          </a:prstGeom>
          <a:noFill/>
          <a:ln w="9525">
            <a:noFill/>
            <a:miter lim="800000"/>
            <a:headEnd/>
            <a:tailEnd/>
          </a:ln>
          <a:effectLst>
            <a:outerShdw blurRad="50800" dist="25400" dir="2700000">
              <a:srgbClr val="000000">
                <a:alpha val="43000"/>
              </a:srgbClr>
            </a:outerShdw>
          </a:effectLst>
        </p:spPr>
        <p:txBody>
          <a:bodyPr>
            <a:spAutoFit/>
          </a:bodyPr>
          <a:lstStyle/>
          <a:p>
            <a:pPr algn="ctr">
              <a:defRPr/>
            </a:pPr>
            <a:r>
              <a:rPr lang="en-US" sz="1400" dirty="0" smtClean="0">
                <a:solidFill>
                  <a:schemeClr val="bg2"/>
                </a:solidFill>
                <a:ea typeface="ＭＳ Ｐゴシック" charset="-128"/>
                <a:cs typeface="ＭＳ Ｐゴシック" charset="-128"/>
              </a:rPr>
              <a:t>67</a:t>
            </a:r>
            <a:r>
              <a:rPr lang="en-US" sz="1400" baseline="30000" dirty="0" smtClean="0">
                <a:solidFill>
                  <a:schemeClr val="bg2"/>
                </a:solidFill>
                <a:ea typeface="ＭＳ Ｐゴシック" charset="-128"/>
                <a:cs typeface="ＭＳ Ｐゴシック" charset="-128"/>
              </a:rPr>
              <a:t>th</a:t>
            </a:r>
            <a:r>
              <a:rPr lang="en-US" sz="1400" dirty="0" smtClean="0">
                <a:solidFill>
                  <a:schemeClr val="bg2"/>
                </a:solidFill>
                <a:ea typeface="ＭＳ Ｐゴシック" charset="-128"/>
                <a:cs typeface="ＭＳ Ｐゴシック" charset="-128"/>
              </a:rPr>
              <a:t> Interdepartmental Hurricane Conference</a:t>
            </a:r>
          </a:p>
          <a:p>
            <a:pPr algn="ctr">
              <a:defRPr/>
            </a:pPr>
            <a:r>
              <a:rPr lang="en-US" sz="1400" dirty="0" smtClean="0">
                <a:solidFill>
                  <a:schemeClr val="bg2"/>
                </a:solidFill>
                <a:ea typeface="ＭＳ Ｐゴシック" charset="-128"/>
                <a:cs typeface="ＭＳ Ｐゴシック" charset="-128"/>
              </a:rPr>
              <a:t>College Park, MD</a:t>
            </a:r>
            <a:endParaRPr lang="en-US" sz="1400" dirty="0">
              <a:solidFill>
                <a:schemeClr val="bg2"/>
              </a:solidFill>
              <a:ea typeface="ＭＳ Ｐゴシック" charset="-128"/>
              <a:cs typeface="ＭＳ Ｐゴシック" charset="-128"/>
            </a:endParaRPr>
          </a:p>
          <a:p>
            <a:pPr algn="ctr">
              <a:defRPr/>
            </a:pPr>
            <a:r>
              <a:rPr lang="en-US" sz="1400" dirty="0">
                <a:solidFill>
                  <a:schemeClr val="bg2"/>
                </a:solidFill>
                <a:ea typeface="ＭＳ Ｐゴシック" charset="-128"/>
                <a:cs typeface="ＭＳ Ｐゴシック" charset="-128"/>
              </a:rPr>
              <a:t>5</a:t>
            </a:r>
            <a:r>
              <a:rPr lang="en-US" sz="1400" dirty="0" smtClean="0">
                <a:solidFill>
                  <a:schemeClr val="bg2"/>
                </a:solidFill>
                <a:ea typeface="ＭＳ Ｐゴシック" charset="-128"/>
                <a:cs typeface="ＭＳ Ｐゴシック" charset="-128"/>
              </a:rPr>
              <a:t>-</a:t>
            </a:r>
            <a:r>
              <a:rPr lang="en-US" sz="1400" dirty="0">
                <a:solidFill>
                  <a:schemeClr val="bg2"/>
                </a:solidFill>
                <a:ea typeface="ＭＳ Ｐゴシック" charset="-128"/>
                <a:cs typeface="ＭＳ Ｐゴシック" charset="-128"/>
              </a:rPr>
              <a:t>7</a:t>
            </a:r>
            <a:r>
              <a:rPr lang="en-US" sz="1400" dirty="0" smtClean="0">
                <a:solidFill>
                  <a:schemeClr val="bg2"/>
                </a:solidFill>
                <a:ea typeface="ＭＳ Ｐゴシック" charset="-128"/>
                <a:cs typeface="ＭＳ Ｐゴシック" charset="-128"/>
              </a:rPr>
              <a:t> March 2013</a:t>
            </a:r>
            <a:endParaRPr lang="en-US" sz="1400" dirty="0">
              <a:solidFill>
                <a:schemeClr val="bg2"/>
              </a:solidFill>
              <a:ea typeface="ＭＳ Ｐゴシック" charset="-128"/>
              <a:cs typeface="ＭＳ Ｐゴシック" charset="-128"/>
            </a:endParaRPr>
          </a:p>
        </p:txBody>
      </p:sp>
      <p:pic>
        <p:nvPicPr>
          <p:cNvPr id="4099" name="Picture 13" descr="NOA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6062663"/>
            <a:ext cx="7953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National_Climatic_Data_Cent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6096000"/>
            <a:ext cx="784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9" name="Rectangle 15"/>
          <p:cNvSpPr>
            <a:spLocks noChangeArrowheads="1"/>
          </p:cNvSpPr>
          <p:nvPr/>
        </p:nvSpPr>
        <p:spPr bwMode="auto">
          <a:xfrm>
            <a:off x="228600" y="670917"/>
            <a:ext cx="8686800" cy="1538883"/>
          </a:xfrm>
          <a:prstGeom prst="rect">
            <a:avLst/>
          </a:prstGeom>
          <a:noFill/>
          <a:ln w="9525">
            <a:noFill/>
            <a:miter lim="800000"/>
            <a:headEnd/>
            <a:tailEnd/>
          </a:ln>
          <a:effectLst>
            <a:outerShdw blurRad="50800" dist="25400" dir="2700000">
              <a:srgbClr val="000000">
                <a:alpha val="43000"/>
              </a:srgbClr>
            </a:outerShdw>
          </a:effectLst>
        </p:spPr>
        <p:txBody>
          <a:bodyPr>
            <a:spAutoFit/>
          </a:bodyPr>
          <a:lstStyle/>
          <a:p>
            <a:pPr algn="ctr">
              <a:spcAft>
                <a:spcPts val="1200"/>
              </a:spcAft>
              <a:defRPr/>
            </a:pPr>
            <a:r>
              <a:rPr lang="en-US" sz="2800" b="1" dirty="0" smtClean="0"/>
              <a:t>Eyewall Replacement Cycles: Forecasting Onset and Associated Intensity and Structure Changes </a:t>
            </a:r>
          </a:p>
          <a:p>
            <a:pPr algn="ctr">
              <a:spcAft>
                <a:spcPts val="1200"/>
              </a:spcAft>
              <a:defRPr/>
            </a:pPr>
            <a:r>
              <a:rPr lang="en-US" sz="2800" b="1" dirty="0" smtClean="0"/>
              <a:t>A Joint Hurricane Testbed Project</a:t>
            </a:r>
          </a:p>
        </p:txBody>
      </p:sp>
      <p:pic>
        <p:nvPicPr>
          <p:cNvPr id="4102" name="Picture 6" descr="doc-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 y="6103938"/>
            <a:ext cx="6778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descr="cimss-logo-small-trans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1975" y="6076950"/>
            <a:ext cx="962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UW_logo_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2350" y="607695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 y="4648200"/>
            <a:ext cx="8534400" cy="1169551"/>
          </a:xfrm>
          <a:prstGeom prst="rect">
            <a:avLst/>
          </a:prstGeom>
          <a:solidFill>
            <a:schemeClr val="accent1"/>
          </a:solidFill>
          <a:ln>
            <a:solidFill>
              <a:schemeClr val="tx1"/>
            </a:solidFill>
          </a:ln>
        </p:spPr>
        <p:txBody>
          <a:bodyPr wrap="square" rtlCol="0">
            <a:spAutoFit/>
          </a:bodyPr>
          <a:lstStyle/>
          <a:p>
            <a:pPr algn="just"/>
            <a:r>
              <a:rPr lang="en-US" sz="1400" dirty="0" smtClean="0"/>
              <a:t>Acknowledgements:</a:t>
            </a:r>
            <a:r>
              <a:rPr lang="en-US" sz="1400" dirty="0"/>
              <a:t> </a:t>
            </a:r>
            <a:r>
              <a:rPr lang="en-US" sz="1400" dirty="0" smtClean="0"/>
              <a:t>This </a:t>
            </a:r>
            <a:r>
              <a:rPr lang="en-US" sz="1400" dirty="0"/>
              <a:t>NOAA Joint Hurricane Testbed project was funded by the US Weather Research Program in NOAA/OAR's Office of Weather and Air </a:t>
            </a:r>
            <a:r>
              <a:rPr lang="en-US" sz="1400" dirty="0" smtClean="0"/>
              <a:t>Quality, and by NOAA’s National Climatic Data Center.</a:t>
            </a:r>
          </a:p>
          <a:p>
            <a:pPr algn="just"/>
            <a:endParaRPr lang="en-US" sz="1400" dirty="0"/>
          </a:p>
          <a:p>
            <a:r>
              <a:rPr lang="en-US" sz="1400" dirty="0" smtClean="0"/>
              <a:t>RAMMB/CIRA team</a:t>
            </a:r>
            <a:endParaRPr lang="en-US" sz="1400" dirty="0"/>
          </a:p>
          <a:p>
            <a:r>
              <a:rPr lang="en-US" sz="1400" dirty="0"/>
              <a:t>NHC </a:t>
            </a:r>
            <a:r>
              <a:rPr lang="en-US" sz="1400" dirty="0" smtClean="0"/>
              <a:t>personnel</a:t>
            </a:r>
            <a:endParaRPr lang="en-US" sz="1400" dirty="0"/>
          </a:p>
        </p:txBody>
      </p:sp>
    </p:spTree>
    <p:extLst>
      <p:ext uri="{BB962C8B-B14F-4D97-AF65-F5344CB8AC3E}">
        <p14:creationId xmlns:p14="http://schemas.microsoft.com/office/powerpoint/2010/main" val="345128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1" y="76200"/>
            <a:ext cx="8839199" cy="954107"/>
          </a:xfrm>
          <a:prstGeom prst="rect">
            <a:avLst/>
          </a:prstGeom>
          <a:noFill/>
        </p:spPr>
        <p:txBody>
          <a:bodyPr wrap="square" rtlCol="0">
            <a:spAutoFit/>
          </a:bodyPr>
          <a:lstStyle/>
          <a:p>
            <a:r>
              <a:rPr lang="en-US" sz="2800" dirty="0" smtClean="0">
                <a:solidFill>
                  <a:srgbClr val="0340FF"/>
                </a:solidFill>
              </a:rPr>
              <a:t>Can we use this climatology and the SHIPS </a:t>
            </a:r>
          </a:p>
          <a:p>
            <a:r>
              <a:rPr lang="en-US" sz="2800" dirty="0" smtClean="0">
                <a:solidFill>
                  <a:srgbClr val="0340FF"/>
                </a:solidFill>
              </a:rPr>
              <a:t>features </a:t>
            </a:r>
            <a:r>
              <a:rPr lang="en-US" sz="2800" dirty="0" smtClean="0">
                <a:solidFill>
                  <a:srgbClr val="0340FF"/>
                </a:solidFill>
                <a:latin typeface="Times New Roman"/>
                <a:cs typeface="Times New Roman"/>
              </a:rPr>
              <a:t>(</a:t>
            </a:r>
            <a:r>
              <a:rPr lang="en-US" sz="2800" b="1" dirty="0" smtClean="0">
                <a:solidFill>
                  <a:srgbClr val="0340FF"/>
                </a:solidFill>
                <a:latin typeface="Times New Roman"/>
                <a:cs typeface="Times New Roman"/>
              </a:rPr>
              <a:t>F</a:t>
            </a:r>
            <a:r>
              <a:rPr lang="en-US" sz="2800" dirty="0" smtClean="0">
                <a:solidFill>
                  <a:srgbClr val="0340FF"/>
                </a:solidFill>
                <a:latin typeface="Times New Roman"/>
                <a:cs typeface="Times New Roman"/>
              </a:rPr>
              <a:t>)</a:t>
            </a:r>
            <a:r>
              <a:rPr lang="en-US" sz="2800" dirty="0" smtClean="0">
                <a:solidFill>
                  <a:srgbClr val="0340FF"/>
                </a:solidFill>
              </a:rPr>
              <a:t> to create useful predictive models?</a:t>
            </a:r>
          </a:p>
        </p:txBody>
      </p:sp>
      <p:sp>
        <p:nvSpPr>
          <p:cNvPr id="6" name="Rectangle 5"/>
          <p:cNvSpPr/>
          <p:nvPr/>
        </p:nvSpPr>
        <p:spPr>
          <a:xfrm>
            <a:off x="228600" y="1066800"/>
            <a:ext cx="8610600" cy="1200328"/>
          </a:xfrm>
          <a:prstGeom prst="rect">
            <a:avLst/>
          </a:prstGeom>
          <a:solidFill>
            <a:srgbClr val="CCFFCC"/>
          </a:solidFill>
          <a:ln>
            <a:solidFill>
              <a:srgbClr val="000000"/>
            </a:solidFill>
          </a:ln>
        </p:spPr>
        <p:txBody>
          <a:bodyPr wrap="square">
            <a:spAutoFit/>
          </a:bodyPr>
          <a:lstStyle/>
          <a:p>
            <a:r>
              <a:rPr lang="en-US" u="sng" dirty="0" smtClean="0">
                <a:latin typeface="Times"/>
                <a:ea typeface="ＭＳ 明朝"/>
                <a:cs typeface="Times New Roman"/>
              </a:rPr>
              <a:t>Phase II Δ</a:t>
            </a:r>
            <a:r>
              <a:rPr lang="en-US" i="1" u="sng" dirty="0" smtClean="0">
                <a:latin typeface="Times"/>
                <a:ea typeface="ＭＳ 明朝"/>
                <a:cs typeface="Times New Roman"/>
              </a:rPr>
              <a:t>V </a:t>
            </a:r>
            <a:r>
              <a:rPr lang="en-US" dirty="0" smtClean="0">
                <a:latin typeface="Times"/>
                <a:ea typeface="ＭＳ 明朝"/>
                <a:cs typeface="Times New Roman"/>
              </a:rPr>
              <a:t>:                mean = –20 </a:t>
            </a:r>
            <a:r>
              <a:rPr lang="en-US" dirty="0" err="1" smtClean="0">
                <a:latin typeface="Times"/>
                <a:ea typeface="ＭＳ 明朝"/>
                <a:cs typeface="Times New Roman"/>
              </a:rPr>
              <a:t>kt</a:t>
            </a:r>
            <a:r>
              <a:rPr lang="en-US" dirty="0" smtClean="0">
                <a:latin typeface="Times"/>
                <a:ea typeface="ＭＳ 明朝"/>
                <a:cs typeface="Times New Roman"/>
              </a:rPr>
              <a:t>,  </a:t>
            </a:r>
            <a:r>
              <a:rPr lang="en-US" dirty="0" err="1" smtClean="0">
                <a:latin typeface="Times"/>
                <a:ea typeface="ＭＳ 明朝"/>
                <a:cs typeface="Times New Roman"/>
              </a:rPr>
              <a:t>STDev</a:t>
            </a:r>
            <a:r>
              <a:rPr lang="en-US" dirty="0" smtClean="0">
                <a:latin typeface="Times"/>
                <a:ea typeface="ＭＳ 明朝"/>
                <a:cs typeface="Times New Roman"/>
              </a:rPr>
              <a:t> = 18 </a:t>
            </a:r>
            <a:r>
              <a:rPr lang="en-US" dirty="0" err="1" smtClean="0">
                <a:latin typeface="Times"/>
                <a:ea typeface="ＭＳ 明朝"/>
                <a:cs typeface="Times New Roman"/>
              </a:rPr>
              <a:t>kt</a:t>
            </a:r>
            <a:endParaRPr lang="en-US" dirty="0" smtClean="0">
              <a:latin typeface="Times"/>
              <a:ea typeface="ＭＳ 明朝"/>
              <a:cs typeface="Times New Roman"/>
            </a:endParaRPr>
          </a:p>
          <a:p>
            <a:endParaRPr lang="en-US" dirty="0" smtClean="0">
              <a:latin typeface="Times"/>
              <a:ea typeface="ＭＳ 明朝"/>
              <a:cs typeface="Times New Roman"/>
            </a:endParaRPr>
          </a:p>
          <a:p>
            <a:r>
              <a:rPr lang="en-US" dirty="0" smtClean="0">
                <a:latin typeface="Times"/>
                <a:ea typeface="ＭＳ 明朝"/>
                <a:cs typeface="Times New Roman"/>
              </a:rPr>
              <a:t>                   Δ</a:t>
            </a:r>
            <a:r>
              <a:rPr lang="en-US" i="1" dirty="0" smtClean="0">
                <a:latin typeface="Times"/>
                <a:ea typeface="ＭＳ 明朝"/>
                <a:cs typeface="Times New Roman"/>
              </a:rPr>
              <a:t>V</a:t>
            </a:r>
            <a:r>
              <a:rPr lang="en-US" dirty="0" smtClean="0">
                <a:latin typeface="Times"/>
                <a:ea typeface="ＭＳ 明朝"/>
                <a:cs typeface="Times New Roman"/>
              </a:rPr>
              <a:t> = </a:t>
            </a:r>
            <a:r>
              <a:rPr lang="en-US" i="1" dirty="0">
                <a:latin typeface="Times"/>
                <a:ea typeface="ＭＳ 明朝"/>
                <a:cs typeface="Times New Roman"/>
              </a:rPr>
              <a:t>f</a:t>
            </a:r>
            <a:r>
              <a:rPr lang="en-US" dirty="0">
                <a:latin typeface="Times"/>
                <a:ea typeface="ＭＳ 明朝"/>
                <a:cs typeface="Times New Roman"/>
              </a:rPr>
              <a:t> </a:t>
            </a:r>
            <a:r>
              <a:rPr lang="en-US" dirty="0" smtClean="0">
                <a:latin typeface="Times"/>
                <a:ea typeface="ＭＳ 明朝"/>
                <a:cs typeface="Times New Roman"/>
              </a:rPr>
              <a:t>(</a:t>
            </a:r>
            <a:r>
              <a:rPr lang="en-US" b="1" dirty="0">
                <a:latin typeface="Times"/>
                <a:ea typeface="ＭＳ 明朝"/>
                <a:cs typeface="Times New Roman"/>
              </a:rPr>
              <a:t>F</a:t>
            </a:r>
            <a:r>
              <a:rPr lang="en-US" dirty="0" smtClean="0">
                <a:latin typeface="Times"/>
                <a:ea typeface="ＭＳ 明朝"/>
                <a:cs typeface="Times New Roman"/>
              </a:rPr>
              <a:t>)            R</a:t>
            </a:r>
            <a:r>
              <a:rPr lang="en-US" baseline="30000" dirty="0" smtClean="0">
                <a:latin typeface="Times"/>
                <a:ea typeface="ＭＳ 明朝"/>
                <a:cs typeface="Times New Roman"/>
              </a:rPr>
              <a:t>2</a:t>
            </a:r>
            <a:r>
              <a:rPr lang="en-US" dirty="0" smtClean="0">
                <a:latin typeface="Times"/>
                <a:ea typeface="ＭＳ 明朝"/>
                <a:cs typeface="Times New Roman"/>
              </a:rPr>
              <a:t> = 68%,   RMSE = 3.6 </a:t>
            </a:r>
            <a:r>
              <a:rPr lang="en-US" dirty="0" err="1" smtClean="0">
                <a:latin typeface="Times"/>
                <a:ea typeface="ＭＳ 明朝"/>
                <a:cs typeface="Times New Roman"/>
              </a:rPr>
              <a:t>kt</a:t>
            </a:r>
            <a:endParaRPr lang="en-US" dirty="0"/>
          </a:p>
        </p:txBody>
      </p:sp>
      <p:sp>
        <p:nvSpPr>
          <p:cNvPr id="8" name="Rectangle 7"/>
          <p:cNvSpPr/>
          <p:nvPr/>
        </p:nvSpPr>
        <p:spPr>
          <a:xfrm>
            <a:off x="228600" y="2362200"/>
            <a:ext cx="8610600" cy="1200328"/>
          </a:xfrm>
          <a:prstGeom prst="rect">
            <a:avLst/>
          </a:prstGeom>
          <a:solidFill>
            <a:srgbClr val="CCFFCC"/>
          </a:solidFill>
          <a:ln>
            <a:solidFill>
              <a:schemeClr val="tx1"/>
            </a:solidFill>
          </a:ln>
        </p:spPr>
        <p:txBody>
          <a:bodyPr wrap="square">
            <a:spAutoFit/>
          </a:bodyPr>
          <a:lstStyle/>
          <a:p>
            <a:pPr>
              <a:spcBef>
                <a:spcPts val="0"/>
              </a:spcBef>
              <a:spcAft>
                <a:spcPts val="0"/>
              </a:spcAft>
            </a:pPr>
            <a:r>
              <a:rPr lang="en-US" u="sng" dirty="0" smtClean="0">
                <a:latin typeface="Times"/>
                <a:ea typeface="ＭＳ 明朝"/>
                <a:cs typeface="Times New Roman"/>
              </a:rPr>
              <a:t>Phase II Δ</a:t>
            </a:r>
            <a:r>
              <a:rPr lang="en-US" i="1" u="sng" dirty="0">
                <a:latin typeface="Times"/>
                <a:ea typeface="ＭＳ 明朝"/>
                <a:cs typeface="Times New Roman"/>
              </a:rPr>
              <a:t>T</a:t>
            </a:r>
            <a:r>
              <a:rPr lang="en-US" i="1" dirty="0" smtClean="0">
                <a:latin typeface="Times"/>
                <a:ea typeface="ＭＳ 明朝"/>
                <a:cs typeface="Times New Roman"/>
              </a:rPr>
              <a:t> </a:t>
            </a:r>
            <a:r>
              <a:rPr lang="en-US" dirty="0" smtClean="0">
                <a:latin typeface="Times"/>
                <a:ea typeface="ＭＳ 明朝"/>
                <a:cs typeface="Times New Roman"/>
              </a:rPr>
              <a:t>:                mean </a:t>
            </a:r>
            <a:r>
              <a:rPr lang="en-US" dirty="0">
                <a:latin typeface="Times"/>
                <a:ea typeface="ＭＳ 明朝"/>
                <a:cs typeface="Times New Roman"/>
              </a:rPr>
              <a:t>= </a:t>
            </a:r>
            <a:r>
              <a:rPr lang="en-US" dirty="0" smtClean="0">
                <a:latin typeface="Times"/>
                <a:ea typeface="ＭＳ 明朝"/>
                <a:cs typeface="Times New Roman"/>
              </a:rPr>
              <a:t>–17 </a:t>
            </a:r>
            <a:r>
              <a:rPr lang="en-US" dirty="0" err="1" smtClean="0">
                <a:latin typeface="Times"/>
                <a:ea typeface="ＭＳ 明朝"/>
                <a:cs typeface="Times New Roman"/>
              </a:rPr>
              <a:t>hr</a:t>
            </a:r>
            <a:r>
              <a:rPr lang="en-US" dirty="0" smtClean="0">
                <a:latin typeface="Times"/>
                <a:ea typeface="ＭＳ 明朝"/>
                <a:cs typeface="Times New Roman"/>
              </a:rPr>
              <a:t>,  </a:t>
            </a:r>
            <a:r>
              <a:rPr lang="en-US" dirty="0" err="1" smtClean="0">
                <a:latin typeface="Times"/>
                <a:ea typeface="ＭＳ 明朝"/>
                <a:cs typeface="Times New Roman"/>
              </a:rPr>
              <a:t>STDev</a:t>
            </a:r>
            <a:r>
              <a:rPr lang="en-US" dirty="0" smtClean="0">
                <a:latin typeface="Times"/>
                <a:ea typeface="ＭＳ 明朝"/>
                <a:cs typeface="Times New Roman"/>
              </a:rPr>
              <a:t> </a:t>
            </a:r>
            <a:r>
              <a:rPr lang="en-US" dirty="0">
                <a:latin typeface="Times"/>
                <a:ea typeface="ＭＳ 明朝"/>
                <a:cs typeface="Times New Roman"/>
              </a:rPr>
              <a:t>= 9</a:t>
            </a:r>
            <a:r>
              <a:rPr lang="en-US" dirty="0" smtClean="0">
                <a:latin typeface="Times"/>
                <a:ea typeface="ＭＳ 明朝"/>
                <a:cs typeface="Times New Roman"/>
              </a:rPr>
              <a:t> </a:t>
            </a:r>
            <a:r>
              <a:rPr lang="en-US" dirty="0" err="1" smtClean="0">
                <a:latin typeface="Times"/>
                <a:ea typeface="ＭＳ 明朝"/>
                <a:cs typeface="Times New Roman"/>
              </a:rPr>
              <a:t>hr</a:t>
            </a:r>
            <a:endParaRPr lang="en-US" dirty="0" smtClean="0">
              <a:latin typeface="Times"/>
              <a:ea typeface="ＭＳ 明朝"/>
              <a:cs typeface="Times New Roman"/>
            </a:endParaRPr>
          </a:p>
          <a:p>
            <a:pPr>
              <a:spcBef>
                <a:spcPts val="0"/>
              </a:spcBef>
              <a:spcAft>
                <a:spcPts val="0"/>
              </a:spcAft>
            </a:pPr>
            <a:endParaRPr lang="en-US" dirty="0">
              <a:latin typeface="Times"/>
              <a:ea typeface="ＭＳ 明朝"/>
              <a:cs typeface="Times New Roman"/>
            </a:endParaRPr>
          </a:p>
          <a:p>
            <a:pPr marL="0" marR="0">
              <a:spcBef>
                <a:spcPts val="0"/>
              </a:spcBef>
              <a:spcAft>
                <a:spcPts val="0"/>
              </a:spcAft>
            </a:pPr>
            <a:r>
              <a:rPr lang="en-US" dirty="0" smtClean="0">
                <a:latin typeface="Times"/>
                <a:ea typeface="ＭＳ 明朝"/>
                <a:cs typeface="Times New Roman"/>
              </a:rPr>
              <a:t>                   Δ</a:t>
            </a:r>
            <a:r>
              <a:rPr lang="en-US" i="1" dirty="0" smtClean="0">
                <a:latin typeface="Times"/>
                <a:ea typeface="ＭＳ 明朝"/>
                <a:cs typeface="Times New Roman"/>
              </a:rPr>
              <a:t>T</a:t>
            </a:r>
            <a:r>
              <a:rPr lang="en-US" dirty="0" smtClean="0">
                <a:latin typeface="Times"/>
                <a:ea typeface="ＭＳ 明朝"/>
                <a:cs typeface="Times New Roman"/>
              </a:rPr>
              <a:t> = </a:t>
            </a:r>
            <a:r>
              <a:rPr lang="en-US" i="1" dirty="0">
                <a:latin typeface="Times"/>
                <a:ea typeface="ＭＳ 明朝"/>
                <a:cs typeface="Times New Roman"/>
              </a:rPr>
              <a:t>f</a:t>
            </a:r>
            <a:r>
              <a:rPr lang="en-US" dirty="0">
                <a:latin typeface="Times"/>
                <a:ea typeface="ＭＳ 明朝"/>
                <a:cs typeface="Times New Roman"/>
              </a:rPr>
              <a:t> </a:t>
            </a:r>
            <a:r>
              <a:rPr lang="en-US" dirty="0" smtClean="0">
                <a:latin typeface="Times"/>
                <a:ea typeface="ＭＳ 明朝"/>
                <a:cs typeface="Times New Roman"/>
              </a:rPr>
              <a:t>(</a:t>
            </a:r>
            <a:r>
              <a:rPr lang="en-US" b="1" dirty="0">
                <a:latin typeface="Times"/>
                <a:ea typeface="ＭＳ 明朝"/>
                <a:cs typeface="Times New Roman"/>
              </a:rPr>
              <a:t>F</a:t>
            </a:r>
            <a:r>
              <a:rPr lang="en-US" dirty="0" smtClean="0">
                <a:latin typeface="Times"/>
                <a:ea typeface="ＭＳ 明朝"/>
                <a:cs typeface="Times New Roman"/>
              </a:rPr>
              <a:t>)            </a:t>
            </a:r>
            <a:r>
              <a:rPr lang="en-US" dirty="0" smtClean="0">
                <a:solidFill>
                  <a:srgbClr val="000000"/>
                </a:solidFill>
                <a:latin typeface="Times"/>
                <a:ea typeface="ＭＳ 明朝"/>
                <a:cs typeface="Times New Roman"/>
              </a:rPr>
              <a:t>R</a:t>
            </a:r>
            <a:r>
              <a:rPr lang="en-US" baseline="30000" dirty="0" smtClean="0">
                <a:solidFill>
                  <a:srgbClr val="000000"/>
                </a:solidFill>
                <a:latin typeface="Times"/>
                <a:ea typeface="ＭＳ 明朝"/>
                <a:cs typeface="Times New Roman"/>
              </a:rPr>
              <a:t>2</a:t>
            </a:r>
            <a:r>
              <a:rPr lang="en-US" dirty="0" smtClean="0">
                <a:solidFill>
                  <a:srgbClr val="000000"/>
                </a:solidFill>
                <a:latin typeface="Times"/>
                <a:ea typeface="ＭＳ 明朝"/>
                <a:cs typeface="Times New Roman"/>
              </a:rPr>
              <a:t> </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49%</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  RMSE </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6.2 </a:t>
            </a:r>
            <a:r>
              <a:rPr lang="en-US" dirty="0" err="1" smtClean="0">
                <a:solidFill>
                  <a:srgbClr val="000000"/>
                </a:solidFill>
                <a:latin typeface="Times"/>
                <a:ea typeface="ＭＳ 明朝"/>
                <a:cs typeface="Times New Roman"/>
              </a:rPr>
              <a:t>hr</a:t>
            </a:r>
            <a:endParaRPr lang="en-US" dirty="0">
              <a:solidFill>
                <a:srgbClr val="000000"/>
              </a:solidFill>
            </a:endParaRPr>
          </a:p>
        </p:txBody>
      </p:sp>
      <p:sp>
        <p:nvSpPr>
          <p:cNvPr id="11" name="Rectangle 10"/>
          <p:cNvSpPr/>
          <p:nvPr/>
        </p:nvSpPr>
        <p:spPr>
          <a:xfrm>
            <a:off x="228600" y="3657600"/>
            <a:ext cx="8610600" cy="1200328"/>
          </a:xfrm>
          <a:prstGeom prst="rect">
            <a:avLst/>
          </a:prstGeom>
          <a:solidFill>
            <a:srgbClr val="CCFFCC"/>
          </a:solidFill>
          <a:ln>
            <a:solidFill>
              <a:schemeClr val="tx1"/>
            </a:solidFill>
          </a:ln>
        </p:spPr>
        <p:txBody>
          <a:bodyPr wrap="square">
            <a:spAutoFit/>
          </a:bodyPr>
          <a:lstStyle/>
          <a:p>
            <a:pPr>
              <a:spcBef>
                <a:spcPts val="0"/>
              </a:spcBef>
              <a:spcAft>
                <a:spcPts val="0"/>
              </a:spcAft>
            </a:pPr>
            <a:r>
              <a:rPr lang="en-US" u="sng" dirty="0" smtClean="0">
                <a:latin typeface="Times"/>
                <a:ea typeface="ＭＳ 明朝"/>
                <a:cs typeface="Times New Roman"/>
              </a:rPr>
              <a:t>Phase III</a:t>
            </a:r>
            <a:r>
              <a:rPr lang="en-US" u="sng" dirty="0">
                <a:latin typeface="Times"/>
                <a:ea typeface="ＭＳ 明朝"/>
                <a:cs typeface="Times New Roman"/>
              </a:rPr>
              <a:t> </a:t>
            </a:r>
            <a:r>
              <a:rPr lang="en-US" u="sng" dirty="0" smtClean="0">
                <a:latin typeface="Times"/>
                <a:ea typeface="ＭＳ 明朝"/>
                <a:cs typeface="Times New Roman"/>
              </a:rPr>
              <a:t>Δ</a:t>
            </a:r>
            <a:r>
              <a:rPr lang="en-US" i="1" u="sng" dirty="0" smtClean="0">
                <a:latin typeface="Times"/>
                <a:ea typeface="ＭＳ 明朝"/>
                <a:cs typeface="Times New Roman"/>
              </a:rPr>
              <a:t>V </a:t>
            </a:r>
            <a:r>
              <a:rPr lang="en-US" u="sng" dirty="0" smtClean="0">
                <a:latin typeface="Times"/>
                <a:ea typeface="ＭＳ 明朝"/>
                <a:cs typeface="Times New Roman"/>
              </a:rPr>
              <a:t>/</a:t>
            </a:r>
            <a:r>
              <a:rPr lang="en-US" i="1" u="sng" dirty="0" smtClean="0">
                <a:latin typeface="Times"/>
                <a:ea typeface="ＭＳ 明朝"/>
                <a:cs typeface="Times New Roman"/>
              </a:rPr>
              <a:t> </a:t>
            </a:r>
            <a:r>
              <a:rPr lang="en-US" u="sng" dirty="0" smtClean="0">
                <a:latin typeface="Times"/>
                <a:ea typeface="ＭＳ 明朝"/>
                <a:cs typeface="Times New Roman"/>
              </a:rPr>
              <a:t>Δ</a:t>
            </a:r>
            <a:r>
              <a:rPr lang="en-US" i="1" u="sng" dirty="0" smtClean="0">
                <a:latin typeface="Times"/>
                <a:ea typeface="ＭＳ 明朝"/>
                <a:cs typeface="Times New Roman"/>
              </a:rPr>
              <a:t>T</a:t>
            </a:r>
            <a:r>
              <a:rPr lang="en-US" i="1" dirty="0" smtClean="0">
                <a:latin typeface="Times"/>
                <a:ea typeface="ＭＳ 明朝"/>
                <a:cs typeface="Times New Roman"/>
              </a:rPr>
              <a:t> </a:t>
            </a:r>
            <a:r>
              <a:rPr lang="en-US" dirty="0" smtClean="0">
                <a:latin typeface="Times"/>
                <a:ea typeface="ＭＳ 明朝"/>
                <a:cs typeface="Times New Roman"/>
              </a:rPr>
              <a:t>:      </a:t>
            </a:r>
            <a:r>
              <a:rPr lang="en-US" dirty="0">
                <a:latin typeface="Times"/>
                <a:ea typeface="ＭＳ 明朝"/>
                <a:cs typeface="Times New Roman"/>
              </a:rPr>
              <a:t>mean = </a:t>
            </a:r>
            <a:r>
              <a:rPr lang="en-US" dirty="0" smtClean="0">
                <a:latin typeface="Times"/>
                <a:ea typeface="ＭＳ 明朝"/>
                <a:cs typeface="Times New Roman"/>
              </a:rPr>
              <a:t>+</a:t>
            </a:r>
            <a:r>
              <a:rPr lang="en-US" dirty="0" smtClean="0">
                <a:solidFill>
                  <a:srgbClr val="000000"/>
                </a:solidFill>
                <a:latin typeface="Times"/>
                <a:ea typeface="ＭＳ 明朝"/>
                <a:cs typeface="Times New Roman"/>
              </a:rPr>
              <a:t>0.8 </a:t>
            </a:r>
            <a:r>
              <a:rPr lang="en-US" dirty="0" err="1">
                <a:solidFill>
                  <a:srgbClr val="000000"/>
                </a:solidFill>
                <a:latin typeface="Times"/>
                <a:ea typeface="ＭＳ 明朝"/>
                <a:cs typeface="Times New Roman"/>
              </a:rPr>
              <a:t>kt</a:t>
            </a:r>
            <a:r>
              <a:rPr lang="en-US" dirty="0">
                <a:solidFill>
                  <a:srgbClr val="000000"/>
                </a:solidFill>
                <a:latin typeface="Times"/>
                <a:ea typeface="ＭＳ 明朝"/>
                <a:cs typeface="Times New Roman"/>
              </a:rPr>
              <a:t> </a:t>
            </a:r>
            <a:r>
              <a:rPr lang="en-US" dirty="0" err="1">
                <a:solidFill>
                  <a:srgbClr val="000000"/>
                </a:solidFill>
                <a:latin typeface="Times"/>
                <a:ea typeface="ＭＳ 明朝"/>
                <a:cs typeface="Times New Roman"/>
              </a:rPr>
              <a:t>hr</a:t>
            </a:r>
            <a:r>
              <a:rPr lang="en-US" baseline="30000" dirty="0">
                <a:solidFill>
                  <a:srgbClr val="000000"/>
                </a:solidFill>
                <a:latin typeface="Times"/>
                <a:ea typeface="ＭＳ 明朝"/>
                <a:cs typeface="Times New Roman"/>
              </a:rPr>
              <a:t> </a:t>
            </a:r>
            <a:r>
              <a:rPr lang="en-US" baseline="30000" dirty="0">
                <a:latin typeface="Times"/>
                <a:ea typeface="ＭＳ 明朝"/>
                <a:cs typeface="Times New Roman"/>
              </a:rPr>
              <a:t>–</a:t>
            </a:r>
            <a:r>
              <a:rPr lang="en-US" baseline="30000" dirty="0" smtClean="0">
                <a:solidFill>
                  <a:srgbClr val="000000"/>
                </a:solidFill>
                <a:latin typeface="Times"/>
                <a:ea typeface="ＭＳ 明朝"/>
                <a:cs typeface="Times New Roman"/>
              </a:rPr>
              <a:t>1</a:t>
            </a:r>
            <a:r>
              <a:rPr lang="en-US" dirty="0" smtClean="0">
                <a:latin typeface="Times"/>
                <a:ea typeface="ＭＳ 明朝"/>
                <a:cs typeface="Times New Roman"/>
              </a:rPr>
              <a:t>,  </a:t>
            </a:r>
            <a:r>
              <a:rPr lang="en-US" dirty="0" err="1" smtClean="0">
                <a:latin typeface="Times"/>
                <a:ea typeface="ＭＳ 明朝"/>
                <a:cs typeface="Times New Roman"/>
              </a:rPr>
              <a:t>STDev</a:t>
            </a:r>
            <a:r>
              <a:rPr lang="en-US" dirty="0" smtClean="0">
                <a:latin typeface="Times"/>
                <a:ea typeface="ＭＳ 明朝"/>
                <a:cs typeface="Times New Roman"/>
              </a:rPr>
              <a:t> </a:t>
            </a:r>
            <a:r>
              <a:rPr lang="en-US" dirty="0">
                <a:latin typeface="Times"/>
                <a:ea typeface="ＭＳ 明朝"/>
                <a:cs typeface="Times New Roman"/>
              </a:rPr>
              <a:t>= </a:t>
            </a:r>
            <a:r>
              <a:rPr lang="en-US" dirty="0" smtClean="0">
                <a:solidFill>
                  <a:srgbClr val="000000"/>
                </a:solidFill>
                <a:latin typeface="Times"/>
                <a:ea typeface="ＭＳ 明朝"/>
                <a:cs typeface="Times New Roman"/>
              </a:rPr>
              <a:t>2.3 </a:t>
            </a:r>
            <a:r>
              <a:rPr lang="en-US" dirty="0" err="1">
                <a:solidFill>
                  <a:srgbClr val="000000"/>
                </a:solidFill>
                <a:latin typeface="Times"/>
                <a:ea typeface="ＭＳ 明朝"/>
                <a:cs typeface="Times New Roman"/>
              </a:rPr>
              <a:t>kt</a:t>
            </a:r>
            <a:r>
              <a:rPr lang="en-US" dirty="0">
                <a:solidFill>
                  <a:srgbClr val="000000"/>
                </a:solidFill>
                <a:latin typeface="Times"/>
                <a:ea typeface="ＭＳ 明朝"/>
                <a:cs typeface="Times New Roman"/>
              </a:rPr>
              <a:t> </a:t>
            </a:r>
            <a:r>
              <a:rPr lang="en-US" dirty="0" err="1">
                <a:solidFill>
                  <a:srgbClr val="000000"/>
                </a:solidFill>
                <a:latin typeface="Times"/>
                <a:ea typeface="ＭＳ 明朝"/>
                <a:cs typeface="Times New Roman"/>
              </a:rPr>
              <a:t>hr</a:t>
            </a:r>
            <a:r>
              <a:rPr lang="en-US" baseline="30000" dirty="0">
                <a:solidFill>
                  <a:srgbClr val="000000"/>
                </a:solidFill>
                <a:latin typeface="Times"/>
                <a:ea typeface="ＭＳ 明朝"/>
                <a:cs typeface="Times New Roman"/>
              </a:rPr>
              <a:t> </a:t>
            </a:r>
            <a:r>
              <a:rPr lang="en-US" baseline="30000" dirty="0">
                <a:latin typeface="Times"/>
                <a:ea typeface="ＭＳ 明朝"/>
                <a:cs typeface="Times New Roman"/>
              </a:rPr>
              <a:t>–</a:t>
            </a:r>
            <a:r>
              <a:rPr lang="en-US" baseline="30000" dirty="0" smtClean="0">
                <a:solidFill>
                  <a:srgbClr val="000000"/>
                </a:solidFill>
                <a:latin typeface="Times"/>
                <a:ea typeface="ＭＳ 明朝"/>
                <a:cs typeface="Times New Roman"/>
              </a:rPr>
              <a:t>1</a:t>
            </a:r>
          </a:p>
          <a:p>
            <a:pPr>
              <a:spcBef>
                <a:spcPts val="0"/>
              </a:spcBef>
              <a:spcAft>
                <a:spcPts val="0"/>
              </a:spcAft>
            </a:pPr>
            <a:endParaRPr lang="en-US" dirty="0">
              <a:latin typeface="Times"/>
              <a:ea typeface="ＭＳ 明朝"/>
              <a:cs typeface="Times New Roman"/>
            </a:endParaRPr>
          </a:p>
          <a:p>
            <a:pPr>
              <a:spcBef>
                <a:spcPts val="0"/>
              </a:spcBef>
              <a:spcAft>
                <a:spcPts val="0"/>
              </a:spcAft>
            </a:pPr>
            <a:r>
              <a:rPr lang="en-US" dirty="0" smtClean="0">
                <a:latin typeface="Times"/>
                <a:ea typeface="ＭＳ 明朝"/>
                <a:cs typeface="Times New Roman"/>
              </a:rPr>
              <a:t>           </a:t>
            </a:r>
            <a:r>
              <a:rPr lang="en-US" dirty="0">
                <a:latin typeface="Times"/>
                <a:ea typeface="ＭＳ 明朝"/>
                <a:cs typeface="Times New Roman"/>
              </a:rPr>
              <a:t>Δ</a:t>
            </a:r>
            <a:r>
              <a:rPr lang="en-US" i="1" dirty="0">
                <a:latin typeface="Times"/>
                <a:ea typeface="ＭＳ 明朝"/>
                <a:cs typeface="Times New Roman"/>
              </a:rPr>
              <a:t>V </a:t>
            </a:r>
            <a:r>
              <a:rPr lang="en-US" dirty="0">
                <a:latin typeface="Times"/>
                <a:ea typeface="ＭＳ 明朝"/>
                <a:cs typeface="Times New Roman"/>
              </a:rPr>
              <a:t>/</a:t>
            </a:r>
            <a:r>
              <a:rPr lang="en-US" i="1" dirty="0">
                <a:latin typeface="Times"/>
                <a:ea typeface="ＭＳ 明朝"/>
                <a:cs typeface="Times New Roman"/>
              </a:rPr>
              <a:t> </a:t>
            </a:r>
            <a:r>
              <a:rPr lang="en-US" dirty="0">
                <a:latin typeface="Times"/>
                <a:ea typeface="ＭＳ 明朝"/>
                <a:cs typeface="Times New Roman"/>
              </a:rPr>
              <a:t>Δ</a:t>
            </a:r>
            <a:r>
              <a:rPr lang="en-US" i="1" dirty="0">
                <a:latin typeface="Times"/>
                <a:ea typeface="ＭＳ 明朝"/>
                <a:cs typeface="Times New Roman"/>
              </a:rPr>
              <a:t>T</a:t>
            </a:r>
            <a:r>
              <a:rPr lang="en-US" dirty="0" smtClean="0">
                <a:latin typeface="Times"/>
                <a:ea typeface="ＭＳ 明朝"/>
                <a:cs typeface="Times New Roman"/>
              </a:rPr>
              <a:t> = </a:t>
            </a:r>
            <a:r>
              <a:rPr lang="en-US" i="1" dirty="0">
                <a:latin typeface="Times"/>
                <a:ea typeface="ＭＳ 明朝"/>
                <a:cs typeface="Times New Roman"/>
              </a:rPr>
              <a:t>f</a:t>
            </a:r>
            <a:r>
              <a:rPr lang="en-US" dirty="0">
                <a:latin typeface="Times"/>
                <a:ea typeface="ＭＳ 明朝"/>
                <a:cs typeface="Times New Roman"/>
              </a:rPr>
              <a:t> </a:t>
            </a:r>
            <a:r>
              <a:rPr lang="en-US" dirty="0" smtClean="0">
                <a:latin typeface="Times"/>
                <a:ea typeface="ＭＳ 明朝"/>
                <a:cs typeface="Times New Roman"/>
              </a:rPr>
              <a:t>(</a:t>
            </a:r>
            <a:r>
              <a:rPr lang="en-US" b="1" dirty="0">
                <a:latin typeface="Times"/>
                <a:ea typeface="ＭＳ 明朝"/>
                <a:cs typeface="Times New Roman"/>
              </a:rPr>
              <a:t>F</a:t>
            </a:r>
            <a:r>
              <a:rPr lang="en-US" dirty="0" smtClean="0">
                <a:latin typeface="Times"/>
                <a:ea typeface="ＭＳ 明朝"/>
                <a:cs typeface="Times New Roman"/>
              </a:rPr>
              <a:t>)           </a:t>
            </a:r>
            <a:r>
              <a:rPr lang="en-US" dirty="0" smtClean="0">
                <a:solidFill>
                  <a:srgbClr val="000000"/>
                </a:solidFill>
                <a:latin typeface="Times"/>
                <a:ea typeface="ＭＳ 明朝"/>
                <a:cs typeface="Times New Roman"/>
              </a:rPr>
              <a:t>R</a:t>
            </a:r>
            <a:r>
              <a:rPr lang="en-US" baseline="30000" dirty="0" smtClean="0">
                <a:solidFill>
                  <a:srgbClr val="000000"/>
                </a:solidFill>
                <a:latin typeface="Times"/>
                <a:ea typeface="ＭＳ 明朝"/>
                <a:cs typeface="Times New Roman"/>
              </a:rPr>
              <a:t>2</a:t>
            </a:r>
            <a:r>
              <a:rPr lang="en-US" dirty="0" smtClean="0">
                <a:solidFill>
                  <a:srgbClr val="000000"/>
                </a:solidFill>
                <a:latin typeface="Times"/>
                <a:ea typeface="ＭＳ 明朝"/>
                <a:cs typeface="Times New Roman"/>
              </a:rPr>
              <a:t> </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47%</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  RMSE </a:t>
            </a:r>
            <a:r>
              <a:rPr lang="en-US" dirty="0">
                <a:solidFill>
                  <a:srgbClr val="000000"/>
                </a:solidFill>
                <a:latin typeface="Times"/>
                <a:ea typeface="ＭＳ 明朝"/>
                <a:cs typeface="Times New Roman"/>
              </a:rPr>
              <a:t>= 1.3 </a:t>
            </a:r>
            <a:r>
              <a:rPr lang="en-US" dirty="0" err="1">
                <a:solidFill>
                  <a:srgbClr val="000000"/>
                </a:solidFill>
                <a:latin typeface="Times"/>
                <a:ea typeface="ＭＳ 明朝"/>
                <a:cs typeface="Times New Roman"/>
              </a:rPr>
              <a:t>kt</a:t>
            </a:r>
            <a:r>
              <a:rPr lang="en-US" dirty="0">
                <a:solidFill>
                  <a:srgbClr val="000000"/>
                </a:solidFill>
                <a:latin typeface="Times"/>
                <a:ea typeface="ＭＳ 明朝"/>
                <a:cs typeface="Times New Roman"/>
              </a:rPr>
              <a:t> </a:t>
            </a:r>
            <a:r>
              <a:rPr lang="en-US" dirty="0" err="1">
                <a:solidFill>
                  <a:srgbClr val="000000"/>
                </a:solidFill>
                <a:latin typeface="Times"/>
                <a:ea typeface="ＭＳ 明朝"/>
                <a:cs typeface="Times New Roman"/>
              </a:rPr>
              <a:t>hr</a:t>
            </a:r>
            <a:r>
              <a:rPr lang="en-US" baseline="30000" dirty="0">
                <a:solidFill>
                  <a:srgbClr val="000000"/>
                </a:solidFill>
                <a:latin typeface="Times"/>
                <a:ea typeface="ＭＳ 明朝"/>
                <a:cs typeface="Times New Roman"/>
              </a:rPr>
              <a:t> </a:t>
            </a:r>
            <a:r>
              <a:rPr lang="en-US" baseline="30000" dirty="0">
                <a:latin typeface="Times"/>
                <a:ea typeface="ＭＳ 明朝"/>
                <a:cs typeface="Times New Roman"/>
              </a:rPr>
              <a:t>–</a:t>
            </a:r>
            <a:r>
              <a:rPr lang="en-US" baseline="30000" dirty="0" smtClean="0">
                <a:solidFill>
                  <a:srgbClr val="000000"/>
                </a:solidFill>
                <a:latin typeface="Times"/>
                <a:ea typeface="ＭＳ 明朝"/>
                <a:cs typeface="Times New Roman"/>
              </a:rPr>
              <a:t>1</a:t>
            </a:r>
            <a:endParaRPr lang="en-US" baseline="30000" dirty="0">
              <a:solidFill>
                <a:srgbClr val="000000"/>
              </a:solidFill>
            </a:endParaRPr>
          </a:p>
        </p:txBody>
      </p:sp>
      <p:sp>
        <p:nvSpPr>
          <p:cNvPr id="12" name="Rectangle 11"/>
          <p:cNvSpPr/>
          <p:nvPr/>
        </p:nvSpPr>
        <p:spPr>
          <a:xfrm>
            <a:off x="228600" y="4953000"/>
            <a:ext cx="8610600" cy="1200328"/>
          </a:xfrm>
          <a:prstGeom prst="rect">
            <a:avLst/>
          </a:prstGeom>
          <a:solidFill>
            <a:srgbClr val="CCFFCC"/>
          </a:solidFill>
          <a:ln>
            <a:solidFill>
              <a:srgbClr val="000000"/>
            </a:solidFill>
          </a:ln>
        </p:spPr>
        <p:txBody>
          <a:bodyPr wrap="square">
            <a:spAutoFit/>
          </a:bodyPr>
          <a:lstStyle/>
          <a:p>
            <a:r>
              <a:rPr lang="en-US" u="sng" dirty="0" smtClean="0">
                <a:latin typeface="Times"/>
                <a:ea typeface="ＭＳ 明朝"/>
                <a:cs typeface="Times New Roman"/>
              </a:rPr>
              <a:t>Total expansion of RMW</a:t>
            </a:r>
            <a:r>
              <a:rPr lang="en-US" dirty="0" smtClean="0">
                <a:latin typeface="Times"/>
                <a:ea typeface="ＭＳ 明朝"/>
                <a:cs typeface="Times New Roman"/>
              </a:rPr>
              <a:t> :          mean </a:t>
            </a:r>
            <a:r>
              <a:rPr lang="en-US" dirty="0">
                <a:latin typeface="Times"/>
                <a:ea typeface="ＭＳ 明朝"/>
                <a:cs typeface="Times New Roman"/>
              </a:rPr>
              <a:t>= </a:t>
            </a:r>
            <a:r>
              <a:rPr lang="en-US" dirty="0" smtClean="0">
                <a:latin typeface="Times"/>
                <a:ea typeface="ＭＳ 明朝"/>
                <a:cs typeface="Times New Roman"/>
              </a:rPr>
              <a:t>22 km,  </a:t>
            </a:r>
            <a:r>
              <a:rPr lang="en-US" dirty="0" err="1" smtClean="0">
                <a:latin typeface="Times"/>
                <a:ea typeface="ＭＳ 明朝"/>
                <a:cs typeface="Times New Roman"/>
              </a:rPr>
              <a:t>STDev</a:t>
            </a:r>
            <a:r>
              <a:rPr lang="en-US" dirty="0" smtClean="0">
                <a:latin typeface="Times"/>
                <a:ea typeface="ＭＳ 明朝"/>
                <a:cs typeface="Times New Roman"/>
              </a:rPr>
              <a:t> </a:t>
            </a:r>
            <a:r>
              <a:rPr lang="en-US" dirty="0">
                <a:latin typeface="Times"/>
                <a:ea typeface="ＭＳ 明朝"/>
                <a:cs typeface="Times New Roman"/>
              </a:rPr>
              <a:t>= </a:t>
            </a:r>
            <a:r>
              <a:rPr lang="en-US" dirty="0" smtClean="0">
                <a:solidFill>
                  <a:srgbClr val="000000"/>
                </a:solidFill>
                <a:latin typeface="Times"/>
                <a:ea typeface="ＭＳ 明朝"/>
                <a:cs typeface="Times New Roman"/>
              </a:rPr>
              <a:t>13 km</a:t>
            </a:r>
          </a:p>
          <a:p>
            <a:endParaRPr lang="en-US" dirty="0" smtClean="0">
              <a:latin typeface="Times"/>
              <a:ea typeface="ＭＳ 明朝"/>
              <a:cs typeface="Times New Roman"/>
            </a:endParaRPr>
          </a:p>
          <a:p>
            <a:r>
              <a:rPr lang="en-US" dirty="0" smtClean="0">
                <a:latin typeface="Times"/>
                <a:ea typeface="ＭＳ 明朝"/>
                <a:cs typeface="Times New Roman"/>
              </a:rPr>
              <a:t>           ΔRMW </a:t>
            </a:r>
            <a:r>
              <a:rPr lang="en-US" dirty="0">
                <a:latin typeface="Times"/>
                <a:ea typeface="ＭＳ 明朝"/>
                <a:cs typeface="Times New Roman"/>
              </a:rPr>
              <a:t>= </a:t>
            </a:r>
            <a:r>
              <a:rPr lang="en-US" i="1" dirty="0">
                <a:latin typeface="Times"/>
                <a:ea typeface="ＭＳ 明朝"/>
                <a:cs typeface="Times New Roman"/>
              </a:rPr>
              <a:t>f</a:t>
            </a:r>
            <a:r>
              <a:rPr lang="en-US" dirty="0">
                <a:latin typeface="Times"/>
                <a:ea typeface="ＭＳ 明朝"/>
                <a:cs typeface="Times New Roman"/>
              </a:rPr>
              <a:t> </a:t>
            </a:r>
            <a:r>
              <a:rPr lang="en-US" dirty="0" smtClean="0">
                <a:latin typeface="Times"/>
                <a:ea typeface="ＭＳ 明朝"/>
                <a:cs typeface="Times New Roman"/>
              </a:rPr>
              <a:t>(</a:t>
            </a:r>
            <a:r>
              <a:rPr lang="en-US" b="1" dirty="0">
                <a:latin typeface="Times"/>
                <a:ea typeface="ＭＳ 明朝"/>
                <a:cs typeface="Times New Roman"/>
              </a:rPr>
              <a:t>F</a:t>
            </a:r>
            <a:r>
              <a:rPr lang="en-US" dirty="0" smtClean="0">
                <a:latin typeface="Times"/>
                <a:ea typeface="ＭＳ 明朝"/>
                <a:cs typeface="Times New Roman"/>
              </a:rPr>
              <a:t>)</a:t>
            </a:r>
            <a:r>
              <a:rPr lang="en-US" dirty="0">
                <a:latin typeface="Times"/>
                <a:ea typeface="ＭＳ 明朝"/>
                <a:cs typeface="Times New Roman"/>
              </a:rPr>
              <a:t> </a:t>
            </a:r>
            <a:r>
              <a:rPr lang="en-US" dirty="0" smtClean="0">
                <a:latin typeface="Times"/>
                <a:ea typeface="ＭＳ 明朝"/>
                <a:cs typeface="Times New Roman"/>
              </a:rPr>
              <a:t>         </a:t>
            </a:r>
            <a:r>
              <a:rPr lang="en-US" dirty="0" smtClean="0"/>
              <a:t>  </a:t>
            </a:r>
            <a:r>
              <a:rPr lang="en-US" dirty="0" smtClean="0">
                <a:solidFill>
                  <a:srgbClr val="000000"/>
                </a:solidFill>
                <a:latin typeface="Times"/>
                <a:ea typeface="ＭＳ 明朝"/>
                <a:cs typeface="Times New Roman"/>
              </a:rPr>
              <a:t>R</a:t>
            </a:r>
            <a:r>
              <a:rPr lang="en-US" baseline="30000" dirty="0" smtClean="0">
                <a:solidFill>
                  <a:srgbClr val="000000"/>
                </a:solidFill>
                <a:latin typeface="Times"/>
                <a:ea typeface="ＭＳ 明朝"/>
                <a:cs typeface="Times New Roman"/>
              </a:rPr>
              <a:t>2</a:t>
            </a:r>
            <a:r>
              <a:rPr lang="en-US" dirty="0" smtClean="0">
                <a:solidFill>
                  <a:srgbClr val="000000"/>
                </a:solidFill>
                <a:latin typeface="Times"/>
                <a:ea typeface="ＭＳ 明朝"/>
                <a:cs typeface="Times New Roman"/>
              </a:rPr>
              <a:t> </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51%</a:t>
            </a:r>
            <a:r>
              <a:rPr lang="en-US" dirty="0">
                <a:solidFill>
                  <a:srgbClr val="000000"/>
                </a:solidFill>
                <a:latin typeface="Times"/>
                <a:ea typeface="ＭＳ 明朝"/>
                <a:cs typeface="Times New Roman"/>
              </a:rPr>
              <a:t>, </a:t>
            </a:r>
            <a:r>
              <a:rPr lang="en-US" dirty="0" smtClean="0">
                <a:solidFill>
                  <a:srgbClr val="000000"/>
                </a:solidFill>
                <a:latin typeface="Times"/>
                <a:ea typeface="ＭＳ 明朝"/>
                <a:cs typeface="Times New Roman"/>
              </a:rPr>
              <a:t>  RMSE </a:t>
            </a:r>
            <a:r>
              <a:rPr lang="en-US" dirty="0">
                <a:solidFill>
                  <a:srgbClr val="000000"/>
                </a:solidFill>
                <a:latin typeface="Times"/>
                <a:ea typeface="ＭＳ 明朝"/>
                <a:cs typeface="Times New Roman"/>
              </a:rPr>
              <a:t>= 9</a:t>
            </a:r>
            <a:r>
              <a:rPr lang="en-US" dirty="0" smtClean="0">
                <a:solidFill>
                  <a:srgbClr val="000000"/>
                </a:solidFill>
                <a:latin typeface="Times"/>
                <a:ea typeface="ＭＳ 明朝"/>
                <a:cs typeface="Times New Roman"/>
              </a:rPr>
              <a:t>.9 km </a:t>
            </a:r>
            <a:endParaRPr lang="en-US" dirty="0"/>
          </a:p>
        </p:txBody>
      </p:sp>
    </p:spTree>
    <p:extLst>
      <p:ext uri="{BB962C8B-B14F-4D97-AF65-F5344CB8AC3E}">
        <p14:creationId xmlns:p14="http://schemas.microsoft.com/office/powerpoint/2010/main" val="427076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1720894" cy="523220"/>
          </a:xfrm>
          <a:prstGeom prst="rect">
            <a:avLst/>
          </a:prstGeom>
          <a:noFill/>
        </p:spPr>
        <p:txBody>
          <a:bodyPr wrap="none" rtlCol="0">
            <a:spAutoFit/>
          </a:bodyPr>
          <a:lstStyle/>
          <a:p>
            <a:r>
              <a:rPr lang="en-US" sz="2800" dirty="0" smtClean="0">
                <a:solidFill>
                  <a:srgbClr val="0340FF"/>
                </a:solidFill>
              </a:rPr>
              <a:t>Summary</a:t>
            </a:r>
            <a:endParaRPr lang="en-US" sz="2800" dirty="0">
              <a:solidFill>
                <a:srgbClr val="0340FF"/>
              </a:solidFill>
            </a:endParaRPr>
          </a:p>
        </p:txBody>
      </p:sp>
      <p:sp>
        <p:nvSpPr>
          <p:cNvPr id="3" name="TextBox 2"/>
          <p:cNvSpPr txBox="1"/>
          <p:nvPr/>
        </p:nvSpPr>
        <p:spPr>
          <a:xfrm>
            <a:off x="415470" y="1404878"/>
            <a:ext cx="8347530" cy="3477875"/>
          </a:xfrm>
          <a:prstGeom prst="rect">
            <a:avLst/>
          </a:prstGeom>
          <a:solidFill>
            <a:srgbClr val="FFFFFF"/>
          </a:solidFill>
        </p:spPr>
        <p:txBody>
          <a:bodyPr wrap="square" rtlCol="0">
            <a:spAutoFit/>
          </a:bodyPr>
          <a:lstStyle/>
          <a:p>
            <a:r>
              <a:rPr lang="en-US" sz="2000" dirty="0" smtClean="0"/>
              <a:t>The </a:t>
            </a:r>
            <a:r>
              <a:rPr lang="en-US" sz="2000" i="1" dirty="0" smtClean="0"/>
              <a:t>P</a:t>
            </a:r>
            <a:r>
              <a:rPr lang="en-US" sz="2000" dirty="0" smtClean="0"/>
              <a:t>(ERC)-model has performed skillfully in the NHC operational environment for the past 3 seasons (2010, 2011, 2012). Overall operational skill for the extended period 2008-2012 is also good and has been consistent and stable. Improvements to the original </a:t>
            </a:r>
            <a:r>
              <a:rPr lang="en-US" sz="2000" i="1" dirty="0"/>
              <a:t>P</a:t>
            </a:r>
            <a:r>
              <a:rPr lang="en-US" sz="2000" dirty="0"/>
              <a:t>(ERC)-</a:t>
            </a:r>
            <a:r>
              <a:rPr lang="en-US" sz="2000" dirty="0" smtClean="0"/>
              <a:t>model and use of a simple ensemble have improved the skill further.</a:t>
            </a:r>
          </a:p>
          <a:p>
            <a:endParaRPr lang="en-US" sz="2000" dirty="0"/>
          </a:p>
          <a:p>
            <a:r>
              <a:rPr lang="en-US" sz="2000" dirty="0" smtClean="0"/>
              <a:t>The climatology of flight-level intensity and wind structure changes associated with ERCs has been used to construct new intensity forecasting tools. The utility of these tools and whether they should be transitioned into the NHC operational test-bed needs to be discussed further with NHC </a:t>
            </a:r>
            <a:r>
              <a:rPr lang="en-US" sz="2000" dirty="0"/>
              <a:t>p</a:t>
            </a:r>
            <a:r>
              <a:rPr lang="en-US" sz="2000" dirty="0" smtClean="0"/>
              <a:t>ersonnel.</a:t>
            </a:r>
          </a:p>
        </p:txBody>
      </p:sp>
    </p:spTree>
    <p:extLst>
      <p:ext uri="{BB962C8B-B14F-4D97-AF65-F5344CB8AC3E}">
        <p14:creationId xmlns:p14="http://schemas.microsoft.com/office/powerpoint/2010/main" val="36942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p:cNvSpPr txBox="1">
            <a:spLocks noChangeArrowheads="1"/>
          </p:cNvSpPr>
          <p:nvPr/>
        </p:nvSpPr>
        <p:spPr bwMode="auto">
          <a:xfrm>
            <a:off x="457200" y="381000"/>
            <a:ext cx="3071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solidFill>
                  <a:srgbClr val="0340FF"/>
                </a:solidFill>
              </a:rPr>
              <a:t>JHT project </a:t>
            </a:r>
            <a:r>
              <a:rPr lang="en-US" sz="2800" dirty="0">
                <a:solidFill>
                  <a:srgbClr val="0340FF"/>
                </a:solidFill>
              </a:rPr>
              <a:t>goals:</a:t>
            </a:r>
          </a:p>
        </p:txBody>
      </p:sp>
      <p:sp>
        <p:nvSpPr>
          <p:cNvPr id="8194" name="TextBox 2"/>
          <p:cNvSpPr txBox="1">
            <a:spLocks noChangeArrowheads="1"/>
          </p:cNvSpPr>
          <p:nvPr/>
        </p:nvSpPr>
        <p:spPr bwMode="auto">
          <a:xfrm>
            <a:off x="228600" y="1295400"/>
            <a:ext cx="8763000" cy="3477875"/>
          </a:xfrm>
          <a:prstGeom prst="rect">
            <a:avLst/>
          </a:prstGeom>
          <a:noFill/>
          <a:ln>
            <a:noFill/>
          </a:ln>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a:pPr>
            <a:r>
              <a:rPr lang="en-US" sz="2000" dirty="0"/>
              <a:t>Transition a new model to operations that </a:t>
            </a:r>
            <a:r>
              <a:rPr lang="en-US" sz="2000" dirty="0" smtClean="0"/>
              <a:t>provides </a:t>
            </a:r>
            <a:r>
              <a:rPr lang="en-US" sz="2000" dirty="0"/>
              <a:t>probabilistic forecasts of eyewall replacement cycle </a:t>
            </a:r>
            <a:r>
              <a:rPr lang="en-US" sz="2000" dirty="0" smtClean="0"/>
              <a:t>(ERC) events </a:t>
            </a:r>
            <a:r>
              <a:rPr lang="en-US" sz="2000" dirty="0"/>
              <a:t>in </a:t>
            </a:r>
            <a:r>
              <a:rPr lang="en-US" sz="2000" dirty="0" smtClean="0"/>
              <a:t>hurricanes.</a:t>
            </a:r>
            <a:endParaRPr lang="en-US" sz="2000" dirty="0" smtClean="0">
              <a:solidFill>
                <a:srgbClr val="FF0000"/>
              </a:solidFill>
            </a:endParaRPr>
          </a:p>
          <a:p>
            <a:pPr>
              <a:buFont typeface="+mj-lt"/>
              <a:buAutoNum type="arabicPeriod"/>
            </a:pPr>
            <a:endParaRPr lang="en-US" sz="2000" dirty="0"/>
          </a:p>
          <a:p>
            <a:pPr>
              <a:buFont typeface="Arial" charset="0"/>
              <a:buAutoNum type="arabicPeriod"/>
            </a:pPr>
            <a:r>
              <a:rPr lang="en-US" sz="2000" dirty="0"/>
              <a:t>Utilize low-level aircraft reconnaissance data to </a:t>
            </a:r>
            <a:r>
              <a:rPr lang="en-US" sz="2000" dirty="0" smtClean="0"/>
              <a:t>expand the general climatology </a:t>
            </a:r>
            <a:r>
              <a:rPr lang="en-US" sz="2000" dirty="0"/>
              <a:t>of intensity and structure </a:t>
            </a:r>
            <a:r>
              <a:rPr lang="en-US" sz="2000" dirty="0" smtClean="0"/>
              <a:t>changes </a:t>
            </a:r>
            <a:r>
              <a:rPr lang="en-US" sz="2000" dirty="0"/>
              <a:t>associated with </a:t>
            </a:r>
            <a:r>
              <a:rPr lang="en-US" sz="2000" dirty="0" smtClean="0"/>
              <a:t>ERCs.</a:t>
            </a:r>
            <a:endParaRPr lang="en-US" sz="2000" dirty="0"/>
          </a:p>
          <a:p>
            <a:pPr>
              <a:buFont typeface="Arial" charset="0"/>
              <a:buAutoNum type="arabicPeriod"/>
            </a:pPr>
            <a:endParaRPr lang="en-US" sz="2000" dirty="0"/>
          </a:p>
          <a:p>
            <a:pPr>
              <a:buFont typeface="Arial" charset="0"/>
              <a:buAutoNum type="arabicPeriod"/>
            </a:pPr>
            <a:r>
              <a:rPr lang="en-US" sz="2000" dirty="0" smtClean="0"/>
              <a:t>Use the </a:t>
            </a:r>
            <a:r>
              <a:rPr lang="en-US" sz="2000" dirty="0"/>
              <a:t>new climatology </a:t>
            </a:r>
            <a:r>
              <a:rPr lang="en-US" sz="2000" dirty="0" smtClean="0"/>
              <a:t>to construct </a:t>
            </a:r>
            <a:r>
              <a:rPr lang="en-US" sz="2000" dirty="0"/>
              <a:t>new operational tools </a:t>
            </a:r>
            <a:r>
              <a:rPr lang="en-US" sz="2000" dirty="0" smtClean="0"/>
              <a:t>that can provide some objective guidance for forecasting </a:t>
            </a:r>
            <a:r>
              <a:rPr lang="en-US" sz="2000" dirty="0"/>
              <a:t>intensity </a:t>
            </a:r>
            <a:r>
              <a:rPr lang="en-US" sz="2000" dirty="0" smtClean="0"/>
              <a:t>and wind structure changes </a:t>
            </a:r>
            <a:r>
              <a:rPr lang="en-US" sz="2000" dirty="0"/>
              <a:t>associated with </a:t>
            </a:r>
            <a:r>
              <a:rPr lang="en-US" sz="2000" dirty="0" smtClean="0"/>
              <a:t>ERCs.</a:t>
            </a:r>
          </a:p>
          <a:p>
            <a:pPr>
              <a:buFont typeface="Arial" charset="0"/>
              <a:buAutoNum type="arabicPeriod"/>
            </a:pPr>
            <a:endParaRPr lang="en-US" sz="2000" dirty="0"/>
          </a:p>
          <a:p>
            <a:pPr>
              <a:buFont typeface="Arial" charset="0"/>
              <a:buAutoNum type="arabicPeriod"/>
            </a:pPr>
            <a:r>
              <a:rPr lang="en-US" sz="2000" dirty="0"/>
              <a:t>Continue model development toward increasing skill</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1"/>
          <p:cNvSpPr txBox="1">
            <a:spLocks noChangeArrowheads="1"/>
          </p:cNvSpPr>
          <p:nvPr/>
        </p:nvSpPr>
        <p:spPr bwMode="auto">
          <a:xfrm>
            <a:off x="228600" y="1472148"/>
            <a:ext cx="8686800" cy="4154983"/>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3 statistical/empirical models have been developed and tested:</a:t>
            </a:r>
          </a:p>
          <a:p>
            <a:endParaRPr lang="en-US" dirty="0" smtClean="0"/>
          </a:p>
          <a:p>
            <a:r>
              <a:rPr lang="en-US" smtClean="0"/>
              <a:t>	1</a:t>
            </a:r>
            <a:r>
              <a:rPr lang="en-US" dirty="0" smtClean="0"/>
              <a:t>. Bayesian probability</a:t>
            </a:r>
          </a:p>
          <a:p>
            <a:r>
              <a:rPr lang="en-US" dirty="0"/>
              <a:t>	</a:t>
            </a:r>
            <a:r>
              <a:rPr lang="en-US" dirty="0" smtClean="0"/>
              <a:t>2. Bayesian probability with optimized feature selection</a:t>
            </a:r>
          </a:p>
          <a:p>
            <a:r>
              <a:rPr lang="en-US" dirty="0"/>
              <a:t>	</a:t>
            </a:r>
            <a:r>
              <a:rPr lang="en-US" dirty="0" smtClean="0"/>
              <a:t>3. Logistic regression</a:t>
            </a:r>
          </a:p>
          <a:p>
            <a:endParaRPr lang="en-US" dirty="0"/>
          </a:p>
          <a:p>
            <a:r>
              <a:rPr lang="en-US" dirty="0" smtClean="0"/>
              <a:t>The models provide </a:t>
            </a:r>
            <a:r>
              <a:rPr lang="en-US" dirty="0"/>
              <a:t>probability of the onset of an </a:t>
            </a:r>
            <a:r>
              <a:rPr lang="en-US" dirty="0" smtClean="0"/>
              <a:t>ERC </a:t>
            </a:r>
            <a:r>
              <a:rPr lang="en-US" dirty="0"/>
              <a:t>within lead-time periods: 0−12h, 12−24h, 24−36h, 36−48h.</a:t>
            </a:r>
          </a:p>
          <a:p>
            <a:endParaRPr lang="en-US" dirty="0"/>
          </a:p>
          <a:p>
            <a:r>
              <a:rPr lang="en-US" dirty="0" smtClean="0"/>
              <a:t>All models execute </a:t>
            </a:r>
            <a:r>
              <a:rPr lang="en-US" dirty="0"/>
              <a:t>within </a:t>
            </a:r>
            <a:r>
              <a:rPr lang="en-US" dirty="0" smtClean="0"/>
              <a:t>SHIPS </a:t>
            </a:r>
            <a:r>
              <a:rPr lang="en-US" dirty="0"/>
              <a:t>using environmental and satellite-based </a:t>
            </a:r>
            <a:r>
              <a:rPr lang="en-US" dirty="0" smtClean="0"/>
              <a:t>features as input. </a:t>
            </a:r>
            <a:endParaRPr lang="en-US" dirty="0"/>
          </a:p>
        </p:txBody>
      </p:sp>
      <p:sp>
        <p:nvSpPr>
          <p:cNvPr id="9218" name="TextBox 2"/>
          <p:cNvSpPr txBox="1">
            <a:spLocks noChangeArrowheads="1"/>
          </p:cNvSpPr>
          <p:nvPr/>
        </p:nvSpPr>
        <p:spPr bwMode="auto">
          <a:xfrm>
            <a:off x="222250" y="304800"/>
            <a:ext cx="54136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smtClean="0">
                <a:solidFill>
                  <a:srgbClr val="0000FF"/>
                </a:solidFill>
              </a:rPr>
              <a:t>Models: probability of ERC onset </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3742268"/>
              </p:ext>
            </p:extLst>
          </p:nvPr>
        </p:nvGraphicFramePr>
        <p:xfrm>
          <a:off x="355248" y="659376"/>
          <a:ext cx="8433504" cy="5308600"/>
        </p:xfrm>
        <a:graphic>
          <a:graphicData uri="http://schemas.openxmlformats.org/drawingml/2006/table">
            <a:tbl>
              <a:tblPr firstRow="1" bandRow="1">
                <a:tableStyleId>{5C22544A-7EE6-4342-B048-85BDC9FD1C3A}</a:tableStyleId>
              </a:tblPr>
              <a:tblGrid>
                <a:gridCol w="1054188"/>
                <a:gridCol w="1054188"/>
                <a:gridCol w="1054188"/>
                <a:gridCol w="1054188"/>
                <a:gridCol w="1054188"/>
                <a:gridCol w="1054188"/>
                <a:gridCol w="1054188"/>
                <a:gridCol w="1054188"/>
              </a:tblGrid>
              <a:tr h="370840">
                <a:tc>
                  <a:txBody>
                    <a:bodyPr/>
                    <a:lstStyle/>
                    <a:p>
                      <a:pPr algn="ctr"/>
                      <a:r>
                        <a:rPr lang="en-US" sz="1200" b="1" dirty="0" smtClean="0">
                          <a:solidFill>
                            <a:schemeClr val="tx1"/>
                          </a:solidFill>
                          <a:latin typeface="Arial"/>
                          <a:cs typeface="Arial"/>
                        </a:rPr>
                        <a:t>Year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N (TS)</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N (HUR)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N (ERC)</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00-12 hr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12-24 hr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24-36 hr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a:cs typeface="Arial"/>
                        </a:rPr>
                        <a:t>36-48 hr</a:t>
                      </a:r>
                      <a:endParaRPr lang="en-US" sz="12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a:r>
                        <a:rPr lang="en-US" sz="1200" dirty="0" smtClean="0">
                          <a:latin typeface="Arial"/>
                          <a:cs typeface="Arial"/>
                        </a:rPr>
                        <a:t>2012</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19</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10</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1</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b="1" dirty="0" smtClean="0">
                          <a:solidFill>
                            <a:srgbClr val="0000FF"/>
                          </a:solidFill>
                          <a:latin typeface="Arial"/>
                          <a:cs typeface="Arial"/>
                        </a:rPr>
                        <a:t>+57</a:t>
                      </a:r>
                    </a:p>
                    <a:p>
                      <a:pPr algn="ctr"/>
                      <a:r>
                        <a:rPr lang="en-US" sz="1200" b="1" dirty="0" smtClean="0">
                          <a:solidFill>
                            <a:schemeClr val="tx1"/>
                          </a:solidFill>
                          <a:latin typeface="Arial"/>
                          <a:cs typeface="Arial"/>
                        </a:rPr>
                        <a:t>+54</a:t>
                      </a:r>
                    </a:p>
                    <a:p>
                      <a:pPr algn="ctr"/>
                      <a:r>
                        <a:rPr lang="en-US" sz="1200" b="1" dirty="0" smtClean="0">
                          <a:solidFill>
                            <a:srgbClr val="FF0000"/>
                          </a:solidFill>
                          <a:latin typeface="Arial"/>
                          <a:cs typeface="Arial"/>
                        </a:rPr>
                        <a:t>+54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8000"/>
                          </a:solidFill>
                          <a:latin typeface="Arial"/>
                          <a:cs typeface="Arial"/>
                        </a:rPr>
                        <a:t>+56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b="1" dirty="0" smtClean="0">
                          <a:solidFill>
                            <a:srgbClr val="0000FF"/>
                          </a:solidFill>
                          <a:latin typeface="Arial"/>
                          <a:cs typeface="Arial"/>
                        </a:rPr>
                        <a:t>+58</a:t>
                      </a:r>
                    </a:p>
                    <a:p>
                      <a:pPr algn="ctr"/>
                      <a:r>
                        <a:rPr lang="en-US" sz="1200" b="1" dirty="0" smtClean="0">
                          <a:solidFill>
                            <a:schemeClr val="tx1"/>
                          </a:solidFill>
                          <a:latin typeface="Arial"/>
                          <a:cs typeface="Arial"/>
                        </a:rPr>
                        <a:t>+53</a:t>
                      </a:r>
                    </a:p>
                    <a:p>
                      <a:pPr algn="ctr"/>
                      <a:r>
                        <a:rPr lang="en-US" sz="1200" b="1" dirty="0" smtClean="0">
                          <a:solidFill>
                            <a:srgbClr val="FF0000"/>
                          </a:solidFill>
                          <a:latin typeface="Arial"/>
                          <a:cs typeface="Arial"/>
                        </a:rPr>
                        <a:t>+51</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8000"/>
                          </a:solidFill>
                          <a:latin typeface="Arial"/>
                          <a:cs typeface="Arial"/>
                        </a:rPr>
                        <a:t>+54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b="1" dirty="0" smtClean="0">
                          <a:solidFill>
                            <a:srgbClr val="0000FF"/>
                          </a:solidFill>
                          <a:latin typeface="Arial"/>
                          <a:cs typeface="Arial"/>
                        </a:rPr>
                        <a:t>+58</a:t>
                      </a:r>
                    </a:p>
                    <a:p>
                      <a:pPr algn="ctr"/>
                      <a:r>
                        <a:rPr lang="en-US" sz="1200" b="1" dirty="0" smtClean="0">
                          <a:solidFill>
                            <a:schemeClr val="tx1"/>
                          </a:solidFill>
                          <a:latin typeface="Arial"/>
                          <a:cs typeface="Arial"/>
                        </a:rPr>
                        <a:t>+54</a:t>
                      </a:r>
                    </a:p>
                    <a:p>
                      <a:pPr algn="ctr"/>
                      <a:r>
                        <a:rPr lang="en-US" sz="1200" b="1" dirty="0" smtClean="0">
                          <a:solidFill>
                            <a:srgbClr val="FF0000"/>
                          </a:solidFill>
                          <a:latin typeface="Arial"/>
                          <a:cs typeface="Arial"/>
                        </a:rPr>
                        <a:t>+42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8000"/>
                          </a:solidFill>
                          <a:latin typeface="Arial"/>
                          <a:cs typeface="Arial"/>
                        </a:rPr>
                        <a:t>+52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b="1" dirty="0" smtClean="0">
                          <a:solidFill>
                            <a:srgbClr val="0000FF"/>
                          </a:solidFill>
                          <a:latin typeface="Arial"/>
                          <a:cs typeface="Arial"/>
                        </a:rPr>
                        <a:t>+57</a:t>
                      </a:r>
                    </a:p>
                    <a:p>
                      <a:pPr algn="ctr"/>
                      <a:r>
                        <a:rPr lang="en-US" sz="1200" b="1" dirty="0" smtClean="0">
                          <a:solidFill>
                            <a:schemeClr val="tx1"/>
                          </a:solidFill>
                          <a:latin typeface="Arial"/>
                          <a:cs typeface="Arial"/>
                        </a:rPr>
                        <a:t>+54</a:t>
                      </a:r>
                    </a:p>
                    <a:p>
                      <a:pPr algn="ctr"/>
                      <a:r>
                        <a:rPr lang="en-US" sz="1200" b="1" dirty="0" smtClean="0">
                          <a:solidFill>
                            <a:srgbClr val="FF0000"/>
                          </a:solidFill>
                          <a:latin typeface="Arial"/>
                          <a:cs typeface="Arial"/>
                        </a:rPr>
                        <a:t>+35</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8000"/>
                          </a:solidFill>
                          <a:latin typeface="Arial"/>
                          <a:cs typeface="Arial"/>
                        </a:rPr>
                        <a:t>+49</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370840">
                <a:tc>
                  <a:txBody>
                    <a:bodyPr/>
                    <a:lstStyle/>
                    <a:p>
                      <a:pPr algn="ctr"/>
                      <a:r>
                        <a:rPr lang="en-US" sz="1200" dirty="0" smtClean="0">
                          <a:latin typeface="Arial"/>
                          <a:cs typeface="Arial"/>
                        </a:rPr>
                        <a:t>2011</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1200" dirty="0" smtClean="0">
                          <a:latin typeface="Arial"/>
                          <a:cs typeface="Arial"/>
                        </a:rPr>
                        <a:t>18</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1200" dirty="0" smtClean="0">
                          <a:latin typeface="Arial"/>
                          <a:cs typeface="Arial"/>
                        </a:rPr>
                        <a:t>6</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1200" dirty="0" smtClean="0">
                          <a:latin typeface="Arial"/>
                          <a:cs typeface="Arial"/>
                        </a:rPr>
                        <a:t>5</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+21</a:t>
                      </a:r>
                    </a:p>
                    <a:p>
                      <a:pPr algn="ctr"/>
                      <a:r>
                        <a:rPr lang="en-US" sz="1200" b="1" dirty="0" smtClean="0">
                          <a:latin typeface="Arial"/>
                          <a:cs typeface="Arial"/>
                        </a:rPr>
                        <a:t>+22</a:t>
                      </a:r>
                    </a:p>
                    <a:p>
                      <a:pPr algn="ctr"/>
                      <a:r>
                        <a:rPr lang="en-US" sz="1200" b="1" dirty="0" smtClean="0">
                          <a:solidFill>
                            <a:srgbClr val="FF0000"/>
                          </a:solidFill>
                          <a:latin typeface="Arial"/>
                          <a:cs typeface="Arial"/>
                        </a:rPr>
                        <a:t>+10</a:t>
                      </a:r>
                    </a:p>
                    <a:p>
                      <a:pPr algn="ctr"/>
                      <a:r>
                        <a:rPr lang="en-US" sz="1200" b="1" dirty="0" smtClean="0">
                          <a:solidFill>
                            <a:srgbClr val="008000"/>
                          </a:solidFill>
                          <a:latin typeface="Arial"/>
                          <a:cs typeface="Arial"/>
                        </a:rPr>
                        <a:t>+20</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+18</a:t>
                      </a:r>
                    </a:p>
                    <a:p>
                      <a:pPr algn="ctr"/>
                      <a:r>
                        <a:rPr lang="en-US" sz="1200" b="1" dirty="0" smtClean="0">
                          <a:latin typeface="Arial"/>
                          <a:cs typeface="Arial"/>
                        </a:rPr>
                        <a:t>+16</a:t>
                      </a:r>
                    </a:p>
                    <a:p>
                      <a:pPr algn="ctr"/>
                      <a:r>
                        <a:rPr lang="en-US" sz="1200" b="1" dirty="0" smtClean="0">
                          <a:solidFill>
                            <a:srgbClr val="FF0000"/>
                          </a:solidFill>
                          <a:latin typeface="Arial"/>
                          <a:cs typeface="Arial"/>
                        </a:rPr>
                        <a:t>+11</a:t>
                      </a:r>
                    </a:p>
                    <a:p>
                      <a:pPr algn="ctr"/>
                      <a:r>
                        <a:rPr lang="en-US" sz="1200" b="1" dirty="0" smtClean="0">
                          <a:solidFill>
                            <a:srgbClr val="008000"/>
                          </a:solidFill>
                          <a:latin typeface="Arial"/>
                          <a:cs typeface="Arial"/>
                        </a:rPr>
                        <a:t>+17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+14</a:t>
                      </a:r>
                    </a:p>
                    <a:p>
                      <a:pPr algn="ctr"/>
                      <a:r>
                        <a:rPr lang="en-US" sz="1200" b="1" dirty="0" smtClean="0">
                          <a:latin typeface="Arial"/>
                          <a:cs typeface="Arial"/>
                        </a:rPr>
                        <a:t>+13</a:t>
                      </a:r>
                    </a:p>
                    <a:p>
                      <a:pPr algn="ctr"/>
                      <a:r>
                        <a:rPr lang="en-US" sz="1200" b="1" dirty="0" smtClean="0">
                          <a:solidFill>
                            <a:srgbClr val="FF0000"/>
                          </a:solidFill>
                          <a:latin typeface="Arial"/>
                          <a:cs typeface="Arial"/>
                        </a:rPr>
                        <a:t>+6</a:t>
                      </a:r>
                    </a:p>
                    <a:p>
                      <a:pPr algn="ctr"/>
                      <a:r>
                        <a:rPr lang="en-US" sz="1200" b="1" dirty="0" smtClean="0">
                          <a:solidFill>
                            <a:srgbClr val="008000"/>
                          </a:solidFill>
                          <a:latin typeface="Arial"/>
                          <a:cs typeface="Arial"/>
                        </a:rPr>
                        <a:t>+14</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+19</a:t>
                      </a:r>
                    </a:p>
                    <a:p>
                      <a:pPr algn="ctr"/>
                      <a:r>
                        <a:rPr lang="en-US" sz="1200" b="1" dirty="0" smtClean="0">
                          <a:latin typeface="Arial"/>
                          <a:cs typeface="Arial"/>
                        </a:rPr>
                        <a:t>+16</a:t>
                      </a:r>
                    </a:p>
                    <a:p>
                      <a:pPr algn="ctr"/>
                      <a:r>
                        <a:rPr lang="en-US" sz="1200" b="1" dirty="0" smtClean="0">
                          <a:solidFill>
                            <a:srgbClr val="FF0000"/>
                          </a:solidFill>
                          <a:latin typeface="Arial"/>
                          <a:cs typeface="Arial"/>
                        </a:rPr>
                        <a:t>+11</a:t>
                      </a:r>
                    </a:p>
                    <a:p>
                      <a:pPr algn="ctr"/>
                      <a:r>
                        <a:rPr lang="en-US" sz="1200" b="1" dirty="0" smtClean="0">
                          <a:solidFill>
                            <a:srgbClr val="008000"/>
                          </a:solidFill>
                          <a:latin typeface="Arial"/>
                          <a:cs typeface="Arial"/>
                        </a:rPr>
                        <a:t>+18</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370840">
                <a:tc>
                  <a:txBody>
                    <a:bodyPr/>
                    <a:lstStyle/>
                    <a:p>
                      <a:pPr algn="ctr"/>
                      <a:r>
                        <a:rPr lang="en-US" sz="1200" dirty="0" smtClean="0">
                          <a:latin typeface="Arial"/>
                          <a:cs typeface="Arial"/>
                        </a:rPr>
                        <a:t>2010</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1200" dirty="0" smtClean="0">
                          <a:latin typeface="Arial"/>
                          <a:cs typeface="Arial"/>
                        </a:rPr>
                        <a:t>19</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1200" dirty="0" smtClean="0">
                          <a:latin typeface="Arial"/>
                          <a:cs typeface="Arial"/>
                        </a:rPr>
                        <a:t>11</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1200" dirty="0" smtClean="0">
                          <a:latin typeface="Arial"/>
                          <a:cs typeface="Arial"/>
                        </a:rPr>
                        <a:t>9</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+27</a:t>
                      </a:r>
                    </a:p>
                    <a:p>
                      <a:pPr algn="ctr"/>
                      <a:r>
                        <a:rPr lang="en-US" sz="1200" b="1" dirty="0" smtClean="0">
                          <a:latin typeface="Arial"/>
                          <a:cs typeface="Arial"/>
                        </a:rPr>
                        <a:t>+41</a:t>
                      </a:r>
                    </a:p>
                    <a:p>
                      <a:pPr algn="ctr"/>
                      <a:r>
                        <a:rPr lang="en-US" sz="1200" b="1" dirty="0" smtClean="0">
                          <a:solidFill>
                            <a:srgbClr val="FF0000"/>
                          </a:solidFill>
                          <a:latin typeface="Arial"/>
                          <a:cs typeface="Arial"/>
                        </a:rPr>
                        <a:t>+25</a:t>
                      </a:r>
                    </a:p>
                    <a:p>
                      <a:pPr algn="ctr"/>
                      <a:r>
                        <a:rPr lang="en-US" sz="1200" b="1" dirty="0" smtClean="0">
                          <a:solidFill>
                            <a:srgbClr val="008000"/>
                          </a:solidFill>
                          <a:latin typeface="Arial"/>
                          <a:cs typeface="Arial"/>
                        </a:rPr>
                        <a:t>+38</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+23</a:t>
                      </a:r>
                    </a:p>
                    <a:p>
                      <a:pPr algn="ctr"/>
                      <a:r>
                        <a:rPr lang="en-US" sz="1200" b="1" dirty="0" smtClean="0">
                          <a:latin typeface="Arial"/>
                          <a:cs typeface="Arial"/>
                        </a:rPr>
                        <a:t>+20</a:t>
                      </a:r>
                    </a:p>
                    <a:p>
                      <a:pPr algn="ctr"/>
                      <a:r>
                        <a:rPr lang="en-US" sz="1200" b="1" dirty="0" smtClean="0">
                          <a:solidFill>
                            <a:srgbClr val="FF0000"/>
                          </a:solidFill>
                          <a:latin typeface="Arial"/>
                          <a:cs typeface="Arial"/>
                        </a:rPr>
                        <a:t>+25</a:t>
                      </a:r>
                    </a:p>
                    <a:p>
                      <a:pPr algn="ctr"/>
                      <a:r>
                        <a:rPr lang="en-US" sz="1200" b="1" dirty="0" smtClean="0">
                          <a:solidFill>
                            <a:srgbClr val="008000"/>
                          </a:solidFill>
                          <a:latin typeface="Arial"/>
                          <a:cs typeface="Arial"/>
                        </a:rPr>
                        <a:t>+28</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+11</a:t>
                      </a:r>
                    </a:p>
                    <a:p>
                      <a:pPr algn="ctr"/>
                      <a:r>
                        <a:rPr lang="en-US" sz="1200" b="1" dirty="0" smtClean="0">
                          <a:latin typeface="Arial"/>
                          <a:cs typeface="Arial"/>
                        </a:rPr>
                        <a:t>+17</a:t>
                      </a:r>
                    </a:p>
                    <a:p>
                      <a:pPr algn="ctr"/>
                      <a:r>
                        <a:rPr lang="en-US" sz="1200" b="1" dirty="0" smtClean="0">
                          <a:solidFill>
                            <a:srgbClr val="FF0000"/>
                          </a:solidFill>
                          <a:latin typeface="Arial"/>
                          <a:cs typeface="Arial"/>
                        </a:rPr>
                        <a:t>+15</a:t>
                      </a:r>
                    </a:p>
                    <a:p>
                      <a:pPr algn="ctr"/>
                      <a:r>
                        <a:rPr lang="en-US" sz="1200" b="1" dirty="0" smtClean="0">
                          <a:solidFill>
                            <a:srgbClr val="008000"/>
                          </a:solidFill>
                          <a:latin typeface="Arial"/>
                          <a:cs typeface="Arial"/>
                        </a:rPr>
                        <a:t>+20</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+10</a:t>
                      </a:r>
                    </a:p>
                    <a:p>
                      <a:pPr algn="ctr"/>
                      <a:r>
                        <a:rPr lang="en-US" sz="1200" b="1" dirty="0" smtClean="0">
                          <a:latin typeface="Arial"/>
                          <a:cs typeface="Arial"/>
                        </a:rPr>
                        <a:t>+17</a:t>
                      </a:r>
                    </a:p>
                    <a:p>
                      <a:pPr algn="ctr"/>
                      <a:r>
                        <a:rPr lang="en-US" sz="1200" b="1" dirty="0" smtClean="0">
                          <a:solidFill>
                            <a:srgbClr val="FF0000"/>
                          </a:solidFill>
                          <a:latin typeface="Arial"/>
                          <a:cs typeface="Arial"/>
                        </a:rPr>
                        <a:t>+8</a:t>
                      </a:r>
                    </a:p>
                    <a:p>
                      <a:pPr algn="ctr"/>
                      <a:r>
                        <a:rPr lang="en-US" sz="1200" b="1" dirty="0" smtClean="0">
                          <a:solidFill>
                            <a:srgbClr val="008000"/>
                          </a:solidFill>
                          <a:latin typeface="Arial"/>
                          <a:cs typeface="Arial"/>
                        </a:rPr>
                        <a:t>+17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pPr algn="ctr"/>
                      <a:r>
                        <a:rPr lang="en-US" sz="1200" dirty="0" smtClean="0">
                          <a:latin typeface="Arial"/>
                          <a:cs typeface="Arial"/>
                        </a:rPr>
                        <a:t>2009</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200" dirty="0" smtClean="0">
                          <a:latin typeface="Arial"/>
                          <a:cs typeface="Arial"/>
                        </a:rPr>
                        <a:t>9</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200" dirty="0" smtClean="0">
                          <a:latin typeface="Arial"/>
                          <a:cs typeface="Arial"/>
                        </a:rPr>
                        <a:t>3</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sz="1200" dirty="0" smtClean="0">
                          <a:latin typeface="Arial"/>
                          <a:cs typeface="Arial"/>
                        </a:rPr>
                        <a:t>3</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−6</a:t>
                      </a:r>
                    </a:p>
                    <a:p>
                      <a:pPr algn="ctr"/>
                      <a:r>
                        <a:rPr lang="en-US" sz="1200" b="1" dirty="0" smtClean="0">
                          <a:latin typeface="Arial"/>
                          <a:cs typeface="Arial"/>
                        </a:rPr>
                        <a:t>−6</a:t>
                      </a:r>
                    </a:p>
                    <a:p>
                      <a:pPr algn="ctr"/>
                      <a:r>
                        <a:rPr lang="en-US" sz="1200" b="1" dirty="0" smtClean="0">
                          <a:solidFill>
                            <a:srgbClr val="FF0000"/>
                          </a:solidFill>
                          <a:latin typeface="Arial"/>
                          <a:cs typeface="Arial"/>
                        </a:rPr>
                        <a:t>+11</a:t>
                      </a:r>
                    </a:p>
                    <a:p>
                      <a:pPr algn="ctr"/>
                      <a:r>
                        <a:rPr lang="en-US" sz="1200" b="1" dirty="0" smtClean="0">
                          <a:solidFill>
                            <a:srgbClr val="008000"/>
                          </a:solidFill>
                          <a:latin typeface="Arial"/>
                          <a:cs typeface="Arial"/>
                        </a:rPr>
                        <a:t>+7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a:t>
                      </a:r>
                    </a:p>
                    <a:p>
                      <a:pPr algn="ctr"/>
                      <a:r>
                        <a:rPr lang="en-US" sz="1200" b="1" dirty="0" smtClean="0">
                          <a:latin typeface="Arial"/>
                          <a:cs typeface="Arial"/>
                        </a:rPr>
                        <a:t>−8</a:t>
                      </a:r>
                    </a:p>
                    <a:p>
                      <a:pPr algn="ctr"/>
                      <a:r>
                        <a:rPr lang="en-US" sz="1200" b="1" dirty="0" smtClean="0">
                          <a:solidFill>
                            <a:srgbClr val="FF0000"/>
                          </a:solidFill>
                          <a:latin typeface="Arial"/>
                          <a:cs typeface="Arial"/>
                        </a:rPr>
                        <a:t>+6</a:t>
                      </a:r>
                    </a:p>
                    <a:p>
                      <a:pPr algn="ctr"/>
                      <a:r>
                        <a:rPr lang="en-US" sz="1200" b="1" dirty="0" smtClean="0">
                          <a:solidFill>
                            <a:srgbClr val="008000"/>
                          </a:solidFill>
                          <a:latin typeface="Arial"/>
                          <a:cs typeface="Arial"/>
                        </a:rPr>
                        <a:t>+3</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a:t>
                      </a:r>
                    </a:p>
                    <a:p>
                      <a:pPr algn="ctr"/>
                      <a:r>
                        <a:rPr lang="en-US" sz="1200" b="1" dirty="0" smtClean="0">
                          <a:latin typeface="Arial"/>
                          <a:cs typeface="Arial"/>
                        </a:rPr>
                        <a:t>−6</a:t>
                      </a:r>
                    </a:p>
                    <a:p>
                      <a:pPr algn="ctr"/>
                      <a:r>
                        <a:rPr lang="en-US" sz="1200" b="1" dirty="0" smtClean="0">
                          <a:solidFill>
                            <a:srgbClr val="FF0000"/>
                          </a:solidFill>
                          <a:latin typeface="Arial"/>
                          <a:cs typeface="Arial"/>
                        </a:rPr>
                        <a:t>+28</a:t>
                      </a:r>
                    </a:p>
                    <a:p>
                      <a:pPr algn="ctr"/>
                      <a:r>
                        <a:rPr lang="en-US" sz="1200" b="1" dirty="0" smtClean="0">
                          <a:solidFill>
                            <a:srgbClr val="008000"/>
                          </a:solidFill>
                          <a:latin typeface="Arial"/>
                          <a:cs typeface="Arial"/>
                        </a:rPr>
                        <a:t>+17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+5</a:t>
                      </a:r>
                    </a:p>
                    <a:p>
                      <a:pPr algn="ctr"/>
                      <a:r>
                        <a:rPr lang="en-US" sz="1200" b="1" dirty="0" smtClean="0">
                          <a:latin typeface="Arial"/>
                          <a:cs typeface="Arial"/>
                        </a:rPr>
                        <a:t>+6</a:t>
                      </a:r>
                    </a:p>
                    <a:p>
                      <a:pPr algn="ctr"/>
                      <a:r>
                        <a:rPr lang="en-US" sz="1200" b="1" dirty="0" smtClean="0">
                          <a:solidFill>
                            <a:srgbClr val="FF0000"/>
                          </a:solidFill>
                          <a:latin typeface="Arial"/>
                          <a:cs typeface="Arial"/>
                        </a:rPr>
                        <a:t>+36</a:t>
                      </a:r>
                    </a:p>
                    <a:p>
                      <a:pPr algn="ctr"/>
                      <a:r>
                        <a:rPr lang="en-US" sz="1200" b="1" dirty="0" smtClean="0">
                          <a:solidFill>
                            <a:srgbClr val="008000"/>
                          </a:solidFill>
                          <a:latin typeface="Arial"/>
                          <a:cs typeface="Arial"/>
                        </a:rPr>
                        <a:t>+27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370840">
                <a:tc>
                  <a:txBody>
                    <a:bodyPr/>
                    <a:lstStyle/>
                    <a:p>
                      <a:pPr algn="ctr"/>
                      <a:r>
                        <a:rPr lang="en-US" sz="1200" dirty="0" smtClean="0">
                          <a:latin typeface="Arial"/>
                          <a:cs typeface="Arial"/>
                        </a:rPr>
                        <a:t>2008</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16</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8</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latin typeface="Arial"/>
                          <a:cs typeface="Arial"/>
                        </a:rPr>
                        <a:t>4</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+14</a:t>
                      </a:r>
                    </a:p>
                    <a:p>
                      <a:pPr algn="ctr"/>
                      <a:r>
                        <a:rPr lang="en-US" sz="1200" b="1" dirty="0" smtClean="0">
                          <a:latin typeface="Arial"/>
                          <a:cs typeface="Arial"/>
                        </a:rPr>
                        <a:t>+11</a:t>
                      </a:r>
                    </a:p>
                    <a:p>
                      <a:pPr algn="ctr"/>
                      <a:r>
                        <a:rPr lang="en-US" sz="1200" b="1" dirty="0" smtClean="0">
                          <a:solidFill>
                            <a:srgbClr val="FF0000"/>
                          </a:solidFill>
                          <a:latin typeface="Arial"/>
                          <a:cs typeface="Arial"/>
                        </a:rPr>
                        <a:t>+2</a:t>
                      </a:r>
                    </a:p>
                    <a:p>
                      <a:pPr algn="ctr"/>
                      <a:r>
                        <a:rPr lang="en-US" sz="1200" b="1" dirty="0" smtClean="0">
                          <a:solidFill>
                            <a:srgbClr val="008000"/>
                          </a:solidFill>
                          <a:latin typeface="Arial"/>
                          <a:cs typeface="Arial"/>
                        </a:rPr>
                        <a:t>+10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+12</a:t>
                      </a:r>
                    </a:p>
                    <a:p>
                      <a:pPr algn="ctr"/>
                      <a:r>
                        <a:rPr lang="en-US" sz="1200" b="1" dirty="0" smtClean="0">
                          <a:latin typeface="Arial"/>
                          <a:cs typeface="Arial"/>
                        </a:rPr>
                        <a:t>+4</a:t>
                      </a:r>
                    </a:p>
                    <a:p>
                      <a:pPr algn="ctr"/>
                      <a:r>
                        <a:rPr lang="en-US" sz="1200" b="1" dirty="0" smtClean="0">
                          <a:solidFill>
                            <a:srgbClr val="FF0000"/>
                          </a:solidFill>
                          <a:latin typeface="Arial"/>
                          <a:cs typeface="Arial"/>
                        </a:rPr>
                        <a:t>−7</a:t>
                      </a:r>
                    </a:p>
                    <a:p>
                      <a:pPr algn="ctr"/>
                      <a:r>
                        <a:rPr lang="en-US" sz="1200" b="1" dirty="0" smtClean="0">
                          <a:solidFill>
                            <a:srgbClr val="008000"/>
                          </a:solidFill>
                          <a:latin typeface="Arial"/>
                          <a:cs typeface="Arial"/>
                        </a:rPr>
                        <a:t>+4</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−5</a:t>
                      </a:r>
                    </a:p>
                    <a:p>
                      <a:pPr algn="ctr"/>
                      <a:r>
                        <a:rPr lang="en-US" sz="1200" b="1" dirty="0" smtClean="0">
                          <a:latin typeface="Arial"/>
                          <a:cs typeface="Arial"/>
                        </a:rPr>
                        <a:t>−7</a:t>
                      </a:r>
                    </a:p>
                    <a:p>
                      <a:pPr algn="ctr"/>
                      <a:r>
                        <a:rPr lang="en-US" sz="1200" b="1" dirty="0" smtClean="0">
                          <a:solidFill>
                            <a:srgbClr val="FF0000"/>
                          </a:solidFill>
                          <a:latin typeface="Arial"/>
                          <a:cs typeface="Arial"/>
                        </a:rPr>
                        <a:t>+0</a:t>
                      </a:r>
                    </a:p>
                    <a:p>
                      <a:pPr algn="ctr"/>
                      <a:r>
                        <a:rPr lang="en-US" sz="1200" b="1" dirty="0" smtClean="0">
                          <a:solidFill>
                            <a:srgbClr val="008000"/>
                          </a:solidFill>
                          <a:latin typeface="Arial"/>
                          <a:cs typeface="Arial"/>
                        </a:rPr>
                        <a:t>+0</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a:t>
                      </a:r>
                    </a:p>
                    <a:p>
                      <a:pPr algn="ctr"/>
                      <a:r>
                        <a:rPr lang="en-US" sz="1200" b="1" dirty="0" smtClean="0">
                          <a:latin typeface="Arial"/>
                          <a:cs typeface="Arial"/>
                        </a:rPr>
                        <a:t>−6</a:t>
                      </a:r>
                    </a:p>
                    <a:p>
                      <a:pPr algn="ctr"/>
                      <a:r>
                        <a:rPr lang="en-US" sz="1200" b="1" dirty="0" smtClean="0">
                          <a:solidFill>
                            <a:srgbClr val="FF0000"/>
                          </a:solidFill>
                          <a:latin typeface="Arial"/>
                          <a:cs typeface="Arial"/>
                        </a:rPr>
                        <a:t>−4</a:t>
                      </a:r>
                    </a:p>
                    <a:p>
                      <a:pPr algn="ctr"/>
                      <a:r>
                        <a:rPr lang="en-US" sz="1200" b="1" dirty="0" smtClean="0">
                          <a:solidFill>
                            <a:srgbClr val="008000"/>
                          </a:solidFill>
                          <a:latin typeface="Arial"/>
                          <a:cs typeface="Arial"/>
                        </a:rPr>
                        <a:t>+0</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370840">
                <a:tc>
                  <a:txBody>
                    <a:bodyPr/>
                    <a:lstStyle/>
                    <a:p>
                      <a:pPr algn="ctr"/>
                      <a:r>
                        <a:rPr lang="en-US" sz="1200" dirty="0" smtClean="0">
                          <a:latin typeface="Arial"/>
                          <a:cs typeface="Arial"/>
                        </a:rPr>
                        <a:t>2008-2012</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algn="ctr"/>
                      <a:r>
                        <a:rPr lang="en-US" sz="1200" dirty="0" smtClean="0">
                          <a:latin typeface="Arial"/>
                          <a:cs typeface="Arial"/>
                        </a:rPr>
                        <a:t>81</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algn="ctr"/>
                      <a:r>
                        <a:rPr lang="en-US" sz="1200" dirty="0" smtClean="0">
                          <a:latin typeface="Arial"/>
                          <a:cs typeface="Arial"/>
                        </a:rPr>
                        <a:t>38</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algn="ctr"/>
                      <a:r>
                        <a:rPr lang="en-US" sz="1200" dirty="0" smtClean="0">
                          <a:latin typeface="Arial"/>
                          <a:cs typeface="Arial"/>
                        </a:rPr>
                        <a:t>22</a:t>
                      </a:r>
                      <a:endParaRPr lang="en-US" sz="12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+20</a:t>
                      </a:r>
                    </a:p>
                    <a:p>
                      <a:pPr algn="ctr"/>
                      <a:r>
                        <a:rPr lang="en-US" sz="1200" b="1" dirty="0" smtClean="0">
                          <a:latin typeface="Arial"/>
                          <a:cs typeface="Arial"/>
                        </a:rPr>
                        <a:t>+26</a:t>
                      </a:r>
                    </a:p>
                    <a:p>
                      <a:pPr algn="ctr"/>
                      <a:r>
                        <a:rPr lang="en-US" sz="1200" b="1" dirty="0" smtClean="0">
                          <a:solidFill>
                            <a:srgbClr val="FF0000"/>
                          </a:solidFill>
                          <a:latin typeface="Arial"/>
                          <a:cs typeface="Arial"/>
                        </a:rPr>
                        <a:t>+22</a:t>
                      </a:r>
                    </a:p>
                    <a:p>
                      <a:pPr algn="ctr"/>
                      <a:r>
                        <a:rPr lang="en-US" sz="1200" b="1" dirty="0" smtClean="0">
                          <a:solidFill>
                            <a:srgbClr val="008000"/>
                          </a:solidFill>
                          <a:latin typeface="Arial"/>
                          <a:cs typeface="Arial"/>
                        </a:rPr>
                        <a:t>+27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+17</a:t>
                      </a:r>
                    </a:p>
                    <a:p>
                      <a:pPr algn="ctr"/>
                      <a:r>
                        <a:rPr lang="en-US" sz="1200" b="1" dirty="0" smtClean="0">
                          <a:latin typeface="Arial"/>
                          <a:cs typeface="Arial"/>
                        </a:rPr>
                        <a:t>+16</a:t>
                      </a:r>
                    </a:p>
                    <a:p>
                      <a:pPr algn="ctr"/>
                      <a:r>
                        <a:rPr lang="en-US" sz="1200" b="1" dirty="0" smtClean="0">
                          <a:solidFill>
                            <a:srgbClr val="FF0000"/>
                          </a:solidFill>
                          <a:latin typeface="Arial"/>
                          <a:cs typeface="Arial"/>
                        </a:rPr>
                        <a:t>+18</a:t>
                      </a:r>
                    </a:p>
                    <a:p>
                      <a:pPr algn="ctr"/>
                      <a:r>
                        <a:rPr lang="en-US" sz="1200" b="1" dirty="0" smtClean="0">
                          <a:solidFill>
                            <a:srgbClr val="008000"/>
                          </a:solidFill>
                          <a:latin typeface="Arial"/>
                          <a:cs typeface="Arial"/>
                        </a:rPr>
                        <a:t>+21</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+9</a:t>
                      </a:r>
                    </a:p>
                    <a:p>
                      <a:pPr algn="ctr"/>
                      <a:r>
                        <a:rPr lang="en-US" sz="1200" b="1" dirty="0" smtClean="0">
                          <a:latin typeface="Arial"/>
                          <a:cs typeface="Arial"/>
                        </a:rPr>
                        <a:t>+13</a:t>
                      </a:r>
                    </a:p>
                    <a:p>
                      <a:pPr algn="ctr"/>
                      <a:r>
                        <a:rPr lang="en-US" sz="1200" b="1" dirty="0" smtClean="0">
                          <a:solidFill>
                            <a:srgbClr val="FF0000"/>
                          </a:solidFill>
                          <a:latin typeface="Arial"/>
                          <a:cs typeface="Arial"/>
                        </a:rPr>
                        <a:t>+15</a:t>
                      </a:r>
                    </a:p>
                    <a:p>
                      <a:pPr algn="ctr"/>
                      <a:r>
                        <a:rPr lang="en-US" sz="1200" b="1" dirty="0" smtClean="0">
                          <a:solidFill>
                            <a:srgbClr val="008000"/>
                          </a:solidFill>
                          <a:latin typeface="Arial"/>
                          <a:cs typeface="Arial"/>
                        </a:rPr>
                        <a:t>+17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a:cs typeface="Arial"/>
                        </a:rPr>
                        <a:t>+11</a:t>
                      </a:r>
                    </a:p>
                    <a:p>
                      <a:pPr algn="ctr"/>
                      <a:r>
                        <a:rPr lang="en-US" sz="1200" b="1" dirty="0" smtClean="0">
                          <a:latin typeface="Arial"/>
                          <a:cs typeface="Arial"/>
                        </a:rPr>
                        <a:t>+15</a:t>
                      </a:r>
                    </a:p>
                    <a:p>
                      <a:pPr algn="ctr"/>
                      <a:r>
                        <a:rPr lang="en-US" sz="1200" b="1" dirty="0" smtClean="0">
                          <a:solidFill>
                            <a:srgbClr val="FF0000"/>
                          </a:solidFill>
                          <a:latin typeface="Arial"/>
                          <a:cs typeface="Arial"/>
                        </a:rPr>
                        <a:t>+12</a:t>
                      </a:r>
                    </a:p>
                    <a:p>
                      <a:pPr algn="ctr"/>
                      <a:r>
                        <a:rPr lang="en-US" sz="1200" b="1" dirty="0" smtClean="0">
                          <a:solidFill>
                            <a:srgbClr val="008000"/>
                          </a:solidFill>
                          <a:latin typeface="Arial"/>
                          <a:cs typeface="Arial"/>
                        </a:rPr>
                        <a:t>+17</a:t>
                      </a:r>
                      <a:endParaRPr lang="en-US" sz="1200" b="1" dirty="0">
                        <a:solidFill>
                          <a:srgbClr val="008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250"/>
                    </a:solidFill>
                  </a:tcPr>
                </a:tc>
              </a:tr>
            </a:tbl>
          </a:graphicData>
        </a:graphic>
      </p:graphicFrame>
      <p:sp>
        <p:nvSpPr>
          <p:cNvPr id="3" name="TextBox 2"/>
          <p:cNvSpPr txBox="1"/>
          <p:nvPr/>
        </p:nvSpPr>
        <p:spPr>
          <a:xfrm>
            <a:off x="1338372" y="157428"/>
            <a:ext cx="6434028" cy="369332"/>
          </a:xfrm>
          <a:prstGeom prst="rect">
            <a:avLst/>
          </a:prstGeom>
          <a:solidFill>
            <a:srgbClr val="CCFFCC"/>
          </a:solidFill>
        </p:spPr>
        <p:txBody>
          <a:bodyPr wrap="square" rtlCol="0">
            <a:spAutoFit/>
          </a:bodyPr>
          <a:lstStyle/>
          <a:p>
            <a:r>
              <a:rPr lang="en-US" sz="1800" u="sng" dirty="0" smtClean="0"/>
              <a:t>Operational Model Verification 2008-2012</a:t>
            </a:r>
            <a:r>
              <a:rPr lang="en-US" sz="1800" u="sng" dirty="0"/>
              <a:t> </a:t>
            </a:r>
            <a:r>
              <a:rPr lang="en-US" sz="1800" u="sng" dirty="0" smtClean="0"/>
              <a:t>(Brier Skill Scores)</a:t>
            </a:r>
            <a:endParaRPr lang="en-US" sz="1800" u="sng" dirty="0"/>
          </a:p>
        </p:txBody>
      </p:sp>
      <p:sp>
        <p:nvSpPr>
          <p:cNvPr id="5" name="TextBox 4"/>
          <p:cNvSpPr txBox="1"/>
          <p:nvPr/>
        </p:nvSpPr>
        <p:spPr>
          <a:xfrm>
            <a:off x="914400" y="6144475"/>
            <a:ext cx="7443063" cy="307777"/>
          </a:xfrm>
          <a:prstGeom prst="rect">
            <a:avLst/>
          </a:prstGeom>
          <a:noFill/>
          <a:ln>
            <a:solidFill>
              <a:schemeClr val="tx1"/>
            </a:solidFill>
          </a:ln>
        </p:spPr>
        <p:txBody>
          <a:bodyPr wrap="none" rtlCol="0">
            <a:spAutoFit/>
          </a:bodyPr>
          <a:lstStyle/>
          <a:p>
            <a:r>
              <a:rPr lang="en-US" sz="1400" b="1" dirty="0" smtClean="0">
                <a:solidFill>
                  <a:srgbClr val="0000FF"/>
                </a:solidFill>
              </a:rPr>
              <a:t>Bayesian</a:t>
            </a:r>
            <a:r>
              <a:rPr lang="en-US" sz="1400" b="1" dirty="0" smtClean="0"/>
              <a:t>              </a:t>
            </a:r>
            <a:r>
              <a:rPr lang="en-US" sz="1400" b="1" dirty="0" smtClean="0">
                <a:solidFill>
                  <a:srgbClr val="000000"/>
                </a:solidFill>
              </a:rPr>
              <a:t>Optimized Bayesian</a:t>
            </a:r>
            <a:r>
              <a:rPr lang="en-US" sz="1400" b="1" dirty="0" smtClean="0"/>
              <a:t>                  </a:t>
            </a:r>
            <a:r>
              <a:rPr lang="en-US" sz="1400" b="1" dirty="0" smtClean="0">
                <a:solidFill>
                  <a:srgbClr val="FF0000"/>
                </a:solidFill>
              </a:rPr>
              <a:t>Logistic Regression</a:t>
            </a:r>
            <a:r>
              <a:rPr lang="en-US" sz="1400" b="1" dirty="0" smtClean="0"/>
              <a:t>            </a:t>
            </a:r>
            <a:r>
              <a:rPr lang="en-US" sz="1400" b="1" dirty="0" smtClean="0">
                <a:solidFill>
                  <a:srgbClr val="008000"/>
                </a:solidFill>
              </a:rPr>
              <a:t>Ensemble</a:t>
            </a:r>
            <a:endParaRPr lang="en-US" sz="1400" b="1" dirty="0">
              <a:solidFill>
                <a:srgbClr val="008000"/>
              </a:solidFill>
            </a:endParaRPr>
          </a:p>
        </p:txBody>
      </p:sp>
    </p:spTree>
    <p:extLst>
      <p:ext uri="{BB962C8B-B14F-4D97-AF65-F5344CB8AC3E}">
        <p14:creationId xmlns:p14="http://schemas.microsoft.com/office/powerpoint/2010/main" val="1348720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y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83" y="914400"/>
            <a:ext cx="3453424" cy="2743200"/>
          </a:xfrm>
          <a:prstGeom prst="rect">
            <a:avLst/>
          </a:prstGeom>
        </p:spPr>
      </p:pic>
      <p:pic>
        <p:nvPicPr>
          <p:cNvPr id="3" name="Picture 2" descr="optimized_bay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183" y="914400"/>
            <a:ext cx="3453417" cy="2743200"/>
          </a:xfrm>
          <a:prstGeom prst="rect">
            <a:avLst/>
          </a:prstGeom>
        </p:spPr>
      </p:pic>
      <p:pic>
        <p:nvPicPr>
          <p:cNvPr id="4" name="Picture 3" descr="logist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83" y="3810000"/>
            <a:ext cx="3453417" cy="2743200"/>
          </a:xfrm>
          <a:prstGeom prst="rect">
            <a:avLst/>
          </a:prstGeom>
        </p:spPr>
      </p:pic>
      <p:pic>
        <p:nvPicPr>
          <p:cNvPr id="5" name="Picture 4" descr="ensemb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183" y="3810000"/>
            <a:ext cx="3453417" cy="2743200"/>
          </a:xfrm>
          <a:prstGeom prst="rect">
            <a:avLst/>
          </a:prstGeom>
        </p:spPr>
      </p:pic>
      <p:sp>
        <p:nvSpPr>
          <p:cNvPr id="6" name="TextBox 5"/>
          <p:cNvSpPr txBox="1"/>
          <p:nvPr/>
        </p:nvSpPr>
        <p:spPr>
          <a:xfrm>
            <a:off x="838200" y="209490"/>
            <a:ext cx="7298618" cy="400110"/>
          </a:xfrm>
          <a:prstGeom prst="rect">
            <a:avLst/>
          </a:prstGeom>
          <a:solidFill>
            <a:srgbClr val="CCFFCC"/>
          </a:solidFill>
        </p:spPr>
        <p:txBody>
          <a:bodyPr wrap="none" rtlCol="0">
            <a:spAutoFit/>
          </a:bodyPr>
          <a:lstStyle/>
          <a:p>
            <a:r>
              <a:rPr lang="en-US" sz="2000" dirty="0" smtClean="0">
                <a:solidFill>
                  <a:srgbClr val="000000"/>
                </a:solidFill>
              </a:rPr>
              <a:t>Operational model verification 2008-2012 (attributes diagrams)</a:t>
            </a:r>
            <a:endParaRPr lang="en-US" sz="2000" dirty="0">
              <a:solidFill>
                <a:srgbClr val="000000"/>
              </a:solidFill>
            </a:endParaRPr>
          </a:p>
        </p:txBody>
      </p:sp>
      <p:sp>
        <p:nvSpPr>
          <p:cNvPr id="7" name="TextBox 6"/>
          <p:cNvSpPr txBox="1"/>
          <p:nvPr/>
        </p:nvSpPr>
        <p:spPr>
          <a:xfrm>
            <a:off x="1676400" y="1295400"/>
            <a:ext cx="817727" cy="276999"/>
          </a:xfrm>
          <a:prstGeom prst="rect">
            <a:avLst/>
          </a:prstGeom>
          <a:noFill/>
          <a:ln>
            <a:solidFill>
              <a:schemeClr val="tx1"/>
            </a:solidFill>
          </a:ln>
        </p:spPr>
        <p:txBody>
          <a:bodyPr wrap="none" rtlCol="0">
            <a:spAutoFit/>
          </a:bodyPr>
          <a:lstStyle/>
          <a:p>
            <a:r>
              <a:rPr lang="en-US" sz="1200" dirty="0" smtClean="0"/>
              <a:t>Bayesian</a:t>
            </a:r>
            <a:endParaRPr lang="en-US" sz="1200" dirty="0"/>
          </a:p>
        </p:txBody>
      </p:sp>
      <p:sp>
        <p:nvSpPr>
          <p:cNvPr id="8" name="TextBox 7"/>
          <p:cNvSpPr txBox="1"/>
          <p:nvPr/>
        </p:nvSpPr>
        <p:spPr>
          <a:xfrm>
            <a:off x="5964073" y="4218801"/>
            <a:ext cx="868973" cy="276999"/>
          </a:xfrm>
          <a:prstGeom prst="rect">
            <a:avLst/>
          </a:prstGeom>
          <a:noFill/>
          <a:ln>
            <a:solidFill>
              <a:schemeClr val="tx1"/>
            </a:solidFill>
          </a:ln>
        </p:spPr>
        <p:txBody>
          <a:bodyPr wrap="none" rtlCol="0">
            <a:spAutoFit/>
          </a:bodyPr>
          <a:lstStyle/>
          <a:p>
            <a:r>
              <a:rPr lang="en-US" sz="1200" dirty="0" smtClean="0"/>
              <a:t>Ensemble</a:t>
            </a:r>
            <a:endParaRPr lang="en-US" sz="1200" dirty="0"/>
          </a:p>
        </p:txBody>
      </p:sp>
      <p:sp>
        <p:nvSpPr>
          <p:cNvPr id="9" name="TextBox 8"/>
          <p:cNvSpPr txBox="1"/>
          <p:nvPr/>
        </p:nvSpPr>
        <p:spPr>
          <a:xfrm>
            <a:off x="1600200" y="4218801"/>
            <a:ext cx="1527582" cy="276999"/>
          </a:xfrm>
          <a:prstGeom prst="rect">
            <a:avLst/>
          </a:prstGeom>
          <a:noFill/>
          <a:ln>
            <a:solidFill>
              <a:schemeClr val="tx1"/>
            </a:solidFill>
          </a:ln>
        </p:spPr>
        <p:txBody>
          <a:bodyPr wrap="none" rtlCol="0">
            <a:spAutoFit/>
          </a:bodyPr>
          <a:lstStyle/>
          <a:p>
            <a:r>
              <a:rPr lang="en-US" sz="1200" dirty="0" smtClean="0"/>
              <a:t>Logistic Regression</a:t>
            </a:r>
            <a:endParaRPr lang="en-US" sz="1200" dirty="0"/>
          </a:p>
        </p:txBody>
      </p:sp>
      <p:sp>
        <p:nvSpPr>
          <p:cNvPr id="10" name="TextBox 9"/>
          <p:cNvSpPr txBox="1"/>
          <p:nvPr/>
        </p:nvSpPr>
        <p:spPr>
          <a:xfrm>
            <a:off x="5990595" y="1295400"/>
            <a:ext cx="1553205" cy="276999"/>
          </a:xfrm>
          <a:prstGeom prst="rect">
            <a:avLst/>
          </a:prstGeom>
          <a:noFill/>
          <a:ln>
            <a:solidFill>
              <a:schemeClr val="tx1"/>
            </a:solidFill>
          </a:ln>
        </p:spPr>
        <p:txBody>
          <a:bodyPr wrap="none" rtlCol="0">
            <a:spAutoFit/>
          </a:bodyPr>
          <a:lstStyle/>
          <a:p>
            <a:r>
              <a:rPr lang="en-US" sz="1200" dirty="0" smtClean="0"/>
              <a:t>Optimized Bayesian</a:t>
            </a:r>
            <a:endParaRPr lang="en-US" sz="1200" dirty="0"/>
          </a:p>
        </p:txBody>
      </p:sp>
    </p:spTree>
    <p:extLst>
      <p:ext uri="{BB962C8B-B14F-4D97-AF65-F5344CB8AC3E}">
        <p14:creationId xmlns:p14="http://schemas.microsoft.com/office/powerpoint/2010/main" val="1411024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33997"/>
            <a:ext cx="8534400" cy="2797689"/>
          </a:xfrm>
          <a:prstGeom prst="rect">
            <a:avLst/>
          </a:prstGeom>
          <a:solidFill>
            <a:srgbClr val="CCFFCC"/>
          </a:solidFill>
          <a:ln>
            <a:solidFill>
              <a:srgbClr val="000000"/>
            </a:solidFill>
          </a:ln>
        </p:spPr>
        <p:txBody>
          <a:bodyPr wrap="square" rtlCol="0">
            <a:spAutoFit/>
          </a:bodyPr>
          <a:lstStyle/>
          <a:p>
            <a:r>
              <a:rPr lang="en-US" sz="1800" dirty="0"/>
              <a:t>An ERC is forecast to </a:t>
            </a:r>
            <a:r>
              <a:rPr lang="en-US" sz="1800" dirty="0" smtClean="0"/>
              <a:t>begin </a:t>
            </a:r>
            <a:r>
              <a:rPr lang="en-US" sz="1800" dirty="0"/>
              <a:t>or </a:t>
            </a:r>
            <a:r>
              <a:rPr lang="en-US" sz="1800" dirty="0" smtClean="0"/>
              <a:t>there is evidence that one is starting...</a:t>
            </a:r>
          </a:p>
          <a:p>
            <a:endParaRPr lang="en-US" sz="1800" dirty="0" smtClean="0"/>
          </a:p>
          <a:p>
            <a:r>
              <a:rPr lang="en-US" sz="1800" dirty="0" smtClean="0"/>
              <a:t>What are </a:t>
            </a:r>
            <a:r>
              <a:rPr lang="en-US" sz="1800" dirty="0"/>
              <a:t>t</a:t>
            </a:r>
            <a:r>
              <a:rPr lang="en-US" sz="1800" dirty="0" smtClean="0"/>
              <a:t>he forecast questions?</a:t>
            </a:r>
            <a:endParaRPr lang="en-US" sz="1800" dirty="0"/>
          </a:p>
          <a:p>
            <a:endParaRPr lang="en-US" sz="1800" b="1" dirty="0" smtClean="0">
              <a:solidFill>
                <a:srgbClr val="FF0000"/>
              </a:solidFill>
            </a:endParaRPr>
          </a:p>
          <a:p>
            <a:r>
              <a:rPr lang="en-US" sz="1800" b="1" dirty="0" smtClean="0">
                <a:solidFill>
                  <a:srgbClr val="FF0000"/>
                </a:solidFill>
              </a:rPr>
              <a:t>How much does the usual intensity guidance need to be tweaked?</a:t>
            </a:r>
          </a:p>
          <a:p>
            <a:pPr lvl="1">
              <a:lnSpc>
                <a:spcPct val="120000"/>
              </a:lnSpc>
            </a:pPr>
            <a:endParaRPr lang="en-US" sz="1800" b="1" dirty="0">
              <a:solidFill>
                <a:srgbClr val="FF0000"/>
              </a:solidFill>
            </a:endParaRPr>
          </a:p>
          <a:p>
            <a:pPr lvl="1">
              <a:lnSpc>
                <a:spcPct val="120000"/>
              </a:lnSpc>
            </a:pPr>
            <a:r>
              <a:rPr lang="en-US" sz="1800" b="1" dirty="0" smtClean="0">
                <a:solidFill>
                  <a:srgbClr val="FF0000"/>
                </a:solidFill>
              </a:rPr>
              <a:t>How much will the current intensification rate change?</a:t>
            </a:r>
          </a:p>
          <a:p>
            <a:pPr lvl="1">
              <a:lnSpc>
                <a:spcPct val="120000"/>
              </a:lnSpc>
            </a:pPr>
            <a:r>
              <a:rPr lang="en-US" sz="1800" b="1" dirty="0" smtClean="0">
                <a:solidFill>
                  <a:srgbClr val="FF0000"/>
                </a:solidFill>
              </a:rPr>
              <a:t>How much weakening, if any, will occur? Over what period of time?</a:t>
            </a:r>
          </a:p>
          <a:p>
            <a:pPr lvl="1">
              <a:lnSpc>
                <a:spcPct val="120000"/>
              </a:lnSpc>
            </a:pPr>
            <a:r>
              <a:rPr lang="en-US" sz="1800" b="1" dirty="0" smtClean="0">
                <a:solidFill>
                  <a:srgbClr val="FF0000"/>
                </a:solidFill>
              </a:rPr>
              <a:t>When will re-intensification begin? At what new rate?</a:t>
            </a:r>
            <a:endParaRPr lang="en-US" sz="1800" b="1" dirty="0">
              <a:solidFill>
                <a:srgbClr val="FF0000"/>
              </a:solidFill>
            </a:endParaRPr>
          </a:p>
        </p:txBody>
      </p:sp>
      <p:sp>
        <p:nvSpPr>
          <p:cNvPr id="13314" name="TextBox 6"/>
          <p:cNvSpPr txBox="1">
            <a:spLocks noChangeArrowheads="1"/>
          </p:cNvSpPr>
          <p:nvPr/>
        </p:nvSpPr>
        <p:spPr bwMode="auto">
          <a:xfrm>
            <a:off x="304800" y="3773674"/>
            <a:ext cx="8534400" cy="1865126"/>
          </a:xfrm>
          <a:prstGeom prst="rect">
            <a:avLst/>
          </a:prstGeom>
          <a:solidFill>
            <a:schemeClr val="bg1">
              <a:lumMod val="85000"/>
            </a:schemeClr>
          </a:solidFill>
          <a:ln w="9525">
            <a:solidFill>
              <a:schemeClr val="tx1"/>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pPr>
            <a:r>
              <a:rPr lang="en-US" sz="1800" dirty="0"/>
              <a:t>S</a:t>
            </a:r>
            <a:r>
              <a:rPr lang="en-US" sz="1800" dirty="0" smtClean="0"/>
              <a:t>ubjective expectation during ERC:</a:t>
            </a:r>
          </a:p>
          <a:p>
            <a:pPr>
              <a:lnSpc>
                <a:spcPct val="110000"/>
              </a:lnSpc>
            </a:pPr>
            <a:endParaRPr lang="en-US" sz="1800" dirty="0" smtClean="0"/>
          </a:p>
          <a:p>
            <a:pPr lvl="1">
              <a:lnSpc>
                <a:spcPct val="110000"/>
              </a:lnSpc>
            </a:pPr>
            <a:r>
              <a:rPr lang="en-US" sz="1800" dirty="0" smtClean="0"/>
              <a:t>Intensification </a:t>
            </a:r>
            <a:r>
              <a:rPr lang="en-US" sz="1800" dirty="0"/>
              <a:t>rate </a:t>
            </a:r>
            <a:r>
              <a:rPr lang="en-US" sz="1800" dirty="0" smtClean="0"/>
              <a:t>decreases </a:t>
            </a:r>
            <a:r>
              <a:rPr lang="en-US" sz="1800" dirty="0"/>
              <a:t>or </a:t>
            </a:r>
            <a:r>
              <a:rPr lang="en-US" sz="1800" b="1" dirty="0"/>
              <a:t>weakening</a:t>
            </a:r>
            <a:r>
              <a:rPr lang="en-US" sz="1800" dirty="0"/>
              <a:t> </a:t>
            </a:r>
            <a:r>
              <a:rPr lang="en-US" sz="1800" dirty="0" smtClean="0"/>
              <a:t>occurs</a:t>
            </a:r>
          </a:p>
          <a:p>
            <a:pPr lvl="1">
              <a:lnSpc>
                <a:spcPct val="110000"/>
              </a:lnSpc>
            </a:pPr>
            <a:r>
              <a:rPr lang="en-US" sz="1800" b="1" dirty="0" smtClean="0"/>
              <a:t>					re-intensification</a:t>
            </a:r>
          </a:p>
          <a:p>
            <a:pPr lvl="1"/>
            <a:endParaRPr lang="en-US" sz="1800" dirty="0" smtClean="0"/>
          </a:p>
          <a:p>
            <a:pPr lvl="1"/>
            <a:r>
              <a:rPr lang="en-US" sz="1800" dirty="0" smtClean="0"/>
              <a:t>		Wind </a:t>
            </a:r>
            <a:r>
              <a:rPr lang="en-US" sz="1800" dirty="0"/>
              <a:t>field </a:t>
            </a:r>
            <a:r>
              <a:rPr lang="en-US" sz="1800" b="1" dirty="0" smtClean="0"/>
              <a:t>expansion</a:t>
            </a:r>
            <a:endParaRPr lang="en-US" sz="1800" dirty="0"/>
          </a:p>
        </p:txBody>
      </p:sp>
      <p:sp>
        <p:nvSpPr>
          <p:cNvPr id="4" name="Rectangle 3"/>
          <p:cNvSpPr/>
          <p:nvPr/>
        </p:nvSpPr>
        <p:spPr>
          <a:xfrm>
            <a:off x="6948162" y="4543997"/>
            <a:ext cx="1891038" cy="400110"/>
          </a:xfrm>
          <a:prstGeom prst="rect">
            <a:avLst/>
          </a:prstGeom>
        </p:spPr>
        <p:txBody>
          <a:bodyPr wrap="none">
            <a:spAutoFit/>
          </a:bodyPr>
          <a:lstStyle/>
          <a:p>
            <a:r>
              <a:rPr lang="en-US" sz="2000" i="1" dirty="0" smtClean="0"/>
              <a:t>transient effect</a:t>
            </a:r>
            <a:endParaRPr lang="en-US" sz="2000" dirty="0"/>
          </a:p>
        </p:txBody>
      </p:sp>
      <p:sp>
        <p:nvSpPr>
          <p:cNvPr id="5" name="TextBox 4"/>
          <p:cNvSpPr txBox="1"/>
          <p:nvPr/>
        </p:nvSpPr>
        <p:spPr>
          <a:xfrm>
            <a:off x="6019800" y="4307956"/>
            <a:ext cx="373119" cy="769441"/>
          </a:xfrm>
          <a:prstGeom prst="rect">
            <a:avLst/>
          </a:prstGeom>
          <a:noFill/>
        </p:spPr>
        <p:txBody>
          <a:bodyPr wrap="none" rtlCol="0">
            <a:spAutoFit/>
          </a:bodyPr>
          <a:lstStyle/>
          <a:p>
            <a:r>
              <a:rPr lang="en-US" sz="4400" dirty="0" smtClean="0"/>
              <a:t>}</a:t>
            </a:r>
            <a:endParaRPr lang="en-US" sz="4400" dirty="0"/>
          </a:p>
        </p:txBody>
      </p:sp>
      <p:cxnSp>
        <p:nvCxnSpPr>
          <p:cNvPr id="7" name="Straight Arrow Connector 6"/>
          <p:cNvCxnSpPr/>
          <p:nvPr/>
        </p:nvCxnSpPr>
        <p:spPr bwMode="auto">
          <a:xfrm>
            <a:off x="6324600" y="4772597"/>
            <a:ext cx="5334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810000" y="5458397"/>
            <a:ext cx="5334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8" name="Rectangle 7"/>
          <p:cNvSpPr/>
          <p:nvPr/>
        </p:nvSpPr>
        <p:spPr>
          <a:xfrm>
            <a:off x="4419600" y="5210687"/>
            <a:ext cx="2275759" cy="400110"/>
          </a:xfrm>
          <a:prstGeom prst="rect">
            <a:avLst/>
          </a:prstGeom>
        </p:spPr>
        <p:txBody>
          <a:bodyPr wrap="none">
            <a:spAutoFit/>
          </a:bodyPr>
          <a:lstStyle/>
          <a:p>
            <a:r>
              <a:rPr lang="en-US" sz="2000" i="1" dirty="0" smtClean="0"/>
              <a:t>~permanent </a:t>
            </a:r>
            <a:r>
              <a:rPr lang="en-US" sz="2000" i="1" dirty="0"/>
              <a:t>effect</a:t>
            </a:r>
            <a:endParaRPr lang="en-US" sz="2000" dirty="0"/>
          </a:p>
        </p:txBody>
      </p:sp>
    </p:spTree>
    <p:extLst>
      <p:ext uri="{BB962C8B-B14F-4D97-AF65-F5344CB8AC3E}">
        <p14:creationId xmlns:p14="http://schemas.microsoft.com/office/powerpoint/2010/main" val="417647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327787" y="1841934"/>
            <a:ext cx="5632787" cy="3339774"/>
          </a:xfrm>
          <a:prstGeom prst="line">
            <a:avLst/>
          </a:prstGeom>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733991" y="844105"/>
            <a:ext cx="7810027" cy="5450940"/>
          </a:xfrm>
          <a:custGeom>
            <a:avLst/>
            <a:gdLst>
              <a:gd name="connsiteX0" fmla="*/ 0 w 7810027"/>
              <a:gd name="connsiteY0" fmla="*/ 0 h 5450940"/>
              <a:gd name="connsiteX1" fmla="*/ 24741 w 7810027"/>
              <a:gd name="connsiteY1" fmla="*/ 5450940 h 5450940"/>
              <a:gd name="connsiteX2" fmla="*/ 7810027 w 7810027"/>
              <a:gd name="connsiteY2" fmla="*/ 5426201 h 5450940"/>
              <a:gd name="connsiteX3" fmla="*/ 7810027 w 7810027"/>
              <a:gd name="connsiteY3" fmla="*/ 5426201 h 5450940"/>
            </a:gdLst>
            <a:ahLst/>
            <a:cxnLst>
              <a:cxn ang="0">
                <a:pos x="connsiteX0" y="connsiteY0"/>
              </a:cxn>
              <a:cxn ang="0">
                <a:pos x="connsiteX1" y="connsiteY1"/>
              </a:cxn>
              <a:cxn ang="0">
                <a:pos x="connsiteX2" y="connsiteY2"/>
              </a:cxn>
              <a:cxn ang="0">
                <a:pos x="connsiteX3" y="connsiteY3"/>
              </a:cxn>
            </a:cxnLst>
            <a:rect l="l" t="t" r="r" b="b"/>
            <a:pathLst>
              <a:path w="7810027" h="5450940">
                <a:moveTo>
                  <a:pt x="0" y="0"/>
                </a:moveTo>
                <a:lnTo>
                  <a:pt x="24741" y="5450940"/>
                </a:lnTo>
                <a:lnTo>
                  <a:pt x="7810027" y="5426201"/>
                </a:lnTo>
                <a:lnTo>
                  <a:pt x="7810027" y="5426201"/>
                </a:lnTo>
              </a:path>
            </a:pathLst>
          </a:custGeom>
          <a:ln w="571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chemeClr val="tx1"/>
                </a:solidFill>
              </a:ln>
            </a:endParaRPr>
          </a:p>
        </p:txBody>
      </p:sp>
      <p:sp>
        <p:nvSpPr>
          <p:cNvPr id="22" name="TextBox 21"/>
          <p:cNvSpPr txBox="1"/>
          <p:nvPr/>
        </p:nvSpPr>
        <p:spPr>
          <a:xfrm>
            <a:off x="4335758" y="6336268"/>
            <a:ext cx="612517" cy="369332"/>
          </a:xfrm>
          <a:prstGeom prst="rect">
            <a:avLst/>
          </a:prstGeom>
          <a:noFill/>
        </p:spPr>
        <p:txBody>
          <a:bodyPr wrap="none" rtlCol="0">
            <a:spAutoFit/>
          </a:bodyPr>
          <a:lstStyle/>
          <a:p>
            <a:r>
              <a:rPr lang="en-US" dirty="0" smtClean="0"/>
              <a:t>time</a:t>
            </a:r>
            <a:endParaRPr lang="en-US" dirty="0"/>
          </a:p>
        </p:txBody>
      </p:sp>
      <p:sp>
        <p:nvSpPr>
          <p:cNvPr id="23" name="TextBox 22"/>
          <p:cNvSpPr txBox="1"/>
          <p:nvPr/>
        </p:nvSpPr>
        <p:spPr>
          <a:xfrm rot="16200000">
            <a:off x="-21301" y="3309792"/>
            <a:ext cx="992805" cy="369332"/>
          </a:xfrm>
          <a:prstGeom prst="rect">
            <a:avLst/>
          </a:prstGeom>
          <a:noFill/>
        </p:spPr>
        <p:txBody>
          <a:bodyPr wrap="none" rtlCol="0">
            <a:spAutoFit/>
          </a:bodyPr>
          <a:lstStyle/>
          <a:p>
            <a:r>
              <a:rPr lang="en-US" dirty="0" smtClean="0"/>
              <a:t>intensity</a:t>
            </a:r>
            <a:endParaRPr lang="en-US" dirty="0"/>
          </a:p>
        </p:txBody>
      </p:sp>
      <p:sp>
        <p:nvSpPr>
          <p:cNvPr id="24" name="Freeform 23"/>
          <p:cNvSpPr/>
          <p:nvPr/>
        </p:nvSpPr>
        <p:spPr>
          <a:xfrm>
            <a:off x="3076178" y="2633598"/>
            <a:ext cx="3884396" cy="1517357"/>
          </a:xfrm>
          <a:custGeom>
            <a:avLst/>
            <a:gdLst>
              <a:gd name="connsiteX0" fmla="*/ 0 w 3884396"/>
              <a:gd name="connsiteY0" fmla="*/ 1517357 h 1517357"/>
              <a:gd name="connsiteX1" fmla="*/ 1220574 w 3884396"/>
              <a:gd name="connsiteY1" fmla="*/ 1063799 h 1517357"/>
              <a:gd name="connsiteX2" fmla="*/ 2333936 w 3884396"/>
              <a:gd name="connsiteY2" fmla="*/ 1443138 h 1517357"/>
              <a:gd name="connsiteX3" fmla="*/ 2960718 w 3884396"/>
              <a:gd name="connsiteY3" fmla="*/ 667967 h 1517357"/>
              <a:gd name="connsiteX4" fmla="*/ 3884396 w 3884396"/>
              <a:gd name="connsiteY4" fmla="*/ 0 h 1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396" h="1517357">
                <a:moveTo>
                  <a:pt x="0" y="1517357"/>
                </a:moveTo>
                <a:cubicBezTo>
                  <a:pt x="415792" y="1296763"/>
                  <a:pt x="831585" y="1076169"/>
                  <a:pt x="1220574" y="1063799"/>
                </a:cubicBezTo>
                <a:cubicBezTo>
                  <a:pt x="1609563" y="1051429"/>
                  <a:pt x="2043912" y="1509110"/>
                  <a:pt x="2333936" y="1443138"/>
                </a:cubicBezTo>
                <a:cubicBezTo>
                  <a:pt x="2623960" y="1377166"/>
                  <a:pt x="2702308" y="908490"/>
                  <a:pt x="2960718" y="667967"/>
                </a:cubicBezTo>
                <a:cubicBezTo>
                  <a:pt x="3219128" y="427444"/>
                  <a:pt x="3884396" y="0"/>
                  <a:pt x="3884396"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a:off x="2893167" y="4150161"/>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6372571" y="2941983"/>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88249" y="4112563"/>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104798" y="3728886"/>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586360" y="3479706"/>
            <a:ext cx="1022310" cy="1588"/>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28" idx="1"/>
          </p:cNvCxnSpPr>
          <p:nvPr/>
        </p:nvCxnSpPr>
        <p:spPr>
          <a:xfrm rot="10800000">
            <a:off x="5105400" y="3352802"/>
            <a:ext cx="1447800" cy="337808"/>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53200" y="3429000"/>
            <a:ext cx="1752600" cy="523220"/>
          </a:xfrm>
          <a:prstGeom prst="rect">
            <a:avLst/>
          </a:prstGeom>
          <a:noFill/>
          <a:ln w="12700" cmpd="sng">
            <a:solidFill>
              <a:srgbClr val="000000"/>
            </a:solidFill>
          </a:ln>
        </p:spPr>
        <p:txBody>
          <a:bodyPr wrap="square" rtlCol="0">
            <a:spAutoFit/>
          </a:bodyPr>
          <a:lstStyle/>
          <a:p>
            <a:r>
              <a:rPr lang="en-US" sz="1400" dirty="0" smtClean="0"/>
              <a:t>required intensity forecast adjustment</a:t>
            </a:r>
            <a:endParaRPr lang="en-US" sz="1400" dirty="0"/>
          </a:p>
        </p:txBody>
      </p:sp>
      <p:cxnSp>
        <p:nvCxnSpPr>
          <p:cNvPr id="35" name="Curved Connector 34"/>
          <p:cNvCxnSpPr/>
          <p:nvPr/>
        </p:nvCxnSpPr>
        <p:spPr>
          <a:xfrm rot="16200000" flipH="1">
            <a:off x="5178455" y="1704249"/>
            <a:ext cx="1021593" cy="508696"/>
          </a:xfrm>
          <a:prstGeom prst="curved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743200" y="1140023"/>
            <a:ext cx="5105400" cy="307777"/>
          </a:xfrm>
          <a:prstGeom prst="rect">
            <a:avLst/>
          </a:prstGeom>
          <a:noFill/>
          <a:ln w="12700" cmpd="sng">
            <a:solidFill>
              <a:srgbClr val="000000"/>
            </a:solidFill>
          </a:ln>
        </p:spPr>
        <p:txBody>
          <a:bodyPr wrap="square" rtlCol="0">
            <a:spAutoFit/>
          </a:bodyPr>
          <a:lstStyle/>
          <a:p>
            <a:r>
              <a:rPr lang="en-US" sz="1400" dirty="0" smtClean="0"/>
              <a:t>expected intensity evolution </a:t>
            </a:r>
            <a:r>
              <a:rPr lang="en-US" sz="1400" dirty="0"/>
              <a:t>(</a:t>
            </a:r>
            <a:r>
              <a:rPr lang="en-US" sz="1400" dirty="0" smtClean="0"/>
              <a:t>provided by traditional guidance)</a:t>
            </a:r>
            <a:endParaRPr lang="en-US" sz="1400" dirty="0"/>
          </a:p>
        </p:txBody>
      </p:sp>
      <p:cxnSp>
        <p:nvCxnSpPr>
          <p:cNvPr id="27" name="Curved Connector 26"/>
          <p:cNvCxnSpPr>
            <a:endCxn id="42" idx="0"/>
          </p:cNvCxnSpPr>
          <p:nvPr/>
        </p:nvCxnSpPr>
        <p:spPr>
          <a:xfrm rot="5400000">
            <a:off x="3527846" y="4187643"/>
            <a:ext cx="1438691" cy="721982"/>
          </a:xfrm>
          <a:prstGeom prst="curvedConnector3">
            <a:avLst>
              <a:gd name="adj1" fmla="val 50000"/>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133600" y="5267980"/>
            <a:ext cx="3505199" cy="523220"/>
          </a:xfrm>
          <a:prstGeom prst="rect">
            <a:avLst/>
          </a:prstGeom>
          <a:noFill/>
          <a:ln w="12700" cmpd="sng">
            <a:solidFill>
              <a:schemeClr val="tx1"/>
            </a:solidFill>
          </a:ln>
        </p:spPr>
        <p:txBody>
          <a:bodyPr wrap="square" rtlCol="0">
            <a:spAutoFit/>
          </a:bodyPr>
          <a:lstStyle/>
          <a:p>
            <a:r>
              <a:rPr lang="en-US" sz="1400" dirty="0" smtClean="0"/>
              <a:t>well-defined secondary convective rings start to appear in microwave imagery</a:t>
            </a:r>
            <a:endParaRPr lang="en-US" sz="1400" dirty="0"/>
          </a:p>
        </p:txBody>
      </p:sp>
      <p:sp>
        <p:nvSpPr>
          <p:cNvPr id="3" name="TextBox 2"/>
          <p:cNvSpPr txBox="1"/>
          <p:nvPr/>
        </p:nvSpPr>
        <p:spPr>
          <a:xfrm>
            <a:off x="3599042" y="4171343"/>
            <a:ext cx="287158"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a:t>
            </a:r>
            <a:endParaRPr lang="en-US" dirty="0">
              <a:solidFill>
                <a:srgbClr val="FFFFFF"/>
              </a:solidFill>
              <a:latin typeface="Times"/>
              <a:cs typeface="Times"/>
            </a:endParaRPr>
          </a:p>
        </p:txBody>
      </p:sp>
      <p:sp>
        <p:nvSpPr>
          <p:cNvPr id="25" name="TextBox 24"/>
          <p:cNvSpPr txBox="1"/>
          <p:nvPr/>
        </p:nvSpPr>
        <p:spPr>
          <a:xfrm>
            <a:off x="5832458" y="4175808"/>
            <a:ext cx="492142"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III</a:t>
            </a:r>
            <a:endParaRPr lang="en-US" dirty="0">
              <a:solidFill>
                <a:srgbClr val="FFFFFF"/>
              </a:solidFill>
              <a:latin typeface="Times"/>
              <a:cs typeface="Times"/>
            </a:endParaRPr>
          </a:p>
        </p:txBody>
      </p:sp>
      <p:sp>
        <p:nvSpPr>
          <p:cNvPr id="34" name="TextBox 33"/>
          <p:cNvSpPr txBox="1"/>
          <p:nvPr/>
        </p:nvSpPr>
        <p:spPr>
          <a:xfrm>
            <a:off x="4648200" y="4171343"/>
            <a:ext cx="389650"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II</a:t>
            </a:r>
            <a:endParaRPr lang="en-US" dirty="0">
              <a:solidFill>
                <a:srgbClr val="FFFFFF"/>
              </a:solidFill>
              <a:latin typeface="Times"/>
              <a:cs typeface="Times"/>
            </a:endParaRPr>
          </a:p>
        </p:txBody>
      </p:sp>
      <p:sp>
        <p:nvSpPr>
          <p:cNvPr id="6" name="TextBox 5"/>
          <p:cNvSpPr txBox="1"/>
          <p:nvPr/>
        </p:nvSpPr>
        <p:spPr>
          <a:xfrm>
            <a:off x="589354" y="133290"/>
            <a:ext cx="6181776" cy="400110"/>
          </a:xfrm>
          <a:prstGeom prst="rect">
            <a:avLst/>
          </a:prstGeom>
          <a:solidFill>
            <a:schemeClr val="accent1"/>
          </a:solidFill>
          <a:ln>
            <a:solidFill>
              <a:schemeClr val="tx1"/>
            </a:solidFill>
          </a:ln>
        </p:spPr>
        <p:txBody>
          <a:bodyPr wrap="none" rtlCol="0">
            <a:spAutoFit/>
          </a:bodyPr>
          <a:lstStyle/>
          <a:p>
            <a:r>
              <a:rPr lang="en-US" sz="2000" dirty="0" smtClean="0"/>
              <a:t>The Three Phases of an Eyewall Replacement Cycle</a:t>
            </a:r>
            <a:endParaRPr lang="en-US" sz="2000" dirty="0"/>
          </a:p>
        </p:txBody>
      </p:sp>
      <p:sp>
        <p:nvSpPr>
          <p:cNvPr id="32" name="TextBox 31"/>
          <p:cNvSpPr txBox="1"/>
          <p:nvPr/>
        </p:nvSpPr>
        <p:spPr>
          <a:xfrm>
            <a:off x="914400" y="2590800"/>
            <a:ext cx="3276600" cy="523220"/>
          </a:xfrm>
          <a:prstGeom prst="rect">
            <a:avLst/>
          </a:prstGeom>
          <a:noFill/>
          <a:ln w="12700" cmpd="sng">
            <a:solidFill>
              <a:srgbClr val="000000"/>
            </a:solidFill>
          </a:ln>
        </p:spPr>
        <p:txBody>
          <a:bodyPr wrap="square" rtlCol="0">
            <a:spAutoFit/>
          </a:bodyPr>
          <a:lstStyle/>
          <a:p>
            <a:r>
              <a:rPr lang="en-US" sz="1400" dirty="0"/>
              <a:t>c</a:t>
            </a:r>
            <a:r>
              <a:rPr lang="en-US" sz="1400" dirty="0" smtClean="0"/>
              <a:t>oherent secondary wind maxima start to appear in flight-level data</a:t>
            </a:r>
            <a:endParaRPr lang="en-US" sz="1400" dirty="0"/>
          </a:p>
        </p:txBody>
      </p:sp>
      <p:cxnSp>
        <p:nvCxnSpPr>
          <p:cNvPr id="33" name="Curved Connector 32"/>
          <p:cNvCxnSpPr>
            <a:stCxn id="32" idx="2"/>
          </p:cNvCxnSpPr>
          <p:nvPr/>
        </p:nvCxnSpPr>
        <p:spPr>
          <a:xfrm rot="16200000" flipH="1">
            <a:off x="2375898" y="3290822"/>
            <a:ext cx="829640" cy="476036"/>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172200" y="2362200"/>
            <a:ext cx="0" cy="83820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72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327787" y="1371600"/>
            <a:ext cx="5632787" cy="3339774"/>
          </a:xfrm>
          <a:prstGeom prst="line">
            <a:avLst/>
          </a:prstGeom>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733991" y="844105"/>
            <a:ext cx="7810027" cy="5450940"/>
          </a:xfrm>
          <a:custGeom>
            <a:avLst/>
            <a:gdLst>
              <a:gd name="connsiteX0" fmla="*/ 0 w 7810027"/>
              <a:gd name="connsiteY0" fmla="*/ 0 h 5450940"/>
              <a:gd name="connsiteX1" fmla="*/ 24741 w 7810027"/>
              <a:gd name="connsiteY1" fmla="*/ 5450940 h 5450940"/>
              <a:gd name="connsiteX2" fmla="*/ 7810027 w 7810027"/>
              <a:gd name="connsiteY2" fmla="*/ 5426201 h 5450940"/>
              <a:gd name="connsiteX3" fmla="*/ 7810027 w 7810027"/>
              <a:gd name="connsiteY3" fmla="*/ 5426201 h 5450940"/>
            </a:gdLst>
            <a:ahLst/>
            <a:cxnLst>
              <a:cxn ang="0">
                <a:pos x="connsiteX0" y="connsiteY0"/>
              </a:cxn>
              <a:cxn ang="0">
                <a:pos x="connsiteX1" y="connsiteY1"/>
              </a:cxn>
              <a:cxn ang="0">
                <a:pos x="connsiteX2" y="connsiteY2"/>
              </a:cxn>
              <a:cxn ang="0">
                <a:pos x="connsiteX3" y="connsiteY3"/>
              </a:cxn>
            </a:cxnLst>
            <a:rect l="l" t="t" r="r" b="b"/>
            <a:pathLst>
              <a:path w="7810027" h="5450940">
                <a:moveTo>
                  <a:pt x="0" y="0"/>
                </a:moveTo>
                <a:lnTo>
                  <a:pt x="24741" y="5450940"/>
                </a:lnTo>
                <a:lnTo>
                  <a:pt x="7810027" y="5426201"/>
                </a:lnTo>
                <a:lnTo>
                  <a:pt x="7810027" y="5426201"/>
                </a:lnTo>
              </a:path>
            </a:pathLst>
          </a:custGeom>
          <a:ln w="571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chemeClr val="tx1"/>
                </a:solidFill>
              </a:ln>
            </a:endParaRPr>
          </a:p>
        </p:txBody>
      </p:sp>
      <p:sp>
        <p:nvSpPr>
          <p:cNvPr id="22" name="TextBox 21"/>
          <p:cNvSpPr txBox="1"/>
          <p:nvPr/>
        </p:nvSpPr>
        <p:spPr>
          <a:xfrm>
            <a:off x="4335758" y="6336268"/>
            <a:ext cx="612517" cy="369332"/>
          </a:xfrm>
          <a:prstGeom prst="rect">
            <a:avLst/>
          </a:prstGeom>
          <a:noFill/>
        </p:spPr>
        <p:txBody>
          <a:bodyPr wrap="none" rtlCol="0">
            <a:spAutoFit/>
          </a:bodyPr>
          <a:lstStyle/>
          <a:p>
            <a:r>
              <a:rPr lang="en-US" dirty="0" smtClean="0"/>
              <a:t>time</a:t>
            </a:r>
            <a:endParaRPr lang="en-US" dirty="0"/>
          </a:p>
        </p:txBody>
      </p:sp>
      <p:sp>
        <p:nvSpPr>
          <p:cNvPr id="23" name="TextBox 22"/>
          <p:cNvSpPr txBox="1"/>
          <p:nvPr/>
        </p:nvSpPr>
        <p:spPr>
          <a:xfrm rot="16200000">
            <a:off x="-21301" y="3309792"/>
            <a:ext cx="992805" cy="369332"/>
          </a:xfrm>
          <a:prstGeom prst="rect">
            <a:avLst/>
          </a:prstGeom>
          <a:noFill/>
        </p:spPr>
        <p:txBody>
          <a:bodyPr wrap="none" rtlCol="0">
            <a:spAutoFit/>
          </a:bodyPr>
          <a:lstStyle/>
          <a:p>
            <a:r>
              <a:rPr lang="en-US" dirty="0" smtClean="0"/>
              <a:t>intensity</a:t>
            </a:r>
            <a:endParaRPr lang="en-US" dirty="0"/>
          </a:p>
        </p:txBody>
      </p:sp>
      <p:sp>
        <p:nvSpPr>
          <p:cNvPr id="24" name="Freeform 23"/>
          <p:cNvSpPr/>
          <p:nvPr/>
        </p:nvSpPr>
        <p:spPr>
          <a:xfrm>
            <a:off x="3076178" y="2176398"/>
            <a:ext cx="3884396" cy="1517357"/>
          </a:xfrm>
          <a:custGeom>
            <a:avLst/>
            <a:gdLst>
              <a:gd name="connsiteX0" fmla="*/ 0 w 3884396"/>
              <a:gd name="connsiteY0" fmla="*/ 1517357 h 1517357"/>
              <a:gd name="connsiteX1" fmla="*/ 1220574 w 3884396"/>
              <a:gd name="connsiteY1" fmla="*/ 1063799 h 1517357"/>
              <a:gd name="connsiteX2" fmla="*/ 2333936 w 3884396"/>
              <a:gd name="connsiteY2" fmla="*/ 1443138 h 1517357"/>
              <a:gd name="connsiteX3" fmla="*/ 2960718 w 3884396"/>
              <a:gd name="connsiteY3" fmla="*/ 667967 h 1517357"/>
              <a:gd name="connsiteX4" fmla="*/ 3884396 w 3884396"/>
              <a:gd name="connsiteY4" fmla="*/ 0 h 1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396" h="1517357">
                <a:moveTo>
                  <a:pt x="0" y="1517357"/>
                </a:moveTo>
                <a:cubicBezTo>
                  <a:pt x="415792" y="1296763"/>
                  <a:pt x="831585" y="1076169"/>
                  <a:pt x="1220574" y="1063799"/>
                </a:cubicBezTo>
                <a:cubicBezTo>
                  <a:pt x="1609563" y="1051429"/>
                  <a:pt x="2043912" y="1509110"/>
                  <a:pt x="2333936" y="1443138"/>
                </a:cubicBezTo>
                <a:cubicBezTo>
                  <a:pt x="2623960" y="1377166"/>
                  <a:pt x="2702308" y="908490"/>
                  <a:pt x="2960718" y="667967"/>
                </a:cubicBezTo>
                <a:cubicBezTo>
                  <a:pt x="3219128" y="427444"/>
                  <a:pt x="3884396" y="0"/>
                  <a:pt x="3884396"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a:off x="2893167" y="3679827"/>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6372571" y="2471649"/>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188249" y="3642229"/>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104798" y="3258552"/>
            <a:ext cx="36284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9354" y="133290"/>
            <a:ext cx="6181776" cy="400110"/>
          </a:xfrm>
          <a:prstGeom prst="rect">
            <a:avLst/>
          </a:prstGeom>
          <a:solidFill>
            <a:schemeClr val="accent1"/>
          </a:solidFill>
          <a:ln>
            <a:solidFill>
              <a:schemeClr val="tx1"/>
            </a:solidFill>
          </a:ln>
        </p:spPr>
        <p:txBody>
          <a:bodyPr wrap="none" rtlCol="0">
            <a:spAutoFit/>
          </a:bodyPr>
          <a:lstStyle/>
          <a:p>
            <a:r>
              <a:rPr lang="en-US" sz="2000" dirty="0" smtClean="0"/>
              <a:t>The Three Phases of an Eyewall Replacement Cycle</a:t>
            </a:r>
            <a:endParaRPr lang="en-US" sz="2000" dirty="0"/>
          </a:p>
        </p:txBody>
      </p:sp>
      <p:pic>
        <p:nvPicPr>
          <p:cNvPr id="37" name="Picture 36" descr="sub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41120"/>
            <a:ext cx="1983057" cy="1554480"/>
          </a:xfrm>
          <a:prstGeom prst="rect">
            <a:avLst/>
          </a:prstGeom>
        </p:spPr>
      </p:pic>
      <p:pic>
        <p:nvPicPr>
          <p:cNvPr id="38" name="Picture 37" descr="subfi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143" y="4114800"/>
            <a:ext cx="1983057" cy="1554480"/>
          </a:xfrm>
          <a:prstGeom prst="rect">
            <a:avLst/>
          </a:prstGeom>
        </p:spPr>
      </p:pic>
      <p:pic>
        <p:nvPicPr>
          <p:cNvPr id="39" name="Picture 38" descr="subfig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343" y="2743200"/>
            <a:ext cx="1983057" cy="1554480"/>
          </a:xfrm>
          <a:prstGeom prst="rect">
            <a:avLst/>
          </a:prstGeom>
        </p:spPr>
      </p:pic>
      <p:sp>
        <p:nvSpPr>
          <p:cNvPr id="40" name="TextBox 39"/>
          <p:cNvSpPr txBox="1"/>
          <p:nvPr/>
        </p:nvSpPr>
        <p:spPr>
          <a:xfrm>
            <a:off x="3352800" y="1600200"/>
            <a:ext cx="1825828" cy="307777"/>
          </a:xfrm>
          <a:prstGeom prst="rect">
            <a:avLst/>
          </a:prstGeom>
          <a:noFill/>
          <a:ln w="12700" cmpd="sng">
            <a:solidFill>
              <a:schemeClr val="tx1"/>
            </a:solidFill>
          </a:ln>
        </p:spPr>
        <p:txBody>
          <a:bodyPr wrap="none" rtlCol="0">
            <a:spAutoFit/>
          </a:bodyPr>
          <a:lstStyle/>
          <a:p>
            <a:r>
              <a:rPr lang="en-US" sz="1400" dirty="0" smtClean="0">
                <a:latin typeface="Helvetica"/>
                <a:cs typeface="Helvetica"/>
              </a:rPr>
              <a:t>mean RMW = 28 km</a:t>
            </a:r>
          </a:p>
        </p:txBody>
      </p:sp>
      <p:sp>
        <p:nvSpPr>
          <p:cNvPr id="43" name="TextBox 42"/>
          <p:cNvSpPr txBox="1"/>
          <p:nvPr/>
        </p:nvSpPr>
        <p:spPr>
          <a:xfrm>
            <a:off x="5641772" y="835223"/>
            <a:ext cx="1825828" cy="307777"/>
          </a:xfrm>
          <a:prstGeom prst="rect">
            <a:avLst/>
          </a:prstGeom>
          <a:noFill/>
          <a:ln>
            <a:solidFill>
              <a:schemeClr val="tx1"/>
            </a:solidFill>
          </a:ln>
        </p:spPr>
        <p:txBody>
          <a:bodyPr wrap="none" rtlCol="0">
            <a:spAutoFit/>
          </a:bodyPr>
          <a:lstStyle/>
          <a:p>
            <a:r>
              <a:rPr lang="en-US" sz="1400" dirty="0" smtClean="0">
                <a:latin typeface="Helvetica"/>
                <a:cs typeface="Helvetica"/>
              </a:rPr>
              <a:t>mean RMW = 50 km   </a:t>
            </a:r>
          </a:p>
        </p:txBody>
      </p:sp>
      <p:sp>
        <p:nvSpPr>
          <p:cNvPr id="44" name="TextBox 43"/>
          <p:cNvSpPr txBox="1"/>
          <p:nvPr/>
        </p:nvSpPr>
        <p:spPr>
          <a:xfrm>
            <a:off x="2133600" y="2057400"/>
            <a:ext cx="287158"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a:t>
            </a:r>
            <a:endParaRPr lang="en-US" dirty="0">
              <a:solidFill>
                <a:srgbClr val="FFFFFF"/>
              </a:solidFill>
              <a:latin typeface="Times"/>
              <a:cs typeface="Times"/>
            </a:endParaRPr>
          </a:p>
        </p:txBody>
      </p:sp>
      <p:sp>
        <p:nvSpPr>
          <p:cNvPr id="45" name="TextBox 44"/>
          <p:cNvSpPr txBox="1"/>
          <p:nvPr/>
        </p:nvSpPr>
        <p:spPr>
          <a:xfrm>
            <a:off x="4722543" y="4876800"/>
            <a:ext cx="389650"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II</a:t>
            </a:r>
            <a:endParaRPr lang="en-US" dirty="0">
              <a:solidFill>
                <a:srgbClr val="FFFFFF"/>
              </a:solidFill>
              <a:latin typeface="Times"/>
              <a:cs typeface="Times"/>
            </a:endParaRPr>
          </a:p>
        </p:txBody>
      </p:sp>
      <p:sp>
        <p:nvSpPr>
          <p:cNvPr id="46" name="TextBox 45"/>
          <p:cNvSpPr txBox="1"/>
          <p:nvPr/>
        </p:nvSpPr>
        <p:spPr>
          <a:xfrm>
            <a:off x="7787556" y="3499140"/>
            <a:ext cx="492142" cy="461665"/>
          </a:xfrm>
          <a:prstGeom prst="rect">
            <a:avLst/>
          </a:prstGeom>
          <a:solidFill>
            <a:srgbClr val="FF0000"/>
          </a:solidFill>
        </p:spPr>
        <p:txBody>
          <a:bodyPr wrap="none" rtlCol="0">
            <a:spAutoFit/>
          </a:bodyPr>
          <a:lstStyle/>
          <a:p>
            <a:r>
              <a:rPr lang="en-US" dirty="0" smtClean="0">
                <a:solidFill>
                  <a:srgbClr val="FFFFFF"/>
                </a:solidFill>
                <a:latin typeface="Times"/>
                <a:cs typeface="Times"/>
              </a:rPr>
              <a:t>III</a:t>
            </a:r>
            <a:endParaRPr lang="en-US" dirty="0">
              <a:solidFill>
                <a:srgbClr val="FFFFFF"/>
              </a:solidFill>
              <a:latin typeface="Times"/>
              <a:cs typeface="Times"/>
            </a:endParaRPr>
          </a:p>
        </p:txBody>
      </p:sp>
      <p:cxnSp>
        <p:nvCxnSpPr>
          <p:cNvPr id="47" name="Straight Arrow Connector 46"/>
          <p:cNvCxnSpPr>
            <a:stCxn id="40" idx="2"/>
          </p:cNvCxnSpPr>
          <p:nvPr/>
        </p:nvCxnSpPr>
        <p:spPr>
          <a:xfrm>
            <a:off x="4265714" y="1907977"/>
            <a:ext cx="1486" cy="1140023"/>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553200" y="1143000"/>
            <a:ext cx="0" cy="1143000"/>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688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1" y="188893"/>
            <a:ext cx="4190999" cy="954107"/>
          </a:xfrm>
          <a:prstGeom prst="rect">
            <a:avLst/>
          </a:prstGeom>
          <a:noFill/>
        </p:spPr>
        <p:txBody>
          <a:bodyPr wrap="square" rtlCol="0">
            <a:spAutoFit/>
          </a:bodyPr>
          <a:lstStyle/>
          <a:p>
            <a:r>
              <a:rPr lang="en-US" sz="2800" dirty="0" smtClean="0">
                <a:solidFill>
                  <a:srgbClr val="0340FF"/>
                </a:solidFill>
              </a:rPr>
              <a:t>Climatology of intensity and structure changes</a:t>
            </a:r>
          </a:p>
        </p:txBody>
      </p:sp>
      <p:pic>
        <p:nvPicPr>
          <p:cNvPr id="7" name="Picture 6" descr="ta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72207"/>
            <a:ext cx="8839200" cy="3323793"/>
          </a:xfrm>
          <a:prstGeom prst="rect">
            <a:avLst/>
          </a:prstGeom>
        </p:spPr>
      </p:pic>
      <p:pic>
        <p:nvPicPr>
          <p:cNvPr id="2" name="Picture 1" descr="Fi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14" y="76200"/>
            <a:ext cx="3319086" cy="2743200"/>
          </a:xfrm>
          <a:prstGeom prst="rect">
            <a:avLst/>
          </a:prstGeom>
        </p:spPr>
      </p:pic>
      <p:sp>
        <p:nvSpPr>
          <p:cNvPr id="4" name="Rectangle 3"/>
          <p:cNvSpPr/>
          <p:nvPr/>
        </p:nvSpPr>
        <p:spPr>
          <a:xfrm>
            <a:off x="152400" y="1447800"/>
            <a:ext cx="4572000" cy="707886"/>
          </a:xfrm>
          <a:prstGeom prst="rect">
            <a:avLst/>
          </a:prstGeom>
        </p:spPr>
        <p:txBody>
          <a:bodyPr>
            <a:spAutoFit/>
          </a:bodyPr>
          <a:lstStyle/>
          <a:p>
            <a:r>
              <a:rPr lang="en-US" sz="2000" dirty="0">
                <a:solidFill>
                  <a:srgbClr val="FF0000"/>
                </a:solidFill>
              </a:rPr>
              <a:t>(based on </a:t>
            </a:r>
            <a:r>
              <a:rPr lang="en-US" sz="2000" dirty="0" smtClean="0">
                <a:solidFill>
                  <a:srgbClr val="FF0000"/>
                </a:solidFill>
              </a:rPr>
              <a:t>limited events </a:t>
            </a:r>
            <a:r>
              <a:rPr lang="en-US" sz="2000" dirty="0">
                <a:solidFill>
                  <a:srgbClr val="FF0000"/>
                </a:solidFill>
              </a:rPr>
              <a:t>that </a:t>
            </a:r>
            <a:r>
              <a:rPr lang="en-US" sz="2000" dirty="0" smtClean="0">
                <a:solidFill>
                  <a:srgbClr val="FF0000"/>
                </a:solidFill>
              </a:rPr>
              <a:t>were well-observed throughout the process)</a:t>
            </a:r>
            <a:endParaRPr lang="en-US" sz="2000" dirty="0">
              <a:solidFill>
                <a:srgbClr val="FF0000"/>
              </a:solidFill>
            </a:endParaRPr>
          </a:p>
        </p:txBody>
      </p:sp>
    </p:spTree>
    <p:extLst>
      <p:ext uri="{BB962C8B-B14F-4D97-AF65-F5344CB8AC3E}">
        <p14:creationId xmlns:p14="http://schemas.microsoft.com/office/powerpoint/2010/main" val="96150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2004:Templates:Presentations:Designs:Frame</Template>
  <TotalTime>12613</TotalTime>
  <Words>891</Words>
  <Application>Microsoft Office PowerPoint</Application>
  <PresentationFormat>On-screen Show (4:3)</PresentationFormat>
  <Paragraphs>224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Jim Kossin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Kossin</dc:creator>
  <cp:lastModifiedBy>Kenneth Barnett</cp:lastModifiedBy>
  <cp:revision>802</cp:revision>
  <dcterms:created xsi:type="dcterms:W3CDTF">2010-03-04T12:14:17Z</dcterms:created>
  <dcterms:modified xsi:type="dcterms:W3CDTF">2013-03-01T21:52:45Z</dcterms:modified>
</cp:coreProperties>
</file>