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45" r:id="rId4"/>
    <p:sldId id="347" r:id="rId5"/>
    <p:sldId id="361" r:id="rId6"/>
    <p:sldId id="356" r:id="rId7"/>
    <p:sldId id="363" r:id="rId8"/>
    <p:sldId id="364" r:id="rId9"/>
    <p:sldId id="373" r:id="rId10"/>
    <p:sldId id="357" r:id="rId11"/>
    <p:sldId id="368" r:id="rId12"/>
    <p:sldId id="366" r:id="rId13"/>
    <p:sldId id="367" r:id="rId14"/>
    <p:sldId id="365" r:id="rId15"/>
    <p:sldId id="369" r:id="rId16"/>
    <p:sldId id="370" r:id="rId17"/>
    <p:sldId id="371" r:id="rId18"/>
    <p:sldId id="372" r:id="rId19"/>
    <p:sldId id="32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18" autoAdjust="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AAEF6B-6D17-457E-BF89-6A95E5E05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CB862-326D-4119-9E4B-08C4014749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983E8-2062-45AB-B671-85BCF8F28D4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A05D-E42F-461E-9595-586760F91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F665-47C7-430B-926F-D285A975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7C30-C09C-49DA-9284-F4F9D864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3C5B-C9C7-4B66-B8A0-929FCFE7A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699B-1568-4135-A2B0-6E8801B6E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5265-25FA-4A02-B232-5B7F9DC0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0144-77D2-4A00-8F3A-40CBD94DB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EDAC-04AA-44B1-AF41-FA54B9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1E27-CF5A-487F-97D1-C36CC184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7D20-C305-46DE-A0D3-736E69A5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CA99-2A42-47C8-B144-FE727D11A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BFAE-1B7A-4095-9D54-04E9C9EA8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EBFAB9-B9C3-4598-9735-8D4353D63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229600" cy="14700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Improvements in Statistical Tropical Cyclone Forecast Models: </a:t>
            </a:r>
            <a:br>
              <a:rPr lang="en-US" sz="3200" b="1" dirty="0" smtClean="0"/>
            </a:br>
            <a:r>
              <a:rPr lang="en-US" sz="2400" b="1" dirty="0" smtClean="0"/>
              <a:t>A Year 2 Joint Hurricane </a:t>
            </a:r>
            <a:r>
              <a:rPr lang="en-US" sz="2400" b="1" dirty="0" err="1" smtClean="0"/>
              <a:t>Testbed</a:t>
            </a:r>
            <a:r>
              <a:rPr lang="en-US" sz="2400" b="1" dirty="0" smtClean="0"/>
              <a:t> Project Update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76200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r>
              <a:rPr lang="en-US" sz="2400" dirty="0" smtClean="0"/>
              <a:t>Mark DeMaria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Andrea Schumacher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John A. Knaff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and Renate Brummer</a:t>
            </a:r>
            <a:r>
              <a:rPr lang="en-US" sz="2400" baseline="30000" dirty="0" smtClean="0"/>
              <a:t>2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NOAA/NESDIS, Fort Collins, CO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CIRA, Colorado State University, Fort Collins, CO</a:t>
            </a:r>
          </a:p>
          <a:p>
            <a:endParaRPr lang="en-US" sz="1800" dirty="0"/>
          </a:p>
          <a:p>
            <a:r>
              <a:rPr lang="en-US" sz="1800" i="1" dirty="0" smtClean="0"/>
              <a:t>NHC POCs: </a:t>
            </a:r>
            <a:r>
              <a:rPr lang="en-US" sz="1800" i="1" dirty="0" err="1" smtClean="0"/>
              <a:t>Lixion</a:t>
            </a:r>
            <a:r>
              <a:rPr lang="en-US" sz="1800" i="1" dirty="0" smtClean="0"/>
              <a:t> Avila, Robbie Berg, Chris </a:t>
            </a:r>
            <a:r>
              <a:rPr lang="en-US" sz="1800" i="1" dirty="0" err="1" smtClean="0"/>
              <a:t>Landsea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Interdepartmental Hurricane Conference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March 2013</a:t>
            </a:r>
          </a:p>
        </p:txBody>
      </p:sp>
      <p:pic>
        <p:nvPicPr>
          <p:cNvPr id="8196" name="Picture 4" descr="noaalogo_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32430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WILMA_E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6007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RA-CSU logo no satellit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071572"/>
            <a:ext cx="1524000" cy="786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/>
          <a:lstStyle/>
          <a:p>
            <a:r>
              <a:rPr lang="en-US" b="1" dirty="0" smtClean="0"/>
              <a:t>10-Year Average T-CLIPER Errors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3772" y="4594553"/>
            <a:ext cx="638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Track</a:t>
            </a:r>
            <a:r>
              <a:rPr lang="en-US" sz="2800" dirty="0" smtClean="0"/>
              <a:t> 		</a:t>
            </a:r>
            <a:r>
              <a:rPr lang="en-US" sz="2800" dirty="0"/>
              <a:t> </a:t>
            </a:r>
            <a:r>
              <a:rPr lang="en-US" sz="2800" dirty="0" smtClean="0"/>
              <a:t> 		 </a:t>
            </a:r>
            <a:r>
              <a:rPr lang="en-US" sz="2800" b="1" dirty="0" smtClean="0"/>
              <a:t>Intensity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0" y="1752600"/>
            <a:ext cx="4203700" cy="252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09" y="1752600"/>
            <a:ext cx="4204402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 New Climate Reanalysis Fields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New NCEP CFSR reanalysis fields obtained for 1979-2009 </a:t>
            </a:r>
          </a:p>
          <a:p>
            <a:pPr lvl="1"/>
            <a:r>
              <a:rPr lang="en-US" sz="2400" dirty="0" smtClean="0"/>
              <a:t>0.5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</a:t>
            </a:r>
            <a:r>
              <a:rPr lang="en-US" sz="2400" dirty="0" err="1" smtClean="0"/>
              <a:t>lat</a:t>
            </a:r>
            <a:r>
              <a:rPr lang="en-US" sz="2400" dirty="0" smtClean="0"/>
              <a:t>/</a:t>
            </a:r>
            <a:r>
              <a:rPr lang="en-US" sz="2400" dirty="0" err="1" smtClean="0"/>
              <a:t>lon</a:t>
            </a:r>
            <a:r>
              <a:rPr lang="en-US" sz="2400" dirty="0" smtClean="0"/>
              <a:t> </a:t>
            </a:r>
            <a:r>
              <a:rPr lang="en-US" sz="2400" dirty="0" err="1" smtClean="0"/>
              <a:t>grib</a:t>
            </a:r>
            <a:r>
              <a:rPr lang="en-US" sz="2400" dirty="0" smtClean="0"/>
              <a:t> files</a:t>
            </a:r>
          </a:p>
          <a:p>
            <a:r>
              <a:rPr lang="en-US" dirty="0" smtClean="0"/>
              <a:t>Current SHIPS database</a:t>
            </a:r>
          </a:p>
          <a:p>
            <a:pPr lvl="1"/>
            <a:r>
              <a:rPr lang="en-US" dirty="0" smtClean="0"/>
              <a:t>1982-1999 Old NCEP reanalysis (2.5</a:t>
            </a:r>
            <a:r>
              <a:rPr lang="en-US" baseline="30000" dirty="0" smtClean="0"/>
              <a:t>o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2000-2011 Operational GFS analyses (2</a:t>
            </a:r>
            <a:r>
              <a:rPr lang="en-US" baseline="30000" dirty="0" smtClean="0"/>
              <a:t>o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Inconsistency of RH and GFS vortex </a:t>
            </a:r>
            <a:r>
              <a:rPr lang="en-US" dirty="0" smtClean="0"/>
              <a:t>parameters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Old reanalysis not used in RII</a:t>
            </a:r>
          </a:p>
          <a:p>
            <a:pPr lvl="3"/>
            <a:r>
              <a:rPr lang="en-US" dirty="0" smtClean="0"/>
              <a:t>Incomplete operational analyses used for 1989-1999</a:t>
            </a:r>
          </a:p>
          <a:p>
            <a:r>
              <a:rPr lang="en-US" dirty="0" smtClean="0"/>
              <a:t>2000-2009 – New, Old reanalysis and Operational analyses all available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Comparison of SHIPS Predictors    for Different Analyses</a:t>
            </a:r>
            <a:br>
              <a:rPr lang="en-US" sz="3600" b="1" dirty="0" smtClean="0"/>
            </a:br>
            <a:r>
              <a:rPr lang="en-US" sz="3600" b="1" dirty="0" smtClean="0"/>
              <a:t>(2000-2009 Atlantic Sample)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6136"/>
            <a:ext cx="3809144" cy="27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00470"/>
            <a:ext cx="3775931" cy="27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562600"/>
            <a:ext cx="6015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RHLO          = 850-700 </a:t>
            </a:r>
            <a:r>
              <a:rPr lang="en-US" dirty="0" err="1" smtClean="0"/>
              <a:t>hPa</a:t>
            </a:r>
            <a:r>
              <a:rPr lang="en-US" dirty="0" smtClean="0"/>
              <a:t> RH  	      r=200 to 800 km</a:t>
            </a:r>
          </a:p>
          <a:p>
            <a:r>
              <a:rPr lang="en-US" dirty="0" smtClean="0"/>
              <a:t>RHMD         = 700-500 </a:t>
            </a:r>
            <a:r>
              <a:rPr lang="en-US" dirty="0" err="1" smtClean="0"/>
              <a:t>hPa</a:t>
            </a:r>
            <a:r>
              <a:rPr lang="en-US" dirty="0" smtClean="0"/>
              <a:t> RH              r=200 to 800 km</a:t>
            </a:r>
          </a:p>
          <a:p>
            <a:r>
              <a:rPr lang="en-US" dirty="0" smtClean="0"/>
              <a:t>GFS Vortex = 850 </a:t>
            </a:r>
            <a:r>
              <a:rPr lang="en-US" dirty="0" err="1" smtClean="0"/>
              <a:t>hPa</a:t>
            </a:r>
            <a:r>
              <a:rPr lang="en-US" dirty="0" smtClean="0"/>
              <a:t> tangential wind, r=    0 to 600 km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SHIPS Database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1979-2009:   New NCEP reanalysis (1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2010-2012:  Operational GFS analysis (1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2013 SHIPS, LGEM and RII will all use the same database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3. Seven-Day LGEM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Small sample size beyond 5 days makes fitting difficult</a:t>
            </a:r>
          </a:p>
          <a:p>
            <a:r>
              <a:rPr lang="en-US" dirty="0" smtClean="0"/>
              <a:t>Use new formulation of LGEM that fits entire forecast at once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429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041" y="627435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2003-2012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287"/>
            <a:ext cx="8610600" cy="1143000"/>
          </a:xfrm>
        </p:spPr>
        <p:txBody>
          <a:bodyPr/>
          <a:lstStyle/>
          <a:p>
            <a:r>
              <a:rPr lang="en-US" b="1" dirty="0" smtClean="0"/>
              <a:t>Comparison of Fitting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</p:spPr>
        <p:txBody>
          <a:bodyPr/>
          <a:lstStyle/>
          <a:p>
            <a:r>
              <a:rPr lang="en-US" dirty="0" smtClean="0"/>
              <a:t>  LGEM Equation:  </a:t>
            </a:r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</a:t>
            </a:r>
            <a:r>
              <a:rPr lang="en-US" dirty="0" smtClean="0"/>
              <a:t>V – </a:t>
            </a:r>
            <a:r>
              <a:rPr lang="el-GR" dirty="0" smtClean="0"/>
              <a:t>β</a:t>
            </a:r>
            <a:r>
              <a:rPr lang="en-US" dirty="0" smtClean="0"/>
              <a:t>(V/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mpi</a:t>
            </a:r>
            <a:r>
              <a:rPr lang="en-US" dirty="0" smtClean="0"/>
              <a:t>)</a:t>
            </a:r>
            <a:r>
              <a:rPr lang="en-US" baseline="30000" dirty="0" err="1" smtClean="0"/>
              <a:t>n</a:t>
            </a:r>
            <a:r>
              <a:rPr lang="en-US" dirty="0" err="1" smtClean="0"/>
              <a:t>V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l-GR" sz="2400" dirty="0" smtClean="0"/>
              <a:t>β</a:t>
            </a:r>
            <a:r>
              <a:rPr lang="en-US" sz="2400" dirty="0" smtClean="0"/>
              <a:t>, n,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mpi</a:t>
            </a:r>
            <a:r>
              <a:rPr lang="en-US" sz="2400" dirty="0" smtClean="0"/>
              <a:t> known or specified, need to find </a:t>
            </a:r>
            <a:r>
              <a:rPr lang="en-US" sz="2400" b="1" dirty="0" smtClean="0">
                <a:solidFill>
                  <a:srgbClr val="FF3300"/>
                </a:solidFill>
                <a:sym typeface="Symbol"/>
              </a:rPr>
              <a:t></a:t>
            </a:r>
          </a:p>
          <a:p>
            <a:r>
              <a:rPr lang="en-US" dirty="0" smtClean="0">
                <a:sym typeface="Symbol"/>
              </a:rPr>
              <a:t>Old fitting method </a:t>
            </a:r>
          </a:p>
          <a:p>
            <a:pPr lvl="1"/>
            <a:r>
              <a:rPr lang="en-US" sz="2400" dirty="0" smtClean="0">
                <a:sym typeface="Symbol"/>
              </a:rPr>
              <a:t>Solve for :      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 </a:t>
            </a:r>
            <a:r>
              <a:rPr lang="en-US" sz="2400" dirty="0" smtClean="0">
                <a:sym typeface="Symbol"/>
              </a:rPr>
              <a:t>= (1/V)</a:t>
            </a:r>
            <a:r>
              <a:rPr lang="en-US" sz="2400" dirty="0" err="1" smtClean="0"/>
              <a:t>dV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+ </a:t>
            </a:r>
            <a:r>
              <a:rPr lang="el-GR" sz="2400" dirty="0"/>
              <a:t>β</a:t>
            </a:r>
            <a:r>
              <a:rPr lang="en-US" sz="2400" dirty="0" smtClean="0"/>
              <a:t>(V/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mpi</a:t>
            </a:r>
            <a:r>
              <a:rPr lang="en-US" sz="2400" dirty="0" smtClean="0"/>
              <a:t>)</a:t>
            </a:r>
            <a:r>
              <a:rPr lang="en-US" sz="2400" baseline="30000" dirty="0" err="1" smtClean="0"/>
              <a:t>n</a:t>
            </a:r>
            <a:r>
              <a:rPr lang="en-US" sz="2400" dirty="0" err="1" smtClean="0"/>
              <a:t>V</a:t>
            </a:r>
            <a:endParaRPr lang="en-US" sz="2400" dirty="0" smtClean="0"/>
          </a:p>
          <a:p>
            <a:pPr lvl="1"/>
            <a:r>
              <a:rPr lang="en-US" sz="2400" dirty="0" smtClean="0">
                <a:sym typeface="Symbol"/>
              </a:rPr>
              <a:t>Calculate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 </a:t>
            </a:r>
            <a:r>
              <a:rPr lang="en-US" sz="2400" dirty="0" smtClean="0">
                <a:sym typeface="Symbol"/>
              </a:rPr>
              <a:t>from best track</a:t>
            </a:r>
          </a:p>
          <a:p>
            <a:pPr lvl="1"/>
            <a:r>
              <a:rPr lang="en-US" sz="2400" dirty="0" smtClean="0">
                <a:sym typeface="Symbol"/>
              </a:rPr>
              <a:t>Fit best track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 </a:t>
            </a:r>
            <a:r>
              <a:rPr lang="en-US" sz="2400" dirty="0" smtClean="0">
                <a:sym typeface="Symbol"/>
              </a:rPr>
              <a:t>to predictors using least squares at each forecast period (6, 12 …, 168 h)</a:t>
            </a:r>
          </a:p>
          <a:p>
            <a:r>
              <a:rPr lang="en-US" dirty="0" smtClean="0">
                <a:sym typeface="Symbol"/>
              </a:rPr>
              <a:t>New fitting method </a:t>
            </a:r>
          </a:p>
          <a:p>
            <a:pPr lvl="1"/>
            <a:r>
              <a:rPr lang="en-US" sz="2400" dirty="0" smtClean="0">
                <a:sym typeface="Symbol"/>
              </a:rPr>
              <a:t>Define “cost” function E = ½ </a:t>
            </a:r>
            <a:r>
              <a:rPr lang="en-US" sz="5400" b="1" baseline="-10000" dirty="0" smtClean="0">
                <a:sym typeface="Symbol"/>
              </a:rPr>
              <a:t>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err="1" smtClean="0">
                <a:sym typeface="Symbol"/>
              </a:rPr>
              <a:t>V</a:t>
            </a:r>
            <a:r>
              <a:rPr lang="en-US" sz="2400" baseline="-25000" dirty="0" err="1" smtClean="0">
                <a:sym typeface="Symbol"/>
              </a:rPr>
              <a:t>fcst</a:t>
            </a:r>
            <a:r>
              <a:rPr lang="en-US" sz="2400" dirty="0" err="1" smtClean="0">
                <a:sym typeface="Symbol"/>
              </a:rPr>
              <a:t>-V</a:t>
            </a:r>
            <a:r>
              <a:rPr lang="en-US" sz="2400" baseline="-25000" dirty="0" err="1" smtClean="0">
                <a:sym typeface="Symbol"/>
              </a:rPr>
              <a:t>obs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err="1" smtClean="0">
                <a:sym typeface="Symbol"/>
              </a:rPr>
              <a:t>dt</a:t>
            </a:r>
            <a:endParaRPr lang="en-US" sz="2400" dirty="0" smtClean="0">
              <a:sym typeface="Symbol"/>
            </a:endParaRPr>
          </a:p>
          <a:p>
            <a:pPr lvl="1"/>
            <a:r>
              <a:rPr lang="en-US" sz="2400" dirty="0" smtClean="0">
                <a:sym typeface="Symbol"/>
              </a:rPr>
              <a:t>Find single set of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 </a:t>
            </a:r>
            <a:r>
              <a:rPr lang="en-US" sz="2400" dirty="0" smtClean="0">
                <a:sym typeface="Symbol"/>
              </a:rPr>
              <a:t>coefficients to minimize E</a:t>
            </a:r>
          </a:p>
          <a:p>
            <a:pPr lvl="2"/>
            <a:r>
              <a:rPr lang="en-US" sz="2000" dirty="0" smtClean="0">
                <a:sym typeface="Symbol"/>
              </a:rPr>
              <a:t>Requires </a:t>
            </a:r>
            <a:r>
              <a:rPr lang="en-US" sz="2000" dirty="0" err="1" smtClean="0">
                <a:sym typeface="Symbol"/>
              </a:rPr>
              <a:t>adjoint</a:t>
            </a:r>
            <a:r>
              <a:rPr lang="en-US" sz="2000" dirty="0" smtClean="0">
                <a:sym typeface="Symbol"/>
              </a:rPr>
              <a:t> of LGEM equation for fitting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b="1" dirty="0" smtClean="0"/>
              <a:t>Features of 7-Day LGEM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err="1" smtClean="0"/>
              <a:t>Adjoint</a:t>
            </a:r>
            <a:r>
              <a:rPr lang="en-US" dirty="0" smtClean="0"/>
              <a:t> minimization instead of least squares fit to </a:t>
            </a:r>
            <a:r>
              <a:rPr lang="en-US" dirty="0" smtClean="0">
                <a:sym typeface="Symbol"/>
              </a:rPr>
              <a:t></a:t>
            </a:r>
          </a:p>
          <a:p>
            <a:pPr lvl="1"/>
            <a:r>
              <a:rPr lang="en-US" dirty="0" smtClean="0">
                <a:sym typeface="Symbol"/>
              </a:rPr>
              <a:t>Need to reduce predictor set for efficiency</a:t>
            </a:r>
          </a:p>
          <a:p>
            <a:r>
              <a:rPr lang="en-US" dirty="0" smtClean="0">
                <a:sym typeface="Symbol"/>
              </a:rPr>
              <a:t>Replace simple empirical MPI function with theoretical Bister and Emanuel (2003) formula</a:t>
            </a:r>
          </a:p>
          <a:p>
            <a:pPr lvl="1"/>
            <a:r>
              <a:rPr lang="en-US" dirty="0" smtClean="0">
                <a:sym typeface="Symbol"/>
              </a:rPr>
              <a:t>Can incorporate SST cooling and entrainment in MPI formula</a:t>
            </a:r>
          </a:p>
          <a:p>
            <a:r>
              <a:rPr lang="en-US" dirty="0" smtClean="0">
                <a:sym typeface="Symbol"/>
              </a:rPr>
              <a:t>Include persistence and GOES data through modification of  at early times</a:t>
            </a:r>
          </a:p>
          <a:p>
            <a:pPr lvl="1"/>
            <a:r>
              <a:rPr lang="en-US" dirty="0" smtClean="0">
                <a:sym typeface="Symbol"/>
              </a:rPr>
              <a:t>Similar to T-CLIPER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4</a:t>
            </a:r>
            <a:r>
              <a:rPr lang="en-US" sz="4000" b="1" dirty="0" smtClean="0"/>
              <a:t>. Gulf of Mexico LGEM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r>
              <a:rPr lang="en-US" sz="2400" dirty="0" smtClean="0"/>
              <a:t>Rappaport et al. (2010) showed Gulf storms have consistent behavior</a:t>
            </a:r>
          </a:p>
          <a:p>
            <a:pPr lvl="1"/>
            <a:r>
              <a:rPr lang="en-US" sz="2000" dirty="0" smtClean="0"/>
              <a:t>Gulf-specific SHIPS/LGEM may improve skill</a:t>
            </a:r>
          </a:p>
          <a:p>
            <a:r>
              <a:rPr lang="en-US" sz="2400" dirty="0" smtClean="0"/>
              <a:t>Gulf sample size very small, especially beyond 72 h</a:t>
            </a:r>
          </a:p>
          <a:p>
            <a:pPr lvl="1"/>
            <a:r>
              <a:rPr lang="en-US" sz="2000" dirty="0" smtClean="0"/>
              <a:t>Use same formulation as 7-Day LGEM</a:t>
            </a:r>
          </a:p>
          <a:p>
            <a:pPr lvl="1"/>
            <a:r>
              <a:rPr lang="en-US" sz="2000" dirty="0" smtClean="0"/>
              <a:t>Add new Gulf cases from 1979-1980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8958" r="8111" b="9375"/>
          <a:stretch/>
        </p:blipFill>
        <p:spPr>
          <a:xfrm rot="16200000">
            <a:off x="1052513" y="3068185"/>
            <a:ext cx="2847976" cy="373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8034" r="7859" b="7957"/>
          <a:stretch/>
        </p:blipFill>
        <p:spPr>
          <a:xfrm rot="5400000">
            <a:off x="4962067" y="3021016"/>
            <a:ext cx="2871790" cy="38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z="3600" b="1" dirty="0" smtClean="0"/>
              <a:t>Plans for 2013 Hurricane Season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standard 5-day SHIPS/LGEM</a:t>
            </a:r>
          </a:p>
          <a:p>
            <a:r>
              <a:rPr lang="en-US" dirty="0" smtClean="0"/>
              <a:t>Run parallel 7-day LGEM with new formulation</a:t>
            </a:r>
          </a:p>
          <a:p>
            <a:pPr lvl="1"/>
            <a:r>
              <a:rPr lang="en-US" dirty="0" smtClean="0"/>
              <a:t>Includes Gulf-specific version</a:t>
            </a:r>
          </a:p>
          <a:p>
            <a:r>
              <a:rPr lang="en-US" dirty="0" smtClean="0"/>
              <a:t>Pre-season tests</a:t>
            </a:r>
          </a:p>
          <a:p>
            <a:pPr lvl="1"/>
            <a:r>
              <a:rPr lang="en-US" dirty="0" smtClean="0"/>
              <a:t>Run on HFIP stream 1.5 retrospective cases</a:t>
            </a:r>
          </a:p>
          <a:p>
            <a:pPr lvl="2"/>
            <a:r>
              <a:rPr lang="en-US" dirty="0" smtClean="0"/>
              <a:t>2010-2012 sample</a:t>
            </a:r>
          </a:p>
          <a:p>
            <a:pPr lvl="3"/>
            <a:r>
              <a:rPr lang="en-US" dirty="0" smtClean="0"/>
              <a:t>Only 2012 to 7 days since NHC track needed</a:t>
            </a:r>
          </a:p>
          <a:p>
            <a:pPr lvl="1"/>
            <a:r>
              <a:rPr lang="en-US" dirty="0" smtClean="0"/>
              <a:t>Run for 2008-2009 cases with recon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 smtClean="0"/>
              <a:t>T-CLIPER provides new extended range forecast baseline </a:t>
            </a:r>
          </a:p>
          <a:p>
            <a:pPr lvl="1"/>
            <a:r>
              <a:rPr lang="en-US" sz="2400" dirty="0" smtClean="0"/>
              <a:t>Errors </a:t>
            </a:r>
            <a:r>
              <a:rPr lang="en-US" sz="2400" dirty="0" smtClean="0"/>
              <a:t>within </a:t>
            </a:r>
            <a:r>
              <a:rPr lang="en-US" sz="2400" dirty="0" smtClean="0"/>
              <a:t>+8% to -5% of OCD5 to 5 days</a:t>
            </a:r>
          </a:p>
          <a:p>
            <a:pPr lvl="1"/>
            <a:r>
              <a:rPr lang="en-US" sz="2400" dirty="0" smtClean="0"/>
              <a:t>Predicts OFCL intensity error similar to OCD5</a:t>
            </a:r>
          </a:p>
          <a:p>
            <a:pPr lvl="1"/>
            <a:r>
              <a:rPr lang="en-US" sz="2400" dirty="0" smtClean="0"/>
              <a:t>Predicts OFCL track errors better than OCD5</a:t>
            </a:r>
          </a:p>
          <a:p>
            <a:r>
              <a:rPr lang="en-US" sz="2800" dirty="0" smtClean="0"/>
              <a:t>New NCEP reanalysis provides more consistent and higher resolution developmental sample</a:t>
            </a:r>
          </a:p>
          <a:p>
            <a:r>
              <a:rPr lang="en-US" sz="2800" dirty="0" smtClean="0"/>
              <a:t>7-day and Gulf-specific LGEM to be run in parallel in 2013 season</a:t>
            </a:r>
          </a:p>
          <a:p>
            <a:r>
              <a:rPr lang="en-US" sz="2800" dirty="0" smtClean="0"/>
              <a:t>SHIPS/LGEM/RII being developed for W. Pacific, Indian Ocean and S. Hemisphere</a:t>
            </a:r>
            <a:endParaRPr lang="en-US" dirty="0" smtClean="0"/>
          </a:p>
          <a:p>
            <a:r>
              <a:rPr lang="en-US" sz="1800" i="1" dirty="0" smtClean="0"/>
              <a:t>Acknowledgement: This </a:t>
            </a:r>
            <a:r>
              <a:rPr lang="en-US" sz="1800" i="1" dirty="0"/>
              <a:t>NOAA Joint Hurricane </a:t>
            </a:r>
            <a:r>
              <a:rPr lang="en-US" sz="1800" i="1" dirty="0" err="1"/>
              <a:t>Testbed</a:t>
            </a:r>
            <a:r>
              <a:rPr lang="en-US" sz="1800" i="1" dirty="0"/>
              <a:t> project was funded by the US Weather Research Program in NOAA/OAR's Office of Weather and Air Quality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Project Tasks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Extended range baseline models for track and intensity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Update of SHIPS/LGEM databases using new NCEP Climate Re-analysis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Extending LGEM to 7 days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SHIPS/LGEM specific for the Gulf of Mexico</a:t>
            </a:r>
          </a:p>
          <a:p>
            <a:pPr eaLnBrk="1" hangingPunct="1"/>
            <a:r>
              <a:rPr lang="en-US" dirty="0" smtClean="0"/>
              <a:t>Progress so far </a:t>
            </a:r>
          </a:p>
          <a:p>
            <a:pPr eaLnBrk="1" hangingPunct="1"/>
            <a:r>
              <a:rPr lang="en-US" dirty="0" smtClean="0"/>
              <a:t>Plans for 2013 season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1. New Baseline Forecast Models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sz="2800" dirty="0" smtClean="0"/>
              <a:t>CLIPER and SHIFOR used as baseline for measuring track and intensity forecast skill</a:t>
            </a:r>
          </a:p>
          <a:p>
            <a:pPr lvl="1"/>
            <a:r>
              <a:rPr lang="en-US" sz="2400" dirty="0" smtClean="0"/>
              <a:t>Errors provide estimate of forecast difficulty</a:t>
            </a:r>
          </a:p>
          <a:p>
            <a:r>
              <a:rPr lang="en-US" sz="2800" dirty="0" smtClean="0"/>
              <a:t>Input to linear regression equations</a:t>
            </a:r>
          </a:p>
          <a:p>
            <a:pPr lvl="1"/>
            <a:r>
              <a:rPr lang="en-US" sz="2400" dirty="0" smtClean="0"/>
              <a:t>t =  0 h max wind, </a:t>
            </a:r>
            <a:r>
              <a:rPr lang="en-US" sz="2400" dirty="0" err="1" smtClean="0"/>
              <a:t>lat</a:t>
            </a:r>
            <a:r>
              <a:rPr lang="en-US" sz="2400" dirty="0" smtClean="0"/>
              <a:t>, </a:t>
            </a:r>
            <a:r>
              <a:rPr lang="en-US" sz="2400" dirty="0" err="1" smtClean="0"/>
              <a:t>lon</a:t>
            </a:r>
            <a:r>
              <a:rPr lang="en-US" sz="2400" dirty="0" smtClean="0"/>
              <a:t>, motion vector</a:t>
            </a:r>
          </a:p>
          <a:p>
            <a:pPr lvl="1"/>
            <a:r>
              <a:rPr lang="en-US" sz="2400" dirty="0" smtClean="0"/>
              <a:t>t =-12h max wind, </a:t>
            </a:r>
            <a:r>
              <a:rPr lang="en-US" sz="2400" dirty="0" err="1" smtClean="0"/>
              <a:t>lat</a:t>
            </a:r>
            <a:r>
              <a:rPr lang="en-US" sz="2400" dirty="0" smtClean="0"/>
              <a:t>, </a:t>
            </a:r>
            <a:r>
              <a:rPr lang="en-US" sz="2400" dirty="0" err="1" smtClean="0"/>
              <a:t>lon</a:t>
            </a:r>
            <a:r>
              <a:rPr lang="en-US" sz="2400" dirty="0" smtClean="0"/>
              <a:t>, motion vector</a:t>
            </a:r>
          </a:p>
          <a:p>
            <a:pPr lvl="1"/>
            <a:r>
              <a:rPr lang="en-US" sz="2400" dirty="0" smtClean="0"/>
              <a:t>Julian Day</a:t>
            </a:r>
          </a:p>
          <a:p>
            <a:r>
              <a:rPr lang="en-US" sz="2800" dirty="0" smtClean="0"/>
              <a:t>Output</a:t>
            </a:r>
          </a:p>
          <a:p>
            <a:pPr lvl="1"/>
            <a:r>
              <a:rPr lang="en-US" sz="2400" dirty="0" smtClean="0"/>
              <a:t>5-day forecast of </a:t>
            </a:r>
            <a:r>
              <a:rPr lang="en-US" sz="2400" dirty="0" err="1" smtClean="0"/>
              <a:t>lat</a:t>
            </a:r>
            <a:r>
              <a:rPr lang="en-US" sz="2400" dirty="0" smtClean="0"/>
              <a:t>, </a:t>
            </a:r>
            <a:r>
              <a:rPr lang="en-US" sz="2400" dirty="0" err="1" smtClean="0"/>
              <a:t>lon</a:t>
            </a:r>
            <a:r>
              <a:rPr lang="en-US" sz="2400" dirty="0" smtClean="0"/>
              <a:t>, max wind</a:t>
            </a:r>
          </a:p>
          <a:p>
            <a:r>
              <a:rPr lang="en-US" sz="2800" dirty="0" smtClean="0"/>
              <a:t>Decay-SHIFOR modifies intensity over land using CLIPER track and climatological decay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Trajectory Approach for Baseline Models (T-CLIPER)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dx/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u     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v         (1)</a:t>
            </a:r>
            <a:endParaRPr lang="en-US" dirty="0"/>
          </a:p>
          <a:p>
            <a:r>
              <a:rPr lang="en-US" sz="2800" dirty="0" smtClean="0"/>
              <a:t>Estimate </a:t>
            </a:r>
            <a:r>
              <a:rPr lang="en-US" sz="2800" dirty="0" err="1" smtClean="0"/>
              <a:t>u,v</a:t>
            </a:r>
            <a:r>
              <a:rPr lang="en-US" sz="2800" dirty="0" smtClean="0"/>
              <a:t> from climatological motion vector fields </a:t>
            </a:r>
          </a:p>
          <a:p>
            <a:r>
              <a:rPr lang="en-US" sz="2800" dirty="0" smtClean="0"/>
              <a:t>Modify </a:t>
            </a:r>
            <a:r>
              <a:rPr lang="en-US" sz="2800" dirty="0" err="1" smtClean="0"/>
              <a:t>u,v</a:t>
            </a:r>
            <a:r>
              <a:rPr lang="en-US" sz="2800" dirty="0" smtClean="0"/>
              <a:t> at early times using t=0 motion vector</a:t>
            </a:r>
          </a:p>
          <a:p>
            <a:r>
              <a:rPr lang="en-US" sz="2800" dirty="0" smtClean="0"/>
              <a:t> Integrate (1) to desired time</a:t>
            </a:r>
          </a:p>
          <a:p>
            <a:r>
              <a:rPr lang="en-US" sz="2800" dirty="0" smtClean="0"/>
              <a:t>Similar approach for intensity using LGEM prediction equation with climatological input and T-CLIPER track</a:t>
            </a:r>
          </a:p>
          <a:p>
            <a:r>
              <a:rPr lang="en-US" sz="2800" dirty="0" smtClean="0"/>
              <a:t>Can be run to any forecast time until storm leaves model domain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3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Storm Motion Fields</a:t>
            </a:r>
            <a:br>
              <a:rPr lang="en-US" sz="4000" dirty="0" smtClean="0"/>
            </a:br>
            <a:r>
              <a:rPr lang="en-US" sz="4000" dirty="0" smtClean="0"/>
              <a:t>from 1982-2011 Sample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5" b="21512"/>
          <a:stretch/>
        </p:blipFill>
        <p:spPr>
          <a:xfrm>
            <a:off x="609600" y="1344105"/>
            <a:ext cx="3791903" cy="2644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 b="21924"/>
          <a:stretch/>
        </p:blipFill>
        <p:spPr>
          <a:xfrm>
            <a:off x="4711031" y="1306004"/>
            <a:ext cx="3836737" cy="268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2" b="21512"/>
          <a:stretch/>
        </p:blipFill>
        <p:spPr>
          <a:xfrm>
            <a:off x="609600" y="3972523"/>
            <a:ext cx="3791903" cy="2665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22644"/>
          <a:stretch/>
        </p:blipFill>
        <p:spPr>
          <a:xfrm>
            <a:off x="4711031" y="3989020"/>
            <a:ext cx="3810000" cy="261528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T-CLIPER Tests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in real time for most of 2012 season</a:t>
            </a:r>
          </a:p>
          <a:p>
            <a:r>
              <a:rPr lang="en-US" dirty="0" smtClean="0"/>
              <a:t>Re-runs for 2003-2011 using CARQ input</a:t>
            </a:r>
          </a:p>
          <a:p>
            <a:r>
              <a:rPr lang="en-US" dirty="0" smtClean="0"/>
              <a:t>Evaluation questions</a:t>
            </a:r>
          </a:p>
          <a:p>
            <a:pPr lvl="1"/>
            <a:r>
              <a:rPr lang="en-US" dirty="0" smtClean="0"/>
              <a:t>How do average errors compare with OCD5 to 5 days?</a:t>
            </a:r>
          </a:p>
          <a:p>
            <a:pPr lvl="1"/>
            <a:r>
              <a:rPr lang="en-US" dirty="0" smtClean="0"/>
              <a:t>Are annual average T-CLIPER errors correlated with NHC OFCL forecast errors?</a:t>
            </a:r>
          </a:p>
          <a:p>
            <a:pPr lvl="1"/>
            <a:r>
              <a:rPr lang="en-US" dirty="0" smtClean="0"/>
              <a:t>What is the error behavior beyond 5 days?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Comparison </a:t>
            </a:r>
            <a:r>
              <a:rPr lang="en-US" sz="3600" b="1" dirty="0" smtClean="0"/>
              <a:t>of T-CLIPER </a:t>
            </a:r>
            <a:r>
              <a:rPr lang="en-US" sz="3600" b="1" dirty="0" smtClean="0"/>
              <a:t>and                </a:t>
            </a:r>
            <a:r>
              <a:rPr lang="en-US" sz="3600" b="1" dirty="0" smtClean="0"/>
              <a:t>OCD5 </a:t>
            </a:r>
            <a:r>
              <a:rPr lang="en-US" sz="3600" b="1" dirty="0" smtClean="0"/>
              <a:t>10-year Average Errors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8800"/>
            <a:ext cx="756603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4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Correlation of Annual OCD5 and     T-CLIPER Errors with OFCL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Correlate OCD5 and OFCL annual errors for 10 year sample</a:t>
            </a:r>
          </a:p>
          <a:p>
            <a:r>
              <a:rPr lang="en-US" dirty="0" smtClean="0"/>
              <a:t>Repeat for T-CLIPER and OFCL</a:t>
            </a:r>
          </a:p>
          <a:p>
            <a:r>
              <a:rPr lang="en-US" dirty="0" smtClean="0"/>
              <a:t>Plot r</a:t>
            </a:r>
            <a:r>
              <a:rPr lang="en-US" baseline="30000" dirty="0" smtClean="0"/>
              <a:t>2</a:t>
            </a:r>
            <a:r>
              <a:rPr lang="en-US" dirty="0" smtClean="0"/>
              <a:t> versus forecast interval</a:t>
            </a:r>
          </a:p>
          <a:p>
            <a:pPr lvl="1"/>
            <a:r>
              <a:rPr lang="en-US" dirty="0" smtClean="0"/>
              <a:t>Plot r</a:t>
            </a:r>
            <a:r>
              <a:rPr lang="en-US" baseline="30000" dirty="0" smtClean="0"/>
              <a:t>2</a:t>
            </a:r>
            <a:r>
              <a:rPr lang="en-US" dirty="0" smtClean="0"/>
              <a:t> as negative if r is negative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9375"/>
            <a:ext cx="375114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43883" cy="212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Variance of OFCL Errors Explained by OCD5 and T-CLIPER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699B-1568-4135-A2B0-6E8801B6ED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9132"/>
            <a:ext cx="3440624" cy="23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9133"/>
            <a:ext cx="3590925" cy="23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598"/>
            <a:ext cx="3494683" cy="23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599"/>
            <a:ext cx="3587296" cy="23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854</Words>
  <Application>Microsoft Office PowerPoint</Application>
  <PresentationFormat>On-screen Show (4:3)</PresentationFormat>
  <Paragraphs>140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Improvements in Statistical Tropical Cyclone Forecast Models:  A Year 2 Joint Hurricane Testbed Project Update   </vt:lpstr>
      <vt:lpstr>Outline</vt:lpstr>
      <vt:lpstr>1. New Baseline Forecast Models</vt:lpstr>
      <vt:lpstr>Trajectory Approach for Baseline Models (T-CLIPER)</vt:lpstr>
      <vt:lpstr>Mean Storm Motion Fields from 1982-2011 Sample</vt:lpstr>
      <vt:lpstr>T-CLIPER Tests</vt:lpstr>
      <vt:lpstr>Comparison of T-CLIPER and                OCD5 10-year Average Errors</vt:lpstr>
      <vt:lpstr>Correlation of Annual OCD5 and     T-CLIPER Errors with OFCL</vt:lpstr>
      <vt:lpstr>Variance of OFCL Errors Explained by OCD5 and T-CLIPER</vt:lpstr>
      <vt:lpstr>10-Year Average T-CLIPER Errors </vt:lpstr>
      <vt:lpstr>2. New Climate Reanalysis Fields</vt:lpstr>
      <vt:lpstr>Comparison of SHIPS Predictors    for Different Analyses (2000-2009 Atlantic Sample) </vt:lpstr>
      <vt:lpstr>New SHIPS Database</vt:lpstr>
      <vt:lpstr>3. Seven-Day LGEM</vt:lpstr>
      <vt:lpstr>Comparison of Fitting Methods</vt:lpstr>
      <vt:lpstr>Features of 7-Day LGEM</vt:lpstr>
      <vt:lpstr>4. Gulf of Mexico LGEM</vt:lpstr>
      <vt:lpstr>Plans for 2013 Hurricane Season</vt:lpstr>
      <vt:lpstr>Summary</vt:lpstr>
    </vt:vector>
  </TitlesOfParts>
  <Company>CIRA\RAMMB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Predictable Is Tropical Cyclone Intensity Change?</dc:title>
  <dc:creator>Mark DeMaria</dc:creator>
  <cp:lastModifiedBy>DeMaria, Mark</cp:lastModifiedBy>
  <cp:revision>226</cp:revision>
  <dcterms:created xsi:type="dcterms:W3CDTF">2007-12-27T18:08:28Z</dcterms:created>
  <dcterms:modified xsi:type="dcterms:W3CDTF">2013-02-28T21:31:51Z</dcterms:modified>
</cp:coreProperties>
</file>