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87" r:id="rId4"/>
    <p:sldId id="283" r:id="rId5"/>
    <p:sldId id="279" r:id="rId6"/>
    <p:sldId id="282" r:id="rId7"/>
    <p:sldId id="281" r:id="rId8"/>
    <p:sldId id="298" r:id="rId9"/>
    <p:sldId id="284" r:id="rId10"/>
    <p:sldId id="290" r:id="rId11"/>
    <p:sldId id="288" r:id="rId12"/>
    <p:sldId id="289" r:id="rId13"/>
    <p:sldId id="295" r:id="rId14"/>
    <p:sldId id="296" r:id="rId15"/>
    <p:sldId id="297" r:id="rId16"/>
    <p:sldId id="291"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49" autoAdjust="0"/>
  </p:normalViewPr>
  <p:slideViewPr>
    <p:cSldViewPr snapToGrid="0" snapToObjects="1">
      <p:cViewPr>
        <p:scale>
          <a:sx n="125" d="100"/>
          <a:sy n="125" d="100"/>
        </p:scale>
        <p:origin x="-1216" y="10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11795526483997"/>
          <c:y val="0.0557850106793331"/>
          <c:w val="0.384719090185606"/>
          <c:h val="0.464924394572136"/>
        </c:manualLayout>
      </c:layout>
      <c:lineChart>
        <c:grouping val="standard"/>
        <c:varyColors val="0"/>
        <c:ser>
          <c:idx val="5"/>
          <c:order val="0"/>
          <c:tx>
            <c:strRef>
              <c:f>Sheet1!$A$2</c:f>
              <c:strCache>
                <c:ptCount val="1"/>
                <c:pt idx="0">
                  <c:v>IVRI</c:v>
                </c:pt>
              </c:strCache>
            </c:strRef>
          </c:tx>
          <c:spPr>
            <a:ln w="32054">
              <a:solidFill>
                <a:srgbClr val="FF00FF"/>
              </a:solidFill>
              <a:prstDash val="solid"/>
            </a:ln>
          </c:spPr>
          <c:marker>
            <c:symbol val="none"/>
          </c:marker>
          <c:dPt>
            <c:idx val="0"/>
            <c:bubble3D val="0"/>
          </c:dPt>
          <c:dPt>
            <c:idx val="1"/>
            <c:marker>
              <c:symbol val="circle"/>
              <c:size val="12"/>
              <c:spPr>
                <a:noFill/>
                <a:ln>
                  <a:noFill/>
                  <a:prstDash val="solid"/>
                </a:ln>
              </c:spPr>
            </c:marker>
            <c:bubble3D val="0"/>
          </c:dPt>
          <c:dPt>
            <c:idx val="2"/>
            <c:marker>
              <c:symbol val="circle"/>
              <c:size val="12"/>
              <c:spPr>
                <a:noFill/>
                <a:ln>
                  <a:noFill/>
                  <a:prstDash val="solid"/>
                </a:ln>
              </c:spPr>
            </c:marker>
            <c:bubble3D val="0"/>
          </c:dPt>
          <c:cat>
            <c:numRef>
              <c:f>Sheet1!$B$1:$D$1</c:f>
              <c:numCache>
                <c:formatCode>General</c:formatCode>
                <c:ptCount val="3"/>
                <c:pt idx="0">
                  <c:v>0.0</c:v>
                </c:pt>
                <c:pt idx="1">
                  <c:v>12.0</c:v>
                </c:pt>
                <c:pt idx="2">
                  <c:v>24.0</c:v>
                </c:pt>
              </c:numCache>
            </c:numRef>
          </c:cat>
          <c:val>
            <c:numRef>
              <c:f>Sheet1!$B$2:$D$2</c:f>
              <c:numCache>
                <c:formatCode>General</c:formatCode>
                <c:ptCount val="3"/>
                <c:pt idx="0">
                  <c:v>-1.4</c:v>
                </c:pt>
                <c:pt idx="1">
                  <c:v>-2.6</c:v>
                </c:pt>
                <c:pt idx="2">
                  <c:v>-3.1</c:v>
                </c:pt>
              </c:numCache>
            </c:numRef>
          </c:val>
          <c:smooth val="0"/>
        </c:ser>
        <c:ser>
          <c:idx val="0"/>
          <c:order val="1"/>
          <c:tx>
            <c:strRef>
              <c:f>Sheet1!$A$3</c:f>
              <c:strCache>
                <c:ptCount val="1"/>
                <c:pt idx="0">
                  <c:v>RI25</c:v>
                </c:pt>
              </c:strCache>
            </c:strRef>
          </c:tx>
          <c:marker>
            <c:symbol val="none"/>
          </c:marker>
          <c:cat>
            <c:numRef>
              <c:f>Sheet1!$B$1:$D$1</c:f>
              <c:numCache>
                <c:formatCode>General</c:formatCode>
                <c:ptCount val="3"/>
                <c:pt idx="0">
                  <c:v>0.0</c:v>
                </c:pt>
                <c:pt idx="1">
                  <c:v>12.0</c:v>
                </c:pt>
                <c:pt idx="2">
                  <c:v>24.0</c:v>
                </c:pt>
              </c:numCache>
            </c:numRef>
          </c:cat>
          <c:val>
            <c:numRef>
              <c:f>Sheet1!$B$3:$D$3</c:f>
              <c:numCache>
                <c:formatCode>General</c:formatCode>
                <c:ptCount val="3"/>
                <c:pt idx="0">
                  <c:v>-1.4</c:v>
                </c:pt>
                <c:pt idx="1">
                  <c:v>1.8</c:v>
                </c:pt>
                <c:pt idx="2">
                  <c:v>6.2</c:v>
                </c:pt>
              </c:numCache>
            </c:numRef>
          </c:val>
          <c:smooth val="0"/>
        </c:ser>
        <c:ser>
          <c:idx val="1"/>
          <c:order val="2"/>
          <c:tx>
            <c:strRef>
              <c:f>Sheet1!$A$4</c:f>
              <c:strCache>
                <c:ptCount val="1"/>
                <c:pt idx="0">
                  <c:v>IVCN</c:v>
                </c:pt>
              </c:strCache>
            </c:strRef>
          </c:tx>
          <c:marker>
            <c:symbol val="none"/>
          </c:marker>
          <c:cat>
            <c:numRef>
              <c:f>Sheet1!$B$1:$D$1</c:f>
              <c:numCache>
                <c:formatCode>General</c:formatCode>
                <c:ptCount val="3"/>
                <c:pt idx="0">
                  <c:v>0.0</c:v>
                </c:pt>
                <c:pt idx="1">
                  <c:v>12.0</c:v>
                </c:pt>
                <c:pt idx="2">
                  <c:v>24.0</c:v>
                </c:pt>
              </c:numCache>
            </c:numRef>
          </c:cat>
          <c:val>
            <c:numRef>
              <c:f>Sheet1!$B$4:$D$4</c:f>
              <c:numCache>
                <c:formatCode>General</c:formatCode>
                <c:ptCount val="3"/>
                <c:pt idx="0">
                  <c:v>-1.4</c:v>
                </c:pt>
                <c:pt idx="1">
                  <c:v>-3.8</c:v>
                </c:pt>
                <c:pt idx="2">
                  <c:v>-6.3</c:v>
                </c:pt>
              </c:numCache>
            </c:numRef>
          </c:val>
          <c:smooth val="0"/>
        </c:ser>
        <c:dLbls>
          <c:showLegendKey val="0"/>
          <c:showVal val="0"/>
          <c:showCatName val="0"/>
          <c:showSerName val="0"/>
          <c:showPercent val="0"/>
          <c:showBubbleSize val="0"/>
        </c:dLbls>
        <c:marker val="1"/>
        <c:smooth val="0"/>
        <c:axId val="-2143816696"/>
        <c:axId val="-2143810424"/>
      </c:lineChart>
      <c:catAx>
        <c:axId val="-2143816696"/>
        <c:scaling>
          <c:orientation val="minMax"/>
        </c:scaling>
        <c:delete val="0"/>
        <c:axPos val="b"/>
        <c:title>
          <c:tx>
            <c:rich>
              <a:bodyPr/>
              <a:lstStyle/>
              <a:p>
                <a:pPr>
                  <a:defRPr sz="2104" b="1" i="0" u="none" strike="noStrike" baseline="0">
                    <a:solidFill>
                      <a:srgbClr val="000000"/>
                    </a:solidFill>
                    <a:latin typeface="Times New Roman"/>
                    <a:ea typeface="Times New Roman"/>
                    <a:cs typeface="Times New Roman"/>
                  </a:defRPr>
                </a:pPr>
                <a:r>
                  <a:rPr lang="en-US"/>
                  <a:t>Forecast Day</a:t>
                </a:r>
              </a:p>
            </c:rich>
          </c:tx>
          <c:layout>
            <c:manualLayout>
              <c:xMode val="edge"/>
              <c:yMode val="edge"/>
              <c:x val="0.708187216482333"/>
              <c:y val="0.601431411530815"/>
            </c:manualLayout>
          </c:layout>
          <c:overlay val="0"/>
          <c:spPr>
            <a:noFill/>
            <a:ln w="32054">
              <a:noFill/>
            </a:ln>
          </c:spPr>
        </c:title>
        <c:numFmt formatCode="General" sourceLinked="1"/>
        <c:majorTickMark val="out"/>
        <c:minorTickMark val="none"/>
        <c:tickLblPos val="nextTo"/>
        <c:spPr>
          <a:ln w="4007">
            <a:solidFill>
              <a:schemeClr val="tx1"/>
            </a:solidFill>
            <a:prstDash val="solid"/>
          </a:ln>
        </c:spPr>
        <c:txPr>
          <a:bodyPr rot="0" vert="horz"/>
          <a:lstStyle/>
          <a:p>
            <a:pPr>
              <a:defRPr sz="2113" b="1" i="0" u="none" strike="noStrike" baseline="0">
                <a:solidFill>
                  <a:schemeClr val="tx1"/>
                </a:solidFill>
                <a:latin typeface="Times New Roman"/>
                <a:ea typeface="Times New Roman"/>
                <a:cs typeface="Times New Roman"/>
              </a:defRPr>
            </a:pPr>
            <a:endParaRPr lang="en-US"/>
          </a:p>
        </c:txPr>
        <c:crossAx val="-2143810424"/>
        <c:crossesAt val="-10.0"/>
        <c:auto val="1"/>
        <c:lblAlgn val="ctr"/>
        <c:lblOffset val="0"/>
        <c:tickLblSkip val="1"/>
        <c:tickMarkSkip val="1"/>
        <c:noMultiLvlLbl val="0"/>
      </c:catAx>
      <c:valAx>
        <c:axId val="-2143810424"/>
        <c:scaling>
          <c:orientation val="minMax"/>
          <c:max val="10.0"/>
          <c:min val="-10.0"/>
        </c:scaling>
        <c:delete val="0"/>
        <c:axPos val="l"/>
        <c:majorGridlines>
          <c:spPr>
            <a:ln w="4007">
              <a:solidFill>
                <a:schemeClr val="tx1"/>
              </a:solidFill>
              <a:prstDash val="solid"/>
            </a:ln>
          </c:spPr>
        </c:majorGridlines>
        <c:title>
          <c:tx>
            <c:rich>
              <a:bodyPr/>
              <a:lstStyle/>
              <a:p>
                <a:pPr>
                  <a:defRPr sz="2104" b="1" i="0" u="none" strike="noStrike" baseline="0">
                    <a:solidFill>
                      <a:srgbClr val="000000"/>
                    </a:solidFill>
                    <a:latin typeface="Times New Roman"/>
                    <a:ea typeface="Times New Roman"/>
                    <a:cs typeface="Times New Roman"/>
                  </a:defRPr>
                </a:pPr>
                <a:r>
                  <a:rPr lang="en-US"/>
                  <a:t>Bias (kt)</a:t>
                </a:r>
              </a:p>
            </c:rich>
          </c:tx>
          <c:layout>
            <c:manualLayout>
              <c:xMode val="edge"/>
              <c:yMode val="edge"/>
              <c:x val="0.514610714123163"/>
              <c:y val="0.0903732460877778"/>
            </c:manualLayout>
          </c:layout>
          <c:overlay val="0"/>
          <c:spPr>
            <a:noFill/>
            <a:ln w="32054">
              <a:noFill/>
            </a:ln>
          </c:spPr>
        </c:title>
        <c:numFmt formatCode="General" sourceLinked="1"/>
        <c:majorTickMark val="out"/>
        <c:minorTickMark val="none"/>
        <c:tickLblPos val="nextTo"/>
        <c:spPr>
          <a:ln w="4007">
            <a:solidFill>
              <a:schemeClr val="tx1"/>
            </a:solidFill>
            <a:prstDash val="solid"/>
          </a:ln>
        </c:spPr>
        <c:txPr>
          <a:bodyPr rot="0" vert="horz"/>
          <a:lstStyle/>
          <a:p>
            <a:pPr>
              <a:defRPr sz="2113" b="1" i="0" u="none" strike="noStrike" baseline="0">
                <a:solidFill>
                  <a:schemeClr val="tx1"/>
                </a:solidFill>
                <a:latin typeface="Times New Roman"/>
                <a:ea typeface="Times New Roman"/>
                <a:cs typeface="Times New Roman"/>
              </a:defRPr>
            </a:pPr>
            <a:endParaRPr lang="en-US"/>
          </a:p>
        </c:txPr>
        <c:crossAx val="-2143816696"/>
        <c:crosses val="autoZero"/>
        <c:crossBetween val="between"/>
        <c:majorUnit val="5.0"/>
        <c:minorUnit val="1.0"/>
      </c:valAx>
      <c:spPr>
        <a:noFill/>
        <a:ln w="25392">
          <a:noFill/>
        </a:ln>
      </c:spPr>
    </c:plotArea>
    <c:legend>
      <c:legendPos val="r"/>
      <c:layout>
        <c:manualLayout>
          <c:xMode val="edge"/>
          <c:yMode val="edge"/>
          <c:x val="0.483292582646822"/>
          <c:y val="0.635930349660567"/>
          <c:w val="0.129585726639661"/>
          <c:h val="0.23228482125619"/>
        </c:manualLayout>
      </c:layout>
      <c:overlay val="0"/>
    </c:legend>
    <c:plotVisOnly val="1"/>
    <c:dispBlanksAs val="gap"/>
    <c:showDLblsOverMax val="0"/>
  </c:chart>
  <c:spPr>
    <a:noFill/>
    <a:ln>
      <a:noFill/>
    </a:ln>
  </c:spPr>
  <c:txPr>
    <a:bodyPr/>
    <a:lstStyle/>
    <a:p>
      <a:pPr>
        <a:defRPr sz="211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80944083891"/>
          <c:y val="0.0773774533244073"/>
          <c:w val="0.384719090185606"/>
          <c:h val="0.464924394572136"/>
        </c:manualLayout>
      </c:layout>
      <c:lineChart>
        <c:grouping val="standard"/>
        <c:varyColors val="0"/>
        <c:ser>
          <c:idx val="5"/>
          <c:order val="0"/>
          <c:tx>
            <c:strRef>
              <c:f>Sheet1!$A$2</c:f>
              <c:strCache>
                <c:ptCount val="1"/>
                <c:pt idx="0">
                  <c:v>IVRI</c:v>
                </c:pt>
              </c:strCache>
            </c:strRef>
          </c:tx>
          <c:spPr>
            <a:ln w="32125">
              <a:solidFill>
                <a:srgbClr val="FF00FF"/>
              </a:solidFill>
              <a:prstDash val="solid"/>
            </a:ln>
          </c:spPr>
          <c:marker>
            <c:symbol val="none"/>
          </c:marker>
          <c:dPt>
            <c:idx val="0"/>
            <c:bubble3D val="0"/>
          </c:dPt>
          <c:dPt>
            <c:idx val="1"/>
            <c:marker>
              <c:symbol val="circle"/>
              <c:size val="15"/>
              <c:spPr>
                <a:noFill/>
                <a:ln>
                  <a:noFill/>
                  <a:prstDash val="solid"/>
                </a:ln>
              </c:spPr>
            </c:marker>
            <c:bubble3D val="0"/>
          </c:dPt>
          <c:dPt>
            <c:idx val="2"/>
            <c:marker>
              <c:symbol val="circle"/>
              <c:size val="15"/>
              <c:spPr>
                <a:noFill/>
                <a:ln>
                  <a:noFill/>
                  <a:prstDash val="solid"/>
                </a:ln>
              </c:spPr>
            </c:marker>
            <c:bubble3D val="0"/>
          </c:dPt>
          <c:cat>
            <c:numRef>
              <c:f>Sheet1!$B$1:$D$1</c:f>
              <c:numCache>
                <c:formatCode>General</c:formatCode>
                <c:ptCount val="3"/>
                <c:pt idx="0">
                  <c:v>0.0</c:v>
                </c:pt>
                <c:pt idx="1">
                  <c:v>12.0</c:v>
                </c:pt>
                <c:pt idx="2">
                  <c:v>24.0</c:v>
                </c:pt>
              </c:numCache>
            </c:numRef>
          </c:cat>
          <c:val>
            <c:numRef>
              <c:f>Sheet1!$B$2:$D$2</c:f>
              <c:numCache>
                <c:formatCode>General</c:formatCode>
                <c:ptCount val="3"/>
                <c:pt idx="0">
                  <c:v>1.8</c:v>
                </c:pt>
                <c:pt idx="1">
                  <c:v>7.0</c:v>
                </c:pt>
                <c:pt idx="2">
                  <c:v>11.7</c:v>
                </c:pt>
              </c:numCache>
            </c:numRef>
          </c:val>
          <c:smooth val="0"/>
        </c:ser>
        <c:ser>
          <c:idx val="0"/>
          <c:order val="1"/>
          <c:tx>
            <c:strRef>
              <c:f>Sheet1!$A$3</c:f>
              <c:strCache>
                <c:ptCount val="1"/>
                <c:pt idx="0">
                  <c:v>RI25</c:v>
                </c:pt>
              </c:strCache>
            </c:strRef>
          </c:tx>
          <c:marker>
            <c:symbol val="none"/>
          </c:marker>
          <c:cat>
            <c:numRef>
              <c:f>Sheet1!$B$1:$D$1</c:f>
              <c:numCache>
                <c:formatCode>General</c:formatCode>
                <c:ptCount val="3"/>
                <c:pt idx="0">
                  <c:v>0.0</c:v>
                </c:pt>
                <c:pt idx="1">
                  <c:v>12.0</c:v>
                </c:pt>
                <c:pt idx="2">
                  <c:v>24.0</c:v>
                </c:pt>
              </c:numCache>
            </c:numRef>
          </c:cat>
          <c:val>
            <c:numRef>
              <c:f>Sheet1!$B$3:$D$3</c:f>
              <c:numCache>
                <c:formatCode>General</c:formatCode>
                <c:ptCount val="3"/>
                <c:pt idx="0">
                  <c:v>1.9</c:v>
                </c:pt>
                <c:pt idx="1">
                  <c:v>7.5</c:v>
                </c:pt>
                <c:pt idx="2">
                  <c:v>14.3</c:v>
                </c:pt>
              </c:numCache>
            </c:numRef>
          </c:val>
          <c:smooth val="0"/>
        </c:ser>
        <c:ser>
          <c:idx val="1"/>
          <c:order val="2"/>
          <c:tx>
            <c:strRef>
              <c:f>Sheet1!$A$4</c:f>
              <c:strCache>
                <c:ptCount val="1"/>
                <c:pt idx="0">
                  <c:v>IVCN</c:v>
                </c:pt>
              </c:strCache>
            </c:strRef>
          </c:tx>
          <c:marker>
            <c:symbol val="none"/>
          </c:marker>
          <c:cat>
            <c:numRef>
              <c:f>Sheet1!$B$1:$D$1</c:f>
              <c:numCache>
                <c:formatCode>General</c:formatCode>
                <c:ptCount val="3"/>
                <c:pt idx="0">
                  <c:v>0.0</c:v>
                </c:pt>
                <c:pt idx="1">
                  <c:v>12.0</c:v>
                </c:pt>
                <c:pt idx="2">
                  <c:v>24.0</c:v>
                </c:pt>
              </c:numCache>
            </c:numRef>
          </c:cat>
          <c:val>
            <c:numRef>
              <c:f>Sheet1!$B$4:$D$4</c:f>
              <c:numCache>
                <c:formatCode>General</c:formatCode>
                <c:ptCount val="3"/>
                <c:pt idx="0">
                  <c:v>1.9</c:v>
                </c:pt>
                <c:pt idx="1">
                  <c:v>7.3</c:v>
                </c:pt>
                <c:pt idx="2">
                  <c:v>12.3</c:v>
                </c:pt>
              </c:numCache>
            </c:numRef>
          </c:val>
          <c:smooth val="0"/>
        </c:ser>
        <c:dLbls>
          <c:showLegendKey val="0"/>
          <c:showVal val="0"/>
          <c:showCatName val="0"/>
          <c:showSerName val="0"/>
          <c:showPercent val="0"/>
          <c:showBubbleSize val="0"/>
        </c:dLbls>
        <c:marker val="1"/>
        <c:smooth val="0"/>
        <c:axId val="-2143770776"/>
        <c:axId val="-2143764504"/>
      </c:lineChart>
      <c:catAx>
        <c:axId val="-2143770776"/>
        <c:scaling>
          <c:orientation val="minMax"/>
        </c:scaling>
        <c:delete val="0"/>
        <c:axPos val="b"/>
        <c:title>
          <c:tx>
            <c:rich>
              <a:bodyPr/>
              <a:lstStyle/>
              <a:p>
                <a:pPr>
                  <a:defRPr sz="2116" b="1" i="0" u="none" strike="noStrike" baseline="0">
                    <a:solidFill>
                      <a:srgbClr val="000000"/>
                    </a:solidFill>
                    <a:latin typeface="Times New Roman"/>
                    <a:ea typeface="Times New Roman"/>
                    <a:cs typeface="Times New Roman"/>
                  </a:defRPr>
                </a:pPr>
                <a:r>
                  <a:rPr lang="en-US"/>
                  <a:t>Forecast Day</a:t>
                </a:r>
              </a:p>
            </c:rich>
          </c:tx>
          <c:layout>
            <c:manualLayout>
              <c:xMode val="edge"/>
              <c:yMode val="edge"/>
              <c:x val="0.17004242704956"/>
              <c:y val="0.631120867467324"/>
            </c:manualLayout>
          </c:layout>
          <c:overlay val="0"/>
          <c:spPr>
            <a:noFill/>
            <a:ln w="32125">
              <a:noFill/>
            </a:ln>
          </c:spPr>
        </c:title>
        <c:numFmt formatCode="General" sourceLinked="1"/>
        <c:majorTickMark val="out"/>
        <c:minorTickMark val="none"/>
        <c:tickLblPos val="nextTo"/>
        <c:spPr>
          <a:ln w="4015">
            <a:solidFill>
              <a:schemeClr val="tx1"/>
            </a:solidFill>
            <a:prstDash val="solid"/>
          </a:ln>
        </c:spPr>
        <c:txPr>
          <a:bodyPr rot="0" vert="horz"/>
          <a:lstStyle/>
          <a:p>
            <a:pPr>
              <a:defRPr sz="2119" b="1" i="0" u="none" strike="noStrike" baseline="0">
                <a:solidFill>
                  <a:schemeClr val="tx1"/>
                </a:solidFill>
                <a:latin typeface="Times New Roman"/>
                <a:ea typeface="Times New Roman"/>
                <a:cs typeface="Times New Roman"/>
              </a:defRPr>
            </a:pPr>
            <a:endParaRPr lang="en-US"/>
          </a:p>
        </c:txPr>
        <c:crossAx val="-2143764504"/>
        <c:crossesAt val="0.0"/>
        <c:auto val="1"/>
        <c:lblAlgn val="ctr"/>
        <c:lblOffset val="0"/>
        <c:tickLblSkip val="1"/>
        <c:tickMarkSkip val="1"/>
        <c:noMultiLvlLbl val="0"/>
      </c:catAx>
      <c:valAx>
        <c:axId val="-2143764504"/>
        <c:scaling>
          <c:orientation val="minMax"/>
          <c:max val="20.0"/>
          <c:min val="0.0"/>
        </c:scaling>
        <c:delete val="0"/>
        <c:axPos val="l"/>
        <c:majorGridlines>
          <c:spPr>
            <a:ln w="4015">
              <a:solidFill>
                <a:schemeClr val="tx1"/>
              </a:solidFill>
              <a:prstDash val="solid"/>
            </a:ln>
          </c:spPr>
        </c:majorGridlines>
        <c:title>
          <c:tx>
            <c:rich>
              <a:bodyPr/>
              <a:lstStyle/>
              <a:p>
                <a:pPr>
                  <a:defRPr sz="2116" b="1" i="0" u="none" strike="noStrike" baseline="0">
                    <a:solidFill>
                      <a:srgbClr val="000000"/>
                    </a:solidFill>
                    <a:latin typeface="Times New Roman"/>
                    <a:ea typeface="Times New Roman"/>
                    <a:cs typeface="Times New Roman"/>
                  </a:defRPr>
                </a:pPr>
                <a:r>
                  <a:rPr lang="en-US" baseline="0" dirty="0" smtClean="0"/>
                  <a:t>Intensity Error (</a:t>
                </a:r>
                <a:r>
                  <a:rPr lang="en-US" baseline="0" dirty="0" err="1" smtClean="0"/>
                  <a:t>kt</a:t>
                </a:r>
                <a:r>
                  <a:rPr lang="en-US" baseline="0" dirty="0" smtClean="0"/>
                  <a:t>)</a:t>
                </a:r>
                <a:endParaRPr lang="en-US" dirty="0"/>
              </a:p>
            </c:rich>
          </c:tx>
          <c:layout>
            <c:manualLayout>
              <c:xMode val="edge"/>
              <c:yMode val="edge"/>
              <c:x val="0.00627574072889022"/>
              <c:y val="0.0579846345117792"/>
            </c:manualLayout>
          </c:layout>
          <c:overlay val="0"/>
          <c:spPr>
            <a:noFill/>
            <a:ln w="32125">
              <a:noFill/>
            </a:ln>
          </c:spPr>
        </c:title>
        <c:numFmt formatCode="General" sourceLinked="1"/>
        <c:majorTickMark val="out"/>
        <c:minorTickMark val="none"/>
        <c:tickLblPos val="nextTo"/>
        <c:spPr>
          <a:ln w="4015">
            <a:solidFill>
              <a:schemeClr val="tx1"/>
            </a:solidFill>
            <a:prstDash val="solid"/>
          </a:ln>
        </c:spPr>
        <c:txPr>
          <a:bodyPr rot="0" vert="horz"/>
          <a:lstStyle/>
          <a:p>
            <a:pPr>
              <a:defRPr sz="2119" b="1" i="0" u="none" strike="noStrike" baseline="0">
                <a:solidFill>
                  <a:schemeClr val="tx1"/>
                </a:solidFill>
                <a:latin typeface="Times New Roman"/>
                <a:ea typeface="Times New Roman"/>
                <a:cs typeface="Times New Roman"/>
              </a:defRPr>
            </a:pPr>
            <a:endParaRPr lang="en-US"/>
          </a:p>
        </c:txPr>
        <c:crossAx val="-2143770776"/>
        <c:crosses val="autoZero"/>
        <c:crossBetween val="between"/>
        <c:majorUnit val="5.0"/>
        <c:minorUnit val="1.0"/>
      </c:valAx>
      <c:spPr>
        <a:noFill/>
        <a:ln w="16062">
          <a:solidFill>
            <a:schemeClr val="tx1"/>
          </a:solidFill>
          <a:prstDash val="solid"/>
        </a:ln>
      </c:spPr>
    </c:plotArea>
    <c:plotVisOnly val="1"/>
    <c:dispBlanksAs val="gap"/>
    <c:showDLblsOverMax val="0"/>
  </c:chart>
  <c:spPr>
    <a:noFill/>
    <a:ln>
      <a:noFill/>
    </a:ln>
  </c:spPr>
  <c:txPr>
    <a:bodyPr/>
    <a:lstStyle/>
    <a:p>
      <a:pPr>
        <a:defRPr sz="211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80944083891"/>
          <c:y val="0.0773774533244073"/>
          <c:w val="0.384719090185606"/>
          <c:h val="0.464924394572136"/>
        </c:manualLayout>
      </c:layout>
      <c:lineChart>
        <c:grouping val="standard"/>
        <c:varyColors val="0"/>
        <c:ser>
          <c:idx val="5"/>
          <c:order val="0"/>
          <c:tx>
            <c:strRef>
              <c:f>Sheet1!$A$2</c:f>
              <c:strCache>
                <c:ptCount val="1"/>
                <c:pt idx="0">
                  <c:v>IVRI</c:v>
                </c:pt>
              </c:strCache>
            </c:strRef>
          </c:tx>
          <c:spPr>
            <a:ln w="32125">
              <a:solidFill>
                <a:srgbClr val="FF00FF"/>
              </a:solidFill>
              <a:prstDash val="solid"/>
            </a:ln>
          </c:spPr>
          <c:marker>
            <c:symbol val="none"/>
          </c:marker>
          <c:dPt>
            <c:idx val="0"/>
            <c:bubble3D val="0"/>
          </c:dPt>
          <c:dPt>
            <c:idx val="1"/>
            <c:marker>
              <c:symbol val="circle"/>
              <c:size val="15"/>
              <c:spPr>
                <a:noFill/>
                <a:ln>
                  <a:noFill/>
                  <a:prstDash val="solid"/>
                </a:ln>
              </c:spPr>
            </c:marker>
            <c:bubble3D val="0"/>
          </c:dPt>
          <c:dPt>
            <c:idx val="2"/>
            <c:marker>
              <c:symbol val="circle"/>
              <c:size val="15"/>
              <c:spPr>
                <a:noFill/>
                <a:ln>
                  <a:noFill/>
                  <a:prstDash val="solid"/>
                </a:ln>
              </c:spPr>
            </c:marker>
            <c:bubble3D val="0"/>
          </c:dPt>
          <c:cat>
            <c:numRef>
              <c:f>Sheet1!$B$1:$F$1</c:f>
              <c:numCache>
                <c:formatCode>General</c:formatCode>
                <c:ptCount val="5"/>
                <c:pt idx="0">
                  <c:v>0.0</c:v>
                </c:pt>
                <c:pt idx="1">
                  <c:v>12.0</c:v>
                </c:pt>
                <c:pt idx="2">
                  <c:v>24.0</c:v>
                </c:pt>
                <c:pt idx="3">
                  <c:v>36.0</c:v>
                </c:pt>
                <c:pt idx="4">
                  <c:v>48.0</c:v>
                </c:pt>
              </c:numCache>
            </c:numRef>
          </c:cat>
          <c:val>
            <c:numRef>
              <c:f>Sheet1!$B$2:$F$2</c:f>
              <c:numCache>
                <c:formatCode>General</c:formatCode>
                <c:ptCount val="5"/>
                <c:pt idx="0">
                  <c:v>2.3</c:v>
                </c:pt>
                <c:pt idx="1">
                  <c:v>9.700000000000001</c:v>
                </c:pt>
                <c:pt idx="2">
                  <c:v>18.0</c:v>
                </c:pt>
                <c:pt idx="3">
                  <c:v>24.9</c:v>
                </c:pt>
                <c:pt idx="4">
                  <c:v>34.9</c:v>
                </c:pt>
              </c:numCache>
            </c:numRef>
          </c:val>
          <c:smooth val="0"/>
        </c:ser>
        <c:ser>
          <c:idx val="0"/>
          <c:order val="1"/>
          <c:tx>
            <c:strRef>
              <c:f>Sheet1!$A$3</c:f>
              <c:strCache>
                <c:ptCount val="1"/>
                <c:pt idx="0">
                  <c:v>RX25</c:v>
                </c:pt>
              </c:strCache>
            </c:strRef>
          </c:tx>
          <c:spPr>
            <a:ln>
              <a:solidFill>
                <a:schemeClr val="accent1"/>
              </a:solidFill>
            </a:ln>
          </c:spPr>
          <c:marker>
            <c:symbol val="square"/>
            <c:size val="5"/>
          </c:marker>
          <c:cat>
            <c:numRef>
              <c:f>Sheet1!$B$1:$F$1</c:f>
              <c:numCache>
                <c:formatCode>General</c:formatCode>
                <c:ptCount val="5"/>
                <c:pt idx="0">
                  <c:v>0.0</c:v>
                </c:pt>
                <c:pt idx="1">
                  <c:v>12.0</c:v>
                </c:pt>
                <c:pt idx="2">
                  <c:v>24.0</c:v>
                </c:pt>
                <c:pt idx="3">
                  <c:v>36.0</c:v>
                </c:pt>
                <c:pt idx="4">
                  <c:v>48.0</c:v>
                </c:pt>
              </c:numCache>
            </c:numRef>
          </c:cat>
          <c:val>
            <c:numRef>
              <c:f>Sheet1!$B$3:$F$3</c:f>
              <c:numCache>
                <c:formatCode>General</c:formatCode>
                <c:ptCount val="5"/>
                <c:pt idx="2">
                  <c:v>14.3</c:v>
                </c:pt>
              </c:numCache>
            </c:numRef>
          </c:val>
          <c:smooth val="0"/>
        </c:ser>
        <c:ser>
          <c:idx val="1"/>
          <c:order val="2"/>
          <c:tx>
            <c:strRef>
              <c:f>Sheet1!$A$4</c:f>
              <c:strCache>
                <c:ptCount val="1"/>
                <c:pt idx="0">
                  <c:v>IVCN</c:v>
                </c:pt>
              </c:strCache>
            </c:strRef>
          </c:tx>
          <c:marker>
            <c:symbol val="none"/>
          </c:marker>
          <c:cat>
            <c:numRef>
              <c:f>Sheet1!$B$1:$F$1</c:f>
              <c:numCache>
                <c:formatCode>General</c:formatCode>
                <c:ptCount val="5"/>
                <c:pt idx="0">
                  <c:v>0.0</c:v>
                </c:pt>
                <c:pt idx="1">
                  <c:v>12.0</c:v>
                </c:pt>
                <c:pt idx="2">
                  <c:v>24.0</c:v>
                </c:pt>
                <c:pt idx="3">
                  <c:v>36.0</c:v>
                </c:pt>
                <c:pt idx="4">
                  <c:v>48.0</c:v>
                </c:pt>
              </c:numCache>
            </c:numRef>
          </c:cat>
          <c:val>
            <c:numRef>
              <c:f>Sheet1!$B$4:$F$4</c:f>
              <c:numCache>
                <c:formatCode>General</c:formatCode>
                <c:ptCount val="5"/>
                <c:pt idx="0">
                  <c:v>2.7</c:v>
                </c:pt>
                <c:pt idx="1">
                  <c:v>10.9</c:v>
                </c:pt>
                <c:pt idx="2">
                  <c:v>20.2</c:v>
                </c:pt>
                <c:pt idx="3">
                  <c:v>25.9</c:v>
                </c:pt>
                <c:pt idx="4">
                  <c:v>37.1</c:v>
                </c:pt>
              </c:numCache>
            </c:numRef>
          </c:val>
          <c:smooth val="0"/>
        </c:ser>
        <c:ser>
          <c:idx val="2"/>
          <c:order val="3"/>
          <c:tx>
            <c:strRef>
              <c:f>Sheet1!$A$5</c:f>
              <c:strCache>
                <c:ptCount val="1"/>
                <c:pt idx="0">
                  <c:v>RX45</c:v>
                </c:pt>
              </c:strCache>
            </c:strRef>
          </c:tx>
          <c:marker>
            <c:spPr>
              <a:solidFill>
                <a:schemeClr val="tx2">
                  <a:lumMod val="75000"/>
                  <a:lumOff val="25000"/>
                </a:schemeClr>
              </a:solidFill>
              <a:ln>
                <a:solidFill>
                  <a:schemeClr val="tx1"/>
                </a:solidFill>
              </a:ln>
            </c:spPr>
          </c:marker>
          <c:cat>
            <c:numRef>
              <c:f>Sheet1!$B$1:$F$1</c:f>
              <c:numCache>
                <c:formatCode>General</c:formatCode>
                <c:ptCount val="5"/>
                <c:pt idx="0">
                  <c:v>0.0</c:v>
                </c:pt>
                <c:pt idx="1">
                  <c:v>12.0</c:v>
                </c:pt>
                <c:pt idx="2">
                  <c:v>24.0</c:v>
                </c:pt>
                <c:pt idx="3">
                  <c:v>36.0</c:v>
                </c:pt>
                <c:pt idx="4">
                  <c:v>48.0</c:v>
                </c:pt>
              </c:numCache>
            </c:numRef>
          </c:cat>
          <c:val>
            <c:numRef>
              <c:f>Sheet1!$B$5:$F$5</c:f>
              <c:numCache>
                <c:formatCode>General</c:formatCode>
                <c:ptCount val="5"/>
                <c:pt idx="3">
                  <c:v>25.9</c:v>
                </c:pt>
              </c:numCache>
            </c:numRef>
          </c:val>
          <c:smooth val="0"/>
        </c:ser>
        <c:ser>
          <c:idx val="3"/>
          <c:order val="4"/>
          <c:tx>
            <c:strRef>
              <c:f>Sheet1!$A$6</c:f>
              <c:strCache>
                <c:ptCount val="1"/>
                <c:pt idx="0">
                  <c:v>RX55</c:v>
                </c:pt>
              </c:strCache>
            </c:strRef>
          </c:tx>
          <c:spPr>
            <a:ln>
              <a:solidFill>
                <a:srgbClr val="00B0F0"/>
              </a:solidFill>
            </a:ln>
          </c:spPr>
          <c:marker>
            <c:symbol val="square"/>
            <c:size val="5"/>
            <c:spPr>
              <a:solidFill>
                <a:srgbClr val="00B0F0"/>
              </a:solidFill>
              <a:ln>
                <a:solidFill>
                  <a:srgbClr val="00B0F0"/>
                </a:solidFill>
              </a:ln>
            </c:spPr>
          </c:marker>
          <c:cat>
            <c:numRef>
              <c:f>Sheet1!$B$1:$F$1</c:f>
              <c:numCache>
                <c:formatCode>General</c:formatCode>
                <c:ptCount val="5"/>
                <c:pt idx="0">
                  <c:v>0.0</c:v>
                </c:pt>
                <c:pt idx="1">
                  <c:v>12.0</c:v>
                </c:pt>
                <c:pt idx="2">
                  <c:v>24.0</c:v>
                </c:pt>
                <c:pt idx="3">
                  <c:v>36.0</c:v>
                </c:pt>
                <c:pt idx="4">
                  <c:v>48.0</c:v>
                </c:pt>
              </c:numCache>
            </c:numRef>
          </c:cat>
          <c:val>
            <c:numRef>
              <c:f>Sheet1!$B$6:$F$6</c:f>
              <c:numCache>
                <c:formatCode>General</c:formatCode>
                <c:ptCount val="5"/>
                <c:pt idx="4">
                  <c:v>22.9</c:v>
                </c:pt>
              </c:numCache>
            </c:numRef>
          </c:val>
          <c:smooth val="0"/>
        </c:ser>
        <c:dLbls>
          <c:showLegendKey val="0"/>
          <c:showVal val="0"/>
          <c:showCatName val="0"/>
          <c:showSerName val="0"/>
          <c:showPercent val="0"/>
          <c:showBubbleSize val="0"/>
        </c:dLbls>
        <c:marker val="1"/>
        <c:smooth val="0"/>
        <c:axId val="-2143640872"/>
        <c:axId val="-2143632904"/>
      </c:lineChart>
      <c:catAx>
        <c:axId val="-2143640872"/>
        <c:scaling>
          <c:orientation val="minMax"/>
        </c:scaling>
        <c:delete val="0"/>
        <c:axPos val="b"/>
        <c:title>
          <c:tx>
            <c:rich>
              <a:bodyPr/>
              <a:lstStyle/>
              <a:p>
                <a:pPr>
                  <a:defRPr sz="2116" b="1" i="0" u="none" strike="noStrike" baseline="0">
                    <a:solidFill>
                      <a:srgbClr val="000000"/>
                    </a:solidFill>
                    <a:latin typeface="Times New Roman"/>
                    <a:ea typeface="Times New Roman"/>
                    <a:cs typeface="Times New Roman"/>
                  </a:defRPr>
                </a:pPr>
                <a:r>
                  <a:rPr lang="en-US"/>
                  <a:t>Forecast Day</a:t>
                </a:r>
              </a:p>
            </c:rich>
          </c:tx>
          <c:layout>
            <c:manualLayout>
              <c:xMode val="edge"/>
              <c:yMode val="edge"/>
              <c:x val="0.17004242704956"/>
              <c:y val="0.631120867467324"/>
            </c:manualLayout>
          </c:layout>
          <c:overlay val="0"/>
          <c:spPr>
            <a:noFill/>
            <a:ln w="32125">
              <a:noFill/>
            </a:ln>
          </c:spPr>
        </c:title>
        <c:numFmt formatCode="General" sourceLinked="1"/>
        <c:majorTickMark val="out"/>
        <c:minorTickMark val="none"/>
        <c:tickLblPos val="nextTo"/>
        <c:spPr>
          <a:ln w="4015">
            <a:solidFill>
              <a:schemeClr val="tx1"/>
            </a:solidFill>
            <a:prstDash val="solid"/>
          </a:ln>
        </c:spPr>
        <c:txPr>
          <a:bodyPr rot="0" vert="horz"/>
          <a:lstStyle/>
          <a:p>
            <a:pPr>
              <a:defRPr sz="2119" b="1" i="0" u="none" strike="noStrike" baseline="0">
                <a:solidFill>
                  <a:schemeClr val="tx1"/>
                </a:solidFill>
                <a:latin typeface="Times New Roman"/>
                <a:ea typeface="Times New Roman"/>
                <a:cs typeface="Times New Roman"/>
              </a:defRPr>
            </a:pPr>
            <a:endParaRPr lang="en-US"/>
          </a:p>
        </c:txPr>
        <c:crossAx val="-2143632904"/>
        <c:crossesAt val="0.0"/>
        <c:auto val="1"/>
        <c:lblAlgn val="ctr"/>
        <c:lblOffset val="0"/>
        <c:tickLblSkip val="1"/>
        <c:tickMarkSkip val="1"/>
        <c:noMultiLvlLbl val="0"/>
      </c:catAx>
      <c:valAx>
        <c:axId val="-2143632904"/>
        <c:scaling>
          <c:orientation val="minMax"/>
          <c:max val="40.0"/>
          <c:min val="0.0"/>
        </c:scaling>
        <c:delete val="0"/>
        <c:axPos val="l"/>
        <c:majorGridlines>
          <c:spPr>
            <a:ln w="4015">
              <a:solidFill>
                <a:schemeClr val="tx1"/>
              </a:solidFill>
              <a:prstDash val="solid"/>
            </a:ln>
          </c:spPr>
        </c:majorGridlines>
        <c:title>
          <c:tx>
            <c:rich>
              <a:bodyPr/>
              <a:lstStyle/>
              <a:p>
                <a:pPr>
                  <a:defRPr sz="2116" b="1" i="0" u="none" strike="noStrike" baseline="0">
                    <a:solidFill>
                      <a:srgbClr val="000000"/>
                    </a:solidFill>
                    <a:latin typeface="Times New Roman"/>
                    <a:ea typeface="Times New Roman"/>
                    <a:cs typeface="Times New Roman"/>
                  </a:defRPr>
                </a:pPr>
                <a:r>
                  <a:rPr lang="en-US" baseline="0" dirty="0" smtClean="0"/>
                  <a:t>Intensity Error (n mi)</a:t>
                </a:r>
                <a:endParaRPr lang="en-US" dirty="0"/>
              </a:p>
            </c:rich>
          </c:tx>
          <c:layout>
            <c:manualLayout>
              <c:xMode val="edge"/>
              <c:yMode val="edge"/>
              <c:x val="0.00627574072889022"/>
              <c:y val="0.0579846345117792"/>
            </c:manualLayout>
          </c:layout>
          <c:overlay val="0"/>
          <c:spPr>
            <a:noFill/>
            <a:ln w="32125">
              <a:noFill/>
            </a:ln>
          </c:spPr>
        </c:title>
        <c:numFmt formatCode="General" sourceLinked="1"/>
        <c:majorTickMark val="out"/>
        <c:minorTickMark val="none"/>
        <c:tickLblPos val="nextTo"/>
        <c:spPr>
          <a:ln w="4015">
            <a:solidFill>
              <a:schemeClr val="tx1"/>
            </a:solidFill>
            <a:prstDash val="solid"/>
          </a:ln>
        </c:spPr>
        <c:txPr>
          <a:bodyPr rot="0" vert="horz"/>
          <a:lstStyle/>
          <a:p>
            <a:pPr>
              <a:defRPr sz="2119" b="1" i="0" u="none" strike="noStrike" baseline="0">
                <a:solidFill>
                  <a:schemeClr val="tx1"/>
                </a:solidFill>
                <a:latin typeface="Times New Roman"/>
                <a:ea typeface="Times New Roman"/>
                <a:cs typeface="Times New Roman"/>
              </a:defRPr>
            </a:pPr>
            <a:endParaRPr lang="en-US"/>
          </a:p>
        </c:txPr>
        <c:crossAx val="-2143640872"/>
        <c:crosses val="autoZero"/>
        <c:crossBetween val="between"/>
        <c:majorUnit val="10.0"/>
        <c:minorUnit val="1.0"/>
      </c:valAx>
      <c:spPr>
        <a:noFill/>
        <a:ln w="16062">
          <a:solidFill>
            <a:schemeClr val="tx1"/>
          </a:solidFill>
          <a:prstDash val="solid"/>
        </a:ln>
      </c:spPr>
    </c:plotArea>
    <c:plotVisOnly val="1"/>
    <c:dispBlanksAs val="gap"/>
    <c:showDLblsOverMax val="0"/>
  </c:chart>
  <c:spPr>
    <a:noFill/>
    <a:ln>
      <a:noFill/>
    </a:ln>
  </c:spPr>
  <c:txPr>
    <a:bodyPr/>
    <a:lstStyle/>
    <a:p>
      <a:pPr>
        <a:defRPr sz="211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11795526483997"/>
          <c:y val="0.0557850106793331"/>
          <c:w val="0.384719090185606"/>
          <c:h val="0.464924394572136"/>
        </c:manualLayout>
      </c:layout>
      <c:lineChart>
        <c:grouping val="standard"/>
        <c:varyColors val="0"/>
        <c:ser>
          <c:idx val="5"/>
          <c:order val="0"/>
          <c:tx>
            <c:strRef>
              <c:f>Sheet1!$A$2</c:f>
              <c:strCache>
                <c:ptCount val="1"/>
                <c:pt idx="0">
                  <c:v>IVRI</c:v>
                </c:pt>
              </c:strCache>
            </c:strRef>
          </c:tx>
          <c:spPr>
            <a:ln w="32054">
              <a:solidFill>
                <a:srgbClr val="FF00FF"/>
              </a:solidFill>
              <a:prstDash val="solid"/>
            </a:ln>
          </c:spPr>
          <c:marker>
            <c:symbol val="none"/>
          </c:marker>
          <c:dPt>
            <c:idx val="0"/>
            <c:bubble3D val="0"/>
          </c:dPt>
          <c:dPt>
            <c:idx val="1"/>
            <c:marker>
              <c:symbol val="circle"/>
              <c:size val="12"/>
              <c:spPr>
                <a:noFill/>
                <a:ln>
                  <a:noFill/>
                  <a:prstDash val="solid"/>
                </a:ln>
              </c:spPr>
            </c:marker>
            <c:bubble3D val="0"/>
          </c:dPt>
          <c:dPt>
            <c:idx val="2"/>
            <c:marker>
              <c:symbol val="circle"/>
              <c:size val="12"/>
              <c:spPr>
                <a:noFill/>
                <a:ln>
                  <a:noFill/>
                  <a:prstDash val="solid"/>
                </a:ln>
              </c:spPr>
            </c:marker>
            <c:bubble3D val="0"/>
          </c:dPt>
          <c:cat>
            <c:numRef>
              <c:f>Sheet1!$B$1:$F$1</c:f>
              <c:numCache>
                <c:formatCode>General</c:formatCode>
                <c:ptCount val="5"/>
                <c:pt idx="0">
                  <c:v>0.0</c:v>
                </c:pt>
                <c:pt idx="1">
                  <c:v>12.0</c:v>
                </c:pt>
                <c:pt idx="2">
                  <c:v>24.0</c:v>
                </c:pt>
                <c:pt idx="3">
                  <c:v>36.0</c:v>
                </c:pt>
                <c:pt idx="4">
                  <c:v>48.0</c:v>
                </c:pt>
              </c:numCache>
            </c:numRef>
          </c:cat>
          <c:val>
            <c:numRef>
              <c:f>Sheet1!$B$2:$F$2</c:f>
              <c:numCache>
                <c:formatCode>General</c:formatCode>
                <c:ptCount val="5"/>
                <c:pt idx="0">
                  <c:v>-1.8</c:v>
                </c:pt>
                <c:pt idx="1">
                  <c:v>-8.1</c:v>
                </c:pt>
                <c:pt idx="2">
                  <c:v>-13.5</c:v>
                </c:pt>
                <c:pt idx="3">
                  <c:v>-15.1</c:v>
                </c:pt>
                <c:pt idx="4">
                  <c:v>-34.9</c:v>
                </c:pt>
              </c:numCache>
            </c:numRef>
          </c:val>
          <c:smooth val="0"/>
        </c:ser>
        <c:ser>
          <c:idx val="0"/>
          <c:order val="1"/>
          <c:tx>
            <c:strRef>
              <c:f>Sheet1!$A$3</c:f>
              <c:strCache>
                <c:ptCount val="1"/>
                <c:pt idx="0">
                  <c:v>RX25</c:v>
                </c:pt>
              </c:strCache>
            </c:strRef>
          </c:tx>
          <c:spPr>
            <a:ln>
              <a:noFill/>
            </a:ln>
          </c:spPr>
          <c:marker>
            <c:symbol val="square"/>
            <c:size val="5"/>
          </c:marker>
          <c:dPt>
            <c:idx val="0"/>
            <c:marker>
              <c:symbol val="none"/>
            </c:marker>
            <c:bubble3D val="0"/>
          </c:dPt>
          <c:dPt>
            <c:idx val="1"/>
            <c:marker>
              <c:symbol val="none"/>
            </c:marker>
            <c:bubble3D val="0"/>
          </c:dPt>
          <c:cat>
            <c:numRef>
              <c:f>Sheet1!$B$1:$F$1</c:f>
              <c:numCache>
                <c:formatCode>General</c:formatCode>
                <c:ptCount val="5"/>
                <c:pt idx="0">
                  <c:v>0.0</c:v>
                </c:pt>
                <c:pt idx="1">
                  <c:v>12.0</c:v>
                </c:pt>
                <c:pt idx="2">
                  <c:v>24.0</c:v>
                </c:pt>
                <c:pt idx="3">
                  <c:v>36.0</c:v>
                </c:pt>
                <c:pt idx="4">
                  <c:v>48.0</c:v>
                </c:pt>
              </c:numCache>
            </c:numRef>
          </c:cat>
          <c:val>
            <c:numRef>
              <c:f>Sheet1!$B$3:$F$3</c:f>
              <c:numCache>
                <c:formatCode>General</c:formatCode>
                <c:ptCount val="5"/>
                <c:pt idx="0">
                  <c:v>-0.2</c:v>
                </c:pt>
                <c:pt idx="1">
                  <c:v>-3.2</c:v>
                </c:pt>
                <c:pt idx="2">
                  <c:v>-4.3</c:v>
                </c:pt>
              </c:numCache>
            </c:numRef>
          </c:val>
          <c:smooth val="0"/>
        </c:ser>
        <c:ser>
          <c:idx val="1"/>
          <c:order val="2"/>
          <c:tx>
            <c:strRef>
              <c:f>Sheet1!$A$4</c:f>
              <c:strCache>
                <c:ptCount val="1"/>
                <c:pt idx="0">
                  <c:v>IVCN</c:v>
                </c:pt>
              </c:strCache>
            </c:strRef>
          </c:tx>
          <c:marker>
            <c:symbol val="none"/>
          </c:marker>
          <c:cat>
            <c:numRef>
              <c:f>Sheet1!$B$1:$F$1</c:f>
              <c:numCache>
                <c:formatCode>General</c:formatCode>
                <c:ptCount val="5"/>
                <c:pt idx="0">
                  <c:v>0.0</c:v>
                </c:pt>
                <c:pt idx="1">
                  <c:v>12.0</c:v>
                </c:pt>
                <c:pt idx="2">
                  <c:v>24.0</c:v>
                </c:pt>
                <c:pt idx="3">
                  <c:v>36.0</c:v>
                </c:pt>
                <c:pt idx="4">
                  <c:v>48.0</c:v>
                </c:pt>
              </c:numCache>
            </c:numRef>
          </c:cat>
          <c:val>
            <c:numRef>
              <c:f>Sheet1!$B$4:$F$4</c:f>
              <c:numCache>
                <c:formatCode>General</c:formatCode>
                <c:ptCount val="5"/>
                <c:pt idx="0">
                  <c:v>-2.2</c:v>
                </c:pt>
                <c:pt idx="1">
                  <c:v>-9.8</c:v>
                </c:pt>
                <c:pt idx="2">
                  <c:v>-16.8</c:v>
                </c:pt>
                <c:pt idx="3">
                  <c:v>-18.1</c:v>
                </c:pt>
                <c:pt idx="4">
                  <c:v>-37.1</c:v>
                </c:pt>
              </c:numCache>
            </c:numRef>
          </c:val>
          <c:smooth val="0"/>
        </c:ser>
        <c:ser>
          <c:idx val="2"/>
          <c:order val="3"/>
          <c:tx>
            <c:strRef>
              <c:f>Sheet1!$A$5</c:f>
              <c:strCache>
                <c:ptCount val="1"/>
                <c:pt idx="0">
                  <c:v>RX45</c:v>
                </c:pt>
              </c:strCache>
            </c:strRef>
          </c:tx>
          <c:marker>
            <c:spPr>
              <a:solidFill>
                <a:schemeClr val="accent4">
                  <a:lumMod val="75000"/>
                  <a:lumOff val="25000"/>
                </a:schemeClr>
              </a:solidFill>
              <a:ln>
                <a:solidFill>
                  <a:schemeClr val="accent4">
                    <a:lumMod val="75000"/>
                    <a:lumOff val="25000"/>
                  </a:schemeClr>
                </a:solidFill>
              </a:ln>
            </c:spPr>
          </c:marker>
          <c:cat>
            <c:numRef>
              <c:f>Sheet1!$B$1:$F$1</c:f>
              <c:numCache>
                <c:formatCode>General</c:formatCode>
                <c:ptCount val="5"/>
                <c:pt idx="0">
                  <c:v>0.0</c:v>
                </c:pt>
                <c:pt idx="1">
                  <c:v>12.0</c:v>
                </c:pt>
                <c:pt idx="2">
                  <c:v>24.0</c:v>
                </c:pt>
                <c:pt idx="3">
                  <c:v>36.0</c:v>
                </c:pt>
                <c:pt idx="4">
                  <c:v>48.0</c:v>
                </c:pt>
              </c:numCache>
            </c:numRef>
          </c:cat>
          <c:val>
            <c:numRef>
              <c:f>Sheet1!$B$5:$F$5</c:f>
              <c:numCache>
                <c:formatCode>General</c:formatCode>
                <c:ptCount val="5"/>
                <c:pt idx="3">
                  <c:v>1.2</c:v>
                </c:pt>
              </c:numCache>
            </c:numRef>
          </c:val>
          <c:smooth val="0"/>
        </c:ser>
        <c:ser>
          <c:idx val="3"/>
          <c:order val="4"/>
          <c:tx>
            <c:strRef>
              <c:f>Sheet1!$A$6</c:f>
              <c:strCache>
                <c:ptCount val="1"/>
                <c:pt idx="0">
                  <c:v>RX55</c:v>
                </c:pt>
              </c:strCache>
            </c:strRef>
          </c:tx>
          <c:spPr>
            <a:ln>
              <a:solidFill>
                <a:srgbClr val="00B0F0"/>
              </a:solidFill>
            </a:ln>
          </c:spPr>
          <c:marker>
            <c:spPr>
              <a:solidFill>
                <a:srgbClr val="00B0F0"/>
              </a:solidFill>
              <a:ln>
                <a:solidFill>
                  <a:srgbClr val="00B0F0"/>
                </a:solidFill>
              </a:ln>
            </c:spPr>
          </c:marker>
          <c:cat>
            <c:numRef>
              <c:f>Sheet1!$B$1:$F$1</c:f>
              <c:numCache>
                <c:formatCode>General</c:formatCode>
                <c:ptCount val="5"/>
                <c:pt idx="0">
                  <c:v>0.0</c:v>
                </c:pt>
                <c:pt idx="1">
                  <c:v>12.0</c:v>
                </c:pt>
                <c:pt idx="2">
                  <c:v>24.0</c:v>
                </c:pt>
                <c:pt idx="3">
                  <c:v>36.0</c:v>
                </c:pt>
                <c:pt idx="4">
                  <c:v>48.0</c:v>
                </c:pt>
              </c:numCache>
            </c:numRef>
          </c:cat>
          <c:val>
            <c:numRef>
              <c:f>Sheet1!$B$6:$F$6</c:f>
              <c:numCache>
                <c:formatCode>General</c:formatCode>
                <c:ptCount val="5"/>
                <c:pt idx="4">
                  <c:v>-22.9</c:v>
                </c:pt>
              </c:numCache>
            </c:numRef>
          </c:val>
          <c:smooth val="0"/>
        </c:ser>
        <c:dLbls>
          <c:showLegendKey val="0"/>
          <c:showVal val="0"/>
          <c:showCatName val="0"/>
          <c:showSerName val="0"/>
          <c:showPercent val="0"/>
          <c:showBubbleSize val="0"/>
        </c:dLbls>
        <c:marker val="1"/>
        <c:smooth val="0"/>
        <c:axId val="-2143587144"/>
        <c:axId val="-2143579432"/>
      </c:lineChart>
      <c:catAx>
        <c:axId val="-2143587144"/>
        <c:scaling>
          <c:orientation val="minMax"/>
        </c:scaling>
        <c:delete val="0"/>
        <c:axPos val="b"/>
        <c:title>
          <c:tx>
            <c:rich>
              <a:bodyPr/>
              <a:lstStyle/>
              <a:p>
                <a:pPr>
                  <a:defRPr sz="2104" b="1" i="0" u="none" strike="noStrike" baseline="0">
                    <a:solidFill>
                      <a:srgbClr val="000000"/>
                    </a:solidFill>
                    <a:latin typeface="Times New Roman"/>
                    <a:ea typeface="Times New Roman"/>
                    <a:cs typeface="Times New Roman"/>
                  </a:defRPr>
                </a:pPr>
                <a:r>
                  <a:rPr lang="en-US"/>
                  <a:t>Forecast Day</a:t>
                </a:r>
              </a:p>
            </c:rich>
          </c:tx>
          <c:layout>
            <c:manualLayout>
              <c:xMode val="edge"/>
              <c:yMode val="edge"/>
              <c:x val="0.708187216482333"/>
              <c:y val="0.601431411530815"/>
            </c:manualLayout>
          </c:layout>
          <c:overlay val="0"/>
          <c:spPr>
            <a:noFill/>
            <a:ln w="32054">
              <a:noFill/>
            </a:ln>
          </c:spPr>
        </c:title>
        <c:numFmt formatCode="General" sourceLinked="1"/>
        <c:majorTickMark val="out"/>
        <c:minorTickMark val="none"/>
        <c:tickLblPos val="nextTo"/>
        <c:spPr>
          <a:ln w="4007">
            <a:solidFill>
              <a:schemeClr val="tx1"/>
            </a:solidFill>
            <a:prstDash val="solid"/>
          </a:ln>
        </c:spPr>
        <c:txPr>
          <a:bodyPr rot="0" vert="horz"/>
          <a:lstStyle/>
          <a:p>
            <a:pPr>
              <a:defRPr sz="2113" b="1" i="0" u="none" strike="noStrike" baseline="0">
                <a:solidFill>
                  <a:schemeClr val="tx1"/>
                </a:solidFill>
                <a:latin typeface="Times New Roman"/>
                <a:ea typeface="Times New Roman"/>
                <a:cs typeface="Times New Roman"/>
              </a:defRPr>
            </a:pPr>
            <a:endParaRPr lang="en-US"/>
          </a:p>
        </c:txPr>
        <c:crossAx val="-2143579432"/>
        <c:crossesAt val="-40.0"/>
        <c:auto val="1"/>
        <c:lblAlgn val="ctr"/>
        <c:lblOffset val="0"/>
        <c:tickLblSkip val="1"/>
        <c:tickMarkSkip val="1"/>
        <c:noMultiLvlLbl val="0"/>
      </c:catAx>
      <c:valAx>
        <c:axId val="-2143579432"/>
        <c:scaling>
          <c:orientation val="minMax"/>
          <c:max val="10.0"/>
          <c:min val="-40.0"/>
        </c:scaling>
        <c:delete val="0"/>
        <c:axPos val="l"/>
        <c:majorGridlines>
          <c:spPr>
            <a:ln w="4007">
              <a:solidFill>
                <a:schemeClr val="tx1"/>
              </a:solidFill>
              <a:prstDash val="solid"/>
            </a:ln>
          </c:spPr>
        </c:majorGridlines>
        <c:title>
          <c:tx>
            <c:rich>
              <a:bodyPr/>
              <a:lstStyle/>
              <a:p>
                <a:pPr>
                  <a:defRPr sz="2104" b="1" i="0" u="none" strike="noStrike" baseline="0">
                    <a:solidFill>
                      <a:srgbClr val="000000"/>
                    </a:solidFill>
                    <a:latin typeface="Times New Roman"/>
                    <a:ea typeface="Times New Roman"/>
                    <a:cs typeface="Times New Roman"/>
                  </a:defRPr>
                </a:pPr>
                <a:r>
                  <a:rPr lang="en-US"/>
                  <a:t>Bias (kt)</a:t>
                </a:r>
              </a:p>
            </c:rich>
          </c:tx>
          <c:layout>
            <c:manualLayout>
              <c:xMode val="edge"/>
              <c:yMode val="edge"/>
              <c:x val="0.514610714123163"/>
              <c:y val="0.0903732460877778"/>
            </c:manualLayout>
          </c:layout>
          <c:overlay val="0"/>
          <c:spPr>
            <a:noFill/>
            <a:ln w="32054">
              <a:noFill/>
            </a:ln>
          </c:spPr>
        </c:title>
        <c:numFmt formatCode="General" sourceLinked="1"/>
        <c:majorTickMark val="out"/>
        <c:minorTickMark val="none"/>
        <c:tickLblPos val="nextTo"/>
        <c:spPr>
          <a:ln w="4007">
            <a:solidFill>
              <a:schemeClr val="tx1"/>
            </a:solidFill>
            <a:prstDash val="solid"/>
          </a:ln>
        </c:spPr>
        <c:txPr>
          <a:bodyPr rot="0" vert="horz"/>
          <a:lstStyle/>
          <a:p>
            <a:pPr>
              <a:defRPr sz="2113" b="1" i="0" u="none" strike="noStrike" baseline="0">
                <a:solidFill>
                  <a:schemeClr val="tx1"/>
                </a:solidFill>
                <a:latin typeface="Times New Roman"/>
                <a:ea typeface="Times New Roman"/>
                <a:cs typeface="Times New Roman"/>
              </a:defRPr>
            </a:pPr>
            <a:endParaRPr lang="en-US"/>
          </a:p>
        </c:txPr>
        <c:crossAx val="-2143587144"/>
        <c:crosses val="autoZero"/>
        <c:crossBetween val="between"/>
        <c:majorUnit val="10.0"/>
        <c:minorUnit val="1.0"/>
      </c:valAx>
      <c:spPr>
        <a:noFill/>
        <a:ln w="25392">
          <a:noFill/>
        </a:ln>
      </c:spPr>
    </c:plotArea>
    <c:legend>
      <c:legendPos val="r"/>
      <c:layout>
        <c:manualLayout>
          <c:xMode val="edge"/>
          <c:yMode val="edge"/>
          <c:x val="0.492546539422661"/>
          <c:y val="0.574902226411018"/>
          <c:w val="0.10933511189633"/>
          <c:h val="0.312340626281649"/>
        </c:manualLayout>
      </c:layout>
      <c:overlay val="0"/>
      <c:txPr>
        <a:bodyPr/>
        <a:lstStyle/>
        <a:p>
          <a:pPr>
            <a:defRPr sz="1600" baseline="0"/>
          </a:pPr>
          <a:endParaRPr lang="en-US"/>
        </a:p>
      </c:txPr>
    </c:legend>
    <c:plotVisOnly val="1"/>
    <c:dispBlanksAs val="gap"/>
    <c:showDLblsOverMax val="0"/>
  </c:chart>
  <c:spPr>
    <a:noFill/>
    <a:ln>
      <a:noFill/>
    </a:ln>
  </c:spPr>
  <c:txPr>
    <a:bodyPr/>
    <a:lstStyle/>
    <a:p>
      <a:pPr>
        <a:defRPr sz="211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0ED091-BAF8-3B47-9630-AA7968A51527}" type="datetimeFigureOut">
              <a:rPr lang="en-US" smtClean="0"/>
              <a:t>3/7/13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95509B-19E2-2241-A1CF-6FDC291474F5}" type="slidenum">
              <a:rPr lang="en-US" smtClean="0"/>
              <a:t>‹#›</a:t>
            </a:fld>
            <a:endParaRPr lang="en-US"/>
          </a:p>
        </p:txBody>
      </p:sp>
    </p:spTree>
    <p:extLst>
      <p:ext uri="{BB962C8B-B14F-4D97-AF65-F5344CB8AC3E}">
        <p14:creationId xmlns:p14="http://schemas.microsoft.com/office/powerpoint/2010/main" val="3134267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34DE5-B790-6045-8BD3-49F5D2D82CFF}" type="datetimeFigureOut">
              <a:rPr lang="en-US" smtClean="0"/>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75015-B43F-4E4D-A316-200C2B55FE36}" type="slidenum">
              <a:rPr lang="en-US" smtClean="0"/>
              <a:t>‹#›</a:t>
            </a:fld>
            <a:endParaRPr lang="en-US"/>
          </a:p>
        </p:txBody>
      </p:sp>
    </p:spTree>
    <p:extLst>
      <p:ext uri="{BB962C8B-B14F-4D97-AF65-F5344CB8AC3E}">
        <p14:creationId xmlns:p14="http://schemas.microsoft.com/office/powerpoint/2010/main" val="42281331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9407AA1E-3C02-4714-A4A6-4098AD545C80}" type="slidenum">
              <a:rPr lang="en-GB" sz="1200" smtClean="0">
                <a:solidFill>
                  <a:srgbClr val="000000"/>
                </a:solidFill>
              </a:rPr>
              <a:pPr/>
              <a:t>10</a:t>
            </a:fld>
            <a:endParaRPr lang="en-GB" sz="1200" smtClean="0">
              <a:solidFill>
                <a:srgbClr val="000000"/>
              </a:solidFill>
            </a:endParaRPr>
          </a:p>
        </p:txBody>
      </p:sp>
      <p:sp>
        <p:nvSpPr>
          <p:cNvPr id="5123" name="Rectangle 1"/>
          <p:cNvSpPr>
            <a:spLocks noGrp="1" noRot="1" noChangeAspect="1" noChangeArrowheads="1" noTextEdit="1"/>
          </p:cNvSpPr>
          <p:nvPr>
            <p:ph type="sldImg"/>
          </p:nvPr>
        </p:nvSpPr>
        <p:spPr>
          <a:xfrm>
            <a:off x="1173163" y="725488"/>
            <a:ext cx="4513262" cy="338613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904875" y="4352925"/>
            <a:ext cx="5048250" cy="4110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EA9FC0C2-D805-4900-BA8A-71946273152D}" type="slidenum">
              <a:rPr lang="en-GB" sz="1200" smtClean="0">
                <a:solidFill>
                  <a:srgbClr val="000000"/>
                </a:solidFill>
              </a:rPr>
              <a:pPr/>
              <a:t>11</a:t>
            </a:fld>
            <a:endParaRPr lang="en-GB" sz="1200" smtClean="0">
              <a:solidFill>
                <a:srgbClr val="000000"/>
              </a:solidFill>
            </a:endParaRPr>
          </a:p>
        </p:txBody>
      </p:sp>
      <p:sp>
        <p:nvSpPr>
          <p:cNvPr id="6147" name="Text Box 2"/>
          <p:cNvSpPr txBox="1">
            <a:spLocks noChangeArrowheads="1"/>
          </p:cNvSpPr>
          <p:nvPr/>
        </p:nvSpPr>
        <p:spPr bwMode="auto">
          <a:xfrm>
            <a:off x="1173163" y="725488"/>
            <a:ext cx="4513262" cy="33845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9pPr>
          </a:lstStyle>
          <a:p>
            <a:endParaRPr lang="en-US"/>
          </a:p>
        </p:txBody>
      </p:sp>
      <p:sp>
        <p:nvSpPr>
          <p:cNvPr id="6148" name="Rectangle 3"/>
          <p:cNvSpPr>
            <a:spLocks noGrp="1" noChangeArrowheads="1"/>
          </p:cNvSpPr>
          <p:nvPr>
            <p:ph type="body"/>
          </p:nvPr>
        </p:nvSpPr>
        <p:spPr>
          <a:xfrm>
            <a:off x="904875" y="4352925"/>
            <a:ext cx="5048250" cy="4119563"/>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fld id="{EA9FC0C2-D805-4900-BA8A-71946273152D}" type="slidenum">
              <a:rPr lang="en-GB" sz="1200" smtClean="0">
                <a:solidFill>
                  <a:srgbClr val="000000"/>
                </a:solidFill>
              </a:rPr>
              <a:pPr/>
              <a:t>12</a:t>
            </a:fld>
            <a:endParaRPr lang="en-GB" sz="1200" smtClean="0">
              <a:solidFill>
                <a:srgbClr val="000000"/>
              </a:solidFill>
            </a:endParaRPr>
          </a:p>
        </p:txBody>
      </p:sp>
      <p:sp>
        <p:nvSpPr>
          <p:cNvPr id="6147" name="Text Box 2"/>
          <p:cNvSpPr txBox="1">
            <a:spLocks noChangeArrowheads="1"/>
          </p:cNvSpPr>
          <p:nvPr/>
        </p:nvSpPr>
        <p:spPr bwMode="auto">
          <a:xfrm>
            <a:off x="1173163" y="725488"/>
            <a:ext cx="4513262" cy="33845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9pPr>
          </a:lstStyle>
          <a:p>
            <a:endParaRPr lang="en-US"/>
          </a:p>
        </p:txBody>
      </p:sp>
      <p:sp>
        <p:nvSpPr>
          <p:cNvPr id="6148" name="Rectangle 3"/>
          <p:cNvSpPr>
            <a:spLocks noGrp="1" noChangeArrowheads="1"/>
          </p:cNvSpPr>
          <p:nvPr>
            <p:ph type="body"/>
          </p:nvPr>
        </p:nvSpPr>
        <p:spPr>
          <a:xfrm>
            <a:off x="904875" y="4352925"/>
            <a:ext cx="5048250" cy="4119563"/>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19938F-3FA3-9648-B07F-2085DD6292CA}" type="datetime1">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411406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1751B6-554E-8748-A9C0-D6CF265AD9D1}" type="datetime1">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2007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AB8DE-ED9B-C740-85FD-E7666B98974F}" type="datetime1">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305249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6613" y="1981200"/>
            <a:ext cx="3810000" cy="4113213"/>
          </a:xfrm>
        </p:spPr>
        <p:txBody>
          <a:bodyPr/>
          <a:lstStyle/>
          <a:p>
            <a:pPr lvl="0"/>
            <a:endParaRPr lang="en-US" noProof="0" smtClean="0"/>
          </a:p>
        </p:txBody>
      </p:sp>
      <p:sp>
        <p:nvSpPr>
          <p:cNvPr id="5" name="Rectangle 3"/>
          <p:cNvSpPr>
            <a:spLocks noGrp="1" noChangeArrowheads="1"/>
          </p:cNvSpPr>
          <p:nvPr>
            <p:ph type="dt" idx="10"/>
          </p:nvPr>
        </p:nvSpPr>
        <p:spPr>
          <a:ln/>
        </p:spPr>
        <p:txBody>
          <a:bodyPr/>
          <a:lstStyle>
            <a:lvl1pPr>
              <a:defRPr/>
            </a:lvl1pPr>
          </a:lstStyle>
          <a:p>
            <a:pPr>
              <a:defRPr/>
            </a:pPr>
            <a:fld id="{F3510533-95FC-894E-946D-2E8941EB5DE0}" type="datetime1">
              <a:rPr lang="en-US" smtClean="0"/>
              <a:t>3/7/13</a:t>
            </a:fld>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BD1B180D-9E16-6942-B598-C992E43B0217}" type="slidenum">
              <a:rPr lang="en-GB"/>
              <a:pPr>
                <a:defRPr/>
              </a:pPr>
              <a:t>‹#›</a:t>
            </a:fld>
            <a:endParaRPr lang="en-GB"/>
          </a:p>
        </p:txBody>
      </p:sp>
    </p:spTree>
    <p:extLst>
      <p:ext uri="{BB962C8B-B14F-4D97-AF65-F5344CB8AC3E}">
        <p14:creationId xmlns:p14="http://schemas.microsoft.com/office/powerpoint/2010/main" val="74176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C38F1-6A30-E949-B578-1CACEBF3D495}" type="datetime1">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207260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C401B-DE7F-6341-B7F8-D8CFD76307E2}" type="datetime1">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317425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F6D92E-5214-DF49-846B-65C101D08C5A}" type="datetime1">
              <a:rPr lang="en-US" smtClean="0"/>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264154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9D2C6-ECE0-CD46-8CEE-397E2C22EEBC}" type="datetime1">
              <a:rPr lang="en-US" smtClean="0"/>
              <a:t>3/7/13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49207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97D57-4833-A64D-A4C5-9BBADA4EFFAA}" type="datetime1">
              <a:rPr lang="en-US" smtClean="0"/>
              <a:t>3/7/13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299757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A00CE-6E53-B448-814B-1A742517DB88}" type="datetime1">
              <a:rPr lang="en-US" smtClean="0"/>
              <a:t>3/7/13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187443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4E2DE-69D7-A64D-BBD3-EFD3DF0D8294}" type="datetime1">
              <a:rPr lang="en-US" smtClean="0"/>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263064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FA172-3C86-4245-9889-30733B05D735}" type="datetime1">
              <a:rPr lang="en-US" smtClean="0"/>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75969-01B5-4C45-AA16-DA494BB301A7}" type="slidenum">
              <a:rPr lang="en-US" smtClean="0"/>
              <a:t>‹#›</a:t>
            </a:fld>
            <a:endParaRPr lang="en-US"/>
          </a:p>
        </p:txBody>
      </p:sp>
    </p:spTree>
    <p:extLst>
      <p:ext uri="{BB962C8B-B14F-4D97-AF65-F5344CB8AC3E}">
        <p14:creationId xmlns:p14="http://schemas.microsoft.com/office/powerpoint/2010/main" val="22765318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2A9F-B8E8-C240-80BE-78D0E366B989}" type="datetime1">
              <a:rPr lang="en-US" smtClean="0"/>
              <a:t>3/7/13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75969-01B5-4C45-AA16-DA494BB301A7}" type="slidenum">
              <a:rPr lang="en-US" smtClean="0"/>
              <a:t>‹#›</a:t>
            </a:fld>
            <a:endParaRPr lang="en-US"/>
          </a:p>
        </p:txBody>
      </p:sp>
    </p:spTree>
    <p:extLst>
      <p:ext uri="{BB962C8B-B14F-4D97-AF65-F5344CB8AC3E}">
        <p14:creationId xmlns:p14="http://schemas.microsoft.com/office/powerpoint/2010/main" val="111287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4.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848" y="185120"/>
            <a:ext cx="7033111" cy="1448481"/>
          </a:xfrm>
        </p:spPr>
        <p:txBody>
          <a:bodyPr>
            <a:noAutofit/>
          </a:bodyPr>
          <a:lstStyle/>
          <a:p>
            <a:r>
              <a:rPr lang="en-US" sz="3600" b="1" i="1" dirty="0">
                <a:solidFill>
                  <a:srgbClr val="FFFF00"/>
                </a:solidFill>
              </a:rPr>
              <a:t>Improvements to the SHIPS Rapid Intensification </a:t>
            </a:r>
            <a:r>
              <a:rPr lang="en-US" sz="3600" b="1" i="1" dirty="0" smtClean="0">
                <a:solidFill>
                  <a:srgbClr val="FFFF00"/>
                </a:solidFill>
              </a:rPr>
              <a:t>Index: A Year-2 JHT Project Update</a:t>
            </a:r>
            <a:endParaRPr lang="en-US" sz="3600" b="1" i="1" dirty="0">
              <a:solidFill>
                <a:srgbClr val="FFFF00"/>
              </a:solidFill>
            </a:endParaRPr>
          </a:p>
        </p:txBody>
      </p:sp>
      <p:sp>
        <p:nvSpPr>
          <p:cNvPr id="3" name="Subtitle 2"/>
          <p:cNvSpPr>
            <a:spLocks noGrp="1"/>
          </p:cNvSpPr>
          <p:nvPr>
            <p:ph type="subTitle" idx="1"/>
          </p:nvPr>
        </p:nvSpPr>
        <p:spPr>
          <a:xfrm>
            <a:off x="334231" y="4699864"/>
            <a:ext cx="8623158" cy="1752600"/>
          </a:xfrm>
        </p:spPr>
        <p:txBody>
          <a:bodyPr>
            <a:normAutofit/>
          </a:bodyPr>
          <a:lstStyle/>
          <a:p>
            <a:endParaRPr lang="en-US" sz="1300" dirty="0" smtClean="0">
              <a:solidFill>
                <a:srgbClr val="FFFFFF"/>
              </a:solidFill>
            </a:endParaRPr>
          </a:p>
          <a:p>
            <a:r>
              <a:rPr lang="en-US" sz="2400" dirty="0" smtClean="0">
                <a:solidFill>
                  <a:srgbClr val="FFFFFF"/>
                </a:solidFill>
              </a:rPr>
              <a:t> This NOAA JHT project is being funded by the USWRP in NOAA/OAR’s Office of Weather and Air Quality, with elements of the research funded by the GOES-R Risk Reduction Program  </a:t>
            </a:r>
            <a:endParaRPr lang="en-US" sz="2400" dirty="0">
              <a:solidFill>
                <a:srgbClr val="FFFFFF"/>
              </a:solidFill>
            </a:endParaRPr>
          </a:p>
        </p:txBody>
      </p:sp>
      <p:sp>
        <p:nvSpPr>
          <p:cNvPr id="5" name="TextBox 4"/>
          <p:cNvSpPr txBox="1"/>
          <p:nvPr/>
        </p:nvSpPr>
        <p:spPr>
          <a:xfrm>
            <a:off x="196771" y="2013360"/>
            <a:ext cx="8760618" cy="1200328"/>
          </a:xfrm>
          <a:prstGeom prst="rect">
            <a:avLst/>
          </a:prstGeom>
          <a:noFill/>
        </p:spPr>
        <p:txBody>
          <a:bodyPr wrap="square" rtlCol="0">
            <a:spAutoFit/>
          </a:bodyPr>
          <a:lstStyle/>
          <a:p>
            <a:pPr algn="ctr"/>
            <a:r>
              <a:rPr lang="en-US" sz="2400" dirty="0" smtClean="0">
                <a:solidFill>
                  <a:schemeClr val="bg1"/>
                </a:solidFill>
              </a:rPr>
              <a:t>J. Kaplan (NOAA/HRD), C.M. </a:t>
            </a:r>
            <a:r>
              <a:rPr lang="en-US" sz="2400" dirty="0" err="1" smtClean="0">
                <a:solidFill>
                  <a:schemeClr val="bg1"/>
                </a:solidFill>
              </a:rPr>
              <a:t>Rozoff</a:t>
            </a:r>
            <a:r>
              <a:rPr lang="en-US" sz="2400" dirty="0" smtClean="0">
                <a:solidFill>
                  <a:schemeClr val="bg1"/>
                </a:solidFill>
              </a:rPr>
              <a:t> (</a:t>
            </a:r>
            <a:r>
              <a:rPr lang="en-US" sz="2400" dirty="0" err="1" smtClean="0">
                <a:solidFill>
                  <a:schemeClr val="bg1"/>
                </a:solidFill>
              </a:rPr>
              <a:t>UWisc</a:t>
            </a:r>
            <a:r>
              <a:rPr lang="en-US" sz="2400" dirty="0" smtClean="0">
                <a:solidFill>
                  <a:schemeClr val="bg1"/>
                </a:solidFill>
              </a:rPr>
              <a:t>-CIMSS),</a:t>
            </a:r>
          </a:p>
          <a:p>
            <a:pPr algn="ctr"/>
            <a:r>
              <a:rPr lang="en-US" sz="2400" dirty="0" smtClean="0">
                <a:solidFill>
                  <a:schemeClr val="bg1"/>
                </a:solidFill>
              </a:rPr>
              <a:t> C.R. Sampson (NRL-MRY), J.P. Kossin (NOAA/NCDC), </a:t>
            </a:r>
          </a:p>
          <a:p>
            <a:pPr algn="ctr"/>
            <a:r>
              <a:rPr lang="en-US" sz="2400" dirty="0" smtClean="0">
                <a:solidFill>
                  <a:schemeClr val="bg1"/>
                </a:solidFill>
              </a:rPr>
              <a:t>C.S </a:t>
            </a:r>
            <a:r>
              <a:rPr lang="en-US" sz="2400" dirty="0" err="1" smtClean="0">
                <a:solidFill>
                  <a:schemeClr val="bg1"/>
                </a:solidFill>
              </a:rPr>
              <a:t>Velden</a:t>
            </a:r>
            <a:r>
              <a:rPr lang="en-US" sz="2400" dirty="0" smtClean="0">
                <a:solidFill>
                  <a:schemeClr val="bg1"/>
                </a:solidFill>
              </a:rPr>
              <a:t> (</a:t>
            </a:r>
            <a:r>
              <a:rPr lang="en-US" sz="2400" dirty="0" err="1" smtClean="0">
                <a:solidFill>
                  <a:schemeClr val="bg1"/>
                </a:solidFill>
              </a:rPr>
              <a:t>UWisc</a:t>
            </a:r>
            <a:r>
              <a:rPr lang="en-US" sz="2400" dirty="0" smtClean="0">
                <a:solidFill>
                  <a:schemeClr val="bg1"/>
                </a:solidFill>
              </a:rPr>
              <a:t>-CIMSS), M. DeMaria (NOAA/NESDIS)</a:t>
            </a:r>
            <a:endParaRPr lang="en-US" sz="2400" dirty="0">
              <a:solidFill>
                <a:schemeClr val="bg1"/>
              </a:solidFill>
            </a:endParaRPr>
          </a:p>
        </p:txBody>
      </p:sp>
      <p:sp>
        <p:nvSpPr>
          <p:cNvPr id="7" name="TextBox 6"/>
          <p:cNvSpPr txBox="1"/>
          <p:nvPr/>
        </p:nvSpPr>
        <p:spPr>
          <a:xfrm>
            <a:off x="196770" y="3406590"/>
            <a:ext cx="8947229" cy="1169551"/>
          </a:xfrm>
          <a:prstGeom prst="rect">
            <a:avLst/>
          </a:prstGeom>
          <a:noFill/>
        </p:spPr>
        <p:txBody>
          <a:bodyPr wrap="square" rtlCol="0">
            <a:spAutoFit/>
          </a:bodyPr>
          <a:lstStyle/>
          <a:p>
            <a:pPr algn="ctr"/>
            <a:endParaRPr lang="en-US" sz="1000" dirty="0" smtClean="0">
              <a:solidFill>
                <a:schemeClr val="bg1"/>
              </a:solidFill>
            </a:endParaRPr>
          </a:p>
          <a:p>
            <a:pPr algn="ctr"/>
            <a:r>
              <a:rPr lang="en-US" sz="2400" dirty="0" smtClean="0">
                <a:solidFill>
                  <a:schemeClr val="bg1"/>
                </a:solidFill>
              </a:rPr>
              <a:t>Computer programming support: P. Leighton (HRD)</a:t>
            </a:r>
          </a:p>
          <a:p>
            <a:pPr algn="ctr"/>
            <a:endParaRPr lang="en-US" sz="1200" dirty="0" smtClean="0">
              <a:solidFill>
                <a:schemeClr val="bg1"/>
              </a:solidFill>
            </a:endParaRPr>
          </a:p>
          <a:p>
            <a:pPr algn="ctr"/>
            <a:r>
              <a:rPr lang="en-US" sz="2400" dirty="0" smtClean="0">
                <a:solidFill>
                  <a:schemeClr val="bg1"/>
                </a:solidFill>
              </a:rPr>
              <a:t>NHC JHT points of contact: C. Landsea, E. Blake, S. Stewart  </a:t>
            </a:r>
            <a:endParaRPr lang="en-US" sz="2400" dirty="0">
              <a:solidFill>
                <a:schemeClr val="bg1"/>
              </a:solidFill>
            </a:endParaRPr>
          </a:p>
        </p:txBody>
      </p:sp>
      <p:sp>
        <p:nvSpPr>
          <p:cNvPr id="8" name="Footer Placeholder 7"/>
          <p:cNvSpPr>
            <a:spLocks noGrp="1"/>
          </p:cNvSpPr>
          <p:nvPr>
            <p:ph type="ftr" sz="quarter" idx="11"/>
          </p:nvPr>
        </p:nvSpPr>
        <p:spPr/>
        <p:txBody>
          <a:bodyPr/>
          <a:lstStyle/>
          <a:p>
            <a:r>
              <a:rPr lang="en-US" dirty="0" smtClean="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7370168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90600" cy="91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AutoShape 3"/>
          <p:cNvSpPr>
            <a:spLocks noChangeArrowheads="1"/>
          </p:cNvSpPr>
          <p:nvPr/>
        </p:nvSpPr>
        <p:spPr bwMode="auto">
          <a:xfrm>
            <a:off x="990600" y="1219200"/>
            <a:ext cx="6934200" cy="74613"/>
          </a:xfrm>
          <a:prstGeom prst="roundRect">
            <a:avLst>
              <a:gd name="adj" fmla="val 16667"/>
            </a:avLst>
          </a:prstGeom>
          <a:gradFill rotWithShape="0">
            <a:gsLst>
              <a:gs pos="0">
                <a:srgbClr val="CC9900"/>
              </a:gs>
              <a:gs pos="100000">
                <a:srgbClr val="FFE579"/>
              </a:gs>
            </a:gsLst>
            <a:lin ang="108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Text Box 4"/>
          <p:cNvSpPr txBox="1">
            <a:spLocks noChangeArrowheads="1"/>
          </p:cNvSpPr>
          <p:nvPr/>
        </p:nvSpPr>
        <p:spPr bwMode="auto">
          <a:xfrm>
            <a:off x="2743200" y="304800"/>
            <a:ext cx="3581400"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lnSpc>
                <a:spcPct val="100000"/>
              </a:lnSpc>
              <a:spcBef>
                <a:spcPts val="1750"/>
              </a:spcBef>
              <a:buClr>
                <a:srgbClr val="3333CC"/>
              </a:buClr>
              <a:buFont typeface="Arial" charset="0"/>
              <a:buNone/>
            </a:pPr>
            <a:r>
              <a:rPr lang="en-GB" sz="2200" b="1" i="1" dirty="0">
                <a:solidFill>
                  <a:srgbClr val="FFFF00"/>
                </a:solidFill>
                <a:latin typeface="Arial" charset="0"/>
              </a:rPr>
              <a:t>Deterministic RI </a:t>
            </a:r>
            <a:r>
              <a:rPr lang="en-GB" sz="2200" b="1" i="1" dirty="0" smtClean="0">
                <a:solidFill>
                  <a:srgbClr val="FFFF00"/>
                </a:solidFill>
                <a:latin typeface="Arial" charset="0"/>
              </a:rPr>
              <a:t>Aid</a:t>
            </a:r>
            <a:endParaRPr lang="en-GB" sz="2200" b="1" i="1" dirty="0">
              <a:solidFill>
                <a:srgbClr val="FFFF00"/>
              </a:solidFill>
              <a:latin typeface="Arial" charset="0"/>
            </a:endParaRPr>
          </a:p>
        </p:txBody>
      </p:sp>
      <p:sp>
        <p:nvSpPr>
          <p:cNvPr id="2054" name="Text Box 5"/>
          <p:cNvSpPr txBox="1">
            <a:spLocks noChangeArrowheads="1"/>
          </p:cNvSpPr>
          <p:nvPr/>
        </p:nvSpPr>
        <p:spPr bwMode="auto">
          <a:xfrm>
            <a:off x="1019175" y="3871227"/>
            <a:ext cx="7831409" cy="1806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eaLnBrk="1" hangingPunct="1">
              <a:lnSpc>
                <a:spcPct val="100000"/>
              </a:lnSpc>
              <a:spcBef>
                <a:spcPts val="1250"/>
              </a:spcBef>
            </a:pPr>
            <a:r>
              <a:rPr lang="en-GB" sz="2000" b="1" dirty="0" smtClean="0">
                <a:latin typeface="Arial" charset="0"/>
              </a:rPr>
              <a:t>Reference</a:t>
            </a:r>
            <a:endParaRPr lang="en-GB" sz="2000" b="1" dirty="0">
              <a:latin typeface="Arial" charset="0"/>
            </a:endParaRPr>
          </a:p>
          <a:p>
            <a:pPr marL="0" lvl="1" eaLnBrk="1" hangingPunct="1">
              <a:lnSpc>
                <a:spcPct val="100000"/>
              </a:lnSpc>
              <a:spcBef>
                <a:spcPts val="1250"/>
              </a:spcBef>
            </a:pPr>
            <a:r>
              <a:rPr lang="en-US" sz="2000" dirty="0"/>
              <a:t>Sampson, C. R., J. Kaplan, J. A. Knaff, M. DeMaria, C. A. </a:t>
            </a:r>
            <a:r>
              <a:rPr lang="en-US" sz="2000" dirty="0" err="1"/>
              <a:t>Sisko</a:t>
            </a:r>
            <a:r>
              <a:rPr lang="en-US" sz="2000" dirty="0"/>
              <a:t>, 2011: </a:t>
            </a:r>
            <a:endParaRPr lang="en-US" sz="2000" dirty="0" smtClean="0"/>
          </a:p>
          <a:p>
            <a:pPr marL="0" lvl="1" eaLnBrk="1" hangingPunct="1">
              <a:lnSpc>
                <a:spcPct val="100000"/>
              </a:lnSpc>
              <a:spcBef>
                <a:spcPts val="1250"/>
              </a:spcBef>
            </a:pPr>
            <a:r>
              <a:rPr lang="en-US" sz="2000" dirty="0" smtClean="0"/>
              <a:t>A </a:t>
            </a:r>
            <a:r>
              <a:rPr lang="en-US" sz="2000" dirty="0"/>
              <a:t>deterministic rapid intensification aid, </a:t>
            </a:r>
            <a:r>
              <a:rPr lang="en-US" sz="2000" b="1" dirty="0" err="1"/>
              <a:t>Wea</a:t>
            </a:r>
            <a:r>
              <a:rPr lang="en-US" sz="2000" b="1" dirty="0"/>
              <a:t>. Forecasting, 26</a:t>
            </a:r>
            <a:r>
              <a:rPr lang="en-US" sz="2000" dirty="0"/>
              <a:t>, 579-585.</a:t>
            </a:r>
            <a:r>
              <a:rPr lang="en-GB" sz="2000" b="1" dirty="0">
                <a:latin typeface="Arial" charset="0"/>
              </a:rPr>
              <a:t> </a:t>
            </a:r>
          </a:p>
          <a:p>
            <a:pPr eaLnBrk="1" hangingPunct="1">
              <a:lnSpc>
                <a:spcPct val="100000"/>
              </a:lnSpc>
              <a:spcBef>
                <a:spcPts val="1250"/>
              </a:spcBef>
            </a:pPr>
            <a:endParaRPr lang="en-GB" sz="2000" b="1" dirty="0">
              <a:solidFill>
                <a:srgbClr val="000000"/>
              </a:solidFill>
              <a:latin typeface="Arial" charset="0"/>
            </a:endParaRPr>
          </a:p>
        </p:txBody>
      </p:sp>
      <p:pic>
        <p:nvPicPr>
          <p:cNvPr id="20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52400"/>
            <a:ext cx="9144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7" name="Rectangle 6"/>
          <p:cNvSpPr>
            <a:spLocks noChangeArrowheads="1"/>
          </p:cNvSpPr>
          <p:nvPr/>
        </p:nvSpPr>
        <p:spPr bwMode="auto">
          <a:xfrm>
            <a:off x="1019174" y="1633007"/>
            <a:ext cx="7273438" cy="21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1" hangingPunct="1">
              <a:lnSpc>
                <a:spcPct val="100000"/>
              </a:lnSpc>
              <a:spcBef>
                <a:spcPts val="1250"/>
              </a:spcBef>
              <a:buFont typeface="Arial"/>
              <a:buChar char="•"/>
            </a:pPr>
            <a:r>
              <a:rPr lang="en-GB" sz="2000" b="1" dirty="0">
                <a:solidFill>
                  <a:schemeClr val="bg1"/>
                </a:solidFill>
                <a:latin typeface="Arial" charset="0"/>
              </a:rPr>
              <a:t>Uses </a:t>
            </a:r>
            <a:r>
              <a:rPr lang="en-GB" sz="2000" b="1" dirty="0" smtClean="0">
                <a:solidFill>
                  <a:schemeClr val="bg1"/>
                </a:solidFill>
                <a:latin typeface="Arial" charset="0"/>
              </a:rPr>
              <a:t>probabilistic RII forecast probabilities </a:t>
            </a:r>
          </a:p>
          <a:p>
            <a:pPr marL="457200" indent="-457200" eaLnBrk="1" hangingPunct="1">
              <a:lnSpc>
                <a:spcPct val="100000"/>
              </a:lnSpc>
              <a:spcBef>
                <a:spcPts val="1250"/>
              </a:spcBef>
              <a:buFont typeface="Arial"/>
              <a:buChar char="•"/>
            </a:pPr>
            <a:r>
              <a:rPr lang="en-GB" sz="2000" b="1" dirty="0" smtClean="0">
                <a:solidFill>
                  <a:schemeClr val="bg1"/>
                </a:solidFill>
                <a:latin typeface="Arial" charset="0"/>
              </a:rPr>
              <a:t>Assigns </a:t>
            </a:r>
            <a:r>
              <a:rPr lang="en-GB" sz="2000" b="1" dirty="0">
                <a:solidFill>
                  <a:schemeClr val="bg1"/>
                </a:solidFill>
                <a:latin typeface="Arial" charset="0"/>
              </a:rPr>
              <a:t>intensification </a:t>
            </a:r>
            <a:r>
              <a:rPr lang="en-GB" sz="2000" b="1" dirty="0" smtClean="0">
                <a:solidFill>
                  <a:schemeClr val="bg1"/>
                </a:solidFill>
                <a:latin typeface="Arial" charset="0"/>
              </a:rPr>
              <a:t>rate when RII forecasted probability &gt; 40% </a:t>
            </a:r>
            <a:endParaRPr lang="en-GB" sz="2000" b="1" dirty="0">
              <a:solidFill>
                <a:schemeClr val="bg1"/>
              </a:solidFill>
              <a:latin typeface="Arial" charset="0"/>
            </a:endParaRPr>
          </a:p>
          <a:p>
            <a:pPr marL="457200" indent="-457200" eaLnBrk="1" hangingPunct="1">
              <a:lnSpc>
                <a:spcPct val="100000"/>
              </a:lnSpc>
              <a:spcBef>
                <a:spcPts val="1250"/>
              </a:spcBef>
              <a:buFont typeface="Arial"/>
              <a:buChar char="•"/>
            </a:pPr>
            <a:r>
              <a:rPr lang="en-GB" sz="2000" b="1" dirty="0" smtClean="0">
                <a:solidFill>
                  <a:schemeClr val="bg1"/>
                </a:solidFill>
                <a:latin typeface="Arial" charset="0"/>
              </a:rPr>
              <a:t>Can </a:t>
            </a:r>
            <a:r>
              <a:rPr lang="en-GB" sz="2000" b="1" dirty="0">
                <a:solidFill>
                  <a:schemeClr val="bg1"/>
                </a:solidFill>
                <a:latin typeface="Arial" charset="0"/>
              </a:rPr>
              <a:t>be displayed directly </a:t>
            </a:r>
            <a:r>
              <a:rPr lang="en-GB" sz="2000" b="1" dirty="0" smtClean="0">
                <a:solidFill>
                  <a:schemeClr val="bg1"/>
                </a:solidFill>
                <a:latin typeface="Arial" charset="0"/>
              </a:rPr>
              <a:t>on ATCF </a:t>
            </a:r>
            <a:endParaRPr lang="en-GB" sz="2000" b="1" dirty="0">
              <a:solidFill>
                <a:schemeClr val="bg1"/>
              </a:solidFill>
              <a:latin typeface="Arial" charset="0"/>
            </a:endParaRPr>
          </a:p>
          <a:p>
            <a:pPr marL="342900" indent="-342900" eaLnBrk="1" hangingPunct="1">
              <a:lnSpc>
                <a:spcPct val="100000"/>
              </a:lnSpc>
              <a:spcBef>
                <a:spcPts val="1250"/>
              </a:spcBef>
              <a:buFont typeface="Arial"/>
              <a:buChar char="•"/>
            </a:pPr>
            <a:r>
              <a:rPr lang="en-GB" sz="2000" b="1" dirty="0" smtClean="0">
                <a:solidFill>
                  <a:schemeClr val="bg1"/>
                </a:solidFill>
                <a:latin typeface="Arial" charset="0"/>
              </a:rPr>
              <a:t> Reduces bias and </a:t>
            </a:r>
            <a:r>
              <a:rPr lang="en-GB" sz="2000" b="1" dirty="0">
                <a:solidFill>
                  <a:schemeClr val="bg1"/>
                </a:solidFill>
                <a:latin typeface="Arial" charset="0"/>
              </a:rPr>
              <a:t>mean </a:t>
            </a:r>
            <a:r>
              <a:rPr lang="en-GB" sz="2000" b="1" dirty="0" smtClean="0">
                <a:solidFill>
                  <a:schemeClr val="bg1"/>
                </a:solidFill>
                <a:latin typeface="Arial" charset="0"/>
              </a:rPr>
              <a:t>error if included in IVCN</a:t>
            </a:r>
          </a:p>
        </p:txBody>
      </p:sp>
      <p:sp>
        <p:nvSpPr>
          <p:cNvPr id="4" name="Footer Placeholder 3"/>
          <p:cNvSpPr>
            <a:spLocks noGrp="1"/>
          </p:cNvSpPr>
          <p:nvPr>
            <p:ph type="ftr" idx="11"/>
          </p:nvPr>
        </p:nvSpPr>
        <p:spPr/>
        <p:txBody>
          <a:bodyPr/>
          <a:lstStyle/>
          <a:p>
            <a:pPr>
              <a:defRPr/>
            </a:pPr>
            <a:r>
              <a:rPr lang="en-GB" dirty="0" smtClean="0">
                <a:solidFill>
                  <a:schemeClr val="bg1"/>
                </a:solidFill>
              </a:rPr>
              <a:t>10</a:t>
            </a:r>
            <a:endParaRPr lang="en-GB" dirty="0">
              <a:solidFill>
                <a:schemeClr val="bg1"/>
              </a:solidFill>
            </a:endParaRPr>
          </a:p>
        </p:txBody>
      </p:sp>
    </p:spTree>
    <p:extLst>
      <p:ext uri="{BB962C8B-B14F-4D97-AF65-F5344CB8AC3E}">
        <p14:creationId xmlns:p14="http://schemas.microsoft.com/office/powerpoint/2010/main" val="18245805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3808967863"/>
              </p:ext>
            </p:extLst>
          </p:nvPr>
        </p:nvGraphicFramePr>
        <p:xfrm>
          <a:off x="901700" y="1136650"/>
          <a:ext cx="8234363" cy="4786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3"/>
          <p:cNvGraphicFramePr>
            <a:graphicFrameLocks noChangeAspect="1"/>
          </p:cNvGraphicFramePr>
          <p:nvPr>
            <p:extLst>
              <p:ext uri="{D42A27DB-BD31-4B8C-83A1-F6EECF244321}">
                <p14:modId xmlns:p14="http://schemas.microsoft.com/office/powerpoint/2010/main" val="1957605442"/>
              </p:ext>
            </p:extLst>
          </p:nvPr>
        </p:nvGraphicFramePr>
        <p:xfrm>
          <a:off x="909638" y="1054100"/>
          <a:ext cx="8094662" cy="4705350"/>
        </p:xfrm>
        <a:graphic>
          <a:graphicData uri="http://schemas.openxmlformats.org/drawingml/2006/chart">
            <c:chart xmlns:c="http://schemas.openxmlformats.org/drawingml/2006/chart" xmlns:r="http://schemas.openxmlformats.org/officeDocument/2006/relationships" r:id="rId4"/>
          </a:graphicData>
        </a:graphic>
      </p:graphicFrame>
      <p:sp>
        <p:nvSpPr>
          <p:cNvPr id="3076" name="Text Box 2"/>
          <p:cNvSpPr txBox="1">
            <a:spLocks noChangeArrowheads="1"/>
          </p:cNvSpPr>
          <p:nvPr/>
        </p:nvSpPr>
        <p:spPr bwMode="auto">
          <a:xfrm>
            <a:off x="381000" y="4190"/>
            <a:ext cx="8763000" cy="699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a:lnSpc>
                <a:spcPct val="110000"/>
              </a:lnSpc>
              <a:spcBef>
                <a:spcPts val="1800"/>
              </a:spcBef>
              <a:buClr>
                <a:srgbClr val="0000F1"/>
              </a:buClr>
              <a:buFont typeface="Arial" charset="0"/>
              <a:buNone/>
            </a:pPr>
            <a:r>
              <a:rPr lang="en-GB" sz="1800" b="1" i="1" dirty="0" smtClean="0">
                <a:solidFill>
                  <a:srgbClr val="FFFF00"/>
                </a:solidFill>
                <a:latin typeface="Arial" charset="0"/>
              </a:rPr>
              <a:t>Deterministic RI and modified consensus verification</a:t>
            </a:r>
            <a:r>
              <a:rPr lang="en-GB" sz="1800" b="1" i="1" dirty="0">
                <a:solidFill>
                  <a:srgbClr val="FFFF00"/>
                </a:solidFill>
                <a:latin typeface="Arial" charset="0"/>
              </a:rPr>
              <a:t> </a:t>
            </a:r>
            <a:r>
              <a:rPr lang="en-GB" sz="1800" b="1" i="1" dirty="0" smtClean="0">
                <a:solidFill>
                  <a:srgbClr val="FFFF00"/>
                </a:solidFill>
                <a:latin typeface="Arial" charset="0"/>
              </a:rPr>
              <a:t>for the combined independent 2011 and 2012 Atlantic and E. Pacific samples</a:t>
            </a:r>
            <a:endParaRPr lang="en-GB" sz="1800" b="1" i="1" dirty="0">
              <a:solidFill>
                <a:srgbClr val="FFFF00"/>
              </a:solidFill>
              <a:latin typeface="Arial" charset="0"/>
            </a:endParaRPr>
          </a:p>
        </p:txBody>
      </p:sp>
      <p:sp>
        <p:nvSpPr>
          <p:cNvPr id="3077" name="Rectangle 4"/>
          <p:cNvSpPr>
            <a:spLocks noChangeArrowheads="1"/>
          </p:cNvSpPr>
          <p:nvPr/>
        </p:nvSpPr>
        <p:spPr bwMode="auto">
          <a:xfrm>
            <a:off x="1449388" y="5867400"/>
            <a:ext cx="2254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 </a:t>
            </a:r>
          </a:p>
        </p:txBody>
      </p:sp>
      <p:sp>
        <p:nvSpPr>
          <p:cNvPr id="3078" name="Text Box 5"/>
          <p:cNvSpPr txBox="1">
            <a:spLocks noChangeArrowheads="1"/>
          </p:cNvSpPr>
          <p:nvPr/>
        </p:nvSpPr>
        <p:spPr bwMode="auto">
          <a:xfrm>
            <a:off x="1674813" y="1143000"/>
            <a:ext cx="373538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nSpc>
                <a:spcPct val="100000"/>
              </a:lnSpc>
            </a:pPr>
            <a:r>
              <a:rPr lang="en-GB" sz="1200" b="1" dirty="0">
                <a:solidFill>
                  <a:srgbClr val="000000"/>
                </a:solidFill>
              </a:rPr>
              <a:t>         </a:t>
            </a:r>
            <a:r>
              <a:rPr lang="en-GB" sz="1200" b="1" dirty="0" smtClean="0">
                <a:solidFill>
                  <a:srgbClr val="000000"/>
                </a:solidFill>
              </a:rPr>
              <a:t>(132)                       (121)                  (116)</a:t>
            </a:r>
            <a:endParaRPr lang="en-GB" sz="1200" b="1" dirty="0">
              <a:solidFill>
                <a:srgbClr val="000000"/>
              </a:solidFill>
            </a:endParaRPr>
          </a:p>
        </p:txBody>
      </p:sp>
      <p:sp>
        <p:nvSpPr>
          <p:cNvPr id="3079" name="Line 6"/>
          <p:cNvSpPr>
            <a:spLocks noChangeShapeType="1"/>
          </p:cNvSpPr>
          <p:nvPr/>
        </p:nvSpPr>
        <p:spPr bwMode="auto">
          <a:xfrm>
            <a:off x="0" y="990600"/>
            <a:ext cx="9131300" cy="1588"/>
          </a:xfrm>
          <a:prstGeom prst="line">
            <a:avLst/>
          </a:prstGeom>
          <a:noFill/>
          <a:ln w="101520">
            <a:solidFill>
              <a:srgbClr val="0000F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08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8487"/>
            <a:ext cx="990600" cy="91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3280" y="609600"/>
            <a:ext cx="7620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 name="Picture 9" descr="ble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91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10"/>
          <p:cNvSpPr>
            <a:spLocks noChangeArrowheads="1"/>
          </p:cNvSpPr>
          <p:nvPr/>
        </p:nvSpPr>
        <p:spPr bwMode="auto">
          <a:xfrm>
            <a:off x="882650" y="5480443"/>
            <a:ext cx="8261350" cy="120032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dirty="0" smtClean="0">
                <a:solidFill>
                  <a:schemeClr val="bg1"/>
                </a:solidFill>
              </a:rPr>
              <a:t>IVCN is the operational NHC intensity consensus, RI25 is a deterministic RI aid derived from RI probabilities, and IVRI is a consensus that includes the IVCN members and operational deterministic RI aids (RI25, RI30, RI35, RI40).  IVRI shows </a:t>
            </a:r>
            <a:r>
              <a:rPr lang="en-US" sz="1800" b="1" dirty="0" smtClean="0">
                <a:solidFill>
                  <a:schemeClr val="bg1"/>
                </a:solidFill>
              </a:rPr>
              <a:t>significantly </a:t>
            </a:r>
            <a:r>
              <a:rPr lang="en-US" sz="1800" b="1" dirty="0">
                <a:solidFill>
                  <a:schemeClr val="bg1"/>
                </a:solidFill>
              </a:rPr>
              <a:t>improved</a:t>
            </a:r>
            <a:r>
              <a:rPr lang="en-US" sz="1800" dirty="0">
                <a:solidFill>
                  <a:schemeClr val="bg1"/>
                </a:solidFill>
              </a:rPr>
              <a:t> skill and bias over </a:t>
            </a:r>
            <a:r>
              <a:rPr lang="en-US" sz="1800" dirty="0" smtClean="0">
                <a:solidFill>
                  <a:schemeClr val="bg1"/>
                </a:solidFill>
              </a:rPr>
              <a:t>IVCN in this </a:t>
            </a:r>
            <a:r>
              <a:rPr lang="en-US" sz="1800" b="1" dirty="0" smtClean="0">
                <a:solidFill>
                  <a:schemeClr val="bg1"/>
                </a:solidFill>
              </a:rPr>
              <a:t>independent sample</a:t>
            </a:r>
            <a:r>
              <a:rPr lang="en-US" sz="1800" dirty="0" smtClean="0">
                <a:solidFill>
                  <a:schemeClr val="bg1"/>
                </a:solidFill>
              </a:rPr>
              <a:t>.  </a:t>
            </a:r>
            <a:endParaRPr lang="en-US" sz="1800" dirty="0">
              <a:solidFill>
                <a:schemeClr val="bg1"/>
              </a:solidFill>
            </a:endParaRPr>
          </a:p>
        </p:txBody>
      </p:sp>
      <p:sp>
        <p:nvSpPr>
          <p:cNvPr id="6" name="Footer Placeholder 5"/>
          <p:cNvSpPr>
            <a:spLocks noGrp="1"/>
          </p:cNvSpPr>
          <p:nvPr>
            <p:ph type="ftr" sz="quarter" idx="11"/>
          </p:nvPr>
        </p:nvSpPr>
        <p:spPr>
          <a:xfrm>
            <a:off x="116840" y="5628640"/>
            <a:ext cx="528320" cy="238760"/>
          </a:xfrm>
        </p:spPr>
        <p:txBody>
          <a:bodyPr/>
          <a:lstStyle/>
          <a:p>
            <a:r>
              <a:rPr lang="en-US" dirty="0" smtClean="0">
                <a:solidFill>
                  <a:schemeClr val="bg1"/>
                </a:solidFill>
              </a:rPr>
              <a:t>11</a:t>
            </a:r>
            <a:endParaRPr lang="en-US" dirty="0">
              <a:solidFill>
                <a:schemeClr val="bg1"/>
              </a:solidFill>
            </a:endParaRPr>
          </a:p>
        </p:txBody>
      </p:sp>
    </p:spTree>
    <p:extLst>
      <p:ext uri="{BB962C8B-B14F-4D97-AF65-F5344CB8AC3E}">
        <p14:creationId xmlns:p14="http://schemas.microsoft.com/office/powerpoint/2010/main" val="6261427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706830362"/>
              </p:ext>
            </p:extLst>
          </p:nvPr>
        </p:nvGraphicFramePr>
        <p:xfrm>
          <a:off x="909638" y="1054100"/>
          <a:ext cx="8094662" cy="4705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1420826143"/>
              </p:ext>
            </p:extLst>
          </p:nvPr>
        </p:nvGraphicFramePr>
        <p:xfrm>
          <a:off x="1136657" y="1091807"/>
          <a:ext cx="8030203" cy="4667643"/>
        </p:xfrm>
        <a:graphic>
          <a:graphicData uri="http://schemas.openxmlformats.org/drawingml/2006/chart">
            <c:chart xmlns:c="http://schemas.openxmlformats.org/drawingml/2006/chart" xmlns:r="http://schemas.openxmlformats.org/officeDocument/2006/relationships" r:id="rId4"/>
          </a:graphicData>
        </a:graphic>
      </p:graphicFrame>
      <p:sp>
        <p:nvSpPr>
          <p:cNvPr id="3076" name="Text Box 2"/>
          <p:cNvSpPr txBox="1">
            <a:spLocks noChangeArrowheads="1"/>
          </p:cNvSpPr>
          <p:nvPr/>
        </p:nvSpPr>
        <p:spPr bwMode="auto">
          <a:xfrm>
            <a:off x="660400" y="13385"/>
            <a:ext cx="8442960" cy="699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gn="ctr">
              <a:lnSpc>
                <a:spcPct val="110000"/>
              </a:lnSpc>
              <a:spcBef>
                <a:spcPts val="1800"/>
              </a:spcBef>
              <a:buClr>
                <a:srgbClr val="0000F1"/>
              </a:buClr>
              <a:buFont typeface="Arial" charset="0"/>
              <a:buNone/>
            </a:pPr>
            <a:r>
              <a:rPr lang="en-GB" sz="1800" b="1" i="1" dirty="0" smtClean="0">
                <a:solidFill>
                  <a:srgbClr val="FFFF00"/>
                </a:solidFill>
                <a:latin typeface="Arial" charset="0"/>
              </a:rPr>
              <a:t>Deterministic RII forecast verification of the ensemble-based RII forecasts for the dependent</a:t>
            </a:r>
            <a:r>
              <a:rPr lang="en-GB" sz="1800" b="1" i="1" dirty="0">
                <a:solidFill>
                  <a:srgbClr val="FFFF00"/>
                </a:solidFill>
                <a:latin typeface="Arial" charset="0"/>
              </a:rPr>
              <a:t> </a:t>
            </a:r>
            <a:r>
              <a:rPr lang="en-GB" sz="1800" b="1" i="1" dirty="0" smtClean="0">
                <a:solidFill>
                  <a:srgbClr val="FFFF00"/>
                </a:solidFill>
                <a:latin typeface="Arial" charset="0"/>
              </a:rPr>
              <a:t>2008-2010 Atlantic and E. Pacific samples</a:t>
            </a:r>
            <a:endParaRPr lang="en-GB" sz="1800" b="1" i="1" dirty="0">
              <a:solidFill>
                <a:srgbClr val="FFFF00"/>
              </a:solidFill>
              <a:latin typeface="Arial" charset="0"/>
            </a:endParaRPr>
          </a:p>
        </p:txBody>
      </p:sp>
      <p:sp>
        <p:nvSpPr>
          <p:cNvPr id="3077" name="Rectangle 4"/>
          <p:cNvSpPr>
            <a:spLocks noChangeArrowheads="1"/>
          </p:cNvSpPr>
          <p:nvPr/>
        </p:nvSpPr>
        <p:spPr bwMode="auto">
          <a:xfrm>
            <a:off x="1449388" y="5867400"/>
            <a:ext cx="2254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 </a:t>
            </a:r>
          </a:p>
        </p:txBody>
      </p:sp>
      <p:sp>
        <p:nvSpPr>
          <p:cNvPr id="3078" name="Text Box 5"/>
          <p:cNvSpPr txBox="1">
            <a:spLocks noChangeArrowheads="1"/>
          </p:cNvSpPr>
          <p:nvPr/>
        </p:nvSpPr>
        <p:spPr bwMode="auto">
          <a:xfrm>
            <a:off x="1674813" y="1143000"/>
            <a:ext cx="373538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5pPr>
            <a:lvl6pPr marL="25146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6pPr>
            <a:lvl7pPr marL="29718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7pPr>
            <a:lvl8pPr marL="34290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8pPr>
            <a:lvl9pPr marL="3886200" indent="-228600" defTabSz="457200" eaLnBrk="0" fontAlgn="base" hangingPunct="0">
              <a:lnSpc>
                <a:spcPct val="116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defRPr>
            </a:lvl9pPr>
          </a:lstStyle>
          <a:p>
            <a:pPr>
              <a:lnSpc>
                <a:spcPct val="100000"/>
              </a:lnSpc>
            </a:pPr>
            <a:r>
              <a:rPr lang="en-GB" sz="1200" b="1" dirty="0">
                <a:solidFill>
                  <a:srgbClr val="000000"/>
                </a:solidFill>
              </a:rPr>
              <a:t>         </a:t>
            </a:r>
            <a:r>
              <a:rPr lang="en-GB" sz="1200" b="1" dirty="0" smtClean="0">
                <a:solidFill>
                  <a:srgbClr val="000000"/>
                </a:solidFill>
              </a:rPr>
              <a:t>(58)         (56)         (54)         (17)            (7)</a:t>
            </a:r>
            <a:endParaRPr lang="en-GB" sz="1200" b="1" dirty="0">
              <a:solidFill>
                <a:srgbClr val="000000"/>
              </a:solidFill>
            </a:endParaRPr>
          </a:p>
        </p:txBody>
      </p:sp>
      <p:sp>
        <p:nvSpPr>
          <p:cNvPr id="3079" name="Line 6"/>
          <p:cNvSpPr>
            <a:spLocks noChangeShapeType="1"/>
          </p:cNvSpPr>
          <p:nvPr/>
        </p:nvSpPr>
        <p:spPr bwMode="auto">
          <a:xfrm>
            <a:off x="0" y="990600"/>
            <a:ext cx="9131300" cy="1588"/>
          </a:xfrm>
          <a:prstGeom prst="line">
            <a:avLst/>
          </a:prstGeom>
          <a:noFill/>
          <a:ln w="101520">
            <a:solidFill>
              <a:srgbClr val="0000F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08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17867"/>
            <a:ext cx="990600" cy="911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4860" y="609600"/>
            <a:ext cx="7620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 name="Picture 9" descr="ble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91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10"/>
          <p:cNvSpPr>
            <a:spLocks noChangeArrowheads="1"/>
          </p:cNvSpPr>
          <p:nvPr/>
        </p:nvSpPr>
        <p:spPr bwMode="auto">
          <a:xfrm>
            <a:off x="882650" y="5480443"/>
            <a:ext cx="8261350" cy="132343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bg1"/>
                </a:solidFill>
              </a:rPr>
              <a:t>RX25 is a deterministic RI aid derived from then ensemble RI probabilities, and IVRI is a consensus that includes IVCN members and deterministic RI aids from the ensemble.  IVRI </a:t>
            </a:r>
            <a:r>
              <a:rPr lang="en-US" sz="2000" dirty="0">
                <a:solidFill>
                  <a:schemeClr val="bg1"/>
                </a:solidFill>
              </a:rPr>
              <a:t>shows improved skill and bias over </a:t>
            </a:r>
            <a:r>
              <a:rPr lang="en-US" sz="2000" dirty="0" smtClean="0">
                <a:solidFill>
                  <a:schemeClr val="bg1"/>
                </a:solidFill>
              </a:rPr>
              <a:t>IVCN, and RX25 outperforms both in this </a:t>
            </a:r>
            <a:r>
              <a:rPr lang="en-US" sz="2000" b="1" dirty="0" smtClean="0">
                <a:solidFill>
                  <a:srgbClr val="FFFF00"/>
                </a:solidFill>
              </a:rPr>
              <a:t>dependent sample.</a:t>
            </a:r>
            <a:endParaRPr lang="en-US" sz="2000" dirty="0">
              <a:solidFill>
                <a:srgbClr val="FFFF00"/>
              </a:solidFill>
            </a:endParaRPr>
          </a:p>
        </p:txBody>
      </p:sp>
      <p:sp>
        <p:nvSpPr>
          <p:cNvPr id="6" name="Footer Placeholder 5"/>
          <p:cNvSpPr>
            <a:spLocks noGrp="1"/>
          </p:cNvSpPr>
          <p:nvPr>
            <p:ph type="ftr" sz="quarter" idx="11"/>
          </p:nvPr>
        </p:nvSpPr>
        <p:spPr>
          <a:xfrm>
            <a:off x="91440" y="5354320"/>
            <a:ext cx="726440" cy="405130"/>
          </a:xfrm>
        </p:spPr>
        <p:txBody>
          <a:bodyPr/>
          <a:lstStyle/>
          <a:p>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25403193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28"/>
            <a:ext cx="8229600" cy="1143000"/>
          </a:xfrm>
        </p:spPr>
        <p:txBody>
          <a:bodyPr>
            <a:noAutofit/>
          </a:bodyPr>
          <a:lstStyle/>
          <a:p>
            <a:r>
              <a:rPr lang="en-US" sz="2400" b="1" i="1" dirty="0" smtClean="0">
                <a:solidFill>
                  <a:srgbClr val="FFFF00"/>
                </a:solidFill>
                <a:cs typeface="American Typewriter"/>
              </a:rPr>
              <a:t>Microwave Imagery-enhanced models</a:t>
            </a:r>
            <a:endParaRPr lang="en-US" sz="2400" b="1" i="1" dirty="0">
              <a:solidFill>
                <a:srgbClr val="FFFF00"/>
              </a:solidFill>
              <a:cs typeface="American Typewriter"/>
            </a:endParaRPr>
          </a:p>
        </p:txBody>
      </p:sp>
      <p:sp>
        <p:nvSpPr>
          <p:cNvPr id="3" name="Content Placeholder 2"/>
          <p:cNvSpPr>
            <a:spLocks noGrp="1"/>
          </p:cNvSpPr>
          <p:nvPr>
            <p:ph idx="1"/>
          </p:nvPr>
        </p:nvSpPr>
        <p:spPr>
          <a:xfrm>
            <a:off x="457200" y="1245328"/>
            <a:ext cx="8229600" cy="3318531"/>
          </a:xfrm>
        </p:spPr>
        <p:txBody>
          <a:bodyPr>
            <a:noAutofit/>
          </a:bodyPr>
          <a:lstStyle/>
          <a:p>
            <a:r>
              <a:rPr lang="en-US" sz="2800" b="1" dirty="0" smtClean="0">
                <a:solidFill>
                  <a:schemeClr val="bg1"/>
                </a:solidFill>
                <a:latin typeface="American Typewriter"/>
                <a:cs typeface="American Typewriter"/>
              </a:rPr>
              <a:t>Developmental data:</a:t>
            </a:r>
          </a:p>
          <a:p>
            <a:pPr lvl="1"/>
            <a:r>
              <a:rPr lang="en-US" sz="2400" dirty="0" smtClean="0">
                <a:solidFill>
                  <a:schemeClr val="bg1"/>
                </a:solidFill>
                <a:latin typeface="American Typewriter"/>
                <a:cs typeface="American Typewriter"/>
              </a:rPr>
              <a:t>SHIPS developmental dataset (</a:t>
            </a:r>
            <a:r>
              <a:rPr lang="en-US" sz="2400" dirty="0" err="1" smtClean="0">
                <a:solidFill>
                  <a:schemeClr val="bg1"/>
                </a:solidFill>
                <a:latin typeface="American Typewriter"/>
                <a:cs typeface="American Typewriter"/>
              </a:rPr>
              <a:t>DeMaria</a:t>
            </a:r>
            <a:r>
              <a:rPr lang="en-US" sz="2400" dirty="0" smtClean="0">
                <a:solidFill>
                  <a:schemeClr val="bg1"/>
                </a:solidFill>
                <a:latin typeface="American Typewriter"/>
                <a:cs typeface="American Typewriter"/>
              </a:rPr>
              <a:t> et al. 2005)</a:t>
            </a:r>
          </a:p>
          <a:p>
            <a:pPr lvl="1"/>
            <a:r>
              <a:rPr lang="en-US" sz="2400" dirty="0" smtClean="0">
                <a:solidFill>
                  <a:schemeClr val="bg1"/>
                </a:solidFill>
                <a:latin typeface="American Typewriter"/>
                <a:cs typeface="American Typewriter"/>
              </a:rPr>
              <a:t>SSM/I, </a:t>
            </a:r>
            <a:r>
              <a:rPr lang="en-US" sz="2400" dirty="0" err="1" smtClean="0">
                <a:solidFill>
                  <a:schemeClr val="bg1"/>
                </a:solidFill>
                <a:latin typeface="American Typewriter"/>
                <a:cs typeface="American Typewriter"/>
              </a:rPr>
              <a:t>WindSat</a:t>
            </a:r>
            <a:r>
              <a:rPr lang="en-US" sz="2400" dirty="0" smtClean="0">
                <a:solidFill>
                  <a:schemeClr val="bg1"/>
                </a:solidFill>
                <a:latin typeface="American Typewriter"/>
                <a:cs typeface="American Typewriter"/>
              </a:rPr>
              <a:t>, TMI, and AMSR-E from 1998 – 2008. Frequencies used: 19, 37, and 85-GHz</a:t>
            </a:r>
          </a:p>
        </p:txBody>
      </p:sp>
      <p:pic>
        <p:nvPicPr>
          <p:cNvPr id="4" name="Picture 3" descr="vpol85_danielle.jpg"/>
          <p:cNvPicPr>
            <a:picLocks noChangeAspect="1"/>
          </p:cNvPicPr>
          <p:nvPr/>
        </p:nvPicPr>
        <p:blipFill>
          <a:blip r:embed="rId2"/>
          <a:stretch>
            <a:fillRect/>
          </a:stretch>
        </p:blipFill>
        <p:spPr>
          <a:xfrm>
            <a:off x="5628266" y="3796414"/>
            <a:ext cx="2088314" cy="1828800"/>
          </a:xfrm>
          <a:prstGeom prst="rect">
            <a:avLst/>
          </a:prstGeom>
        </p:spPr>
      </p:pic>
      <p:pic>
        <p:nvPicPr>
          <p:cNvPr id="5" name="Picture 4" descr="vpol37_danielle.jpg"/>
          <p:cNvPicPr>
            <a:picLocks noChangeAspect="1"/>
          </p:cNvPicPr>
          <p:nvPr/>
        </p:nvPicPr>
        <p:blipFill>
          <a:blip r:embed="rId3"/>
          <a:stretch>
            <a:fillRect/>
          </a:stretch>
        </p:blipFill>
        <p:spPr>
          <a:xfrm>
            <a:off x="3539952" y="3782457"/>
            <a:ext cx="2088314" cy="1828800"/>
          </a:xfrm>
          <a:prstGeom prst="rect">
            <a:avLst/>
          </a:prstGeom>
        </p:spPr>
      </p:pic>
      <p:pic>
        <p:nvPicPr>
          <p:cNvPr id="6" name="Picture 5" descr="h19_danielle.jpg"/>
          <p:cNvPicPr>
            <a:picLocks noChangeAspect="1"/>
          </p:cNvPicPr>
          <p:nvPr/>
        </p:nvPicPr>
        <p:blipFill rotWithShape="1">
          <a:blip r:embed="rId4" cstate="print">
            <a:extLst>
              <a:ext uri="{28A0092B-C50C-407E-A947-70E740481C1C}">
                <a14:useLocalDpi xmlns:a14="http://schemas.microsoft.com/office/drawing/2010/main" val="0"/>
              </a:ext>
            </a:extLst>
          </a:blip>
          <a:srcRect l="36" r="36"/>
          <a:stretch/>
        </p:blipFill>
        <p:spPr>
          <a:xfrm>
            <a:off x="1452274" y="3754543"/>
            <a:ext cx="2087678" cy="1828800"/>
          </a:xfrm>
          <a:prstGeom prst="rect">
            <a:avLst/>
          </a:prstGeom>
        </p:spPr>
      </p:pic>
      <p:sp>
        <p:nvSpPr>
          <p:cNvPr id="7" name="TextBox 6"/>
          <p:cNvSpPr txBox="1"/>
          <p:nvPr/>
        </p:nvSpPr>
        <p:spPr>
          <a:xfrm>
            <a:off x="1452274" y="5632492"/>
            <a:ext cx="1541934" cy="769441"/>
          </a:xfrm>
          <a:prstGeom prst="rect">
            <a:avLst/>
          </a:prstGeom>
          <a:noFill/>
        </p:spPr>
        <p:txBody>
          <a:bodyPr wrap="none" rtlCol="0">
            <a:spAutoFit/>
          </a:bodyPr>
          <a:lstStyle/>
          <a:p>
            <a:r>
              <a:rPr lang="en-US" sz="1600" dirty="0" smtClean="0">
                <a:solidFill>
                  <a:schemeClr val="bg1"/>
                </a:solidFill>
              </a:rPr>
              <a:t>19 (H) GHz</a:t>
            </a:r>
          </a:p>
          <a:p>
            <a:r>
              <a:rPr lang="en-US" sz="1400" i="1" dirty="0" smtClean="0">
                <a:solidFill>
                  <a:schemeClr val="bg1"/>
                </a:solidFill>
              </a:rPr>
              <a:t>Mostly warm rain</a:t>
            </a:r>
          </a:p>
          <a:p>
            <a:r>
              <a:rPr lang="en-US" sz="1400" i="1" dirty="0" smtClean="0">
                <a:solidFill>
                  <a:schemeClr val="bg1"/>
                </a:solidFill>
              </a:rPr>
              <a:t>Lowest resolution</a:t>
            </a:r>
            <a:endParaRPr lang="en-US" sz="1400" i="1" dirty="0">
              <a:solidFill>
                <a:schemeClr val="bg1"/>
              </a:solidFill>
            </a:endParaRPr>
          </a:p>
        </p:txBody>
      </p:sp>
      <p:sp>
        <p:nvSpPr>
          <p:cNvPr id="8" name="TextBox 7"/>
          <p:cNvSpPr txBox="1"/>
          <p:nvPr/>
        </p:nvSpPr>
        <p:spPr>
          <a:xfrm>
            <a:off x="3539952" y="5644715"/>
            <a:ext cx="1940568" cy="769441"/>
          </a:xfrm>
          <a:prstGeom prst="rect">
            <a:avLst/>
          </a:prstGeom>
          <a:noFill/>
        </p:spPr>
        <p:txBody>
          <a:bodyPr wrap="none" rtlCol="0">
            <a:spAutoFit/>
          </a:bodyPr>
          <a:lstStyle/>
          <a:p>
            <a:r>
              <a:rPr lang="en-US" sz="1600" dirty="0" smtClean="0">
                <a:solidFill>
                  <a:schemeClr val="bg1"/>
                </a:solidFill>
              </a:rPr>
              <a:t>37 (V) GHz</a:t>
            </a:r>
          </a:p>
          <a:p>
            <a:r>
              <a:rPr lang="en-US" sz="1400" i="1" dirty="0" smtClean="0">
                <a:solidFill>
                  <a:schemeClr val="bg1"/>
                </a:solidFill>
              </a:rPr>
              <a:t>Some warm rain + ice</a:t>
            </a:r>
          </a:p>
          <a:p>
            <a:r>
              <a:rPr lang="en-US" sz="1400" i="1" dirty="0" smtClean="0">
                <a:solidFill>
                  <a:schemeClr val="bg1"/>
                </a:solidFill>
              </a:rPr>
              <a:t>Intermediate resolution</a:t>
            </a:r>
            <a:endParaRPr lang="en-US" sz="1400" i="1" dirty="0">
              <a:solidFill>
                <a:schemeClr val="bg1"/>
              </a:solidFill>
            </a:endParaRPr>
          </a:p>
        </p:txBody>
      </p:sp>
      <p:sp>
        <p:nvSpPr>
          <p:cNvPr id="9" name="TextBox 8"/>
          <p:cNvSpPr txBox="1"/>
          <p:nvPr/>
        </p:nvSpPr>
        <p:spPr>
          <a:xfrm>
            <a:off x="5872503" y="5644715"/>
            <a:ext cx="1569381" cy="769441"/>
          </a:xfrm>
          <a:prstGeom prst="rect">
            <a:avLst/>
          </a:prstGeom>
          <a:noFill/>
        </p:spPr>
        <p:txBody>
          <a:bodyPr wrap="none" rtlCol="0">
            <a:spAutoFit/>
          </a:bodyPr>
          <a:lstStyle/>
          <a:p>
            <a:r>
              <a:rPr lang="en-US" sz="1600" dirty="0" smtClean="0">
                <a:solidFill>
                  <a:schemeClr val="bg1"/>
                </a:solidFill>
              </a:rPr>
              <a:t>85 (V) GHz</a:t>
            </a:r>
          </a:p>
          <a:p>
            <a:r>
              <a:rPr lang="en-US" sz="1400" i="1" dirty="0" smtClean="0">
                <a:solidFill>
                  <a:schemeClr val="bg1"/>
                </a:solidFill>
              </a:rPr>
              <a:t>Ice scattering</a:t>
            </a:r>
          </a:p>
          <a:p>
            <a:r>
              <a:rPr lang="en-US" sz="1400" i="1" dirty="0" smtClean="0">
                <a:solidFill>
                  <a:schemeClr val="bg1"/>
                </a:solidFill>
              </a:rPr>
              <a:t>Highest resolution</a:t>
            </a:r>
            <a:endParaRPr lang="en-US" sz="1400" i="1" dirty="0">
              <a:solidFill>
                <a:schemeClr val="bg1"/>
              </a:solidFill>
            </a:endParaRPr>
          </a:p>
        </p:txBody>
      </p:sp>
      <p:sp>
        <p:nvSpPr>
          <p:cNvPr id="10" name="TextBox 9"/>
          <p:cNvSpPr txBox="1"/>
          <p:nvPr/>
        </p:nvSpPr>
        <p:spPr>
          <a:xfrm>
            <a:off x="1340634" y="3427082"/>
            <a:ext cx="6981799" cy="338554"/>
          </a:xfrm>
          <a:prstGeom prst="rect">
            <a:avLst/>
          </a:prstGeom>
          <a:noFill/>
        </p:spPr>
        <p:txBody>
          <a:bodyPr wrap="none" rtlCol="0">
            <a:spAutoFit/>
          </a:bodyPr>
          <a:lstStyle/>
          <a:p>
            <a:r>
              <a:rPr lang="en-US" sz="1600" dirty="0" smtClean="0">
                <a:solidFill>
                  <a:schemeClr val="bg1"/>
                </a:solidFill>
              </a:rPr>
              <a:t>Example from TMI/Danielle (2004) – each channel provides different information.</a:t>
            </a:r>
            <a:endParaRPr lang="en-US" sz="1600" dirty="0">
              <a:solidFill>
                <a:schemeClr val="bg1"/>
              </a:solidFill>
            </a:endParaRPr>
          </a:p>
        </p:txBody>
      </p:sp>
      <p:sp>
        <p:nvSpPr>
          <p:cNvPr id="13" name="Footer Placeholder 12"/>
          <p:cNvSpPr>
            <a:spLocks noGrp="1"/>
          </p:cNvSpPr>
          <p:nvPr>
            <p:ph type="ftr" sz="quarter" idx="11"/>
          </p:nvPr>
        </p:nvSpPr>
        <p:spPr/>
        <p:txBody>
          <a:bodyPr/>
          <a:lstStyle/>
          <a:p>
            <a:r>
              <a:rPr lang="en-US" dirty="0" smtClean="0">
                <a:solidFill>
                  <a:schemeClr val="bg1"/>
                </a:solidFill>
              </a:rPr>
              <a:t>13</a:t>
            </a:r>
            <a:endParaRPr lang="en-US" dirty="0">
              <a:solidFill>
                <a:schemeClr val="bg1"/>
              </a:solidFill>
            </a:endParaRPr>
          </a:p>
        </p:txBody>
      </p:sp>
    </p:spTree>
    <p:extLst>
      <p:ext uri="{BB962C8B-B14F-4D97-AF65-F5344CB8AC3E}">
        <p14:creationId xmlns:p14="http://schemas.microsoft.com/office/powerpoint/2010/main" val="2164410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28"/>
            <a:ext cx="8229600" cy="1143000"/>
          </a:xfrm>
        </p:spPr>
        <p:txBody>
          <a:bodyPr>
            <a:noAutofit/>
          </a:bodyPr>
          <a:lstStyle/>
          <a:p>
            <a:r>
              <a:rPr lang="en-US" sz="2400" b="1" i="1" dirty="0" smtClean="0">
                <a:solidFill>
                  <a:srgbClr val="FFFF00"/>
                </a:solidFill>
                <a:latin typeface="American Typewriter"/>
                <a:cs typeface="American Typewriter"/>
              </a:rPr>
              <a:t>Microwave Imagery-enhanced models</a:t>
            </a:r>
            <a:endParaRPr lang="en-US" sz="2400" b="1" i="1" dirty="0">
              <a:solidFill>
                <a:srgbClr val="FFFF00"/>
              </a:solidFill>
              <a:latin typeface="American Typewriter"/>
              <a:cs typeface="American Typewriter"/>
            </a:endParaRPr>
          </a:p>
        </p:txBody>
      </p:sp>
      <p:sp>
        <p:nvSpPr>
          <p:cNvPr id="3" name="Content Placeholder 2"/>
          <p:cNvSpPr>
            <a:spLocks noGrp="1"/>
          </p:cNvSpPr>
          <p:nvPr>
            <p:ph idx="1"/>
          </p:nvPr>
        </p:nvSpPr>
        <p:spPr>
          <a:xfrm>
            <a:off x="457200" y="979238"/>
            <a:ext cx="8229600" cy="4959474"/>
          </a:xfrm>
        </p:spPr>
        <p:txBody>
          <a:bodyPr>
            <a:noAutofit/>
          </a:bodyPr>
          <a:lstStyle/>
          <a:p>
            <a:r>
              <a:rPr lang="en-US" sz="2800" b="1" dirty="0" smtClean="0">
                <a:solidFill>
                  <a:schemeClr val="bg1"/>
                </a:solidFill>
                <a:latin typeface="American Typewriter"/>
                <a:cs typeface="American Typewriter"/>
              </a:rPr>
              <a:t>Baseline model: </a:t>
            </a:r>
          </a:p>
          <a:p>
            <a:pPr lvl="1"/>
            <a:r>
              <a:rPr lang="en-US" sz="2400" dirty="0" smtClean="0">
                <a:solidFill>
                  <a:schemeClr val="bg1"/>
                </a:solidFill>
                <a:latin typeface="American Typewriter"/>
                <a:cs typeface="American Typewriter"/>
              </a:rPr>
              <a:t>logistic regression model from Rozoff and </a:t>
            </a:r>
            <a:r>
              <a:rPr lang="en-US" sz="2400" dirty="0" err="1" smtClean="0">
                <a:solidFill>
                  <a:schemeClr val="bg1"/>
                </a:solidFill>
                <a:latin typeface="American Typewriter"/>
                <a:cs typeface="American Typewriter"/>
              </a:rPr>
              <a:t>Kossin</a:t>
            </a:r>
            <a:r>
              <a:rPr lang="en-US" sz="2400" dirty="0" smtClean="0">
                <a:solidFill>
                  <a:schemeClr val="bg1"/>
                </a:solidFill>
                <a:latin typeface="American Typewriter"/>
                <a:cs typeface="American Typewriter"/>
              </a:rPr>
              <a:t> (2011)</a:t>
            </a:r>
          </a:p>
          <a:p>
            <a:r>
              <a:rPr lang="en-US" sz="2800" b="1" dirty="0" smtClean="0">
                <a:solidFill>
                  <a:schemeClr val="bg1"/>
                </a:solidFill>
                <a:latin typeface="American Typewriter"/>
                <a:cs typeface="American Typewriter"/>
              </a:rPr>
              <a:t>Enhanced model:</a:t>
            </a:r>
          </a:p>
          <a:p>
            <a:pPr lvl="1"/>
            <a:r>
              <a:rPr lang="en-US" sz="2400" dirty="0" smtClean="0">
                <a:solidFill>
                  <a:schemeClr val="bg1"/>
                </a:solidFill>
                <a:latin typeface="American Typewriter"/>
                <a:cs typeface="American Typewriter"/>
              </a:rPr>
              <a:t>Baseline model + additional MI-based predictors. </a:t>
            </a:r>
          </a:p>
          <a:p>
            <a:pPr lvl="2"/>
            <a:r>
              <a:rPr lang="en-US" sz="1800" dirty="0" smtClean="0">
                <a:solidFill>
                  <a:schemeClr val="bg1"/>
                </a:solidFill>
                <a:latin typeface="American Typewriter"/>
                <a:cs typeface="American Typewriter"/>
              </a:rPr>
              <a:t>These predictors describe aspects of the precipitation structure such as eye and eyewall brightness temperatures, the degree of structural symmetry and the radial extent of precipitation.</a:t>
            </a:r>
            <a:endParaRPr lang="en-US" sz="1800" dirty="0">
              <a:solidFill>
                <a:schemeClr val="bg1"/>
              </a:solidFill>
              <a:latin typeface="American Typewriter"/>
              <a:cs typeface="American Typewriter"/>
            </a:endParaRPr>
          </a:p>
        </p:txBody>
      </p:sp>
      <p:graphicFrame>
        <p:nvGraphicFramePr>
          <p:cNvPr id="4" name="Table 3"/>
          <p:cNvGraphicFramePr>
            <a:graphicFrameLocks noGrp="1"/>
          </p:cNvGraphicFramePr>
          <p:nvPr>
            <p:extLst>
              <p:ext uri="{D42A27DB-BD31-4B8C-83A1-F6EECF244321}">
                <p14:modId xmlns:p14="http://schemas.microsoft.com/office/powerpoint/2010/main" val="541410011"/>
              </p:ext>
            </p:extLst>
          </p:nvPr>
        </p:nvGraphicFramePr>
        <p:xfrm>
          <a:off x="1245809" y="4539379"/>
          <a:ext cx="6096000" cy="2225040"/>
        </p:xfrm>
        <a:graphic>
          <a:graphicData uri="http://schemas.openxmlformats.org/drawingml/2006/table">
            <a:tbl>
              <a:tblPr firstRow="1" bandRow="1">
                <a:tableStyleId>{5C22544A-7EE6-4342-B048-85BDC9FD1C3A}</a:tableStyleId>
              </a:tblPr>
              <a:tblGrid>
                <a:gridCol w="4609938"/>
                <a:gridCol w="1486062"/>
              </a:tblGrid>
              <a:tr h="370840">
                <a:tc>
                  <a:txBody>
                    <a:bodyPr/>
                    <a:lstStyle/>
                    <a:p>
                      <a:r>
                        <a:rPr lang="en-US" dirty="0" smtClean="0"/>
                        <a:t>MI-based</a:t>
                      </a:r>
                      <a:r>
                        <a:rPr lang="en-US" baseline="0" dirty="0" smtClean="0"/>
                        <a:t> Predictors for RI (35 </a:t>
                      </a:r>
                      <a:r>
                        <a:rPr lang="en-US" baseline="0" dirty="0" err="1" smtClean="0"/>
                        <a:t>kt</a:t>
                      </a:r>
                      <a:r>
                        <a:rPr lang="en-US" baseline="0" dirty="0" smtClean="0"/>
                        <a:t>/24 h)</a:t>
                      </a:r>
                      <a:endParaRPr lang="en-US" dirty="0"/>
                    </a:p>
                  </a:txBody>
                  <a:tcPr/>
                </a:tc>
                <a:tc>
                  <a:txBody>
                    <a:bodyPr/>
                    <a:lstStyle/>
                    <a:p>
                      <a:r>
                        <a:rPr lang="en-US" dirty="0" smtClean="0"/>
                        <a:t>RI </a:t>
                      </a:r>
                      <a:r>
                        <a:rPr lang="en-US" dirty="0" err="1" smtClean="0"/>
                        <a:t>ave</a:t>
                      </a:r>
                      <a:endParaRPr lang="en-US" dirty="0"/>
                    </a:p>
                  </a:txBody>
                  <a:tcPr/>
                </a:tc>
              </a:tr>
              <a:tr h="370840">
                <a:tc>
                  <a:txBody>
                    <a:bodyPr/>
                    <a:lstStyle/>
                    <a:p>
                      <a:r>
                        <a:rPr lang="en-US" dirty="0" smtClean="0"/>
                        <a:t>19.4-GHz average </a:t>
                      </a:r>
                      <a:r>
                        <a:rPr lang="en-US" i="1" dirty="0" err="1" smtClean="0"/>
                        <a:t>T</a:t>
                      </a:r>
                      <a:r>
                        <a:rPr lang="en-US" i="1" baseline="-25000" dirty="0" err="1" smtClean="0"/>
                        <a:t>b,v</a:t>
                      </a:r>
                      <a:r>
                        <a:rPr lang="en-US" i="0" baseline="0" dirty="0" smtClean="0"/>
                        <a:t> (</a:t>
                      </a:r>
                      <a:r>
                        <a:rPr lang="en-US" i="1" baseline="0" dirty="0" smtClean="0"/>
                        <a:t>r </a:t>
                      </a:r>
                      <a:r>
                        <a:rPr lang="en-US" i="0" baseline="0" dirty="0" smtClean="0"/>
                        <a:t>= 100 – 300 km)</a:t>
                      </a:r>
                      <a:endParaRPr lang="en-US" dirty="0"/>
                    </a:p>
                  </a:txBody>
                  <a:tcPr/>
                </a:tc>
                <a:tc>
                  <a:txBody>
                    <a:bodyPr/>
                    <a:lstStyle/>
                    <a:p>
                      <a:r>
                        <a:rPr lang="en-US" dirty="0" smtClean="0"/>
                        <a:t>higher</a:t>
                      </a:r>
                      <a:endParaRPr lang="en-US" dirty="0"/>
                    </a:p>
                  </a:txBody>
                  <a:tcPr/>
                </a:tc>
              </a:tr>
              <a:tr h="370840">
                <a:tc>
                  <a:txBody>
                    <a:bodyPr/>
                    <a:lstStyle/>
                    <a:p>
                      <a:r>
                        <a:rPr lang="en-US" dirty="0" smtClean="0"/>
                        <a:t>19.4-GHz minimum eye </a:t>
                      </a:r>
                      <a:r>
                        <a:rPr lang="en-US" i="1" dirty="0" err="1" smtClean="0"/>
                        <a:t>T</a:t>
                      </a:r>
                      <a:r>
                        <a:rPr lang="en-US" i="1" baseline="-25000" dirty="0" err="1" smtClean="0"/>
                        <a:t>b,v</a:t>
                      </a:r>
                      <a:endParaRPr lang="en-US" dirty="0"/>
                    </a:p>
                  </a:txBody>
                  <a:tcPr/>
                </a:tc>
                <a:tc>
                  <a:txBody>
                    <a:bodyPr/>
                    <a:lstStyle/>
                    <a:p>
                      <a:r>
                        <a:rPr lang="en-US" dirty="0" smtClean="0"/>
                        <a:t>higher</a:t>
                      </a:r>
                      <a:endParaRPr lang="en-US" dirty="0"/>
                    </a:p>
                  </a:txBody>
                  <a:tcPr/>
                </a:tc>
              </a:tr>
              <a:tr h="370840">
                <a:tc>
                  <a:txBody>
                    <a:bodyPr/>
                    <a:lstStyle/>
                    <a:p>
                      <a:r>
                        <a:rPr lang="en-US" dirty="0" smtClean="0"/>
                        <a:t>19.4-GHz</a:t>
                      </a:r>
                      <a:r>
                        <a:rPr lang="en-US" baseline="0" dirty="0" smtClean="0"/>
                        <a:t> average ring </a:t>
                      </a:r>
                      <a:r>
                        <a:rPr lang="en-US" i="1" baseline="0" dirty="0" err="1" smtClean="0"/>
                        <a:t>T</a:t>
                      </a:r>
                      <a:r>
                        <a:rPr lang="en-US" i="1" baseline="-25000" dirty="0" err="1" smtClean="0"/>
                        <a:t>b,h</a:t>
                      </a:r>
                      <a:endParaRPr lang="en-US" dirty="0"/>
                    </a:p>
                  </a:txBody>
                  <a:tcPr/>
                </a:tc>
                <a:tc>
                  <a:txBody>
                    <a:bodyPr/>
                    <a:lstStyle/>
                    <a:p>
                      <a:r>
                        <a:rPr lang="en-US" dirty="0" smtClean="0"/>
                        <a:t>higher</a:t>
                      </a:r>
                      <a:endParaRPr lang="en-US" dirty="0"/>
                    </a:p>
                  </a:txBody>
                  <a:tcPr/>
                </a:tc>
              </a:tr>
              <a:tr h="370840">
                <a:tc>
                  <a:txBody>
                    <a:bodyPr/>
                    <a:lstStyle/>
                    <a:p>
                      <a:r>
                        <a:rPr lang="en-US" dirty="0" smtClean="0"/>
                        <a:t>37.0-GHz radius of maximum </a:t>
                      </a:r>
                      <a:r>
                        <a:rPr lang="en-US" i="1" dirty="0" err="1" smtClean="0"/>
                        <a:t>T</a:t>
                      </a:r>
                      <a:r>
                        <a:rPr lang="en-US" i="1" baseline="-25000" dirty="0" err="1" smtClean="0"/>
                        <a:t>b,h</a:t>
                      </a:r>
                      <a:endParaRPr lang="en-US" dirty="0"/>
                    </a:p>
                  </a:txBody>
                  <a:tcPr/>
                </a:tc>
                <a:tc>
                  <a:txBody>
                    <a:bodyPr/>
                    <a:lstStyle/>
                    <a:p>
                      <a:r>
                        <a:rPr lang="en-US" dirty="0" smtClean="0"/>
                        <a:t>lower</a:t>
                      </a:r>
                      <a:endParaRPr lang="en-US" dirty="0"/>
                    </a:p>
                  </a:txBody>
                  <a:tcPr/>
                </a:tc>
              </a:tr>
              <a:tr h="370840">
                <a:tc>
                  <a:txBody>
                    <a:bodyPr/>
                    <a:lstStyle/>
                    <a:p>
                      <a:r>
                        <a:rPr lang="en-US" dirty="0" smtClean="0"/>
                        <a:t>37.0-GHz average </a:t>
                      </a:r>
                      <a:r>
                        <a:rPr lang="en-US" i="1" dirty="0" err="1" smtClean="0"/>
                        <a:t>T</a:t>
                      </a:r>
                      <a:r>
                        <a:rPr lang="en-US" i="1" baseline="-25000" dirty="0" err="1" smtClean="0"/>
                        <a:t>b,v</a:t>
                      </a:r>
                      <a:r>
                        <a:rPr lang="en-US" i="0" baseline="0" dirty="0" smtClean="0"/>
                        <a:t> (</a:t>
                      </a:r>
                      <a:r>
                        <a:rPr lang="en-US" i="1" baseline="0" dirty="0" smtClean="0"/>
                        <a:t>r </a:t>
                      </a:r>
                      <a:r>
                        <a:rPr lang="en-US" i="0" baseline="0" dirty="0" smtClean="0"/>
                        <a:t>= 0 – 100 km)</a:t>
                      </a:r>
                      <a:endParaRPr lang="en-US" dirty="0"/>
                    </a:p>
                  </a:txBody>
                  <a:tcPr/>
                </a:tc>
                <a:tc>
                  <a:txBody>
                    <a:bodyPr/>
                    <a:lstStyle/>
                    <a:p>
                      <a:r>
                        <a:rPr lang="en-US" dirty="0" smtClean="0"/>
                        <a:t>higher</a:t>
                      </a:r>
                      <a:endParaRPr lang="en-US" dirty="0"/>
                    </a:p>
                  </a:txBody>
                  <a:tcPr/>
                </a:tc>
              </a:tr>
            </a:tbl>
          </a:graphicData>
        </a:graphic>
      </p:graphicFrame>
      <p:sp>
        <p:nvSpPr>
          <p:cNvPr id="7" name="Footer Placeholder 6"/>
          <p:cNvSpPr>
            <a:spLocks noGrp="1"/>
          </p:cNvSpPr>
          <p:nvPr>
            <p:ph type="ftr" sz="quarter" idx="11"/>
          </p:nvPr>
        </p:nvSpPr>
        <p:spPr>
          <a:xfrm>
            <a:off x="7493000" y="6223081"/>
            <a:ext cx="1407160" cy="365125"/>
          </a:xfrm>
        </p:spPr>
        <p:txBody>
          <a:bodyPr/>
          <a:lstStyle/>
          <a:p>
            <a:r>
              <a:rPr lang="en-US" dirty="0" smtClean="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3323564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smtClean="0">
                <a:solidFill>
                  <a:srgbClr val="FFFF00"/>
                </a:solidFill>
                <a:latin typeface="American Typewriter"/>
                <a:cs typeface="American Typewriter"/>
              </a:rPr>
              <a:t>Contributions of Microwave Imagery to the Logistic Regression Model</a:t>
            </a:r>
            <a:endParaRPr lang="en-US" sz="2400" b="1" i="1" dirty="0">
              <a:solidFill>
                <a:srgbClr val="FFFF00"/>
              </a:solidFill>
              <a:latin typeface="American Typewriter"/>
              <a:cs typeface="American Typewriter"/>
            </a:endParaRPr>
          </a:p>
        </p:txBody>
      </p:sp>
      <p:pic>
        <p:nvPicPr>
          <p:cNvPr id="5" name="Picture 4" descr="skill_25_45vma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04" y="1524305"/>
            <a:ext cx="7403592" cy="3529584"/>
          </a:xfrm>
          <a:prstGeom prst="rect">
            <a:avLst/>
          </a:prstGeom>
        </p:spPr>
      </p:pic>
      <p:sp>
        <p:nvSpPr>
          <p:cNvPr id="6" name="TextBox 5"/>
          <p:cNvSpPr txBox="1"/>
          <p:nvPr/>
        </p:nvSpPr>
        <p:spPr>
          <a:xfrm>
            <a:off x="275785" y="5225274"/>
            <a:ext cx="8765377" cy="1323439"/>
          </a:xfrm>
          <a:prstGeom prst="rect">
            <a:avLst/>
          </a:prstGeom>
          <a:noFill/>
          <a:ln>
            <a:solidFill>
              <a:schemeClr val="tx1"/>
            </a:solidFill>
          </a:ln>
        </p:spPr>
        <p:txBody>
          <a:bodyPr wrap="none" rtlCol="0">
            <a:spAutoFit/>
          </a:bodyPr>
          <a:lstStyle/>
          <a:p>
            <a:r>
              <a:rPr lang="en-US" sz="1600" dirty="0" smtClean="0">
                <a:solidFill>
                  <a:schemeClr val="bg1"/>
                </a:solidFill>
                <a:latin typeface="American Typewriter"/>
                <a:cs typeface="American Typewriter"/>
              </a:rPr>
              <a:t>The skill impact of adding MI-based predictors to the logistic regression model (results</a:t>
            </a:r>
          </a:p>
          <a:p>
            <a:r>
              <a:rPr lang="en-US" sz="1600" dirty="0" smtClean="0">
                <a:solidFill>
                  <a:schemeClr val="bg1"/>
                </a:solidFill>
                <a:latin typeface="American Typewriter"/>
                <a:cs typeface="American Typewriter"/>
              </a:rPr>
              <a:t>shown for versions of the model without MI (light blue, orange) and with MI </a:t>
            </a:r>
          </a:p>
          <a:p>
            <a:r>
              <a:rPr lang="en-US" sz="1600" dirty="0" smtClean="0">
                <a:solidFill>
                  <a:schemeClr val="bg1"/>
                </a:solidFill>
                <a:latin typeface="American Typewriter"/>
                <a:cs typeface="American Typewriter"/>
              </a:rPr>
              <a:t>(dark blue, brown). (a) Brier skill score (with respect to climatology) and (b)</a:t>
            </a:r>
          </a:p>
          <a:p>
            <a:r>
              <a:rPr lang="en-US" sz="1600" dirty="0" smtClean="0">
                <a:solidFill>
                  <a:schemeClr val="bg1"/>
                </a:solidFill>
                <a:latin typeface="American Typewriter"/>
                <a:cs typeface="American Typewriter"/>
              </a:rPr>
              <a:t>probability of detection (based on a 50%-decision rule). Results are shown for storms </a:t>
            </a:r>
          </a:p>
          <a:p>
            <a:r>
              <a:rPr lang="en-US" sz="1600" dirty="0" smtClean="0">
                <a:solidFill>
                  <a:schemeClr val="bg1"/>
                </a:solidFill>
                <a:latin typeface="American Typewriter"/>
                <a:cs typeface="American Typewriter"/>
              </a:rPr>
              <a:t>having at least 25 </a:t>
            </a:r>
            <a:r>
              <a:rPr lang="en-US" sz="1600" dirty="0" err="1" smtClean="0">
                <a:solidFill>
                  <a:schemeClr val="bg1"/>
                </a:solidFill>
                <a:latin typeface="American Typewriter"/>
                <a:cs typeface="American Typewriter"/>
              </a:rPr>
              <a:t>kt</a:t>
            </a:r>
            <a:r>
              <a:rPr lang="en-US" sz="1600" dirty="0" smtClean="0">
                <a:solidFill>
                  <a:schemeClr val="bg1"/>
                </a:solidFill>
                <a:latin typeface="American Typewriter"/>
                <a:cs typeface="American Typewriter"/>
              </a:rPr>
              <a:t> and 45-kt current intensity. (Results for the Atlantic, 1998-2008.)</a:t>
            </a:r>
            <a:endParaRPr lang="en-US" sz="1600" dirty="0">
              <a:solidFill>
                <a:schemeClr val="bg1"/>
              </a:solidFill>
              <a:latin typeface="American Typewriter"/>
              <a:cs typeface="American Typewriter"/>
            </a:endParaRPr>
          </a:p>
        </p:txBody>
      </p:sp>
      <p:sp>
        <p:nvSpPr>
          <p:cNvPr id="3" name="TextBox 2"/>
          <p:cNvSpPr txBox="1"/>
          <p:nvPr/>
        </p:nvSpPr>
        <p:spPr>
          <a:xfrm>
            <a:off x="247875" y="6572409"/>
            <a:ext cx="8189549" cy="307777"/>
          </a:xfrm>
          <a:prstGeom prst="rect">
            <a:avLst/>
          </a:prstGeom>
          <a:noFill/>
        </p:spPr>
        <p:txBody>
          <a:bodyPr wrap="none" rtlCol="0">
            <a:spAutoFit/>
          </a:bodyPr>
          <a:lstStyle/>
          <a:p>
            <a:r>
              <a:rPr lang="en-US" sz="1400" dirty="0" smtClean="0">
                <a:solidFill>
                  <a:schemeClr val="bg1"/>
                </a:solidFill>
              </a:rPr>
              <a:t>* Results here use TRMM-TMI, AMSR-E, SSM/I, and </a:t>
            </a:r>
            <a:r>
              <a:rPr lang="en-US" sz="1400" dirty="0" err="1" smtClean="0">
                <a:solidFill>
                  <a:schemeClr val="bg1"/>
                </a:solidFill>
              </a:rPr>
              <a:t>WindSat</a:t>
            </a:r>
            <a:r>
              <a:rPr lang="en-US" sz="1400" dirty="0" smtClean="0">
                <a:solidFill>
                  <a:schemeClr val="bg1"/>
                </a:solidFill>
              </a:rPr>
              <a:t>.  SSMI/S has recently been added (Feb. 2013).</a:t>
            </a:r>
            <a:endParaRPr lang="en-US" sz="1400" dirty="0">
              <a:solidFill>
                <a:schemeClr val="bg1"/>
              </a:solidFill>
            </a:endParaRPr>
          </a:p>
        </p:txBody>
      </p:sp>
      <p:sp>
        <p:nvSpPr>
          <p:cNvPr id="8" name="Footer Placeholder 7"/>
          <p:cNvSpPr>
            <a:spLocks noGrp="1"/>
          </p:cNvSpPr>
          <p:nvPr>
            <p:ph type="ftr" sz="quarter" idx="11"/>
          </p:nvPr>
        </p:nvSpPr>
        <p:spPr>
          <a:xfrm>
            <a:off x="6145562" y="0"/>
            <a:ext cx="2895600" cy="365125"/>
          </a:xfrm>
        </p:spPr>
        <p:txBody>
          <a:bodyPr/>
          <a:lstStyle/>
          <a:p>
            <a:r>
              <a:rPr lang="en-US" dirty="0" smtClean="0">
                <a:solidFill>
                  <a:schemeClr val="bg1"/>
                </a:solidFill>
              </a:rPr>
              <a:t>15</a:t>
            </a:r>
            <a:endParaRPr lang="en-US" dirty="0">
              <a:solidFill>
                <a:schemeClr val="bg1"/>
              </a:solidFill>
            </a:endParaRPr>
          </a:p>
        </p:txBody>
      </p:sp>
    </p:spTree>
    <p:extLst>
      <p:ext uri="{BB962C8B-B14F-4D97-AF65-F5344CB8AC3E}">
        <p14:creationId xmlns:p14="http://schemas.microsoft.com/office/powerpoint/2010/main" val="1796355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7937" y="192433"/>
            <a:ext cx="1663561" cy="461665"/>
          </a:xfrm>
          <a:prstGeom prst="rect">
            <a:avLst/>
          </a:prstGeom>
          <a:noFill/>
        </p:spPr>
        <p:txBody>
          <a:bodyPr wrap="none" rtlCol="0">
            <a:spAutoFit/>
          </a:bodyPr>
          <a:lstStyle/>
          <a:p>
            <a:pPr algn="ctr"/>
            <a:r>
              <a:rPr lang="en-US" sz="2400" b="1" i="1" dirty="0" smtClean="0">
                <a:solidFill>
                  <a:srgbClr val="FFFF00"/>
                </a:solidFill>
                <a:latin typeface="+mj-lt"/>
              </a:rPr>
              <a:t>Summary</a:t>
            </a:r>
            <a:endParaRPr lang="en-US" sz="2400" b="1" i="1" dirty="0">
              <a:solidFill>
                <a:srgbClr val="FFFF00"/>
              </a:solidFill>
              <a:latin typeface="+mj-lt"/>
            </a:endParaRPr>
          </a:p>
        </p:txBody>
      </p:sp>
      <p:sp>
        <p:nvSpPr>
          <p:cNvPr id="3" name="TextBox 2"/>
          <p:cNvSpPr txBox="1"/>
          <p:nvPr/>
        </p:nvSpPr>
        <p:spPr>
          <a:xfrm>
            <a:off x="384814" y="731257"/>
            <a:ext cx="8759186" cy="6740308"/>
          </a:xfrm>
          <a:prstGeom prst="rect">
            <a:avLst/>
          </a:prstGeom>
          <a:noFill/>
        </p:spPr>
        <p:txBody>
          <a:bodyPr wrap="square" rtlCol="0">
            <a:spAutoFit/>
          </a:bodyPr>
          <a:lstStyle/>
          <a:p>
            <a:pPr marL="285750" indent="-285750">
              <a:buFont typeface="Arial"/>
              <a:buChar char="•"/>
            </a:pPr>
            <a:r>
              <a:rPr lang="en-US" b="1" dirty="0" smtClean="0">
                <a:solidFill>
                  <a:schemeClr val="bg1"/>
                </a:solidFill>
              </a:rPr>
              <a:t>A new multi-lead time ensemble-based RII was developed and tested in the Atlantic and E. Pacific basins in real-time during the 2012 season.</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Verification of  the 2012 RII forecasts showed that the multi-lead time ensemble-based Atlantic forecasts were not skillful at any lead-time relative to climatology while the E. Pacific forecasts were skillful at all lead times.</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The  lack of skill of the 2012 Atlantic RII forecasts was likely due in part to both the anomalously low rate of RI events  in that basin in  2012, as the 2012 forecast errors were less than those of the long-term cross-validated sample mean, as well as the expected year to year variability in skill of RI forecasts. </a:t>
            </a:r>
          </a:p>
          <a:p>
            <a:pPr marL="285750" indent="-285750">
              <a:buFont typeface="Arial"/>
              <a:buChar char="•"/>
            </a:pPr>
            <a:endParaRPr lang="en-US" b="1" dirty="0">
              <a:solidFill>
                <a:schemeClr val="bg1"/>
              </a:solidFill>
            </a:endParaRPr>
          </a:p>
          <a:p>
            <a:pPr marL="285750" indent="-285750">
              <a:buFont typeface="Arial"/>
              <a:buChar char="•"/>
            </a:pPr>
            <a:r>
              <a:rPr lang="en-US" b="1" dirty="0" smtClean="0">
                <a:solidFill>
                  <a:schemeClr val="bg1"/>
                </a:solidFill>
              </a:rPr>
              <a:t>An evaluation of the independent deterministic intensity forecasts for the combined 2011-2012 Atlantic and E. Pacific basin sample showed that these forecast exhibited significant skill relative to IVCN in terms of error and bias. </a:t>
            </a:r>
            <a:r>
              <a:rPr lang="en-US" b="1" dirty="0">
                <a:solidFill>
                  <a:schemeClr val="bg1"/>
                </a:solidFill>
              </a:rPr>
              <a:t> </a:t>
            </a:r>
            <a:r>
              <a:rPr lang="en-US" b="1" dirty="0" smtClean="0">
                <a:solidFill>
                  <a:schemeClr val="bg1"/>
                </a:solidFill>
              </a:rPr>
              <a:t>Skill was also found relative to IVCN when the multi-lead time ensemble-based RII was employed to make intensity forecasts for the 2008-2010 dependent sample.  </a:t>
            </a:r>
          </a:p>
          <a:p>
            <a:pPr marL="285750" indent="-285750">
              <a:buFont typeface="Arial"/>
              <a:buChar char="•"/>
            </a:pPr>
            <a:endParaRPr lang="en-US" b="1" dirty="0">
              <a:solidFill>
                <a:schemeClr val="bg1"/>
              </a:solidFill>
            </a:endParaRPr>
          </a:p>
          <a:p>
            <a:pPr marL="285750" indent="-285750">
              <a:buFont typeface="Arial"/>
              <a:buChar char="•"/>
            </a:pPr>
            <a:r>
              <a:rPr lang="en-US" b="1" dirty="0">
                <a:solidFill>
                  <a:schemeClr val="bg1"/>
                </a:solidFill>
                <a:latin typeface="Times New Roman"/>
                <a:cs typeface="American Typewriter"/>
              </a:rPr>
              <a:t>The </a:t>
            </a:r>
            <a:r>
              <a:rPr lang="en-US" b="1" dirty="0" smtClean="0">
                <a:solidFill>
                  <a:schemeClr val="bg1"/>
                </a:solidFill>
                <a:latin typeface="Times New Roman"/>
                <a:cs typeface="American Typewriter"/>
              </a:rPr>
              <a:t>microwave-based RII model </a:t>
            </a:r>
            <a:r>
              <a:rPr lang="en-US" b="1" dirty="0">
                <a:solidFill>
                  <a:schemeClr val="bg1"/>
                </a:solidFill>
                <a:latin typeface="Times New Roman"/>
                <a:cs typeface="American Typewriter"/>
              </a:rPr>
              <a:t>is </a:t>
            </a:r>
            <a:r>
              <a:rPr lang="en-US" b="1" dirty="0" smtClean="0">
                <a:solidFill>
                  <a:schemeClr val="bg1"/>
                </a:solidFill>
                <a:latin typeface="Times New Roman"/>
                <a:cs typeface="American Typewriter"/>
              </a:rPr>
              <a:t> currently being re-derived </a:t>
            </a:r>
            <a:r>
              <a:rPr lang="en-US" b="1" dirty="0">
                <a:solidFill>
                  <a:schemeClr val="bg1"/>
                </a:solidFill>
                <a:latin typeface="Times New Roman"/>
                <a:cs typeface="American Typewriter"/>
              </a:rPr>
              <a:t>with updated datasets, including data from 2009-2011 and now all SSMI/S data. Results, including testing of the 2012 season, should also be </a:t>
            </a:r>
            <a:r>
              <a:rPr lang="en-US" b="1" dirty="0" smtClean="0">
                <a:solidFill>
                  <a:schemeClr val="bg1"/>
                </a:solidFill>
                <a:latin typeface="Times New Roman"/>
                <a:cs typeface="American Typewriter"/>
              </a:rPr>
              <a:t>available within the next few months.</a:t>
            </a:r>
            <a:endParaRPr lang="en-US" b="1" dirty="0">
              <a:solidFill>
                <a:schemeClr val="bg1"/>
              </a:solidFill>
              <a:latin typeface="Times New Roman"/>
              <a:cs typeface="American Typewriter"/>
            </a:endParaRPr>
          </a:p>
          <a:p>
            <a:pPr marL="285750" indent="-285750">
              <a:buFont typeface="Arial"/>
              <a:buChar char="•"/>
            </a:pPr>
            <a:endParaRPr lang="en-US" b="1" dirty="0" smtClean="0">
              <a:solidFill>
                <a:schemeClr val="bg1"/>
              </a:solidFill>
            </a:endParaRPr>
          </a:p>
          <a:p>
            <a:pPr marL="285750" indent="-285750">
              <a:buFont typeface="Arial"/>
              <a:buChar char="•"/>
            </a:pPr>
            <a:endParaRPr lang="en-US" dirty="0">
              <a:solidFill>
                <a:schemeClr val="bg1"/>
              </a:solidFill>
            </a:endParaRPr>
          </a:p>
          <a:p>
            <a:pPr marL="285750" indent="-285750">
              <a:buFont typeface="Arial"/>
              <a:buChar char="•"/>
            </a:pPr>
            <a:endParaRPr lang="en-US" dirty="0">
              <a:solidFill>
                <a:schemeClr val="bg1"/>
              </a:solidFill>
            </a:endParaRPr>
          </a:p>
        </p:txBody>
      </p:sp>
      <p:sp>
        <p:nvSpPr>
          <p:cNvPr id="6" name="Footer Placeholder 5"/>
          <p:cNvSpPr>
            <a:spLocks noGrp="1"/>
          </p:cNvSpPr>
          <p:nvPr>
            <p:ph type="ftr" sz="quarter" idx="11"/>
          </p:nvPr>
        </p:nvSpPr>
        <p:spPr>
          <a:xfrm>
            <a:off x="3357880" y="6478905"/>
            <a:ext cx="2895600" cy="365125"/>
          </a:xfrm>
        </p:spPr>
        <p:txBody>
          <a:bodyPr/>
          <a:lstStyle/>
          <a:p>
            <a:r>
              <a:rPr lang="en-US" dirty="0" smtClean="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3727006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4343" y="365632"/>
            <a:ext cx="2153178" cy="461665"/>
          </a:xfrm>
          <a:prstGeom prst="rect">
            <a:avLst/>
          </a:prstGeom>
          <a:noFill/>
        </p:spPr>
        <p:txBody>
          <a:bodyPr wrap="none" rtlCol="0">
            <a:spAutoFit/>
          </a:bodyPr>
          <a:lstStyle/>
          <a:p>
            <a:pPr algn="ctr"/>
            <a:r>
              <a:rPr lang="en-US" sz="2400" b="1" i="1" dirty="0" smtClean="0">
                <a:solidFill>
                  <a:srgbClr val="FFFF00"/>
                </a:solidFill>
                <a:latin typeface="+mj-lt"/>
              </a:rPr>
              <a:t>Future  Work</a:t>
            </a:r>
            <a:endParaRPr lang="en-US" sz="2400" b="1" i="1" dirty="0">
              <a:solidFill>
                <a:srgbClr val="FFFF00"/>
              </a:solidFill>
              <a:latin typeface="+mj-lt"/>
            </a:endParaRPr>
          </a:p>
        </p:txBody>
      </p:sp>
      <p:sp>
        <p:nvSpPr>
          <p:cNvPr id="3" name="Rectangle 2"/>
          <p:cNvSpPr/>
          <p:nvPr/>
        </p:nvSpPr>
        <p:spPr>
          <a:xfrm>
            <a:off x="1285519" y="1219371"/>
            <a:ext cx="7116801" cy="4093428"/>
          </a:xfrm>
          <a:prstGeom prst="rect">
            <a:avLst/>
          </a:prstGeom>
        </p:spPr>
        <p:txBody>
          <a:bodyPr wrap="square">
            <a:spAutoFit/>
          </a:bodyPr>
          <a:lstStyle/>
          <a:p>
            <a:pPr marL="285750" indent="-285750">
              <a:buFont typeface="Arial"/>
              <a:buChar char="•"/>
            </a:pPr>
            <a:r>
              <a:rPr lang="en-US" sz="2000" b="1" dirty="0" smtClean="0">
                <a:solidFill>
                  <a:schemeClr val="bg1"/>
                </a:solidFill>
                <a:latin typeface="Times New Roman"/>
                <a:cs typeface="American Typewriter"/>
              </a:rPr>
              <a:t>Continue to perform real-times tests of the new ensemble-based multi-lead time RII during the upcoming 2013 Atlantic and E. Pacific Hurricane seasons.</a:t>
            </a:r>
          </a:p>
          <a:p>
            <a:pPr marL="285750" indent="-285750">
              <a:buFont typeface="Arial"/>
              <a:buChar char="•"/>
            </a:pPr>
            <a:endParaRPr lang="en-US" sz="2000" b="1" dirty="0">
              <a:solidFill>
                <a:schemeClr val="bg1"/>
              </a:solidFill>
              <a:latin typeface="Times New Roman"/>
              <a:cs typeface="American Typewriter"/>
            </a:endParaRPr>
          </a:p>
          <a:p>
            <a:pPr marL="285750" indent="-285750">
              <a:buFont typeface="Arial"/>
              <a:buChar char="•"/>
            </a:pPr>
            <a:r>
              <a:rPr lang="en-US" sz="2000" b="1" dirty="0" smtClean="0">
                <a:solidFill>
                  <a:schemeClr val="bg1"/>
                </a:solidFill>
                <a:latin typeface="Times New Roman"/>
                <a:cs typeface="American Typewriter"/>
              </a:rPr>
              <a:t>Also, test recently developed ensemble-based version of the RII aid in the Atlantic and E. Pacific basins during the upcoming 2013 Hurricane season.</a:t>
            </a:r>
          </a:p>
          <a:p>
            <a:pPr marL="285750" indent="-285750">
              <a:buFont typeface="Arial"/>
              <a:buChar char="•"/>
            </a:pPr>
            <a:endParaRPr lang="en-US" sz="2000" b="1" dirty="0" smtClean="0">
              <a:solidFill>
                <a:schemeClr val="bg1"/>
              </a:solidFill>
              <a:latin typeface="Times New Roman"/>
              <a:cs typeface="American Typewriter"/>
            </a:endParaRPr>
          </a:p>
          <a:p>
            <a:pPr marL="285750" indent="-285750">
              <a:buFont typeface="Arial"/>
              <a:buChar char="•"/>
            </a:pPr>
            <a:r>
              <a:rPr lang="en-US" sz="2000" b="1" dirty="0" smtClean="0">
                <a:solidFill>
                  <a:schemeClr val="bg1"/>
                </a:solidFill>
                <a:latin typeface="Times New Roman"/>
                <a:cs typeface="American Typewriter"/>
              </a:rPr>
              <a:t>Finally, complete re-derivation of microwave-based RII and perform real</a:t>
            </a:r>
            <a:r>
              <a:rPr lang="en-US" sz="2000" b="1" dirty="0">
                <a:solidFill>
                  <a:schemeClr val="bg1"/>
                </a:solidFill>
                <a:latin typeface="Times New Roman"/>
                <a:cs typeface="American Typewriter"/>
              </a:rPr>
              <a:t>-time </a:t>
            </a:r>
            <a:r>
              <a:rPr lang="en-US" sz="2000" b="1" dirty="0" smtClean="0">
                <a:solidFill>
                  <a:schemeClr val="bg1"/>
                </a:solidFill>
                <a:latin typeface="Times New Roman"/>
                <a:cs typeface="American Typewriter"/>
              </a:rPr>
              <a:t>testing during the upcoming 2013  Hurricane Season in both the Atlantic </a:t>
            </a:r>
            <a:r>
              <a:rPr lang="en-US" sz="2000" b="1" dirty="0">
                <a:solidFill>
                  <a:schemeClr val="bg1"/>
                </a:solidFill>
                <a:latin typeface="Times New Roman"/>
                <a:cs typeface="American Typewriter"/>
              </a:rPr>
              <a:t>and Eastern </a:t>
            </a:r>
            <a:r>
              <a:rPr lang="en-US" sz="2000" b="1" dirty="0" smtClean="0">
                <a:solidFill>
                  <a:schemeClr val="bg1"/>
                </a:solidFill>
                <a:latin typeface="Times New Roman"/>
                <a:cs typeface="American Typewriter"/>
              </a:rPr>
              <a:t>Pacific basins</a:t>
            </a:r>
            <a:endParaRPr lang="en-US" sz="2000" b="1" dirty="0">
              <a:solidFill>
                <a:schemeClr val="bg1"/>
              </a:solidFill>
              <a:latin typeface="Times New Roman"/>
              <a:cs typeface="American Typewriter"/>
            </a:endParaRPr>
          </a:p>
          <a:p>
            <a:endParaRPr lang="en-US" sz="2000" b="1" dirty="0">
              <a:solidFill>
                <a:schemeClr val="bg1"/>
              </a:solidFill>
            </a:endParaRPr>
          </a:p>
        </p:txBody>
      </p:sp>
      <p:sp>
        <p:nvSpPr>
          <p:cNvPr id="6" name="Footer Placeholder 5"/>
          <p:cNvSpPr>
            <a:spLocks noGrp="1"/>
          </p:cNvSpPr>
          <p:nvPr>
            <p:ph type="ftr" sz="quarter" idx="11"/>
          </p:nvPr>
        </p:nvSpPr>
        <p:spPr/>
        <p:txBody>
          <a:bodyPr/>
          <a:lstStyle/>
          <a:p>
            <a:r>
              <a:rPr lang="en-US" dirty="0" smtClean="0">
                <a:solidFill>
                  <a:schemeClr val="bg1"/>
                </a:solidFill>
              </a:rPr>
              <a:t>17</a:t>
            </a:r>
            <a:endParaRPr lang="en-US" dirty="0">
              <a:solidFill>
                <a:schemeClr val="bg1"/>
              </a:solidFill>
            </a:endParaRPr>
          </a:p>
        </p:txBody>
      </p:sp>
    </p:spTree>
    <p:extLst>
      <p:ext uri="{BB962C8B-B14F-4D97-AF65-F5344CB8AC3E}">
        <p14:creationId xmlns:p14="http://schemas.microsoft.com/office/powerpoint/2010/main" val="6921419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792162"/>
          </a:xfrm>
        </p:spPr>
        <p:txBody>
          <a:bodyPr>
            <a:normAutofit/>
          </a:bodyPr>
          <a:lstStyle/>
          <a:p>
            <a:r>
              <a:rPr lang="en-US" sz="2800" b="1" i="1" dirty="0" smtClean="0">
                <a:solidFill>
                  <a:srgbClr val="FFFF00"/>
                </a:solidFill>
              </a:rPr>
              <a:t>Background and Motivation</a:t>
            </a:r>
            <a:endParaRPr lang="en-US" sz="2800" b="1" i="1" dirty="0">
              <a:solidFill>
                <a:srgbClr val="FFFF00"/>
              </a:solidFill>
            </a:endParaRPr>
          </a:p>
        </p:txBody>
      </p:sp>
      <p:sp>
        <p:nvSpPr>
          <p:cNvPr id="3" name="Content Placeholder 2"/>
          <p:cNvSpPr>
            <a:spLocks noGrp="1"/>
          </p:cNvSpPr>
          <p:nvPr>
            <p:ph idx="1"/>
          </p:nvPr>
        </p:nvSpPr>
        <p:spPr>
          <a:xfrm>
            <a:off x="177986" y="927101"/>
            <a:ext cx="8773610" cy="5832514"/>
          </a:xfrm>
        </p:spPr>
        <p:txBody>
          <a:bodyPr>
            <a:noAutofit/>
          </a:bodyPr>
          <a:lstStyle/>
          <a:p>
            <a:pPr marL="0" indent="0">
              <a:buNone/>
            </a:pPr>
            <a:r>
              <a:rPr lang="en-US" sz="1800" b="1" dirty="0" smtClean="0">
                <a:solidFill>
                  <a:schemeClr val="bg1"/>
                </a:solidFill>
              </a:rPr>
              <a:t>Predicting episodes of tropical cyclone (TC) rapid intensification (RI) remains one of NHC’s top forecast priorities. </a:t>
            </a:r>
          </a:p>
          <a:p>
            <a:pPr marL="0" indent="0">
              <a:buNone/>
            </a:pPr>
            <a:endParaRPr lang="en-US" sz="1800" b="1" dirty="0">
              <a:solidFill>
                <a:schemeClr val="bg1"/>
              </a:solidFill>
            </a:endParaRPr>
          </a:p>
          <a:p>
            <a:pPr marL="0" indent="0">
              <a:buNone/>
            </a:pPr>
            <a:r>
              <a:rPr lang="en-US" sz="1800" b="1" dirty="0" smtClean="0">
                <a:solidFill>
                  <a:schemeClr val="bg1"/>
                </a:solidFill>
              </a:rPr>
              <a:t>To aid in the forecasting of RI, a statistically-based rapid intensification index (RII) that uses large-scale predictors from the SHIPS model has been developed and is currently used operationally by the NHC (</a:t>
            </a:r>
            <a:r>
              <a:rPr lang="en-US" sz="1800" b="1" dirty="0">
                <a:solidFill>
                  <a:schemeClr val="bg1"/>
                </a:solidFill>
              </a:rPr>
              <a:t>Kaplan and DeMaria 2003, Kaplan et </a:t>
            </a:r>
            <a:r>
              <a:rPr lang="en-US" sz="1800" b="1" dirty="0" smtClean="0">
                <a:solidFill>
                  <a:schemeClr val="bg1"/>
                </a:solidFill>
              </a:rPr>
              <a:t>al. 2010, Kaplan et al. 2011) .</a:t>
            </a:r>
          </a:p>
          <a:p>
            <a:pPr marL="0" indent="0">
              <a:buNone/>
            </a:pPr>
            <a:endParaRPr lang="en-US" sz="1200" b="1" dirty="0" smtClean="0">
              <a:solidFill>
                <a:schemeClr val="bg1"/>
              </a:solidFill>
            </a:endParaRPr>
          </a:p>
          <a:p>
            <a:pPr marL="0" indent="0" algn="ctr">
              <a:buNone/>
            </a:pPr>
            <a:r>
              <a:rPr lang="en-US" sz="2400" b="1" dirty="0">
                <a:solidFill>
                  <a:schemeClr val="bg1"/>
                </a:solidFill>
              </a:rPr>
              <a:t> </a:t>
            </a:r>
            <a:r>
              <a:rPr lang="en-US" sz="2400" b="1" dirty="0">
                <a:solidFill>
                  <a:srgbClr val="FFFF00"/>
                </a:solidFill>
              </a:rPr>
              <a:t>Current </a:t>
            </a:r>
            <a:r>
              <a:rPr lang="en-US" sz="2400" b="1" dirty="0" smtClean="0">
                <a:solidFill>
                  <a:srgbClr val="FFFF00"/>
                </a:solidFill>
              </a:rPr>
              <a:t>JHT Project Goals</a:t>
            </a:r>
            <a:endParaRPr lang="en-US" sz="2400" b="1" dirty="0">
              <a:solidFill>
                <a:schemeClr val="bg1"/>
              </a:solidFill>
            </a:endParaRPr>
          </a:p>
          <a:p>
            <a:pPr marL="0" indent="0">
              <a:buNone/>
            </a:pPr>
            <a:endParaRPr lang="en-US" sz="1000" b="1" dirty="0" smtClean="0">
              <a:solidFill>
                <a:schemeClr val="bg1"/>
              </a:solidFill>
            </a:endParaRPr>
          </a:p>
          <a:p>
            <a:pPr marL="0" indent="0">
              <a:buNone/>
            </a:pPr>
            <a:r>
              <a:rPr lang="en-US" sz="1800" b="1" dirty="0" smtClean="0">
                <a:solidFill>
                  <a:schemeClr val="bg1"/>
                </a:solidFill>
              </a:rPr>
              <a:t>Although the current operational RII is generally skillful, its skill is still rather limited  (particularly in the Atlantic basin). Thus, our current  project seeks to improve the forecasting utility of the operational RII by performing the following</a:t>
            </a:r>
            <a:r>
              <a:rPr lang="en-US" sz="1800" b="1" dirty="0">
                <a:solidFill>
                  <a:schemeClr val="bg1"/>
                </a:solidFill>
              </a:rPr>
              <a:t> </a:t>
            </a:r>
            <a:r>
              <a:rPr lang="en-US" sz="1800" b="1" dirty="0" smtClean="0">
                <a:solidFill>
                  <a:schemeClr val="bg1"/>
                </a:solidFill>
              </a:rPr>
              <a:t>tasks: </a:t>
            </a:r>
          </a:p>
          <a:p>
            <a:pPr marL="0" indent="0">
              <a:buNone/>
            </a:pPr>
            <a:endParaRPr lang="en-US" sz="1000" b="1" dirty="0" smtClean="0">
              <a:solidFill>
                <a:schemeClr val="bg1"/>
              </a:solidFill>
            </a:endParaRPr>
          </a:p>
          <a:p>
            <a:pPr>
              <a:buFont typeface="Arial" pitchFamily="34" charset="0"/>
              <a:buChar char="•"/>
            </a:pPr>
            <a:r>
              <a:rPr lang="en-US" sz="1800" b="1" dirty="0" smtClean="0">
                <a:solidFill>
                  <a:schemeClr val="bg1"/>
                </a:solidFill>
              </a:rPr>
              <a:t>Develop new versions of RII for forecast lead-times out to 48-h using multi-model ensemble-based approach </a:t>
            </a:r>
          </a:p>
          <a:p>
            <a:pPr>
              <a:buFont typeface="Arial" pitchFamily="34" charset="0"/>
              <a:buChar char="•"/>
            </a:pPr>
            <a:r>
              <a:rPr lang="en-US" sz="1800" b="1" dirty="0" smtClean="0">
                <a:solidFill>
                  <a:schemeClr val="bg1"/>
                </a:solidFill>
              </a:rPr>
              <a:t>Incorporate new multi-lead time ensemble-based probabilistic RII  in recently developed deterministic  rapid intensity guidance model</a:t>
            </a:r>
          </a:p>
          <a:p>
            <a:pPr>
              <a:buFont typeface="Arial" pitchFamily="34" charset="0"/>
              <a:buChar char="•"/>
            </a:pPr>
            <a:r>
              <a:rPr lang="en-US" sz="1800" b="1" dirty="0" smtClean="0">
                <a:solidFill>
                  <a:schemeClr val="bg1"/>
                </a:solidFill>
              </a:rPr>
              <a:t>Derive new microwave-</a:t>
            </a:r>
            <a:r>
              <a:rPr lang="en-US" sz="1800" b="1" smtClean="0">
                <a:solidFill>
                  <a:schemeClr val="bg1"/>
                </a:solidFill>
              </a:rPr>
              <a:t>based </a:t>
            </a:r>
            <a:r>
              <a:rPr lang="en-US" sz="1800" b="1" smtClean="0">
                <a:solidFill>
                  <a:schemeClr val="bg1"/>
                </a:solidFill>
              </a:rPr>
              <a:t>version </a:t>
            </a:r>
            <a:r>
              <a:rPr lang="en-US" sz="1800" b="1" dirty="0" smtClean="0">
                <a:solidFill>
                  <a:schemeClr val="bg1"/>
                </a:solidFill>
              </a:rPr>
              <a:t>of RII</a:t>
            </a:r>
          </a:p>
          <a:p>
            <a:pPr>
              <a:buFont typeface="Arial" pitchFamily="34" charset="0"/>
              <a:buChar char="•"/>
            </a:pPr>
            <a:endParaRPr lang="en-US" sz="1800" b="1" dirty="0" smtClean="0">
              <a:solidFill>
                <a:schemeClr val="bg1"/>
              </a:solidFill>
            </a:endParaRPr>
          </a:p>
          <a:p>
            <a:pPr marL="0" indent="0">
              <a:buNone/>
            </a:pPr>
            <a:endParaRPr lang="en-US" sz="1800" b="1" dirty="0">
              <a:solidFill>
                <a:schemeClr val="bg1"/>
              </a:solidFill>
            </a:endParaRPr>
          </a:p>
        </p:txBody>
      </p:sp>
      <p:sp>
        <p:nvSpPr>
          <p:cNvPr id="6" name="Footer Placeholder 5"/>
          <p:cNvSpPr>
            <a:spLocks noGrp="1"/>
          </p:cNvSpPr>
          <p:nvPr>
            <p:ph type="ftr" sz="quarter" idx="11"/>
          </p:nvPr>
        </p:nvSpPr>
        <p:spPr/>
        <p:txBody>
          <a:bodyPr/>
          <a:lstStyle/>
          <a:p>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3862610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6" name="Picture 5" descr="RII_2012_sample.jpg"/>
          <p:cNvPicPr>
            <a:picLocks noChangeAspect="1"/>
          </p:cNvPicPr>
          <p:nvPr/>
        </p:nvPicPr>
        <p:blipFill rotWithShape="1">
          <a:blip r:embed="rId2">
            <a:extLst>
              <a:ext uri="{28A0092B-C50C-407E-A947-70E740481C1C}">
                <a14:useLocalDpi xmlns:a14="http://schemas.microsoft.com/office/drawing/2010/main" val="0"/>
              </a:ext>
            </a:extLst>
          </a:blip>
          <a:srcRect r="4818"/>
          <a:stretch/>
        </p:blipFill>
        <p:spPr>
          <a:xfrm>
            <a:off x="5192696" y="1424004"/>
            <a:ext cx="3666860" cy="5257800"/>
          </a:xfrm>
          <a:prstGeom prst="rect">
            <a:avLst/>
          </a:prstGeom>
        </p:spPr>
      </p:pic>
      <p:sp>
        <p:nvSpPr>
          <p:cNvPr id="7" name="TextBox 6"/>
          <p:cNvSpPr txBox="1"/>
          <p:nvPr/>
        </p:nvSpPr>
        <p:spPr>
          <a:xfrm>
            <a:off x="115440" y="998873"/>
            <a:ext cx="4913760" cy="4431983"/>
          </a:xfrm>
          <a:prstGeom prst="rect">
            <a:avLst/>
          </a:prstGeom>
          <a:noFill/>
        </p:spPr>
        <p:txBody>
          <a:bodyPr wrap="square" rtlCol="0">
            <a:spAutoFit/>
          </a:bodyPr>
          <a:lstStyle/>
          <a:p>
            <a:pPr marL="285750" indent="-285750">
              <a:buFont typeface="Arial"/>
              <a:buChar char="•"/>
            </a:pPr>
            <a:r>
              <a:rPr lang="en-US" b="1" dirty="0">
                <a:solidFill>
                  <a:schemeClr val="bg1"/>
                </a:solidFill>
              </a:rPr>
              <a:t>New multi-lead time  ensemble based </a:t>
            </a:r>
            <a:r>
              <a:rPr lang="en-US" b="1" dirty="0" smtClean="0">
                <a:solidFill>
                  <a:schemeClr val="bg1"/>
                </a:solidFill>
              </a:rPr>
              <a:t>versions </a:t>
            </a:r>
            <a:r>
              <a:rPr lang="en-US" b="1" dirty="0">
                <a:solidFill>
                  <a:schemeClr val="bg1"/>
                </a:solidFill>
              </a:rPr>
              <a:t>of RII  </a:t>
            </a:r>
            <a:r>
              <a:rPr lang="en-US" b="1" dirty="0" smtClean="0">
                <a:solidFill>
                  <a:schemeClr val="bg1"/>
                </a:solidFill>
              </a:rPr>
              <a:t>were </a:t>
            </a:r>
            <a:r>
              <a:rPr lang="en-US" b="1" dirty="0">
                <a:solidFill>
                  <a:schemeClr val="bg1"/>
                </a:solidFill>
              </a:rPr>
              <a:t>developed </a:t>
            </a:r>
            <a:r>
              <a:rPr lang="en-US" b="1" dirty="0" smtClean="0">
                <a:solidFill>
                  <a:schemeClr val="bg1"/>
                </a:solidFill>
              </a:rPr>
              <a:t>for </a:t>
            </a:r>
            <a:r>
              <a:rPr lang="en-US" b="1" dirty="0">
                <a:solidFill>
                  <a:schemeClr val="bg1"/>
                </a:solidFill>
              </a:rPr>
              <a:t>12-h, 24-h, 36-h and 48-h lead times for both </a:t>
            </a:r>
            <a:r>
              <a:rPr lang="en-US" b="1" dirty="0" smtClean="0">
                <a:solidFill>
                  <a:schemeClr val="bg1"/>
                </a:solidFill>
              </a:rPr>
              <a:t>the Atlantic </a:t>
            </a:r>
            <a:r>
              <a:rPr lang="en-US" b="1" dirty="0">
                <a:solidFill>
                  <a:schemeClr val="bg1"/>
                </a:solidFill>
              </a:rPr>
              <a:t>and E. Pacific basins.  </a:t>
            </a:r>
          </a:p>
          <a:p>
            <a:pPr marL="285750" indent="-285750">
              <a:buFont typeface="Arial"/>
              <a:buChar char="•"/>
            </a:pPr>
            <a:endParaRPr lang="en-US" sz="1000" b="1" dirty="0">
              <a:solidFill>
                <a:schemeClr val="bg1"/>
              </a:solidFill>
            </a:endParaRPr>
          </a:p>
          <a:p>
            <a:pPr marL="285750" indent="-285750">
              <a:buFont typeface="Arial"/>
              <a:buChar char="•"/>
            </a:pPr>
            <a:r>
              <a:rPr lang="en-US" b="1" dirty="0" smtClean="0">
                <a:solidFill>
                  <a:schemeClr val="bg1"/>
                </a:solidFill>
              </a:rPr>
              <a:t>The ensemble</a:t>
            </a:r>
            <a:r>
              <a:rPr lang="en-US" b="1" dirty="0">
                <a:solidFill>
                  <a:schemeClr val="bg1"/>
                </a:solidFill>
              </a:rPr>
              <a:t>-based RII is </a:t>
            </a:r>
            <a:r>
              <a:rPr lang="en-US" b="1" dirty="0" smtClean="0">
                <a:solidFill>
                  <a:schemeClr val="bg1"/>
                </a:solidFill>
              </a:rPr>
              <a:t>the average (consensus) </a:t>
            </a:r>
            <a:r>
              <a:rPr lang="en-US" b="1" dirty="0">
                <a:solidFill>
                  <a:schemeClr val="bg1"/>
                </a:solidFill>
              </a:rPr>
              <a:t>of the SHIPS, Bayesian, and </a:t>
            </a:r>
            <a:r>
              <a:rPr lang="en-US" b="1" dirty="0" smtClean="0">
                <a:solidFill>
                  <a:schemeClr val="bg1"/>
                </a:solidFill>
              </a:rPr>
              <a:t>Logistic versions (</a:t>
            </a:r>
            <a:r>
              <a:rPr lang="en-US" b="1" dirty="0">
                <a:solidFill>
                  <a:schemeClr val="bg1"/>
                </a:solidFill>
              </a:rPr>
              <a:t> </a:t>
            </a:r>
            <a:r>
              <a:rPr lang="en-US" b="1" dirty="0" err="1" smtClean="0">
                <a:solidFill>
                  <a:schemeClr val="bg1"/>
                </a:solidFill>
              </a:rPr>
              <a:t>Rozoff</a:t>
            </a:r>
            <a:r>
              <a:rPr lang="en-US" b="1" dirty="0" smtClean="0">
                <a:solidFill>
                  <a:schemeClr val="bg1"/>
                </a:solidFill>
              </a:rPr>
              <a:t> </a:t>
            </a:r>
            <a:r>
              <a:rPr lang="en-US" b="1" dirty="0">
                <a:solidFill>
                  <a:schemeClr val="bg1"/>
                </a:solidFill>
              </a:rPr>
              <a:t>and </a:t>
            </a:r>
            <a:r>
              <a:rPr lang="en-US" b="1" dirty="0" smtClean="0">
                <a:solidFill>
                  <a:schemeClr val="bg1"/>
                </a:solidFill>
              </a:rPr>
              <a:t> Kossin </a:t>
            </a:r>
            <a:r>
              <a:rPr lang="en-US" b="1" dirty="0">
                <a:solidFill>
                  <a:schemeClr val="bg1"/>
                </a:solidFill>
              </a:rPr>
              <a:t>2011).</a:t>
            </a:r>
          </a:p>
          <a:p>
            <a:pPr marL="285750" indent="-285750">
              <a:buFont typeface="Arial"/>
              <a:buChar char="•"/>
            </a:pPr>
            <a:endParaRPr lang="en-US" sz="1000" b="1" dirty="0">
              <a:solidFill>
                <a:schemeClr val="bg1"/>
              </a:solidFill>
            </a:endParaRPr>
          </a:p>
          <a:p>
            <a:pPr marL="285750" indent="-285750">
              <a:buFont typeface="Arial"/>
              <a:buChar char="•"/>
            </a:pPr>
            <a:r>
              <a:rPr lang="en-US" b="1" dirty="0">
                <a:solidFill>
                  <a:schemeClr val="bg1"/>
                </a:solidFill>
              </a:rPr>
              <a:t>M</a:t>
            </a:r>
            <a:r>
              <a:rPr lang="en-US" b="1" dirty="0" smtClean="0">
                <a:solidFill>
                  <a:schemeClr val="bg1"/>
                </a:solidFill>
              </a:rPr>
              <a:t>ulti</a:t>
            </a:r>
            <a:r>
              <a:rPr lang="en-US" b="1" dirty="0">
                <a:solidFill>
                  <a:schemeClr val="bg1"/>
                </a:solidFill>
              </a:rPr>
              <a:t>-lead time ensemble-based RII </a:t>
            </a:r>
            <a:r>
              <a:rPr lang="en-US" b="1" dirty="0" smtClean="0">
                <a:solidFill>
                  <a:schemeClr val="bg1"/>
                </a:solidFill>
              </a:rPr>
              <a:t>was first </a:t>
            </a:r>
            <a:r>
              <a:rPr lang="en-US" b="1" dirty="0">
                <a:solidFill>
                  <a:schemeClr val="bg1"/>
                </a:solidFill>
              </a:rPr>
              <a:t>run in real-time starting ~Aug </a:t>
            </a:r>
            <a:r>
              <a:rPr lang="en-US" b="1" dirty="0" smtClean="0">
                <a:solidFill>
                  <a:schemeClr val="bg1"/>
                </a:solidFill>
              </a:rPr>
              <a:t>1, 2012 </a:t>
            </a:r>
            <a:r>
              <a:rPr lang="en-US" b="1" dirty="0">
                <a:solidFill>
                  <a:schemeClr val="bg1"/>
                </a:solidFill>
              </a:rPr>
              <a:t>at CIRA in Colorado with forecasts </a:t>
            </a:r>
            <a:r>
              <a:rPr lang="en-US" b="1" dirty="0" smtClean="0">
                <a:solidFill>
                  <a:schemeClr val="bg1"/>
                </a:solidFill>
              </a:rPr>
              <a:t>made </a:t>
            </a:r>
            <a:r>
              <a:rPr lang="en-US" b="1" dirty="0">
                <a:solidFill>
                  <a:schemeClr val="bg1"/>
                </a:solidFill>
              </a:rPr>
              <a:t>available to forecasters via a </a:t>
            </a:r>
            <a:r>
              <a:rPr lang="en-US" b="1" dirty="0" smtClean="0">
                <a:solidFill>
                  <a:schemeClr val="bg1"/>
                </a:solidFill>
              </a:rPr>
              <a:t>website.</a:t>
            </a:r>
          </a:p>
          <a:p>
            <a:pPr marL="285750" indent="-285750">
              <a:buFont typeface="Arial"/>
              <a:buChar char="•"/>
            </a:pPr>
            <a:endParaRPr lang="en-US" sz="1000" b="1" dirty="0">
              <a:solidFill>
                <a:schemeClr val="bg1"/>
              </a:solidFill>
            </a:endParaRPr>
          </a:p>
          <a:p>
            <a:pPr marL="285750" indent="-285750">
              <a:buFont typeface="Arial"/>
              <a:buChar char="•"/>
            </a:pPr>
            <a:r>
              <a:rPr lang="en-US" b="1" dirty="0">
                <a:solidFill>
                  <a:schemeClr val="bg1"/>
                </a:solidFill>
              </a:rPr>
              <a:t>Forecasts for cases prior to Aug 1 were also </a:t>
            </a:r>
            <a:r>
              <a:rPr lang="en-US" b="1" dirty="0" smtClean="0">
                <a:solidFill>
                  <a:schemeClr val="bg1"/>
                </a:solidFill>
              </a:rPr>
              <a:t>obtained </a:t>
            </a:r>
            <a:r>
              <a:rPr lang="en-US" b="1" dirty="0">
                <a:solidFill>
                  <a:schemeClr val="bg1"/>
                </a:solidFill>
              </a:rPr>
              <a:t>using real-time data </a:t>
            </a:r>
            <a:r>
              <a:rPr lang="en-US" b="1" dirty="0" smtClean="0">
                <a:solidFill>
                  <a:schemeClr val="bg1"/>
                </a:solidFill>
              </a:rPr>
              <a:t>at the time that the </a:t>
            </a:r>
            <a:r>
              <a:rPr lang="en-US" b="1" dirty="0">
                <a:solidFill>
                  <a:schemeClr val="bg1"/>
                </a:solidFill>
              </a:rPr>
              <a:t>new </a:t>
            </a:r>
            <a:r>
              <a:rPr lang="en-US" b="1" dirty="0" smtClean="0">
                <a:solidFill>
                  <a:schemeClr val="bg1"/>
                </a:solidFill>
              </a:rPr>
              <a:t>version </a:t>
            </a:r>
            <a:r>
              <a:rPr lang="en-US" b="1" dirty="0">
                <a:solidFill>
                  <a:schemeClr val="bg1"/>
                </a:solidFill>
              </a:rPr>
              <a:t>was first run at CIRA.</a:t>
            </a:r>
          </a:p>
        </p:txBody>
      </p:sp>
      <p:sp>
        <p:nvSpPr>
          <p:cNvPr id="9" name="Rectangle 8"/>
          <p:cNvSpPr/>
          <p:nvPr/>
        </p:nvSpPr>
        <p:spPr>
          <a:xfrm>
            <a:off x="2090648" y="168018"/>
            <a:ext cx="5620316" cy="523220"/>
          </a:xfrm>
          <a:prstGeom prst="rect">
            <a:avLst/>
          </a:prstGeom>
        </p:spPr>
        <p:txBody>
          <a:bodyPr wrap="none">
            <a:spAutoFit/>
          </a:bodyPr>
          <a:lstStyle/>
          <a:p>
            <a:r>
              <a:rPr lang="en-US" sz="2800" b="1" i="1" dirty="0">
                <a:solidFill>
                  <a:srgbClr val="FFFF00"/>
                </a:solidFill>
              </a:rPr>
              <a:t>Multi lead-time </a:t>
            </a:r>
            <a:r>
              <a:rPr lang="en-US" sz="2800" b="1" i="1" dirty="0" smtClean="0">
                <a:solidFill>
                  <a:srgbClr val="FFFF00"/>
                </a:solidFill>
              </a:rPr>
              <a:t>ensemble-based </a:t>
            </a:r>
            <a:r>
              <a:rPr lang="en-US" sz="2800" b="1" i="1" dirty="0">
                <a:solidFill>
                  <a:srgbClr val="FFFF00"/>
                </a:solidFill>
              </a:rPr>
              <a:t>RII</a:t>
            </a:r>
          </a:p>
        </p:txBody>
      </p:sp>
      <p:sp>
        <p:nvSpPr>
          <p:cNvPr id="10" name="TextBox 9"/>
          <p:cNvSpPr txBox="1"/>
          <p:nvPr/>
        </p:nvSpPr>
        <p:spPr>
          <a:xfrm>
            <a:off x="5897282" y="885214"/>
            <a:ext cx="2501252" cy="461665"/>
          </a:xfrm>
          <a:prstGeom prst="rect">
            <a:avLst/>
          </a:prstGeom>
          <a:noFill/>
        </p:spPr>
        <p:txBody>
          <a:bodyPr wrap="square" rtlCol="0">
            <a:spAutoFit/>
          </a:bodyPr>
          <a:lstStyle/>
          <a:p>
            <a:r>
              <a:rPr lang="en-US" sz="2400" b="1" dirty="0" smtClean="0">
                <a:solidFill>
                  <a:schemeClr val="bg1"/>
                </a:solidFill>
              </a:rPr>
              <a:t>Emilia (2012)</a:t>
            </a:r>
            <a:endParaRPr lang="en-US" sz="2400" b="1" dirty="0">
              <a:solidFill>
                <a:schemeClr val="bg1"/>
              </a:solidFill>
            </a:endParaRPr>
          </a:p>
        </p:txBody>
      </p:sp>
      <p:sp>
        <p:nvSpPr>
          <p:cNvPr id="4" name="Footer Placeholder 3"/>
          <p:cNvSpPr>
            <a:spLocks noGrp="1"/>
          </p:cNvSpPr>
          <p:nvPr>
            <p:ph type="ftr" sz="quarter" idx="11"/>
          </p:nvPr>
        </p:nvSpPr>
        <p:spPr/>
        <p:txBody>
          <a:bodyPr/>
          <a:lstStyle/>
          <a:p>
            <a:r>
              <a:rPr lang="en-US" dirty="0" smtClean="0">
                <a:solidFill>
                  <a:schemeClr val="bg1"/>
                </a:solidFill>
              </a:rPr>
              <a:t>3</a:t>
            </a:r>
            <a:endParaRPr lang="en-US" dirty="0">
              <a:solidFill>
                <a:schemeClr val="bg1"/>
              </a:solidFill>
            </a:endParaRPr>
          </a:p>
        </p:txBody>
      </p:sp>
      <p:sp>
        <p:nvSpPr>
          <p:cNvPr id="2" name="TextBox 1"/>
          <p:cNvSpPr txBox="1"/>
          <p:nvPr/>
        </p:nvSpPr>
        <p:spPr>
          <a:xfrm>
            <a:off x="60960" y="5689599"/>
            <a:ext cx="4657793"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b="1" dirty="0" smtClean="0">
                <a:solidFill>
                  <a:srgbClr val="FFFF00"/>
                </a:solidFill>
              </a:rPr>
              <a:t>New multi-lead time ensemble-based RII</a:t>
            </a:r>
            <a:endParaRPr lang="en-US" sz="2000" b="1" dirty="0">
              <a:solidFill>
                <a:srgbClr val="FFFF00"/>
              </a:solidFill>
            </a:endParaRPr>
          </a:p>
        </p:txBody>
      </p:sp>
      <p:cxnSp>
        <p:nvCxnSpPr>
          <p:cNvPr id="5" name="Straight Arrow Connector 4"/>
          <p:cNvCxnSpPr/>
          <p:nvPr/>
        </p:nvCxnSpPr>
        <p:spPr>
          <a:xfrm>
            <a:off x="4779714" y="5738116"/>
            <a:ext cx="404287" cy="1242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406633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438" y="1194000"/>
            <a:ext cx="1577975" cy="769227"/>
          </a:xfrm>
          <a:prstGeom prst="rect">
            <a:avLst/>
          </a:prstGeom>
          <a:solidFill>
            <a:srgbClr val="FFFF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5" name="Picture 4" descr="2012_atlc_probri.jpg"/>
          <p:cNvPicPr>
            <a:picLocks noChangeAspect="1"/>
          </p:cNvPicPr>
          <p:nvPr/>
        </p:nvPicPr>
        <p:blipFill rotWithShape="1">
          <a:blip r:embed="rId3">
            <a:extLst>
              <a:ext uri="{28A0092B-C50C-407E-A947-70E740481C1C}">
                <a14:useLocalDpi xmlns:a14="http://schemas.microsoft.com/office/drawing/2010/main" val="0"/>
              </a:ext>
            </a:extLst>
          </a:blip>
          <a:srcRect t="3344"/>
          <a:stretch/>
        </p:blipFill>
        <p:spPr>
          <a:xfrm>
            <a:off x="3939689" y="4291368"/>
            <a:ext cx="3344892" cy="25146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754926631"/>
              </p:ext>
            </p:extLst>
          </p:nvPr>
        </p:nvGraphicFramePr>
        <p:xfrm>
          <a:off x="579438" y="1282507"/>
          <a:ext cx="1577975" cy="711200"/>
        </p:xfrm>
        <a:graphic>
          <a:graphicData uri="http://schemas.openxmlformats.org/presentationml/2006/ole">
            <mc:AlternateContent xmlns:mc="http://schemas.openxmlformats.org/markup-compatibility/2006">
              <mc:Choice xmlns:v="urn:schemas-microsoft-com:vml" Requires="v">
                <p:oleObj spid="_x0000_s1175" name="Equation" r:id="rId4" imgW="1333500" imgH="457200" progId="Equation.3">
                  <p:embed/>
                </p:oleObj>
              </mc:Choice>
              <mc:Fallback>
                <p:oleObj name="Equation" r:id="rId4" imgW="1333500" imgH="457200" progId="Equation.3">
                  <p:embed/>
                  <p:pic>
                    <p:nvPicPr>
                      <p:cNvPr id="0" name=""/>
                      <p:cNvPicPr/>
                      <p:nvPr/>
                    </p:nvPicPr>
                    <p:blipFill>
                      <a:blip r:embed="rId5"/>
                      <a:stretch>
                        <a:fillRect/>
                      </a:stretch>
                    </p:blipFill>
                    <p:spPr>
                      <a:xfrm>
                        <a:off x="579438" y="1282507"/>
                        <a:ext cx="1577975" cy="711200"/>
                      </a:xfrm>
                      <a:prstGeom prst="rect">
                        <a:avLst/>
                      </a:prstGeom>
                      <a:ln>
                        <a:solidFill>
                          <a:srgbClr val="FFFF00"/>
                        </a:solidFill>
                      </a:ln>
                    </p:spPr>
                  </p:pic>
                </p:oleObj>
              </mc:Fallback>
            </mc:AlternateContent>
          </a:graphicData>
        </a:graphic>
      </p:graphicFrame>
      <p:sp>
        <p:nvSpPr>
          <p:cNvPr id="7" name="TextBox 6"/>
          <p:cNvSpPr txBox="1"/>
          <p:nvPr/>
        </p:nvSpPr>
        <p:spPr>
          <a:xfrm>
            <a:off x="115458" y="2142506"/>
            <a:ext cx="3136170" cy="1631216"/>
          </a:xfrm>
          <a:prstGeom prst="rect">
            <a:avLst/>
          </a:prstGeom>
          <a:noFill/>
        </p:spPr>
        <p:txBody>
          <a:bodyPr wrap="square" rtlCol="0">
            <a:spAutoFit/>
          </a:bodyPr>
          <a:lstStyle/>
          <a:p>
            <a:r>
              <a:rPr lang="en-US" b="1" dirty="0" smtClean="0">
                <a:solidFill>
                  <a:schemeClr val="bg1"/>
                </a:solidFill>
              </a:rPr>
              <a:t>where </a:t>
            </a:r>
            <a:r>
              <a:rPr lang="en-US" b="1" dirty="0" err="1" smtClean="0">
                <a:solidFill>
                  <a:schemeClr val="bg1"/>
                </a:solidFill>
              </a:rPr>
              <a:t>y</a:t>
            </a:r>
            <a:r>
              <a:rPr lang="en-US" b="1" baseline="-25000" dirty="0" err="1" smtClean="0">
                <a:solidFill>
                  <a:schemeClr val="bg1"/>
                </a:solidFill>
              </a:rPr>
              <a:t>k</a:t>
            </a:r>
            <a:r>
              <a:rPr lang="en-US" b="1" dirty="0" smtClean="0">
                <a:solidFill>
                  <a:schemeClr val="bg1"/>
                </a:solidFill>
              </a:rPr>
              <a:t> is the forecasted  probability of RI from the RII  and</a:t>
            </a:r>
          </a:p>
          <a:p>
            <a:endParaRPr lang="en-US" sz="1000" b="1" dirty="0" smtClean="0">
              <a:solidFill>
                <a:schemeClr val="bg1"/>
              </a:solidFill>
            </a:endParaRPr>
          </a:p>
          <a:p>
            <a:r>
              <a:rPr lang="en-US" b="1" dirty="0" smtClean="0">
                <a:solidFill>
                  <a:schemeClr val="bg1"/>
                </a:solidFill>
              </a:rPr>
              <a:t> </a:t>
            </a:r>
            <a:r>
              <a:rPr lang="en-US" b="1" i="1" dirty="0" smtClean="0">
                <a:solidFill>
                  <a:schemeClr val="bg1"/>
                </a:solidFill>
              </a:rPr>
              <a:t>o</a:t>
            </a:r>
            <a:r>
              <a:rPr lang="en-US" b="1" i="1" baseline="-25000" dirty="0" smtClean="0">
                <a:solidFill>
                  <a:schemeClr val="bg1"/>
                </a:solidFill>
              </a:rPr>
              <a:t>k</a:t>
            </a:r>
            <a:r>
              <a:rPr lang="en-US" b="1" dirty="0" smtClean="0">
                <a:solidFill>
                  <a:schemeClr val="bg1"/>
                </a:solidFill>
              </a:rPr>
              <a:t>= 0  if no RI occurs and </a:t>
            </a:r>
          </a:p>
          <a:p>
            <a:r>
              <a:rPr lang="en-US" b="1" dirty="0" smtClean="0">
                <a:solidFill>
                  <a:schemeClr val="bg1"/>
                </a:solidFill>
              </a:rPr>
              <a:t> </a:t>
            </a:r>
            <a:r>
              <a:rPr lang="en-US" b="1" i="1" dirty="0" smtClean="0">
                <a:solidFill>
                  <a:schemeClr val="bg1"/>
                </a:solidFill>
              </a:rPr>
              <a:t>o</a:t>
            </a:r>
            <a:r>
              <a:rPr lang="en-US" b="1" i="1" baseline="-25000" dirty="0" smtClean="0">
                <a:solidFill>
                  <a:schemeClr val="bg1"/>
                </a:solidFill>
              </a:rPr>
              <a:t>k</a:t>
            </a:r>
            <a:r>
              <a:rPr lang="en-US" b="1" dirty="0" smtClean="0">
                <a:solidFill>
                  <a:schemeClr val="bg1"/>
                </a:solidFill>
              </a:rPr>
              <a:t>= 1  if RI  does occur </a:t>
            </a:r>
            <a:endParaRPr lang="en-US" b="1" dirty="0">
              <a:solidFill>
                <a:schemeClr val="bg1"/>
              </a:solidFill>
            </a:endParaRPr>
          </a:p>
        </p:txBody>
      </p:sp>
      <p:sp>
        <p:nvSpPr>
          <p:cNvPr id="8" name="TextBox 7"/>
          <p:cNvSpPr txBox="1"/>
          <p:nvPr/>
        </p:nvSpPr>
        <p:spPr>
          <a:xfrm>
            <a:off x="145881" y="76971"/>
            <a:ext cx="9258789" cy="1384995"/>
          </a:xfrm>
          <a:prstGeom prst="rect">
            <a:avLst/>
          </a:prstGeom>
          <a:noFill/>
        </p:spPr>
        <p:txBody>
          <a:bodyPr wrap="none" rtlCol="0">
            <a:spAutoFit/>
          </a:bodyPr>
          <a:lstStyle/>
          <a:p>
            <a:r>
              <a:rPr lang="en-US" sz="2100" b="1" i="1" dirty="0" smtClean="0">
                <a:solidFill>
                  <a:srgbClr val="FFFF00"/>
                </a:solidFill>
              </a:rPr>
              <a:t>Brier Score (BS) of the 2012 Atlantic RII “Real-time”</a:t>
            </a:r>
            <a:r>
              <a:rPr lang="en-US" sz="2100" b="1" i="1" dirty="0">
                <a:solidFill>
                  <a:srgbClr val="FFFF00"/>
                </a:solidFill>
              </a:rPr>
              <a:t> </a:t>
            </a:r>
            <a:r>
              <a:rPr lang="en-US" sz="2100" b="1" i="1" dirty="0" smtClean="0">
                <a:solidFill>
                  <a:srgbClr val="FFFF00"/>
                </a:solidFill>
              </a:rPr>
              <a:t>and 1995-2010</a:t>
            </a:r>
          </a:p>
          <a:p>
            <a:r>
              <a:rPr lang="en-US" sz="2100" b="1" i="1" dirty="0" smtClean="0">
                <a:solidFill>
                  <a:srgbClr val="FFFF00"/>
                </a:solidFill>
              </a:rPr>
              <a:t> cross-validated RI forecasts as well as those of climatology (top panel). </a:t>
            </a:r>
          </a:p>
          <a:p>
            <a:r>
              <a:rPr lang="en-US" sz="2100" b="1" i="1" dirty="0" smtClean="0">
                <a:solidFill>
                  <a:srgbClr val="FFFF00"/>
                </a:solidFill>
              </a:rPr>
              <a:t>The probability of RI for each of these time periods is also shown (bottom panel).  </a:t>
            </a:r>
            <a:endParaRPr lang="en-US" sz="2100" b="1" i="1" dirty="0">
              <a:solidFill>
                <a:srgbClr val="FFFF00"/>
              </a:solidFill>
            </a:endParaRPr>
          </a:p>
          <a:p>
            <a:endParaRPr lang="en-US" sz="2100" dirty="0"/>
          </a:p>
        </p:txBody>
      </p:sp>
      <p:sp>
        <p:nvSpPr>
          <p:cNvPr id="9" name="TextBox 8"/>
          <p:cNvSpPr txBox="1"/>
          <p:nvPr/>
        </p:nvSpPr>
        <p:spPr>
          <a:xfrm>
            <a:off x="83340" y="3829512"/>
            <a:ext cx="3261252" cy="646331"/>
          </a:xfrm>
          <a:prstGeom prst="rect">
            <a:avLst/>
          </a:prstGeom>
          <a:noFill/>
        </p:spPr>
        <p:txBody>
          <a:bodyPr wrap="square" rtlCol="0">
            <a:spAutoFit/>
          </a:bodyPr>
          <a:lstStyle/>
          <a:p>
            <a:pPr algn="ctr"/>
            <a:r>
              <a:rPr lang="en-US" b="1" dirty="0" smtClean="0">
                <a:solidFill>
                  <a:schemeClr val="bg1"/>
                </a:solidFill>
              </a:rPr>
              <a:t>  0</a:t>
            </a:r>
            <a:r>
              <a:rPr lang="en-US" b="1" u="sng" dirty="0" smtClean="0">
                <a:solidFill>
                  <a:schemeClr val="bg1"/>
                </a:solidFill>
              </a:rPr>
              <a:t>&lt;</a:t>
            </a:r>
            <a:r>
              <a:rPr lang="en-US" b="1" dirty="0" smtClean="0">
                <a:solidFill>
                  <a:schemeClr val="bg1"/>
                </a:solidFill>
              </a:rPr>
              <a:t>BS</a:t>
            </a:r>
            <a:r>
              <a:rPr lang="en-US" b="1" u="sng" dirty="0" smtClean="0">
                <a:solidFill>
                  <a:schemeClr val="bg1"/>
                </a:solidFill>
              </a:rPr>
              <a:t>&lt;</a:t>
            </a:r>
            <a:r>
              <a:rPr lang="en-US" b="1" dirty="0" smtClean="0">
                <a:solidFill>
                  <a:schemeClr val="bg1"/>
                </a:solidFill>
              </a:rPr>
              <a:t>1 </a:t>
            </a:r>
          </a:p>
          <a:p>
            <a:r>
              <a:rPr lang="en-US" b="1" dirty="0">
                <a:solidFill>
                  <a:schemeClr val="bg1"/>
                </a:solidFill>
              </a:rPr>
              <a:t>  </a:t>
            </a:r>
            <a:r>
              <a:rPr lang="en-US" b="1" dirty="0" smtClean="0">
                <a:solidFill>
                  <a:schemeClr val="bg1"/>
                </a:solidFill>
              </a:rPr>
              <a:t>(where 0 denotes perfect skill)</a:t>
            </a:r>
            <a:endParaRPr lang="en-US" b="1" dirty="0">
              <a:solidFill>
                <a:schemeClr val="bg1"/>
              </a:solidFill>
            </a:endParaRPr>
          </a:p>
        </p:txBody>
      </p:sp>
      <p:sp>
        <p:nvSpPr>
          <p:cNvPr id="11" name="Footer Placeholder 10"/>
          <p:cNvSpPr>
            <a:spLocks noGrp="1"/>
          </p:cNvSpPr>
          <p:nvPr>
            <p:ph type="ftr" sz="quarter" idx="11"/>
          </p:nvPr>
        </p:nvSpPr>
        <p:spPr>
          <a:xfrm>
            <a:off x="7477760" y="6356350"/>
            <a:ext cx="1198880" cy="365125"/>
          </a:xfrm>
        </p:spPr>
        <p:txBody>
          <a:bodyPr/>
          <a:lstStyle/>
          <a:p>
            <a:r>
              <a:rPr lang="en-US" dirty="0" smtClean="0">
                <a:solidFill>
                  <a:schemeClr val="bg1"/>
                </a:solidFill>
              </a:rPr>
              <a:t>4</a:t>
            </a:r>
            <a:endParaRPr lang="en-US" dirty="0">
              <a:solidFill>
                <a:schemeClr val="bg1"/>
              </a:solidFill>
            </a:endParaRPr>
          </a:p>
        </p:txBody>
      </p:sp>
      <p:pic>
        <p:nvPicPr>
          <p:cNvPr id="13" name="Content Placeholder 12" descr="BS_atlc_1995-2012.jpg"/>
          <p:cNvPicPr>
            <a:picLocks noGrp="1" noChangeAspect="1"/>
          </p:cNvPicPr>
          <p:nvPr>
            <p:ph idx="1"/>
          </p:nvPr>
        </p:nvPicPr>
        <p:blipFill>
          <a:blip r:embed="rId6">
            <a:extLst>
              <a:ext uri="{28A0092B-C50C-407E-A947-70E740481C1C}">
                <a14:useLocalDpi xmlns:a14="http://schemas.microsoft.com/office/drawing/2010/main" val="0"/>
              </a:ext>
            </a:extLst>
          </a:blip>
          <a:srcRect t="5164" b="5164"/>
          <a:stretch>
            <a:fillRect/>
          </a:stretch>
        </p:blipFill>
        <p:spPr>
          <a:xfrm>
            <a:off x="3738142" y="1224480"/>
            <a:ext cx="4000755" cy="2834640"/>
          </a:xfrm>
        </p:spPr>
      </p:pic>
    </p:spTree>
    <p:extLst>
      <p:ext uri="{BB962C8B-B14F-4D97-AF65-F5344CB8AC3E}">
        <p14:creationId xmlns:p14="http://schemas.microsoft.com/office/powerpoint/2010/main" val="35342061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2_skill_atlc_multi_all.jpg"/>
          <p:cNvPicPr>
            <a:picLocks noGrp="1" noChangeAspect="1"/>
          </p:cNvPicPr>
          <p:nvPr>
            <p:ph idx="1"/>
          </p:nvPr>
        </p:nvPicPr>
        <p:blipFill>
          <a:blip r:embed="rId2">
            <a:extLst>
              <a:ext uri="{28A0092B-C50C-407E-A947-70E740481C1C}">
                <a14:useLocalDpi xmlns:a14="http://schemas.microsoft.com/office/drawing/2010/main" val="0"/>
              </a:ext>
            </a:extLst>
          </a:blip>
          <a:srcRect t="1318" b="1318"/>
          <a:stretch>
            <a:fillRect/>
          </a:stretch>
        </p:blipFill>
        <p:spPr>
          <a:xfrm>
            <a:off x="3777766" y="2746108"/>
            <a:ext cx="4754513" cy="3657600"/>
          </a:xfrm>
        </p:spPr>
      </p:pic>
      <p:sp>
        <p:nvSpPr>
          <p:cNvPr id="2" name="Rectangle 1"/>
          <p:cNvSpPr/>
          <p:nvPr/>
        </p:nvSpPr>
        <p:spPr>
          <a:xfrm>
            <a:off x="1558473" y="173164"/>
            <a:ext cx="6657178" cy="830997"/>
          </a:xfrm>
          <a:prstGeom prst="rect">
            <a:avLst/>
          </a:prstGeom>
        </p:spPr>
        <p:txBody>
          <a:bodyPr wrap="square">
            <a:spAutoFit/>
          </a:bodyPr>
          <a:lstStyle/>
          <a:p>
            <a:pPr algn="ctr"/>
            <a:r>
              <a:rPr lang="en-US" sz="2400" b="1" i="1" dirty="0">
                <a:solidFill>
                  <a:srgbClr val="FFFF00"/>
                </a:solidFill>
              </a:rPr>
              <a:t>Skill of the </a:t>
            </a:r>
            <a:r>
              <a:rPr lang="en-US" sz="2400" b="1" i="1" dirty="0" smtClean="0">
                <a:solidFill>
                  <a:srgbClr val="FFFF00"/>
                </a:solidFill>
              </a:rPr>
              <a:t>2012 Atlantic multi-lead time</a:t>
            </a:r>
          </a:p>
          <a:p>
            <a:pPr algn="ctr"/>
            <a:r>
              <a:rPr lang="en-US" sz="2400" b="1" i="1" dirty="0" smtClean="0">
                <a:solidFill>
                  <a:srgbClr val="FFFF00"/>
                </a:solidFill>
              </a:rPr>
              <a:t> “Real–time RII forecasts </a:t>
            </a:r>
          </a:p>
        </p:txBody>
      </p:sp>
      <p:sp>
        <p:nvSpPr>
          <p:cNvPr id="5" name="Rectangle 4"/>
          <p:cNvSpPr/>
          <p:nvPr/>
        </p:nvSpPr>
        <p:spPr>
          <a:xfrm>
            <a:off x="519508" y="1035352"/>
            <a:ext cx="7984749" cy="923330"/>
          </a:xfrm>
          <a:prstGeom prst="rect">
            <a:avLst/>
          </a:prstGeom>
        </p:spPr>
        <p:txBody>
          <a:bodyPr wrap="square">
            <a:spAutoFit/>
          </a:bodyPr>
          <a:lstStyle/>
          <a:p>
            <a:r>
              <a:rPr lang="en-US" b="1" dirty="0" smtClean="0">
                <a:solidFill>
                  <a:schemeClr val="bg1"/>
                </a:solidFill>
              </a:rPr>
              <a:t>Verification </a:t>
            </a:r>
            <a:r>
              <a:rPr lang="en-US" b="1" dirty="0">
                <a:solidFill>
                  <a:schemeClr val="bg1"/>
                </a:solidFill>
              </a:rPr>
              <a:t>rules: All 24-h over-water RII forecasts for tropical and subtropical systems (including unnamed depressions) </a:t>
            </a:r>
            <a:r>
              <a:rPr lang="en-US" b="1" dirty="0" smtClean="0">
                <a:solidFill>
                  <a:schemeClr val="bg1"/>
                </a:solidFill>
              </a:rPr>
              <a:t>were verified </a:t>
            </a:r>
            <a:r>
              <a:rPr lang="en-US" b="1" dirty="0">
                <a:solidFill>
                  <a:schemeClr val="bg1"/>
                </a:solidFill>
              </a:rPr>
              <a:t>using </a:t>
            </a:r>
            <a:r>
              <a:rPr lang="en-US" b="1" dirty="0" smtClean="0">
                <a:solidFill>
                  <a:schemeClr val="bg1"/>
                </a:solidFill>
              </a:rPr>
              <a:t>most recent </a:t>
            </a:r>
            <a:r>
              <a:rPr lang="en-US" b="1" dirty="0">
                <a:solidFill>
                  <a:schemeClr val="bg1"/>
                </a:solidFill>
              </a:rPr>
              <a:t>NHC best </a:t>
            </a:r>
            <a:r>
              <a:rPr lang="en-US" b="1" dirty="0" smtClean="0">
                <a:solidFill>
                  <a:schemeClr val="bg1"/>
                </a:solidFill>
              </a:rPr>
              <a:t>track data.</a:t>
            </a:r>
            <a:endParaRPr lang="en-US" b="1" dirty="0">
              <a:solidFill>
                <a:schemeClr val="bg1"/>
              </a:solidFill>
            </a:endParaRPr>
          </a:p>
        </p:txBody>
      </p:sp>
      <p:sp>
        <p:nvSpPr>
          <p:cNvPr id="7" name="Rectangle 6"/>
          <p:cNvSpPr/>
          <p:nvPr/>
        </p:nvSpPr>
        <p:spPr>
          <a:xfrm>
            <a:off x="538743" y="2059076"/>
            <a:ext cx="7619197" cy="646331"/>
          </a:xfrm>
          <a:prstGeom prst="rect">
            <a:avLst/>
          </a:prstGeom>
        </p:spPr>
        <p:txBody>
          <a:bodyPr wrap="square">
            <a:spAutoFit/>
          </a:bodyPr>
          <a:lstStyle/>
          <a:p>
            <a:r>
              <a:rPr lang="en-US" b="1" dirty="0">
                <a:solidFill>
                  <a:schemeClr val="bg1"/>
                </a:solidFill>
              </a:rPr>
              <a:t>Results </a:t>
            </a:r>
            <a:r>
              <a:rPr lang="en-US" b="1" dirty="0" smtClean="0">
                <a:solidFill>
                  <a:schemeClr val="bg1"/>
                </a:solidFill>
              </a:rPr>
              <a:t>are </a:t>
            </a:r>
            <a:r>
              <a:rPr lang="en-US" b="1" dirty="0">
                <a:solidFill>
                  <a:schemeClr val="bg1"/>
                </a:solidFill>
              </a:rPr>
              <a:t>shown for the </a:t>
            </a:r>
            <a:r>
              <a:rPr lang="en-US" b="1" dirty="0" smtClean="0">
                <a:solidFill>
                  <a:schemeClr val="bg1"/>
                </a:solidFill>
              </a:rPr>
              <a:t>SHIPS (Kaplan et al. 2011) </a:t>
            </a:r>
            <a:r>
              <a:rPr lang="en-US" b="1" dirty="0">
                <a:solidFill>
                  <a:schemeClr val="bg1"/>
                </a:solidFill>
              </a:rPr>
              <a:t>, Bayesian, Logistic, a</a:t>
            </a:r>
            <a:r>
              <a:rPr lang="en-US" b="1" dirty="0" smtClean="0">
                <a:solidFill>
                  <a:schemeClr val="bg1"/>
                </a:solidFill>
              </a:rPr>
              <a:t>nd ensemble </a:t>
            </a:r>
            <a:r>
              <a:rPr lang="en-US" b="1" dirty="0">
                <a:solidFill>
                  <a:schemeClr val="bg1"/>
                </a:solidFill>
              </a:rPr>
              <a:t>based </a:t>
            </a:r>
            <a:r>
              <a:rPr lang="en-US" b="1" dirty="0" smtClean="0">
                <a:solidFill>
                  <a:schemeClr val="bg1"/>
                </a:solidFill>
              </a:rPr>
              <a:t>versions of the RII </a:t>
            </a:r>
            <a:r>
              <a:rPr lang="en-US" b="1" dirty="0">
                <a:solidFill>
                  <a:schemeClr val="bg1"/>
                </a:solidFill>
              </a:rPr>
              <a:t>(</a:t>
            </a:r>
            <a:r>
              <a:rPr lang="en-US" b="1" dirty="0" err="1">
                <a:solidFill>
                  <a:schemeClr val="bg1"/>
                </a:solidFill>
              </a:rPr>
              <a:t>Rozoff</a:t>
            </a:r>
            <a:r>
              <a:rPr lang="en-US" b="1" dirty="0">
                <a:solidFill>
                  <a:schemeClr val="bg1"/>
                </a:solidFill>
              </a:rPr>
              <a:t> and Kossin 2011</a:t>
            </a:r>
            <a:r>
              <a:rPr lang="en-US" b="1" dirty="0" smtClean="0">
                <a:solidFill>
                  <a:schemeClr val="bg1"/>
                </a:solidFill>
              </a:rPr>
              <a:t>).</a:t>
            </a:r>
            <a:endParaRPr lang="en-US" b="1" dirty="0">
              <a:solidFill>
                <a:schemeClr val="bg1"/>
              </a:solidFill>
            </a:endParaRPr>
          </a:p>
        </p:txBody>
      </p:sp>
      <p:sp>
        <p:nvSpPr>
          <p:cNvPr id="4" name="TextBox 3"/>
          <p:cNvSpPr txBox="1"/>
          <p:nvPr/>
        </p:nvSpPr>
        <p:spPr>
          <a:xfrm>
            <a:off x="134684" y="3040510"/>
            <a:ext cx="3482511" cy="369332"/>
          </a:xfrm>
          <a:prstGeom prst="rect">
            <a:avLst/>
          </a:prstGeom>
          <a:noFill/>
        </p:spPr>
        <p:txBody>
          <a:bodyPr wrap="square" rtlCol="0">
            <a:spAutoFit/>
          </a:bodyPr>
          <a:lstStyle/>
          <a:p>
            <a:r>
              <a:rPr lang="en-US" b="1" dirty="0" smtClean="0">
                <a:solidFill>
                  <a:schemeClr val="bg1"/>
                </a:solidFill>
              </a:rPr>
              <a:t>Skill = (1. – BSM/BSREF)*100</a:t>
            </a:r>
            <a:endParaRPr lang="en-US" b="1" dirty="0">
              <a:solidFill>
                <a:schemeClr val="bg1"/>
              </a:solidFill>
            </a:endParaRPr>
          </a:p>
        </p:txBody>
      </p:sp>
      <p:sp>
        <p:nvSpPr>
          <p:cNvPr id="8" name="TextBox 7"/>
          <p:cNvSpPr txBox="1"/>
          <p:nvPr/>
        </p:nvSpPr>
        <p:spPr>
          <a:xfrm>
            <a:off x="134693" y="3752527"/>
            <a:ext cx="3482502" cy="2031325"/>
          </a:xfrm>
          <a:prstGeom prst="rect">
            <a:avLst/>
          </a:prstGeom>
          <a:noFill/>
        </p:spPr>
        <p:txBody>
          <a:bodyPr wrap="square" rtlCol="0">
            <a:spAutoFit/>
          </a:bodyPr>
          <a:lstStyle/>
          <a:p>
            <a:r>
              <a:rPr lang="en-US" b="1" dirty="0">
                <a:solidFill>
                  <a:schemeClr val="bg1"/>
                </a:solidFill>
              </a:rPr>
              <a:t>w</a:t>
            </a:r>
            <a:r>
              <a:rPr lang="en-US" b="1" dirty="0" smtClean="0">
                <a:solidFill>
                  <a:schemeClr val="bg1"/>
                </a:solidFill>
              </a:rPr>
              <a:t>here BSM=Brier score of the RII forecasts and BSREF is the Brier score of the climatological forecasts.</a:t>
            </a:r>
          </a:p>
          <a:p>
            <a:endParaRPr lang="en-US" b="1" dirty="0">
              <a:solidFill>
                <a:schemeClr val="bg1"/>
              </a:solidFill>
            </a:endParaRPr>
          </a:p>
          <a:p>
            <a:r>
              <a:rPr lang="en-US" b="1" dirty="0" smtClean="0">
                <a:solidFill>
                  <a:schemeClr val="bg1"/>
                </a:solidFill>
              </a:rPr>
              <a:t>              -∞&lt;Skill&lt;100 </a:t>
            </a:r>
          </a:p>
          <a:p>
            <a:pPr algn="ctr"/>
            <a:r>
              <a:rPr lang="en-US" b="1" dirty="0" smtClean="0">
                <a:solidFill>
                  <a:schemeClr val="bg1"/>
                </a:solidFill>
              </a:rPr>
              <a:t>(so perfect skill is 100%)</a:t>
            </a:r>
            <a:endParaRPr lang="en-US" b="1" dirty="0">
              <a:solidFill>
                <a:schemeClr val="bg1"/>
              </a:solidFill>
            </a:endParaRPr>
          </a:p>
        </p:txBody>
      </p:sp>
      <p:sp>
        <p:nvSpPr>
          <p:cNvPr id="10" name="Footer Placeholder 9"/>
          <p:cNvSpPr>
            <a:spLocks noGrp="1"/>
          </p:cNvSpPr>
          <p:nvPr>
            <p:ph type="ftr" sz="quarter" idx="11"/>
          </p:nvPr>
        </p:nvSpPr>
        <p:spPr/>
        <p:txBody>
          <a:bodyPr/>
          <a:lstStyle/>
          <a:p>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15401878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95-2012_atlc_ensemble_all.jpg"/>
          <p:cNvPicPr>
            <a:picLocks noGrp="1" noChangeAspect="1"/>
          </p:cNvPicPr>
          <p:nvPr>
            <p:ph idx="1"/>
          </p:nvPr>
        </p:nvPicPr>
        <p:blipFill>
          <a:blip r:embed="rId2">
            <a:extLst>
              <a:ext uri="{28A0092B-C50C-407E-A947-70E740481C1C}">
                <a14:useLocalDpi xmlns:a14="http://schemas.microsoft.com/office/drawing/2010/main" val="0"/>
              </a:ext>
            </a:extLst>
          </a:blip>
          <a:srcRect l="1431" r="1431"/>
          <a:stretch>
            <a:fillRect/>
          </a:stretch>
        </p:blipFill>
        <p:spPr>
          <a:xfrm>
            <a:off x="1137037" y="1451080"/>
            <a:ext cx="6869926" cy="5029200"/>
          </a:xfrm>
        </p:spPr>
      </p:pic>
      <p:sp>
        <p:nvSpPr>
          <p:cNvPr id="2" name="TextBox 1"/>
          <p:cNvSpPr txBox="1"/>
          <p:nvPr/>
        </p:nvSpPr>
        <p:spPr>
          <a:xfrm>
            <a:off x="250125" y="209148"/>
            <a:ext cx="8754382" cy="1061829"/>
          </a:xfrm>
          <a:prstGeom prst="rect">
            <a:avLst/>
          </a:prstGeom>
          <a:noFill/>
        </p:spPr>
        <p:txBody>
          <a:bodyPr wrap="square" rtlCol="0">
            <a:spAutoFit/>
          </a:bodyPr>
          <a:lstStyle/>
          <a:p>
            <a:pPr algn="ctr"/>
            <a:r>
              <a:rPr lang="en-US" sz="2100" b="1" i="1" dirty="0" smtClean="0">
                <a:solidFill>
                  <a:srgbClr val="FFFF00"/>
                </a:solidFill>
                <a:latin typeface="+mj-lt"/>
              </a:rPr>
              <a:t>Temporal variability in skill of the cross-validated Atlantic basin multi-lead time ensemble-based RII. </a:t>
            </a:r>
            <a:r>
              <a:rPr lang="en-US" sz="2100" b="1" i="1" dirty="0">
                <a:solidFill>
                  <a:srgbClr val="FFFF00"/>
                </a:solidFill>
                <a:latin typeface="+mj-lt"/>
              </a:rPr>
              <a:t> </a:t>
            </a:r>
            <a:r>
              <a:rPr lang="en-US" sz="2100" b="1" i="1" dirty="0" smtClean="0">
                <a:solidFill>
                  <a:srgbClr val="FFFF00"/>
                </a:solidFill>
                <a:latin typeface="+mj-lt"/>
              </a:rPr>
              <a:t>The 2012 real-time skill of the ensemble-based RII is also provided. </a:t>
            </a:r>
            <a:endParaRPr lang="en-US" sz="2100" b="1" i="1" dirty="0">
              <a:solidFill>
                <a:srgbClr val="FFFF00"/>
              </a:solidFill>
              <a:latin typeface="+mj-lt"/>
            </a:endParaRPr>
          </a:p>
        </p:txBody>
      </p:sp>
      <p:sp>
        <p:nvSpPr>
          <p:cNvPr id="6" name="Footer Placeholder 5"/>
          <p:cNvSpPr>
            <a:spLocks noGrp="1"/>
          </p:cNvSpPr>
          <p:nvPr>
            <p:ph type="ftr" sz="quarter" idx="11"/>
          </p:nvPr>
        </p:nvSpPr>
        <p:spPr>
          <a:xfrm>
            <a:off x="3124200" y="6417310"/>
            <a:ext cx="2895600" cy="365125"/>
          </a:xfrm>
        </p:spPr>
        <p:txBody>
          <a:bodyPr/>
          <a:lstStyle/>
          <a:p>
            <a:r>
              <a:rPr lang="en-US" dirty="0" smtClean="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2927089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S_epac_1997-201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265" b="574"/>
          <a:stretch/>
        </p:blipFill>
        <p:spPr>
          <a:xfrm>
            <a:off x="3009316" y="1424049"/>
            <a:ext cx="3808478" cy="2743200"/>
          </a:xfrm>
        </p:spPr>
      </p:pic>
      <p:pic>
        <p:nvPicPr>
          <p:cNvPr id="9" name="Picture 8" descr="2012_epac_probri.jpg"/>
          <p:cNvPicPr>
            <a:picLocks noChangeAspect="1"/>
          </p:cNvPicPr>
          <p:nvPr/>
        </p:nvPicPr>
        <p:blipFill rotWithShape="1">
          <a:blip r:embed="rId3">
            <a:extLst>
              <a:ext uri="{28A0092B-C50C-407E-A947-70E740481C1C}">
                <a14:useLocalDpi xmlns:a14="http://schemas.microsoft.com/office/drawing/2010/main" val="0"/>
              </a:ext>
            </a:extLst>
          </a:blip>
          <a:srcRect t="4073"/>
          <a:stretch/>
        </p:blipFill>
        <p:spPr>
          <a:xfrm>
            <a:off x="3224133" y="4249508"/>
            <a:ext cx="3377971" cy="2560320"/>
          </a:xfrm>
          <a:prstGeom prst="rect">
            <a:avLst/>
          </a:prstGeom>
        </p:spPr>
      </p:pic>
      <p:sp>
        <p:nvSpPr>
          <p:cNvPr id="3" name="TextBox 2"/>
          <p:cNvSpPr txBox="1"/>
          <p:nvPr/>
        </p:nvSpPr>
        <p:spPr>
          <a:xfrm>
            <a:off x="0" y="103022"/>
            <a:ext cx="9144000" cy="2108269"/>
          </a:xfrm>
          <a:prstGeom prst="rect">
            <a:avLst/>
          </a:prstGeom>
          <a:noFill/>
        </p:spPr>
        <p:txBody>
          <a:bodyPr wrap="square" rtlCol="0">
            <a:spAutoFit/>
          </a:bodyPr>
          <a:lstStyle/>
          <a:p>
            <a:pPr algn="ctr"/>
            <a:r>
              <a:rPr lang="en-US" sz="2100" b="1" i="1" dirty="0">
                <a:solidFill>
                  <a:srgbClr val="FFFF00"/>
                </a:solidFill>
              </a:rPr>
              <a:t>Brier Score (BS) of the 2012 </a:t>
            </a:r>
            <a:r>
              <a:rPr lang="en-US" sz="2100" b="1" i="1" dirty="0" smtClean="0">
                <a:solidFill>
                  <a:srgbClr val="FFFF00"/>
                </a:solidFill>
              </a:rPr>
              <a:t>E. Pacific </a:t>
            </a:r>
            <a:r>
              <a:rPr lang="en-US" sz="2100" b="1" i="1" dirty="0">
                <a:solidFill>
                  <a:srgbClr val="FFFF00"/>
                </a:solidFill>
              </a:rPr>
              <a:t>RII “Real-time” and </a:t>
            </a:r>
            <a:r>
              <a:rPr lang="en-US" sz="2100" b="1" i="1" dirty="0" smtClean="0">
                <a:solidFill>
                  <a:srgbClr val="FFFF00"/>
                </a:solidFill>
              </a:rPr>
              <a:t>1997-</a:t>
            </a:r>
            <a:r>
              <a:rPr lang="en-US" sz="2100" b="1" i="1" dirty="0">
                <a:solidFill>
                  <a:srgbClr val="FFFF00"/>
                </a:solidFill>
              </a:rPr>
              <a:t>2010</a:t>
            </a:r>
          </a:p>
          <a:p>
            <a:pPr algn="ctr"/>
            <a:r>
              <a:rPr lang="en-US" sz="2100" b="1" i="1" dirty="0">
                <a:solidFill>
                  <a:srgbClr val="FFFF00"/>
                </a:solidFill>
              </a:rPr>
              <a:t> cross-validated RI forecasts as well as those </a:t>
            </a:r>
            <a:r>
              <a:rPr lang="en-US" sz="2100" b="1" i="1" dirty="0" smtClean="0">
                <a:solidFill>
                  <a:srgbClr val="FFFF00"/>
                </a:solidFill>
              </a:rPr>
              <a:t>of </a:t>
            </a:r>
            <a:r>
              <a:rPr lang="en-US" sz="2100" b="1" i="1" dirty="0">
                <a:solidFill>
                  <a:srgbClr val="FFFF00"/>
                </a:solidFill>
              </a:rPr>
              <a:t>climatology (top panel</a:t>
            </a:r>
            <a:r>
              <a:rPr lang="en-US" sz="2100" b="1" i="1" dirty="0" smtClean="0">
                <a:solidFill>
                  <a:srgbClr val="FFFF00"/>
                </a:solidFill>
              </a:rPr>
              <a:t>). </a:t>
            </a:r>
          </a:p>
          <a:p>
            <a:pPr algn="ctr"/>
            <a:r>
              <a:rPr lang="en-US" sz="2100" b="1" i="1" dirty="0" smtClean="0">
                <a:solidFill>
                  <a:srgbClr val="FFFF00"/>
                </a:solidFill>
              </a:rPr>
              <a:t>The </a:t>
            </a:r>
            <a:r>
              <a:rPr lang="en-US" sz="2100" b="1" i="1" dirty="0">
                <a:solidFill>
                  <a:srgbClr val="FFFF00"/>
                </a:solidFill>
              </a:rPr>
              <a:t>probability of RI for each of these time periods is also </a:t>
            </a:r>
            <a:r>
              <a:rPr lang="en-US" sz="2100" b="1" i="1" dirty="0" smtClean="0">
                <a:solidFill>
                  <a:srgbClr val="FFFF00"/>
                </a:solidFill>
              </a:rPr>
              <a:t>shown </a:t>
            </a:r>
            <a:r>
              <a:rPr lang="en-US" sz="2100" b="1" i="1" dirty="0">
                <a:solidFill>
                  <a:srgbClr val="FFFF00"/>
                </a:solidFill>
              </a:rPr>
              <a:t>(bottom panel</a:t>
            </a:r>
            <a:r>
              <a:rPr lang="en-US" sz="2100" b="1" i="1" dirty="0" smtClean="0">
                <a:solidFill>
                  <a:srgbClr val="FFFF00"/>
                </a:solidFill>
              </a:rPr>
              <a:t>).  </a:t>
            </a:r>
            <a:endParaRPr lang="en-US" sz="2100" b="1" i="1" dirty="0">
              <a:solidFill>
                <a:srgbClr val="FFFF00"/>
              </a:solidFill>
            </a:endParaRPr>
          </a:p>
          <a:p>
            <a:endParaRPr lang="en-US" sz="2400" dirty="0"/>
          </a:p>
          <a:p>
            <a:r>
              <a:rPr lang="en-US" sz="2200" b="1" i="1" dirty="0" smtClean="0">
                <a:solidFill>
                  <a:srgbClr val="FFFF00"/>
                </a:solidFill>
              </a:rPr>
              <a:t> </a:t>
            </a:r>
            <a:endParaRPr lang="en-US" sz="2200" b="1" i="1" dirty="0">
              <a:solidFill>
                <a:srgbClr val="FFFF00"/>
              </a:solidFill>
            </a:endParaRPr>
          </a:p>
          <a:p>
            <a:endParaRPr lang="en-US" sz="2200" dirty="0"/>
          </a:p>
        </p:txBody>
      </p:sp>
      <p:sp>
        <p:nvSpPr>
          <p:cNvPr id="5" name="Footer Placeholder 4"/>
          <p:cNvSpPr>
            <a:spLocks noGrp="1"/>
          </p:cNvSpPr>
          <p:nvPr>
            <p:ph type="ftr" sz="quarter" idx="11"/>
          </p:nvPr>
        </p:nvSpPr>
        <p:spPr>
          <a:xfrm>
            <a:off x="6385560" y="6352540"/>
            <a:ext cx="2895600" cy="365125"/>
          </a:xfrm>
        </p:spPr>
        <p:txBody>
          <a:bodyPr/>
          <a:lstStyle/>
          <a:p>
            <a:r>
              <a:rPr lang="en-US" dirty="0" smtClean="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25139812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2012_skill_epac_multi_all.jpg"/>
          <p:cNvPicPr>
            <a:picLocks noGrp="1" noChangeAspect="1"/>
          </p:cNvPicPr>
          <p:nvPr>
            <p:ph idx="1"/>
          </p:nvPr>
        </p:nvPicPr>
        <p:blipFill>
          <a:blip r:embed="rId2">
            <a:extLst>
              <a:ext uri="{28A0092B-C50C-407E-A947-70E740481C1C}">
                <a14:useLocalDpi xmlns:a14="http://schemas.microsoft.com/office/drawing/2010/main" val="0"/>
              </a:ext>
            </a:extLst>
          </a:blip>
          <a:srcRect t="867" b="867"/>
          <a:stretch>
            <a:fillRect/>
          </a:stretch>
        </p:blipFill>
        <p:spPr>
          <a:xfrm>
            <a:off x="1745804" y="1654625"/>
            <a:ext cx="5888509" cy="4572000"/>
          </a:xfrm>
        </p:spPr>
      </p:pic>
      <p:sp>
        <p:nvSpPr>
          <p:cNvPr id="3" name="Rectangle 2"/>
          <p:cNvSpPr/>
          <p:nvPr/>
        </p:nvSpPr>
        <p:spPr>
          <a:xfrm>
            <a:off x="1500751" y="411706"/>
            <a:ext cx="6522495" cy="830997"/>
          </a:xfrm>
          <a:prstGeom prst="rect">
            <a:avLst/>
          </a:prstGeom>
        </p:spPr>
        <p:txBody>
          <a:bodyPr wrap="square">
            <a:spAutoFit/>
          </a:bodyPr>
          <a:lstStyle/>
          <a:p>
            <a:pPr algn="ctr"/>
            <a:r>
              <a:rPr lang="en-US" sz="2400" b="1" i="1" dirty="0">
                <a:solidFill>
                  <a:srgbClr val="FFFF00"/>
                </a:solidFill>
              </a:rPr>
              <a:t>Skill of the 2012 </a:t>
            </a:r>
            <a:r>
              <a:rPr lang="en-US" sz="2400" b="1" i="1" dirty="0" smtClean="0">
                <a:solidFill>
                  <a:srgbClr val="FFFF00"/>
                </a:solidFill>
              </a:rPr>
              <a:t>E. Pacific </a:t>
            </a:r>
            <a:r>
              <a:rPr lang="en-US" sz="2400" b="1" i="1" dirty="0">
                <a:solidFill>
                  <a:srgbClr val="FFFF00"/>
                </a:solidFill>
              </a:rPr>
              <a:t>multi-lead time</a:t>
            </a:r>
          </a:p>
          <a:p>
            <a:pPr algn="ctr"/>
            <a:r>
              <a:rPr lang="en-US" sz="2400" b="1" i="1" dirty="0">
                <a:solidFill>
                  <a:srgbClr val="FFFF00"/>
                </a:solidFill>
              </a:rPr>
              <a:t> </a:t>
            </a:r>
            <a:r>
              <a:rPr lang="en-US" sz="2400" b="1" i="1" dirty="0" smtClean="0">
                <a:solidFill>
                  <a:srgbClr val="FFFF00"/>
                </a:solidFill>
              </a:rPr>
              <a:t>“Real–</a:t>
            </a:r>
            <a:r>
              <a:rPr lang="en-US" sz="2400" b="1" i="1" dirty="0">
                <a:solidFill>
                  <a:srgbClr val="FFFF00"/>
                </a:solidFill>
              </a:rPr>
              <a:t>time RII forecasts </a:t>
            </a:r>
          </a:p>
        </p:txBody>
      </p:sp>
      <p:sp>
        <p:nvSpPr>
          <p:cNvPr id="6" name="Footer Placeholder 5"/>
          <p:cNvSpPr>
            <a:spLocks noGrp="1"/>
          </p:cNvSpPr>
          <p:nvPr>
            <p:ph type="ftr" sz="quarter" idx="11"/>
          </p:nvPr>
        </p:nvSpPr>
        <p:spPr/>
        <p:txBody>
          <a:bodyPr/>
          <a:lstStyle/>
          <a:p>
            <a:r>
              <a:rPr lang="en-US" dirty="0" smtClean="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1118894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997-2012_epac_ensemble_all.jpg"/>
          <p:cNvPicPr>
            <a:picLocks noGrp="1" noChangeAspect="1"/>
          </p:cNvPicPr>
          <p:nvPr>
            <p:ph idx="1"/>
          </p:nvPr>
        </p:nvPicPr>
        <p:blipFill>
          <a:blip r:embed="rId2">
            <a:extLst>
              <a:ext uri="{28A0092B-C50C-407E-A947-70E740481C1C}">
                <a14:useLocalDpi xmlns:a14="http://schemas.microsoft.com/office/drawing/2010/main" val="0"/>
              </a:ext>
            </a:extLst>
          </a:blip>
          <a:srcRect t="256" b="256"/>
          <a:stretch>
            <a:fillRect/>
          </a:stretch>
        </p:blipFill>
        <p:spPr>
          <a:xfrm>
            <a:off x="1017616" y="1530208"/>
            <a:ext cx="6462516" cy="4572000"/>
          </a:xfrm>
        </p:spPr>
      </p:pic>
      <p:sp>
        <p:nvSpPr>
          <p:cNvPr id="2" name="TextBox 1"/>
          <p:cNvSpPr txBox="1"/>
          <p:nvPr/>
        </p:nvSpPr>
        <p:spPr>
          <a:xfrm>
            <a:off x="96204" y="173188"/>
            <a:ext cx="9023747" cy="1107996"/>
          </a:xfrm>
          <a:prstGeom prst="rect">
            <a:avLst/>
          </a:prstGeom>
          <a:noFill/>
        </p:spPr>
        <p:txBody>
          <a:bodyPr wrap="square" rtlCol="0">
            <a:spAutoFit/>
          </a:bodyPr>
          <a:lstStyle/>
          <a:p>
            <a:pPr algn="ctr"/>
            <a:r>
              <a:rPr lang="en-US" sz="2100" b="1" i="1" dirty="0">
                <a:solidFill>
                  <a:srgbClr val="FFFF00"/>
                </a:solidFill>
              </a:rPr>
              <a:t>Temporal variability in skill of the cross-validated </a:t>
            </a:r>
            <a:r>
              <a:rPr lang="en-US" sz="2100" b="1" i="1" dirty="0" smtClean="0">
                <a:solidFill>
                  <a:srgbClr val="FFFF00"/>
                </a:solidFill>
              </a:rPr>
              <a:t>E. Pacific </a:t>
            </a:r>
            <a:r>
              <a:rPr lang="en-US" sz="2100" b="1" i="1" dirty="0">
                <a:solidFill>
                  <a:srgbClr val="FFFF00"/>
                </a:solidFill>
              </a:rPr>
              <a:t>basin multi-lead time ensemble-based RII.  The 2012 real-time skill of the ensemble-</a:t>
            </a:r>
            <a:r>
              <a:rPr lang="en-US" sz="2100" b="1" i="1" dirty="0" smtClean="0">
                <a:solidFill>
                  <a:srgbClr val="FFFF00"/>
                </a:solidFill>
              </a:rPr>
              <a:t>based</a:t>
            </a:r>
          </a:p>
          <a:p>
            <a:pPr algn="ctr"/>
            <a:r>
              <a:rPr lang="en-US" sz="2100" b="1" i="1" dirty="0" smtClean="0">
                <a:solidFill>
                  <a:srgbClr val="FFFF00"/>
                </a:solidFill>
              </a:rPr>
              <a:t> </a:t>
            </a:r>
            <a:r>
              <a:rPr lang="en-US" sz="2100" b="1" i="1" dirty="0">
                <a:solidFill>
                  <a:srgbClr val="FFFF00"/>
                </a:solidFill>
              </a:rPr>
              <a:t>RII is also provided</a:t>
            </a:r>
            <a:r>
              <a:rPr lang="en-US" sz="2400" b="1" i="1" dirty="0">
                <a:solidFill>
                  <a:srgbClr val="FFFF00"/>
                </a:solidFill>
              </a:rPr>
              <a:t>. </a:t>
            </a:r>
          </a:p>
        </p:txBody>
      </p:sp>
      <p:sp>
        <p:nvSpPr>
          <p:cNvPr id="5" name="Footer Placeholder 4"/>
          <p:cNvSpPr>
            <a:spLocks noGrp="1"/>
          </p:cNvSpPr>
          <p:nvPr>
            <p:ph type="ftr" sz="quarter" idx="11"/>
          </p:nvPr>
        </p:nvSpPr>
        <p:spPr/>
        <p:txBody>
          <a:bodyPr/>
          <a:lstStyle/>
          <a:p>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22710696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2722</TotalTime>
  <Words>1852</Words>
  <Application>Microsoft Macintosh PowerPoint</Application>
  <PresentationFormat>On-screen Show (4:3)</PresentationFormat>
  <Paragraphs>160</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Improvements to the SHIPS Rapid Intensification Index: A Year-2 JHT Project Update</vt:lpstr>
      <vt:lpstr>Background and 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Microwave Imagery-enhanced models</vt:lpstr>
      <vt:lpstr>Microwave Imagery-enhanced models</vt:lpstr>
      <vt:lpstr>Contributions of Microwave Imagery to the Logistic Regression Model</vt:lpstr>
      <vt:lpstr>PowerPoint Presentation</vt:lpstr>
      <vt:lpstr>PowerPoint Presentation</vt:lpstr>
    </vt:vector>
  </TitlesOfParts>
  <Company>NOAA-AOML-HRD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Kaplan</dc:creator>
  <cp:lastModifiedBy>John Kaplan</cp:lastModifiedBy>
  <cp:revision>270</cp:revision>
  <dcterms:created xsi:type="dcterms:W3CDTF">2012-02-25T21:24:24Z</dcterms:created>
  <dcterms:modified xsi:type="dcterms:W3CDTF">2013-03-07T20:39:21Z</dcterms:modified>
</cp:coreProperties>
</file>