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7" r:id="rId4"/>
    <p:sldId id="285" r:id="rId5"/>
    <p:sldId id="261" r:id="rId6"/>
    <p:sldId id="273" r:id="rId7"/>
    <p:sldId id="278" r:id="rId8"/>
    <p:sldId id="279" r:id="rId9"/>
    <p:sldId id="281" r:id="rId10"/>
    <p:sldId id="282" r:id="rId11"/>
    <p:sldId id="280" r:id="rId12"/>
    <p:sldId id="283" r:id="rId13"/>
    <p:sldId id="284" r:id="rId14"/>
    <p:sldId id="274" r:id="rId15"/>
    <p:sldId id="27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70"/>
    <a:srgbClr val="000010"/>
    <a:srgbClr val="00002E"/>
    <a:srgbClr val="33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06" autoAdjust="0"/>
  </p:normalViewPr>
  <p:slideViewPr>
    <p:cSldViewPr>
      <p:cViewPr>
        <p:scale>
          <a:sx n="106" d="100"/>
          <a:sy n="106" d="100"/>
        </p:scale>
        <p:origin x="-522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65FDEC-1FB6-40AA-92D7-6D5E3D08133E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E2CE64-6F98-4A3D-9BA6-5A4A08CC7EB8}">
      <dgm:prSet phldrT="[Text]"/>
      <dgm:spPr/>
      <dgm:t>
        <a:bodyPr/>
        <a:lstStyle/>
        <a:p>
          <a:r>
            <a:rPr lang="en-US" dirty="0" smtClean="0"/>
            <a:t>T-0:30</a:t>
          </a:r>
          <a:endParaRPr lang="en-US" dirty="0"/>
        </a:p>
      </dgm:t>
    </dgm:pt>
    <dgm:pt modelId="{D54A2373-3B7E-48D2-BA65-B9FF82EAECA6}" type="parTrans" cxnId="{D6C481F2-5B90-4801-B1AB-4B2F957A9410}">
      <dgm:prSet/>
      <dgm:spPr/>
      <dgm:t>
        <a:bodyPr/>
        <a:lstStyle/>
        <a:p>
          <a:endParaRPr lang="en-US"/>
        </a:p>
      </dgm:t>
    </dgm:pt>
    <dgm:pt modelId="{72FBA247-A710-43AF-8E6D-4763871A8743}" type="sibTrans" cxnId="{D6C481F2-5B90-4801-B1AB-4B2F957A9410}">
      <dgm:prSet/>
      <dgm:spPr/>
      <dgm:t>
        <a:bodyPr/>
        <a:lstStyle/>
        <a:p>
          <a:endParaRPr lang="en-US"/>
        </a:p>
      </dgm:t>
    </dgm:pt>
    <dgm:pt modelId="{574BF9D0-4474-4F14-A44B-673E842CB11C}">
      <dgm:prSet phldrT="[Text]"/>
      <dgm:spPr/>
      <dgm:t>
        <a:bodyPr/>
        <a:lstStyle/>
        <a:p>
          <a:r>
            <a:rPr lang="en-US" dirty="0" smtClean="0"/>
            <a:t>BEFORE</a:t>
          </a:r>
          <a:endParaRPr lang="en-US" dirty="0"/>
        </a:p>
      </dgm:t>
    </dgm:pt>
    <dgm:pt modelId="{7FF22BAE-2E51-40BD-A849-FD6377C8C492}" type="parTrans" cxnId="{62CDF4AA-2293-45FF-899C-52EA63A19A91}">
      <dgm:prSet/>
      <dgm:spPr/>
      <dgm:t>
        <a:bodyPr/>
        <a:lstStyle/>
        <a:p>
          <a:endParaRPr lang="en-US"/>
        </a:p>
      </dgm:t>
    </dgm:pt>
    <dgm:pt modelId="{FFF6DF7B-0DD3-49F8-9E98-A73B8C907104}" type="sibTrans" cxnId="{62CDF4AA-2293-45FF-899C-52EA63A19A91}">
      <dgm:prSet/>
      <dgm:spPr/>
      <dgm:t>
        <a:bodyPr/>
        <a:lstStyle/>
        <a:p>
          <a:endParaRPr lang="en-US"/>
        </a:p>
      </dgm:t>
    </dgm:pt>
    <dgm:pt modelId="{FADF044C-B3E2-4E2D-8D9B-04CC32B95A4A}">
      <dgm:prSet phldrT="[Text]"/>
      <dgm:spPr/>
      <dgm:t>
        <a:bodyPr/>
        <a:lstStyle/>
        <a:p>
          <a:r>
            <a:rPr lang="en-US" dirty="0" smtClean="0"/>
            <a:t>For TC vitals</a:t>
          </a:r>
          <a:endParaRPr lang="en-US" dirty="0"/>
        </a:p>
      </dgm:t>
    </dgm:pt>
    <dgm:pt modelId="{698C6222-1C38-4BEA-A678-01284D5CA6BC}" type="parTrans" cxnId="{019C189B-5E31-4B8F-8E76-E71570E5DD0D}">
      <dgm:prSet/>
      <dgm:spPr/>
      <dgm:t>
        <a:bodyPr/>
        <a:lstStyle/>
        <a:p>
          <a:endParaRPr lang="en-US"/>
        </a:p>
      </dgm:t>
    </dgm:pt>
    <dgm:pt modelId="{771548BA-A89A-4C3D-8B1E-9F21EBF3138C}" type="sibTrans" cxnId="{019C189B-5E31-4B8F-8E76-E71570E5DD0D}">
      <dgm:prSet/>
      <dgm:spPr/>
      <dgm:t>
        <a:bodyPr/>
        <a:lstStyle/>
        <a:p>
          <a:endParaRPr lang="en-US"/>
        </a:p>
      </dgm:t>
    </dgm:pt>
    <dgm:pt modelId="{2C9AB086-80AA-48C9-B30D-1C40ECA66B5C}">
      <dgm:prSet phldrT="[Text]"/>
      <dgm:spPr/>
      <dgm:t>
        <a:bodyPr/>
        <a:lstStyle/>
        <a:p>
          <a:r>
            <a:rPr lang="en-US" dirty="0" smtClean="0"/>
            <a:t>T+0:10 – T+0:30 ?</a:t>
          </a:r>
          <a:endParaRPr lang="en-US" dirty="0"/>
        </a:p>
      </dgm:t>
    </dgm:pt>
    <dgm:pt modelId="{C1435E46-50C1-4C36-8DD3-377B47A68102}" type="parTrans" cxnId="{DAD826BE-775F-46C9-AB77-FD2BB2F8A7D6}">
      <dgm:prSet/>
      <dgm:spPr/>
      <dgm:t>
        <a:bodyPr/>
        <a:lstStyle/>
        <a:p>
          <a:endParaRPr lang="en-US"/>
        </a:p>
      </dgm:t>
    </dgm:pt>
    <dgm:pt modelId="{BEED7C17-C848-42D7-9F6A-BDBBC0530A0A}" type="sibTrans" cxnId="{DAD826BE-775F-46C9-AB77-FD2BB2F8A7D6}">
      <dgm:prSet/>
      <dgm:spPr/>
      <dgm:t>
        <a:bodyPr/>
        <a:lstStyle/>
        <a:p>
          <a:endParaRPr lang="en-US"/>
        </a:p>
      </dgm:t>
    </dgm:pt>
    <dgm:pt modelId="{E2AC7B88-88EE-4F4D-9618-F7210A20D297}">
      <dgm:prSet phldrT="[Text]"/>
      <dgm:spPr/>
      <dgm:t>
        <a:bodyPr/>
        <a:lstStyle/>
        <a:p>
          <a:r>
            <a:rPr lang="en-US" dirty="0" smtClean="0"/>
            <a:t>EARLY</a:t>
          </a:r>
          <a:endParaRPr lang="en-US" dirty="0"/>
        </a:p>
      </dgm:t>
    </dgm:pt>
    <dgm:pt modelId="{982C5714-D410-45E7-8B47-796DC7920AA6}" type="parTrans" cxnId="{3E060C39-3FD9-44D9-86A3-571337DAC679}">
      <dgm:prSet/>
      <dgm:spPr/>
      <dgm:t>
        <a:bodyPr/>
        <a:lstStyle/>
        <a:p>
          <a:endParaRPr lang="en-US"/>
        </a:p>
      </dgm:t>
    </dgm:pt>
    <dgm:pt modelId="{826A5FA2-E0C9-4408-AED2-BCC28D422DF5}" type="sibTrans" cxnId="{3E060C39-3FD9-44D9-86A3-571337DAC679}">
      <dgm:prSet/>
      <dgm:spPr/>
      <dgm:t>
        <a:bodyPr/>
        <a:lstStyle/>
        <a:p>
          <a:endParaRPr lang="en-US"/>
        </a:p>
      </dgm:t>
    </dgm:pt>
    <dgm:pt modelId="{2698B0CA-88E4-465E-8A5B-274BC44C8E78}">
      <dgm:prSet phldrT="[Text]"/>
      <dgm:spPr/>
      <dgm:t>
        <a:bodyPr/>
        <a:lstStyle/>
        <a:p>
          <a:r>
            <a:rPr lang="en-US" dirty="0" smtClean="0"/>
            <a:t>For TC vitals</a:t>
          </a:r>
          <a:endParaRPr lang="en-US" dirty="0"/>
        </a:p>
      </dgm:t>
    </dgm:pt>
    <dgm:pt modelId="{3B4E9DEB-E55A-4877-98AA-4754CE951498}" type="parTrans" cxnId="{5725C928-C087-4ED8-9A6A-4330D4756D8C}">
      <dgm:prSet/>
      <dgm:spPr/>
      <dgm:t>
        <a:bodyPr/>
        <a:lstStyle/>
        <a:p>
          <a:endParaRPr lang="en-US"/>
        </a:p>
      </dgm:t>
    </dgm:pt>
    <dgm:pt modelId="{93D62633-4731-4BF9-836A-89BCC918D070}" type="sibTrans" cxnId="{5725C928-C087-4ED8-9A6A-4330D4756D8C}">
      <dgm:prSet/>
      <dgm:spPr/>
      <dgm:t>
        <a:bodyPr/>
        <a:lstStyle/>
        <a:p>
          <a:endParaRPr lang="en-US"/>
        </a:p>
      </dgm:t>
    </dgm:pt>
    <dgm:pt modelId="{394B5091-5602-44B1-B286-61FBEAF128C9}">
      <dgm:prSet phldrT="[Text]"/>
      <dgm:spPr/>
      <dgm:t>
        <a:bodyPr/>
        <a:lstStyle/>
        <a:p>
          <a:r>
            <a:rPr lang="en-US" dirty="0" smtClean="0"/>
            <a:t>T+1:30</a:t>
          </a:r>
          <a:endParaRPr lang="en-US" dirty="0"/>
        </a:p>
      </dgm:t>
    </dgm:pt>
    <dgm:pt modelId="{956AEAAB-5560-44EF-8069-F777BC7CB110}" type="parTrans" cxnId="{35A55E42-7867-41F5-BA01-9F5DA099FA46}">
      <dgm:prSet/>
      <dgm:spPr/>
      <dgm:t>
        <a:bodyPr/>
        <a:lstStyle/>
        <a:p>
          <a:endParaRPr lang="en-US"/>
        </a:p>
      </dgm:t>
    </dgm:pt>
    <dgm:pt modelId="{943AFF03-80BA-4746-BFC7-F51FA8A4828B}" type="sibTrans" cxnId="{35A55E42-7867-41F5-BA01-9F5DA099FA46}">
      <dgm:prSet/>
      <dgm:spPr/>
      <dgm:t>
        <a:bodyPr/>
        <a:lstStyle/>
        <a:p>
          <a:endParaRPr lang="en-US"/>
        </a:p>
      </dgm:t>
    </dgm:pt>
    <dgm:pt modelId="{D57EF08A-4D5F-4C76-8084-D1D43685E6F2}">
      <dgm:prSet phldrT="[Text]"/>
      <dgm:spPr/>
      <dgm:t>
        <a:bodyPr/>
        <a:lstStyle/>
        <a:p>
          <a:r>
            <a:rPr lang="en-US" dirty="0" smtClean="0"/>
            <a:t>LATE</a:t>
          </a:r>
          <a:endParaRPr lang="en-US" dirty="0"/>
        </a:p>
      </dgm:t>
    </dgm:pt>
    <dgm:pt modelId="{DE3DB507-68A0-412E-894D-989C7200EC4E}" type="parTrans" cxnId="{E55ACB54-320D-4FB9-94BA-A2818697C142}">
      <dgm:prSet/>
      <dgm:spPr/>
      <dgm:t>
        <a:bodyPr/>
        <a:lstStyle/>
        <a:p>
          <a:endParaRPr lang="en-US"/>
        </a:p>
      </dgm:t>
    </dgm:pt>
    <dgm:pt modelId="{38292D80-626C-4E75-BF39-830F71305427}" type="sibTrans" cxnId="{E55ACB54-320D-4FB9-94BA-A2818697C142}">
      <dgm:prSet/>
      <dgm:spPr/>
      <dgm:t>
        <a:bodyPr/>
        <a:lstStyle/>
        <a:p>
          <a:endParaRPr lang="en-US"/>
        </a:p>
      </dgm:t>
    </dgm:pt>
    <dgm:pt modelId="{2433761A-F3DA-4008-9C13-E7D26A0C05EE}">
      <dgm:prSet phldrT="[Text]"/>
      <dgm:spPr/>
      <dgm:t>
        <a:bodyPr/>
        <a:lstStyle/>
        <a:p>
          <a:r>
            <a:rPr lang="en-US" dirty="0" smtClean="0"/>
            <a:t>For refinement</a:t>
          </a:r>
          <a:endParaRPr lang="en-US" dirty="0"/>
        </a:p>
      </dgm:t>
    </dgm:pt>
    <dgm:pt modelId="{2F7315F1-E6E7-45B6-9FE5-7399C8D1E138}" type="parTrans" cxnId="{36C6FAA0-D71C-45F4-ACCA-2E2B881CAB76}">
      <dgm:prSet/>
      <dgm:spPr/>
      <dgm:t>
        <a:bodyPr/>
        <a:lstStyle/>
        <a:p>
          <a:endParaRPr lang="en-US"/>
        </a:p>
      </dgm:t>
    </dgm:pt>
    <dgm:pt modelId="{92BF725E-3D67-4885-814A-4B1CE03E25D5}" type="sibTrans" cxnId="{36C6FAA0-D71C-45F4-ACCA-2E2B881CAB76}">
      <dgm:prSet/>
      <dgm:spPr/>
      <dgm:t>
        <a:bodyPr/>
        <a:lstStyle/>
        <a:p>
          <a:endParaRPr lang="en-US"/>
        </a:p>
      </dgm:t>
    </dgm:pt>
    <dgm:pt modelId="{B1AD2921-E12C-418A-9334-674FC6068593}" type="pres">
      <dgm:prSet presAssocID="{8965FDEC-1FB6-40AA-92D7-6D5E3D08133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425B47-988E-408B-B410-688453BF93B6}" type="pres">
      <dgm:prSet presAssocID="{394B5091-5602-44B1-B286-61FBEAF128C9}" presName="boxAndChildren" presStyleCnt="0"/>
      <dgm:spPr/>
    </dgm:pt>
    <dgm:pt modelId="{BBD1272F-C323-4DAB-9089-8B0EB2973603}" type="pres">
      <dgm:prSet presAssocID="{394B5091-5602-44B1-B286-61FBEAF128C9}" presName="parentTextBox" presStyleLbl="node1" presStyleIdx="0" presStyleCnt="3"/>
      <dgm:spPr/>
      <dgm:t>
        <a:bodyPr/>
        <a:lstStyle/>
        <a:p>
          <a:endParaRPr lang="en-US"/>
        </a:p>
      </dgm:t>
    </dgm:pt>
    <dgm:pt modelId="{E90C1F9C-A1D4-4E63-BFE5-401B631C4E22}" type="pres">
      <dgm:prSet presAssocID="{394B5091-5602-44B1-B286-61FBEAF128C9}" presName="entireBox" presStyleLbl="node1" presStyleIdx="0" presStyleCnt="3"/>
      <dgm:spPr/>
      <dgm:t>
        <a:bodyPr/>
        <a:lstStyle/>
        <a:p>
          <a:endParaRPr lang="en-US"/>
        </a:p>
      </dgm:t>
    </dgm:pt>
    <dgm:pt modelId="{A4E3761C-1E51-47C2-95CE-723FFF27B42F}" type="pres">
      <dgm:prSet presAssocID="{394B5091-5602-44B1-B286-61FBEAF128C9}" presName="descendantBox" presStyleCnt="0"/>
      <dgm:spPr/>
    </dgm:pt>
    <dgm:pt modelId="{EC8B8982-CE6C-41DB-8473-E078D9339A9C}" type="pres">
      <dgm:prSet presAssocID="{D57EF08A-4D5F-4C76-8084-D1D43685E6F2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13BC27-E561-4826-B118-1E8D5E2834C4}" type="pres">
      <dgm:prSet presAssocID="{2433761A-F3DA-4008-9C13-E7D26A0C05EE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0FDDD-809D-4BE4-9963-AB6AA5704E07}" type="pres">
      <dgm:prSet presAssocID="{BEED7C17-C848-42D7-9F6A-BDBBC0530A0A}" presName="sp" presStyleCnt="0"/>
      <dgm:spPr/>
    </dgm:pt>
    <dgm:pt modelId="{ECBEABCC-FF9C-4FBD-9634-B371CFDC1A6A}" type="pres">
      <dgm:prSet presAssocID="{2C9AB086-80AA-48C9-B30D-1C40ECA66B5C}" presName="arrowAndChildren" presStyleCnt="0"/>
      <dgm:spPr/>
    </dgm:pt>
    <dgm:pt modelId="{ED463B38-A16D-4D24-BF34-358768EDE3BA}" type="pres">
      <dgm:prSet presAssocID="{2C9AB086-80AA-48C9-B30D-1C40ECA66B5C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F4C249C2-3EB5-496E-953A-2FC395A9BB61}" type="pres">
      <dgm:prSet presAssocID="{2C9AB086-80AA-48C9-B30D-1C40ECA66B5C}" presName="arrow" presStyleLbl="node1" presStyleIdx="1" presStyleCnt="3"/>
      <dgm:spPr/>
      <dgm:t>
        <a:bodyPr/>
        <a:lstStyle/>
        <a:p>
          <a:endParaRPr lang="en-US"/>
        </a:p>
      </dgm:t>
    </dgm:pt>
    <dgm:pt modelId="{B76757B1-13D0-4938-A685-9998B2BABF4F}" type="pres">
      <dgm:prSet presAssocID="{2C9AB086-80AA-48C9-B30D-1C40ECA66B5C}" presName="descendantArrow" presStyleCnt="0"/>
      <dgm:spPr/>
    </dgm:pt>
    <dgm:pt modelId="{05EBFA71-F886-4081-B356-071F74A579A7}" type="pres">
      <dgm:prSet presAssocID="{E2AC7B88-88EE-4F4D-9618-F7210A20D297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D9D7E7-0F99-4FB9-B8C6-3B9B4E4FC9DA}" type="pres">
      <dgm:prSet presAssocID="{2698B0CA-88E4-465E-8A5B-274BC44C8E78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5DF84B-B310-4DA9-A661-F4B4A76AD47B}" type="pres">
      <dgm:prSet presAssocID="{72FBA247-A710-43AF-8E6D-4763871A8743}" presName="sp" presStyleCnt="0"/>
      <dgm:spPr/>
    </dgm:pt>
    <dgm:pt modelId="{FF769812-C72A-480F-8201-1B4A61C98CEB}" type="pres">
      <dgm:prSet presAssocID="{D3E2CE64-6F98-4A3D-9BA6-5A4A08CC7EB8}" presName="arrowAndChildren" presStyleCnt="0"/>
      <dgm:spPr/>
    </dgm:pt>
    <dgm:pt modelId="{F541E2D6-B33D-4F07-9CDE-90CE967DCD69}" type="pres">
      <dgm:prSet presAssocID="{D3E2CE64-6F98-4A3D-9BA6-5A4A08CC7EB8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68ADE3E3-E9B2-4EB8-97BF-99D46F511B13}" type="pres">
      <dgm:prSet presAssocID="{D3E2CE64-6F98-4A3D-9BA6-5A4A08CC7EB8}" presName="arrow" presStyleLbl="node1" presStyleIdx="2" presStyleCnt="3"/>
      <dgm:spPr/>
      <dgm:t>
        <a:bodyPr/>
        <a:lstStyle/>
        <a:p>
          <a:endParaRPr lang="en-US"/>
        </a:p>
      </dgm:t>
    </dgm:pt>
    <dgm:pt modelId="{66E34932-0DA3-4C25-ADD3-04135C6A1EE5}" type="pres">
      <dgm:prSet presAssocID="{D3E2CE64-6F98-4A3D-9BA6-5A4A08CC7EB8}" presName="descendantArrow" presStyleCnt="0"/>
      <dgm:spPr/>
    </dgm:pt>
    <dgm:pt modelId="{60571F9C-1731-4D21-9573-B141FD5D5A09}" type="pres">
      <dgm:prSet presAssocID="{574BF9D0-4474-4F14-A44B-673E842CB11C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3CDDF-7CFF-460E-8F0C-A9FE07520BC1}" type="pres">
      <dgm:prSet presAssocID="{FADF044C-B3E2-4E2D-8D9B-04CC32B95A4A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71D070-0FA4-4B45-9B86-8326C3AF375B}" type="presOf" srcId="{2698B0CA-88E4-465E-8A5B-274BC44C8E78}" destId="{FFD9D7E7-0F99-4FB9-B8C6-3B9B4E4FC9DA}" srcOrd="0" destOrd="0" presId="urn:microsoft.com/office/officeart/2005/8/layout/process4"/>
    <dgm:cxn modelId="{D6C481F2-5B90-4801-B1AB-4B2F957A9410}" srcId="{8965FDEC-1FB6-40AA-92D7-6D5E3D08133E}" destId="{D3E2CE64-6F98-4A3D-9BA6-5A4A08CC7EB8}" srcOrd="0" destOrd="0" parTransId="{D54A2373-3B7E-48D2-BA65-B9FF82EAECA6}" sibTransId="{72FBA247-A710-43AF-8E6D-4763871A8743}"/>
    <dgm:cxn modelId="{DAD826BE-775F-46C9-AB77-FD2BB2F8A7D6}" srcId="{8965FDEC-1FB6-40AA-92D7-6D5E3D08133E}" destId="{2C9AB086-80AA-48C9-B30D-1C40ECA66B5C}" srcOrd="1" destOrd="0" parTransId="{C1435E46-50C1-4C36-8DD3-377B47A68102}" sibTransId="{BEED7C17-C848-42D7-9F6A-BDBBC0530A0A}"/>
    <dgm:cxn modelId="{CABBAFC3-1D74-4DD5-AADE-91DF6F2082C8}" type="presOf" srcId="{D3E2CE64-6F98-4A3D-9BA6-5A4A08CC7EB8}" destId="{68ADE3E3-E9B2-4EB8-97BF-99D46F511B13}" srcOrd="1" destOrd="0" presId="urn:microsoft.com/office/officeart/2005/8/layout/process4"/>
    <dgm:cxn modelId="{E55ACB54-320D-4FB9-94BA-A2818697C142}" srcId="{394B5091-5602-44B1-B286-61FBEAF128C9}" destId="{D57EF08A-4D5F-4C76-8084-D1D43685E6F2}" srcOrd="0" destOrd="0" parTransId="{DE3DB507-68A0-412E-894D-989C7200EC4E}" sibTransId="{38292D80-626C-4E75-BF39-830F71305427}"/>
    <dgm:cxn modelId="{E6B1AE20-95ED-4518-A3EF-6FAE58359DA4}" type="presOf" srcId="{2C9AB086-80AA-48C9-B30D-1C40ECA66B5C}" destId="{ED463B38-A16D-4D24-BF34-358768EDE3BA}" srcOrd="0" destOrd="0" presId="urn:microsoft.com/office/officeart/2005/8/layout/process4"/>
    <dgm:cxn modelId="{62CDF4AA-2293-45FF-899C-52EA63A19A91}" srcId="{D3E2CE64-6F98-4A3D-9BA6-5A4A08CC7EB8}" destId="{574BF9D0-4474-4F14-A44B-673E842CB11C}" srcOrd="0" destOrd="0" parTransId="{7FF22BAE-2E51-40BD-A849-FD6377C8C492}" sibTransId="{FFF6DF7B-0DD3-49F8-9E98-A73B8C907104}"/>
    <dgm:cxn modelId="{36C6FAA0-D71C-45F4-ACCA-2E2B881CAB76}" srcId="{394B5091-5602-44B1-B286-61FBEAF128C9}" destId="{2433761A-F3DA-4008-9C13-E7D26A0C05EE}" srcOrd="1" destOrd="0" parTransId="{2F7315F1-E6E7-45B6-9FE5-7399C8D1E138}" sibTransId="{92BF725E-3D67-4885-814A-4B1CE03E25D5}"/>
    <dgm:cxn modelId="{D1FF225F-272B-4500-847E-C81CA4BB971B}" type="presOf" srcId="{8965FDEC-1FB6-40AA-92D7-6D5E3D08133E}" destId="{B1AD2921-E12C-418A-9334-674FC6068593}" srcOrd="0" destOrd="0" presId="urn:microsoft.com/office/officeart/2005/8/layout/process4"/>
    <dgm:cxn modelId="{9F51B24E-8012-4B37-B197-155B8ADA682D}" type="presOf" srcId="{394B5091-5602-44B1-B286-61FBEAF128C9}" destId="{E90C1F9C-A1D4-4E63-BFE5-401B631C4E22}" srcOrd="1" destOrd="0" presId="urn:microsoft.com/office/officeart/2005/8/layout/process4"/>
    <dgm:cxn modelId="{C0D0386A-3F84-410B-A942-9DEFF826D118}" type="presOf" srcId="{574BF9D0-4474-4F14-A44B-673E842CB11C}" destId="{60571F9C-1731-4D21-9573-B141FD5D5A09}" srcOrd="0" destOrd="0" presId="urn:microsoft.com/office/officeart/2005/8/layout/process4"/>
    <dgm:cxn modelId="{EA7F22A3-A796-455D-A2F2-B1E2C6B0F50F}" type="presOf" srcId="{FADF044C-B3E2-4E2D-8D9B-04CC32B95A4A}" destId="{9FC3CDDF-7CFF-460E-8F0C-A9FE07520BC1}" srcOrd="0" destOrd="0" presId="urn:microsoft.com/office/officeart/2005/8/layout/process4"/>
    <dgm:cxn modelId="{DE4FE6DE-AF73-411B-99CC-3C4CB5EF7811}" type="presOf" srcId="{394B5091-5602-44B1-B286-61FBEAF128C9}" destId="{BBD1272F-C323-4DAB-9089-8B0EB2973603}" srcOrd="0" destOrd="0" presId="urn:microsoft.com/office/officeart/2005/8/layout/process4"/>
    <dgm:cxn modelId="{FF877C60-6C74-4896-B9D3-D692D5E3D6EE}" type="presOf" srcId="{D3E2CE64-6F98-4A3D-9BA6-5A4A08CC7EB8}" destId="{F541E2D6-B33D-4F07-9CDE-90CE967DCD69}" srcOrd="0" destOrd="0" presId="urn:microsoft.com/office/officeart/2005/8/layout/process4"/>
    <dgm:cxn modelId="{35A55E42-7867-41F5-BA01-9F5DA099FA46}" srcId="{8965FDEC-1FB6-40AA-92D7-6D5E3D08133E}" destId="{394B5091-5602-44B1-B286-61FBEAF128C9}" srcOrd="2" destOrd="0" parTransId="{956AEAAB-5560-44EF-8069-F777BC7CB110}" sibTransId="{943AFF03-80BA-4746-BFC7-F51FA8A4828B}"/>
    <dgm:cxn modelId="{33E88D34-0C23-436F-AF22-6EE62199F4CF}" type="presOf" srcId="{E2AC7B88-88EE-4F4D-9618-F7210A20D297}" destId="{05EBFA71-F886-4081-B356-071F74A579A7}" srcOrd="0" destOrd="0" presId="urn:microsoft.com/office/officeart/2005/8/layout/process4"/>
    <dgm:cxn modelId="{D9F2136D-5345-47CD-A860-E4A6E09E0536}" type="presOf" srcId="{D57EF08A-4D5F-4C76-8084-D1D43685E6F2}" destId="{EC8B8982-CE6C-41DB-8473-E078D9339A9C}" srcOrd="0" destOrd="0" presId="urn:microsoft.com/office/officeart/2005/8/layout/process4"/>
    <dgm:cxn modelId="{3E060C39-3FD9-44D9-86A3-571337DAC679}" srcId="{2C9AB086-80AA-48C9-B30D-1C40ECA66B5C}" destId="{E2AC7B88-88EE-4F4D-9618-F7210A20D297}" srcOrd="0" destOrd="0" parTransId="{982C5714-D410-45E7-8B47-796DC7920AA6}" sibTransId="{826A5FA2-E0C9-4408-AED2-BCC28D422DF5}"/>
    <dgm:cxn modelId="{019C189B-5E31-4B8F-8E76-E71570E5DD0D}" srcId="{D3E2CE64-6F98-4A3D-9BA6-5A4A08CC7EB8}" destId="{FADF044C-B3E2-4E2D-8D9B-04CC32B95A4A}" srcOrd="1" destOrd="0" parTransId="{698C6222-1C38-4BEA-A678-01284D5CA6BC}" sibTransId="{771548BA-A89A-4C3D-8B1E-9F21EBF3138C}"/>
    <dgm:cxn modelId="{5725C928-C087-4ED8-9A6A-4330D4756D8C}" srcId="{2C9AB086-80AA-48C9-B30D-1C40ECA66B5C}" destId="{2698B0CA-88E4-465E-8A5B-274BC44C8E78}" srcOrd="1" destOrd="0" parTransId="{3B4E9DEB-E55A-4877-98AA-4754CE951498}" sibTransId="{93D62633-4731-4BF9-836A-89BCC918D070}"/>
    <dgm:cxn modelId="{4F65E019-CB37-4BE3-91D1-468D55B7F1D6}" type="presOf" srcId="{2433761A-F3DA-4008-9C13-E7D26A0C05EE}" destId="{1013BC27-E561-4826-B118-1E8D5E2834C4}" srcOrd="0" destOrd="0" presId="urn:microsoft.com/office/officeart/2005/8/layout/process4"/>
    <dgm:cxn modelId="{D8773E53-C886-4565-B5E9-E516C53C21B6}" type="presOf" srcId="{2C9AB086-80AA-48C9-B30D-1C40ECA66B5C}" destId="{F4C249C2-3EB5-496E-953A-2FC395A9BB61}" srcOrd="1" destOrd="0" presId="urn:microsoft.com/office/officeart/2005/8/layout/process4"/>
    <dgm:cxn modelId="{EA309922-C2D2-45B7-8ACB-793685AE9E0D}" type="presParOf" srcId="{B1AD2921-E12C-418A-9334-674FC6068593}" destId="{30425B47-988E-408B-B410-688453BF93B6}" srcOrd="0" destOrd="0" presId="urn:microsoft.com/office/officeart/2005/8/layout/process4"/>
    <dgm:cxn modelId="{6F159FA4-962F-44AE-9C9D-06E4E16E3335}" type="presParOf" srcId="{30425B47-988E-408B-B410-688453BF93B6}" destId="{BBD1272F-C323-4DAB-9089-8B0EB2973603}" srcOrd="0" destOrd="0" presId="urn:microsoft.com/office/officeart/2005/8/layout/process4"/>
    <dgm:cxn modelId="{755D813F-1425-45CC-9B0C-057782029C93}" type="presParOf" srcId="{30425B47-988E-408B-B410-688453BF93B6}" destId="{E90C1F9C-A1D4-4E63-BFE5-401B631C4E22}" srcOrd="1" destOrd="0" presId="urn:microsoft.com/office/officeart/2005/8/layout/process4"/>
    <dgm:cxn modelId="{03833ED2-E062-4339-88D4-83701B7758FB}" type="presParOf" srcId="{30425B47-988E-408B-B410-688453BF93B6}" destId="{A4E3761C-1E51-47C2-95CE-723FFF27B42F}" srcOrd="2" destOrd="0" presId="urn:microsoft.com/office/officeart/2005/8/layout/process4"/>
    <dgm:cxn modelId="{1DC77F05-5DC5-4D52-92C2-F2760D1D44DD}" type="presParOf" srcId="{A4E3761C-1E51-47C2-95CE-723FFF27B42F}" destId="{EC8B8982-CE6C-41DB-8473-E078D9339A9C}" srcOrd="0" destOrd="0" presId="urn:microsoft.com/office/officeart/2005/8/layout/process4"/>
    <dgm:cxn modelId="{24B7DC02-AFA8-4C5C-B514-822E312AA0EC}" type="presParOf" srcId="{A4E3761C-1E51-47C2-95CE-723FFF27B42F}" destId="{1013BC27-E561-4826-B118-1E8D5E2834C4}" srcOrd="1" destOrd="0" presId="urn:microsoft.com/office/officeart/2005/8/layout/process4"/>
    <dgm:cxn modelId="{ABC6F4AA-36F5-41BA-ADFC-072F39D40946}" type="presParOf" srcId="{B1AD2921-E12C-418A-9334-674FC6068593}" destId="{0980FDDD-809D-4BE4-9963-AB6AA5704E07}" srcOrd="1" destOrd="0" presId="urn:microsoft.com/office/officeart/2005/8/layout/process4"/>
    <dgm:cxn modelId="{CE3C163B-9C9C-4B3D-9F4C-2DEB4958D5DC}" type="presParOf" srcId="{B1AD2921-E12C-418A-9334-674FC6068593}" destId="{ECBEABCC-FF9C-4FBD-9634-B371CFDC1A6A}" srcOrd="2" destOrd="0" presId="urn:microsoft.com/office/officeart/2005/8/layout/process4"/>
    <dgm:cxn modelId="{8C3D5FC3-213D-4895-A95D-4A7CE5EE441E}" type="presParOf" srcId="{ECBEABCC-FF9C-4FBD-9634-B371CFDC1A6A}" destId="{ED463B38-A16D-4D24-BF34-358768EDE3BA}" srcOrd="0" destOrd="0" presId="urn:microsoft.com/office/officeart/2005/8/layout/process4"/>
    <dgm:cxn modelId="{3EC14EFC-12DE-4E73-A1DB-2FA916B67A6D}" type="presParOf" srcId="{ECBEABCC-FF9C-4FBD-9634-B371CFDC1A6A}" destId="{F4C249C2-3EB5-496E-953A-2FC395A9BB61}" srcOrd="1" destOrd="0" presId="urn:microsoft.com/office/officeart/2005/8/layout/process4"/>
    <dgm:cxn modelId="{E38F2AA3-5274-4F46-80A4-6662FFCCD089}" type="presParOf" srcId="{ECBEABCC-FF9C-4FBD-9634-B371CFDC1A6A}" destId="{B76757B1-13D0-4938-A685-9998B2BABF4F}" srcOrd="2" destOrd="0" presId="urn:microsoft.com/office/officeart/2005/8/layout/process4"/>
    <dgm:cxn modelId="{30B68F46-6525-4EF6-B7D1-521C409FCDBD}" type="presParOf" srcId="{B76757B1-13D0-4938-A685-9998B2BABF4F}" destId="{05EBFA71-F886-4081-B356-071F74A579A7}" srcOrd="0" destOrd="0" presId="urn:microsoft.com/office/officeart/2005/8/layout/process4"/>
    <dgm:cxn modelId="{9EAB1815-1E80-4247-B73D-2224450EC59E}" type="presParOf" srcId="{B76757B1-13D0-4938-A685-9998B2BABF4F}" destId="{FFD9D7E7-0F99-4FB9-B8C6-3B9B4E4FC9DA}" srcOrd="1" destOrd="0" presId="urn:microsoft.com/office/officeart/2005/8/layout/process4"/>
    <dgm:cxn modelId="{87A5A2AE-07A0-419E-A24F-027480AD01CE}" type="presParOf" srcId="{B1AD2921-E12C-418A-9334-674FC6068593}" destId="{B85DF84B-B310-4DA9-A661-F4B4A76AD47B}" srcOrd="3" destOrd="0" presId="urn:microsoft.com/office/officeart/2005/8/layout/process4"/>
    <dgm:cxn modelId="{90C20A24-DCBA-40A1-9BB5-D466C3B5E056}" type="presParOf" srcId="{B1AD2921-E12C-418A-9334-674FC6068593}" destId="{FF769812-C72A-480F-8201-1B4A61C98CEB}" srcOrd="4" destOrd="0" presId="urn:microsoft.com/office/officeart/2005/8/layout/process4"/>
    <dgm:cxn modelId="{D4A50C1E-D277-4C07-812B-894108DBB20C}" type="presParOf" srcId="{FF769812-C72A-480F-8201-1B4A61C98CEB}" destId="{F541E2D6-B33D-4F07-9CDE-90CE967DCD69}" srcOrd="0" destOrd="0" presId="urn:microsoft.com/office/officeart/2005/8/layout/process4"/>
    <dgm:cxn modelId="{527E6619-AE9B-435D-9789-B8A73707C69B}" type="presParOf" srcId="{FF769812-C72A-480F-8201-1B4A61C98CEB}" destId="{68ADE3E3-E9B2-4EB8-97BF-99D46F511B13}" srcOrd="1" destOrd="0" presId="urn:microsoft.com/office/officeart/2005/8/layout/process4"/>
    <dgm:cxn modelId="{11DF5398-D8BC-4D5B-BE78-7F4EC3B62384}" type="presParOf" srcId="{FF769812-C72A-480F-8201-1B4A61C98CEB}" destId="{66E34932-0DA3-4C25-ADD3-04135C6A1EE5}" srcOrd="2" destOrd="0" presId="urn:microsoft.com/office/officeart/2005/8/layout/process4"/>
    <dgm:cxn modelId="{4094C4C8-4DB3-4BFE-BFAF-EB7FA4DB6C66}" type="presParOf" srcId="{66E34932-0DA3-4C25-ADD3-04135C6A1EE5}" destId="{60571F9C-1731-4D21-9573-B141FD5D5A09}" srcOrd="0" destOrd="0" presId="urn:microsoft.com/office/officeart/2005/8/layout/process4"/>
    <dgm:cxn modelId="{202AB5DC-1869-4EFE-9A32-C5910E166B07}" type="presParOf" srcId="{66E34932-0DA3-4C25-ADD3-04135C6A1EE5}" destId="{9FC3CDDF-7CFF-460E-8F0C-A9FE07520BC1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0C1F9C-A1D4-4E63-BFE5-401B631C4E22}">
      <dsp:nvSpPr>
        <dsp:cNvPr id="0" name=""/>
        <dsp:cNvSpPr/>
      </dsp:nvSpPr>
      <dsp:spPr>
        <a:xfrm>
          <a:off x="0" y="3406931"/>
          <a:ext cx="4038600" cy="11182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T+1:30</a:t>
          </a:r>
          <a:endParaRPr lang="en-US" sz="2200" kern="1200" dirty="0"/>
        </a:p>
      </dsp:txBody>
      <dsp:txXfrm>
        <a:off x="0" y="3406931"/>
        <a:ext cx="4038600" cy="603844"/>
      </dsp:txXfrm>
    </dsp:sp>
    <dsp:sp modelId="{EC8B8982-CE6C-41DB-8473-E078D9339A9C}">
      <dsp:nvSpPr>
        <dsp:cNvPr id="0" name=""/>
        <dsp:cNvSpPr/>
      </dsp:nvSpPr>
      <dsp:spPr>
        <a:xfrm>
          <a:off x="0" y="3988412"/>
          <a:ext cx="2019300" cy="51438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LATE</a:t>
          </a:r>
          <a:endParaRPr lang="en-US" sz="2000" kern="1200" dirty="0"/>
        </a:p>
      </dsp:txBody>
      <dsp:txXfrm>
        <a:off x="0" y="3988412"/>
        <a:ext cx="2019300" cy="514386"/>
      </dsp:txXfrm>
    </dsp:sp>
    <dsp:sp modelId="{1013BC27-E561-4826-B118-1E8D5E2834C4}">
      <dsp:nvSpPr>
        <dsp:cNvPr id="0" name=""/>
        <dsp:cNvSpPr/>
      </dsp:nvSpPr>
      <dsp:spPr>
        <a:xfrm>
          <a:off x="2019300" y="3988412"/>
          <a:ext cx="2019300" cy="51438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 refinement</a:t>
          </a:r>
          <a:endParaRPr lang="en-US" sz="2000" kern="1200" dirty="0"/>
        </a:p>
      </dsp:txBody>
      <dsp:txXfrm>
        <a:off x="2019300" y="3988412"/>
        <a:ext cx="2019300" cy="514386"/>
      </dsp:txXfrm>
    </dsp:sp>
    <dsp:sp modelId="{F4C249C2-3EB5-496E-953A-2FC395A9BB61}">
      <dsp:nvSpPr>
        <dsp:cNvPr id="0" name=""/>
        <dsp:cNvSpPr/>
      </dsp:nvSpPr>
      <dsp:spPr>
        <a:xfrm rot="10800000">
          <a:off x="0" y="1703865"/>
          <a:ext cx="4038600" cy="171983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T+0:10 – T+0:30 ?</a:t>
          </a:r>
          <a:endParaRPr lang="en-US" sz="2200" kern="1200" dirty="0"/>
        </a:p>
      </dsp:txBody>
      <dsp:txXfrm rot="-10800000">
        <a:off x="0" y="1703865"/>
        <a:ext cx="4038600" cy="603663"/>
      </dsp:txXfrm>
    </dsp:sp>
    <dsp:sp modelId="{05EBFA71-F886-4081-B356-071F74A579A7}">
      <dsp:nvSpPr>
        <dsp:cNvPr id="0" name=""/>
        <dsp:cNvSpPr/>
      </dsp:nvSpPr>
      <dsp:spPr>
        <a:xfrm>
          <a:off x="0" y="2307529"/>
          <a:ext cx="2019300" cy="51423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EARLY</a:t>
          </a:r>
          <a:endParaRPr lang="en-US" sz="2000" kern="1200" dirty="0"/>
        </a:p>
      </dsp:txBody>
      <dsp:txXfrm>
        <a:off x="0" y="2307529"/>
        <a:ext cx="2019300" cy="514231"/>
      </dsp:txXfrm>
    </dsp:sp>
    <dsp:sp modelId="{FFD9D7E7-0F99-4FB9-B8C6-3B9B4E4FC9DA}">
      <dsp:nvSpPr>
        <dsp:cNvPr id="0" name=""/>
        <dsp:cNvSpPr/>
      </dsp:nvSpPr>
      <dsp:spPr>
        <a:xfrm>
          <a:off x="2019300" y="2307529"/>
          <a:ext cx="2019300" cy="51423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 TC vitals</a:t>
          </a:r>
          <a:endParaRPr lang="en-US" sz="2000" kern="1200" dirty="0"/>
        </a:p>
      </dsp:txBody>
      <dsp:txXfrm>
        <a:off x="2019300" y="2307529"/>
        <a:ext cx="2019300" cy="514231"/>
      </dsp:txXfrm>
    </dsp:sp>
    <dsp:sp modelId="{68ADE3E3-E9B2-4EB8-97BF-99D46F511B13}">
      <dsp:nvSpPr>
        <dsp:cNvPr id="0" name=""/>
        <dsp:cNvSpPr/>
      </dsp:nvSpPr>
      <dsp:spPr>
        <a:xfrm rot="10800000">
          <a:off x="0" y="799"/>
          <a:ext cx="4038600" cy="1719839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T-0:30</a:t>
          </a:r>
          <a:endParaRPr lang="en-US" sz="2200" kern="1200" dirty="0"/>
        </a:p>
      </dsp:txBody>
      <dsp:txXfrm rot="-10800000">
        <a:off x="0" y="799"/>
        <a:ext cx="4038600" cy="603663"/>
      </dsp:txXfrm>
    </dsp:sp>
    <dsp:sp modelId="{60571F9C-1731-4D21-9573-B141FD5D5A09}">
      <dsp:nvSpPr>
        <dsp:cNvPr id="0" name=""/>
        <dsp:cNvSpPr/>
      </dsp:nvSpPr>
      <dsp:spPr>
        <a:xfrm>
          <a:off x="0" y="604463"/>
          <a:ext cx="2019300" cy="514231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BEFORE</a:t>
          </a:r>
          <a:endParaRPr lang="en-US" sz="2000" kern="1200" dirty="0"/>
        </a:p>
      </dsp:txBody>
      <dsp:txXfrm>
        <a:off x="0" y="604463"/>
        <a:ext cx="2019300" cy="514231"/>
      </dsp:txXfrm>
    </dsp:sp>
    <dsp:sp modelId="{9FC3CDDF-7CFF-460E-8F0C-A9FE07520BC1}">
      <dsp:nvSpPr>
        <dsp:cNvPr id="0" name=""/>
        <dsp:cNvSpPr/>
      </dsp:nvSpPr>
      <dsp:spPr>
        <a:xfrm>
          <a:off x="2019300" y="604463"/>
          <a:ext cx="2019300" cy="51423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For TC vitals</a:t>
          </a:r>
          <a:endParaRPr lang="en-US" sz="2000" kern="1200" dirty="0"/>
        </a:p>
      </dsp:txBody>
      <dsp:txXfrm>
        <a:off x="2019300" y="604463"/>
        <a:ext cx="2019300" cy="514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0ABF4-E36C-490D-B6A6-90049DA62861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6ECB3-0FED-46F1-9E84-44080BFA7C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35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shows thinned flight-level winds over surface wind speeds estimated from the analysis.  This image morphs</a:t>
            </a:r>
            <a:r>
              <a:rPr lang="en-US" baseline="0" dirty="0" smtClean="0"/>
              <a:t> to AMSU rain rate estimates valid at almost exactly the same time.  Shows where the heaviest rain is </a:t>
            </a:r>
            <a:r>
              <a:rPr lang="en-US" baseline="0" dirty="0" err="1" smtClean="0"/>
              <a:t>occuring</a:t>
            </a:r>
            <a:r>
              <a:rPr lang="en-US" baseline="0" dirty="0" smtClean="0"/>
              <a:t> in relationship to the maximum winds.   The image was created originally for the NOPP proposal.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ECB3-0FED-46F1-9E84-44080BFA7C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72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will spend a bit of time on the circled items.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6ECB3-0FED-46F1-9E84-44080BFA7C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9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45776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55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19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2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" y="0"/>
            <a:ext cx="457767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8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4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6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0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36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27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89000">
              <a:schemeClr val="accent1">
                <a:lumMod val="75000"/>
              </a:schemeClr>
            </a:gs>
            <a:gs pos="0">
              <a:srgbClr val="D3E0EF"/>
            </a:gs>
            <a:gs pos="98000">
              <a:schemeClr val="bg2">
                <a:shade val="20000"/>
                <a:satMod val="255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78F02-379B-4FA7-A87F-45E1FE93F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91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2">
                <a:lumMod val="20000"/>
                <a:lumOff val="80000"/>
              </a:schemeClr>
            </a:gs>
            <a:gs pos="9000">
              <a:schemeClr val="tx1"/>
            </a:gs>
            <a:gs pos="89000">
              <a:schemeClr val="accent1">
                <a:lumMod val="75000"/>
              </a:schemeClr>
            </a:gs>
            <a:gs pos="10000">
              <a:schemeClr val="tx1"/>
            </a:gs>
            <a:gs pos="98000">
              <a:schemeClr val="bg2">
                <a:shade val="20000"/>
                <a:satMod val="255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1"/>
            <a:ext cx="7772400" cy="2533650"/>
          </a:xfrm>
        </p:spPr>
        <p:txBody>
          <a:bodyPr>
            <a:normAutofit/>
          </a:bodyPr>
          <a:lstStyle/>
          <a:p>
            <a:r>
              <a:rPr lang="en-US" b="0" i="0" u="none" strike="noStrike" baseline="0" dirty="0" smtClean="0">
                <a:latin typeface="Times New Roman"/>
              </a:rPr>
              <a:t>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of a Real-Time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Tropical Cyclone Surface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Analysis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2700" i="1" dirty="0"/>
              <a:t>A Year </a:t>
            </a:r>
            <a:r>
              <a:rPr lang="en-US" sz="2700" i="1" dirty="0" smtClean="0"/>
              <a:t>2 </a:t>
            </a:r>
            <a:r>
              <a:rPr lang="en-US" sz="2700" i="1" dirty="0"/>
              <a:t>Joint Hurricane </a:t>
            </a:r>
            <a:r>
              <a:rPr lang="en-US" sz="2700" i="1" dirty="0" err="1" smtClean="0"/>
              <a:t>Testbed</a:t>
            </a:r>
            <a:r>
              <a:rPr lang="en-US" sz="2700" i="1" dirty="0" smtClean="0"/>
              <a:t> Project </a:t>
            </a:r>
            <a:r>
              <a:rPr lang="en-US" sz="2700" i="1" dirty="0"/>
              <a:t>Update</a:t>
            </a:r>
            <a:endParaRPr lang="en-US" sz="36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09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Presented by</a:t>
            </a:r>
          </a:p>
          <a:p>
            <a:r>
              <a:rPr lang="en-US" dirty="0" smtClean="0"/>
              <a:t>John </a:t>
            </a:r>
            <a:r>
              <a:rPr lang="en-US" dirty="0"/>
              <a:t>A. </a:t>
            </a:r>
            <a:r>
              <a:rPr lang="en-US" dirty="0" err="1" smtClean="0"/>
              <a:t>Knaff</a:t>
            </a:r>
            <a:r>
              <a:rPr lang="en-US" dirty="0" smtClean="0"/>
              <a:t> </a:t>
            </a:r>
          </a:p>
          <a:p>
            <a:r>
              <a:rPr lang="en-US" i="1" dirty="0" smtClean="0"/>
              <a:t>NOAA NESDIS, Fort Collins, CO</a:t>
            </a:r>
          </a:p>
          <a:p>
            <a:endParaRPr lang="en-US" dirty="0"/>
          </a:p>
          <a:p>
            <a:r>
              <a:rPr lang="en-US" dirty="0" smtClean="0"/>
              <a:t>Renate Brummer, </a:t>
            </a:r>
            <a:r>
              <a:rPr lang="en-US" dirty="0"/>
              <a:t>Mark </a:t>
            </a:r>
            <a:r>
              <a:rPr lang="en-US" dirty="0" smtClean="0"/>
              <a:t>DeMaria, </a:t>
            </a:r>
            <a:r>
              <a:rPr lang="en-US" dirty="0"/>
              <a:t>Chris </a:t>
            </a:r>
            <a:r>
              <a:rPr lang="en-US" dirty="0" err="1" smtClean="0"/>
              <a:t>Landsea</a:t>
            </a:r>
            <a:r>
              <a:rPr lang="en-US" dirty="0" smtClean="0"/>
              <a:t>, Michael Brennan, Robbie Berg and </a:t>
            </a:r>
            <a:r>
              <a:rPr lang="en-US" dirty="0" smtClean="0"/>
              <a:t>Jessica </a:t>
            </a:r>
            <a:r>
              <a:rPr lang="en-US" dirty="0" err="1" smtClean="0"/>
              <a:t>Schauer</a:t>
            </a:r>
            <a:endParaRPr lang="en-US" dirty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1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5" y="2061475"/>
            <a:ext cx="7529010" cy="414833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3151188"/>
            <a:ext cx="103028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0" y="16002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REAL-TIME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16002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RE-RUN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1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Unique Issues with Sandy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Winds beyond 200 km radius rely on MTCSWA and reduction to surface</a:t>
            </a:r>
          </a:p>
          <a:p>
            <a:pPr lvl="1"/>
            <a:r>
              <a:rPr lang="en-US" sz="1800" dirty="0" smtClean="0"/>
              <a:t>Should reduction factors be larger beyond some radius?</a:t>
            </a:r>
          </a:p>
          <a:p>
            <a:pPr lvl="1"/>
            <a:r>
              <a:rPr lang="en-US" sz="1800" dirty="0" smtClean="0"/>
              <a:t>Should we truncate the analysis domain?</a:t>
            </a:r>
          </a:p>
          <a:p>
            <a:r>
              <a:rPr lang="en-US" sz="2000" b="1" dirty="0" smtClean="0"/>
              <a:t>Wind radii beyond the analysis domain</a:t>
            </a:r>
          </a:p>
          <a:p>
            <a:pPr lvl="1"/>
            <a:r>
              <a:rPr lang="en-US" sz="1800" dirty="0" smtClean="0"/>
              <a:t>Do we try to separate storm from its environment?</a:t>
            </a:r>
            <a:endParaRPr lang="en-US" sz="18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24025" r="5873" b="4918"/>
          <a:stretch/>
        </p:blipFill>
        <p:spPr>
          <a:xfrm>
            <a:off x="4876800" y="1600200"/>
            <a:ext cx="3913832" cy="4343400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1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200"/>
            <a:ext cx="5785777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399" y="87868"/>
            <a:ext cx="3822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MTCSWA                       JHT-TCWA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" y="3810000"/>
            <a:ext cx="2347117" cy="2402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82" y="3821350"/>
            <a:ext cx="2324940" cy="23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18" y="482398"/>
            <a:ext cx="2788381" cy="28608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" y="4267200"/>
            <a:ext cx="1219200" cy="1447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54852" y="4267200"/>
            <a:ext cx="1219200" cy="1447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05400" y="41148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surface observations in this area</a:t>
            </a:r>
          </a:p>
          <a:p>
            <a:endParaRPr lang="en-US" dirty="0"/>
          </a:p>
          <a:p>
            <a:r>
              <a:rPr lang="en-US" dirty="0" smtClean="0"/>
              <a:t>It is doubtful the wind speeds are as large as indicated in the analysis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200400" y="2895600"/>
            <a:ext cx="2585376" cy="44767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410200" y="3343276"/>
            <a:ext cx="1219200" cy="771524"/>
          </a:xfrm>
          <a:prstGeom prst="straightConnector1">
            <a:avLst/>
          </a:prstGeom>
          <a:ln w="762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Remaining Milestones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May 2013 	– Prepare the analysis for a full season of real time testing 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/>
              <a:t>Jun 2013 	– Gather feedback and make appropriate changes to the analysis </a:t>
            </a:r>
            <a:r>
              <a:rPr lang="en-US" sz="1800" dirty="0" smtClean="0"/>
              <a:t>system</a:t>
            </a:r>
          </a:p>
          <a:p>
            <a:endParaRPr lang="en-US" sz="1800" dirty="0"/>
          </a:p>
          <a:p>
            <a:r>
              <a:rPr lang="en-US" sz="1800" dirty="0"/>
              <a:t>Jun 2013 	– Transition the analysis to NHC control, if approved </a:t>
            </a:r>
            <a:r>
              <a:rPr lang="en-US" sz="1800"/>
              <a:t>for </a:t>
            </a:r>
            <a:r>
              <a:rPr lang="en-US" sz="1800" smtClean="0"/>
              <a:t>		   implementation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Jun 2013	– Project ends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89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Setting things up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973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Housekeeping</a:t>
            </a:r>
          </a:p>
          <a:p>
            <a:pPr lvl="1"/>
            <a:r>
              <a:rPr lang="en-US" dirty="0" smtClean="0"/>
              <a:t>Clean up FORTRAN Code</a:t>
            </a:r>
          </a:p>
          <a:p>
            <a:pPr lvl="1"/>
            <a:r>
              <a:rPr lang="en-US" dirty="0" smtClean="0"/>
              <a:t>Clean up scripts add python control scripts</a:t>
            </a:r>
          </a:p>
          <a:p>
            <a:pPr lvl="1"/>
            <a:r>
              <a:rPr lang="en-US" dirty="0" smtClean="0"/>
              <a:t>Work with NHC on display</a:t>
            </a:r>
          </a:p>
          <a:p>
            <a:pPr lvl="1"/>
            <a:r>
              <a:rPr lang="en-US" dirty="0" smtClean="0"/>
              <a:t>Fixes or data to ATCF</a:t>
            </a:r>
          </a:p>
          <a:p>
            <a:pPr lvl="1"/>
            <a:r>
              <a:rPr lang="en-US" dirty="0" smtClean="0"/>
              <a:t>Run in real-time for 2013</a:t>
            </a:r>
          </a:p>
          <a:p>
            <a:r>
              <a:rPr lang="en-US" dirty="0" smtClean="0"/>
              <a:t>Port Code to NHC</a:t>
            </a:r>
          </a:p>
          <a:p>
            <a:pPr lvl="1"/>
            <a:r>
              <a:rPr lang="en-US" dirty="0" smtClean="0"/>
              <a:t>Ingest MTCSWA</a:t>
            </a:r>
          </a:p>
          <a:p>
            <a:pPr lvl="1"/>
            <a:r>
              <a:rPr lang="en-US" dirty="0" smtClean="0"/>
              <a:t>Ingest HDOBS</a:t>
            </a:r>
          </a:p>
          <a:p>
            <a:pPr lvl="1"/>
            <a:r>
              <a:rPr lang="en-US" dirty="0" smtClean="0"/>
              <a:t>HDOBS decoders</a:t>
            </a:r>
          </a:p>
          <a:p>
            <a:pPr lvl="1"/>
            <a:r>
              <a:rPr lang="en-US" dirty="0" smtClean="0"/>
              <a:t>FORTRAN</a:t>
            </a:r>
          </a:p>
          <a:p>
            <a:r>
              <a:rPr lang="en-US" dirty="0" smtClean="0"/>
              <a:t>Questions</a:t>
            </a:r>
          </a:p>
          <a:p>
            <a:pPr lvl="1"/>
            <a:r>
              <a:rPr lang="en-US" dirty="0" smtClean="0"/>
              <a:t>Flight-level to surface reduction beyond 200km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97325"/>
          </a:xfrm>
        </p:spPr>
        <p:txBody>
          <a:bodyPr>
            <a:normAutofit/>
          </a:bodyPr>
          <a:lstStyle/>
          <a:p>
            <a:r>
              <a:rPr lang="en-US" dirty="0" smtClean="0"/>
              <a:t>Data availability</a:t>
            </a:r>
          </a:p>
          <a:p>
            <a:pPr lvl="1"/>
            <a:r>
              <a:rPr lang="en-US" dirty="0" smtClean="0"/>
              <a:t>Is there enough data to provide EARLY/BEFORE analyses</a:t>
            </a:r>
          </a:p>
          <a:p>
            <a:r>
              <a:rPr lang="en-US" dirty="0" smtClean="0"/>
              <a:t>NAWIPS and ATCF</a:t>
            </a:r>
          </a:p>
          <a:p>
            <a:pPr lvl="1"/>
            <a:r>
              <a:rPr lang="en-US" dirty="0" smtClean="0"/>
              <a:t>Pick-up and regular display</a:t>
            </a:r>
          </a:p>
          <a:p>
            <a:pPr lvl="2"/>
            <a:r>
              <a:rPr lang="en-US" dirty="0" smtClean="0"/>
              <a:t>ATCF Fixes</a:t>
            </a:r>
          </a:p>
          <a:p>
            <a:pPr lvl="2"/>
            <a:r>
              <a:rPr lang="en-US" dirty="0" smtClean="0"/>
              <a:t>NAWIPS grids</a:t>
            </a:r>
          </a:p>
          <a:p>
            <a:r>
              <a:rPr lang="en-US" dirty="0" smtClean="0"/>
              <a:t>AWIPS-II?</a:t>
            </a:r>
          </a:p>
          <a:p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14</a:t>
            </a:fld>
            <a:endParaRPr lang="en-US"/>
          </a:p>
        </p:txBody>
      </p:sp>
      <p:sp>
        <p:nvSpPr>
          <p:cNvPr id="11" name="AutoShape 2" descr="https://mail.google.com/mail/ca/?ui=2&amp;ik=9a6c1ac486&amp;view=att&amp;th=135cbd28a2e0c366&amp;attid=0.1&amp;disp=emb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https://mail.google.com/mail/ca/?ui=2&amp;ik=9a6c1ac486&amp;view=att&amp;th=135cbd28a2e0c366&amp;attid=0.1&amp;disp=emb&amp;z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">
              <a:schemeClr val="tx1"/>
            </a:gs>
            <a:gs pos="89000">
              <a:schemeClr val="accent1">
                <a:lumMod val="75000"/>
              </a:schemeClr>
            </a:gs>
            <a:gs pos="22000">
              <a:srgbClr val="D3E0EF"/>
            </a:gs>
            <a:gs pos="98000">
              <a:schemeClr val="bg2">
                <a:shade val="20000"/>
                <a:satMod val="255000"/>
              </a:schemeClr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baseline="0" dirty="0" smtClean="0">
                <a:latin typeface="Times New Roman"/>
              </a:rPr>
              <a:t> </a:t>
            </a:r>
            <a:endParaRPr lang="en-US" sz="3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15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62000" y="4270375"/>
            <a:ext cx="8382000" cy="1212850"/>
          </a:xfrm>
        </p:spPr>
        <p:txBody>
          <a:bodyPr>
            <a:normAutofit/>
          </a:bodyPr>
          <a:lstStyle/>
          <a:p>
            <a:pPr marL="0" lvl="0" indent="0" algn="l">
              <a:buNone/>
            </a:pPr>
            <a:r>
              <a:rPr lang="en-US" sz="1600" i="1" dirty="0">
                <a:solidFill>
                  <a:srgbClr val="FFFF00"/>
                </a:solidFill>
              </a:rPr>
              <a:t>Acknowledgements: This NOAA Joint Hurricane </a:t>
            </a:r>
            <a:r>
              <a:rPr lang="en-US" sz="1600" i="1" dirty="0" err="1">
                <a:solidFill>
                  <a:srgbClr val="FFFF00"/>
                </a:solidFill>
              </a:rPr>
              <a:t>Testbed</a:t>
            </a:r>
            <a:r>
              <a:rPr lang="en-US" sz="1600" i="1" dirty="0">
                <a:solidFill>
                  <a:srgbClr val="FFFF00"/>
                </a:solidFill>
              </a:rPr>
              <a:t> project was funded by the US Weather Research Program in NOAA/OAR's Office of Weather and Air Quality.</a:t>
            </a:r>
          </a:p>
          <a:p>
            <a:endParaRPr 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9" y="4876800"/>
            <a:ext cx="9144000" cy="136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90600"/>
            <a:ext cx="6061290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33130"/>
            <a:ext cx="606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Questions</a:t>
            </a:r>
            <a:r>
              <a:rPr lang="en-US" sz="3200" b="1" dirty="0" smtClean="0"/>
              <a:t>?</a:t>
            </a:r>
            <a:endParaRPr lang="en-US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95247" y="615074"/>
            <a:ext cx="472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MTCSWA                                     JHT-TCWA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This project seeks to create </a:t>
            </a:r>
            <a:r>
              <a:rPr lang="en-US" b="1" dirty="0"/>
              <a:t>a real-time and fully automated surface wind analysis system </a:t>
            </a:r>
            <a:r>
              <a:rPr lang="en-US" dirty="0"/>
              <a:t>at the National Hurricane Center (NHC) by combining the existing satellite-based six-hourly multi-platform tropical cyclone surface wind analysis (MTCSWA) and aircraft reconnaissance </a:t>
            </a:r>
            <a:r>
              <a:rPr lang="en-US" dirty="0" smtClean="0"/>
              <a:t>data.</a:t>
            </a:r>
          </a:p>
          <a:p>
            <a:r>
              <a:rPr lang="en-US" dirty="0" smtClean="0"/>
              <a:t>Attempt to mimic how Hurricane Specialists would analyses observations using NHC’s </a:t>
            </a:r>
            <a:r>
              <a:rPr lang="en-US" dirty="0" err="1" smtClean="0"/>
              <a:t>proceedures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33620"/>
            <a:ext cx="4038600" cy="4459122"/>
          </a:xfrm>
        </p:spPr>
      </p:pic>
    </p:spTree>
    <p:extLst>
      <p:ext uri="{BB962C8B-B14F-4D97-AF65-F5344CB8AC3E}">
        <p14:creationId xmlns:p14="http://schemas.microsoft.com/office/powerpoint/2010/main" val="32265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Year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What input data?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Reconnaissance </a:t>
            </a:r>
          </a:p>
          <a:p>
            <a:pPr marL="1314450" lvl="2" indent="-457200"/>
            <a:r>
              <a:rPr lang="en-US" dirty="0" smtClean="0"/>
              <a:t>Flight-level winds</a:t>
            </a:r>
          </a:p>
          <a:p>
            <a:pPr marL="1314450" lvl="2" indent="-457200"/>
            <a:r>
              <a:rPr lang="en-US" dirty="0" smtClean="0"/>
              <a:t>SFMR wind speeds</a:t>
            </a:r>
            <a:endParaRPr lang="en-US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Multi-platform tropical cyclone wind analyses </a:t>
            </a:r>
          </a:p>
          <a:p>
            <a:pPr marL="1314450" lvl="2" indent="-457200"/>
            <a:r>
              <a:rPr lang="en-US" dirty="0" smtClean="0"/>
              <a:t>Satellite winds at 700 </a:t>
            </a:r>
            <a:r>
              <a:rPr lang="en-US" dirty="0" err="1" smtClean="0"/>
              <a:t>hPa</a:t>
            </a:r>
            <a:endParaRPr lang="en-US" dirty="0"/>
          </a:p>
          <a:p>
            <a:r>
              <a:rPr lang="en-US" b="1" dirty="0"/>
              <a:t>Analysis </a:t>
            </a:r>
            <a:r>
              <a:rPr lang="en-US" b="1" dirty="0" smtClean="0"/>
              <a:t>Issues?</a:t>
            </a:r>
            <a:endParaRPr lang="en-US" dirty="0"/>
          </a:p>
          <a:p>
            <a:pPr lvl="1"/>
            <a:r>
              <a:rPr lang="en-US" dirty="0"/>
              <a:t>Determination of sufficient </a:t>
            </a:r>
            <a:r>
              <a:rPr lang="en-US" dirty="0" smtClean="0"/>
              <a:t>data</a:t>
            </a:r>
          </a:p>
          <a:p>
            <a:pPr lvl="1"/>
            <a:r>
              <a:rPr lang="en-US" dirty="0" smtClean="0"/>
              <a:t>For the polar </a:t>
            </a:r>
            <a:r>
              <a:rPr lang="en-US" dirty="0" err="1" smtClean="0"/>
              <a:t>variational</a:t>
            </a:r>
            <a:r>
              <a:rPr lang="en-US" dirty="0" smtClean="0"/>
              <a:t> analysis</a:t>
            </a:r>
            <a:endParaRPr lang="en-US" dirty="0"/>
          </a:p>
          <a:p>
            <a:pPr lvl="2"/>
            <a:r>
              <a:rPr lang="en-US" dirty="0" smtClean="0"/>
              <a:t>Data weighting</a:t>
            </a:r>
          </a:p>
          <a:p>
            <a:pPr lvl="2"/>
            <a:r>
              <a:rPr lang="en-US" dirty="0" smtClean="0"/>
              <a:t>Filter coefficients</a:t>
            </a:r>
            <a:endParaRPr lang="en-US" dirty="0"/>
          </a:p>
          <a:p>
            <a:pPr lvl="1"/>
            <a:r>
              <a:rPr lang="en-US" dirty="0"/>
              <a:t>Automated Quality control/RMW </a:t>
            </a:r>
            <a:r>
              <a:rPr lang="en-US" dirty="0" smtClean="0"/>
              <a:t>determination</a:t>
            </a:r>
          </a:p>
          <a:p>
            <a:pPr lvl="1"/>
            <a:r>
              <a:rPr lang="en-US" dirty="0" smtClean="0"/>
              <a:t>Determination of wind radii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/>
              <a:t>Data Issues?</a:t>
            </a:r>
          </a:p>
          <a:p>
            <a:pPr lvl="1"/>
            <a:r>
              <a:rPr lang="en-US" dirty="0"/>
              <a:t>How to handle data at multiple levels</a:t>
            </a:r>
          </a:p>
          <a:p>
            <a:pPr lvl="1"/>
            <a:r>
              <a:rPr lang="en-US" dirty="0"/>
              <a:t>Reduce analysis to a 10-m estimated wind</a:t>
            </a:r>
          </a:p>
          <a:p>
            <a:r>
              <a:rPr lang="en-US" b="1" dirty="0" smtClean="0"/>
              <a:t>When to run the analysis?</a:t>
            </a:r>
          </a:p>
          <a:p>
            <a:pPr lvl="1"/>
            <a:r>
              <a:rPr lang="en-US" dirty="0" smtClean="0"/>
              <a:t>Before  (T-0:30)</a:t>
            </a:r>
          </a:p>
          <a:p>
            <a:pPr lvl="1"/>
            <a:r>
              <a:rPr lang="en-US" dirty="0" smtClean="0"/>
              <a:t>Early (T)</a:t>
            </a:r>
          </a:p>
          <a:p>
            <a:pPr lvl="1"/>
            <a:r>
              <a:rPr lang="en-US" dirty="0" smtClean="0"/>
              <a:t>After (T +1:30)</a:t>
            </a:r>
          </a:p>
          <a:p>
            <a:r>
              <a:rPr lang="en-US" b="1" dirty="0" smtClean="0"/>
              <a:t>How to distribute results?</a:t>
            </a:r>
          </a:p>
          <a:p>
            <a:pPr lvl="1"/>
            <a:r>
              <a:rPr lang="en-US" dirty="0" smtClean="0"/>
              <a:t>ATCF fix</a:t>
            </a:r>
          </a:p>
          <a:p>
            <a:pPr lvl="1"/>
            <a:r>
              <a:rPr lang="en-US" dirty="0" smtClean="0"/>
              <a:t>N-AWIPS grids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7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Flight-level to Surface Reduction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Two regions</a:t>
            </a:r>
          </a:p>
          <a:p>
            <a:pPr lvl="1"/>
            <a:r>
              <a:rPr lang="en-US" dirty="0" err="1" smtClean="0"/>
              <a:t>Eyewall</a:t>
            </a:r>
            <a:r>
              <a:rPr lang="en-US" dirty="0" smtClean="0"/>
              <a:t> </a:t>
            </a:r>
            <a:r>
              <a:rPr lang="en-US" dirty="0" smtClean="0"/>
              <a:t>[r </a:t>
            </a:r>
            <a:r>
              <a:rPr lang="en-US" dirty="0" smtClean="0"/>
              <a:t>≤ </a:t>
            </a:r>
            <a:r>
              <a:rPr lang="en-US" dirty="0" smtClean="0"/>
              <a:t>min(2 * </a:t>
            </a:r>
            <a:r>
              <a:rPr lang="en-US" dirty="0" err="1" smtClean="0"/>
              <a:t>rmw</a:t>
            </a:r>
            <a:r>
              <a:rPr lang="en-US" dirty="0" smtClean="0"/>
              <a:t>, 20 </a:t>
            </a:r>
            <a:r>
              <a:rPr lang="en-US" dirty="0" err="1" smtClean="0"/>
              <a:t>n.mi</a:t>
            </a:r>
            <a:r>
              <a:rPr lang="en-US" dirty="0" smtClean="0"/>
              <a:t>)]</a:t>
            </a:r>
            <a:endParaRPr lang="en-US" dirty="0" smtClean="0"/>
          </a:p>
          <a:p>
            <a:pPr lvl="1"/>
            <a:r>
              <a:rPr lang="en-US" dirty="0" smtClean="0"/>
              <a:t>Outer vortex (r ≥ </a:t>
            </a:r>
            <a:r>
              <a:rPr lang="en-US" dirty="0" smtClean="0"/>
              <a:t>4 * </a:t>
            </a:r>
            <a:r>
              <a:rPr lang="en-US" dirty="0" err="1" smtClean="0"/>
              <a:t>rmw</a:t>
            </a:r>
            <a:r>
              <a:rPr lang="en-US" dirty="0" smtClean="0"/>
              <a:t>)</a:t>
            </a:r>
          </a:p>
          <a:p>
            <a:r>
              <a:rPr lang="en-US" dirty="0" smtClean="0"/>
              <a:t>4 % azimuthal variation of reduction factors </a:t>
            </a:r>
            <a:endParaRPr lang="en-US" dirty="0" smtClean="0"/>
          </a:p>
          <a:p>
            <a:r>
              <a:rPr lang="en-US" dirty="0" smtClean="0"/>
              <a:t>4 (17) % </a:t>
            </a:r>
            <a:r>
              <a:rPr lang="en-US" dirty="0"/>
              <a:t>azimuthal </a:t>
            </a:r>
            <a:r>
              <a:rPr lang="en-US" dirty="0" smtClean="0"/>
              <a:t>asymmetry with maximum-left </a:t>
            </a:r>
            <a:r>
              <a:rPr lang="en-US" dirty="0"/>
              <a:t>and </a:t>
            </a:r>
            <a:r>
              <a:rPr lang="en-US" dirty="0" smtClean="0"/>
              <a:t>minimum-right </a:t>
            </a:r>
            <a:r>
              <a:rPr lang="en-US" dirty="0"/>
              <a:t>in the </a:t>
            </a:r>
            <a:r>
              <a:rPr lang="en-US" dirty="0" err="1" smtClean="0"/>
              <a:t>eyewall</a:t>
            </a:r>
            <a:r>
              <a:rPr lang="en-US" dirty="0" smtClean="0"/>
              <a:t> (outer vortex)</a:t>
            </a:r>
            <a:endParaRPr lang="en-US" dirty="0" smtClean="0"/>
          </a:p>
          <a:p>
            <a:r>
              <a:rPr lang="en-US" dirty="0" smtClean="0"/>
              <a:t>Six-hour </a:t>
            </a:r>
            <a:r>
              <a:rPr lang="en-US" dirty="0" smtClean="0"/>
              <a:t>storm direction is </a:t>
            </a:r>
            <a:r>
              <a:rPr lang="en-US" dirty="0" smtClean="0"/>
              <a:t>used for the asymmetry</a:t>
            </a:r>
          </a:p>
          <a:p>
            <a:r>
              <a:rPr lang="en-US" dirty="0" smtClean="0"/>
              <a:t>20 degree inflow angle</a:t>
            </a:r>
          </a:p>
          <a:p>
            <a:r>
              <a:rPr lang="en-US" dirty="0" smtClean="0"/>
              <a:t>Over land, additional 20 degree inflow and 20% reduction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Reduction Factors</a:t>
            </a:r>
            <a:endParaRPr lang="en-US" dirty="0"/>
          </a:p>
        </p:txBody>
      </p:sp>
      <p:graphicFrame>
        <p:nvGraphicFramePr>
          <p:cNvPr id="17" name="Content Placeholder 1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41819745"/>
              </p:ext>
            </p:extLst>
          </p:nvPr>
        </p:nvGraphicFramePr>
        <p:xfrm>
          <a:off x="4648200" y="2286000"/>
          <a:ext cx="4041774" cy="2123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1600200"/>
                <a:gridCol w="1295400"/>
                <a:gridCol w="114617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Level (</a:t>
                      </a:r>
                      <a:r>
                        <a:rPr lang="en-US" dirty="0" err="1" smtClean="0"/>
                        <a:t>hPa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Eyewall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Outer Vortex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600-800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0.83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800-900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0.78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0.78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900-990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0.73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0.73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990</a:t>
                      </a:r>
                      <a:r>
                        <a:rPr lang="en-US" baseline="0" dirty="0" smtClean="0"/>
                        <a:t>-Sfc</a:t>
                      </a:r>
                      <a:endParaRPr lang="en-US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</a:t>
                      </a:r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</a:t>
                      </a:r>
                      <a:endParaRPr lang="en-US" dirty="0"/>
                    </a:p>
                  </a:txBody>
                  <a:tcPr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When/How to Run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(BEFORE) </a:t>
            </a:r>
            <a:r>
              <a:rPr lang="en-US" sz="2000" dirty="0" smtClean="0"/>
              <a:t>Just before the synoptic time (T) for assistance with the TC vitals (Bogus)</a:t>
            </a:r>
          </a:p>
          <a:p>
            <a:endParaRPr lang="en-US" sz="2000" dirty="0" smtClean="0"/>
          </a:p>
          <a:p>
            <a:r>
              <a:rPr lang="en-US" sz="2000" b="1" dirty="0" smtClean="0"/>
              <a:t>(EARLY) </a:t>
            </a:r>
            <a:r>
              <a:rPr lang="en-US" sz="2000" dirty="0" smtClean="0"/>
              <a:t>Just after T for assistance with generating the TC vitals prior to requesting model guidance be run.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(LATE) </a:t>
            </a:r>
            <a:r>
              <a:rPr lang="en-US" sz="2000" dirty="0" smtClean="0"/>
              <a:t>After the TC vitals has been prepared and after the model guidance has been submitted.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90684785"/>
              </p:ext>
            </p:extLst>
          </p:nvPr>
        </p:nvGraphicFramePr>
        <p:xfrm>
          <a:off x="4648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Run at CIRA in 2012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6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601" y="1362670"/>
            <a:ext cx="2743200" cy="92333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A</a:t>
            </a:r>
            <a:r>
              <a:rPr lang="en-US" dirty="0" smtClean="0"/>
              <a:t>ctive storms?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Gather track information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367" y="2590800"/>
            <a:ext cx="3570197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Gather HDOBS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Gather MTCSWA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Motion relative framework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Sufficient Data?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0483" y="4267200"/>
            <a:ext cx="2482717" cy="175432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Correct data to common level </a:t>
            </a:r>
            <a:r>
              <a:rPr lang="en-US" dirty="0" smtClean="0"/>
              <a:t>(using </a:t>
            </a:r>
            <a:r>
              <a:rPr lang="en-US" dirty="0" err="1" smtClean="0"/>
              <a:t>rmw</a:t>
            </a:r>
            <a:r>
              <a:rPr lang="en-US" dirty="0" smtClean="0"/>
              <a:t>=50km</a:t>
            </a:r>
            <a:r>
              <a:rPr lang="en-US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Analyze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QC (50%)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Repeat</a:t>
            </a:r>
            <a:r>
              <a:rPr lang="en-US" dirty="0"/>
              <a:t> </a:t>
            </a:r>
            <a:r>
              <a:rPr lang="en-US" dirty="0" smtClean="0"/>
              <a:t>2&amp;3 (</a:t>
            </a:r>
            <a:r>
              <a:rPr lang="en-US" dirty="0"/>
              <a:t>4</a:t>
            </a:r>
            <a:r>
              <a:rPr lang="en-US" dirty="0" smtClean="0"/>
              <a:t>0%)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47917" y="4063469"/>
            <a:ext cx="3200400" cy="147732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Analyze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Find observed </a:t>
            </a:r>
            <a:r>
              <a:rPr lang="en-US" dirty="0" err="1" smtClean="0"/>
              <a:t>rmw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Re-correct data to common level (700 </a:t>
            </a:r>
            <a:r>
              <a:rPr lang="en-US" dirty="0" err="1" smtClean="0"/>
              <a:t>hPa</a:t>
            </a:r>
            <a:r>
              <a:rPr lang="en-US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Final analysis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748117" y="2001521"/>
            <a:ext cx="3762568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Flight-level-to-surface reduction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Diagnostics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Fix generation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Gridding and display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1115569" y="2296885"/>
            <a:ext cx="484632" cy="304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>
            <a:off x="1148227" y="3791129"/>
            <a:ext cx="484632" cy="4760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2743200" y="4529793"/>
            <a:ext cx="404717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6200000">
            <a:off x="4987664" y="3384900"/>
            <a:ext cx="872504" cy="4846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0" y="4091095"/>
            <a:ext cx="2286000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Outputs provided on the RAMMB ftp server.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7758684" y="3296608"/>
            <a:ext cx="484632" cy="7325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of the Real-Time Testing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Before synoptic time there is often not enough data to create an analysis  (Could the aircraft be tasked earlier?)</a:t>
            </a:r>
          </a:p>
          <a:p>
            <a:r>
              <a:rPr lang="en-US" sz="2000" dirty="0" smtClean="0"/>
              <a:t>There were some “odd” analyses resulting from: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 smtClean="0"/>
              <a:t>Coding error resulting in negative data weights to the MTCSWA inputs.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 smtClean="0"/>
              <a:t>Quality control too stringent for weak systems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 smtClean="0"/>
              <a:t>Azimuthal filter weights were to small in some cases.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1800" dirty="0" smtClean="0"/>
              <a:t>Wind radii estimates in Sandy… logical error.</a:t>
            </a:r>
          </a:p>
          <a:p>
            <a:pPr marL="571500" indent="-514350"/>
            <a:r>
              <a:rPr lang="en-US" sz="2000" dirty="0" smtClean="0"/>
              <a:t>Solutions:</a:t>
            </a:r>
          </a:p>
          <a:p>
            <a:pPr marL="971550" lvl="1" indent="-514350"/>
            <a:r>
              <a:rPr lang="en-US" sz="1800" dirty="0" smtClean="0"/>
              <a:t>Fix the coding error that caused negative data weights</a:t>
            </a:r>
          </a:p>
          <a:p>
            <a:pPr marL="971550" lvl="1" indent="-514350"/>
            <a:r>
              <a:rPr lang="en-US" sz="1800" dirty="0" smtClean="0"/>
              <a:t>Reduce initial quality control constraint</a:t>
            </a:r>
          </a:p>
          <a:p>
            <a:pPr marL="971550" lvl="1" indent="-514350"/>
            <a:r>
              <a:rPr lang="en-US" sz="1800" dirty="0" smtClean="0"/>
              <a:t>Make Azimuthal filter weights larger and sometimes dynamic</a:t>
            </a:r>
          </a:p>
          <a:p>
            <a:pPr marL="971550" lvl="1" indent="-514350"/>
            <a:r>
              <a:rPr lang="en-US" sz="1800" dirty="0" smtClean="0"/>
              <a:t>Fix the logical error in the wind radii estimates.</a:t>
            </a:r>
          </a:p>
          <a:p>
            <a:pPr marL="457200" lvl="1" indent="0">
              <a:buNone/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3/6/2012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5410200"/>
            <a:ext cx="950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2010-2012 Analyses are </a:t>
            </a:r>
            <a:r>
              <a:rPr lang="en-US" dirty="0">
                <a:solidFill>
                  <a:srgbClr val="FFC000"/>
                </a:solidFill>
              </a:rPr>
              <a:t>viewable </a:t>
            </a:r>
            <a:r>
              <a:rPr lang="en-US" dirty="0" smtClean="0">
                <a:solidFill>
                  <a:srgbClr val="FFC000"/>
                </a:solidFill>
              </a:rPr>
              <a:t>at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http://rammb.cira.colostate.edu/research/tropical_cyclones/tc_surface_wind_analyses/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159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7543800" cy="4156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16002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REAL-TIME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16002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RE-RUN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3/6/2012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66th IHC, Charleston,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8F02-379B-4FA7-A87F-45E1FE93F372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5" y="2057400"/>
            <a:ext cx="7529010" cy="4156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16002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REAL-TIME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16002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RE-RUN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6013</TotalTime>
  <Words>927</Words>
  <Application>Microsoft Office PowerPoint</Application>
  <PresentationFormat>On-screen Show (4:3)</PresentationFormat>
  <Paragraphs>208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 Development of a Real-Time Automated Tropical Cyclone Surface Wind Analysis:  A Year 2 Joint Hurricane Testbed Project Update</vt:lpstr>
      <vt:lpstr>Purpose</vt:lpstr>
      <vt:lpstr>In Year 1</vt:lpstr>
      <vt:lpstr>Flight-level to Surface Reduction </vt:lpstr>
      <vt:lpstr>When/How to Run </vt:lpstr>
      <vt:lpstr>Process Run at CIRA in 2012</vt:lpstr>
      <vt:lpstr>Summary of the Real-Time Testing</vt:lpstr>
      <vt:lpstr>PowerPoint Presentation</vt:lpstr>
      <vt:lpstr>PowerPoint Presentation</vt:lpstr>
      <vt:lpstr>PowerPoint Presentation</vt:lpstr>
      <vt:lpstr>Unique Issues with Sandy</vt:lpstr>
      <vt:lpstr>PowerPoint Presentation</vt:lpstr>
      <vt:lpstr>Remaining Milestones</vt:lpstr>
      <vt:lpstr>Next Steps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Knaff</dc:creator>
  <cp:lastModifiedBy> </cp:lastModifiedBy>
  <cp:revision>81</cp:revision>
  <dcterms:created xsi:type="dcterms:W3CDTF">2012-02-27T18:02:01Z</dcterms:created>
  <dcterms:modified xsi:type="dcterms:W3CDTF">2013-02-26T23:38:05Z</dcterms:modified>
</cp:coreProperties>
</file>