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3" r:id="rId2"/>
    <p:sldMasterId id="2147483665" r:id="rId3"/>
  </p:sldMasterIdLst>
  <p:notesMasterIdLst>
    <p:notesMasterId r:id="rId13"/>
  </p:notesMasterIdLst>
  <p:handoutMasterIdLst>
    <p:handoutMasterId r:id="rId14"/>
  </p:handoutMasterIdLst>
  <p:sldIdLst>
    <p:sldId id="256" r:id="rId4"/>
    <p:sldId id="270" r:id="rId5"/>
    <p:sldId id="261" r:id="rId6"/>
    <p:sldId id="269" r:id="rId7"/>
    <p:sldId id="272" r:id="rId8"/>
    <p:sldId id="268" r:id="rId9"/>
    <p:sldId id="265" r:id="rId10"/>
    <p:sldId id="266" r:id="rId11"/>
    <p:sldId id="267" r:id="rId12"/>
  </p:sldIdLst>
  <p:sldSz cx="9144000" cy="6858000" type="screen4x3"/>
  <p:notesSz cx="6950075" cy="923607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ctr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ctr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ctr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ctr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F9F"/>
    <a:srgbClr val="CC3300"/>
    <a:srgbClr val="FF3300"/>
    <a:srgbClr val="FFD279"/>
    <a:srgbClr val="00009E"/>
    <a:srgbClr val="000066"/>
    <a:srgbClr val="FFCC66"/>
    <a:srgbClr val="3333CC"/>
    <a:srgbClr val="CCFFCC"/>
    <a:srgbClr val="EAEAE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4" autoAdjust="0"/>
    <p:restoredTop sz="76934" autoAdjust="0"/>
  </p:normalViewPr>
  <p:slideViewPr>
    <p:cSldViewPr snapToGrid="0" showGuides="1">
      <p:cViewPr>
        <p:scale>
          <a:sx n="80" d="100"/>
          <a:sy n="80" d="100"/>
        </p:scale>
        <p:origin x="-636" y="-78"/>
      </p:cViewPr>
      <p:guideLst>
        <p:guide orient="horz" pos="1927"/>
        <p:guide pos="28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840"/>
    </p:cViewPr>
  </p:sorterViewPr>
  <p:notesViewPr>
    <p:cSldViewPr snapToGrid="0" showGuides="1">
      <p:cViewPr varScale="1">
        <p:scale>
          <a:sx n="96" d="100"/>
          <a:sy n="96" d="100"/>
        </p:scale>
        <p:origin x="-3600" y="-114"/>
      </p:cViewPr>
      <p:guideLst>
        <p:guide orient="horz" pos="2910"/>
        <p:guide pos="219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AB08A4-0199-432F-B209-C9397527F33D}" type="doc">
      <dgm:prSet loTypeId="urn:microsoft.com/office/officeart/2005/8/layout/hProcess3" loCatId="process" qsTypeId="urn:microsoft.com/office/officeart/2005/8/quickstyle/3d5" qsCatId="3D" csTypeId="urn:microsoft.com/office/officeart/2005/8/colors/colorful1#3" csCatId="colorful" phldr="1"/>
      <dgm:spPr/>
    </dgm:pt>
    <dgm:pt modelId="{F6792840-2FC3-46A0-9B40-A4C8AF5918EE}">
      <dgm:prSet phldrT="[Text]" custT="1"/>
      <dgm:spPr>
        <a:noFill/>
      </dgm:spPr>
      <dgm:t>
        <a:bodyPr/>
        <a:lstStyle/>
        <a:p>
          <a:r>
            <a:rPr lang="en-US" sz="1500" dirty="0" smtClean="0"/>
            <a:t>T-00:30-T+00:20 Satellite Image Processing</a:t>
          </a:r>
        </a:p>
        <a:p>
          <a:r>
            <a:rPr lang="en-US" sz="1400" dirty="0" smtClean="0"/>
            <a:t>METWATCH/ </a:t>
          </a:r>
          <a:r>
            <a:rPr lang="en-US" sz="1300" dirty="0" smtClean="0"/>
            <a:t>ADVISORIES/ ALERTS</a:t>
          </a:r>
          <a:r>
            <a:rPr lang="en-US" sz="1500" dirty="0" smtClean="0"/>
            <a:t>	</a:t>
          </a:r>
        </a:p>
      </dgm:t>
    </dgm:pt>
    <dgm:pt modelId="{1E58ECBB-EA98-46C4-AC58-B00E0315368F}" type="parTrans" cxnId="{7071F8B3-2B05-4863-B8CF-F8E8282C07AC}">
      <dgm:prSet/>
      <dgm:spPr/>
      <dgm:t>
        <a:bodyPr/>
        <a:lstStyle/>
        <a:p>
          <a:endParaRPr lang="en-US"/>
        </a:p>
      </dgm:t>
    </dgm:pt>
    <dgm:pt modelId="{71C50C11-8430-4186-9278-8D19AB542EC6}" type="sibTrans" cxnId="{7071F8B3-2B05-4863-B8CF-F8E8282C07AC}">
      <dgm:prSet/>
      <dgm:spPr/>
      <dgm:t>
        <a:bodyPr/>
        <a:lstStyle/>
        <a:p>
          <a:endParaRPr lang="en-US"/>
        </a:p>
      </dgm:t>
    </dgm:pt>
    <dgm:pt modelId="{161F9287-C252-45B4-AE87-79194F9D4B6A}">
      <dgm:prSet phldrT="[Text]" custT="1"/>
      <dgm:spPr/>
      <dgm:t>
        <a:bodyPr/>
        <a:lstStyle/>
        <a:p>
          <a:r>
            <a:rPr lang="en-US" sz="1500" dirty="0" smtClean="0"/>
            <a:t>T00:20-00:40 </a:t>
          </a:r>
        </a:p>
        <a:p>
          <a:r>
            <a:rPr lang="en-US" sz="1500" dirty="0" smtClean="0"/>
            <a:t>Dvorak Analysis,</a:t>
          </a:r>
        </a:p>
        <a:p>
          <a:r>
            <a:rPr lang="en-US" sz="1400" dirty="0" smtClean="0"/>
            <a:t>METWATCH/ </a:t>
          </a:r>
          <a:r>
            <a:rPr lang="en-US" sz="1300" dirty="0" smtClean="0"/>
            <a:t>ADVISORIES/ ALERTS</a:t>
          </a:r>
          <a:endParaRPr lang="en-US" sz="1400" dirty="0" smtClean="0"/>
        </a:p>
      </dgm:t>
    </dgm:pt>
    <dgm:pt modelId="{8F4B1236-EBA4-43B0-B088-C1245CB02808}" type="parTrans" cxnId="{FDE4A674-FC1C-4F81-8F59-B637A015A2FD}">
      <dgm:prSet/>
      <dgm:spPr/>
      <dgm:t>
        <a:bodyPr/>
        <a:lstStyle/>
        <a:p>
          <a:endParaRPr lang="en-US"/>
        </a:p>
      </dgm:t>
    </dgm:pt>
    <dgm:pt modelId="{02631B90-3D68-4D55-B587-1CEF8001EB53}" type="sibTrans" cxnId="{FDE4A674-FC1C-4F81-8F59-B637A015A2FD}">
      <dgm:prSet/>
      <dgm:spPr/>
      <dgm:t>
        <a:bodyPr/>
        <a:lstStyle/>
        <a:p>
          <a:endParaRPr lang="en-US"/>
        </a:p>
      </dgm:t>
    </dgm:pt>
    <dgm:pt modelId="{F665BB2B-7A3C-44D8-A085-F0BDB3263A66}">
      <dgm:prSet phldrT="[Text]" custT="1"/>
      <dgm:spPr/>
      <dgm:t>
        <a:bodyPr/>
        <a:lstStyle/>
        <a:p>
          <a:r>
            <a:rPr lang="en-US" sz="1500" dirty="0" smtClean="0"/>
            <a:t>T00:40-01:00</a:t>
          </a:r>
        </a:p>
        <a:p>
          <a:r>
            <a:rPr lang="en-US" sz="1500" dirty="0" smtClean="0"/>
            <a:t> Best-track analysis,</a:t>
          </a:r>
        </a:p>
        <a:p>
          <a:r>
            <a:rPr lang="en-US" sz="1500" dirty="0" smtClean="0"/>
            <a:t>Input Bogus</a:t>
          </a:r>
        </a:p>
        <a:p>
          <a:r>
            <a:rPr lang="en-US" sz="1400" dirty="0" smtClean="0"/>
            <a:t>METWATCH/ </a:t>
          </a:r>
          <a:r>
            <a:rPr lang="en-US" sz="1300" dirty="0" smtClean="0"/>
            <a:t>ADVISORIES/ ALERTS</a:t>
          </a:r>
          <a:endParaRPr lang="en-US" sz="1400" dirty="0" smtClean="0"/>
        </a:p>
        <a:p>
          <a:endParaRPr lang="en-US" sz="1400" dirty="0" smtClean="0"/>
        </a:p>
      </dgm:t>
    </dgm:pt>
    <dgm:pt modelId="{4256EE1C-DE12-4D93-B39F-072C63659571}" type="parTrans" cxnId="{1AF6C527-4DEF-4885-92DE-2DAFE2D67245}">
      <dgm:prSet/>
      <dgm:spPr/>
      <dgm:t>
        <a:bodyPr/>
        <a:lstStyle/>
        <a:p>
          <a:endParaRPr lang="en-US"/>
        </a:p>
      </dgm:t>
    </dgm:pt>
    <dgm:pt modelId="{4B60FF8D-2A25-47FE-8557-5B239860151E}" type="sibTrans" cxnId="{1AF6C527-4DEF-4885-92DE-2DAFE2D67245}">
      <dgm:prSet/>
      <dgm:spPr/>
      <dgm:t>
        <a:bodyPr/>
        <a:lstStyle/>
        <a:p>
          <a:endParaRPr lang="en-US"/>
        </a:p>
      </dgm:t>
    </dgm:pt>
    <dgm:pt modelId="{2FE8893D-2729-4CF8-99A7-204BD5359BDA}">
      <dgm:prSet phldrT="[Text]" custT="1"/>
      <dgm:spPr/>
      <dgm:t>
        <a:bodyPr/>
        <a:lstStyle/>
        <a:p>
          <a:r>
            <a:rPr lang="en-US" sz="1500" dirty="0" smtClean="0"/>
            <a:t>T01:00-02:00 </a:t>
          </a:r>
        </a:p>
        <a:p>
          <a:r>
            <a:rPr lang="en-US" sz="1500" dirty="0" smtClean="0"/>
            <a:t>Model analysis, Consensus Assessment, Forecast </a:t>
          </a:r>
        </a:p>
        <a:p>
          <a:r>
            <a:rPr lang="en-US" sz="1400" dirty="0" smtClean="0"/>
            <a:t>METWATCH/ </a:t>
          </a:r>
          <a:r>
            <a:rPr lang="en-US" sz="1300" dirty="0" smtClean="0"/>
            <a:t>ADVISORIES/ ALERTS</a:t>
          </a:r>
          <a:endParaRPr lang="en-US" sz="1400" dirty="0" smtClean="0"/>
        </a:p>
        <a:p>
          <a:endParaRPr lang="en-US" sz="1400" dirty="0" smtClean="0"/>
        </a:p>
      </dgm:t>
    </dgm:pt>
    <dgm:pt modelId="{E73A3B9D-38D5-4318-8825-DCCA52B74EE0}" type="parTrans" cxnId="{41F1735A-458D-4BFF-B838-5B336EB0ED2B}">
      <dgm:prSet/>
      <dgm:spPr/>
      <dgm:t>
        <a:bodyPr/>
        <a:lstStyle/>
        <a:p>
          <a:endParaRPr lang="en-US"/>
        </a:p>
      </dgm:t>
    </dgm:pt>
    <dgm:pt modelId="{1A5547CF-30BB-41ED-A6AB-C2A691B22355}" type="sibTrans" cxnId="{41F1735A-458D-4BFF-B838-5B336EB0ED2B}">
      <dgm:prSet/>
      <dgm:spPr/>
      <dgm:t>
        <a:bodyPr/>
        <a:lstStyle/>
        <a:p>
          <a:endParaRPr lang="en-US"/>
        </a:p>
      </dgm:t>
    </dgm:pt>
    <dgm:pt modelId="{4E5FB2B4-6A65-4A71-9247-6F6A06CC2709}">
      <dgm:prSet phldrT="[Text]" custT="1"/>
      <dgm:spPr/>
      <dgm:t>
        <a:bodyPr/>
        <a:lstStyle/>
        <a:p>
          <a:r>
            <a:rPr lang="en-US" sz="1500" dirty="0" smtClean="0"/>
            <a:t>T02:00-03:00 Generation  and issue of all forecast graphics &amp; text products</a:t>
          </a:r>
        </a:p>
        <a:p>
          <a:r>
            <a:rPr lang="en-US" sz="1400" dirty="0" smtClean="0"/>
            <a:t>METWATCH/ </a:t>
          </a:r>
          <a:r>
            <a:rPr lang="en-US" sz="1300" dirty="0" smtClean="0"/>
            <a:t>ADVISORIES/ ALERTS</a:t>
          </a:r>
          <a:endParaRPr lang="en-US" sz="1400" dirty="0" smtClean="0"/>
        </a:p>
        <a:p>
          <a:endParaRPr lang="en-US" sz="1500" dirty="0" smtClean="0"/>
        </a:p>
      </dgm:t>
    </dgm:pt>
    <dgm:pt modelId="{546F7E7C-BD86-4C2B-8C77-F1C0D43B4572}" type="parTrans" cxnId="{31FEA0FF-385C-4D6A-AA6E-4CF8890F41BD}">
      <dgm:prSet/>
      <dgm:spPr/>
      <dgm:t>
        <a:bodyPr/>
        <a:lstStyle/>
        <a:p>
          <a:endParaRPr lang="en-US"/>
        </a:p>
      </dgm:t>
    </dgm:pt>
    <dgm:pt modelId="{388E29D6-FFA0-4B56-AEB1-F276E571531E}" type="sibTrans" cxnId="{31FEA0FF-385C-4D6A-AA6E-4CF8890F41BD}">
      <dgm:prSet/>
      <dgm:spPr/>
      <dgm:t>
        <a:bodyPr/>
        <a:lstStyle/>
        <a:p>
          <a:endParaRPr lang="en-US"/>
        </a:p>
      </dgm:t>
    </dgm:pt>
    <dgm:pt modelId="{A533AC42-8417-4B0A-8156-83E2E31D98B4}">
      <dgm:prSet phldrT="[Text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en-US" sz="1500" dirty="0" smtClean="0"/>
            <a:t>       T03:00-06:00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1500" dirty="0" smtClean="0"/>
            <a:t>METWATCH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1500" dirty="0" smtClean="0"/>
            <a:t>Data Analysis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1500" dirty="0" smtClean="0"/>
            <a:t>Conference Calls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1500" dirty="0" smtClean="0"/>
            <a:t>Sig. Trop </a:t>
          </a:r>
          <a:r>
            <a:rPr lang="en-US" sz="1500" dirty="0" err="1" smtClean="0"/>
            <a:t>Wx</a:t>
          </a:r>
          <a:r>
            <a:rPr lang="en-US" sz="1500" dirty="0" smtClean="0"/>
            <a:t> Advisories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1500" dirty="0" smtClean="0"/>
            <a:t>METCON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500" dirty="0" smtClean="0"/>
            <a:t>TC Formation -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500" dirty="0" smtClean="0"/>
            <a:t> Alerts</a:t>
          </a:r>
        </a:p>
      </dgm:t>
    </dgm:pt>
    <dgm:pt modelId="{A036AF7A-470C-4599-97C3-E2ECF6D7B2A9}" type="parTrans" cxnId="{D3E02C9A-CA1A-4D9E-A57A-99886D63CEB5}">
      <dgm:prSet/>
      <dgm:spPr/>
      <dgm:t>
        <a:bodyPr/>
        <a:lstStyle/>
        <a:p>
          <a:endParaRPr lang="en-US"/>
        </a:p>
      </dgm:t>
    </dgm:pt>
    <dgm:pt modelId="{743174C3-3736-4721-98D7-14533D58CFA4}" type="sibTrans" cxnId="{D3E02C9A-CA1A-4D9E-A57A-99886D63CEB5}">
      <dgm:prSet/>
      <dgm:spPr/>
      <dgm:t>
        <a:bodyPr/>
        <a:lstStyle/>
        <a:p>
          <a:endParaRPr lang="en-US"/>
        </a:p>
      </dgm:t>
    </dgm:pt>
    <dgm:pt modelId="{24921415-2D42-45B1-9413-E2557FAA5388}" type="pres">
      <dgm:prSet presAssocID="{EDAB08A4-0199-432F-B209-C9397527F33D}" presName="Name0" presStyleCnt="0">
        <dgm:presLayoutVars>
          <dgm:dir/>
          <dgm:animLvl val="lvl"/>
          <dgm:resizeHandles val="exact"/>
        </dgm:presLayoutVars>
      </dgm:prSet>
      <dgm:spPr/>
    </dgm:pt>
    <dgm:pt modelId="{EA6577CA-3901-41A1-8F9B-3D3C8ED6A6FA}" type="pres">
      <dgm:prSet presAssocID="{EDAB08A4-0199-432F-B209-C9397527F33D}" presName="dummy" presStyleCnt="0"/>
      <dgm:spPr/>
    </dgm:pt>
    <dgm:pt modelId="{00EC062C-B57A-4C71-81B7-F3A1F64DE7D6}" type="pres">
      <dgm:prSet presAssocID="{EDAB08A4-0199-432F-B209-C9397527F33D}" presName="linH" presStyleCnt="0"/>
      <dgm:spPr/>
    </dgm:pt>
    <dgm:pt modelId="{76C68CD6-ED16-4407-85D6-C671DC01AFB9}" type="pres">
      <dgm:prSet presAssocID="{EDAB08A4-0199-432F-B209-C9397527F33D}" presName="padding1" presStyleCnt="0"/>
      <dgm:spPr/>
    </dgm:pt>
    <dgm:pt modelId="{53E00270-4A00-4ECA-BF26-79732F93E7F9}" type="pres">
      <dgm:prSet presAssocID="{F6792840-2FC3-46A0-9B40-A4C8AF5918EE}" presName="linV" presStyleCnt="0"/>
      <dgm:spPr/>
    </dgm:pt>
    <dgm:pt modelId="{78C86C25-9D4B-451E-B181-389621E2CC95}" type="pres">
      <dgm:prSet presAssocID="{F6792840-2FC3-46A0-9B40-A4C8AF5918EE}" presName="spVertical1" presStyleCnt="0"/>
      <dgm:spPr/>
    </dgm:pt>
    <dgm:pt modelId="{02EE3C51-B915-4B72-AEE9-D7F7079CC437}" type="pres">
      <dgm:prSet presAssocID="{F6792840-2FC3-46A0-9B40-A4C8AF5918EE}" presName="parTx" presStyleLbl="revTx" presStyleIdx="0" presStyleCnt="6" custScaleX="110362" custLinFactNeighborX="-54316" custLinFactNeighborY="-965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009EE0-CEC5-4169-B9BC-80071DE5D78B}" type="pres">
      <dgm:prSet presAssocID="{F6792840-2FC3-46A0-9B40-A4C8AF5918EE}" presName="spVertical2" presStyleCnt="0"/>
      <dgm:spPr/>
    </dgm:pt>
    <dgm:pt modelId="{C9A2CB6D-02D9-4572-B132-1C4DD9AECB15}" type="pres">
      <dgm:prSet presAssocID="{F6792840-2FC3-46A0-9B40-A4C8AF5918EE}" presName="spVertical3" presStyleCnt="0"/>
      <dgm:spPr/>
    </dgm:pt>
    <dgm:pt modelId="{01305566-E9B0-425A-A6BE-61D9183F8415}" type="pres">
      <dgm:prSet presAssocID="{71C50C11-8430-4186-9278-8D19AB542EC6}" presName="space" presStyleCnt="0"/>
      <dgm:spPr/>
    </dgm:pt>
    <dgm:pt modelId="{74A07950-CC6D-4739-AAE4-15449C8E5170}" type="pres">
      <dgm:prSet presAssocID="{161F9287-C252-45B4-AE87-79194F9D4B6A}" presName="linV" presStyleCnt="0"/>
      <dgm:spPr/>
    </dgm:pt>
    <dgm:pt modelId="{0FE1F0C6-268F-476B-8465-233395B5D25F}" type="pres">
      <dgm:prSet presAssocID="{161F9287-C252-45B4-AE87-79194F9D4B6A}" presName="spVertical1" presStyleCnt="0"/>
      <dgm:spPr/>
    </dgm:pt>
    <dgm:pt modelId="{A0065897-3AC7-4EA6-9508-5351B23F4DF5}" type="pres">
      <dgm:prSet presAssocID="{161F9287-C252-45B4-AE87-79194F9D4B6A}" presName="parTx" presStyleLbl="revTx" presStyleIdx="1" presStyleCnt="6" custLinFactNeighborX="-50636" custLinFactNeighborY="-138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E06430-4C47-4058-BA52-479DF29E1FED}" type="pres">
      <dgm:prSet presAssocID="{161F9287-C252-45B4-AE87-79194F9D4B6A}" presName="spVertical2" presStyleCnt="0"/>
      <dgm:spPr/>
    </dgm:pt>
    <dgm:pt modelId="{B17EBB9E-7D37-4E43-938C-20F136763C37}" type="pres">
      <dgm:prSet presAssocID="{161F9287-C252-45B4-AE87-79194F9D4B6A}" presName="spVertical3" presStyleCnt="0"/>
      <dgm:spPr/>
    </dgm:pt>
    <dgm:pt modelId="{905C3F21-E8B3-4646-9D69-5B319DEFDAC8}" type="pres">
      <dgm:prSet presAssocID="{02631B90-3D68-4D55-B587-1CEF8001EB53}" presName="space" presStyleCnt="0"/>
      <dgm:spPr/>
    </dgm:pt>
    <dgm:pt modelId="{52CE8EF3-5443-4060-A543-887CF6EC0EE1}" type="pres">
      <dgm:prSet presAssocID="{F665BB2B-7A3C-44D8-A085-F0BDB3263A66}" presName="linV" presStyleCnt="0"/>
      <dgm:spPr/>
    </dgm:pt>
    <dgm:pt modelId="{E9E56490-88C3-41B8-8637-C6469C0111F2}" type="pres">
      <dgm:prSet presAssocID="{F665BB2B-7A3C-44D8-A085-F0BDB3263A66}" presName="spVertical1" presStyleCnt="0"/>
      <dgm:spPr/>
    </dgm:pt>
    <dgm:pt modelId="{37513C98-072A-4D03-A5DD-D9EFB61BD1DF}" type="pres">
      <dgm:prSet presAssocID="{F665BB2B-7A3C-44D8-A085-F0BDB3263A66}" presName="parTx" presStyleLbl="revTx" presStyleIdx="2" presStyleCnt="6" custLinFactNeighborX="-45823" custLinFactNeighborY="86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06DC6E-37EE-4518-82C5-FB01EEBEC59E}" type="pres">
      <dgm:prSet presAssocID="{F665BB2B-7A3C-44D8-A085-F0BDB3263A66}" presName="spVertical2" presStyleCnt="0"/>
      <dgm:spPr/>
    </dgm:pt>
    <dgm:pt modelId="{03F86180-7ABD-4B43-BF16-66990F4AAB8D}" type="pres">
      <dgm:prSet presAssocID="{F665BB2B-7A3C-44D8-A085-F0BDB3263A66}" presName="spVertical3" presStyleCnt="0"/>
      <dgm:spPr/>
    </dgm:pt>
    <dgm:pt modelId="{9D3B272C-056B-43DB-B46E-2A2B16BB1884}" type="pres">
      <dgm:prSet presAssocID="{4B60FF8D-2A25-47FE-8557-5B239860151E}" presName="space" presStyleCnt="0"/>
      <dgm:spPr/>
    </dgm:pt>
    <dgm:pt modelId="{CFB84851-32B4-431C-B82B-783B1C0FBD47}" type="pres">
      <dgm:prSet presAssocID="{2FE8893D-2729-4CF8-99A7-204BD5359BDA}" presName="linV" presStyleCnt="0"/>
      <dgm:spPr/>
    </dgm:pt>
    <dgm:pt modelId="{4AAEEAE8-349F-4944-AEEF-A21A25B9B036}" type="pres">
      <dgm:prSet presAssocID="{2FE8893D-2729-4CF8-99A7-204BD5359BDA}" presName="spVertical1" presStyleCnt="0"/>
      <dgm:spPr/>
    </dgm:pt>
    <dgm:pt modelId="{E37D7D2A-1E6C-4FBE-B071-0DD478D61217}" type="pres">
      <dgm:prSet presAssocID="{2FE8893D-2729-4CF8-99A7-204BD5359BDA}" presName="parTx" presStyleLbl="revTx" presStyleIdx="3" presStyleCnt="6" custLinFactNeighborX="-38216" custLinFactNeighborY="120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AC7985-231B-4D91-B318-6337BBEDCAB1}" type="pres">
      <dgm:prSet presAssocID="{2FE8893D-2729-4CF8-99A7-204BD5359BDA}" presName="spVertical2" presStyleCnt="0"/>
      <dgm:spPr/>
    </dgm:pt>
    <dgm:pt modelId="{973EE09E-CEE1-4E9F-A895-B3028A813A0F}" type="pres">
      <dgm:prSet presAssocID="{2FE8893D-2729-4CF8-99A7-204BD5359BDA}" presName="spVertical3" presStyleCnt="0"/>
      <dgm:spPr/>
    </dgm:pt>
    <dgm:pt modelId="{BD3FFFDB-7490-4A0D-879B-11DF89C54D14}" type="pres">
      <dgm:prSet presAssocID="{1A5547CF-30BB-41ED-A6AB-C2A691B22355}" presName="space" presStyleCnt="0"/>
      <dgm:spPr/>
    </dgm:pt>
    <dgm:pt modelId="{C4D9D1F6-E9A5-4E64-887F-191717B96A38}" type="pres">
      <dgm:prSet presAssocID="{4E5FB2B4-6A65-4A71-9247-6F6A06CC2709}" presName="linV" presStyleCnt="0"/>
      <dgm:spPr/>
    </dgm:pt>
    <dgm:pt modelId="{229E33D6-731A-43C9-B325-CD8F811072E0}" type="pres">
      <dgm:prSet presAssocID="{4E5FB2B4-6A65-4A71-9247-6F6A06CC2709}" presName="spVertical1" presStyleCnt="0"/>
      <dgm:spPr/>
    </dgm:pt>
    <dgm:pt modelId="{6AEF3701-F528-4B40-A94C-928D712D250C}" type="pres">
      <dgm:prSet presAssocID="{4E5FB2B4-6A65-4A71-9247-6F6A06CC2709}" presName="parTx" presStyleLbl="revTx" presStyleIdx="4" presStyleCnt="6" custLinFactNeighborX="-19550" custLinFactNeighborY="111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E73C46-C3CE-46DC-BA3F-1C63B6AA923E}" type="pres">
      <dgm:prSet presAssocID="{4E5FB2B4-6A65-4A71-9247-6F6A06CC2709}" presName="spVertical2" presStyleCnt="0"/>
      <dgm:spPr/>
    </dgm:pt>
    <dgm:pt modelId="{CDFF9371-FDE5-4035-801C-733090877632}" type="pres">
      <dgm:prSet presAssocID="{4E5FB2B4-6A65-4A71-9247-6F6A06CC2709}" presName="spVertical3" presStyleCnt="0"/>
      <dgm:spPr/>
    </dgm:pt>
    <dgm:pt modelId="{94875037-98EE-4910-8E88-1E37881A1BB7}" type="pres">
      <dgm:prSet presAssocID="{388E29D6-FFA0-4B56-AEB1-F276E571531E}" presName="space" presStyleCnt="0"/>
      <dgm:spPr/>
    </dgm:pt>
    <dgm:pt modelId="{07051D56-2B00-47E4-AEF3-39786EB97012}" type="pres">
      <dgm:prSet presAssocID="{A533AC42-8417-4B0A-8156-83E2E31D98B4}" presName="linV" presStyleCnt="0"/>
      <dgm:spPr/>
    </dgm:pt>
    <dgm:pt modelId="{452BE88C-85E8-48D3-8BE8-1AF17CF41C17}" type="pres">
      <dgm:prSet presAssocID="{A533AC42-8417-4B0A-8156-83E2E31D98B4}" presName="spVertical1" presStyleCnt="0"/>
      <dgm:spPr/>
    </dgm:pt>
    <dgm:pt modelId="{4AD1ADDF-6369-4D2C-9669-02A1DD8DA903}" type="pres">
      <dgm:prSet presAssocID="{A533AC42-8417-4B0A-8156-83E2E31D98B4}" presName="parTx" presStyleLbl="revTx" presStyleIdx="5" presStyleCnt="6" custScaleX="142928" custLinFactNeighborX="-1205" custLinFactNeighborY="700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FF3365-DD29-4446-BB16-503BFEAB908A}" type="pres">
      <dgm:prSet presAssocID="{A533AC42-8417-4B0A-8156-83E2E31D98B4}" presName="spVertical2" presStyleCnt="0"/>
      <dgm:spPr/>
    </dgm:pt>
    <dgm:pt modelId="{A29BE9D5-DB56-476A-BFB8-16CD3D5FD324}" type="pres">
      <dgm:prSet presAssocID="{A533AC42-8417-4B0A-8156-83E2E31D98B4}" presName="spVertical3" presStyleCnt="0"/>
      <dgm:spPr/>
    </dgm:pt>
    <dgm:pt modelId="{271AC773-B599-4FF4-AF53-2E23D080D44F}" type="pres">
      <dgm:prSet presAssocID="{EDAB08A4-0199-432F-B209-C9397527F33D}" presName="padding2" presStyleCnt="0"/>
      <dgm:spPr/>
    </dgm:pt>
    <dgm:pt modelId="{CBA0F3FD-311F-4FF0-ADDA-FEA7DCA9DEA6}" type="pres">
      <dgm:prSet presAssocID="{EDAB08A4-0199-432F-B209-C9397527F33D}" presName="negArrow" presStyleCnt="0"/>
      <dgm:spPr/>
    </dgm:pt>
    <dgm:pt modelId="{314004AE-E590-484D-A496-C1655EFF9508}" type="pres">
      <dgm:prSet presAssocID="{EDAB08A4-0199-432F-B209-C9397527F33D}" presName="backgroundArrow" presStyleLbl="node1" presStyleIdx="0" presStyleCnt="1" custLinFactNeighborX="-355" custLinFactNeighborY="-855"/>
      <dgm:spPr>
        <a:gradFill rotWithShape="0">
          <a:gsLst>
            <a:gs pos="0">
              <a:srgbClr val="FFDF9F"/>
            </a:gs>
            <a:gs pos="79000">
              <a:srgbClr val="FF8200">
                <a:lumMod val="97000"/>
                <a:lumOff val="3000"/>
                <a:alpha val="82000"/>
              </a:srgbClr>
            </a:gs>
          </a:gsLst>
          <a:lin ang="0" scaled="0"/>
        </a:gradFill>
        <a:ln w="22225">
          <a:solidFill>
            <a:schemeClr val="tx1">
              <a:lumMod val="75000"/>
              <a:lumOff val="25000"/>
            </a:schemeClr>
          </a:solidFill>
        </a:ln>
        <a:effectLst>
          <a:outerShdw blurRad="50800" dist="50800" sx="1000" sy="1000" algn="ctr" rotWithShape="0">
            <a:schemeClr val="bg1"/>
          </a:outerShdw>
        </a:effectLst>
        <a:sp3d extrusionH="355600" prstMaterial="matte">
          <a:contourClr>
            <a:schemeClr val="tx1"/>
          </a:contourClr>
        </a:sp3d>
      </dgm:spPr>
    </dgm:pt>
  </dgm:ptLst>
  <dgm:cxnLst>
    <dgm:cxn modelId="{B628868F-DA7C-4AF7-8EE5-8BD498E36E73}" type="presOf" srcId="{F6792840-2FC3-46A0-9B40-A4C8AF5918EE}" destId="{02EE3C51-B915-4B72-AEE9-D7F7079CC437}" srcOrd="0" destOrd="0" presId="urn:microsoft.com/office/officeart/2005/8/layout/hProcess3"/>
    <dgm:cxn modelId="{3F4540BB-B138-4A0B-81B7-9F90A120381C}" type="presOf" srcId="{4E5FB2B4-6A65-4A71-9247-6F6A06CC2709}" destId="{6AEF3701-F528-4B40-A94C-928D712D250C}" srcOrd="0" destOrd="0" presId="urn:microsoft.com/office/officeart/2005/8/layout/hProcess3"/>
    <dgm:cxn modelId="{FDE4A674-FC1C-4F81-8F59-B637A015A2FD}" srcId="{EDAB08A4-0199-432F-B209-C9397527F33D}" destId="{161F9287-C252-45B4-AE87-79194F9D4B6A}" srcOrd="1" destOrd="0" parTransId="{8F4B1236-EBA4-43B0-B088-C1245CB02808}" sibTransId="{02631B90-3D68-4D55-B587-1CEF8001EB53}"/>
    <dgm:cxn modelId="{F8985F11-4D76-4A0A-BB7D-EA4FEABAF78D}" type="presOf" srcId="{EDAB08A4-0199-432F-B209-C9397527F33D}" destId="{24921415-2D42-45B1-9413-E2557FAA5388}" srcOrd="0" destOrd="0" presId="urn:microsoft.com/office/officeart/2005/8/layout/hProcess3"/>
    <dgm:cxn modelId="{0DCE25C0-7E19-4A68-BB1E-FA74F922D9AA}" type="presOf" srcId="{A533AC42-8417-4B0A-8156-83E2E31D98B4}" destId="{4AD1ADDF-6369-4D2C-9669-02A1DD8DA903}" srcOrd="0" destOrd="0" presId="urn:microsoft.com/office/officeart/2005/8/layout/hProcess3"/>
    <dgm:cxn modelId="{D3E02C9A-CA1A-4D9E-A57A-99886D63CEB5}" srcId="{EDAB08A4-0199-432F-B209-C9397527F33D}" destId="{A533AC42-8417-4B0A-8156-83E2E31D98B4}" srcOrd="5" destOrd="0" parTransId="{A036AF7A-470C-4599-97C3-E2ECF6D7B2A9}" sibTransId="{743174C3-3736-4721-98D7-14533D58CFA4}"/>
    <dgm:cxn modelId="{C77F576A-6024-4420-9759-EF56626C4BC4}" type="presOf" srcId="{2FE8893D-2729-4CF8-99A7-204BD5359BDA}" destId="{E37D7D2A-1E6C-4FBE-B071-0DD478D61217}" srcOrd="0" destOrd="0" presId="urn:microsoft.com/office/officeart/2005/8/layout/hProcess3"/>
    <dgm:cxn modelId="{7071F8B3-2B05-4863-B8CF-F8E8282C07AC}" srcId="{EDAB08A4-0199-432F-B209-C9397527F33D}" destId="{F6792840-2FC3-46A0-9B40-A4C8AF5918EE}" srcOrd="0" destOrd="0" parTransId="{1E58ECBB-EA98-46C4-AC58-B00E0315368F}" sibTransId="{71C50C11-8430-4186-9278-8D19AB542EC6}"/>
    <dgm:cxn modelId="{1AF6C527-4DEF-4885-92DE-2DAFE2D67245}" srcId="{EDAB08A4-0199-432F-B209-C9397527F33D}" destId="{F665BB2B-7A3C-44D8-A085-F0BDB3263A66}" srcOrd="2" destOrd="0" parTransId="{4256EE1C-DE12-4D93-B39F-072C63659571}" sibTransId="{4B60FF8D-2A25-47FE-8557-5B239860151E}"/>
    <dgm:cxn modelId="{31FEA0FF-385C-4D6A-AA6E-4CF8890F41BD}" srcId="{EDAB08A4-0199-432F-B209-C9397527F33D}" destId="{4E5FB2B4-6A65-4A71-9247-6F6A06CC2709}" srcOrd="4" destOrd="0" parTransId="{546F7E7C-BD86-4C2B-8C77-F1C0D43B4572}" sibTransId="{388E29D6-FFA0-4B56-AEB1-F276E571531E}"/>
    <dgm:cxn modelId="{70CE6AE2-F2F5-48B7-84BD-32A12F32859C}" type="presOf" srcId="{161F9287-C252-45B4-AE87-79194F9D4B6A}" destId="{A0065897-3AC7-4EA6-9508-5351B23F4DF5}" srcOrd="0" destOrd="0" presId="urn:microsoft.com/office/officeart/2005/8/layout/hProcess3"/>
    <dgm:cxn modelId="{CA1F6ED0-82E8-44EF-AC11-5BDFED5598C1}" type="presOf" srcId="{F665BB2B-7A3C-44D8-A085-F0BDB3263A66}" destId="{37513C98-072A-4D03-A5DD-D9EFB61BD1DF}" srcOrd="0" destOrd="0" presId="urn:microsoft.com/office/officeart/2005/8/layout/hProcess3"/>
    <dgm:cxn modelId="{41F1735A-458D-4BFF-B838-5B336EB0ED2B}" srcId="{EDAB08A4-0199-432F-B209-C9397527F33D}" destId="{2FE8893D-2729-4CF8-99A7-204BD5359BDA}" srcOrd="3" destOrd="0" parTransId="{E73A3B9D-38D5-4318-8825-DCCA52B74EE0}" sibTransId="{1A5547CF-30BB-41ED-A6AB-C2A691B22355}"/>
    <dgm:cxn modelId="{EAB552F1-9CB9-4B88-B7A7-18C7A28323F9}" type="presParOf" srcId="{24921415-2D42-45B1-9413-E2557FAA5388}" destId="{EA6577CA-3901-41A1-8F9B-3D3C8ED6A6FA}" srcOrd="0" destOrd="0" presId="urn:microsoft.com/office/officeart/2005/8/layout/hProcess3"/>
    <dgm:cxn modelId="{81686B27-1F97-4E09-91A4-6C3B911FD18F}" type="presParOf" srcId="{24921415-2D42-45B1-9413-E2557FAA5388}" destId="{00EC062C-B57A-4C71-81B7-F3A1F64DE7D6}" srcOrd="1" destOrd="0" presId="urn:microsoft.com/office/officeart/2005/8/layout/hProcess3"/>
    <dgm:cxn modelId="{1758939A-6980-4DF5-AB7A-6554420F75C4}" type="presParOf" srcId="{00EC062C-B57A-4C71-81B7-F3A1F64DE7D6}" destId="{76C68CD6-ED16-4407-85D6-C671DC01AFB9}" srcOrd="0" destOrd="0" presId="urn:microsoft.com/office/officeart/2005/8/layout/hProcess3"/>
    <dgm:cxn modelId="{EBA58B56-94F2-41E1-8E6C-0ABFAA922A83}" type="presParOf" srcId="{00EC062C-B57A-4C71-81B7-F3A1F64DE7D6}" destId="{53E00270-4A00-4ECA-BF26-79732F93E7F9}" srcOrd="1" destOrd="0" presId="urn:microsoft.com/office/officeart/2005/8/layout/hProcess3"/>
    <dgm:cxn modelId="{33AB0CA1-24E1-4D2A-B2DD-BA81A0298A50}" type="presParOf" srcId="{53E00270-4A00-4ECA-BF26-79732F93E7F9}" destId="{78C86C25-9D4B-451E-B181-389621E2CC95}" srcOrd="0" destOrd="0" presId="urn:microsoft.com/office/officeart/2005/8/layout/hProcess3"/>
    <dgm:cxn modelId="{50199BFD-B300-4A57-8947-335E64DB9996}" type="presParOf" srcId="{53E00270-4A00-4ECA-BF26-79732F93E7F9}" destId="{02EE3C51-B915-4B72-AEE9-D7F7079CC437}" srcOrd="1" destOrd="0" presId="urn:microsoft.com/office/officeart/2005/8/layout/hProcess3"/>
    <dgm:cxn modelId="{130A0D78-B718-4E66-8A8C-099F8B52E6E7}" type="presParOf" srcId="{53E00270-4A00-4ECA-BF26-79732F93E7F9}" destId="{45009EE0-CEC5-4169-B9BC-80071DE5D78B}" srcOrd="2" destOrd="0" presId="urn:microsoft.com/office/officeart/2005/8/layout/hProcess3"/>
    <dgm:cxn modelId="{C3A10D36-B4E7-45AE-B899-28C2FAB7A0B0}" type="presParOf" srcId="{53E00270-4A00-4ECA-BF26-79732F93E7F9}" destId="{C9A2CB6D-02D9-4572-B132-1C4DD9AECB15}" srcOrd="3" destOrd="0" presId="urn:microsoft.com/office/officeart/2005/8/layout/hProcess3"/>
    <dgm:cxn modelId="{40AC436E-40FE-4F2C-93D1-1739C466B782}" type="presParOf" srcId="{00EC062C-B57A-4C71-81B7-F3A1F64DE7D6}" destId="{01305566-E9B0-425A-A6BE-61D9183F8415}" srcOrd="2" destOrd="0" presId="urn:microsoft.com/office/officeart/2005/8/layout/hProcess3"/>
    <dgm:cxn modelId="{4D9707EC-0949-47A1-9F3D-593C44FCEF85}" type="presParOf" srcId="{00EC062C-B57A-4C71-81B7-F3A1F64DE7D6}" destId="{74A07950-CC6D-4739-AAE4-15449C8E5170}" srcOrd="3" destOrd="0" presId="urn:microsoft.com/office/officeart/2005/8/layout/hProcess3"/>
    <dgm:cxn modelId="{2A19A8AB-D5FF-4771-A2D3-9E83938FA639}" type="presParOf" srcId="{74A07950-CC6D-4739-AAE4-15449C8E5170}" destId="{0FE1F0C6-268F-476B-8465-233395B5D25F}" srcOrd="0" destOrd="0" presId="urn:microsoft.com/office/officeart/2005/8/layout/hProcess3"/>
    <dgm:cxn modelId="{21DCB194-68BC-4B7F-AA19-FCD9DA28C558}" type="presParOf" srcId="{74A07950-CC6D-4739-AAE4-15449C8E5170}" destId="{A0065897-3AC7-4EA6-9508-5351B23F4DF5}" srcOrd="1" destOrd="0" presId="urn:microsoft.com/office/officeart/2005/8/layout/hProcess3"/>
    <dgm:cxn modelId="{A3673874-B7BB-470D-949F-75B4F05C55A5}" type="presParOf" srcId="{74A07950-CC6D-4739-AAE4-15449C8E5170}" destId="{CCE06430-4C47-4058-BA52-479DF29E1FED}" srcOrd="2" destOrd="0" presId="urn:microsoft.com/office/officeart/2005/8/layout/hProcess3"/>
    <dgm:cxn modelId="{951E9EE3-E1D8-4ED5-83F0-316B778A7C64}" type="presParOf" srcId="{74A07950-CC6D-4739-AAE4-15449C8E5170}" destId="{B17EBB9E-7D37-4E43-938C-20F136763C37}" srcOrd="3" destOrd="0" presId="urn:microsoft.com/office/officeart/2005/8/layout/hProcess3"/>
    <dgm:cxn modelId="{EE7E147A-81DE-408B-9F69-0D81963EB999}" type="presParOf" srcId="{00EC062C-B57A-4C71-81B7-F3A1F64DE7D6}" destId="{905C3F21-E8B3-4646-9D69-5B319DEFDAC8}" srcOrd="4" destOrd="0" presId="urn:microsoft.com/office/officeart/2005/8/layout/hProcess3"/>
    <dgm:cxn modelId="{1551B999-1559-4CA1-A696-879910C826BD}" type="presParOf" srcId="{00EC062C-B57A-4C71-81B7-F3A1F64DE7D6}" destId="{52CE8EF3-5443-4060-A543-887CF6EC0EE1}" srcOrd="5" destOrd="0" presId="urn:microsoft.com/office/officeart/2005/8/layout/hProcess3"/>
    <dgm:cxn modelId="{7C625282-0C1F-4A13-A86C-62AD5BB881C1}" type="presParOf" srcId="{52CE8EF3-5443-4060-A543-887CF6EC0EE1}" destId="{E9E56490-88C3-41B8-8637-C6469C0111F2}" srcOrd="0" destOrd="0" presId="urn:microsoft.com/office/officeart/2005/8/layout/hProcess3"/>
    <dgm:cxn modelId="{267FB227-8491-4EA2-AD30-322F7EE5D4C2}" type="presParOf" srcId="{52CE8EF3-5443-4060-A543-887CF6EC0EE1}" destId="{37513C98-072A-4D03-A5DD-D9EFB61BD1DF}" srcOrd="1" destOrd="0" presId="urn:microsoft.com/office/officeart/2005/8/layout/hProcess3"/>
    <dgm:cxn modelId="{8D4FFB6D-CCC6-4FD5-9A33-363CF537A11C}" type="presParOf" srcId="{52CE8EF3-5443-4060-A543-887CF6EC0EE1}" destId="{3506DC6E-37EE-4518-82C5-FB01EEBEC59E}" srcOrd="2" destOrd="0" presId="urn:microsoft.com/office/officeart/2005/8/layout/hProcess3"/>
    <dgm:cxn modelId="{CAD03881-5B07-4B15-AA32-CCA076BDA1D2}" type="presParOf" srcId="{52CE8EF3-5443-4060-A543-887CF6EC0EE1}" destId="{03F86180-7ABD-4B43-BF16-66990F4AAB8D}" srcOrd="3" destOrd="0" presId="urn:microsoft.com/office/officeart/2005/8/layout/hProcess3"/>
    <dgm:cxn modelId="{AA12BFD8-3ACF-48F1-88D1-F3B0335FD4AB}" type="presParOf" srcId="{00EC062C-B57A-4C71-81B7-F3A1F64DE7D6}" destId="{9D3B272C-056B-43DB-B46E-2A2B16BB1884}" srcOrd="6" destOrd="0" presId="urn:microsoft.com/office/officeart/2005/8/layout/hProcess3"/>
    <dgm:cxn modelId="{FF9883AF-1D28-4D28-9659-1E7ABF67E5D2}" type="presParOf" srcId="{00EC062C-B57A-4C71-81B7-F3A1F64DE7D6}" destId="{CFB84851-32B4-431C-B82B-783B1C0FBD47}" srcOrd="7" destOrd="0" presId="urn:microsoft.com/office/officeart/2005/8/layout/hProcess3"/>
    <dgm:cxn modelId="{2D0263A6-3FA7-4320-A3AF-FD14BDCC913E}" type="presParOf" srcId="{CFB84851-32B4-431C-B82B-783B1C0FBD47}" destId="{4AAEEAE8-349F-4944-AEEF-A21A25B9B036}" srcOrd="0" destOrd="0" presId="urn:microsoft.com/office/officeart/2005/8/layout/hProcess3"/>
    <dgm:cxn modelId="{D9A9398B-3716-43D2-8F36-0A7C58298008}" type="presParOf" srcId="{CFB84851-32B4-431C-B82B-783B1C0FBD47}" destId="{E37D7D2A-1E6C-4FBE-B071-0DD478D61217}" srcOrd="1" destOrd="0" presId="urn:microsoft.com/office/officeart/2005/8/layout/hProcess3"/>
    <dgm:cxn modelId="{14E76E88-FF9C-4E22-8A82-28C6422CDB9B}" type="presParOf" srcId="{CFB84851-32B4-431C-B82B-783B1C0FBD47}" destId="{CEAC7985-231B-4D91-B318-6337BBEDCAB1}" srcOrd="2" destOrd="0" presId="urn:microsoft.com/office/officeart/2005/8/layout/hProcess3"/>
    <dgm:cxn modelId="{06FC2D98-FBB1-4D4A-B313-496DB126A3B5}" type="presParOf" srcId="{CFB84851-32B4-431C-B82B-783B1C0FBD47}" destId="{973EE09E-CEE1-4E9F-A895-B3028A813A0F}" srcOrd="3" destOrd="0" presId="urn:microsoft.com/office/officeart/2005/8/layout/hProcess3"/>
    <dgm:cxn modelId="{0C8B64BD-9856-4DEE-BDEA-3A086A8E49DA}" type="presParOf" srcId="{00EC062C-B57A-4C71-81B7-F3A1F64DE7D6}" destId="{BD3FFFDB-7490-4A0D-879B-11DF89C54D14}" srcOrd="8" destOrd="0" presId="urn:microsoft.com/office/officeart/2005/8/layout/hProcess3"/>
    <dgm:cxn modelId="{5FD9A93B-34C1-48A3-A8C7-AA63D2CF968D}" type="presParOf" srcId="{00EC062C-B57A-4C71-81B7-F3A1F64DE7D6}" destId="{C4D9D1F6-E9A5-4E64-887F-191717B96A38}" srcOrd="9" destOrd="0" presId="urn:microsoft.com/office/officeart/2005/8/layout/hProcess3"/>
    <dgm:cxn modelId="{D317C0EA-32E1-4A12-A039-242274EB91EA}" type="presParOf" srcId="{C4D9D1F6-E9A5-4E64-887F-191717B96A38}" destId="{229E33D6-731A-43C9-B325-CD8F811072E0}" srcOrd="0" destOrd="0" presId="urn:microsoft.com/office/officeart/2005/8/layout/hProcess3"/>
    <dgm:cxn modelId="{00762EB1-DA66-4CA0-A0FA-550C554DC7A4}" type="presParOf" srcId="{C4D9D1F6-E9A5-4E64-887F-191717B96A38}" destId="{6AEF3701-F528-4B40-A94C-928D712D250C}" srcOrd="1" destOrd="0" presId="urn:microsoft.com/office/officeart/2005/8/layout/hProcess3"/>
    <dgm:cxn modelId="{23A0D8B6-8356-4C9F-AC13-3F950FAE01C5}" type="presParOf" srcId="{C4D9D1F6-E9A5-4E64-887F-191717B96A38}" destId="{0AE73C46-C3CE-46DC-BA3F-1C63B6AA923E}" srcOrd="2" destOrd="0" presId="urn:microsoft.com/office/officeart/2005/8/layout/hProcess3"/>
    <dgm:cxn modelId="{CFB8CEF9-22BC-4C60-B865-6277A4895926}" type="presParOf" srcId="{C4D9D1F6-E9A5-4E64-887F-191717B96A38}" destId="{CDFF9371-FDE5-4035-801C-733090877632}" srcOrd="3" destOrd="0" presId="urn:microsoft.com/office/officeart/2005/8/layout/hProcess3"/>
    <dgm:cxn modelId="{0F349DD1-5541-4738-AE0E-1C2ACDC5B8A4}" type="presParOf" srcId="{00EC062C-B57A-4C71-81B7-F3A1F64DE7D6}" destId="{94875037-98EE-4910-8E88-1E37881A1BB7}" srcOrd="10" destOrd="0" presId="urn:microsoft.com/office/officeart/2005/8/layout/hProcess3"/>
    <dgm:cxn modelId="{227347B2-6F13-4208-9685-72A8572B49C4}" type="presParOf" srcId="{00EC062C-B57A-4C71-81B7-F3A1F64DE7D6}" destId="{07051D56-2B00-47E4-AEF3-39786EB97012}" srcOrd="11" destOrd="0" presId="urn:microsoft.com/office/officeart/2005/8/layout/hProcess3"/>
    <dgm:cxn modelId="{F19B2D60-50BE-46D9-8DCB-2AF21BD73991}" type="presParOf" srcId="{07051D56-2B00-47E4-AEF3-39786EB97012}" destId="{452BE88C-85E8-48D3-8BE8-1AF17CF41C17}" srcOrd="0" destOrd="0" presId="urn:microsoft.com/office/officeart/2005/8/layout/hProcess3"/>
    <dgm:cxn modelId="{A2DED1A9-8927-4842-8139-7ADA95E8FDC1}" type="presParOf" srcId="{07051D56-2B00-47E4-AEF3-39786EB97012}" destId="{4AD1ADDF-6369-4D2C-9669-02A1DD8DA903}" srcOrd="1" destOrd="0" presId="urn:microsoft.com/office/officeart/2005/8/layout/hProcess3"/>
    <dgm:cxn modelId="{FF3F6088-6AF5-46D4-9CD7-F55CFDE0F677}" type="presParOf" srcId="{07051D56-2B00-47E4-AEF3-39786EB97012}" destId="{B4FF3365-DD29-4446-BB16-503BFEAB908A}" srcOrd="2" destOrd="0" presId="urn:microsoft.com/office/officeart/2005/8/layout/hProcess3"/>
    <dgm:cxn modelId="{62424719-08CF-4670-836C-4DF5D8DDB0AB}" type="presParOf" srcId="{07051D56-2B00-47E4-AEF3-39786EB97012}" destId="{A29BE9D5-DB56-476A-BFB8-16CD3D5FD324}" srcOrd="3" destOrd="0" presId="urn:microsoft.com/office/officeart/2005/8/layout/hProcess3"/>
    <dgm:cxn modelId="{96BFE4FA-8039-4E86-B79C-68E6B1187744}" type="presParOf" srcId="{00EC062C-B57A-4C71-81B7-F3A1F64DE7D6}" destId="{271AC773-B599-4FF4-AF53-2E23D080D44F}" srcOrd="12" destOrd="0" presId="urn:microsoft.com/office/officeart/2005/8/layout/hProcess3"/>
    <dgm:cxn modelId="{D8FC0B1E-EF6D-40F6-A847-C61EF4E19E5B}" type="presParOf" srcId="{00EC062C-B57A-4C71-81B7-F3A1F64DE7D6}" destId="{CBA0F3FD-311F-4FF0-ADDA-FEA7DCA9DEA6}" srcOrd="13" destOrd="0" presId="urn:microsoft.com/office/officeart/2005/8/layout/hProcess3"/>
    <dgm:cxn modelId="{8AFD8DFD-A7F8-4433-AF2E-A124087BA4EB}" type="presParOf" srcId="{00EC062C-B57A-4C71-81B7-F3A1F64DE7D6}" destId="{314004AE-E590-484D-A496-C1655EFF9508}" srcOrd="14" destOrd="0" presId="urn:microsoft.com/office/officeart/2005/8/layout/hProcess3"/>
  </dgm:cxnLst>
  <dgm:bg>
    <a:noFill/>
  </dgm:bg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4004AE-E590-484D-A496-C1655EFF9508}">
      <dsp:nvSpPr>
        <dsp:cNvPr id="0" name=""/>
        <dsp:cNvSpPr/>
      </dsp:nvSpPr>
      <dsp:spPr>
        <a:xfrm>
          <a:off x="0" y="0"/>
          <a:ext cx="10026929" cy="4392000"/>
        </a:xfrm>
        <a:prstGeom prst="rightArrow">
          <a:avLst/>
        </a:prstGeom>
        <a:gradFill rotWithShape="0">
          <a:gsLst>
            <a:gs pos="0">
              <a:srgbClr val="FFDF9F"/>
            </a:gs>
            <a:gs pos="79000">
              <a:srgbClr val="FF8200">
                <a:lumMod val="97000"/>
                <a:lumOff val="3000"/>
                <a:alpha val="82000"/>
              </a:srgbClr>
            </a:gs>
          </a:gsLst>
          <a:lin ang="0" scaled="0"/>
        </a:gradFill>
        <a:ln w="22225">
          <a:solidFill>
            <a:schemeClr val="tx1">
              <a:lumMod val="75000"/>
              <a:lumOff val="25000"/>
            </a:schemeClr>
          </a:solidFill>
        </a:ln>
        <a:effectLst>
          <a:outerShdw blurRad="50800" dist="50800" sx="1000" sy="1000" algn="ctr" rotWithShape="0">
            <a:schemeClr val="bg1"/>
          </a:outerShdw>
        </a:effectLst>
        <a:sp3d extrusionH="355600" prstMaterial="matte">
          <a:contourClr>
            <a:schemeClr val="tx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D1ADDF-6369-4D2C-9669-02A1DD8DA903}">
      <dsp:nvSpPr>
        <dsp:cNvPr id="0" name=""/>
        <dsp:cNvSpPr/>
      </dsp:nvSpPr>
      <dsp:spPr>
        <a:xfrm>
          <a:off x="7452357" y="1188725"/>
          <a:ext cx="1558737" cy="219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2400" rIns="0" bIns="1524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       T03:00-06:00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METWATCH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Data Analysis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Conference Calls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Sig. Trop </a:t>
          </a:r>
          <a:r>
            <a:rPr lang="en-US" sz="1500" kern="1200" dirty="0" err="1" smtClean="0"/>
            <a:t>Wx</a:t>
          </a:r>
          <a:r>
            <a:rPr lang="en-US" sz="1500" kern="1200" dirty="0" smtClean="0"/>
            <a:t> Advisories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METCON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500" kern="1200" dirty="0" smtClean="0"/>
            <a:t>TC Formation -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500" kern="1200" dirty="0" smtClean="0"/>
            <a:t> Alerts</a:t>
          </a:r>
        </a:p>
      </dsp:txBody>
      <dsp:txXfrm>
        <a:off x="7452357" y="1188725"/>
        <a:ext cx="1558737" cy="2196000"/>
      </dsp:txXfrm>
    </dsp:sp>
    <dsp:sp modelId="{6AEF3701-F528-4B40-A94C-928D712D250C}">
      <dsp:nvSpPr>
        <dsp:cNvPr id="0" name=""/>
        <dsp:cNvSpPr/>
      </dsp:nvSpPr>
      <dsp:spPr>
        <a:xfrm>
          <a:off x="5943601" y="1234435"/>
          <a:ext cx="1090575" cy="219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2400" rIns="0" bIns="1524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T02:00-03:00 Generation  and issue of all forecast graphics &amp; text products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METWATCH/ </a:t>
          </a:r>
          <a:r>
            <a:rPr lang="en-US" sz="1300" kern="1200" dirty="0" smtClean="0"/>
            <a:t>ADVISORIES/ ALERTS</a:t>
          </a:r>
          <a:endParaRPr lang="en-US" sz="14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 smtClean="0"/>
        </a:p>
      </dsp:txBody>
      <dsp:txXfrm>
        <a:off x="5943601" y="1234435"/>
        <a:ext cx="1090575" cy="2196000"/>
      </dsp:txXfrm>
    </dsp:sp>
    <dsp:sp modelId="{E37D7D2A-1E6C-4FBE-B071-0DD478D61217}">
      <dsp:nvSpPr>
        <dsp:cNvPr id="0" name=""/>
        <dsp:cNvSpPr/>
      </dsp:nvSpPr>
      <dsp:spPr>
        <a:xfrm>
          <a:off x="4431343" y="1243581"/>
          <a:ext cx="1090575" cy="219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2400" rIns="0" bIns="1524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T01:00-02:00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Model analysis, Consensus Assessment, Forecast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METWATCH/ </a:t>
          </a:r>
          <a:r>
            <a:rPr lang="en-US" sz="1300" kern="1200" dirty="0" smtClean="0"/>
            <a:t>ADVISORIES/ ALERTS</a:t>
          </a:r>
          <a:endParaRPr lang="en-US" sz="14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</dsp:txBody>
      <dsp:txXfrm>
        <a:off x="4431343" y="1243581"/>
        <a:ext cx="1090575" cy="2196000"/>
      </dsp:txXfrm>
    </dsp:sp>
    <dsp:sp modelId="{37513C98-072A-4D03-A5DD-D9EFB61BD1DF}">
      <dsp:nvSpPr>
        <dsp:cNvPr id="0" name=""/>
        <dsp:cNvSpPr/>
      </dsp:nvSpPr>
      <dsp:spPr>
        <a:xfrm>
          <a:off x="3039692" y="1207007"/>
          <a:ext cx="1090575" cy="219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2400" rIns="0" bIns="1524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T00:40-01:00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 Best-track analysis,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Input Bogus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METWATCH/ </a:t>
          </a:r>
          <a:r>
            <a:rPr lang="en-US" sz="1300" kern="1200" dirty="0" smtClean="0"/>
            <a:t>ADVISORIES/ ALERTS</a:t>
          </a:r>
          <a:endParaRPr lang="en-US" sz="14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</dsp:txBody>
      <dsp:txXfrm>
        <a:off x="3039692" y="1207007"/>
        <a:ext cx="1090575" cy="2196000"/>
      </dsp:txXfrm>
    </dsp:sp>
    <dsp:sp modelId="{A0065897-3AC7-4EA6-9508-5351B23F4DF5}">
      <dsp:nvSpPr>
        <dsp:cNvPr id="0" name=""/>
        <dsp:cNvSpPr/>
      </dsp:nvSpPr>
      <dsp:spPr>
        <a:xfrm>
          <a:off x="1678512" y="960122"/>
          <a:ext cx="1090575" cy="219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2400" rIns="0" bIns="1524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T00:20-00:40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Dvorak Analysis,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METWATCH/ </a:t>
          </a:r>
          <a:r>
            <a:rPr lang="en-US" sz="1300" kern="1200" dirty="0" smtClean="0"/>
            <a:t>ADVISORIES/ ALERTS</a:t>
          </a:r>
          <a:endParaRPr lang="en-US" sz="1400" kern="1200" dirty="0" smtClean="0"/>
        </a:p>
      </dsp:txBody>
      <dsp:txXfrm>
        <a:off x="1678512" y="960122"/>
        <a:ext cx="1090575" cy="2196000"/>
      </dsp:txXfrm>
    </dsp:sp>
    <dsp:sp modelId="{02EE3C51-B915-4B72-AEE9-D7F7079CC437}">
      <dsp:nvSpPr>
        <dsp:cNvPr id="0" name=""/>
        <dsp:cNvSpPr/>
      </dsp:nvSpPr>
      <dsp:spPr>
        <a:xfrm>
          <a:off x="216683" y="1005843"/>
          <a:ext cx="1203580" cy="219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2400" rIns="0" bIns="1524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T-00:30-T+00:20 Satellite Image Processing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METWATCH/ </a:t>
          </a:r>
          <a:r>
            <a:rPr lang="en-US" sz="1300" kern="1200" dirty="0" smtClean="0"/>
            <a:t>ADVISORIES/ ALERTS</a:t>
          </a:r>
          <a:r>
            <a:rPr lang="en-US" sz="1500" kern="1200" dirty="0" smtClean="0"/>
            <a:t>	</a:t>
          </a:r>
        </a:p>
      </dsp:txBody>
      <dsp:txXfrm>
        <a:off x="216683" y="1005843"/>
        <a:ext cx="1203580" cy="219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11699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1" rIns="93244" bIns="46621" numCol="1" anchor="t" anchorCtr="0" compatLnSpc="1">
            <a:prstTxWarp prst="textNoShape">
              <a:avLst/>
            </a:prstTxWarp>
          </a:bodyPr>
          <a:lstStyle>
            <a:lvl1pPr algn="l" defTabSz="932387" eaLnBrk="0" hangingPunct="0">
              <a:defRPr i="1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376" y="1"/>
            <a:ext cx="3011699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1" rIns="93244" bIns="46621" numCol="1" anchor="t" anchorCtr="0" compatLnSpc="1">
            <a:prstTxWarp prst="textNoShape">
              <a:avLst/>
            </a:prstTxWarp>
          </a:bodyPr>
          <a:lstStyle>
            <a:lvl1pPr algn="r" defTabSz="932387" eaLnBrk="0" hangingPunct="0">
              <a:defRPr i="1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114"/>
            <a:ext cx="3011699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1" rIns="93244" bIns="46621" numCol="1" anchor="b" anchorCtr="0" compatLnSpc="1">
            <a:prstTxWarp prst="textNoShape">
              <a:avLst/>
            </a:prstTxWarp>
          </a:bodyPr>
          <a:lstStyle>
            <a:lvl1pPr algn="l" defTabSz="932387" eaLnBrk="0" hangingPunct="0">
              <a:defRPr i="1"/>
            </a:lvl1pPr>
          </a:lstStyle>
          <a:p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376" y="8774114"/>
            <a:ext cx="3011699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1" rIns="93244" bIns="46621" numCol="1" anchor="b" anchorCtr="0" compatLnSpc="1">
            <a:prstTxWarp prst="textNoShape">
              <a:avLst/>
            </a:prstTxWarp>
          </a:bodyPr>
          <a:lstStyle>
            <a:lvl1pPr algn="r" defTabSz="932387" eaLnBrk="0" hangingPunct="0">
              <a:defRPr i="1"/>
            </a:lvl1pPr>
          </a:lstStyle>
          <a:p>
            <a:fld id="{6A026DCD-A6A0-4CCD-B6BC-93C7763CE8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90141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11699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1" rIns="93244" bIns="46621" numCol="1" anchor="t" anchorCtr="0" compatLnSpc="1">
            <a:prstTxWarp prst="textNoShape">
              <a:avLst/>
            </a:prstTxWarp>
          </a:bodyPr>
          <a:lstStyle>
            <a:lvl1pPr algn="l" defTabSz="932387" eaLnBrk="0" hangingPunct="0">
              <a:defRPr i="1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376" y="1"/>
            <a:ext cx="3011699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1" rIns="93244" bIns="46621" numCol="1" anchor="t" anchorCtr="0" compatLnSpc="1">
            <a:prstTxWarp prst="textNoShape">
              <a:avLst/>
            </a:prstTxWarp>
          </a:bodyPr>
          <a:lstStyle>
            <a:lvl1pPr algn="r" defTabSz="932387" eaLnBrk="0" hangingPunct="0">
              <a:defRPr i="1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6677" y="4384675"/>
            <a:ext cx="5096722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1" rIns="93244" bIns="466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114"/>
            <a:ext cx="3011699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1" rIns="93244" bIns="46621" numCol="1" anchor="b" anchorCtr="0" compatLnSpc="1">
            <a:prstTxWarp prst="textNoShape">
              <a:avLst/>
            </a:prstTxWarp>
          </a:bodyPr>
          <a:lstStyle>
            <a:lvl1pPr algn="l" defTabSz="932387" eaLnBrk="0" hangingPunct="0">
              <a:defRPr i="1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376" y="8774114"/>
            <a:ext cx="3011699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1" rIns="93244" bIns="46621" numCol="1" anchor="b" anchorCtr="0" compatLnSpc="1">
            <a:prstTxWarp prst="textNoShape">
              <a:avLst/>
            </a:prstTxWarp>
          </a:bodyPr>
          <a:lstStyle>
            <a:lvl1pPr algn="r" defTabSz="932387" eaLnBrk="0" hangingPunct="0">
              <a:defRPr i="1"/>
            </a:lvl1pPr>
          </a:lstStyle>
          <a:p>
            <a:fld id="{A058E49D-2932-4163-89D8-2CFC051D30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11032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Starting out by showing the </a:t>
            </a:r>
            <a:r>
              <a:rPr lang="en-US" dirty="0" smtClean="0"/>
              <a:t>top 9 (out of 17) JTWC</a:t>
            </a:r>
            <a:r>
              <a:rPr lang="en-US" baseline="0" dirty="0" smtClean="0"/>
              <a:t> operational needs from the 2013 </a:t>
            </a:r>
            <a:r>
              <a:rPr lang="en-US" baseline="0" dirty="0" err="1" smtClean="0"/>
              <a:t>JHT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AFFO</a:t>
            </a:r>
            <a:r>
              <a:rPr lang="en-US" baseline="0" dirty="0" smtClean="0"/>
              <a:t> are shown.  </a:t>
            </a:r>
            <a:r>
              <a:rPr lang="en-US" baseline="0" dirty="0" smtClean="0"/>
              <a:t>There is a shared list of priorities and verbiage that the centers review to rank our priorities. The </a:t>
            </a:r>
            <a:r>
              <a:rPr lang="en-US" baseline="0" dirty="0" smtClean="0"/>
              <a:t>top two priorities from all centers (</a:t>
            </a:r>
            <a:r>
              <a:rPr lang="en-US" baseline="0" dirty="0" err="1" smtClean="0"/>
              <a:t>JTWC,NHC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CPHC</a:t>
            </a:r>
            <a:r>
              <a:rPr lang="en-US" baseline="0" dirty="0" smtClean="0"/>
              <a:t>)  are #1 –TC intensity change guidance and #2 – improved observations.  The remainder of the list varies somewhat from </a:t>
            </a:r>
            <a:r>
              <a:rPr lang="en-US" baseline="0" dirty="0" smtClean="0"/>
              <a:t>NHC/</a:t>
            </a:r>
            <a:r>
              <a:rPr lang="en-US" baseline="0" dirty="0" err="1" smtClean="0"/>
              <a:t>CPHC</a:t>
            </a:r>
            <a:r>
              <a:rPr lang="en-US" baseline="0" dirty="0" smtClean="0"/>
              <a:t> and varies slightly from year to year.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Although there are numerous operational needs presented, they can be grouped into 4 broad categories, which together affect how we go about reaching the three primary mission goals…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8E49D-2932-4163-89D8-2CFC051D30B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Transitioning</a:t>
            </a:r>
            <a:r>
              <a:rPr lang="en-US" baseline="0" dirty="0" smtClean="0"/>
              <a:t> from the previous slide, the four broad areas are at the bottom of the pyramid (</a:t>
            </a:r>
            <a:r>
              <a:rPr lang="en-US" baseline="0" dirty="0" err="1" smtClean="0"/>
              <a:t>Reasearch</a:t>
            </a:r>
            <a:r>
              <a:rPr lang="en-US" baseline="0" dirty="0" smtClean="0"/>
              <a:t>-to-OPS, Models, Data/Analysis, and Operations (tools, Enterprise)</a:t>
            </a:r>
            <a:endParaRPr lang="en-US" dirty="0" smtClean="0"/>
          </a:p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Can briefly</a:t>
            </a:r>
            <a:r>
              <a:rPr lang="en-US" baseline="0" dirty="0" smtClean="0"/>
              <a:t> mention how JTWC strategic goals feed off its </a:t>
            </a:r>
            <a:r>
              <a:rPr lang="en-US" baseline="0" dirty="0" err="1" smtClean="0"/>
              <a:t>PACOM</a:t>
            </a:r>
            <a:r>
              <a:rPr lang="en-US" baseline="0" dirty="0" smtClean="0"/>
              <a:t>-directed mission of TC forecast/warning services and TC recon, and how these two areas compliment each other.  Can note the fact that our </a:t>
            </a:r>
            <a:r>
              <a:rPr lang="en-US" baseline="0" dirty="0" err="1" smtClean="0"/>
              <a:t>SATOPS</a:t>
            </a:r>
            <a:r>
              <a:rPr lang="en-US" baseline="0" dirty="0" smtClean="0"/>
              <a:t> is collocated with Typhoon Duty Officers</a:t>
            </a:r>
          </a:p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aseline="0" dirty="0" smtClean="0"/>
              <a:t>Then from those come the strategic goals of 1) Improving TC Intensity Forecasting, particularly for RI events – recent statistics I compiled shows that over the past year, on average, 44% of WPAC </a:t>
            </a:r>
            <a:r>
              <a:rPr lang="en-US" baseline="0" dirty="0" err="1" smtClean="0"/>
              <a:t>TC’s</a:t>
            </a:r>
            <a:r>
              <a:rPr lang="en-US" baseline="0" dirty="0" smtClean="0"/>
              <a:t> had at least one occurrence of RI.  Intensity forecast skill has remained almost completely flat for 20+ years.</a:t>
            </a:r>
          </a:p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aseline="0" dirty="0" smtClean="0"/>
              <a:t>2) Improving TC track forecasting.  While significant improvements in track forecast skill have been realized over the past 20+ years, there remains significant outliers, associated with environments known to have high uncertainty or variability (e.g., accelerating re-</a:t>
            </a:r>
            <a:r>
              <a:rPr lang="en-US" baseline="0" dirty="0" err="1" smtClean="0"/>
              <a:t>curvers</a:t>
            </a:r>
            <a:r>
              <a:rPr lang="en-US" baseline="0" dirty="0" smtClean="0"/>
              <a:t>/systems becoming ET, stalled/Q-S systems, and loops – as well as the interaction of </a:t>
            </a:r>
            <a:r>
              <a:rPr lang="en-US" baseline="0" dirty="0" err="1" smtClean="0"/>
              <a:t>TCs</a:t>
            </a:r>
            <a:r>
              <a:rPr lang="en-US" baseline="0" dirty="0" smtClean="0"/>
              <a:t> and upper-level troughs, which are more prevalent in WPAC than any other basin. </a:t>
            </a:r>
          </a:p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aseline="0" dirty="0" smtClean="0"/>
              <a:t>3) Improving the forecast (and analysis) of TC genesis, which relies heavily on satellite TC recon capabilities, particularly in JTWC </a:t>
            </a:r>
            <a:r>
              <a:rPr lang="en-US" baseline="0" dirty="0" err="1" smtClean="0"/>
              <a:t>AOR</a:t>
            </a:r>
            <a:r>
              <a:rPr lang="en-US" baseline="0" dirty="0" smtClean="0"/>
              <a:t> where areal recon is not available.</a:t>
            </a:r>
          </a:p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aseline="0" dirty="0" smtClean="0"/>
          </a:p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35B67-C6F8-4F63-BCB2-53796862B40F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In order to reach the strategic</a:t>
            </a:r>
            <a:r>
              <a:rPr lang="en-US" baseline="0" dirty="0" smtClean="0"/>
              <a:t> goals, there are a number of focus areas(?) that are essential to making the improvements noted (list is not all-encompassing), either drawn directly from the Operational needs list or a re-statement of those needs. </a:t>
            </a:r>
          </a:p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aseline="0" dirty="0" smtClean="0"/>
          </a:p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aseline="0" dirty="0" smtClean="0"/>
              <a:t>Need a super-ensemble (multi-</a:t>
            </a:r>
            <a:r>
              <a:rPr lang="en-US" baseline="0" dirty="0" err="1" smtClean="0"/>
              <a:t>model+single</a:t>
            </a:r>
            <a:r>
              <a:rPr lang="en-US" baseline="0" dirty="0" smtClean="0"/>
              <a:t> model) of TC models (COTC, HWRF, GFDN, ?) and statistical evaluation tools to determine most likely forecast intensity and assess the spread of the uncertainty</a:t>
            </a:r>
          </a:p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aseline="0" dirty="0" smtClean="0"/>
          </a:p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aseline="0" dirty="0" smtClean="0"/>
              <a:t>Continue </a:t>
            </a:r>
            <a:r>
              <a:rPr lang="en-US" baseline="0" dirty="0" err="1" smtClean="0"/>
              <a:t>STIPS</a:t>
            </a:r>
            <a:r>
              <a:rPr lang="en-US" baseline="0" dirty="0" smtClean="0"/>
              <a:t>/SHIPS/SHIPS-RI/</a:t>
            </a:r>
            <a:r>
              <a:rPr lang="en-US" baseline="0" dirty="0" err="1" smtClean="0"/>
              <a:t>LGEM</a:t>
            </a:r>
            <a:r>
              <a:rPr lang="en-US" baseline="0" dirty="0" smtClean="0"/>
              <a:t>, etc improvements/refinements across all basins</a:t>
            </a:r>
          </a:p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aseline="0" dirty="0" smtClean="0"/>
          </a:p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aseline="0" dirty="0" smtClean="0"/>
              <a:t>Be a driver of requirements for model improvements</a:t>
            </a:r>
          </a:p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aseline="0" dirty="0" smtClean="0"/>
          </a:p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aseline="0" dirty="0" smtClean="0"/>
              <a:t>Sustain remote sensing capabilities essential to TC recon, and storm analysis</a:t>
            </a:r>
          </a:p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aseline="0" dirty="0" smtClean="0"/>
          </a:p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aseline="0" dirty="0" smtClean="0"/>
              <a:t>Investigate alternate observing platforms, continually investigate new sources of data and ways to access</a:t>
            </a:r>
          </a:p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aseline="0" dirty="0" smtClean="0"/>
          </a:p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aseline="0" dirty="0" smtClean="0"/>
              <a:t>Continually evaluate JT consensus performance and consider new models for addition.  Closely follow research in ensemble analysis and grow in-house capabilities for data mining of ensemble output</a:t>
            </a:r>
          </a:p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aseline="0" dirty="0" smtClean="0"/>
          </a:p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aseline="0" dirty="0" smtClean="0"/>
              <a:t>Continually improve analytical  products  and the forecaster’s understanding and use of these products – the forecast </a:t>
            </a:r>
            <a:r>
              <a:rPr lang="en-US" b="1" i="1" baseline="0" dirty="0" smtClean="0"/>
              <a:t>begins</a:t>
            </a:r>
            <a:r>
              <a:rPr lang="en-US" baseline="0" dirty="0" smtClean="0"/>
              <a:t> with an analysis – poor analysis will negatively feedback throughout the forecast process.  </a:t>
            </a:r>
          </a:p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aseline="0" dirty="0" smtClean="0"/>
          </a:p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aseline="0" dirty="0" smtClean="0"/>
              <a:t>Similarly, acquire new + improved Analysis &amp; display tools to allow for more &amp; better capabilities to view, overlay and enhance multiple data  types easily and quickly.  Push for </a:t>
            </a:r>
            <a:r>
              <a:rPr lang="en-US" baseline="0" dirty="0" err="1" smtClean="0"/>
              <a:t>AWIPS</a:t>
            </a:r>
            <a:r>
              <a:rPr lang="en-US" baseline="0" dirty="0" smtClean="0"/>
              <a:t>-II or similar</a:t>
            </a:r>
          </a:p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aseline="0" dirty="0" smtClean="0"/>
          </a:p>
          <a:p>
            <a:pPr defTabSz="92487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aseline="0" dirty="0" smtClean="0"/>
              <a:t> 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35B67-C6F8-4F63-BCB2-53796862B40F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12-hour watch begins at 03 and 15Z (5am/pm), with two warning cycles (NH).  The warning cycle begins at synoptic time and takes 3 hours from start to finish.  Time management is crucial during this </a:t>
            </a:r>
            <a:r>
              <a:rPr lang="en-US" baseline="0" smtClean="0"/>
              <a:t>period: TDO’s</a:t>
            </a:r>
            <a:r>
              <a:rPr lang="en-US" baseline="0" dirty="0" smtClean="0"/>
              <a:t> must fuse a lot of analyses into a one coherent forecast philosophy, with very little time to spend on any given product.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35B67-C6F8-4F63-BCB2-53796862B40F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6908" indent="-226908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8E49D-2932-4163-89D8-2CFC051D30B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8E49D-2932-4163-89D8-2CFC051D30B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citation</a:t>
            </a:r>
            <a:r>
              <a:rPr lang="en-US" baseline="0" dirty="0" smtClean="0"/>
              <a:t> in notes for genesis research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8E49D-2932-4163-89D8-2CFC051D30B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992438"/>
            <a:ext cx="7772400" cy="4873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53351" name="Line 7"/>
          <p:cNvSpPr>
            <a:spLocks noChangeShapeType="1"/>
          </p:cNvSpPr>
          <p:nvPr userDrawn="1"/>
        </p:nvSpPr>
        <p:spPr bwMode="auto">
          <a:xfrm>
            <a:off x="76200" y="6642100"/>
            <a:ext cx="381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53352" name="Line 8"/>
          <p:cNvSpPr>
            <a:spLocks noChangeShapeType="1"/>
          </p:cNvSpPr>
          <p:nvPr userDrawn="1"/>
        </p:nvSpPr>
        <p:spPr bwMode="auto">
          <a:xfrm flipV="1">
            <a:off x="3114675" y="6648450"/>
            <a:ext cx="1398588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953353" name="Line 9"/>
          <p:cNvSpPr>
            <a:spLocks noChangeShapeType="1"/>
          </p:cNvSpPr>
          <p:nvPr userDrawn="1"/>
        </p:nvSpPr>
        <p:spPr bwMode="auto">
          <a:xfrm>
            <a:off x="42863" y="6738938"/>
            <a:ext cx="9017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53355" name="Line 11"/>
          <p:cNvSpPr>
            <a:spLocks noChangeShapeType="1"/>
          </p:cNvSpPr>
          <p:nvPr userDrawn="1"/>
        </p:nvSpPr>
        <p:spPr bwMode="auto">
          <a:xfrm>
            <a:off x="8763000" y="6642100"/>
            <a:ext cx="3048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953356" name="Picture 12" descr="Nmo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1491" y="4712093"/>
            <a:ext cx="1809750" cy="1579562"/>
          </a:xfrm>
          <a:prstGeom prst="rect">
            <a:avLst/>
          </a:prstGeom>
          <a:noFill/>
        </p:spPr>
      </p:pic>
      <p:pic>
        <p:nvPicPr>
          <p:cNvPr id="15" name="Picture 14" descr="AFW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658097" y="4667003"/>
            <a:ext cx="1711282" cy="17112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1491-04C6-495F-8F5D-F1D97DEA29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51C7-24E6-45D5-B174-7CE7468B37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1491-04C6-495F-8F5D-F1D97DEA29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51C7-24E6-45D5-B174-7CE7468B37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1491-04C6-495F-8F5D-F1D97DEA29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51C7-24E6-45D5-B174-7CE7468B37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1491-04C6-495F-8F5D-F1D97DEA29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51C7-24E6-45D5-B174-7CE7468B37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1491-04C6-495F-8F5D-F1D97DEA29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51C7-24E6-45D5-B174-7CE7468B37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1491-04C6-495F-8F5D-F1D97DEA29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51C7-24E6-45D5-B174-7CE7468B37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1491-04C6-495F-8F5D-F1D97DEA29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51C7-24E6-45D5-B174-7CE7468B37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1491-04C6-495F-8F5D-F1D97DEA29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51C7-24E6-45D5-B174-7CE7468B37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1491-04C6-495F-8F5D-F1D97DEA29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51C7-24E6-45D5-B174-7CE7468B37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1491-04C6-495F-8F5D-F1D97DEA29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51C7-24E6-45D5-B174-7CE7468B37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1491-04C6-495F-8F5D-F1D97DEA29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51C7-24E6-45D5-B174-7CE7468B37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1491-04C6-495F-8F5D-F1D97DEA29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51C7-24E6-45D5-B174-7CE7468B37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1491-04C6-495F-8F5D-F1D97DEA29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51C7-24E6-45D5-B174-7CE7468B37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1491-04C6-495F-8F5D-F1D97DEA29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51C7-24E6-45D5-B174-7CE7468B37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1491-04C6-495F-8F5D-F1D97DEA29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51C7-24E6-45D5-B174-7CE7468B37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1491-04C6-495F-8F5D-F1D97DEA29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51C7-24E6-45D5-B174-7CE7468B37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AD1491-04C6-495F-8F5D-F1D97DEA2971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6051C7-24E6-45D5-B174-7CE7468B3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1491-04C6-495F-8F5D-F1D97DEA29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51C7-24E6-45D5-B174-7CE7468B37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1491-04C6-495F-8F5D-F1D97DEA29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51C7-24E6-45D5-B174-7CE7468B37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1491-04C6-495F-8F5D-F1D97DEA29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51C7-24E6-45D5-B174-7CE7468B37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1491-04C6-495F-8F5D-F1D97DEA29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51C7-24E6-45D5-B174-7CE7468B37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1491-04C6-495F-8F5D-F1D97DEA29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51C7-24E6-45D5-B174-7CE7468B37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1491-04C6-495F-8F5D-F1D97DEA29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51C7-24E6-45D5-B174-7CE7468B37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D:\Falvey\Docs\logo\17ows.jp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8444" y="74737"/>
            <a:ext cx="974320" cy="875290"/>
          </a:xfrm>
          <a:prstGeom prst="rect">
            <a:avLst/>
          </a:prstGeom>
          <a:noFill/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23925" y="229688"/>
            <a:ext cx="74676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38100" y="990600"/>
            <a:ext cx="9017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39688" y="1039813"/>
            <a:ext cx="901700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23" name="Text Box 51" descr="Newsprint"/>
          <p:cNvSpPr txBox="1">
            <a:spLocks noChangeArrowheads="1"/>
          </p:cNvSpPr>
          <p:nvPr/>
        </p:nvSpPr>
        <p:spPr bwMode="auto">
          <a:xfrm>
            <a:off x="390525" y="6530720"/>
            <a:ext cx="2771775" cy="215444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 tIns="0" bIns="0" anchor="ctr" anchorCtr="1">
            <a:spAutoFit/>
          </a:bodyPr>
          <a:lstStyle/>
          <a:p>
            <a:pPr algn="ctr" eaLnBrk="0" hangingPunct="0">
              <a:defRPr/>
            </a:pPr>
            <a:r>
              <a:rPr lang="en-US" sz="1400" dirty="0" smtClean="0">
                <a:solidFill>
                  <a:srgbClr val="000066"/>
                </a:solidFill>
                <a:effectLst/>
                <a:latin typeface="Arial" charset="0"/>
              </a:rPr>
              <a:t>Joint Typhoon Warning Center</a:t>
            </a:r>
            <a:endParaRPr lang="en-US" sz="1400" dirty="0"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3124" name="Line 52"/>
          <p:cNvSpPr>
            <a:spLocks noChangeShapeType="1"/>
          </p:cNvSpPr>
          <p:nvPr/>
        </p:nvSpPr>
        <p:spPr bwMode="auto">
          <a:xfrm>
            <a:off x="76200" y="6642100"/>
            <a:ext cx="381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25" name="Line 53"/>
          <p:cNvSpPr>
            <a:spLocks noChangeShapeType="1"/>
          </p:cNvSpPr>
          <p:nvPr/>
        </p:nvSpPr>
        <p:spPr bwMode="auto">
          <a:xfrm>
            <a:off x="3095625" y="6648450"/>
            <a:ext cx="131445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126" name="Line 54"/>
          <p:cNvSpPr>
            <a:spLocks noChangeShapeType="1"/>
          </p:cNvSpPr>
          <p:nvPr/>
        </p:nvSpPr>
        <p:spPr bwMode="auto">
          <a:xfrm>
            <a:off x="42863" y="6738938"/>
            <a:ext cx="9017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27" name="Text Box 55" descr="Newsprint"/>
          <p:cNvSpPr txBox="1">
            <a:spLocks noChangeArrowheads="1"/>
          </p:cNvSpPr>
          <p:nvPr/>
        </p:nvSpPr>
        <p:spPr bwMode="auto">
          <a:xfrm>
            <a:off x="4400551" y="6521678"/>
            <a:ext cx="4495800" cy="215444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 tIns="0" bIns="0" anchor="ctr" anchorCtr="1">
            <a:spAutoFit/>
          </a:bodyPr>
          <a:lstStyle/>
          <a:p>
            <a:pPr eaLnBrk="0" hangingPunct="0"/>
            <a:r>
              <a:rPr lang="en-US" sz="1400" i="1" dirty="0" smtClean="0">
                <a:solidFill>
                  <a:srgbClr val="000066"/>
                </a:solidFill>
                <a:effectLst/>
              </a:rPr>
              <a:t>Forward, Ready, Responsive Decision Superiority</a:t>
            </a:r>
            <a:endParaRPr lang="en-US" sz="1400" i="1" dirty="0">
              <a:solidFill>
                <a:srgbClr val="000066"/>
              </a:solidFill>
              <a:effectLst/>
            </a:endParaRPr>
          </a:p>
        </p:txBody>
      </p:sp>
      <p:sp>
        <p:nvSpPr>
          <p:cNvPr id="3128" name="Line 56"/>
          <p:cNvSpPr>
            <a:spLocks noChangeShapeType="1"/>
          </p:cNvSpPr>
          <p:nvPr/>
        </p:nvSpPr>
        <p:spPr bwMode="auto">
          <a:xfrm>
            <a:off x="8763000" y="6642100"/>
            <a:ext cx="3048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8963" y="1695450"/>
            <a:ext cx="7848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142" name="Text Box 70"/>
          <p:cNvSpPr txBox="1">
            <a:spLocks noChangeArrowheads="1"/>
          </p:cNvSpPr>
          <p:nvPr/>
        </p:nvSpPr>
        <p:spPr bwMode="auto">
          <a:xfrm>
            <a:off x="7753350" y="6292850"/>
            <a:ext cx="13096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UNCLASSIFIED</a:t>
            </a:r>
          </a:p>
        </p:txBody>
      </p:sp>
      <p:pic>
        <p:nvPicPr>
          <p:cNvPr id="16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82000" y="-1"/>
            <a:ext cx="708025" cy="99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70" descr="NOOC LOGO (SMALL)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480" y="47625"/>
            <a:ext cx="868920" cy="8842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457200" indent="-457200" algn="l" rtl="0" eaLnBrk="1" fontAlgn="base" hangingPunct="1">
        <a:spcBef>
          <a:spcPct val="25000"/>
        </a:spcBef>
        <a:spcAft>
          <a:spcPct val="25000"/>
        </a:spcAft>
        <a:buClr>
          <a:schemeClr val="tx1"/>
        </a:buClr>
        <a:buFont typeface="Wingdings" pitchFamily="2" charset="2"/>
        <a:buChar char="Ø"/>
        <a:defRPr sz="2000" b="1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1pPr>
      <a:lvl2pPr marL="838200" indent="-381000" algn="l" rtl="0" eaLnBrk="1" fontAlgn="base" hangingPunct="1">
        <a:spcBef>
          <a:spcPct val="25000"/>
        </a:spcBef>
        <a:spcAft>
          <a:spcPct val="25000"/>
        </a:spcAft>
        <a:buClr>
          <a:schemeClr val="tx1"/>
        </a:buClr>
        <a:buFont typeface="Wingdings" pitchFamily="2" charset="2"/>
        <a:buChar char="§"/>
        <a:defRPr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295400" indent="-381000" algn="l" rtl="0" eaLnBrk="1" fontAlgn="base" hangingPunct="1">
        <a:spcBef>
          <a:spcPct val="25000"/>
        </a:spcBef>
        <a:spcAft>
          <a:spcPct val="25000"/>
        </a:spcAft>
        <a:buClr>
          <a:schemeClr val="tx1"/>
        </a:buClr>
        <a:buFont typeface="Arial" charset="0"/>
        <a:buChar char="–"/>
        <a:defRPr sz="1600" b="1">
          <a:solidFill>
            <a:srgbClr val="000000"/>
          </a:solidFill>
          <a:latin typeface="Arial" pitchFamily="34" charset="0"/>
          <a:cs typeface="Arial" pitchFamily="34" charset="0"/>
        </a:defRPr>
      </a:lvl3pPr>
      <a:lvl4pPr marL="1638300" indent="-266700" algn="l" rtl="0" eaLnBrk="1" fontAlgn="base" hangingPunct="1">
        <a:spcBef>
          <a:spcPct val="25000"/>
        </a:spcBef>
        <a:spcAft>
          <a:spcPct val="25000"/>
        </a:spcAft>
        <a:buChar char="–"/>
        <a:defRPr sz="1400" b="1">
          <a:solidFill>
            <a:schemeClr val="tx1"/>
          </a:solidFill>
          <a:latin typeface="+mn-lt"/>
        </a:defRPr>
      </a:lvl4pPr>
      <a:lvl5pPr marL="2209800" indent="-3810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1AD1491-04C6-495F-8F5D-F1D97DEA2971}" type="datetimeFigureOut">
              <a:rPr lang="en-US" b="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3/5/2013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96051C7-24E6-45D5-B174-7CE7468B37D8}" type="slidenum">
              <a:rPr lang="en-US" b="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1AD1491-04C6-495F-8F5D-F1D97DEA2971}" type="datetimeFigureOut">
              <a:rPr lang="en-US" b="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3/5/2013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96051C7-24E6-45D5-B174-7CE7468B37D8}" type="slidenum">
              <a:rPr lang="en-US" b="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" Target="slide7.xm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" Target="slide7.xm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1.xml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3.png"/><Relationship Id="rId5" Type="http://schemas.openxmlformats.org/officeDocument/2006/relationships/diagramLayout" Target="../diagrams/layout1.xml"/><Relationship Id="rId10" Type="http://schemas.openxmlformats.org/officeDocument/2006/relationships/image" Target="../media/image2.png"/><Relationship Id="rId4" Type="http://schemas.openxmlformats.org/officeDocument/2006/relationships/diagramData" Target="../diagrams/data1.xml"/><Relationship Id="rId9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Relationship Id="rId5" Type="http://schemas.openxmlformats.org/officeDocument/2006/relationships/slide" Target="slide4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Relationship Id="rId5" Type="http://schemas.openxmlformats.org/officeDocument/2006/relationships/slide" Target="slide4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Relationship Id="rId5" Type="http://schemas.openxmlformats.org/officeDocument/2006/relationships/slide" Target="slide4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2882" y="1102699"/>
            <a:ext cx="7159832" cy="2339102"/>
          </a:xfrm>
        </p:spPr>
        <p:txBody>
          <a:bodyPr/>
          <a:lstStyle/>
          <a:p>
            <a:r>
              <a:rPr lang="en-US" sz="3800" dirty="0" smtClean="0"/>
              <a:t>An Overview of Joint Typhoon Warning Center Tropical Cyclone Forecast Improvement Focus</a:t>
            </a:r>
            <a:endParaRPr lang="en-US" sz="3800" dirty="0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685803" y="3660191"/>
            <a:ext cx="77724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Captain Ashley Evans, Commanding Officer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Mr.</a:t>
            </a:r>
            <a:r>
              <a:rPr kumimoji="0" lang="en-US" sz="2600" b="1" i="1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Bob Falvey, Director</a:t>
            </a:r>
            <a:endParaRPr kumimoji="0" lang="en-US" sz="2600" b="1" i="1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6733300" y="5106390"/>
            <a:ext cx="2375065" cy="1183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 dirty="0" smtClean="0">
                <a:latin typeface="Arial" pitchFamily="34" charset="0"/>
              </a:rPr>
              <a:t>67th </a:t>
            </a:r>
            <a:r>
              <a:rPr lang="en-US" b="1" dirty="0">
                <a:latin typeface="Arial" pitchFamily="34" charset="0"/>
              </a:rPr>
              <a:t>INTERDEPARTMENTAL HURRICANE CONFERENCE</a:t>
            </a:r>
          </a:p>
          <a:p>
            <a:pPr algn="ctr">
              <a:spcBef>
                <a:spcPct val="20000"/>
              </a:spcBef>
            </a:pPr>
            <a:r>
              <a:rPr lang="en-US" b="1" dirty="0" smtClean="0">
                <a:latin typeface="Arial" pitchFamily="34" charset="0"/>
              </a:rPr>
              <a:t>5-7 </a:t>
            </a:r>
            <a:r>
              <a:rPr lang="en-US" b="1" dirty="0">
                <a:latin typeface="Arial" pitchFamily="34" charset="0"/>
              </a:rPr>
              <a:t>MAR </a:t>
            </a:r>
            <a:r>
              <a:rPr lang="en-US" b="1" dirty="0" smtClean="0">
                <a:latin typeface="Arial" pitchFamily="34" charset="0"/>
              </a:rPr>
              <a:t>2013</a:t>
            </a:r>
            <a:endParaRPr lang="en-US" b="1" dirty="0">
              <a:latin typeface="Arial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US" b="1" dirty="0" smtClean="0">
                <a:latin typeface="Arial" pitchFamily="34" charset="0"/>
              </a:rPr>
              <a:t>COLLEGE PARK, </a:t>
            </a:r>
            <a:r>
              <a:rPr lang="en-US" dirty="0" smtClean="0">
                <a:latin typeface="Arial" pitchFamily="34" charset="0"/>
              </a:rPr>
              <a:t>MD</a:t>
            </a:r>
          </a:p>
          <a:p>
            <a:pPr algn="ctr">
              <a:spcBef>
                <a:spcPct val="20000"/>
              </a:spcBef>
            </a:pPr>
            <a:r>
              <a:rPr lang="en-US" b="1" dirty="0" smtClean="0">
                <a:latin typeface="Arial" pitchFamily="34" charset="0"/>
              </a:rPr>
              <a:t>Brian Strahl, Presenter</a:t>
            </a:r>
            <a:endParaRPr lang="en-US" b="1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9550" y="45023"/>
            <a:ext cx="7467600" cy="861774"/>
          </a:xfrm>
        </p:spPr>
        <p:txBody>
          <a:bodyPr/>
          <a:lstStyle/>
          <a:p>
            <a:r>
              <a:rPr lang="en-US" sz="2800" dirty="0" smtClean="0"/>
              <a:t>JTWC-Prioritized  R&amp;D Requirements </a:t>
            </a:r>
            <a:br>
              <a:rPr lang="en-US" sz="2800" dirty="0" smtClean="0"/>
            </a:br>
            <a:r>
              <a:rPr lang="en-US" sz="2800" dirty="0" smtClean="0"/>
              <a:t>Tied to Operational </a:t>
            </a:r>
            <a:r>
              <a:rPr lang="en-US" sz="2800" dirty="0" smtClean="0"/>
              <a:t>Needs</a:t>
            </a:r>
            <a:endParaRPr lang="en-US" sz="2800" dirty="0"/>
          </a:p>
        </p:txBody>
      </p:sp>
      <p:grpSp>
        <p:nvGrpSpPr>
          <p:cNvPr id="9" name="Group 8"/>
          <p:cNvGrpSpPr/>
          <p:nvPr/>
        </p:nvGrpSpPr>
        <p:grpSpPr>
          <a:xfrm>
            <a:off x="306237" y="1947553"/>
            <a:ext cx="8469627" cy="3667626"/>
            <a:chOff x="413116" y="1436914"/>
            <a:chExt cx="8267746" cy="3380870"/>
          </a:xfrm>
        </p:grpSpPr>
        <p:grpSp>
          <p:nvGrpSpPr>
            <p:cNvPr id="3" name="Group 15"/>
            <p:cNvGrpSpPr/>
            <p:nvPr/>
          </p:nvGrpSpPr>
          <p:grpSpPr>
            <a:xfrm>
              <a:off x="413116" y="1451730"/>
              <a:ext cx="8262056" cy="3366054"/>
              <a:chOff x="333106" y="1451729"/>
              <a:chExt cx="8262056" cy="3643294"/>
            </a:xfrm>
          </p:grpSpPr>
          <p:pic>
            <p:nvPicPr>
              <p:cNvPr id="1028" name="Picture 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b="35985"/>
              <a:stretch>
                <a:fillRect/>
              </a:stretch>
            </p:blipFill>
            <p:spPr bwMode="auto">
              <a:xfrm>
                <a:off x="333106" y="1451729"/>
                <a:ext cx="8262056" cy="2728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" name="TextBox 12"/>
              <p:cNvSpPr txBox="1"/>
              <p:nvPr/>
            </p:nvSpPr>
            <p:spPr>
              <a:xfrm>
                <a:off x="1158399" y="4572987"/>
                <a:ext cx="6947553" cy="522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buFont typeface="Wingdings" pitchFamily="2" charset="2"/>
                  <a:buChar char="§"/>
                </a:pPr>
                <a:r>
                  <a:rPr lang="en-US" i="1" dirty="0" smtClean="0"/>
                  <a:t> </a:t>
                </a:r>
                <a:r>
                  <a:rPr lang="en-US" sz="1400" i="1" dirty="0" smtClean="0"/>
                  <a:t>Top 9 JTWC operational needs (summarized) from the 2013 Joint Hurricane </a:t>
                </a:r>
                <a:r>
                  <a:rPr lang="en-US" sz="1400" i="1" dirty="0" err="1" smtClean="0"/>
                  <a:t>Testbed</a:t>
                </a:r>
                <a:r>
                  <a:rPr lang="en-US" sz="1400" i="1" dirty="0" smtClean="0"/>
                  <a:t> Announcement of Federal Funding Opportunity (</a:t>
                </a:r>
                <a:r>
                  <a:rPr lang="en-US" sz="1400" i="1" dirty="0" err="1" smtClean="0"/>
                  <a:t>AFFO</a:t>
                </a:r>
                <a:r>
                  <a:rPr lang="en-US" sz="1400" i="1" dirty="0" smtClean="0"/>
                  <a:t>). </a:t>
                </a:r>
                <a:endParaRPr lang="en-US" sz="1400" i="1" dirty="0"/>
              </a:p>
            </p:txBody>
          </p:sp>
        </p:grpSp>
        <p:sp>
          <p:nvSpPr>
            <p:cNvPr id="8" name="Rectangle 7"/>
            <p:cNvSpPr/>
            <p:nvPr/>
          </p:nvSpPr>
          <p:spPr bwMode="auto">
            <a:xfrm>
              <a:off x="415636" y="1436914"/>
              <a:ext cx="8265226" cy="2529444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/>
          <p:nvPr/>
        </p:nvGrpSpPr>
        <p:grpSpPr>
          <a:xfrm>
            <a:off x="1143000" y="5311835"/>
            <a:ext cx="6934200" cy="1005840"/>
            <a:chOff x="1143000" y="5394960"/>
            <a:chExt cx="6934200" cy="1005840"/>
          </a:xfrm>
        </p:grpSpPr>
        <p:sp>
          <p:nvSpPr>
            <p:cNvPr id="120" name="Rectangle 119"/>
            <p:cNvSpPr/>
            <p:nvPr/>
          </p:nvSpPr>
          <p:spPr>
            <a:xfrm>
              <a:off x="6629400" y="5394960"/>
              <a:ext cx="1371600" cy="100584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1"/>
              <a:tileRect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553200" y="56388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  <a:cs typeface="+mn-cs"/>
                </a:rPr>
                <a:t>OPERATIONS</a:t>
              </a: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1143000" y="5394960"/>
              <a:ext cx="1371600" cy="100584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1"/>
              <a:tileRect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1143000" y="5562600"/>
              <a:ext cx="1336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  <a:cs typeface="+mn-cs"/>
                </a:rPr>
                <a:t>RESEARCH-TO-OPS</a:t>
              </a: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800600" y="5394960"/>
              <a:ext cx="1371600" cy="100584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1"/>
              <a:tileRect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853354" y="5550877"/>
              <a:ext cx="1295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  <a:cs typeface="+mn-cs"/>
                </a:rPr>
                <a:t>DATA / ANALYSIS</a:t>
              </a: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2971800" y="5394960"/>
              <a:ext cx="1371600" cy="100584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1"/>
              <a:tileRect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3083169" y="5679831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  <a:cs typeface="+mn-cs"/>
                </a:rPr>
                <a:t>MODELS</a:t>
              </a: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grpSp>
        <p:nvGrpSpPr>
          <p:cNvPr id="3" name="Group 25"/>
          <p:cNvGrpSpPr/>
          <p:nvPr/>
        </p:nvGrpSpPr>
        <p:grpSpPr>
          <a:xfrm>
            <a:off x="1524000" y="3810000"/>
            <a:ext cx="1981200" cy="1066800"/>
            <a:chOff x="1524000" y="3810000"/>
            <a:chExt cx="1981200" cy="1066800"/>
          </a:xfrm>
        </p:grpSpPr>
        <p:sp>
          <p:nvSpPr>
            <p:cNvPr id="156" name="Rectangle 155"/>
            <p:cNvSpPr/>
            <p:nvPr/>
          </p:nvSpPr>
          <p:spPr>
            <a:xfrm>
              <a:off x="1600200" y="3810000"/>
              <a:ext cx="1828800" cy="10668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1524000" y="3839308"/>
              <a:ext cx="1981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000" dirty="0" smtClean="0">
                  <a:solidFill>
                    <a:prstClr val="black"/>
                  </a:solidFill>
                  <a:latin typeface="Calibri"/>
                  <a:cs typeface="+mn-cs"/>
                  <a:hlinkClick r:id="rId3" action="ppaction://hlinksldjump"/>
                </a:rPr>
                <a:t>Improve TC Intensity / RI Forecasts</a:t>
              </a:r>
              <a:endParaRPr lang="en-US" sz="20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grpSp>
        <p:nvGrpSpPr>
          <p:cNvPr id="4" name="Group 26"/>
          <p:cNvGrpSpPr/>
          <p:nvPr/>
        </p:nvGrpSpPr>
        <p:grpSpPr>
          <a:xfrm>
            <a:off x="3575538" y="3810000"/>
            <a:ext cx="1981200" cy="1066800"/>
            <a:chOff x="3575538" y="3810000"/>
            <a:chExt cx="1981200" cy="1066800"/>
          </a:xfrm>
        </p:grpSpPr>
        <p:sp>
          <p:nvSpPr>
            <p:cNvPr id="159" name="Rectangle 158"/>
            <p:cNvSpPr/>
            <p:nvPr/>
          </p:nvSpPr>
          <p:spPr>
            <a:xfrm>
              <a:off x="3645877" y="3810000"/>
              <a:ext cx="1828800" cy="10668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3575538" y="3985846"/>
              <a:ext cx="1981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000" dirty="0" smtClean="0">
                  <a:solidFill>
                    <a:prstClr val="black"/>
                  </a:solidFill>
                  <a:latin typeface="Calibri"/>
                  <a:cs typeface="+mn-cs"/>
                  <a:hlinkClick r:id="rId4" action="ppaction://hlinksldjump"/>
                </a:rPr>
                <a:t>Improve TC Track Forecasts</a:t>
              </a:r>
              <a:endParaRPr lang="en-US" sz="20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grpSp>
        <p:nvGrpSpPr>
          <p:cNvPr id="5" name="Group 27"/>
          <p:cNvGrpSpPr/>
          <p:nvPr/>
        </p:nvGrpSpPr>
        <p:grpSpPr>
          <a:xfrm>
            <a:off x="5715000" y="3810000"/>
            <a:ext cx="1828800" cy="1066800"/>
            <a:chOff x="5715000" y="3810000"/>
            <a:chExt cx="1828800" cy="1066800"/>
          </a:xfrm>
        </p:grpSpPr>
        <p:sp>
          <p:nvSpPr>
            <p:cNvPr id="160" name="Rectangle 159"/>
            <p:cNvSpPr/>
            <p:nvPr/>
          </p:nvSpPr>
          <p:spPr>
            <a:xfrm>
              <a:off x="5715000" y="3810000"/>
              <a:ext cx="1828800" cy="10668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5715000" y="3861137"/>
              <a:ext cx="18288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000" dirty="0" smtClean="0">
                  <a:solidFill>
                    <a:prstClr val="black"/>
                  </a:solidFill>
                  <a:latin typeface="Calibri"/>
                  <a:cs typeface="+mn-cs"/>
                  <a:hlinkClick r:id="rId5" action="ppaction://hlinksldjump"/>
                </a:rPr>
                <a:t>Improve TC Genesis Forecasts</a:t>
              </a:r>
              <a:endParaRPr lang="en-US" sz="20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grpSp>
        <p:nvGrpSpPr>
          <p:cNvPr id="6" name="Group 23"/>
          <p:cNvGrpSpPr/>
          <p:nvPr/>
        </p:nvGrpSpPr>
        <p:grpSpPr>
          <a:xfrm>
            <a:off x="2362200" y="1981200"/>
            <a:ext cx="4495800" cy="1298448"/>
            <a:chOff x="2362200" y="1981200"/>
            <a:chExt cx="4495800" cy="1298448"/>
          </a:xfrm>
        </p:grpSpPr>
        <p:sp>
          <p:nvSpPr>
            <p:cNvPr id="170" name="Rectangle 169"/>
            <p:cNvSpPr/>
            <p:nvPr/>
          </p:nvSpPr>
          <p:spPr>
            <a:xfrm>
              <a:off x="2362200" y="1981200"/>
              <a:ext cx="2057400" cy="12954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4800600" y="1981200"/>
              <a:ext cx="2057400" cy="1298448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2438400" y="2092404"/>
              <a:ext cx="182880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200" dirty="0" smtClean="0">
                  <a:solidFill>
                    <a:prstClr val="black"/>
                  </a:solidFill>
                  <a:latin typeface="Calibri"/>
                  <a:cs typeface="+mn-cs"/>
                </a:rPr>
                <a:t>Tropical Cyclone Forecasting</a:t>
              </a:r>
              <a:endParaRPr lang="en-US" sz="22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4800600" y="2092404"/>
              <a:ext cx="2057399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200" dirty="0" smtClean="0">
                  <a:solidFill>
                    <a:prstClr val="black"/>
                  </a:solidFill>
                  <a:latin typeface="Calibri"/>
                  <a:cs typeface="+mn-cs"/>
                </a:rPr>
                <a:t>Tropical Cyclone Reconnaissance</a:t>
              </a:r>
              <a:endParaRPr lang="en-US" sz="22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grpSp>
        <p:nvGrpSpPr>
          <p:cNvPr id="17" name="Group 198"/>
          <p:cNvGrpSpPr/>
          <p:nvPr/>
        </p:nvGrpSpPr>
        <p:grpSpPr>
          <a:xfrm>
            <a:off x="3200400" y="261254"/>
            <a:ext cx="2750819" cy="1292662"/>
            <a:chOff x="2329068" y="498918"/>
            <a:chExt cx="4770746" cy="1023632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92" name="Rectangle 91"/>
            <p:cNvSpPr/>
            <p:nvPr/>
          </p:nvSpPr>
          <p:spPr>
            <a:xfrm>
              <a:off x="2329068" y="533400"/>
              <a:ext cx="4757532" cy="914400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329068" y="498918"/>
              <a:ext cx="4770746" cy="10236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600" dirty="0" smtClean="0">
                  <a:solidFill>
                    <a:prstClr val="black"/>
                  </a:solidFill>
                  <a:latin typeface="Calibri"/>
                  <a:cs typeface="+mn-cs"/>
                </a:rPr>
                <a:t>JTWC Tropical Cyclone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600" dirty="0" smtClean="0">
                  <a:solidFill>
                    <a:prstClr val="black"/>
                  </a:solidFill>
                  <a:latin typeface="Calibri"/>
                  <a:cs typeface="+mn-cs"/>
                </a:rPr>
                <a:t>Strategic Goals</a:t>
              </a:r>
              <a:endParaRPr lang="en-US" sz="26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cxnSp>
        <p:nvCxnSpPr>
          <p:cNvPr id="31" name="Straight Connector 30"/>
          <p:cNvCxnSpPr/>
          <p:nvPr/>
        </p:nvCxnSpPr>
        <p:spPr>
          <a:xfrm>
            <a:off x="4410269" y="2628900"/>
            <a:ext cx="381000" cy="15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2" name="Picture 2" descr="D:\Falvey\Docs\logo\17ow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4906" y="35625"/>
            <a:ext cx="991415" cy="890648"/>
          </a:xfrm>
          <a:prstGeom prst="rect">
            <a:avLst/>
          </a:prstGeom>
          <a:noFill/>
        </p:spPr>
      </p:pic>
      <p:pic>
        <p:nvPicPr>
          <p:cNvPr id="33" name="Picture 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82000" y="-1"/>
            <a:ext cx="708025" cy="99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70" descr="NOOC LOGO (SMALL)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480" y="47625"/>
            <a:ext cx="868920" cy="884238"/>
          </a:xfrm>
          <a:prstGeom prst="rect">
            <a:avLst/>
          </a:prstGeom>
          <a:noFill/>
        </p:spPr>
      </p:pic>
      <p:sp>
        <p:nvSpPr>
          <p:cNvPr id="35" name="Text Box 51" descr="Newsprint"/>
          <p:cNvSpPr txBox="1">
            <a:spLocks noChangeArrowheads="1"/>
          </p:cNvSpPr>
          <p:nvPr/>
        </p:nvSpPr>
        <p:spPr bwMode="auto">
          <a:xfrm>
            <a:off x="390525" y="6530720"/>
            <a:ext cx="2771775" cy="215444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 tIns="0" bIns="0" anchor="ctr" anchorCtr="1">
            <a:spAutoFit/>
          </a:bodyPr>
          <a:lstStyle/>
          <a:p>
            <a:pPr algn="ctr" eaLnBrk="0" hangingPunct="0">
              <a:defRPr/>
            </a:pPr>
            <a:r>
              <a:rPr lang="en-US" sz="1400" dirty="0" smtClean="0">
                <a:solidFill>
                  <a:srgbClr val="000066"/>
                </a:solidFill>
                <a:effectLst/>
                <a:latin typeface="Arial" charset="0"/>
              </a:rPr>
              <a:t>Joint Typhoon Warning Center</a:t>
            </a:r>
            <a:endParaRPr lang="en-US" sz="1400" dirty="0"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36" name="Line 52"/>
          <p:cNvSpPr>
            <a:spLocks noChangeShapeType="1"/>
          </p:cNvSpPr>
          <p:nvPr/>
        </p:nvSpPr>
        <p:spPr bwMode="auto">
          <a:xfrm>
            <a:off x="76200" y="6642100"/>
            <a:ext cx="381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" name="Line 53"/>
          <p:cNvSpPr>
            <a:spLocks noChangeShapeType="1"/>
          </p:cNvSpPr>
          <p:nvPr/>
        </p:nvSpPr>
        <p:spPr bwMode="auto">
          <a:xfrm>
            <a:off x="3095625" y="6648450"/>
            <a:ext cx="131445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8" name="Line 54"/>
          <p:cNvSpPr>
            <a:spLocks noChangeShapeType="1"/>
          </p:cNvSpPr>
          <p:nvPr/>
        </p:nvSpPr>
        <p:spPr bwMode="auto">
          <a:xfrm>
            <a:off x="42863" y="6738938"/>
            <a:ext cx="9017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9" name="Text Box 55" descr="Newsprint"/>
          <p:cNvSpPr txBox="1">
            <a:spLocks noChangeArrowheads="1"/>
          </p:cNvSpPr>
          <p:nvPr/>
        </p:nvSpPr>
        <p:spPr bwMode="auto">
          <a:xfrm>
            <a:off x="4400551" y="6521678"/>
            <a:ext cx="4495800" cy="215444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 tIns="0" bIns="0" anchor="ctr" anchorCtr="1">
            <a:spAutoFit/>
          </a:bodyPr>
          <a:lstStyle/>
          <a:p>
            <a:pPr eaLnBrk="0" hangingPunct="0"/>
            <a:r>
              <a:rPr lang="en-US" sz="1400" i="1" dirty="0" smtClean="0">
                <a:solidFill>
                  <a:srgbClr val="000066"/>
                </a:solidFill>
                <a:effectLst/>
              </a:rPr>
              <a:t>Forward, Ready, Responsive Decision Superiority</a:t>
            </a:r>
            <a:endParaRPr lang="en-US" sz="1400" i="1" dirty="0">
              <a:solidFill>
                <a:srgbClr val="000066"/>
              </a:solidFill>
              <a:effectLst/>
            </a:endParaRPr>
          </a:p>
        </p:txBody>
      </p:sp>
      <p:sp>
        <p:nvSpPr>
          <p:cNvPr id="40" name="Line 56"/>
          <p:cNvSpPr>
            <a:spLocks noChangeShapeType="1"/>
          </p:cNvSpPr>
          <p:nvPr/>
        </p:nvSpPr>
        <p:spPr bwMode="auto">
          <a:xfrm>
            <a:off x="8763000" y="6642100"/>
            <a:ext cx="3048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" name="Text Box 70"/>
          <p:cNvSpPr txBox="1">
            <a:spLocks noChangeArrowheads="1"/>
          </p:cNvSpPr>
          <p:nvPr/>
        </p:nvSpPr>
        <p:spPr bwMode="auto">
          <a:xfrm>
            <a:off x="7753350" y="6292850"/>
            <a:ext cx="13096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UNCLASSIFIED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/>
          <p:nvPr/>
        </p:nvGrpSpPr>
        <p:grpSpPr>
          <a:xfrm>
            <a:off x="1143000" y="5323710"/>
            <a:ext cx="6934200" cy="1005840"/>
            <a:chOff x="1143000" y="5394960"/>
            <a:chExt cx="6934200" cy="1005840"/>
          </a:xfrm>
        </p:grpSpPr>
        <p:sp>
          <p:nvSpPr>
            <p:cNvPr id="120" name="Rectangle 119"/>
            <p:cNvSpPr/>
            <p:nvPr/>
          </p:nvSpPr>
          <p:spPr>
            <a:xfrm>
              <a:off x="6629400" y="5394960"/>
              <a:ext cx="1371600" cy="100584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1"/>
              <a:tileRect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553200" y="56388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  <a:cs typeface="+mn-cs"/>
                </a:rPr>
                <a:t>OPERATIONS</a:t>
              </a: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1143000" y="5394960"/>
              <a:ext cx="1371600" cy="100584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1"/>
              <a:tileRect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1143000" y="5562600"/>
              <a:ext cx="1336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  <a:cs typeface="+mn-cs"/>
                </a:rPr>
                <a:t>RESEARCH-TO-OPS</a:t>
              </a: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800600" y="5394960"/>
              <a:ext cx="1371600" cy="100584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1"/>
              <a:tileRect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853354" y="5550877"/>
              <a:ext cx="1295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  <a:cs typeface="+mn-cs"/>
                </a:rPr>
                <a:t>DATA / ANALYSIS</a:t>
              </a: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2971800" y="5394960"/>
              <a:ext cx="1371600" cy="100584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1"/>
              <a:tileRect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3083169" y="5679831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  <a:cs typeface="+mn-cs"/>
                </a:rPr>
                <a:t>MODELS</a:t>
              </a: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grpSp>
        <p:nvGrpSpPr>
          <p:cNvPr id="3" name="Group 25"/>
          <p:cNvGrpSpPr/>
          <p:nvPr/>
        </p:nvGrpSpPr>
        <p:grpSpPr>
          <a:xfrm>
            <a:off x="1524000" y="3810000"/>
            <a:ext cx="1981200" cy="1066800"/>
            <a:chOff x="1524000" y="3810000"/>
            <a:chExt cx="1981200" cy="1066800"/>
          </a:xfrm>
        </p:grpSpPr>
        <p:sp>
          <p:nvSpPr>
            <p:cNvPr id="156" name="Rectangle 155"/>
            <p:cNvSpPr/>
            <p:nvPr/>
          </p:nvSpPr>
          <p:spPr>
            <a:xfrm>
              <a:off x="1600200" y="3810000"/>
              <a:ext cx="1828800" cy="10668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1524000" y="3839308"/>
              <a:ext cx="1981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000" dirty="0" smtClean="0">
                  <a:solidFill>
                    <a:prstClr val="black"/>
                  </a:solidFill>
                  <a:latin typeface="Calibri"/>
                  <a:cs typeface="+mn-cs"/>
                  <a:hlinkClick r:id="rId3" action="ppaction://hlinksldjump"/>
                </a:rPr>
                <a:t>Improve TC Intensity / RI Forecasts</a:t>
              </a:r>
              <a:endParaRPr lang="en-US" sz="20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grpSp>
        <p:nvGrpSpPr>
          <p:cNvPr id="4" name="Group 26"/>
          <p:cNvGrpSpPr/>
          <p:nvPr/>
        </p:nvGrpSpPr>
        <p:grpSpPr>
          <a:xfrm>
            <a:off x="3575538" y="3810000"/>
            <a:ext cx="1981200" cy="1066800"/>
            <a:chOff x="3575538" y="3810000"/>
            <a:chExt cx="1981200" cy="1066800"/>
          </a:xfrm>
        </p:grpSpPr>
        <p:sp>
          <p:nvSpPr>
            <p:cNvPr id="159" name="Rectangle 158"/>
            <p:cNvSpPr/>
            <p:nvPr/>
          </p:nvSpPr>
          <p:spPr>
            <a:xfrm>
              <a:off x="3645877" y="3810000"/>
              <a:ext cx="1828800" cy="10668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3575538" y="3985846"/>
              <a:ext cx="1981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000" dirty="0" smtClean="0">
                  <a:solidFill>
                    <a:prstClr val="black"/>
                  </a:solidFill>
                  <a:latin typeface="Calibri"/>
                  <a:cs typeface="+mn-cs"/>
                  <a:hlinkClick r:id="rId4" action="ppaction://hlinksldjump"/>
                </a:rPr>
                <a:t>Improve TC Track Forecasts</a:t>
              </a:r>
              <a:endParaRPr lang="en-US" sz="20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grpSp>
        <p:nvGrpSpPr>
          <p:cNvPr id="5" name="Group 27"/>
          <p:cNvGrpSpPr/>
          <p:nvPr/>
        </p:nvGrpSpPr>
        <p:grpSpPr>
          <a:xfrm>
            <a:off x="5715000" y="3810000"/>
            <a:ext cx="1828800" cy="1066800"/>
            <a:chOff x="5715000" y="3810000"/>
            <a:chExt cx="1828800" cy="1066800"/>
          </a:xfrm>
        </p:grpSpPr>
        <p:sp>
          <p:nvSpPr>
            <p:cNvPr id="160" name="Rectangle 159"/>
            <p:cNvSpPr/>
            <p:nvPr/>
          </p:nvSpPr>
          <p:spPr>
            <a:xfrm>
              <a:off x="5715000" y="3810000"/>
              <a:ext cx="1828800" cy="10668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5715000" y="3861137"/>
              <a:ext cx="18288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000" dirty="0" smtClean="0">
                  <a:solidFill>
                    <a:prstClr val="black"/>
                  </a:solidFill>
                  <a:latin typeface="Calibri"/>
                  <a:cs typeface="+mn-cs"/>
                  <a:hlinkClick r:id="rId5" action="ppaction://hlinksldjump"/>
                </a:rPr>
                <a:t>Improve TC Genesis Forecasts</a:t>
              </a:r>
              <a:endParaRPr lang="en-US" sz="20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grpSp>
        <p:nvGrpSpPr>
          <p:cNvPr id="6" name="Group 23"/>
          <p:cNvGrpSpPr/>
          <p:nvPr/>
        </p:nvGrpSpPr>
        <p:grpSpPr>
          <a:xfrm>
            <a:off x="2362200" y="1981200"/>
            <a:ext cx="4495800" cy="1298448"/>
            <a:chOff x="2362200" y="1981200"/>
            <a:chExt cx="4495800" cy="1298448"/>
          </a:xfrm>
        </p:grpSpPr>
        <p:sp>
          <p:nvSpPr>
            <p:cNvPr id="170" name="Rectangle 169"/>
            <p:cNvSpPr/>
            <p:nvPr/>
          </p:nvSpPr>
          <p:spPr>
            <a:xfrm>
              <a:off x="2362200" y="1981200"/>
              <a:ext cx="2057400" cy="12954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4800600" y="1981200"/>
              <a:ext cx="2057400" cy="1298448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2438400" y="2092404"/>
              <a:ext cx="182880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200" dirty="0" smtClean="0">
                  <a:solidFill>
                    <a:prstClr val="black"/>
                  </a:solidFill>
                  <a:latin typeface="Calibri"/>
                  <a:cs typeface="+mn-cs"/>
                </a:rPr>
                <a:t>Tropical Cyclone Forecasting</a:t>
              </a:r>
              <a:endParaRPr lang="en-US" sz="22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4800600" y="2092404"/>
              <a:ext cx="2057399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200" dirty="0" smtClean="0">
                  <a:solidFill>
                    <a:prstClr val="black"/>
                  </a:solidFill>
                  <a:latin typeface="Calibri"/>
                  <a:cs typeface="+mn-cs"/>
                </a:rPr>
                <a:t>Tropical Cyclone Reconnaissance</a:t>
              </a:r>
              <a:endParaRPr lang="en-US" sz="22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grpSp>
        <p:nvGrpSpPr>
          <p:cNvPr id="17" name="Group 198"/>
          <p:cNvGrpSpPr/>
          <p:nvPr/>
        </p:nvGrpSpPr>
        <p:grpSpPr>
          <a:xfrm>
            <a:off x="3129150" y="285996"/>
            <a:ext cx="2867891" cy="1200329"/>
            <a:chOff x="2205498" y="518510"/>
            <a:chExt cx="4973784" cy="950515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92" name="Rectangle 91"/>
            <p:cNvSpPr/>
            <p:nvPr/>
          </p:nvSpPr>
          <p:spPr>
            <a:xfrm>
              <a:off x="2329068" y="533400"/>
              <a:ext cx="4757532" cy="914400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205498" y="518510"/>
              <a:ext cx="4973784" cy="95051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400" dirty="0" smtClean="0">
                  <a:solidFill>
                    <a:prstClr val="black"/>
                  </a:solidFill>
                  <a:latin typeface="Calibri"/>
                  <a:cs typeface="+mn-cs"/>
                </a:rPr>
                <a:t>JTWC Strategic Goals vs.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400" dirty="0" smtClean="0">
                  <a:solidFill>
                    <a:prstClr val="black"/>
                  </a:solidFill>
                  <a:latin typeface="Calibri"/>
                  <a:cs typeface="+mn-cs"/>
                </a:rPr>
                <a:t> Focus Areas*</a:t>
              </a:r>
              <a:endParaRPr lang="en-US" sz="24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pic>
        <p:nvPicPr>
          <p:cNvPr id="58" name="Picture 2" descr="D:\Falvey\Docs\logo\17ow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4906" y="35625"/>
            <a:ext cx="991415" cy="890648"/>
          </a:xfrm>
          <a:prstGeom prst="rect">
            <a:avLst/>
          </a:prstGeom>
          <a:noFill/>
        </p:spPr>
      </p:pic>
      <p:pic>
        <p:nvPicPr>
          <p:cNvPr id="59" name="Picture 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82000" y="-1"/>
            <a:ext cx="708025" cy="99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70" descr="NOOC LOGO (SMALL)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480" y="47625"/>
            <a:ext cx="868920" cy="884238"/>
          </a:xfrm>
          <a:prstGeom prst="rect">
            <a:avLst/>
          </a:prstGeom>
          <a:noFill/>
        </p:spPr>
      </p:pic>
      <p:grpSp>
        <p:nvGrpSpPr>
          <p:cNvPr id="61" name="Group 60"/>
          <p:cNvGrpSpPr/>
          <p:nvPr/>
        </p:nvGrpSpPr>
        <p:grpSpPr>
          <a:xfrm>
            <a:off x="2057400" y="1711557"/>
            <a:ext cx="7324100" cy="4624322"/>
            <a:chOff x="1146965" y="1248434"/>
            <a:chExt cx="7324100" cy="4624322"/>
          </a:xfrm>
        </p:grpSpPr>
        <p:sp>
          <p:nvSpPr>
            <p:cNvPr id="62" name="Rounded Rectangle 61"/>
            <p:cNvSpPr/>
            <p:nvPr/>
          </p:nvSpPr>
          <p:spPr>
            <a:xfrm>
              <a:off x="1765465" y="4448832"/>
              <a:ext cx="6400800" cy="365761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1765465" y="4982227"/>
              <a:ext cx="6400800" cy="36575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64" name="Rounded Rectangle 5"/>
            <p:cNvSpPr/>
            <p:nvPr/>
          </p:nvSpPr>
          <p:spPr>
            <a:xfrm>
              <a:off x="1765465" y="1248434"/>
              <a:ext cx="6400800" cy="36576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65" name="Rounded Rectangle 1"/>
            <p:cNvSpPr/>
            <p:nvPr/>
          </p:nvSpPr>
          <p:spPr>
            <a:xfrm>
              <a:off x="1765465" y="2315228"/>
              <a:ext cx="6400800" cy="36576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66" name="TextBox 2"/>
            <p:cNvSpPr txBox="1"/>
            <p:nvPr/>
          </p:nvSpPr>
          <p:spPr>
            <a:xfrm>
              <a:off x="1765464" y="1256228"/>
              <a:ext cx="67056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0" dirty="0" smtClean="0">
                  <a:solidFill>
                    <a:prstClr val="black"/>
                  </a:solidFill>
                  <a:latin typeface="Calibri"/>
                  <a:cs typeface="+mn-cs"/>
                </a:rPr>
                <a:t>Create </a:t>
              </a:r>
              <a:r>
                <a:rPr lang="en-US" sz="1600" b="0" dirty="0" err="1" smtClean="0">
                  <a:solidFill>
                    <a:prstClr val="black"/>
                  </a:solidFill>
                  <a:latin typeface="Calibri"/>
                  <a:cs typeface="+mn-cs"/>
                </a:rPr>
                <a:t>Meso</a:t>
              </a:r>
              <a:r>
                <a:rPr lang="en-US" sz="1600" b="0" dirty="0" smtClean="0">
                  <a:solidFill>
                    <a:prstClr val="black"/>
                  </a:solidFill>
                  <a:latin typeface="Calibri"/>
                  <a:cs typeface="+mn-cs"/>
                </a:rPr>
                <a:t>-Scale Model Consensus for Intensity</a:t>
              </a:r>
              <a:endParaRPr lang="en-US" sz="1600" b="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7" name="TextBox 6"/>
            <p:cNvSpPr txBox="1"/>
            <p:nvPr/>
          </p:nvSpPr>
          <p:spPr>
            <a:xfrm>
              <a:off x="1767681" y="2327046"/>
              <a:ext cx="6137753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700" b="0" dirty="0" smtClean="0">
                  <a:solidFill>
                    <a:prstClr val="black"/>
                  </a:solidFill>
                  <a:latin typeface="Calibri"/>
                  <a:cs typeface="+mn-cs"/>
                </a:rPr>
                <a:t>Affect Model Improvements (Resolution, DA, Physics, etc)</a:t>
              </a:r>
              <a:endParaRPr lang="en-US" sz="1700" b="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1765465" y="1781829"/>
              <a:ext cx="6400800" cy="36576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753589" y="4453614"/>
              <a:ext cx="6705607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700" b="0" dirty="0" smtClean="0">
                  <a:solidFill>
                    <a:prstClr val="black"/>
                  </a:solidFill>
                  <a:latin typeface="Calibri"/>
                  <a:cs typeface="+mn-cs"/>
                </a:rPr>
                <a:t>Enhance Current JTWC consensus/Expand Ensemble Track Capabilities</a:t>
              </a:r>
              <a:endParaRPr lang="en-US" sz="1700" b="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1765465" y="2848631"/>
              <a:ext cx="6400800" cy="36576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765465" y="2860448"/>
              <a:ext cx="6225436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700" b="0" dirty="0" smtClean="0">
                  <a:solidFill>
                    <a:prstClr val="black"/>
                  </a:solidFill>
                  <a:latin typeface="Calibri"/>
                  <a:cs typeface="+mn-cs"/>
                </a:rPr>
                <a:t>Sustain Microwave Satellite Reconnaissance Capabilities</a:t>
              </a:r>
              <a:endParaRPr lang="en-US" sz="1700" b="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1765465" y="3382031"/>
              <a:ext cx="6400800" cy="36576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765465" y="3393848"/>
              <a:ext cx="640080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700" b="0" dirty="0" smtClean="0">
                  <a:solidFill>
                    <a:prstClr val="black"/>
                  </a:solidFill>
                  <a:latin typeface="Calibri"/>
                  <a:cs typeface="+mn-cs"/>
                </a:rPr>
                <a:t>Sustain Ocean Surface Vector Wind Estimation Capabilities</a:t>
              </a:r>
              <a:endParaRPr lang="en-US" sz="1700" b="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1765465" y="3915431"/>
              <a:ext cx="6400800" cy="36576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765465" y="3927248"/>
              <a:ext cx="647700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700" b="0" dirty="0" smtClean="0">
                  <a:solidFill>
                    <a:prstClr val="black"/>
                  </a:solidFill>
                  <a:latin typeface="Calibri"/>
                  <a:cs typeface="+mn-cs"/>
                </a:rPr>
                <a:t>Enhance/Develop </a:t>
              </a:r>
              <a:r>
                <a:rPr lang="en-US" sz="1700" b="0" i="1" dirty="0" smtClean="0">
                  <a:solidFill>
                    <a:prstClr val="black"/>
                  </a:solidFill>
                  <a:latin typeface="Calibri"/>
                  <a:cs typeface="+mn-cs"/>
                </a:rPr>
                <a:t>in-situ</a:t>
              </a:r>
              <a:r>
                <a:rPr lang="en-US" sz="1700" b="0" dirty="0" smtClean="0">
                  <a:solidFill>
                    <a:prstClr val="black"/>
                  </a:solidFill>
                  <a:latin typeface="Calibri"/>
                  <a:cs typeface="+mn-cs"/>
                </a:rPr>
                <a:t> Observation Capabilities (Global Hawk, Radar)</a:t>
              </a:r>
              <a:endParaRPr lang="en-US" sz="1700" b="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765464" y="4983160"/>
              <a:ext cx="640080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700" b="0" dirty="0" smtClean="0">
                  <a:solidFill>
                    <a:prstClr val="black"/>
                  </a:solidFill>
                  <a:latin typeface="Calibri"/>
                  <a:cs typeface="+mn-cs"/>
                </a:rPr>
                <a:t>Improve Analysis of Storm Size and Structure – Model Inputs</a:t>
              </a:r>
              <a:endParaRPr lang="en-US" sz="1700" b="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1753588" y="1775833"/>
              <a:ext cx="640080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700" b="0" dirty="0" smtClean="0">
                  <a:solidFill>
                    <a:prstClr val="black"/>
                  </a:solidFill>
                  <a:latin typeface="Calibri"/>
                  <a:cs typeface="+mn-cs"/>
                </a:rPr>
                <a:t>Grow Statistical-Dynamical Intensity Forecast Techniques For All Basins</a:t>
              </a:r>
              <a:endParaRPr lang="en-US" sz="1700" b="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1765465" y="5500392"/>
              <a:ext cx="6400800" cy="365761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1765465" y="5518813"/>
              <a:ext cx="640080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0" dirty="0" smtClean="0">
                  <a:solidFill>
                    <a:prstClr val="black"/>
                  </a:solidFill>
                  <a:latin typeface="Calibri"/>
                  <a:cs typeface="+mn-cs"/>
                </a:rPr>
                <a:t>Acquire New and/or Improved Analysis &amp; Display Tools/Software/Hardware </a:t>
              </a:r>
              <a:r>
                <a:rPr lang="en-US" sz="1700" b="0" dirty="0" smtClean="0">
                  <a:solidFill>
                    <a:prstClr val="black"/>
                  </a:solidFill>
                  <a:latin typeface="Calibri"/>
                  <a:cs typeface="+mn-cs"/>
                </a:rPr>
                <a:t> </a:t>
              </a:r>
              <a:endParaRPr lang="en-US" sz="1700" b="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00" name="Oval 99"/>
            <p:cNvSpPr/>
            <p:nvPr/>
          </p:nvSpPr>
          <p:spPr>
            <a:xfrm>
              <a:off x="1146965" y="3467595"/>
              <a:ext cx="178130" cy="19000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1146965" y="2931226"/>
              <a:ext cx="178130" cy="19000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1146965" y="2382982"/>
              <a:ext cx="178130" cy="19000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>
              <a:off x="1146965" y="1870361"/>
              <a:ext cx="178130" cy="19000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>
              <a:off x="1146965" y="1322119"/>
              <a:ext cx="178130" cy="19000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1549301" y="4015840"/>
              <a:ext cx="178130" cy="19000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1549301" y="3479471"/>
              <a:ext cx="178130" cy="19000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1549301" y="2931226"/>
              <a:ext cx="178130" cy="19000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>
              <a:off x="1549301" y="2394858"/>
              <a:ext cx="178130" cy="19000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1549301" y="4530437"/>
              <a:ext cx="178130" cy="19000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1348133" y="5609112"/>
              <a:ext cx="178130" cy="190005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1348133" y="4538355"/>
              <a:ext cx="178130" cy="190005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1348133" y="4013860"/>
              <a:ext cx="178130" cy="190005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1348133" y="2931225"/>
              <a:ext cx="178130" cy="190005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1348133" y="2394860"/>
              <a:ext cx="178130" cy="190005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1146965" y="4011880"/>
              <a:ext cx="178130" cy="19000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1146965" y="5054928"/>
              <a:ext cx="178130" cy="19000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1146965" y="5611090"/>
              <a:ext cx="178130" cy="19000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>
              <a:off x="1549301" y="5609112"/>
              <a:ext cx="178130" cy="19000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>
              <a:off x="1348133" y="5058890"/>
              <a:ext cx="178130" cy="190005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237467" y="1161003"/>
            <a:ext cx="143695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*Top 3 Strategic Goals for Tropical Cyclone Mission </a:t>
            </a:r>
            <a:endParaRPr lang="en-US" sz="900" dirty="0"/>
          </a:p>
        </p:txBody>
      </p:sp>
      <p:sp>
        <p:nvSpPr>
          <p:cNvPr id="72" name="Text Box 51" descr="Newsprint"/>
          <p:cNvSpPr txBox="1">
            <a:spLocks noChangeArrowheads="1"/>
          </p:cNvSpPr>
          <p:nvPr/>
        </p:nvSpPr>
        <p:spPr bwMode="auto">
          <a:xfrm>
            <a:off x="390525" y="6530720"/>
            <a:ext cx="2771775" cy="215444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 tIns="0" bIns="0" anchor="ctr" anchorCtr="1">
            <a:spAutoFit/>
          </a:bodyPr>
          <a:lstStyle/>
          <a:p>
            <a:pPr algn="ctr" eaLnBrk="0" hangingPunct="0">
              <a:defRPr/>
            </a:pPr>
            <a:r>
              <a:rPr lang="en-US" sz="1400" dirty="0" smtClean="0">
                <a:solidFill>
                  <a:srgbClr val="000066"/>
                </a:solidFill>
                <a:effectLst/>
                <a:latin typeface="Arial" charset="0"/>
              </a:rPr>
              <a:t>Joint Typhoon Warning Center</a:t>
            </a:r>
            <a:endParaRPr lang="en-US" sz="1400" dirty="0"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73" name="Line 52"/>
          <p:cNvSpPr>
            <a:spLocks noChangeShapeType="1"/>
          </p:cNvSpPr>
          <p:nvPr/>
        </p:nvSpPr>
        <p:spPr bwMode="auto">
          <a:xfrm>
            <a:off x="76200" y="6642100"/>
            <a:ext cx="381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4" name="Line 53"/>
          <p:cNvSpPr>
            <a:spLocks noChangeShapeType="1"/>
          </p:cNvSpPr>
          <p:nvPr/>
        </p:nvSpPr>
        <p:spPr bwMode="auto">
          <a:xfrm>
            <a:off x="3095625" y="6648450"/>
            <a:ext cx="131445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75" name="Line 54"/>
          <p:cNvSpPr>
            <a:spLocks noChangeShapeType="1"/>
          </p:cNvSpPr>
          <p:nvPr/>
        </p:nvSpPr>
        <p:spPr bwMode="auto">
          <a:xfrm>
            <a:off x="42863" y="6738938"/>
            <a:ext cx="9017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" name="Text Box 55" descr="Newsprint"/>
          <p:cNvSpPr txBox="1">
            <a:spLocks noChangeArrowheads="1"/>
          </p:cNvSpPr>
          <p:nvPr/>
        </p:nvSpPr>
        <p:spPr bwMode="auto">
          <a:xfrm>
            <a:off x="4400551" y="6521678"/>
            <a:ext cx="4495800" cy="215444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 tIns="0" bIns="0" anchor="ctr" anchorCtr="1">
            <a:spAutoFit/>
          </a:bodyPr>
          <a:lstStyle/>
          <a:p>
            <a:pPr eaLnBrk="0" hangingPunct="0"/>
            <a:r>
              <a:rPr lang="en-US" sz="1400" i="1" dirty="0" smtClean="0">
                <a:solidFill>
                  <a:srgbClr val="000066"/>
                </a:solidFill>
                <a:effectLst/>
              </a:rPr>
              <a:t>Forward, Ready, Responsive Decision Superiority</a:t>
            </a:r>
            <a:endParaRPr lang="en-US" sz="1400" i="1" dirty="0">
              <a:solidFill>
                <a:srgbClr val="000066"/>
              </a:solidFill>
              <a:effectLst/>
            </a:endParaRPr>
          </a:p>
        </p:txBody>
      </p:sp>
      <p:sp>
        <p:nvSpPr>
          <p:cNvPr id="77" name="Line 56"/>
          <p:cNvSpPr>
            <a:spLocks noChangeShapeType="1"/>
          </p:cNvSpPr>
          <p:nvPr/>
        </p:nvSpPr>
        <p:spPr bwMode="auto">
          <a:xfrm>
            <a:off x="8763000" y="6642100"/>
            <a:ext cx="3048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8" name="Text Box 70"/>
          <p:cNvSpPr txBox="1">
            <a:spLocks noChangeArrowheads="1"/>
          </p:cNvSpPr>
          <p:nvPr/>
        </p:nvSpPr>
        <p:spPr bwMode="auto">
          <a:xfrm>
            <a:off x="7753350" y="6292850"/>
            <a:ext cx="13096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UNCLASSIFIED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347 L -0.1592 -0.3023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00" y="-150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764 -3.33333E-6 L -0.3823 -0.0252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00" y="-13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33333E-6 L -0.60642 0.2240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300" y="112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131" y="2883713"/>
            <a:ext cx="7159832" cy="677108"/>
          </a:xfrm>
        </p:spPr>
        <p:txBody>
          <a:bodyPr/>
          <a:lstStyle/>
          <a:p>
            <a:r>
              <a:rPr lang="en-US" sz="4400" u="sng" dirty="0" smtClean="0"/>
              <a:t>Questions?</a:t>
            </a:r>
            <a:endParaRPr lang="en-US" sz="44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4875" t="26418" r="15426" b="7664"/>
          <a:stretch/>
        </p:blipFill>
        <p:spPr bwMode="auto">
          <a:xfrm>
            <a:off x="4667003" y="522514"/>
            <a:ext cx="3645724" cy="2154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09600" y="5486400"/>
            <a:ext cx="8229600" cy="1143000"/>
          </a:xfrm>
        </p:spPr>
        <p:txBody>
          <a:bodyPr/>
          <a:lstStyle/>
          <a:p>
            <a:r>
              <a:rPr lang="en-US" dirty="0" smtClean="0"/>
              <a:t>JTWC WATCH TIMELINE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21949263"/>
              </p:ext>
            </p:extLst>
          </p:nvPr>
        </p:nvGraphicFramePr>
        <p:xfrm>
          <a:off x="-463138" y="2250374"/>
          <a:ext cx="1002693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201881" y="1191029"/>
            <a:ext cx="4538377" cy="1416182"/>
            <a:chOff x="290069" y="1036654"/>
            <a:chExt cx="4307689" cy="1416182"/>
          </a:xfrm>
        </p:grpSpPr>
        <p:sp>
          <p:nvSpPr>
            <p:cNvPr id="6" name="TextBox 5"/>
            <p:cNvSpPr txBox="1"/>
            <p:nvPr/>
          </p:nvSpPr>
          <p:spPr>
            <a:xfrm>
              <a:off x="309906" y="1036654"/>
              <a:ext cx="4287852" cy="12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0" dirty="0" smtClean="0">
                  <a:solidFill>
                    <a:prstClr val="black"/>
                  </a:solidFill>
                  <a:latin typeface="Calibri"/>
                  <a:cs typeface="+mn-cs"/>
                </a:rPr>
                <a:t> </a:t>
              </a:r>
              <a:r>
                <a:rPr lang="en-US" sz="1400" dirty="0" smtClean="0">
                  <a:solidFill>
                    <a:prstClr val="black"/>
                  </a:solidFill>
                  <a:latin typeface="Arial Black" pitchFamily="34" charset="0"/>
                  <a:cs typeface="+mn-cs"/>
                </a:rPr>
                <a:t>The JTWC AOR encompasses over 110 million  sq. miles and nearly 89% of global TC activity.  Process efficiency must be a critical performance parameter consideration for R&amp;D transition.  </a:t>
              </a:r>
              <a:endParaRPr lang="en-US" sz="1800" dirty="0">
                <a:solidFill>
                  <a:prstClr val="black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90069" y="1036654"/>
              <a:ext cx="4103801" cy="14161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537907" y="-14737"/>
            <a:ext cx="33309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4000" i="1" dirty="0" smtClean="0">
                <a:solidFill>
                  <a:prstClr val="black"/>
                </a:solidFill>
                <a:latin typeface="+mj-lt"/>
                <a:cs typeface="+mn-cs"/>
              </a:rPr>
              <a:t>JTWC Watch Timeline</a:t>
            </a:r>
            <a:endParaRPr lang="en-US" sz="4000" i="1" dirty="0">
              <a:solidFill>
                <a:prstClr val="black"/>
              </a:solidFill>
              <a:latin typeface="+mj-lt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52994" y="260745"/>
            <a:ext cx="30522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Average Annual TC Activity By Basin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7513" y="5771402"/>
            <a:ext cx="5712031" cy="8431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35627" y="6080150"/>
            <a:ext cx="6899566" cy="446276"/>
            <a:chOff x="56280" y="5783275"/>
            <a:chExt cx="6436160" cy="446276"/>
          </a:xfrm>
        </p:grpSpPr>
        <p:sp>
          <p:nvSpPr>
            <p:cNvPr id="13" name="TextBox 12"/>
            <p:cNvSpPr txBox="1"/>
            <p:nvPr/>
          </p:nvSpPr>
          <p:spPr>
            <a:xfrm>
              <a:off x="56280" y="5783275"/>
              <a:ext cx="6436160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300" dirty="0" smtClean="0">
                  <a:solidFill>
                    <a:prstClr val="black"/>
                  </a:solidFill>
                  <a:latin typeface="+mn-lt"/>
                  <a:cs typeface="+mn-cs"/>
                </a:rPr>
                <a:t>Processes must fit within the operational battle rhythm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102186" y="6187044"/>
              <a:ext cx="6312087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Rectangle 20"/>
          <p:cNvSpPr/>
          <p:nvPr/>
        </p:nvSpPr>
        <p:spPr>
          <a:xfrm>
            <a:off x="4773881" y="2529444"/>
            <a:ext cx="166254" cy="213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2" descr="D:\Falvey\Docs\logo\17ows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4906" y="35625"/>
            <a:ext cx="991415" cy="890648"/>
          </a:xfrm>
          <a:prstGeom prst="rect">
            <a:avLst/>
          </a:prstGeom>
          <a:noFill/>
        </p:spPr>
      </p:pic>
      <p:pic>
        <p:nvPicPr>
          <p:cNvPr id="22" name="Picture 1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382000" y="-1"/>
            <a:ext cx="708025" cy="99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70" descr="NOOC LOGO (SMALL)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5480" y="47625"/>
            <a:ext cx="868920" cy="884238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9513" y="3609958"/>
            <a:ext cx="18097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174788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2475" y="3405188"/>
            <a:ext cx="19050" cy="4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85351" y="648723"/>
            <a:ext cx="411480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Intensity forecast improvement top priority for all U.S. TC forecast agencies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Little significant change of intensity forecast skill in past 20 years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High uncertainty due to TC-synoptic scale interaction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Rapid Intensification/Dissipation (RI/D) a major challenge  without aerial recon, RI occurs in ~40% of WPAC TCs</a:t>
            </a:r>
          </a:p>
        </p:txBody>
      </p:sp>
      <p:sp>
        <p:nvSpPr>
          <p:cNvPr id="6" name="Rectangle 5"/>
          <p:cNvSpPr/>
          <p:nvPr/>
        </p:nvSpPr>
        <p:spPr>
          <a:xfrm>
            <a:off x="148281" y="677333"/>
            <a:ext cx="4151869" cy="26266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1905000" y="3299862"/>
            <a:ext cx="457200" cy="762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4114800"/>
            <a:ext cx="4114800" cy="26641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3567" y="4115281"/>
            <a:ext cx="4222802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Improvements in meso-scale model resolution, physics, data assimilation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Development of meso-scale ensembles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Remote sensing </a:t>
            </a:r>
            <a:r>
              <a:rPr lang="en-US" sz="1900" b="0" dirty="0" err="1" smtClean="0">
                <a:solidFill>
                  <a:prstClr val="black"/>
                </a:solidFill>
                <a:latin typeface="Calibri"/>
                <a:cs typeface="+mn-cs"/>
              </a:rPr>
              <a:t>D&amp;A</a:t>
            </a: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investment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Increased understanding, use, and analysis of microwave data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Improve statistical-dynamical models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Improve understanding  &amp; diagnosis of TC – synoptic interactions (</a:t>
            </a:r>
            <a:r>
              <a:rPr lang="en-US" sz="1900" b="0" i="1" dirty="0" smtClean="0">
                <a:solidFill>
                  <a:prstClr val="black"/>
                </a:solidFill>
                <a:latin typeface="Calibri"/>
                <a:cs typeface="+mn-cs"/>
              </a:rPr>
              <a:t>e.g. </a:t>
            </a: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TC-</a:t>
            </a:r>
            <a:r>
              <a:rPr lang="en-US" sz="1900" b="0" dirty="0" err="1" smtClean="0">
                <a:solidFill>
                  <a:prstClr val="black"/>
                </a:solidFill>
                <a:latin typeface="Calibri"/>
                <a:cs typeface="+mn-cs"/>
              </a:rPr>
              <a:t>TUTT</a:t>
            </a: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)</a:t>
            </a:r>
            <a:endParaRPr lang="en-US" sz="1900" b="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53000" y="4143022"/>
            <a:ext cx="4038600" cy="26387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35684" y="4134063"/>
            <a:ext cx="411480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COTC IOC implementation , added HWRF through HFIP partnership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Continued use of GFDN in consensus and resourcing for development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IOC WPAC </a:t>
            </a:r>
            <a:r>
              <a:rPr lang="en-US" sz="1900" b="0" dirty="0" err="1" smtClean="0">
                <a:solidFill>
                  <a:prstClr val="black"/>
                </a:solidFill>
                <a:latin typeface="Calibri"/>
                <a:cs typeface="+mn-cs"/>
              </a:rPr>
              <a:t>LGEM</a:t>
            </a: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/SHIPS-RI capability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Improving  TC-</a:t>
            </a:r>
            <a:r>
              <a:rPr lang="en-US" sz="1900" b="0" dirty="0" err="1" smtClean="0">
                <a:solidFill>
                  <a:prstClr val="black"/>
                </a:solidFill>
                <a:latin typeface="Calibri"/>
                <a:cs typeface="+mn-cs"/>
              </a:rPr>
              <a:t>TUTT</a:t>
            </a: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interaction understanding - UH </a:t>
            </a:r>
            <a:r>
              <a:rPr lang="en-US" sz="1900" b="0" dirty="0" err="1" smtClean="0">
                <a:solidFill>
                  <a:prstClr val="black"/>
                </a:solidFill>
                <a:latin typeface="Calibri"/>
                <a:cs typeface="+mn-cs"/>
              </a:rPr>
              <a:t>Ph.D</a:t>
            </a: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student intern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Upgraded hardware/software to facilitate intensity </a:t>
            </a:r>
            <a:r>
              <a:rPr lang="en-US" sz="1900" b="0" dirty="0" err="1" smtClean="0">
                <a:solidFill>
                  <a:prstClr val="black"/>
                </a:solidFill>
                <a:latin typeface="Calibri"/>
                <a:cs typeface="+mn-cs"/>
              </a:rPr>
              <a:t>fcst</a:t>
            </a: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improvements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9297" y="184408"/>
            <a:ext cx="45268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2600" i="1" dirty="0" smtClean="0">
                <a:solidFill>
                  <a:prstClr val="black"/>
                </a:solidFill>
                <a:latin typeface="+mj-lt"/>
                <a:cs typeface="+mn-cs"/>
              </a:rPr>
              <a:t>TC Intensity  Forecasting</a:t>
            </a:r>
            <a:endParaRPr lang="en-US" sz="2600" i="1" dirty="0">
              <a:solidFill>
                <a:prstClr val="black"/>
              </a:solidFill>
              <a:latin typeface="+mj-lt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12664" y="3649359"/>
            <a:ext cx="297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2600" i="1" dirty="0" smtClean="0">
                <a:solidFill>
                  <a:prstClr val="black"/>
                </a:solidFill>
                <a:latin typeface="+mj-lt"/>
                <a:cs typeface="+mn-cs"/>
              </a:rPr>
              <a:t>Way 	    Ahead</a:t>
            </a:r>
            <a:endParaRPr lang="en-US" sz="2600" i="1" dirty="0">
              <a:solidFill>
                <a:prstClr val="black"/>
              </a:solidFill>
              <a:latin typeface="+mj-lt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06066" y="3657601"/>
            <a:ext cx="2819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2600" i="1" dirty="0" smtClean="0">
                <a:solidFill>
                  <a:prstClr val="black"/>
                </a:solidFill>
                <a:latin typeface="+mj-lt"/>
                <a:cs typeface="+mn-cs"/>
              </a:rPr>
              <a:t>JTWC Action</a:t>
            </a:r>
            <a:endParaRPr lang="en-US" sz="2600" i="1" dirty="0">
              <a:solidFill>
                <a:prstClr val="black"/>
              </a:solidFill>
              <a:latin typeface="+mj-lt"/>
              <a:cs typeface="+mn-cs"/>
            </a:endParaRPr>
          </a:p>
        </p:txBody>
      </p:sp>
      <p:sp>
        <p:nvSpPr>
          <p:cNvPr id="15" name="Down Arrow 14"/>
          <p:cNvSpPr/>
          <p:nvPr/>
        </p:nvSpPr>
        <p:spPr>
          <a:xfrm rot="5400000">
            <a:off x="4381500" y="5219700"/>
            <a:ext cx="457200" cy="6858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9215" y="119538"/>
            <a:ext cx="3234514" cy="6061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i="1" dirty="0" smtClean="0">
                <a:solidFill>
                  <a:prstClr val="black"/>
                </a:solidFill>
                <a:latin typeface="+mj-lt"/>
                <a:cs typeface="+mn-cs"/>
              </a:rPr>
              <a:t>JTWC INTENSITY ERRORS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i="1" dirty="0" smtClean="0">
                <a:solidFill>
                  <a:prstClr val="black"/>
                </a:solidFill>
                <a:latin typeface="+mj-lt"/>
                <a:cs typeface="+mn-cs"/>
              </a:rPr>
              <a:t>(Western North Pacific 24-120 Hours)</a:t>
            </a:r>
            <a:endParaRPr lang="en-US" i="1" dirty="0">
              <a:solidFill>
                <a:prstClr val="black"/>
              </a:solidFill>
              <a:latin typeface="+mj-lt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r="7307"/>
          <a:stretch>
            <a:fillRect/>
          </a:stretch>
        </p:blipFill>
        <p:spPr bwMode="auto">
          <a:xfrm>
            <a:off x="4283135" y="154382"/>
            <a:ext cx="4801490" cy="352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Action Button: Back or Previous 16">
            <a:hlinkClick r:id="rId5" action="ppaction://hlinksldjump" highlightClick="1"/>
          </p:cNvPr>
          <p:cNvSpPr/>
          <p:nvPr/>
        </p:nvSpPr>
        <p:spPr>
          <a:xfrm>
            <a:off x="8443356" y="3586349"/>
            <a:ext cx="558140" cy="32063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2475" y="3405188"/>
            <a:ext cx="19050" cy="4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4379" y="678159"/>
            <a:ext cx="4048496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Downward trend of forecast track errors leveling off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Significant model improvements,  particularly ECMWF and GFS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Area for most improvement:  Mid-latitude interaction, curve/re-curve bifurcation, and Q-S systems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Multi-model consensus top aid -single-model ensemble consensus lags</a:t>
            </a:r>
            <a:endParaRPr lang="en-US" sz="1900" b="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2504" y="679622"/>
            <a:ext cx="4048496" cy="28255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1905000" y="3493325"/>
            <a:ext cx="457200" cy="6858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4379" y="4191000"/>
            <a:ext cx="4036621" cy="2590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504" y="4267200"/>
            <a:ext cx="4164452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000" b="0" dirty="0" smtClean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Improvements in model resolution, physics, and data assimilation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Expanded use of ensembles, advanced statistical analysis of results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Quantification of forecast uncertainty via ensemble analysis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Improved analysis of synoptic environment (tools and methods)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76800" y="4191000"/>
            <a:ext cx="4038600" cy="25907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99377" y="4146740"/>
            <a:ext cx="4078367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Continued use of model consensus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Expanded usage of ensembles (single and multi-model); hardware/software upgrades to facilitate further efforts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Evaluating additional models (COTC, HWRF, TWRF, ARPEGE, ACES, UM)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>
                <a:solidFill>
                  <a:prstClr val="black"/>
                </a:solidFill>
                <a:latin typeface="Calibri"/>
                <a:cs typeface="+mn-cs"/>
              </a:rPr>
              <a:t> Tools and training  to improve forecaster recognition of meso and synoptic scale patterns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9326" y="182880"/>
            <a:ext cx="40545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2600" i="1" dirty="0" smtClean="0">
                <a:solidFill>
                  <a:prstClr val="black"/>
                </a:solidFill>
                <a:latin typeface="+mj-lt"/>
                <a:cs typeface="+mn-cs"/>
              </a:rPr>
              <a:t>TC Track Forecasting</a:t>
            </a:r>
            <a:endParaRPr lang="en-US" sz="2600" i="1" dirty="0">
              <a:solidFill>
                <a:prstClr val="black"/>
              </a:solidFill>
              <a:latin typeface="+mj-lt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86304" y="3745676"/>
            <a:ext cx="297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2600" i="1" dirty="0" smtClean="0">
                <a:solidFill>
                  <a:prstClr val="black"/>
                </a:solidFill>
                <a:latin typeface="+mj-lt"/>
                <a:cs typeface="+mn-cs"/>
              </a:rPr>
              <a:t>Way 	     Ahead</a:t>
            </a:r>
            <a:endParaRPr lang="en-US" sz="2600" i="1" dirty="0">
              <a:solidFill>
                <a:prstClr val="black"/>
              </a:solidFill>
              <a:latin typeface="+mj-lt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43600" y="3749040"/>
            <a:ext cx="2819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2600" i="1" dirty="0" smtClean="0">
                <a:solidFill>
                  <a:prstClr val="black"/>
                </a:solidFill>
                <a:latin typeface="+mj-lt"/>
                <a:cs typeface="+mn-cs"/>
              </a:rPr>
              <a:t>JTWC Action</a:t>
            </a:r>
            <a:endParaRPr lang="en-US" sz="2600" i="1" dirty="0">
              <a:solidFill>
                <a:prstClr val="black"/>
              </a:solidFill>
              <a:latin typeface="+mj-lt"/>
              <a:cs typeface="+mn-cs"/>
            </a:endParaRPr>
          </a:p>
        </p:txBody>
      </p:sp>
      <p:sp>
        <p:nvSpPr>
          <p:cNvPr id="15" name="Down Arrow 14"/>
          <p:cNvSpPr/>
          <p:nvPr/>
        </p:nvSpPr>
        <p:spPr>
          <a:xfrm rot="5400000">
            <a:off x="4305300" y="5219700"/>
            <a:ext cx="457200" cy="6858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 r="2904"/>
          <a:stretch>
            <a:fillRect/>
          </a:stretch>
        </p:blipFill>
        <p:spPr bwMode="auto">
          <a:xfrm>
            <a:off x="4298868" y="261257"/>
            <a:ext cx="4845132" cy="3340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TextBox 20"/>
          <p:cNvSpPr txBox="1"/>
          <p:nvPr/>
        </p:nvSpPr>
        <p:spPr>
          <a:xfrm>
            <a:off x="5189215" y="60163"/>
            <a:ext cx="3234514" cy="6061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i="1" dirty="0" smtClean="0">
                <a:solidFill>
                  <a:prstClr val="black"/>
                </a:solidFill>
                <a:latin typeface="+mj-lt"/>
                <a:cs typeface="+mn-cs"/>
              </a:rPr>
              <a:t>JTWC TRACK ERRORS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i="1" dirty="0" smtClean="0">
                <a:solidFill>
                  <a:prstClr val="black"/>
                </a:solidFill>
                <a:latin typeface="+mj-lt"/>
                <a:cs typeface="+mn-cs"/>
              </a:rPr>
              <a:t>(Western North Pacific 24-72 Hours)</a:t>
            </a:r>
            <a:endParaRPr lang="en-US" i="1" dirty="0">
              <a:solidFill>
                <a:prstClr val="black"/>
              </a:solidFill>
              <a:latin typeface="+mj-lt"/>
              <a:cs typeface="+mn-cs"/>
            </a:endParaRPr>
          </a:p>
        </p:txBody>
      </p:sp>
      <p:sp>
        <p:nvSpPr>
          <p:cNvPr id="16" name="Action Button: Back or Previous 15">
            <a:hlinkClick r:id="rId5" action="ppaction://hlinksldjump" highlightClick="1"/>
          </p:cNvPr>
          <p:cNvSpPr/>
          <p:nvPr/>
        </p:nvSpPr>
        <p:spPr>
          <a:xfrm>
            <a:off x="8431480" y="3621975"/>
            <a:ext cx="558140" cy="32063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6756" y="687624"/>
            <a:ext cx="4252249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Lack of aerial recon in JTWC AOR  adds to TC genesis forecast challenge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JTWC warning criteria for WPAC: 25 </a:t>
            </a:r>
            <a:r>
              <a:rPr lang="en-US" sz="1900" b="0" dirty="0" err="1" smtClean="0">
                <a:solidFill>
                  <a:prstClr val="black"/>
                </a:solidFill>
                <a:latin typeface="Calibri"/>
                <a:cs typeface="+mn-cs"/>
              </a:rPr>
              <a:t>kts</a:t>
            </a:r>
            <a:endParaRPr lang="en-US" sz="1900" b="0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Loss or degradation of remote observing  will compound the problem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New techniques have shown promise for predicting TC genesis, even in the 15-30 day range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endParaRPr lang="en-US" sz="1900" b="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6755" y="653142"/>
            <a:ext cx="4202823" cy="28520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1905000" y="3505200"/>
            <a:ext cx="457200" cy="6858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6755" y="4191990"/>
            <a:ext cx="4178110" cy="25898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4422" y="4136575"/>
            <a:ext cx="4188086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Interagency collaboration to sustain national remote sensing  capability (microwave &amp; OSVW), increase understanding and usage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Investigate alternate platforms (</a:t>
            </a:r>
            <a:r>
              <a:rPr lang="en-US" sz="1900" b="0" i="1" dirty="0" smtClean="0">
                <a:solidFill>
                  <a:prstClr val="black"/>
                </a:solidFill>
                <a:latin typeface="Calibri"/>
                <a:cs typeface="+mn-cs"/>
              </a:rPr>
              <a:t>e.g</a:t>
            </a: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., Global Hawk)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Collaborate with researchers to refine genesis forecast tools, transition to OPS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900" b="0" dirty="0" smtClean="0">
                <a:solidFill>
                  <a:prstClr val="black"/>
                </a:solidFill>
                <a:latin typeface="Calibri"/>
                <a:cs typeface="+mn-cs"/>
              </a:rPr>
              <a:t> Acquire improved analysis tools</a:t>
            </a:r>
          </a:p>
        </p:txBody>
      </p:sp>
      <p:sp>
        <p:nvSpPr>
          <p:cNvPr id="10" name="Rectangle 9"/>
          <p:cNvSpPr/>
          <p:nvPr/>
        </p:nvSpPr>
        <p:spPr>
          <a:xfrm>
            <a:off x="4975656" y="4191990"/>
            <a:ext cx="4038600" cy="25898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53000" y="4191000"/>
            <a:ext cx="411480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endParaRPr lang="en-US" sz="2000" b="0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en-US" sz="2100" b="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5176" y="182880"/>
            <a:ext cx="459596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2600" i="1" dirty="0" smtClean="0">
                <a:solidFill>
                  <a:prstClr val="black"/>
                </a:solidFill>
                <a:latin typeface="+mj-lt"/>
                <a:cs typeface="+mn-cs"/>
              </a:rPr>
              <a:t>TC Genesis Forecasting</a:t>
            </a:r>
            <a:endParaRPr lang="en-US" sz="2600" i="1" dirty="0">
              <a:solidFill>
                <a:prstClr val="black"/>
              </a:solidFill>
              <a:latin typeface="+mj-lt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86882" y="3716651"/>
            <a:ext cx="297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2600" i="1" dirty="0" smtClean="0">
                <a:solidFill>
                  <a:prstClr val="black"/>
                </a:solidFill>
                <a:latin typeface="+mj-lt"/>
                <a:cs typeface="+mn-cs"/>
              </a:rPr>
              <a:t>Way 	     Ahead</a:t>
            </a:r>
            <a:endParaRPr lang="en-US" sz="2600" i="1" dirty="0">
              <a:solidFill>
                <a:prstClr val="black"/>
              </a:solidFill>
              <a:latin typeface="+mj-lt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41321" y="3721608"/>
            <a:ext cx="2819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2600" i="1" dirty="0" smtClean="0">
                <a:solidFill>
                  <a:prstClr val="black"/>
                </a:solidFill>
                <a:latin typeface="+mj-lt"/>
                <a:cs typeface="+mn-cs"/>
              </a:rPr>
              <a:t>JTWC Action</a:t>
            </a:r>
            <a:endParaRPr lang="en-US" sz="2600" i="1" dirty="0">
              <a:solidFill>
                <a:prstClr val="black"/>
              </a:solidFill>
              <a:latin typeface="+mj-lt"/>
              <a:cs typeface="+mn-cs"/>
            </a:endParaRPr>
          </a:p>
        </p:txBody>
      </p:sp>
      <p:sp>
        <p:nvSpPr>
          <p:cNvPr id="15" name="Down Arrow 14"/>
          <p:cNvSpPr/>
          <p:nvPr/>
        </p:nvSpPr>
        <p:spPr>
          <a:xfrm rot="5400000">
            <a:off x="4434017" y="5261918"/>
            <a:ext cx="457200" cy="60136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pic>
        <p:nvPicPr>
          <p:cNvPr id="16" name="Picture 4" descr="20120909.1622.noaa19.x.89_1deg.98WINVEST.15kts-1010mb-75N-1380E.100pc.jpg thumbnai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881" y="225778"/>
            <a:ext cx="3364089" cy="33640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20120909.2127.windsat.WINDSAT_NRL_6GHz_IRWS.wind.98WINVEST.1375_031pc_20kts-1006mb_77N_1363E_sft20120910_0000.jpg thumbnai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9558" y="11290"/>
            <a:ext cx="1860575" cy="2009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4979775" y="4243450"/>
            <a:ext cx="416422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US" sz="1900" b="0" dirty="0" smtClean="0">
                <a:latin typeface="+mn-lt"/>
              </a:rPr>
              <a:t> In-house Genesis Potential checklist</a:t>
            </a:r>
          </a:p>
          <a:p>
            <a:pPr algn="l">
              <a:buFont typeface="Wingdings" pitchFamily="2" charset="2"/>
              <a:buChar char="§"/>
            </a:pPr>
            <a:r>
              <a:rPr lang="en-US" sz="1900" b="0" dirty="0" smtClean="0">
                <a:latin typeface="+mn-lt"/>
              </a:rPr>
              <a:t> </a:t>
            </a:r>
            <a:r>
              <a:rPr lang="en-US" sz="1900" b="0" dirty="0" smtClean="0">
                <a:latin typeface="+mj-lt"/>
              </a:rPr>
              <a:t>Maintaining db of develop/non-develop systems &amp; genesis parameters </a:t>
            </a:r>
          </a:p>
          <a:p>
            <a:pPr algn="l">
              <a:buFont typeface="Wingdings" pitchFamily="2" charset="2"/>
              <a:buChar char="§"/>
            </a:pPr>
            <a:r>
              <a:rPr lang="en-US" sz="1900" b="0" dirty="0" smtClean="0">
                <a:latin typeface="+mn-lt"/>
              </a:rPr>
              <a:t> Evaluating &amp; providing feedback on genesis research projects</a:t>
            </a:r>
          </a:p>
          <a:p>
            <a:pPr algn="l">
              <a:buFont typeface="Wingdings" pitchFamily="2" charset="2"/>
              <a:buChar char="§"/>
            </a:pPr>
            <a:r>
              <a:rPr lang="en-US" sz="1900" b="0" dirty="0" smtClean="0">
                <a:latin typeface="+mn-lt"/>
              </a:rPr>
              <a:t> Collaborating with NOAA </a:t>
            </a:r>
            <a:r>
              <a:rPr lang="en-US" sz="1900" b="0" i="1" dirty="0" smtClean="0">
                <a:latin typeface="+mn-lt"/>
              </a:rPr>
              <a:t>et al. </a:t>
            </a:r>
            <a:r>
              <a:rPr lang="en-US" sz="1900" b="0" dirty="0" smtClean="0">
                <a:latin typeface="+mn-lt"/>
              </a:rPr>
              <a:t>on Global Tropical Hazards Outlook</a:t>
            </a:r>
          </a:p>
          <a:p>
            <a:pPr algn="l">
              <a:buFont typeface="Wingdings" pitchFamily="2" charset="2"/>
              <a:buChar char="§"/>
            </a:pPr>
            <a:r>
              <a:rPr lang="en-US" sz="1900" b="0" dirty="0" smtClean="0">
                <a:latin typeface="+mn-lt"/>
              </a:rPr>
              <a:t>  </a:t>
            </a:r>
            <a:r>
              <a:rPr lang="en-US" sz="1900" b="0" dirty="0" err="1" smtClean="0">
                <a:latin typeface="+mn-lt"/>
              </a:rPr>
              <a:t>Scatterometry</a:t>
            </a:r>
            <a:r>
              <a:rPr lang="en-US" sz="1900" b="0" dirty="0" smtClean="0">
                <a:latin typeface="+mn-lt"/>
              </a:rPr>
              <a:t> training from NESDIS</a:t>
            </a:r>
          </a:p>
        </p:txBody>
      </p:sp>
      <p:sp>
        <p:nvSpPr>
          <p:cNvPr id="18" name="Action Button: Back or Previous 17">
            <a:hlinkClick r:id="rId5" action="ppaction://hlinksldjump" highlightClick="1"/>
          </p:cNvPr>
          <p:cNvSpPr/>
          <p:nvPr/>
        </p:nvSpPr>
        <p:spPr>
          <a:xfrm>
            <a:off x="8443355" y="3705090"/>
            <a:ext cx="558140" cy="32063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TWC general template to build briefs_1 November 2012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FFFFCC"/>
      </a:accent1>
      <a:accent2>
        <a:srgbClr val="009900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8A00"/>
      </a:accent6>
      <a:hlink>
        <a:srgbClr val="0033CC"/>
      </a:hlink>
      <a:folHlink>
        <a:srgbClr val="0066CC"/>
      </a:folHlink>
    </a:clrScheme>
    <a:fontScheme name="FFC Division Director’s Meeting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9966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9966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FFC Division Director’s Meeting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FC Division Director’s Meeting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FC Division Director’s Meeting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FC Division Director’s Meeting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FC Division Director’s Meeting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FC Division Director’s Meeting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FC Division Director’s Meeting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FC Division Director’s Meeting template 8">
        <a:dk1>
          <a:srgbClr val="000000"/>
        </a:dk1>
        <a:lt1>
          <a:srgbClr val="DDDDDD"/>
        </a:lt1>
        <a:dk2>
          <a:srgbClr val="000000"/>
        </a:dk2>
        <a:lt2>
          <a:srgbClr val="919191"/>
        </a:lt2>
        <a:accent1>
          <a:srgbClr val="2717F5"/>
        </a:accent1>
        <a:accent2>
          <a:srgbClr val="1524E9"/>
        </a:accent2>
        <a:accent3>
          <a:srgbClr val="EBEBEB"/>
        </a:accent3>
        <a:accent4>
          <a:srgbClr val="000000"/>
        </a:accent4>
        <a:accent5>
          <a:srgbClr val="ACABF9"/>
        </a:accent5>
        <a:accent6>
          <a:srgbClr val="1220D3"/>
        </a:accent6>
        <a:hlink>
          <a:srgbClr val="FC0128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FC Division Director’s Meeting template 9">
        <a:dk1>
          <a:srgbClr val="000000"/>
        </a:dk1>
        <a:lt1>
          <a:srgbClr val="FFFFFF"/>
        </a:lt1>
        <a:dk2>
          <a:srgbClr val="000000"/>
        </a:dk2>
        <a:lt2>
          <a:srgbClr val="919191"/>
        </a:lt2>
        <a:accent1>
          <a:srgbClr val="2717F5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CABF9"/>
        </a:accent5>
        <a:accent6>
          <a:srgbClr val="00B98A"/>
        </a:accent6>
        <a:hlink>
          <a:srgbClr val="FC0128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1672</TotalTime>
  <Words>1485</Words>
  <Application>Microsoft Office PowerPoint</Application>
  <PresentationFormat>On-screen Show (4:3)</PresentationFormat>
  <Paragraphs>165</Paragraphs>
  <Slides>9</Slides>
  <Notes>7</Notes>
  <HiddenSlides>4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JTWC general template to build briefs_1 November 2012</vt:lpstr>
      <vt:lpstr>Office Theme</vt:lpstr>
      <vt:lpstr>1_Office Theme</vt:lpstr>
      <vt:lpstr>An Overview of Joint Typhoon Warning Center Tropical Cyclone Forecast Improvement Focus</vt:lpstr>
      <vt:lpstr>JTWC-Prioritized  R&amp;D Requirements  Tied to Operational Needs</vt:lpstr>
      <vt:lpstr>Slide 3</vt:lpstr>
      <vt:lpstr>Slide 4</vt:lpstr>
      <vt:lpstr>Questions?</vt:lpstr>
      <vt:lpstr>JTWC WATCH TIMELINE</vt:lpstr>
      <vt:lpstr>Slide 7</vt:lpstr>
      <vt:lpstr>Slide 8</vt:lpstr>
      <vt:lpstr>Slide 9</vt:lpstr>
    </vt:vector>
  </TitlesOfParts>
  <Company>NMCI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JTWC Brief Template</dc:subject>
  <dc:creator>brian.r.strahl</dc:creator>
  <cp:lastModifiedBy>brian.r.strahl</cp:lastModifiedBy>
  <cp:revision>172</cp:revision>
  <dcterms:created xsi:type="dcterms:W3CDTF">2012-11-03T00:01:17Z</dcterms:created>
  <dcterms:modified xsi:type="dcterms:W3CDTF">2013-03-05T23:31:44Z</dcterms:modified>
</cp:coreProperties>
</file>