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handoutMasterIdLst>
    <p:handoutMasterId r:id="rId14"/>
  </p:handoutMasterIdLst>
  <p:sldIdLst>
    <p:sldId id="311" r:id="rId2"/>
    <p:sldId id="429" r:id="rId3"/>
    <p:sldId id="441" r:id="rId4"/>
    <p:sldId id="435" r:id="rId5"/>
    <p:sldId id="444" r:id="rId6"/>
    <p:sldId id="445" r:id="rId7"/>
    <p:sldId id="345" r:id="rId8"/>
    <p:sldId id="346" r:id="rId9"/>
    <p:sldId id="442" r:id="rId10"/>
    <p:sldId id="443" r:id="rId11"/>
    <p:sldId id="431" r:id="rId1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66FF"/>
    <a:srgbClr val="000066"/>
    <a:srgbClr val="CC0000"/>
    <a:srgbClr val="00FF00"/>
    <a:srgbClr val="00FFFF"/>
    <a:srgbClr val="FF8C0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5594" autoAdjust="0"/>
  </p:normalViewPr>
  <p:slideViewPr>
    <p:cSldViewPr snapToGrid="0">
      <p:cViewPr>
        <p:scale>
          <a:sx n="81" d="100"/>
          <a:sy n="81" d="100"/>
        </p:scale>
        <p:origin x="-58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fo-vs-filesrvr\home\tom.evans\Documents\TropicalCyclones\TC_Chart_for_NHC_IHC_PP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fo-srv\public\Verification\CPHC_Verification\TC%20verification%20through%20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884295713035938E-2"/>
          <c:y val="9.9819480898221097E-2"/>
          <c:w val="0.90044903762029871"/>
          <c:h val="0.74536745406824145"/>
        </c:manualLayout>
      </c:layout>
      <c:barChart>
        <c:barDir val="col"/>
        <c:grouping val="clustered"/>
        <c:varyColors val="0"/>
        <c:ser>
          <c:idx val="0"/>
          <c:order val="0"/>
          <c:spPr>
            <a:solidFill>
              <a:srgbClr val="000000"/>
            </a:solidFill>
            <a:ln w="12700">
              <a:noFill/>
              <a:prstDash val="solid"/>
            </a:ln>
          </c:spPr>
          <c:invertIfNegative val="0"/>
          <c:dLbls>
            <c:txPr>
              <a:bodyPr/>
              <a:lstStyle/>
              <a:p>
                <a:pPr>
                  <a:defRPr sz="1600" b="1">
                    <a:solidFill>
                      <a:schemeClr val="tx1"/>
                    </a:solidFill>
                    <a:latin typeface="Calibri" pitchFamily="34" charset="0"/>
                  </a:defRPr>
                </a:pPr>
                <a:endParaRPr lang="en-US"/>
              </a:p>
            </c:txPr>
            <c:showLegendKey val="0"/>
            <c:showVal val="1"/>
            <c:showCatName val="0"/>
            <c:showSerName val="0"/>
            <c:showPercent val="0"/>
            <c:showBubbleSize val="0"/>
            <c:showLeaderLines val="0"/>
          </c:dLbls>
          <c:cat>
            <c:strRef>
              <c:f>Sheet2!$A$1:$A$12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Sheet2!$B$1:$B$12</c:f>
              <c:numCache>
                <c:formatCode>General</c:formatCode>
                <c:ptCount val="12"/>
                <c:pt idx="0">
                  <c:v>2</c:v>
                </c:pt>
                <c:pt idx="1">
                  <c:v>0</c:v>
                </c:pt>
                <c:pt idx="2">
                  <c:v>1</c:v>
                </c:pt>
                <c:pt idx="3">
                  <c:v>1</c:v>
                </c:pt>
                <c:pt idx="4">
                  <c:v>0</c:v>
                </c:pt>
                <c:pt idx="5">
                  <c:v>1</c:v>
                </c:pt>
                <c:pt idx="6">
                  <c:v>44</c:v>
                </c:pt>
                <c:pt idx="7">
                  <c:v>69</c:v>
                </c:pt>
                <c:pt idx="8">
                  <c:v>37</c:v>
                </c:pt>
                <c:pt idx="9">
                  <c:v>17</c:v>
                </c:pt>
                <c:pt idx="10">
                  <c:v>3</c:v>
                </c:pt>
                <c:pt idx="11">
                  <c:v>2</c:v>
                </c:pt>
              </c:numCache>
            </c:numRef>
          </c:val>
        </c:ser>
        <c:dLbls>
          <c:showLegendKey val="0"/>
          <c:showVal val="0"/>
          <c:showCatName val="0"/>
          <c:showSerName val="0"/>
          <c:showPercent val="0"/>
          <c:showBubbleSize val="0"/>
        </c:dLbls>
        <c:gapWidth val="150"/>
        <c:axId val="106483072"/>
        <c:axId val="113775744"/>
      </c:barChart>
      <c:catAx>
        <c:axId val="106483072"/>
        <c:scaling>
          <c:orientation val="minMax"/>
        </c:scaling>
        <c:delete val="0"/>
        <c:axPos val="b"/>
        <c:numFmt formatCode="mmm" sourceLinked="0"/>
        <c:majorTickMark val="none"/>
        <c:minorTickMark val="none"/>
        <c:tickLblPos val="nextTo"/>
        <c:spPr>
          <a:ln w="31750">
            <a:solidFill>
              <a:srgbClr val="FFFF00"/>
            </a:solidFill>
            <a:prstDash val="solid"/>
          </a:ln>
        </c:spPr>
        <c:txPr>
          <a:bodyPr rot="-2700000" vert="horz"/>
          <a:lstStyle/>
          <a:p>
            <a:pPr>
              <a:defRPr sz="1400" b="1" i="0" u="none" strike="noStrike" baseline="0">
                <a:solidFill>
                  <a:srgbClr val="FFFF00"/>
                </a:solidFill>
                <a:effectLst>
                  <a:outerShdw blurRad="38100" dist="38100" dir="2700000" algn="tl">
                    <a:srgbClr val="000000">
                      <a:alpha val="43137"/>
                    </a:srgbClr>
                  </a:outerShdw>
                </a:effectLst>
                <a:latin typeface="Calibri" pitchFamily="34" charset="0"/>
                <a:ea typeface="Arial"/>
                <a:cs typeface="Arial"/>
              </a:defRPr>
            </a:pPr>
            <a:endParaRPr lang="en-US"/>
          </a:p>
        </c:txPr>
        <c:crossAx val="113775744"/>
        <c:crosses val="autoZero"/>
        <c:auto val="1"/>
        <c:lblAlgn val="ctr"/>
        <c:lblOffset val="100"/>
        <c:tickLblSkip val="1"/>
        <c:tickMarkSkip val="1"/>
        <c:noMultiLvlLbl val="0"/>
      </c:catAx>
      <c:valAx>
        <c:axId val="113775744"/>
        <c:scaling>
          <c:orientation val="minMax"/>
        </c:scaling>
        <c:delete val="0"/>
        <c:axPos val="l"/>
        <c:majorGridlines>
          <c:spPr>
            <a:ln w="31750">
              <a:solidFill>
                <a:srgbClr val="FFFF00"/>
              </a:solidFill>
              <a:prstDash val="solid"/>
            </a:ln>
          </c:spPr>
        </c:majorGridlines>
        <c:numFmt formatCode="General" sourceLinked="1"/>
        <c:majorTickMark val="none"/>
        <c:minorTickMark val="none"/>
        <c:tickLblPos val="nextTo"/>
        <c:spPr>
          <a:ln w="31750">
            <a:solidFill>
              <a:srgbClr val="FFFF00"/>
            </a:solidFill>
            <a:prstDash val="solid"/>
          </a:ln>
        </c:spPr>
        <c:txPr>
          <a:bodyPr rot="0" vert="horz"/>
          <a:lstStyle/>
          <a:p>
            <a:pPr>
              <a:defRPr sz="1400" b="1" i="0" u="none" strike="noStrike" baseline="0">
                <a:solidFill>
                  <a:srgbClr val="FFFF00"/>
                </a:solidFill>
                <a:effectLst>
                  <a:outerShdw blurRad="38100" dist="38100" dir="2700000" algn="tl">
                    <a:srgbClr val="000000">
                      <a:alpha val="43137"/>
                    </a:srgbClr>
                  </a:outerShdw>
                </a:effectLst>
                <a:latin typeface="Calibri" pitchFamily="34" charset="0"/>
                <a:ea typeface="Arial"/>
                <a:cs typeface="Arial"/>
              </a:defRPr>
            </a:pPr>
            <a:endParaRPr lang="en-US"/>
          </a:p>
        </c:txPr>
        <c:crossAx val="106483072"/>
        <c:crosses val="autoZero"/>
        <c:crossBetween val="between"/>
      </c:valAx>
      <c:spPr>
        <a:gradFill>
          <a:gsLst>
            <a:gs pos="0">
              <a:srgbClr val="03D4A8"/>
            </a:gs>
            <a:gs pos="25000">
              <a:srgbClr val="21D6E0"/>
            </a:gs>
            <a:gs pos="75000">
              <a:srgbClr val="0087E6"/>
            </a:gs>
            <a:gs pos="100000">
              <a:srgbClr val="005CBF"/>
            </a:gs>
          </a:gsLst>
          <a:lin ang="5400000" scaled="0"/>
        </a:gradFill>
        <a:ln w="31750">
          <a:solidFill>
            <a:srgbClr val="FFFF0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24146981627299E-2"/>
          <c:y val="0.14875007290755321"/>
          <c:w val="0.93639807524059493"/>
          <c:h val="0.7518569553805774"/>
        </c:manualLayout>
      </c:layout>
      <c:barChart>
        <c:barDir val="col"/>
        <c:grouping val="clustered"/>
        <c:varyColors val="0"/>
        <c:dLbls>
          <c:showLegendKey val="0"/>
          <c:showVal val="0"/>
          <c:showCatName val="0"/>
          <c:showSerName val="0"/>
          <c:showPercent val="0"/>
          <c:showBubbleSize val="0"/>
        </c:dLbls>
        <c:gapWidth val="150"/>
        <c:axId val="139200384"/>
        <c:axId val="139201920"/>
      </c:barChart>
      <c:catAx>
        <c:axId val="139200384"/>
        <c:scaling>
          <c:orientation val="minMax"/>
        </c:scaling>
        <c:delete val="0"/>
        <c:axPos val="b"/>
        <c:numFmt formatCode="General" sourceLinked="1"/>
        <c:majorTickMark val="none"/>
        <c:minorTickMark val="none"/>
        <c:tickLblPos val="nextTo"/>
        <c:spPr>
          <a:ln w="38100">
            <a:solidFill>
              <a:srgbClr val="FFFF00"/>
            </a:solidFill>
          </a:ln>
        </c:spPr>
        <c:txPr>
          <a:bodyPr rot="-3600000"/>
          <a:lstStyle/>
          <a:p>
            <a:pPr>
              <a:defRPr sz="1400" b="1" baseline="0">
                <a:solidFill>
                  <a:srgbClr val="FFFF00"/>
                </a:solidFill>
              </a:defRPr>
            </a:pPr>
            <a:endParaRPr lang="en-US"/>
          </a:p>
        </c:txPr>
        <c:crossAx val="139201920"/>
        <c:crosses val="autoZero"/>
        <c:auto val="1"/>
        <c:lblAlgn val="ctr"/>
        <c:lblOffset val="50"/>
        <c:tickLblSkip val="2"/>
        <c:noMultiLvlLbl val="0"/>
      </c:catAx>
      <c:valAx>
        <c:axId val="139201920"/>
        <c:scaling>
          <c:orientation val="minMax"/>
        </c:scaling>
        <c:delete val="0"/>
        <c:axPos val="l"/>
        <c:majorGridlines>
          <c:spPr>
            <a:ln w="38100">
              <a:solidFill>
                <a:srgbClr val="FFFF00"/>
              </a:solidFill>
            </a:ln>
          </c:spPr>
        </c:majorGridlines>
        <c:numFmt formatCode="General" sourceLinked="1"/>
        <c:majorTickMark val="none"/>
        <c:minorTickMark val="none"/>
        <c:tickLblPos val="nextTo"/>
        <c:spPr>
          <a:ln w="38100">
            <a:solidFill>
              <a:srgbClr val="FFFF00"/>
            </a:solidFill>
          </a:ln>
        </c:spPr>
        <c:txPr>
          <a:bodyPr/>
          <a:lstStyle/>
          <a:p>
            <a:pPr>
              <a:defRPr sz="1400" b="1">
                <a:solidFill>
                  <a:srgbClr val="FFFF00"/>
                </a:solidFill>
              </a:defRPr>
            </a:pPr>
            <a:endParaRPr lang="en-US"/>
          </a:p>
        </c:txPr>
        <c:crossAx val="139200384"/>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w="28575">
              <a:noFill/>
            </a:ln>
          </c:spPr>
          <c:invertIfNegative val="0"/>
          <c:dLbls>
            <c:txPr>
              <a:bodyPr/>
              <a:lstStyle/>
              <a:p>
                <a:pPr>
                  <a:defRPr sz="1200" b="1"/>
                </a:pPr>
                <a:endParaRPr lang="en-US"/>
              </a:p>
            </c:txPr>
            <c:showLegendKey val="0"/>
            <c:showVal val="1"/>
            <c:showCatName val="0"/>
            <c:showSerName val="0"/>
            <c:showPercent val="0"/>
            <c:showBubbleSize val="0"/>
            <c:showLeaderLines val="0"/>
          </c:dLbls>
          <c:cat>
            <c:numRef>
              <c:f>'[Chart in Microsoft PowerPoint]Sheet1'!$A$3:$A$45</c:f>
              <c:numCache>
                <c:formatCode>General</c:formatCode>
                <c:ptCount val="43"/>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numCache>
            </c:numRef>
          </c:cat>
          <c:val>
            <c:numRef>
              <c:f>'[Chart in Microsoft PowerPoint]Sheet1'!$AO$3:$AO$45</c:f>
              <c:numCache>
                <c:formatCode>General</c:formatCode>
                <c:ptCount val="43"/>
                <c:pt idx="0">
                  <c:v>4</c:v>
                </c:pt>
                <c:pt idx="1">
                  <c:v>6</c:v>
                </c:pt>
                <c:pt idx="2">
                  <c:v>7</c:v>
                </c:pt>
                <c:pt idx="3">
                  <c:v>2</c:v>
                </c:pt>
                <c:pt idx="4">
                  <c:v>3</c:v>
                </c:pt>
                <c:pt idx="5">
                  <c:v>0</c:v>
                </c:pt>
                <c:pt idx="6">
                  <c:v>4</c:v>
                </c:pt>
                <c:pt idx="7">
                  <c:v>0</c:v>
                </c:pt>
                <c:pt idx="8">
                  <c:v>7</c:v>
                </c:pt>
                <c:pt idx="9">
                  <c:v>0</c:v>
                </c:pt>
                <c:pt idx="10">
                  <c:v>2</c:v>
                </c:pt>
                <c:pt idx="11">
                  <c:v>2</c:v>
                </c:pt>
                <c:pt idx="12">
                  <c:v>10</c:v>
                </c:pt>
                <c:pt idx="13">
                  <c:v>6</c:v>
                </c:pt>
                <c:pt idx="14">
                  <c:v>5</c:v>
                </c:pt>
                <c:pt idx="15">
                  <c:v>8</c:v>
                </c:pt>
                <c:pt idx="16">
                  <c:v>7</c:v>
                </c:pt>
                <c:pt idx="17">
                  <c:v>4</c:v>
                </c:pt>
                <c:pt idx="18">
                  <c:v>5</c:v>
                </c:pt>
                <c:pt idx="19">
                  <c:v>4</c:v>
                </c:pt>
                <c:pt idx="20">
                  <c:v>4</c:v>
                </c:pt>
                <c:pt idx="21">
                  <c:v>3</c:v>
                </c:pt>
                <c:pt idx="22">
                  <c:v>11</c:v>
                </c:pt>
                <c:pt idx="23">
                  <c:v>5</c:v>
                </c:pt>
                <c:pt idx="24">
                  <c:v>11</c:v>
                </c:pt>
                <c:pt idx="25">
                  <c:v>1</c:v>
                </c:pt>
                <c:pt idx="26">
                  <c:v>2</c:v>
                </c:pt>
                <c:pt idx="27">
                  <c:v>9</c:v>
                </c:pt>
                <c:pt idx="28">
                  <c:v>3</c:v>
                </c:pt>
                <c:pt idx="29">
                  <c:v>3</c:v>
                </c:pt>
                <c:pt idx="30">
                  <c:v>4</c:v>
                </c:pt>
                <c:pt idx="31">
                  <c:v>4</c:v>
                </c:pt>
                <c:pt idx="32">
                  <c:v>5</c:v>
                </c:pt>
                <c:pt idx="33">
                  <c:v>2</c:v>
                </c:pt>
                <c:pt idx="34">
                  <c:v>3</c:v>
                </c:pt>
                <c:pt idx="35">
                  <c:v>3</c:v>
                </c:pt>
                <c:pt idx="36">
                  <c:v>5</c:v>
                </c:pt>
                <c:pt idx="37">
                  <c:v>2</c:v>
                </c:pt>
                <c:pt idx="38">
                  <c:v>1</c:v>
                </c:pt>
                <c:pt idx="39">
                  <c:v>7</c:v>
                </c:pt>
                <c:pt idx="40">
                  <c:v>1</c:v>
                </c:pt>
                <c:pt idx="41">
                  <c:v>1</c:v>
                </c:pt>
                <c:pt idx="42">
                  <c:v>1</c:v>
                </c:pt>
              </c:numCache>
            </c:numRef>
          </c:val>
        </c:ser>
        <c:dLbls>
          <c:showLegendKey val="0"/>
          <c:showVal val="0"/>
          <c:showCatName val="0"/>
          <c:showSerName val="0"/>
          <c:showPercent val="0"/>
          <c:showBubbleSize val="0"/>
        </c:dLbls>
        <c:gapWidth val="150"/>
        <c:axId val="90101248"/>
        <c:axId val="90102784"/>
      </c:barChart>
      <c:catAx>
        <c:axId val="90101248"/>
        <c:scaling>
          <c:orientation val="minMax"/>
        </c:scaling>
        <c:delete val="0"/>
        <c:axPos val="b"/>
        <c:numFmt formatCode="General" sourceLinked="1"/>
        <c:majorTickMark val="none"/>
        <c:minorTickMark val="none"/>
        <c:tickLblPos val="nextTo"/>
        <c:txPr>
          <a:bodyPr rot="-3600000"/>
          <a:lstStyle/>
          <a:p>
            <a:pPr>
              <a:defRPr sz="1400" b="1">
                <a:solidFill>
                  <a:srgbClr val="FFFF00"/>
                </a:solidFill>
              </a:defRPr>
            </a:pPr>
            <a:endParaRPr lang="en-US"/>
          </a:p>
        </c:txPr>
        <c:crossAx val="90102784"/>
        <c:crosses val="autoZero"/>
        <c:auto val="1"/>
        <c:lblAlgn val="ctr"/>
        <c:lblOffset val="50"/>
        <c:tickLblSkip val="2"/>
        <c:noMultiLvlLbl val="0"/>
      </c:catAx>
      <c:valAx>
        <c:axId val="90102784"/>
        <c:scaling>
          <c:orientation val="minMax"/>
        </c:scaling>
        <c:delete val="0"/>
        <c:axPos val="l"/>
        <c:majorGridlines>
          <c:spPr>
            <a:ln w="38100">
              <a:solidFill>
                <a:srgbClr val="FFFF00"/>
              </a:solidFill>
            </a:ln>
          </c:spPr>
        </c:majorGridlines>
        <c:numFmt formatCode="General" sourceLinked="1"/>
        <c:majorTickMark val="none"/>
        <c:minorTickMark val="none"/>
        <c:tickLblPos val="nextTo"/>
        <c:spPr>
          <a:ln>
            <a:solidFill>
              <a:srgbClr val="FFFF00"/>
            </a:solidFill>
          </a:ln>
        </c:spPr>
        <c:txPr>
          <a:bodyPr/>
          <a:lstStyle/>
          <a:p>
            <a:pPr>
              <a:defRPr sz="1400" b="1">
                <a:solidFill>
                  <a:srgbClr val="FFFF00"/>
                </a:solidFill>
              </a:defRPr>
            </a:pPr>
            <a:endParaRPr lang="en-US"/>
          </a:p>
        </c:txPr>
        <c:crossAx val="90101248"/>
        <c:crosses val="autoZero"/>
        <c:crossBetween val="between"/>
      </c:valAx>
      <c:spPr>
        <a:gradFill>
          <a:gsLst>
            <a:gs pos="75000">
              <a:srgbClr val="0066FF"/>
            </a:gs>
            <a:gs pos="0">
              <a:srgbClr val="03D4A8"/>
            </a:gs>
            <a:gs pos="25000">
              <a:srgbClr val="21D6E0"/>
            </a:gs>
            <a:gs pos="100000">
              <a:srgbClr val="0066FF"/>
            </a:gs>
          </a:gsLst>
          <a:lin ang="5400000" scaled="0"/>
        </a:gradFill>
        <a:ln w="38100">
          <a:solidFill>
            <a:srgbClr val="FFFF00"/>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2400" b="1" dirty="0">
                <a:solidFill>
                  <a:srgbClr val="FFFF00"/>
                </a:solidFill>
                <a:latin typeface="+mj-lt"/>
              </a:rPr>
              <a:t>CPHC Tropical Cyclone Track Forecast </a:t>
            </a:r>
            <a:endParaRPr lang="en-US" sz="2400" b="1" dirty="0" smtClean="0">
              <a:solidFill>
                <a:srgbClr val="FFFF00"/>
              </a:solidFill>
              <a:latin typeface="+mj-lt"/>
            </a:endParaRPr>
          </a:p>
          <a:p>
            <a:pPr>
              <a:defRPr sz="1400" b="1" i="0" u="none" strike="noStrike" baseline="0">
                <a:solidFill>
                  <a:srgbClr val="000000"/>
                </a:solidFill>
                <a:latin typeface="Arial"/>
                <a:ea typeface="Arial"/>
                <a:cs typeface="Arial"/>
              </a:defRPr>
            </a:pPr>
            <a:r>
              <a:rPr lang="en-US" sz="2400" b="1" dirty="0" smtClean="0">
                <a:solidFill>
                  <a:srgbClr val="FFFF00"/>
                </a:solidFill>
                <a:latin typeface="+mj-lt"/>
              </a:rPr>
              <a:t>Five </a:t>
            </a:r>
            <a:r>
              <a:rPr lang="en-US" sz="2400" b="1" dirty="0">
                <a:solidFill>
                  <a:srgbClr val="FFFF00"/>
                </a:solidFill>
                <a:latin typeface="+mj-lt"/>
              </a:rPr>
              <a:t>Year Running Mean Error</a:t>
            </a:r>
          </a:p>
        </c:rich>
      </c:tx>
      <c:layout>
        <c:manualLayout>
          <c:xMode val="edge"/>
          <c:yMode val="edge"/>
          <c:x val="0.23913604549431322"/>
          <c:y val="2.1485418489355496E-2"/>
        </c:manualLayout>
      </c:layout>
      <c:overlay val="0"/>
      <c:spPr>
        <a:noFill/>
        <a:ln w="25400">
          <a:noFill/>
        </a:ln>
      </c:spPr>
    </c:title>
    <c:autoTitleDeleted val="0"/>
    <c:plotArea>
      <c:layout>
        <c:manualLayout>
          <c:layoutTarget val="inner"/>
          <c:xMode val="edge"/>
          <c:yMode val="edge"/>
          <c:x val="0.10062281277340332"/>
          <c:y val="0.13791936424613591"/>
          <c:w val="0.8584519903762029"/>
          <c:h val="0.72857276173811603"/>
        </c:manualLayout>
      </c:layout>
      <c:lineChart>
        <c:grouping val="standard"/>
        <c:varyColors val="0"/>
        <c:ser>
          <c:idx val="1"/>
          <c:order val="0"/>
          <c:tx>
            <c:v>12 Hour Forecast</c:v>
          </c:tx>
          <c:spPr>
            <a:ln w="25400">
              <a:solidFill>
                <a:srgbClr val="FF00FF"/>
              </a:solidFill>
              <a:prstDash val="solid"/>
            </a:ln>
          </c:spPr>
          <c:marker>
            <c:symbol val="triangle"/>
            <c:size val="9"/>
            <c:spPr>
              <a:solidFill>
                <a:srgbClr val="FF00FF"/>
              </a:solidFill>
              <a:ln>
                <a:solidFill>
                  <a:srgbClr val="FF00FF"/>
                </a:solidFill>
                <a:prstDash val="solid"/>
              </a:ln>
            </c:spPr>
          </c:marker>
          <c:trendline>
            <c:spPr>
              <a:ln w="25400">
                <a:solidFill>
                  <a:srgbClr val="FF00FF"/>
                </a:solidFill>
                <a:prstDash val="lgDash"/>
              </a:ln>
            </c:spPr>
            <c:trendlineType val="linear"/>
            <c:dispRSqr val="0"/>
            <c:dispEq val="0"/>
          </c:trendline>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TF'!$D$11:$D$38</c:f>
              <c:numCache>
                <c:formatCode>General</c:formatCode>
                <c:ptCount val="28"/>
                <c:pt idx="13" formatCode="0.00">
                  <c:v>37.091269841269842</c:v>
                </c:pt>
                <c:pt idx="14" formatCode="0.00">
                  <c:v>37.305555555555557</c:v>
                </c:pt>
                <c:pt idx="15" formatCode="0.00">
                  <c:v>38.905660377358494</c:v>
                </c:pt>
                <c:pt idx="16" formatCode="0.00">
                  <c:v>42.949044585987259</c:v>
                </c:pt>
                <c:pt idx="17" formatCode="0.00">
                  <c:v>43.73372781065089</c:v>
                </c:pt>
                <c:pt idx="18" formatCode="0.00">
                  <c:v>46.494759825327506</c:v>
                </c:pt>
                <c:pt idx="19" formatCode="0.00">
                  <c:v>46.325877192982453</c:v>
                </c:pt>
                <c:pt idx="20" formatCode="0.00">
                  <c:v>48.674407582938386</c:v>
                </c:pt>
                <c:pt idx="21" formatCode="0.00">
                  <c:v>44.744776119402985</c:v>
                </c:pt>
                <c:pt idx="22" formatCode="0.00">
                  <c:v>41.894893617021282</c:v>
                </c:pt>
                <c:pt idx="23" formatCode="0.00">
                  <c:v>33.108284023668638</c:v>
                </c:pt>
                <c:pt idx="24" formatCode="0.00">
                  <c:v>33.62987804878049</c:v>
                </c:pt>
                <c:pt idx="25" formatCode="0.00">
                  <c:v>34.320940170940176</c:v>
                </c:pt>
                <c:pt idx="26" formatCode="0.00">
                  <c:v>35.05759162303665</c:v>
                </c:pt>
                <c:pt idx="27" formatCode="0.00">
                  <c:v>34.78278145695365</c:v>
                </c:pt>
              </c:numCache>
            </c:numRef>
          </c:val>
          <c:smooth val="0"/>
        </c:ser>
        <c:ser>
          <c:idx val="0"/>
          <c:order val="1"/>
          <c:tx>
            <c:v>24 Hour Forecast</c:v>
          </c:tx>
          <c:spPr>
            <a:ln>
              <a:solidFill>
                <a:srgbClr val="00B0F0"/>
              </a:solidFill>
            </a:ln>
          </c:spPr>
          <c:marker>
            <c:symbol val="triangle"/>
            <c:size val="10"/>
            <c:spPr>
              <a:solidFill>
                <a:srgbClr val="00B0F0"/>
              </a:solidFill>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TF'!$G$11:$G$38</c:f>
              <c:numCache>
                <c:formatCode>0.00</c:formatCode>
                <c:ptCount val="28"/>
                <c:pt idx="0">
                  <c:v>117.47409282700423</c:v>
                </c:pt>
                <c:pt idx="1">
                  <c:v>116.06742647058822</c:v>
                </c:pt>
                <c:pt idx="2">
                  <c:v>114.9920979020979</c:v>
                </c:pt>
                <c:pt idx="3">
                  <c:v>101.92920187793426</c:v>
                </c:pt>
                <c:pt idx="4">
                  <c:v>94.95754716981132</c:v>
                </c:pt>
                <c:pt idx="5">
                  <c:v>95.299019607843135</c:v>
                </c:pt>
                <c:pt idx="6">
                  <c:v>88.407216494845358</c:v>
                </c:pt>
                <c:pt idx="7">
                  <c:v>86.610810810810804</c:v>
                </c:pt>
                <c:pt idx="8">
                  <c:v>90.959390862944161</c:v>
                </c:pt>
                <c:pt idx="9">
                  <c:v>88.879807692307693</c:v>
                </c:pt>
                <c:pt idx="10">
                  <c:v>78.57228915662651</c:v>
                </c:pt>
                <c:pt idx="11">
                  <c:v>77.141868512110733</c:v>
                </c:pt>
                <c:pt idx="12">
                  <c:v>77.423357664233578</c:v>
                </c:pt>
                <c:pt idx="13">
                  <c:v>70.042553191489361</c:v>
                </c:pt>
                <c:pt idx="14">
                  <c:v>69.289340101522839</c:v>
                </c:pt>
                <c:pt idx="15">
                  <c:v>68.456521739130437</c:v>
                </c:pt>
                <c:pt idx="16">
                  <c:v>72.962962962962962</c:v>
                </c:pt>
                <c:pt idx="17">
                  <c:v>74.652777777777771</c:v>
                </c:pt>
                <c:pt idx="18">
                  <c:v>79.646969696969691</c:v>
                </c:pt>
                <c:pt idx="19">
                  <c:v>78.886934673366824</c:v>
                </c:pt>
                <c:pt idx="20">
                  <c:v>81.98681318681318</c:v>
                </c:pt>
                <c:pt idx="21">
                  <c:v>75.559537572254328</c:v>
                </c:pt>
                <c:pt idx="22">
                  <c:v>69.853694581280791</c:v>
                </c:pt>
                <c:pt idx="23">
                  <c:v>54.16503496503497</c:v>
                </c:pt>
                <c:pt idx="24">
                  <c:v>53.508571428571422</c:v>
                </c:pt>
                <c:pt idx="25">
                  <c:v>56.625373134328363</c:v>
                </c:pt>
                <c:pt idx="26">
                  <c:v>58.381595092024547</c:v>
                </c:pt>
                <c:pt idx="27">
                  <c:v>59.51953125</c:v>
                </c:pt>
              </c:numCache>
            </c:numRef>
          </c:val>
          <c:smooth val="0"/>
        </c:ser>
        <c:ser>
          <c:idx val="2"/>
          <c:order val="2"/>
          <c:tx>
            <c:v>36 Hour Forecast</c:v>
          </c:tx>
          <c:spPr>
            <a:ln>
              <a:solidFill>
                <a:srgbClr val="00B050"/>
              </a:solidFill>
            </a:ln>
          </c:spPr>
          <c:marker>
            <c:symbol val="triangle"/>
            <c:size val="10"/>
            <c:spPr>
              <a:solidFill>
                <a:srgbClr val="00B050"/>
              </a:solidFill>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TF'!$J$11:$J$38</c:f>
              <c:numCache>
                <c:formatCode>General</c:formatCode>
                <c:ptCount val="28"/>
                <c:pt idx="8" formatCode="0.00">
                  <c:v>145.65934065934067</c:v>
                </c:pt>
                <c:pt idx="9" formatCode="0.00">
                  <c:v>143.08376963350784</c:v>
                </c:pt>
                <c:pt idx="10" formatCode="0.00">
                  <c:v>120.68403908794788</c:v>
                </c:pt>
                <c:pt idx="11" formatCode="0.00">
                  <c:v>120.09961685823755</c:v>
                </c:pt>
                <c:pt idx="12" formatCode="0.00">
                  <c:v>120.236</c:v>
                </c:pt>
                <c:pt idx="13" formatCode="0.00">
                  <c:v>105.55188679245283</c:v>
                </c:pt>
                <c:pt idx="14" formatCode="0.00">
                  <c:v>102.53488372093024</c:v>
                </c:pt>
                <c:pt idx="15" formatCode="0.00">
                  <c:v>107.63013698630137</c:v>
                </c:pt>
                <c:pt idx="16" formatCode="0.00">
                  <c:v>115.90265486725664</c:v>
                </c:pt>
                <c:pt idx="17" formatCode="0.00">
                  <c:v>117.22033898305085</c:v>
                </c:pt>
                <c:pt idx="18" formatCode="0.00">
                  <c:v>117.3810975609756</c:v>
                </c:pt>
                <c:pt idx="19" formatCode="0.00">
                  <c:v>114.60654761904763</c:v>
                </c:pt>
                <c:pt idx="20" formatCode="0.00">
                  <c:v>118.8638157894737</c:v>
                </c:pt>
                <c:pt idx="21" formatCode="0.00">
                  <c:v>101.10890410958903</c:v>
                </c:pt>
                <c:pt idx="22" formatCode="0.00">
                  <c:v>94.215340909090912</c:v>
                </c:pt>
                <c:pt idx="23" formatCode="0.00">
                  <c:v>75.20887096774193</c:v>
                </c:pt>
                <c:pt idx="24" formatCode="0.00">
                  <c:v>72.077868852459019</c:v>
                </c:pt>
                <c:pt idx="25" formatCode="0.00">
                  <c:v>78.26337209302325</c:v>
                </c:pt>
                <c:pt idx="26" formatCode="0.00">
                  <c:v>83.526811594202897</c:v>
                </c:pt>
                <c:pt idx="27" formatCode="0.00">
                  <c:v>86.11904761904762</c:v>
                </c:pt>
              </c:numCache>
            </c:numRef>
          </c:val>
          <c:smooth val="0"/>
        </c:ser>
        <c:ser>
          <c:idx val="3"/>
          <c:order val="3"/>
          <c:tx>
            <c:v>48 Hour Forecast</c:v>
          </c:tx>
          <c:marker>
            <c:symbol val="triangle"/>
            <c:size val="10"/>
            <c:spPr>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TF'!$M$11:$M$38</c:f>
              <c:numCache>
                <c:formatCode>0.00</c:formatCode>
                <c:ptCount val="28"/>
                <c:pt idx="0">
                  <c:v>240.78014084507041</c:v>
                </c:pt>
                <c:pt idx="1">
                  <c:v>255.37151898734174</c:v>
                </c:pt>
                <c:pt idx="2">
                  <c:v>248.62471264367815</c:v>
                </c:pt>
                <c:pt idx="3">
                  <c:v>218.37062937062936</c:v>
                </c:pt>
                <c:pt idx="4">
                  <c:v>203.96103896103895</c:v>
                </c:pt>
                <c:pt idx="5">
                  <c:v>205.97333333333333</c:v>
                </c:pt>
                <c:pt idx="6">
                  <c:v>175.92485549132948</c:v>
                </c:pt>
                <c:pt idx="7">
                  <c:v>174.3109756097561</c:v>
                </c:pt>
                <c:pt idx="8">
                  <c:v>197.7486033519553</c:v>
                </c:pt>
                <c:pt idx="9">
                  <c:v>196.27956989247312</c:v>
                </c:pt>
                <c:pt idx="10">
                  <c:v>164.18983050847459</c:v>
                </c:pt>
                <c:pt idx="11">
                  <c:v>164.00416666666666</c:v>
                </c:pt>
                <c:pt idx="12">
                  <c:v>164.36480686695279</c:v>
                </c:pt>
                <c:pt idx="13">
                  <c:v>138.07179487179488</c:v>
                </c:pt>
                <c:pt idx="14">
                  <c:v>125.98039215686275</c:v>
                </c:pt>
                <c:pt idx="15">
                  <c:v>133.22033898305085</c:v>
                </c:pt>
                <c:pt idx="16">
                  <c:v>147.76344086021504</c:v>
                </c:pt>
                <c:pt idx="17">
                  <c:v>148.92708333333334</c:v>
                </c:pt>
                <c:pt idx="18">
                  <c:v>147.1673913043478</c:v>
                </c:pt>
                <c:pt idx="19">
                  <c:v>148.93219178082191</c:v>
                </c:pt>
                <c:pt idx="20">
                  <c:v>155.99847328244275</c:v>
                </c:pt>
                <c:pt idx="21">
                  <c:v>135.7076923076923</c:v>
                </c:pt>
                <c:pt idx="22">
                  <c:v>124.83034482758619</c:v>
                </c:pt>
                <c:pt idx="23">
                  <c:v>100.1360824742268</c:v>
                </c:pt>
                <c:pt idx="24">
                  <c:v>92.686315789473667</c:v>
                </c:pt>
                <c:pt idx="25">
                  <c:v>100.80444444444443</c:v>
                </c:pt>
                <c:pt idx="26">
                  <c:v>106.82260869565216</c:v>
                </c:pt>
                <c:pt idx="27">
                  <c:v>113.17857142857143</c:v>
                </c:pt>
              </c:numCache>
            </c:numRef>
          </c:val>
          <c:smooth val="0"/>
        </c:ser>
        <c:ser>
          <c:idx val="4"/>
          <c:order val="4"/>
          <c:tx>
            <c:v>72 Hour Forecast</c:v>
          </c:tx>
          <c:spPr>
            <a:ln>
              <a:solidFill>
                <a:srgbClr val="0000FF"/>
              </a:solidFill>
            </a:ln>
          </c:spPr>
          <c:marker>
            <c:symbol val="triangle"/>
            <c:size val="10"/>
            <c:spPr>
              <a:solidFill>
                <a:srgbClr val="0000FF"/>
              </a:solidFill>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TF'!$P$11:$P$38</c:f>
              <c:numCache>
                <c:formatCode>0.00</c:formatCode>
                <c:ptCount val="28"/>
                <c:pt idx="0">
                  <c:v>377.93670731707317</c:v>
                </c:pt>
                <c:pt idx="1">
                  <c:v>437.37989690721656</c:v>
                </c:pt>
                <c:pt idx="2">
                  <c:v>429.96047619047624</c:v>
                </c:pt>
                <c:pt idx="3">
                  <c:v>377.64423076923077</c:v>
                </c:pt>
                <c:pt idx="4">
                  <c:v>347.1219512195122</c:v>
                </c:pt>
                <c:pt idx="5">
                  <c:v>354.90909090909093</c:v>
                </c:pt>
                <c:pt idx="6">
                  <c:v>289.14615384615382</c:v>
                </c:pt>
                <c:pt idx="7">
                  <c:v>285.81147540983608</c:v>
                </c:pt>
                <c:pt idx="8">
                  <c:v>319.18978102189783</c:v>
                </c:pt>
                <c:pt idx="9">
                  <c:v>315.97142857142859</c:v>
                </c:pt>
                <c:pt idx="10">
                  <c:v>253.59493670886076</c:v>
                </c:pt>
                <c:pt idx="11">
                  <c:v>249.22388059701493</c:v>
                </c:pt>
                <c:pt idx="12">
                  <c:v>249.22388059701493</c:v>
                </c:pt>
                <c:pt idx="13">
                  <c:v>205.15950920245399</c:v>
                </c:pt>
                <c:pt idx="14">
                  <c:v>186.12396694214877</c:v>
                </c:pt>
                <c:pt idx="15">
                  <c:v>205.17142857142858</c:v>
                </c:pt>
                <c:pt idx="16">
                  <c:v>226.25423728813558</c:v>
                </c:pt>
                <c:pt idx="17">
                  <c:v>226.25423728813558</c:v>
                </c:pt>
                <c:pt idx="18">
                  <c:v>209.63225806451615</c:v>
                </c:pt>
                <c:pt idx="19">
                  <c:v>213.57142857142861</c:v>
                </c:pt>
                <c:pt idx="20">
                  <c:v>221.75789473684213</c:v>
                </c:pt>
                <c:pt idx="21">
                  <c:v>182.13333333333335</c:v>
                </c:pt>
                <c:pt idx="22">
                  <c:v>165.43852459016392</c:v>
                </c:pt>
                <c:pt idx="23">
                  <c:v>133.3109756097561</c:v>
                </c:pt>
                <c:pt idx="24">
                  <c:v>119.52874999999999</c:v>
                </c:pt>
                <c:pt idx="25">
                  <c:v>151.04722222222225</c:v>
                </c:pt>
                <c:pt idx="26">
                  <c:v>165.9732558139535</c:v>
                </c:pt>
                <c:pt idx="27">
                  <c:v>193.48421052631582</c:v>
                </c:pt>
              </c:numCache>
            </c:numRef>
          </c:val>
          <c:smooth val="0"/>
        </c:ser>
        <c:ser>
          <c:idx val="5"/>
          <c:order val="5"/>
          <c:tx>
            <c:v>96 Hour Forecast</c:v>
          </c:tx>
          <c:spPr>
            <a:ln>
              <a:solidFill>
                <a:srgbClr val="FF0000"/>
              </a:solidFill>
            </a:ln>
          </c:spPr>
          <c:marker>
            <c:symbol val="triangle"/>
            <c:size val="10"/>
            <c:spPr>
              <a:solidFill>
                <a:srgbClr val="FF0000"/>
              </a:solidFill>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TF'!$S$11:$S$38</c:f>
              <c:numCache>
                <c:formatCode>General</c:formatCode>
                <c:ptCount val="28"/>
                <c:pt idx="19" formatCode="0.00">
                  <c:v>257.10487804878045</c:v>
                </c:pt>
                <c:pt idx="20" formatCode="0.00">
                  <c:v>256.65111111111111</c:v>
                </c:pt>
                <c:pt idx="21" formatCode="0.00">
                  <c:v>226.69322033898305</c:v>
                </c:pt>
                <c:pt idx="22" formatCode="0.00">
                  <c:v>203.82499999999999</c:v>
                </c:pt>
                <c:pt idx="23" formatCode="0.00">
                  <c:v>174.69322033898308</c:v>
                </c:pt>
                <c:pt idx="24" formatCode="0.00">
                  <c:v>160.59824561403514</c:v>
                </c:pt>
                <c:pt idx="25" formatCode="0.00">
                  <c:v>222.27439024390247</c:v>
                </c:pt>
                <c:pt idx="26" formatCode="0.00">
                  <c:v>241.18970588235297</c:v>
                </c:pt>
                <c:pt idx="27" formatCode="0.00">
                  <c:v>303.56923076923078</c:v>
                </c:pt>
              </c:numCache>
            </c:numRef>
          </c:val>
          <c:smooth val="0"/>
        </c:ser>
        <c:ser>
          <c:idx val="6"/>
          <c:order val="6"/>
          <c:tx>
            <c:v>120 Hour Forecast</c:v>
          </c:tx>
          <c:spPr>
            <a:ln>
              <a:solidFill>
                <a:srgbClr val="7030A0"/>
              </a:solidFill>
            </a:ln>
          </c:spPr>
          <c:marker>
            <c:symbol val="triangle"/>
            <c:size val="10"/>
            <c:spPr>
              <a:solidFill>
                <a:srgbClr val="7030A0"/>
              </a:solidFill>
              <a:ln>
                <a:noFill/>
              </a:ln>
            </c:spPr>
          </c:marker>
          <c:cat>
            <c:numRef>
              <c:f>'CPHC TF'!$A$11:$A$38</c:f>
              <c:numCache>
                <c:formatCode>General</c:formatCode>
                <c:ptCount val="28"/>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numCache>
            </c:numRef>
          </c:cat>
          <c:val>
            <c:numRef>
              <c:f>'CPHC TF'!$V$11:$V$38</c:f>
              <c:numCache>
                <c:formatCode>General</c:formatCode>
                <c:ptCount val="28"/>
                <c:pt idx="18" formatCode="0.00">
                  <c:v>260.39999999999998</c:v>
                </c:pt>
                <c:pt idx="19" formatCode="0.00">
                  <c:v>261.92307692307691</c:v>
                </c:pt>
                <c:pt idx="20" formatCode="0.00">
                  <c:v>261.92307692307691</c:v>
                </c:pt>
                <c:pt idx="21" formatCode="0.00">
                  <c:v>241.44848484848484</c:v>
                </c:pt>
                <c:pt idx="22" formatCode="0.00">
                  <c:v>234.92419354838708</c:v>
                </c:pt>
                <c:pt idx="23" formatCode="0.00">
                  <c:v>220.91249999999999</c:v>
                </c:pt>
                <c:pt idx="24" formatCode="0.00">
                  <c:v>217.13947368421051</c:v>
                </c:pt>
                <c:pt idx="25" formatCode="0.00">
                  <c:v>295.46610169491527</c:v>
                </c:pt>
                <c:pt idx="26" formatCode="0.00">
                  <c:v>312.97499999999997</c:v>
                </c:pt>
                <c:pt idx="27" formatCode="0.00">
                  <c:v>420.74782608695648</c:v>
                </c:pt>
              </c:numCache>
            </c:numRef>
          </c:val>
          <c:smooth val="0"/>
        </c:ser>
        <c:dLbls>
          <c:showLegendKey val="0"/>
          <c:showVal val="0"/>
          <c:showCatName val="0"/>
          <c:showSerName val="0"/>
          <c:showPercent val="0"/>
          <c:showBubbleSize val="0"/>
        </c:dLbls>
        <c:marker val="1"/>
        <c:smooth val="0"/>
        <c:axId val="116878336"/>
        <c:axId val="116880896"/>
      </c:lineChart>
      <c:dateAx>
        <c:axId val="116878336"/>
        <c:scaling>
          <c:orientation val="minMax"/>
        </c:scaling>
        <c:delete val="0"/>
        <c:axPos val="b"/>
        <c:title>
          <c:tx>
            <c:rich>
              <a:bodyPr/>
              <a:lstStyle/>
              <a:p>
                <a:pPr>
                  <a:defRPr sz="2400" b="1" i="0" u="none" strike="noStrike" baseline="0">
                    <a:solidFill>
                      <a:srgbClr val="000000"/>
                    </a:solidFill>
                    <a:latin typeface="+mj-lt"/>
                    <a:ea typeface="Arial"/>
                    <a:cs typeface="Arial"/>
                  </a:defRPr>
                </a:pPr>
                <a:r>
                  <a:rPr lang="en-US" sz="2400" b="1" dirty="0">
                    <a:solidFill>
                      <a:srgbClr val="FFFF00"/>
                    </a:solidFill>
                    <a:latin typeface="+mj-lt"/>
                  </a:rPr>
                  <a:t>Year</a:t>
                </a:r>
              </a:p>
            </c:rich>
          </c:tx>
          <c:layout>
            <c:manualLayout>
              <c:xMode val="edge"/>
              <c:yMode val="edge"/>
              <c:x val="0.49911032028469754"/>
              <c:y val="0.943717277486911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200" b="1" i="0" u="none" strike="noStrike" baseline="0">
                <a:solidFill>
                  <a:srgbClr val="FFFF00"/>
                </a:solidFill>
                <a:latin typeface="+mj-lt"/>
                <a:ea typeface="Arial"/>
                <a:cs typeface="Arial"/>
              </a:defRPr>
            </a:pPr>
            <a:endParaRPr lang="en-US"/>
          </a:p>
        </c:txPr>
        <c:crossAx val="116880896"/>
        <c:crosses val="autoZero"/>
        <c:auto val="0"/>
        <c:lblOffset val="100"/>
        <c:baseTimeUnit val="days"/>
        <c:majorUnit val="1"/>
        <c:minorUnit val="1"/>
      </c:dateAx>
      <c:valAx>
        <c:axId val="116880896"/>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FFFF00"/>
                    </a:solidFill>
                    <a:latin typeface="Arial"/>
                    <a:ea typeface="Arial"/>
                    <a:cs typeface="Arial"/>
                  </a:defRPr>
                </a:pPr>
                <a:r>
                  <a:rPr lang="en-US" sz="2400" dirty="0">
                    <a:solidFill>
                      <a:srgbClr val="FFFF00"/>
                    </a:solidFill>
                    <a:latin typeface="+mj-lt"/>
                  </a:rPr>
                  <a:t>Position Error (NM)</a:t>
                </a:r>
              </a:p>
            </c:rich>
          </c:tx>
          <c:layout>
            <c:manualLayout>
              <c:xMode val="edge"/>
              <c:yMode val="edge"/>
              <c:x val="7.1174377224199285E-3"/>
              <c:y val="0.3756544502617801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FFFF00"/>
                </a:solidFill>
                <a:latin typeface="+mj-lt"/>
                <a:ea typeface="Arial"/>
                <a:cs typeface="Arial"/>
              </a:defRPr>
            </a:pPr>
            <a:endParaRPr lang="en-US"/>
          </a:p>
        </c:txPr>
        <c:crossAx val="116878336"/>
        <c:crosses val="autoZero"/>
        <c:crossBetween val="midCat"/>
      </c:valAx>
      <c:spPr>
        <a:solidFill>
          <a:srgbClr val="CCFFFF"/>
        </a:solidFill>
        <a:ln w="12700">
          <a:solidFill>
            <a:srgbClr val="0000FF"/>
          </a:solidFill>
          <a:prstDash val="solid"/>
        </a:ln>
      </c:spPr>
    </c:plotArea>
    <c:legend>
      <c:legendPos val="r"/>
      <c:legendEntry>
        <c:idx val="7"/>
        <c:delete val="1"/>
      </c:legendEntry>
      <c:layout>
        <c:manualLayout>
          <c:xMode val="edge"/>
          <c:yMode val="edge"/>
          <c:x val="0.73521653543307086"/>
          <c:y val="0.16365135608048995"/>
          <c:w val="0.14580391085455954"/>
          <c:h val="0.23100788775748582"/>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0.08333</cdr:x>
      <cdr:y>0</cdr:y>
    </cdr:from>
    <cdr:to>
      <cdr:x>0.90801</cdr:x>
      <cdr:y>0.08527</cdr:y>
    </cdr:to>
    <cdr:sp macro="" textlink="">
      <cdr:nvSpPr>
        <cdr:cNvPr id="2" name="TextBox 1"/>
        <cdr:cNvSpPr txBox="1"/>
      </cdr:nvSpPr>
      <cdr:spPr>
        <a:xfrm xmlns:a="http://schemas.openxmlformats.org/drawingml/2006/main">
          <a:off x="761970" y="0"/>
          <a:ext cx="7540847" cy="584775"/>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Bookman Old Style"/>
            </a:defRPr>
          </a:lvl1pPr>
          <a:lvl2pPr marL="457200" indent="0">
            <a:defRPr sz="1100">
              <a:latin typeface="Bookman Old Style"/>
            </a:defRPr>
          </a:lvl2pPr>
          <a:lvl3pPr marL="914400" indent="0">
            <a:defRPr sz="1100">
              <a:latin typeface="Bookman Old Style"/>
            </a:defRPr>
          </a:lvl3pPr>
          <a:lvl4pPr marL="1371600" indent="0">
            <a:defRPr sz="1100">
              <a:latin typeface="Bookman Old Style"/>
            </a:defRPr>
          </a:lvl4pPr>
          <a:lvl5pPr marL="1828800" indent="0">
            <a:defRPr sz="1100">
              <a:latin typeface="Bookman Old Style"/>
            </a:defRPr>
          </a:lvl5pPr>
          <a:lvl6pPr marL="2286000" indent="0">
            <a:defRPr sz="1100">
              <a:latin typeface="Bookman Old Style"/>
            </a:defRPr>
          </a:lvl6pPr>
          <a:lvl7pPr marL="2743200" indent="0">
            <a:defRPr sz="1100">
              <a:latin typeface="Bookman Old Style"/>
            </a:defRPr>
          </a:lvl7pPr>
          <a:lvl8pPr marL="3200400" indent="0">
            <a:defRPr sz="1100">
              <a:latin typeface="Bookman Old Style"/>
            </a:defRPr>
          </a:lvl8pPr>
          <a:lvl9pPr marL="3657600" indent="0">
            <a:defRPr sz="1100">
              <a:latin typeface="Bookman Old Style"/>
            </a:defRPr>
          </a:lvl9pPr>
        </a:lstStyle>
        <a:p xmlns:a="http://schemas.openxmlformats.org/drawingml/2006/main">
          <a:r>
            <a:rPr lang="en-US" sz="3200" b="1" dirty="0" smtClean="0">
              <a:solidFill>
                <a:srgbClr val="FFFF00"/>
              </a:solidFill>
              <a:effectLst>
                <a:outerShdw blurRad="38100" dist="38100" dir="2700000" algn="tl">
                  <a:srgbClr val="000000">
                    <a:alpha val="43137"/>
                  </a:srgbClr>
                </a:outerShdw>
              </a:effectLst>
              <a:latin typeface="Calibri" pitchFamily="34" charset="0"/>
            </a:rPr>
            <a:t>Central Pacific Tropical Cyclones </a:t>
          </a:r>
          <a:r>
            <a:rPr lang="en-US" sz="3200" b="1" dirty="0" smtClean="0">
              <a:solidFill>
                <a:srgbClr val="FFFF00"/>
              </a:solidFill>
              <a:effectLst>
                <a:outerShdw blurRad="38100" dist="38100" dir="2700000" algn="tl">
                  <a:srgbClr val="000000">
                    <a:alpha val="43137"/>
                  </a:srgbClr>
                </a:outerShdw>
              </a:effectLst>
              <a:latin typeface="Calibri" pitchFamily="34" charset="0"/>
            </a:rPr>
            <a:t>1970-2012</a:t>
          </a:r>
          <a:endParaRPr lang="en-US" sz="3200" b="1" dirty="0" smtClean="0">
            <a:solidFill>
              <a:srgbClr val="FFFF00"/>
            </a:solidFill>
            <a:effectLst>
              <a:outerShdw blurRad="38100" dist="38100" dir="2700000" algn="tl">
                <a:srgbClr val="000000">
                  <a:alpha val="43137"/>
                </a:srgbClr>
              </a:outerShdw>
            </a:effectLst>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0.07117</cdr:x>
      <cdr:y>0.72252</cdr:y>
    </cdr:from>
    <cdr:to>
      <cdr:x>0.95819</cdr:x>
      <cdr:y>0.72383</cdr:y>
    </cdr:to>
    <cdr:sp macro="" textlink="">
      <cdr:nvSpPr>
        <cdr:cNvPr id="1025" name="Line 1"/>
        <cdr:cNvSpPr>
          <a:spLocks xmlns:a="http://schemas.openxmlformats.org/drawingml/2006/main" noChangeShapeType="1"/>
        </cdr:cNvSpPr>
      </cdr:nvSpPr>
      <cdr:spPr bwMode="auto">
        <a:xfrm xmlns:a="http://schemas.openxmlformats.org/drawingml/2006/main">
          <a:off x="609563" y="4206262"/>
          <a:ext cx="7597219" cy="7627"/>
        </a:xfrm>
        <a:prstGeom xmlns:a="http://schemas.openxmlformats.org/drawingml/2006/main" prst="line">
          <a:avLst/>
        </a:prstGeom>
        <a:noFill xmlns:a="http://schemas.openxmlformats.org/drawingml/2006/main"/>
        <a:ln xmlns:a="http://schemas.openxmlformats.org/drawingml/2006/main" w="25400">
          <a:solidFill>
            <a:srgbClr val="FFFF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0.26247</cdr:x>
      <cdr:y>0.68717</cdr:y>
    </cdr:from>
    <cdr:to>
      <cdr:x>0.41897</cdr:x>
      <cdr:y>0.70838</cdr:y>
    </cdr:to>
    <cdr:sp macro="" textlink="">
      <cdr:nvSpPr>
        <cdr:cNvPr id="1026" name="WordArt 2"/>
        <cdr:cNvSpPr>
          <a:spLocks xmlns:a="http://schemas.openxmlformats.org/drawingml/2006/main" noChangeArrowheads="1" noChangeShapeType="1" noTextEdit="1"/>
        </cdr:cNvSpPr>
      </cdr:nvSpPr>
      <cdr:spPr bwMode="auto">
        <a:xfrm xmlns:a="http://schemas.openxmlformats.org/drawingml/2006/main">
          <a:off x="2248007" y="4000485"/>
          <a:ext cx="1340403" cy="123478"/>
        </a:xfrm>
        <a:prstGeom xmlns:a="http://schemas.openxmlformats.org/drawingml/2006/main" prst="rect">
          <a:avLst/>
        </a:prstGeom>
      </cdr:spPr>
      <cdr:txBody>
        <a:bodyPr xmlns:a="http://schemas.openxmlformats.org/drawingml/2006/main" wrap="none" fromWordArt="1">
          <a:prstTxWarp prst="textPlain">
            <a:avLst>
              <a:gd name="adj" fmla="val 50000"/>
            </a:avLst>
          </a:prstTxWarp>
        </a:bodyPr>
        <a:lstStyle xmlns:a="http://schemas.openxmlformats.org/drawingml/2006/main"/>
        <a:p xmlns:a="http://schemas.openxmlformats.org/drawingml/2006/main">
          <a:pPr algn="ctr" rtl="0"/>
          <a:r>
            <a:rPr lang="en-US" sz="1000" kern="10" spc="0">
              <a:ln w="9525">
                <a:solidFill>
                  <a:srgbClr val="000000"/>
                </a:solidFill>
                <a:round/>
                <a:headEnd/>
                <a:tailEnd/>
              </a:ln>
              <a:solidFill>
                <a:srgbClr val="000000"/>
              </a:solidFill>
              <a:effectLst/>
              <a:latin typeface="Arial"/>
              <a:cs typeface="Arial"/>
            </a:rPr>
            <a:t>FY10 48hr Forecast Goal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037413"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132" eaLnBrk="1" hangingPunct="1">
              <a:defRPr sz="1200"/>
            </a:lvl1pPr>
          </a:lstStyle>
          <a:p>
            <a:pPr>
              <a:defRPr/>
            </a:pPr>
            <a:endParaRPr lang="en-US"/>
          </a:p>
        </p:txBody>
      </p:sp>
      <p:sp>
        <p:nvSpPr>
          <p:cNvPr id="32771" name="Rectangle 3"/>
          <p:cNvSpPr>
            <a:spLocks noGrp="1" noChangeArrowheads="1"/>
          </p:cNvSpPr>
          <p:nvPr>
            <p:ph type="dt" sz="quarter" idx="1"/>
          </p:nvPr>
        </p:nvSpPr>
        <p:spPr bwMode="auto">
          <a:xfrm>
            <a:off x="3972987" y="1"/>
            <a:ext cx="3037413"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132" eaLnBrk="1" hangingPunct="1">
              <a:defRPr sz="1200"/>
            </a:lvl1pPr>
          </a:lstStyle>
          <a:p>
            <a:pPr>
              <a:defRPr/>
            </a:pPr>
            <a:endParaRPr lang="en-US"/>
          </a:p>
        </p:txBody>
      </p:sp>
      <p:sp>
        <p:nvSpPr>
          <p:cNvPr id="32772" name="Rectangle 4"/>
          <p:cNvSpPr>
            <a:spLocks noGrp="1" noChangeArrowheads="1"/>
          </p:cNvSpPr>
          <p:nvPr>
            <p:ph type="ftr" sz="quarter" idx="2"/>
          </p:nvPr>
        </p:nvSpPr>
        <p:spPr bwMode="auto">
          <a:xfrm>
            <a:off x="0" y="8831261"/>
            <a:ext cx="3037413" cy="46513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132" eaLnBrk="1" hangingPunct="1">
              <a:defRPr sz="1200"/>
            </a:lvl1pPr>
          </a:lstStyle>
          <a:p>
            <a:pPr>
              <a:defRPr/>
            </a:pPr>
            <a:endParaRPr lang="en-US"/>
          </a:p>
        </p:txBody>
      </p:sp>
      <p:sp>
        <p:nvSpPr>
          <p:cNvPr id="32773" name="Rectangle 5"/>
          <p:cNvSpPr>
            <a:spLocks noGrp="1" noChangeArrowheads="1"/>
          </p:cNvSpPr>
          <p:nvPr>
            <p:ph type="sldNum" sz="quarter" idx="3"/>
          </p:nvPr>
        </p:nvSpPr>
        <p:spPr bwMode="auto">
          <a:xfrm>
            <a:off x="3972987" y="8831261"/>
            <a:ext cx="3037413" cy="46513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132" eaLnBrk="1" hangingPunct="1">
              <a:defRPr sz="1200"/>
            </a:lvl1pPr>
          </a:lstStyle>
          <a:p>
            <a:pPr>
              <a:defRPr/>
            </a:pPr>
            <a:fld id="{975DA211-8C3B-455F-8E8C-17725FD00FCA}" type="slidenum">
              <a:rPr lang="en-US"/>
              <a:pPr>
                <a:defRPr/>
              </a:pPr>
              <a:t>‹#›</a:t>
            </a:fld>
            <a:endParaRPr lang="en-US"/>
          </a:p>
        </p:txBody>
      </p:sp>
    </p:spTree>
    <p:extLst>
      <p:ext uri="{BB962C8B-B14F-4D97-AF65-F5344CB8AC3E}">
        <p14:creationId xmlns:p14="http://schemas.microsoft.com/office/powerpoint/2010/main" val="3253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1"/>
            <a:ext cx="3037413" cy="46514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eaLnBrk="1" hangingPunct="1">
              <a:defRPr sz="1200"/>
            </a:lvl1pPr>
          </a:lstStyle>
          <a:p>
            <a:pPr>
              <a:defRPr/>
            </a:pPr>
            <a:endParaRPr lang="en-US"/>
          </a:p>
        </p:txBody>
      </p:sp>
      <p:sp>
        <p:nvSpPr>
          <p:cNvPr id="312323" name="Rectangle 3"/>
          <p:cNvSpPr>
            <a:spLocks noGrp="1" noChangeArrowheads="1"/>
          </p:cNvSpPr>
          <p:nvPr>
            <p:ph type="dt" idx="1"/>
          </p:nvPr>
        </p:nvSpPr>
        <p:spPr bwMode="auto">
          <a:xfrm>
            <a:off x="3971386" y="1"/>
            <a:ext cx="3037413" cy="46514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2325" name="Rectangle 5"/>
          <p:cNvSpPr>
            <a:spLocks noGrp="1" noChangeArrowheads="1"/>
          </p:cNvSpPr>
          <p:nvPr>
            <p:ph type="body" sz="quarter" idx="3"/>
          </p:nvPr>
        </p:nvSpPr>
        <p:spPr bwMode="auto">
          <a:xfrm>
            <a:off x="701681" y="4416430"/>
            <a:ext cx="5607038" cy="418306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2326" name="Rectangle 6"/>
          <p:cNvSpPr>
            <a:spLocks noGrp="1" noChangeArrowheads="1"/>
          </p:cNvSpPr>
          <p:nvPr>
            <p:ph type="ftr" sz="quarter" idx="4"/>
          </p:nvPr>
        </p:nvSpPr>
        <p:spPr bwMode="auto">
          <a:xfrm>
            <a:off x="0" y="8829662"/>
            <a:ext cx="3037413" cy="465140"/>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eaLnBrk="1" hangingPunct="1">
              <a:defRPr sz="1200"/>
            </a:lvl1pPr>
          </a:lstStyle>
          <a:p>
            <a:pPr>
              <a:defRPr/>
            </a:pPr>
            <a:endParaRPr lang="en-US"/>
          </a:p>
        </p:txBody>
      </p:sp>
      <p:sp>
        <p:nvSpPr>
          <p:cNvPr id="312327" name="Rectangle 7"/>
          <p:cNvSpPr>
            <a:spLocks noGrp="1" noChangeArrowheads="1"/>
          </p:cNvSpPr>
          <p:nvPr>
            <p:ph type="sldNum" sz="quarter" idx="5"/>
          </p:nvPr>
        </p:nvSpPr>
        <p:spPr bwMode="auto">
          <a:xfrm>
            <a:off x="3971386" y="8829662"/>
            <a:ext cx="3037413" cy="465140"/>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eaLnBrk="1" hangingPunct="1">
              <a:defRPr sz="1200"/>
            </a:lvl1pPr>
          </a:lstStyle>
          <a:p>
            <a:pPr>
              <a:defRPr/>
            </a:pPr>
            <a:fld id="{8F08F3B2-4B32-4B6C-B8B8-EF9C1F1F20CC}" type="slidenum">
              <a:rPr lang="en-US"/>
              <a:pPr>
                <a:defRPr/>
              </a:pPr>
              <a:t>‹#›</a:t>
            </a:fld>
            <a:endParaRPr lang="en-US"/>
          </a:p>
        </p:txBody>
      </p:sp>
    </p:spTree>
    <p:extLst>
      <p:ext uri="{BB962C8B-B14F-4D97-AF65-F5344CB8AC3E}">
        <p14:creationId xmlns:p14="http://schemas.microsoft.com/office/powerpoint/2010/main" val="2365392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BB2EDAB-A2BB-451B-A471-80743490733A}"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08F3B2-4B32-4B6C-B8B8-EF9C1F1F20C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08F3B2-4B32-4B6C-B8B8-EF9C1F1F20CC}"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 CONTINUES MOVING WESTWARD AT ABOUT 13 KT AND THIS GENERAL MOTION IS EXPECTED TO CONTINUE FOR THE NEXT COUPLE OF DAYS. THE SYSTEM REMAINS ALONG THE SOUTHERN PERIPHERY OF A HIGH PRESSURE SYSTEM SITUATED TO ITS NORTH. THE OFFICIAL FORECAST TRACK IS JUST AN UPDATE OF THE PREVIOUS ADVISORY TRACK AND LIES NEAR THE MIDDLE OF THE GUIDANCE ENVELOPE. DANIEL HAS BEEN VOID OF DEEP CONVECTION FOR SEVERAL HOURS...THUS IT HAS BEEN DOWNGRADED TO A TROPICAL DEPRESSION. THE INITIAL INTENSITY IS SET AT 30 KT AND THESE WINDS ARE LIKELY CONFINED TO A SMALL AREA IN THE NORTH SEMICIRCLE. ALTHOUGH SLIGHTLY WARMER WATERS LIE ALONG THE FORECAST TRACK...INCREASING VERTICAL WIND SHEAR IS EXPECTED TO COUNTERACT ANY POTENTIAL FOR INTENSIFICATION. DANIEL IS EXPECTED TO CONTINUE WEAKENING INTO A POST-TROPICAL/REMNANT LOW WITHIN THE NEXT 12 TO 24 HOURS. THE INTENSITY FORECAST CLOSELY FOLLOWS MOST INTENSITY GUIDANCE WITH SLOW DISSIPATION OVER THE NEXT FEW DAYS. </a:t>
            </a:r>
            <a:endParaRPr lang="en-US" dirty="0"/>
          </a:p>
        </p:txBody>
      </p:sp>
      <p:sp>
        <p:nvSpPr>
          <p:cNvPr id="4" name="Slide Number Placeholder 3"/>
          <p:cNvSpPr>
            <a:spLocks noGrp="1"/>
          </p:cNvSpPr>
          <p:nvPr>
            <p:ph type="sldNum" sz="quarter" idx="10"/>
          </p:nvPr>
        </p:nvSpPr>
        <p:spPr/>
        <p:txBody>
          <a:bodyPr/>
          <a:lstStyle/>
          <a:p>
            <a:pPr>
              <a:defRPr/>
            </a:pPr>
            <a:fld id="{8F08F3B2-4B32-4B6C-B8B8-EF9C1F1F20CC}" type="slidenum">
              <a:rPr lang="en-US" smtClean="0"/>
              <a:pPr>
                <a:defRPr/>
              </a:pPr>
              <a:t>6</a:t>
            </a:fld>
            <a:endParaRPr lang="en-US"/>
          </a:p>
        </p:txBody>
      </p:sp>
    </p:spTree>
    <p:extLst>
      <p:ext uri="{BB962C8B-B14F-4D97-AF65-F5344CB8AC3E}">
        <p14:creationId xmlns:p14="http://schemas.microsoft.com/office/powerpoint/2010/main" val="148720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63BB7CA9-69CC-42E8-A8C4-5088877F307D}" type="slidenum">
              <a:rPr lang="en-US" smtClean="0"/>
              <a:pPr/>
              <a:t>7</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56BC532-F29E-4FC9-AE04-6805B85A6281}" type="slidenum">
              <a:rPr lang="en-US" smtClean="0"/>
              <a:pPr/>
              <a:t>8</a:t>
            </a:fld>
            <a:endParaRPr lang="en-US" smtClean="0"/>
          </a:p>
        </p:txBody>
      </p:sp>
      <p:sp>
        <p:nvSpPr>
          <p:cNvPr id="24578" name="Rectangle 2"/>
          <p:cNvSpPr>
            <a:spLocks noGrp="1" noRot="1" noChangeAspect="1" noChangeArrowheads="1" noTextEdit="1"/>
          </p:cNvSpPr>
          <p:nvPr>
            <p:ph type="sldImg"/>
          </p:nvPr>
        </p:nvSpPr>
        <p:spPr>
          <a:xfrm>
            <a:off x="1158875" y="690563"/>
            <a:ext cx="4700588" cy="3525837"/>
          </a:xfrm>
          <a:ln/>
        </p:spPr>
      </p:sp>
      <p:sp>
        <p:nvSpPr>
          <p:cNvPr id="24579" name="Rectangle 3"/>
          <p:cNvSpPr>
            <a:spLocks noGrp="1" noChangeArrowheads="1"/>
          </p:cNvSpPr>
          <p:nvPr>
            <p:ph type="body" idx="1"/>
          </p:nvPr>
        </p:nvSpPr>
        <p:spPr>
          <a:xfrm>
            <a:off x="916351" y="4448398"/>
            <a:ext cx="5184107" cy="4141501"/>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08F3B2-4B32-4B6C-B8B8-EF9C1F1F20CC}"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B5C819-6506-4383-9770-998EA8D998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40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A75F3B-D15E-4593-9A9E-7A96363482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20D1-865D-4B17-921F-8F931803FE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6746E3-B0E0-4E19-A070-C43BC1B759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868124-EE2A-483B-AD9E-67984AC3B5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8E6CBF-1922-43AF-8DA4-77DB149F40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5CC10-3A9B-4046-A9DD-2542A19092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779646-01B6-4CB0-9F8B-238B37E257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76DB1-02D6-4C01-9D3D-F0A4AF12B9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1CC6F-41B1-4953-8A7A-E3ECE1AE00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bwMode="auto">
          <a:xfrm>
            <a:off x="0" y="274638"/>
            <a:ext cx="91440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74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4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274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74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3C22553-D7D8-4633-91DD-05B67EAFE2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rtl="0" fontAlgn="base">
        <a:spcBef>
          <a:spcPct val="0"/>
        </a:spcBef>
        <a:spcAft>
          <a:spcPct val="0"/>
        </a:spcAft>
        <a:defRPr sz="4400" b="1">
          <a:solidFill>
            <a:srgbClr val="FFFF00"/>
          </a:solidFill>
          <a:latin typeface="Calibri" pitchFamily="34" charset="0"/>
          <a:ea typeface="+mj-ea"/>
          <a:cs typeface="+mj-cs"/>
        </a:defRPr>
      </a:lvl1pPr>
      <a:lvl2pPr algn="ctr" rtl="0" fontAlgn="base">
        <a:spcBef>
          <a:spcPct val="0"/>
        </a:spcBef>
        <a:spcAft>
          <a:spcPct val="0"/>
        </a:spcAft>
        <a:defRPr sz="4400" b="1">
          <a:solidFill>
            <a:srgbClr val="FFFF00"/>
          </a:solidFill>
          <a:latin typeface="Calibri" pitchFamily="34" charset="0"/>
        </a:defRPr>
      </a:lvl2pPr>
      <a:lvl3pPr algn="ctr" rtl="0" fontAlgn="base">
        <a:spcBef>
          <a:spcPct val="0"/>
        </a:spcBef>
        <a:spcAft>
          <a:spcPct val="0"/>
        </a:spcAft>
        <a:defRPr sz="4400" b="1">
          <a:solidFill>
            <a:srgbClr val="FFFF00"/>
          </a:solidFill>
          <a:latin typeface="Calibri" pitchFamily="34" charset="0"/>
        </a:defRPr>
      </a:lvl3pPr>
      <a:lvl4pPr algn="ctr" rtl="0" fontAlgn="base">
        <a:spcBef>
          <a:spcPct val="0"/>
        </a:spcBef>
        <a:spcAft>
          <a:spcPct val="0"/>
        </a:spcAft>
        <a:defRPr sz="4400" b="1">
          <a:solidFill>
            <a:srgbClr val="FFFF00"/>
          </a:solidFill>
          <a:latin typeface="Calibri" pitchFamily="34" charset="0"/>
        </a:defRPr>
      </a:lvl4pPr>
      <a:lvl5pPr algn="ctr" rtl="0" fontAlgn="base">
        <a:spcBef>
          <a:spcPct val="0"/>
        </a:spcBef>
        <a:spcAft>
          <a:spcPct val="0"/>
        </a:spcAft>
        <a:defRPr sz="4400" b="1">
          <a:solidFill>
            <a:srgbClr val="FFFF00"/>
          </a:solidFill>
          <a:latin typeface="Calibri" pitchFamily="34" charset="0"/>
        </a:defRPr>
      </a:lvl5pPr>
      <a:lvl6pPr marL="457200" algn="ctr" rtl="0" eaLnBrk="1" fontAlgn="base" hangingPunct="1">
        <a:spcBef>
          <a:spcPct val="0"/>
        </a:spcBef>
        <a:spcAft>
          <a:spcPct val="0"/>
        </a:spcAft>
        <a:defRPr sz="4400" b="1">
          <a:solidFill>
            <a:srgbClr val="FFFF00"/>
          </a:solidFill>
          <a:latin typeface="Times New Roman" pitchFamily="18" charset="0"/>
        </a:defRPr>
      </a:lvl6pPr>
      <a:lvl7pPr marL="914400" algn="ctr" rtl="0" eaLnBrk="1" fontAlgn="base" hangingPunct="1">
        <a:spcBef>
          <a:spcPct val="0"/>
        </a:spcBef>
        <a:spcAft>
          <a:spcPct val="0"/>
        </a:spcAft>
        <a:defRPr sz="4400" b="1">
          <a:solidFill>
            <a:srgbClr val="FFFF00"/>
          </a:solidFill>
          <a:latin typeface="Times New Roman" pitchFamily="18" charset="0"/>
        </a:defRPr>
      </a:lvl7pPr>
      <a:lvl8pPr marL="1371600" algn="ctr" rtl="0" eaLnBrk="1" fontAlgn="base" hangingPunct="1">
        <a:spcBef>
          <a:spcPct val="0"/>
        </a:spcBef>
        <a:spcAft>
          <a:spcPct val="0"/>
        </a:spcAft>
        <a:defRPr sz="4400" b="1">
          <a:solidFill>
            <a:srgbClr val="FFFF00"/>
          </a:solidFill>
          <a:latin typeface="Times New Roman" pitchFamily="18" charset="0"/>
        </a:defRPr>
      </a:lvl8pPr>
      <a:lvl9pPr marL="1828800" algn="ctr" rtl="0" eaLnBrk="1" fontAlgn="base" hangingPunct="1">
        <a:spcBef>
          <a:spcPct val="0"/>
        </a:spcBef>
        <a:spcAft>
          <a:spcPct val="0"/>
        </a:spcAft>
        <a:defRPr sz="4400" b="1">
          <a:solidFill>
            <a:srgbClr val="FFFF00"/>
          </a:solidFill>
          <a:latin typeface="Times New Roman" pitchFamily="18" charset="0"/>
        </a:defRPr>
      </a:lvl9pPr>
    </p:titleStyle>
    <p:bodyStyle>
      <a:lvl1pPr marL="342900" indent="-342900" algn="l" rtl="0" fontAlgn="base">
        <a:spcBef>
          <a:spcPct val="20000"/>
        </a:spcBef>
        <a:spcAft>
          <a:spcPct val="0"/>
        </a:spcAft>
        <a:buChar char="•"/>
        <a:defRPr sz="3200">
          <a:solidFill>
            <a:srgbClr val="FFFF00"/>
          </a:solidFill>
          <a:effectLst>
            <a:outerShdw blurRad="25400" dist="25400" dir="2700000" algn="tl" rotWithShape="0">
              <a:prstClr val="black"/>
            </a:outerShdw>
          </a:effectLst>
          <a:latin typeface="Calibri" pitchFamily="34" charset="0"/>
          <a:ea typeface="+mn-ea"/>
          <a:cs typeface="+mn-cs"/>
        </a:defRPr>
      </a:lvl1pPr>
      <a:lvl2pPr marL="742950" indent="-285750" algn="l" rtl="0" fontAlgn="base">
        <a:spcBef>
          <a:spcPct val="20000"/>
        </a:spcBef>
        <a:spcAft>
          <a:spcPct val="0"/>
        </a:spcAft>
        <a:buChar char="–"/>
        <a:defRPr sz="2800">
          <a:solidFill>
            <a:srgbClr val="FFFF00"/>
          </a:solidFill>
          <a:effectLst>
            <a:outerShdw blurRad="25400" dist="25400" dir="2700000" algn="tl" rotWithShape="0">
              <a:prstClr val="black"/>
            </a:outerShdw>
          </a:effectLst>
          <a:latin typeface="Calibri" pitchFamily="34" charset="0"/>
        </a:defRPr>
      </a:lvl2pPr>
      <a:lvl3pPr marL="1143000" indent="-228600" algn="l" rtl="0" fontAlgn="base">
        <a:spcBef>
          <a:spcPct val="20000"/>
        </a:spcBef>
        <a:spcAft>
          <a:spcPct val="0"/>
        </a:spcAft>
        <a:buChar char="•"/>
        <a:defRPr sz="2400">
          <a:solidFill>
            <a:srgbClr val="FFFF00"/>
          </a:solidFill>
          <a:effectLst>
            <a:outerShdw blurRad="25400" dist="25400" dir="2700000" algn="tl" rotWithShape="0">
              <a:prstClr val="black"/>
            </a:outerShdw>
          </a:effectLst>
          <a:latin typeface="Calibri" pitchFamily="34" charset="0"/>
        </a:defRPr>
      </a:lvl3pPr>
      <a:lvl4pPr marL="1600200" indent="-228600" algn="l" rtl="0" fontAlgn="base">
        <a:spcBef>
          <a:spcPct val="20000"/>
        </a:spcBef>
        <a:spcAft>
          <a:spcPct val="0"/>
        </a:spcAft>
        <a:buChar char="–"/>
        <a:defRPr sz="2000">
          <a:solidFill>
            <a:srgbClr val="FFFF00"/>
          </a:solidFill>
          <a:effectLst>
            <a:outerShdw blurRad="25400" dist="25400" dir="2700000" algn="tl" rotWithShape="0">
              <a:prstClr val="black"/>
            </a:outerShdw>
          </a:effectLst>
          <a:latin typeface="Calibri" pitchFamily="34" charset="0"/>
        </a:defRPr>
      </a:lvl4pPr>
      <a:lvl5pPr marL="2057400" indent="-228600" algn="l" rtl="0" fontAlgn="base">
        <a:spcBef>
          <a:spcPct val="20000"/>
        </a:spcBef>
        <a:spcAft>
          <a:spcPct val="0"/>
        </a:spcAft>
        <a:buChar char="»"/>
        <a:defRPr sz="2000">
          <a:solidFill>
            <a:srgbClr val="FFFF00"/>
          </a:solidFill>
          <a:effectLst>
            <a:outerShdw blurRad="25400" dist="25400" dir="2700000" algn="tl" rotWithShape="0">
              <a:prstClr val="black"/>
            </a:outerShdw>
          </a:effectLst>
          <a:latin typeface="Calibri" pitchFamily="34" charset="0"/>
        </a:defRPr>
      </a:lvl5pPr>
      <a:lvl6pPr marL="2514600" indent="-228600" algn="l" rtl="0" eaLnBrk="1" fontAlgn="base" hangingPunct="1">
        <a:spcBef>
          <a:spcPct val="20000"/>
        </a:spcBef>
        <a:spcAft>
          <a:spcPct val="0"/>
        </a:spcAft>
        <a:buChar char="»"/>
        <a:defRPr sz="2000">
          <a:solidFill>
            <a:srgbClr val="FFFF00"/>
          </a:solidFill>
          <a:latin typeface="+mn-lt"/>
        </a:defRPr>
      </a:lvl6pPr>
      <a:lvl7pPr marL="2971800" indent="-228600" algn="l" rtl="0" eaLnBrk="1" fontAlgn="base" hangingPunct="1">
        <a:spcBef>
          <a:spcPct val="20000"/>
        </a:spcBef>
        <a:spcAft>
          <a:spcPct val="0"/>
        </a:spcAft>
        <a:buChar char="»"/>
        <a:defRPr sz="2000">
          <a:solidFill>
            <a:srgbClr val="FFFF00"/>
          </a:solidFill>
          <a:latin typeface="+mn-lt"/>
        </a:defRPr>
      </a:lvl7pPr>
      <a:lvl8pPr marL="3429000" indent="-228600" algn="l" rtl="0" eaLnBrk="1" fontAlgn="base" hangingPunct="1">
        <a:spcBef>
          <a:spcPct val="20000"/>
        </a:spcBef>
        <a:spcAft>
          <a:spcPct val="0"/>
        </a:spcAft>
        <a:buChar char="»"/>
        <a:defRPr sz="2000">
          <a:solidFill>
            <a:srgbClr val="FFFF00"/>
          </a:solidFill>
          <a:latin typeface="+mn-lt"/>
        </a:defRPr>
      </a:lvl8pPr>
      <a:lvl9pPr marL="3886200" indent="-228600" algn="l" rtl="0" eaLnBrk="1" fontAlgn="base" hangingPunct="1">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rlmry.navy.mil/tc-bin/tc_display.cgi?STATUS=inactive&amp;ACTIVES=None&amp;MOSAIC_SCALE=20&amp;PHOT=yes&amp;ATCF_BASIN=ep&amp;BASIN=EPAC&amp;STORM_NAME=04E.DANIEL&amp;CGI=SATPRODUCTS&amp;AGE=prev&amp;ACTION=Latest_Photos&amp;ARCHIVE=all&amp;SIZE=thumb&amp;NAV=tc&amp;YR=12&amp;ATCF_YR=2012&amp;YEAR=2012&amp;ATCF_FILE=/SATPRODUCTS/kauai_data/www/atcf_web/public_html/image_archives/2012/ep042012.12071218.gif&amp;CURRENT_ATCF_FILE=/SATPRODUCTS/kauai_data/www/atcf_web/public_html/image_archives/2012/ep042012.12071218.gif&amp;MO=JUL&amp;CURRENT=20120711.2347.trmm.x.composite.04EDANIEL.30kts-1007mb-155N-1430W.59pc.jpg&amp;CURRENT_ATCF=ep042012.12071218.gif&amp;ATCF_NAME=ep042012&amp;ATCF_DIR=/SATPRODUCTS/kauai_data/www/atcf_web/public_html/image_archives/2012&amp;STYLE=frames&amp;USE_THIS_DIR=/SATPRODUCTS/TC/tc12/EPAC/04E.DANIEL/CloudSat&amp;DIR=/SATPRODUCTS/TC/tc12/EPAC/04E.DANIEL/tmi/composite&amp;TYPE=tmi&amp;PROD=composite&amp;INTERVAL=pre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4860925" y="990600"/>
            <a:ext cx="184150" cy="1006475"/>
          </a:xfrm>
          <a:prstGeom prst="rect">
            <a:avLst/>
          </a:prstGeom>
          <a:noFill/>
          <a:ln w="9525">
            <a:noFill/>
            <a:miter lim="800000"/>
            <a:headEnd/>
            <a:tailEnd/>
          </a:ln>
        </p:spPr>
        <p:txBody>
          <a:bodyPr wrap="none">
            <a:spAutoFit/>
          </a:bodyPr>
          <a:lstStyle/>
          <a:p>
            <a:pPr algn="ctr"/>
            <a:endParaRPr lang="en-US" sz="6000" b="1">
              <a:solidFill>
                <a:schemeClr val="tx2"/>
              </a:solidFill>
              <a:latin typeface="Calibri" pitchFamily="34" charset="0"/>
            </a:endParaRPr>
          </a:p>
        </p:txBody>
      </p:sp>
      <p:sp>
        <p:nvSpPr>
          <p:cNvPr id="14338" name="Rectangle 6"/>
          <p:cNvSpPr>
            <a:spLocks noChangeArrowheads="1"/>
          </p:cNvSpPr>
          <p:nvPr/>
        </p:nvSpPr>
        <p:spPr bwMode="auto">
          <a:xfrm>
            <a:off x="2362200" y="4876800"/>
            <a:ext cx="4724400" cy="420688"/>
          </a:xfrm>
          <a:prstGeom prst="rect">
            <a:avLst/>
          </a:prstGeom>
          <a:noFill/>
          <a:ln w="9525">
            <a:noFill/>
            <a:miter lim="800000"/>
            <a:headEnd/>
            <a:tailEnd/>
          </a:ln>
        </p:spPr>
        <p:txBody>
          <a:bodyPr>
            <a:spAutoFit/>
          </a:bodyPr>
          <a:lstStyle/>
          <a:p>
            <a:pPr algn="ctr">
              <a:lnSpc>
                <a:spcPct val="90000"/>
              </a:lnSpc>
              <a:spcBef>
                <a:spcPct val="20000"/>
              </a:spcBef>
            </a:pPr>
            <a:endParaRPr lang="en-US" sz="2400" b="1">
              <a:solidFill>
                <a:schemeClr val="bg1"/>
              </a:solidFill>
              <a:latin typeface="Calibri" pitchFamily="34" charset="0"/>
            </a:endParaRPr>
          </a:p>
        </p:txBody>
      </p:sp>
      <p:sp>
        <p:nvSpPr>
          <p:cNvPr id="291847" name="Rectangle 7"/>
          <p:cNvSpPr>
            <a:spLocks noChangeArrowheads="1"/>
          </p:cNvSpPr>
          <p:nvPr/>
        </p:nvSpPr>
        <p:spPr bwMode="auto">
          <a:xfrm>
            <a:off x="0" y="304800"/>
            <a:ext cx="9144000" cy="20320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4200" b="1" dirty="0">
                <a:solidFill>
                  <a:srgbClr val="FFFF00"/>
                </a:solidFill>
                <a:latin typeface="Calibri" pitchFamily="34" charset="0"/>
              </a:rPr>
              <a:t>Review of the </a:t>
            </a:r>
            <a:r>
              <a:rPr lang="en-US" sz="4200" b="1" dirty="0" smtClean="0">
                <a:solidFill>
                  <a:srgbClr val="FFFF00"/>
                </a:solidFill>
                <a:latin typeface="Calibri" pitchFamily="34" charset="0"/>
              </a:rPr>
              <a:t>2012</a:t>
            </a:r>
            <a:endParaRPr lang="en-US" sz="4200" b="1" dirty="0">
              <a:solidFill>
                <a:srgbClr val="FFFF00"/>
              </a:solidFill>
              <a:latin typeface="Calibri" pitchFamily="34" charset="0"/>
            </a:endParaRPr>
          </a:p>
          <a:p>
            <a:pPr algn="ctr" eaLnBrk="0" hangingPunct="0">
              <a:defRPr/>
            </a:pPr>
            <a:r>
              <a:rPr lang="en-US" sz="4200" b="1" dirty="0">
                <a:solidFill>
                  <a:srgbClr val="FFFF00"/>
                </a:solidFill>
                <a:latin typeface="Calibri" pitchFamily="34" charset="0"/>
              </a:rPr>
              <a:t>Central Pacific Tropical Cyclone Season </a:t>
            </a:r>
          </a:p>
          <a:p>
            <a:pPr algn="ctr" eaLnBrk="0" hangingPunct="0">
              <a:defRPr/>
            </a:pPr>
            <a:r>
              <a:rPr lang="en-US" sz="4200" b="1" dirty="0">
                <a:solidFill>
                  <a:srgbClr val="FFFF00"/>
                </a:solidFill>
                <a:latin typeface="Calibri" pitchFamily="34" charset="0"/>
              </a:rPr>
              <a:t>and </a:t>
            </a:r>
            <a:r>
              <a:rPr lang="en-US" sz="4200" b="1" dirty="0" smtClean="0">
                <a:solidFill>
                  <a:srgbClr val="FFFF00"/>
                </a:solidFill>
                <a:latin typeface="Calibri" pitchFamily="34" charset="0"/>
              </a:rPr>
              <a:t>Verification</a:t>
            </a:r>
            <a:endParaRPr lang="en-US" sz="4200" b="1" dirty="0">
              <a:latin typeface="Calibri" pitchFamily="34" charset="0"/>
            </a:endParaRPr>
          </a:p>
        </p:txBody>
      </p:sp>
      <p:sp>
        <p:nvSpPr>
          <p:cNvPr id="291848" name="Rectangle 8"/>
          <p:cNvSpPr>
            <a:spLocks noChangeArrowheads="1"/>
          </p:cNvSpPr>
          <p:nvPr/>
        </p:nvSpPr>
        <p:spPr bwMode="auto">
          <a:xfrm>
            <a:off x="3429000" y="5791200"/>
            <a:ext cx="5562600" cy="83099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r" eaLnBrk="0" hangingPunct="0">
              <a:defRPr/>
            </a:pPr>
            <a:r>
              <a:rPr lang="en-US" sz="2400" dirty="0" smtClean="0">
                <a:solidFill>
                  <a:srgbClr val="FFFF00"/>
                </a:solidFill>
                <a:latin typeface="Calibri" pitchFamily="34" charset="0"/>
              </a:rPr>
              <a:t>Interdepartmental </a:t>
            </a:r>
            <a:r>
              <a:rPr lang="en-US" sz="2400" dirty="0">
                <a:solidFill>
                  <a:srgbClr val="FFFF00"/>
                </a:solidFill>
                <a:latin typeface="Calibri" pitchFamily="34" charset="0"/>
              </a:rPr>
              <a:t>Hurricane Conference</a:t>
            </a:r>
          </a:p>
          <a:p>
            <a:pPr algn="r" eaLnBrk="0" hangingPunct="0">
              <a:defRPr/>
            </a:pPr>
            <a:r>
              <a:rPr lang="en-US" sz="2400" dirty="0" smtClean="0">
                <a:solidFill>
                  <a:srgbClr val="FFFF00"/>
                </a:solidFill>
                <a:latin typeface="Calibri" pitchFamily="34" charset="0"/>
              </a:rPr>
              <a:t> March 2013</a:t>
            </a:r>
            <a:endParaRPr lang="en-US" sz="2400" dirty="0">
              <a:solidFill>
                <a:srgbClr val="FFFF00"/>
              </a:solidFill>
              <a:latin typeface="Calibri" pitchFamily="34" charset="0"/>
            </a:endParaRPr>
          </a:p>
        </p:txBody>
      </p:sp>
      <p:sp>
        <p:nvSpPr>
          <p:cNvPr id="6" name="Rectangle 7"/>
          <p:cNvSpPr>
            <a:spLocks noChangeArrowheads="1"/>
          </p:cNvSpPr>
          <p:nvPr/>
        </p:nvSpPr>
        <p:spPr bwMode="auto">
          <a:xfrm>
            <a:off x="381000" y="2963863"/>
            <a:ext cx="8382000" cy="13843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defRPr/>
            </a:pPr>
            <a:r>
              <a:rPr lang="en-US" sz="2800" b="1" dirty="0">
                <a:solidFill>
                  <a:srgbClr val="FFFF00"/>
                </a:solidFill>
                <a:latin typeface="Calibri" pitchFamily="34" charset="0"/>
              </a:rPr>
              <a:t>National Weather Service</a:t>
            </a:r>
          </a:p>
          <a:p>
            <a:pPr algn="ctr" eaLnBrk="0" hangingPunct="0">
              <a:defRPr/>
            </a:pPr>
            <a:r>
              <a:rPr lang="en-US" sz="2800" b="1" dirty="0">
                <a:solidFill>
                  <a:srgbClr val="FFFF00"/>
                </a:solidFill>
                <a:latin typeface="Calibri" pitchFamily="34" charset="0"/>
              </a:rPr>
              <a:t>Central Pacific Hurricane Center</a:t>
            </a:r>
          </a:p>
          <a:p>
            <a:pPr algn="ctr" eaLnBrk="0" hangingPunct="0">
              <a:defRPr/>
            </a:pPr>
            <a:r>
              <a:rPr lang="en-US" sz="2800" b="1" dirty="0">
                <a:solidFill>
                  <a:srgbClr val="FFFF00"/>
                </a:solidFill>
                <a:latin typeface="Calibri" pitchFamily="34" charset="0"/>
              </a:rPr>
              <a:t>Honolulu, Hawaii</a:t>
            </a:r>
            <a:endParaRPr lang="en-US" sz="2800" b="1" dirty="0">
              <a:latin typeface="Calibri" pitchFamily="34" charset="0"/>
            </a:endParaRPr>
          </a:p>
        </p:txBody>
      </p:sp>
      <p:sp>
        <p:nvSpPr>
          <p:cNvPr id="7" name="Rectangle 8"/>
          <p:cNvSpPr>
            <a:spLocks noChangeArrowheads="1"/>
          </p:cNvSpPr>
          <p:nvPr/>
        </p:nvSpPr>
        <p:spPr bwMode="auto">
          <a:xfrm>
            <a:off x="228600" y="5822950"/>
            <a:ext cx="3314700" cy="83026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defRPr/>
            </a:pPr>
            <a:r>
              <a:rPr lang="en-US" sz="2400" dirty="0" smtClean="0">
                <a:solidFill>
                  <a:srgbClr val="FFFF00"/>
                </a:solidFill>
                <a:latin typeface="Calibri" pitchFamily="34" charset="0"/>
              </a:rPr>
              <a:t>Tom Evans</a:t>
            </a:r>
            <a:endParaRPr lang="en-US" sz="2400" dirty="0">
              <a:solidFill>
                <a:srgbClr val="FFFF00"/>
              </a:solidFill>
              <a:latin typeface="Calibri" pitchFamily="34" charset="0"/>
            </a:endParaRPr>
          </a:p>
          <a:p>
            <a:pPr eaLnBrk="0" hangingPunct="0">
              <a:defRPr/>
            </a:pPr>
            <a:r>
              <a:rPr lang="en-US" sz="2400" dirty="0" smtClean="0">
                <a:solidFill>
                  <a:srgbClr val="FFFF00"/>
                </a:solidFill>
                <a:latin typeface="Calibri" pitchFamily="34" charset="0"/>
              </a:rPr>
              <a:t>Deputy Director,  </a:t>
            </a:r>
            <a:r>
              <a:rPr lang="en-US" sz="2400" dirty="0">
                <a:solidFill>
                  <a:srgbClr val="FFFF00"/>
                </a:solidFill>
                <a:latin typeface="Calibri" pitchFamily="34" charset="0"/>
              </a:rPr>
              <a:t>CPHC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48442870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147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lstStyle/>
          <a:p>
            <a:pPr>
              <a:defRPr/>
            </a:pPr>
            <a:r>
              <a:rPr lang="en-US" sz="8800" dirty="0" smtClean="0"/>
              <a:t>Aloha !</a:t>
            </a:r>
            <a:endParaRPr lang="en-US" sz="8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Neutral ENSO Conditions Kept Equatorial Pacific Slightly Warmer for the 2012 Tropical Cyclone Season</a:t>
            </a:r>
            <a:endParaRPr lang="en-US" sz="3100" dirty="0"/>
          </a:p>
        </p:txBody>
      </p:sp>
      <p:pic>
        <p:nvPicPr>
          <p:cNvPr id="5" name="Picture 1"/>
          <p:cNvPicPr>
            <a:picLocks/>
          </p:cNvPicPr>
          <p:nvPr/>
        </p:nvPicPr>
        <p:blipFill>
          <a:blip r:embed="rId3">
            <a:extLst>
              <a:ext uri="{28A0092B-C50C-407E-A947-70E740481C1C}">
                <a14:useLocalDpi xmlns:a14="http://schemas.microsoft.com/office/drawing/2010/main" val="0"/>
              </a:ext>
            </a:extLst>
          </a:blip>
          <a:srcRect l="7777" t="5000" r="8888" b="10834"/>
          <a:stretch>
            <a:fillRect/>
          </a:stretch>
        </p:blipFill>
        <p:spPr bwMode="auto">
          <a:xfrm>
            <a:off x="234462" y="1524000"/>
            <a:ext cx="3704492" cy="50174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pc.ncep.noaa.gov/products/analysis_monitoring/enso_update/ssttlon5_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407" y="2494450"/>
            <a:ext cx="4800600" cy="3076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34462" y="2825262"/>
            <a:ext cx="3704492" cy="1348153"/>
          </a:xfrm>
          <a:prstGeom prst="rect">
            <a:avLst/>
          </a:prstGeom>
          <a:noFill/>
          <a:ln w="1016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091354" y="3270738"/>
            <a:ext cx="4337538" cy="1652954"/>
          </a:xfrm>
          <a:prstGeom prst="rect">
            <a:avLst/>
          </a:prstGeom>
          <a:noFill/>
          <a:ln w="1016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838092" y="3270738"/>
            <a:ext cx="1148859" cy="1652954"/>
          </a:xfrm>
          <a:prstGeom prst="rect">
            <a:avLst/>
          </a:prstGeom>
          <a:noFill/>
          <a:ln w="101600" cap="flat" cmpd="sng" algn="ctr">
            <a:solidFill>
              <a:srgbClr val="0000FF"/>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Colder than normal Temperatures Around the Islands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001" y="1600200"/>
            <a:ext cx="7010400" cy="5257800"/>
          </a:xfrm>
        </p:spPr>
      </p:pic>
    </p:spTree>
    <p:extLst>
      <p:ext uri="{BB962C8B-B14F-4D97-AF65-F5344CB8AC3E}">
        <p14:creationId xmlns:p14="http://schemas.microsoft.com/office/powerpoint/2010/main" val="205908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Daniel </a:t>
            </a:r>
            <a:br>
              <a:rPr lang="en-US" dirty="0" smtClean="0"/>
            </a:br>
            <a:r>
              <a:rPr lang="en-US" dirty="0" smtClean="0"/>
              <a:t>July </a:t>
            </a:r>
            <a:r>
              <a:rPr lang="en-US" dirty="0" smtClean="0"/>
              <a:t>4-12</a:t>
            </a:r>
            <a:endParaRPr lang="en-US" dirty="0"/>
          </a:p>
        </p:txBody>
      </p:sp>
      <p:sp>
        <p:nvSpPr>
          <p:cNvPr id="3" name="Content Placeholder 2"/>
          <p:cNvSpPr>
            <a:spLocks noGrp="1"/>
          </p:cNvSpPr>
          <p:nvPr>
            <p:ph idx="1"/>
          </p:nvPr>
        </p:nvSpPr>
        <p:spPr>
          <a:xfrm>
            <a:off x="0" y="1905000"/>
            <a:ext cx="9144000" cy="4525963"/>
          </a:xfrm>
        </p:spPr>
        <p:txBody>
          <a:bodyPr/>
          <a:lstStyle/>
          <a:p>
            <a:r>
              <a:rPr lang="en-US" dirty="0" smtClean="0"/>
              <a:t>Formed in Eastern Pacific on July 4</a:t>
            </a:r>
          </a:p>
          <a:p>
            <a:r>
              <a:rPr lang="en-US" dirty="0" smtClean="0"/>
              <a:t>Crossed into Central Pacific on July 11</a:t>
            </a:r>
          </a:p>
          <a:p>
            <a:r>
              <a:rPr lang="en-US" dirty="0" smtClean="0"/>
              <a:t>Max intensity 100 knots on July 8</a:t>
            </a:r>
          </a:p>
          <a:p>
            <a:r>
              <a:rPr lang="en-US" dirty="0" smtClean="0"/>
              <a:t>Max intensity in Central Pacific 30 knots on July 11</a:t>
            </a:r>
          </a:p>
          <a:p>
            <a:r>
              <a:rPr lang="en-US" dirty="0" smtClean="0"/>
              <a:t>Three tropical cyclone forecast packages issued by CPHC.</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11" t="18520" r="14213" b="7985"/>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95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7784"/>
            <a:ext cx="2286000" cy="3622431"/>
          </a:xfrm>
        </p:spPr>
        <p:txBody>
          <a:bodyPr/>
          <a:lstStyle/>
          <a:p>
            <a:endParaRPr lang="en-US" dirty="0" smtClean="0"/>
          </a:p>
          <a:p>
            <a:pPr marL="0" indent="0">
              <a:buNone/>
            </a:pPr>
            <a:r>
              <a:rPr lang="en-US" sz="2800" dirty="0" smtClean="0"/>
              <a:t>TC Daniel</a:t>
            </a:r>
          </a:p>
          <a:p>
            <a:pPr marL="0" indent="0">
              <a:buNone/>
            </a:pPr>
            <a:r>
              <a:rPr lang="en-US" sz="2800" dirty="0" smtClean="0"/>
              <a:t>July 11, 2012</a:t>
            </a:r>
          </a:p>
          <a:p>
            <a:pPr marL="0" indent="0">
              <a:buNone/>
            </a:pPr>
            <a:r>
              <a:rPr lang="en-US" sz="2800" dirty="0" smtClean="0"/>
              <a:t>2330Z/2347Z</a:t>
            </a:r>
          </a:p>
          <a:p>
            <a:pPr marL="0" indent="0">
              <a:buNone/>
            </a:pPr>
            <a:r>
              <a:rPr lang="en-US" sz="2800" dirty="0" smtClean="0"/>
              <a:t>GOES-15 &amp;</a:t>
            </a:r>
          </a:p>
          <a:p>
            <a:pPr marL="0" indent="0">
              <a:buNone/>
            </a:pPr>
            <a:r>
              <a:rPr lang="en-US" sz="2800" dirty="0" smtClean="0"/>
              <a:t>TRMM</a:t>
            </a:r>
            <a:endParaRPr lang="en-US" sz="2800" dirty="0"/>
          </a:p>
        </p:txBody>
      </p:sp>
      <p:pic>
        <p:nvPicPr>
          <p:cNvPr id="2050" name="Picture 2" descr="20120711.2347.trmm.x.composite.04EDANIEL.30kts-1007mb-155N-1430W.59pc.jpg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2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0" y="304800"/>
            <a:ext cx="9144000" cy="1003300"/>
          </a:xfrm>
        </p:spPr>
        <p:txBody>
          <a:bodyPr/>
          <a:lstStyle/>
          <a:p>
            <a:pPr>
              <a:defRPr/>
            </a:pPr>
            <a:r>
              <a:rPr lang="en-US" sz="4000" dirty="0"/>
              <a:t>Central Pacific Tropical Cyclone Season</a:t>
            </a:r>
          </a:p>
        </p:txBody>
      </p:sp>
      <p:sp>
        <p:nvSpPr>
          <p:cNvPr id="370691" name="Rectangle 3"/>
          <p:cNvSpPr>
            <a:spLocks noGrp="1" noChangeArrowheads="1"/>
          </p:cNvSpPr>
          <p:nvPr>
            <p:ph type="body" idx="1"/>
          </p:nvPr>
        </p:nvSpPr>
        <p:spPr>
          <a:xfrm>
            <a:off x="457200" y="1676400"/>
            <a:ext cx="8229600" cy="5181600"/>
          </a:xfrm>
          <a:effectLst>
            <a:outerShdw dist="17961" dir="2700000" algn="ctr" rotWithShape="0">
              <a:schemeClr val="tx1"/>
            </a:outerShdw>
          </a:effectLst>
        </p:spPr>
        <p:txBody>
          <a:bodyPr/>
          <a:lstStyle/>
          <a:p>
            <a:pPr>
              <a:defRPr/>
            </a:pPr>
            <a:r>
              <a:rPr lang="en-US" sz="3600" b="1" dirty="0">
                <a:solidFill>
                  <a:srgbClr val="F80000"/>
                </a:solidFill>
              </a:rPr>
              <a:t>1970 to </a:t>
            </a:r>
            <a:r>
              <a:rPr lang="en-US" sz="3600" b="1" dirty="0" smtClean="0">
                <a:solidFill>
                  <a:srgbClr val="F80000"/>
                </a:solidFill>
              </a:rPr>
              <a:t>2012:  177 </a:t>
            </a:r>
            <a:r>
              <a:rPr lang="en-US" sz="3600" b="1" dirty="0">
                <a:solidFill>
                  <a:srgbClr val="F80000"/>
                </a:solidFill>
              </a:rPr>
              <a:t>Tropical Cyclones</a:t>
            </a:r>
          </a:p>
          <a:p>
            <a:pPr lvl="1">
              <a:defRPr/>
            </a:pPr>
            <a:r>
              <a:rPr lang="en-US" sz="3600" b="1" dirty="0"/>
              <a:t>37% </a:t>
            </a:r>
            <a:r>
              <a:rPr lang="en-US" sz="3600" b="1" dirty="0" smtClean="0"/>
              <a:t>Hurricanes</a:t>
            </a:r>
            <a:endParaRPr lang="en-US" sz="3600" b="1" dirty="0" smtClean="0"/>
          </a:p>
          <a:p>
            <a:pPr lvl="1">
              <a:defRPr/>
            </a:pPr>
            <a:r>
              <a:rPr lang="en-US" sz="3600" b="1" dirty="0"/>
              <a:t>3</a:t>
            </a:r>
            <a:r>
              <a:rPr lang="en-US" sz="3600" b="1" dirty="0" smtClean="0"/>
              <a:t>0</a:t>
            </a:r>
            <a:r>
              <a:rPr lang="en-US" sz="3600" b="1" dirty="0"/>
              <a:t>% Tropical </a:t>
            </a:r>
            <a:r>
              <a:rPr lang="en-US" sz="3600" b="1" dirty="0" smtClean="0"/>
              <a:t>Storms</a:t>
            </a:r>
            <a:endParaRPr lang="en-US" sz="3600" b="1" dirty="0"/>
          </a:p>
          <a:p>
            <a:pPr lvl="1">
              <a:defRPr/>
            </a:pPr>
            <a:r>
              <a:rPr lang="en-US" sz="3600" b="1" dirty="0" smtClean="0"/>
              <a:t>33</a:t>
            </a:r>
            <a:r>
              <a:rPr lang="en-US" sz="3600" b="1" dirty="0"/>
              <a:t>% Tropical Depressions</a:t>
            </a:r>
          </a:p>
          <a:p>
            <a:pPr>
              <a:defRPr/>
            </a:pPr>
            <a:r>
              <a:rPr lang="en-US" sz="3600" b="1" dirty="0" smtClean="0">
                <a:solidFill>
                  <a:srgbClr val="F80000"/>
                </a:solidFill>
              </a:rPr>
              <a:t>Central </a:t>
            </a:r>
            <a:r>
              <a:rPr lang="en-US" sz="3600" b="1" dirty="0">
                <a:solidFill>
                  <a:srgbClr val="F80000"/>
                </a:solidFill>
              </a:rPr>
              <a:t>Pacific Average per Year</a:t>
            </a:r>
          </a:p>
          <a:p>
            <a:pPr lvl="1">
              <a:defRPr/>
            </a:pPr>
            <a:r>
              <a:rPr lang="en-US" sz="3600" b="1" dirty="0"/>
              <a:t>4-5 Tropical Cyclones </a:t>
            </a:r>
            <a:endParaRPr lang="en-US" sz="3600" b="1" dirty="0">
              <a:solidFill>
                <a:srgbClr val="F80000"/>
              </a:solidFill>
            </a:endParaRPr>
          </a:p>
          <a:p>
            <a:pPr>
              <a:defRPr/>
            </a:pPr>
            <a:r>
              <a:rPr lang="en-US" sz="3600" b="1" dirty="0" smtClean="0">
                <a:solidFill>
                  <a:schemeClr val="bg1"/>
                </a:solidFill>
              </a:rPr>
              <a:t>Third Consecutive Season with Only One Tropical Cyclone</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28927014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7886694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801562" y="292608"/>
            <a:ext cx="7540873" cy="58478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smtClean="0">
                <a:solidFill>
                  <a:srgbClr val="FFFF00"/>
                </a:solidFill>
                <a:effectLst>
                  <a:outerShdw blurRad="38100" dist="38100" dir="2700000" algn="tl">
                    <a:srgbClr val="000000">
                      <a:alpha val="43137"/>
                    </a:srgbClr>
                  </a:outerShdw>
                </a:effectLst>
                <a:latin typeface="Calibri" pitchFamily="34" charset="0"/>
              </a:rPr>
              <a:t>Central Pacific Tropical Cyclones </a:t>
            </a:r>
            <a:r>
              <a:rPr lang="en-US" sz="3200" b="1" dirty="0" smtClean="0">
                <a:solidFill>
                  <a:srgbClr val="FFFF00"/>
                </a:solidFill>
                <a:effectLst>
                  <a:outerShdw blurRad="38100" dist="38100" dir="2700000" algn="tl">
                    <a:srgbClr val="000000">
                      <a:alpha val="43137"/>
                    </a:srgbClr>
                  </a:outerShdw>
                </a:effectLst>
                <a:latin typeface="Calibri" pitchFamily="34" charset="0"/>
              </a:rPr>
              <a:t>1970-2012</a:t>
            </a:r>
            <a:endParaRPr lang="en-US" sz="3200" b="1" dirty="0" smtClean="0">
              <a:solidFill>
                <a:srgbClr val="FFFF00"/>
              </a:solidFill>
              <a:effectLst>
                <a:outerShdw blurRad="38100" dist="38100" dir="2700000" algn="tl">
                  <a:srgbClr val="000000">
                    <a:alpha val="43137"/>
                  </a:srgbClr>
                </a:outerShdw>
              </a:effectLst>
              <a:latin typeface="Calibri"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701034289"/>
              </p:ext>
            </p:extLst>
          </p:nvPr>
        </p:nvGraphicFramePr>
        <p:xfrm>
          <a:off x="-2" y="738555"/>
          <a:ext cx="9144000" cy="6119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942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uiCounty-20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MauiCounty-2010</Template>
  <TotalTime>1139</TotalTime>
  <Words>349</Words>
  <Application>Microsoft Office PowerPoint</Application>
  <PresentationFormat>On-screen Show (4:3)</PresentationFormat>
  <Paragraphs>48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MauiCounty-2010</vt:lpstr>
      <vt:lpstr>PowerPoint Presentation</vt:lpstr>
      <vt:lpstr>Neutral ENSO Conditions Kept Equatorial Pacific Slightly Warmer for the 2012 Tropical Cyclone Season</vt:lpstr>
      <vt:lpstr>Colder than normal Temperatures Around the Islands</vt:lpstr>
      <vt:lpstr>Hurricane Daniel  July 4-12</vt:lpstr>
      <vt:lpstr>PowerPoint Presentation</vt:lpstr>
      <vt:lpstr>PowerPoint Presentation</vt:lpstr>
      <vt:lpstr>Central Pacific Tropical Cyclone Season</vt:lpstr>
      <vt:lpstr>PowerPoint Presentation</vt:lpstr>
      <vt:lpstr>PowerPoint Presentation</vt:lpstr>
      <vt:lpstr>PowerPoint Presentation</vt:lpstr>
      <vt:lpstr>Aloha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Tanabe</dc:creator>
  <cp:lastModifiedBy>Tom Evans</cp:lastModifiedBy>
  <cp:revision>65</cp:revision>
  <dcterms:created xsi:type="dcterms:W3CDTF">2010-11-30T00:57:03Z</dcterms:created>
  <dcterms:modified xsi:type="dcterms:W3CDTF">2013-02-28T20:16:36Z</dcterms:modified>
</cp:coreProperties>
</file>