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328" r:id="rId5"/>
    <p:sldId id="267" r:id="rId6"/>
    <p:sldId id="309" r:id="rId7"/>
    <p:sldId id="329" r:id="rId8"/>
    <p:sldId id="319" r:id="rId9"/>
    <p:sldId id="325" r:id="rId10"/>
    <p:sldId id="327" r:id="rId11"/>
    <p:sldId id="332" r:id="rId12"/>
    <p:sldId id="331" r:id="rId13"/>
    <p:sldId id="310" r:id="rId14"/>
    <p:sldId id="274" r:id="rId15"/>
    <p:sldId id="278" r:id="rId16"/>
    <p:sldId id="269" r:id="rId17"/>
    <p:sldId id="270" r:id="rId18"/>
    <p:sldId id="314" r:id="rId19"/>
    <p:sldId id="260" r:id="rId20"/>
    <p:sldId id="308" r:id="rId21"/>
    <p:sldId id="261" r:id="rId22"/>
    <p:sldId id="268" r:id="rId23"/>
    <p:sldId id="315" r:id="rId24"/>
    <p:sldId id="326" r:id="rId25"/>
    <p:sldId id="320" r:id="rId26"/>
    <p:sldId id="321" r:id="rId27"/>
    <p:sldId id="322" r:id="rId28"/>
    <p:sldId id="323" r:id="rId29"/>
    <p:sldId id="317" r:id="rId30"/>
    <p:sldId id="3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900"/>
    <a:srgbClr val="000099"/>
    <a:srgbClr val="0033CC"/>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69" autoAdjust="0"/>
  </p:normalViewPr>
  <p:slideViewPr>
    <p:cSldViewPr>
      <p:cViewPr varScale="1">
        <p:scale>
          <a:sx n="94" d="100"/>
          <a:sy n="94"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work:Downloads:track_error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work:Downloads:track_err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068916696616297E-2"/>
          <c:y val="2.3837938132129598E-2"/>
          <c:w val="0.94271669879439401"/>
          <c:h val="0.657506773006031"/>
        </c:manualLayout>
      </c:layout>
      <c:barChart>
        <c:barDir val="col"/>
        <c:grouping val="stacked"/>
        <c:varyColors val="0"/>
        <c:ser>
          <c:idx val="0"/>
          <c:order val="0"/>
          <c:tx>
            <c:strRef>
              <c:f>Used!$B$2</c:f>
              <c:strCache>
                <c:ptCount val="1"/>
                <c:pt idx="0">
                  <c:v>POES</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Used!$B$3:$B$23</c:f>
              <c:numCache>
                <c:formatCode>General</c:formatCode>
                <c:ptCount val="21"/>
                <c:pt idx="0">
                  <c:v>5</c:v>
                </c:pt>
                <c:pt idx="1">
                  <c:v>5</c:v>
                </c:pt>
                <c:pt idx="2">
                  <c:v>6</c:v>
                </c:pt>
                <c:pt idx="3">
                  <c:v>5</c:v>
                </c:pt>
                <c:pt idx="4">
                  <c:v>4</c:v>
                </c:pt>
                <c:pt idx="5">
                  <c:v>3</c:v>
                </c:pt>
                <c:pt idx="6">
                  <c:v>4</c:v>
                </c:pt>
                <c:pt idx="7">
                  <c:v>7</c:v>
                </c:pt>
                <c:pt idx="8">
                  <c:v>8</c:v>
                </c:pt>
                <c:pt idx="9">
                  <c:v>7</c:v>
                </c:pt>
                <c:pt idx="10">
                  <c:v>8</c:v>
                </c:pt>
                <c:pt idx="11">
                  <c:v>9</c:v>
                </c:pt>
                <c:pt idx="12">
                  <c:v>9</c:v>
                </c:pt>
                <c:pt idx="13">
                  <c:v>8</c:v>
                </c:pt>
                <c:pt idx="14">
                  <c:v>7</c:v>
                </c:pt>
                <c:pt idx="15">
                  <c:v>7</c:v>
                </c:pt>
                <c:pt idx="16">
                  <c:v>7</c:v>
                </c:pt>
                <c:pt idx="17">
                  <c:v>6</c:v>
                </c:pt>
                <c:pt idx="18">
                  <c:v>5</c:v>
                </c:pt>
                <c:pt idx="19">
                  <c:v>5</c:v>
                </c:pt>
                <c:pt idx="20">
                  <c:v>5</c:v>
                </c:pt>
              </c:numCache>
            </c:numRef>
          </c:val>
        </c:ser>
        <c:ser>
          <c:idx val="32"/>
          <c:order val="1"/>
          <c:tx>
            <c:strRef>
              <c:f>Used!$C$2</c:f>
              <c:strCache>
                <c:ptCount val="1"/>
                <c:pt idx="0">
                  <c:v>Suomi-NPP</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Used!$C$3:$C$23</c:f>
              <c:numCache>
                <c:formatCode>General</c:formatCode>
                <c:ptCount val="21"/>
                <c:pt idx="16">
                  <c:v>1</c:v>
                </c:pt>
                <c:pt idx="17">
                  <c:v>2</c:v>
                </c:pt>
                <c:pt idx="18">
                  <c:v>2</c:v>
                </c:pt>
                <c:pt idx="19">
                  <c:v>2</c:v>
                </c:pt>
                <c:pt idx="20">
                  <c:v>2</c:v>
                </c:pt>
              </c:numCache>
            </c:numRef>
          </c:val>
        </c:ser>
        <c:ser>
          <c:idx val="1"/>
          <c:order val="2"/>
          <c:tx>
            <c:strRef>
              <c:f>Used!$D$2</c:f>
              <c:strCache>
                <c:ptCount val="1"/>
                <c:pt idx="0">
                  <c:v>DMSP</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Used!$D$3:$D$23</c:f>
              <c:numCache>
                <c:formatCode>General</c:formatCode>
                <c:ptCount val="21"/>
                <c:pt idx="3">
                  <c:v>1</c:v>
                </c:pt>
                <c:pt idx="4">
                  <c:v>2</c:v>
                </c:pt>
                <c:pt idx="5">
                  <c:v>2</c:v>
                </c:pt>
                <c:pt idx="6">
                  <c:v>2</c:v>
                </c:pt>
                <c:pt idx="7">
                  <c:v>3</c:v>
                </c:pt>
                <c:pt idx="8">
                  <c:v>3</c:v>
                </c:pt>
                <c:pt idx="9">
                  <c:v>3</c:v>
                </c:pt>
                <c:pt idx="10">
                  <c:v>3</c:v>
                </c:pt>
                <c:pt idx="11">
                  <c:v>3</c:v>
                </c:pt>
                <c:pt idx="12">
                  <c:v>3</c:v>
                </c:pt>
                <c:pt idx="13">
                  <c:v>2</c:v>
                </c:pt>
                <c:pt idx="14">
                  <c:v>1</c:v>
                </c:pt>
                <c:pt idx="15">
                  <c:v>1</c:v>
                </c:pt>
                <c:pt idx="16">
                  <c:v>1</c:v>
                </c:pt>
                <c:pt idx="17">
                  <c:v>1</c:v>
                </c:pt>
                <c:pt idx="18">
                  <c:v>1</c:v>
                </c:pt>
                <c:pt idx="19">
                  <c:v>1</c:v>
                </c:pt>
                <c:pt idx="20">
                  <c:v>1</c:v>
                </c:pt>
              </c:numCache>
            </c:numRef>
          </c:val>
        </c:ser>
        <c:ser>
          <c:idx val="2"/>
          <c:order val="3"/>
          <c:tx>
            <c:strRef>
              <c:f>Used!$E$2</c:f>
              <c:strCache>
                <c:ptCount val="1"/>
                <c:pt idx="0">
                  <c:v>METOP</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Used!$E$3:$E$23</c:f>
              <c:numCache>
                <c:formatCode>General</c:formatCode>
                <c:ptCount val="21"/>
                <c:pt idx="11">
                  <c:v>5</c:v>
                </c:pt>
                <c:pt idx="12">
                  <c:v>6</c:v>
                </c:pt>
                <c:pt idx="13">
                  <c:v>6</c:v>
                </c:pt>
                <c:pt idx="14">
                  <c:v>6</c:v>
                </c:pt>
                <c:pt idx="15">
                  <c:v>6</c:v>
                </c:pt>
                <c:pt idx="16">
                  <c:v>9</c:v>
                </c:pt>
                <c:pt idx="17">
                  <c:v>12</c:v>
                </c:pt>
                <c:pt idx="18">
                  <c:v>12</c:v>
                </c:pt>
                <c:pt idx="19">
                  <c:v>12</c:v>
                </c:pt>
                <c:pt idx="20">
                  <c:v>12</c:v>
                </c:pt>
              </c:numCache>
            </c:numRef>
          </c:val>
        </c:ser>
        <c:ser>
          <c:idx val="3"/>
          <c:order val="4"/>
          <c:tx>
            <c:strRef>
              <c:f>Used!$F$2</c:f>
              <c:strCache>
                <c:ptCount val="1"/>
                <c:pt idx="0">
                  <c:v>ERS-1/2</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Used!$F$3:$F$23</c:f>
              <c:numCache>
                <c:formatCode>General</c:formatCode>
                <c:ptCount val="21"/>
                <c:pt idx="0">
                  <c:v>1</c:v>
                </c:pt>
                <c:pt idx="1">
                  <c:v>2</c:v>
                </c:pt>
                <c:pt idx="2">
                  <c:v>2</c:v>
                </c:pt>
                <c:pt idx="3">
                  <c:v>2</c:v>
                </c:pt>
                <c:pt idx="4">
                  <c:v>2</c:v>
                </c:pt>
                <c:pt idx="5">
                  <c:v>2</c:v>
                </c:pt>
                <c:pt idx="6">
                  <c:v>2</c:v>
                </c:pt>
                <c:pt idx="7">
                  <c:v>3</c:v>
                </c:pt>
                <c:pt idx="8">
                  <c:v>1</c:v>
                </c:pt>
                <c:pt idx="9">
                  <c:v>2</c:v>
                </c:pt>
                <c:pt idx="10">
                  <c:v>1</c:v>
                </c:pt>
                <c:pt idx="11">
                  <c:v>1</c:v>
                </c:pt>
                <c:pt idx="12">
                  <c:v>1</c:v>
                </c:pt>
                <c:pt idx="13">
                  <c:v>1</c:v>
                </c:pt>
                <c:pt idx="14">
                  <c:v>1</c:v>
                </c:pt>
                <c:pt idx="15">
                  <c:v>1</c:v>
                </c:pt>
              </c:numCache>
            </c:numRef>
          </c:val>
        </c:ser>
        <c:ser>
          <c:idx val="4"/>
          <c:order val="5"/>
          <c:tx>
            <c:strRef>
              <c:f>Used!$G$2</c:f>
              <c:strCache>
                <c:ptCount val="1"/>
                <c:pt idx="0">
                  <c:v>ENVISAT</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Used!$G$3:$G$23</c:f>
              <c:numCache>
                <c:formatCode>General</c:formatCode>
                <c:ptCount val="21"/>
                <c:pt idx="7">
                  <c:v>2</c:v>
                </c:pt>
                <c:pt idx="8">
                  <c:v>3</c:v>
                </c:pt>
                <c:pt idx="9">
                  <c:v>2</c:v>
                </c:pt>
                <c:pt idx="10">
                  <c:v>3</c:v>
                </c:pt>
                <c:pt idx="11">
                  <c:v>3</c:v>
                </c:pt>
                <c:pt idx="12">
                  <c:v>3</c:v>
                </c:pt>
                <c:pt idx="13">
                  <c:v>4</c:v>
                </c:pt>
                <c:pt idx="14">
                  <c:v>4</c:v>
                </c:pt>
                <c:pt idx="15">
                  <c:v>5</c:v>
                </c:pt>
                <c:pt idx="16">
                  <c:v>5</c:v>
                </c:pt>
              </c:numCache>
            </c:numRef>
          </c:val>
        </c:ser>
        <c:ser>
          <c:idx val="5"/>
          <c:order val="6"/>
          <c:tx>
            <c:strRef>
              <c:f>Used!$H$2</c:f>
              <c:strCache>
                <c:ptCount val="1"/>
                <c:pt idx="0">
                  <c:v>COSMIC</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Used!$H$3:$H$23</c:f>
              <c:numCache>
                <c:formatCode>General</c:formatCode>
                <c:ptCount val="21"/>
                <c:pt idx="10">
                  <c:v>6</c:v>
                </c:pt>
                <c:pt idx="11">
                  <c:v>6</c:v>
                </c:pt>
                <c:pt idx="12">
                  <c:v>6</c:v>
                </c:pt>
                <c:pt idx="13">
                  <c:v>6</c:v>
                </c:pt>
                <c:pt idx="14">
                  <c:v>6</c:v>
                </c:pt>
                <c:pt idx="15">
                  <c:v>5</c:v>
                </c:pt>
                <c:pt idx="16">
                  <c:v>4</c:v>
                </c:pt>
                <c:pt idx="17">
                  <c:v>3</c:v>
                </c:pt>
                <c:pt idx="18">
                  <c:v>2</c:v>
                </c:pt>
                <c:pt idx="19">
                  <c:v>1</c:v>
                </c:pt>
                <c:pt idx="20">
                  <c:v>0</c:v>
                </c:pt>
              </c:numCache>
            </c:numRef>
          </c:val>
        </c:ser>
        <c:ser>
          <c:idx val="31"/>
          <c:order val="7"/>
          <c:tx>
            <c:strRef>
              <c:f>Used!$I$2</c:f>
              <c:strCache>
                <c:ptCount val="1"/>
                <c:pt idx="0">
                  <c:v>COSMIC-2</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Used!$I$3:$I$23</c:f>
              <c:numCache>
                <c:formatCode>General</c:formatCode>
                <c:ptCount val="21"/>
                <c:pt idx="20">
                  <c:v>6</c:v>
                </c:pt>
              </c:numCache>
            </c:numRef>
          </c:val>
        </c:ser>
        <c:ser>
          <c:idx val="6"/>
          <c:order val="8"/>
          <c:tx>
            <c:strRef>
              <c:f>Used!$N$2</c:f>
              <c:strCache>
                <c:ptCount val="1"/>
                <c:pt idx="0">
                  <c:v>CNOFS</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Used!$N$3:$N$23</c:f>
              <c:numCache>
                <c:formatCode>General</c:formatCode>
                <c:ptCount val="21"/>
                <c:pt idx="17">
                  <c:v>1</c:v>
                </c:pt>
                <c:pt idx="18">
                  <c:v>1</c:v>
                </c:pt>
                <c:pt idx="19">
                  <c:v>1</c:v>
                </c:pt>
                <c:pt idx="20">
                  <c:v>1</c:v>
                </c:pt>
              </c:numCache>
            </c:numRef>
          </c:val>
        </c:ser>
        <c:ser>
          <c:idx val="7"/>
          <c:order val="9"/>
          <c:tx>
            <c:strRef>
              <c:f>Used!$K$2</c:f>
              <c:strCache>
                <c:ptCount val="1"/>
                <c:pt idx="0">
                  <c:v>GRACE</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Used!$K$3:$K$23</c:f>
              <c:numCache>
                <c:formatCode>General</c:formatCode>
                <c:ptCount val="21"/>
                <c:pt idx="10">
                  <c:v>2</c:v>
                </c:pt>
                <c:pt idx="11">
                  <c:v>2</c:v>
                </c:pt>
                <c:pt idx="12">
                  <c:v>2</c:v>
                </c:pt>
                <c:pt idx="13">
                  <c:v>1</c:v>
                </c:pt>
                <c:pt idx="14">
                  <c:v>1</c:v>
                </c:pt>
                <c:pt idx="15">
                  <c:v>1</c:v>
                </c:pt>
                <c:pt idx="16">
                  <c:v>1</c:v>
                </c:pt>
                <c:pt idx="17">
                  <c:v>1</c:v>
                </c:pt>
                <c:pt idx="18">
                  <c:v>1</c:v>
                </c:pt>
                <c:pt idx="19">
                  <c:v>1</c:v>
                </c:pt>
                <c:pt idx="20">
                  <c:v>1</c:v>
                </c:pt>
              </c:numCache>
            </c:numRef>
          </c:val>
        </c:ser>
        <c:ser>
          <c:idx val="8"/>
          <c:order val="10"/>
          <c:tx>
            <c:strRef>
              <c:f>Used!$O$2</c:f>
              <c:strCache>
                <c:ptCount val="1"/>
                <c:pt idx="0">
                  <c:v>GCOM-W/C</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Used!$O$3:$O$23</c:f>
              <c:numCache>
                <c:formatCode>General</c:formatCode>
                <c:ptCount val="21"/>
                <c:pt idx="17">
                  <c:v>1</c:v>
                </c:pt>
                <c:pt idx="18">
                  <c:v>1</c:v>
                </c:pt>
                <c:pt idx="19">
                  <c:v>1</c:v>
                </c:pt>
                <c:pt idx="20">
                  <c:v>1</c:v>
                </c:pt>
              </c:numCache>
            </c:numRef>
          </c:val>
        </c:ser>
        <c:ser>
          <c:idx val="9"/>
          <c:order val="11"/>
          <c:tx>
            <c:strRef>
              <c:f>Used!$P$2</c:f>
              <c:strCache>
                <c:ptCount val="1"/>
                <c:pt idx="0">
                  <c:v>TRMM</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Used!$P$3:$P$23</c:f>
              <c:numCache>
                <c:formatCode>General</c:formatCode>
                <c:ptCount val="21"/>
                <c:pt idx="11">
                  <c:v>1</c:v>
                </c:pt>
                <c:pt idx="12">
                  <c:v>1</c:v>
                </c:pt>
                <c:pt idx="13">
                  <c:v>1</c:v>
                </c:pt>
                <c:pt idx="14">
                  <c:v>1</c:v>
                </c:pt>
                <c:pt idx="15">
                  <c:v>1</c:v>
                </c:pt>
                <c:pt idx="16">
                  <c:v>1</c:v>
                </c:pt>
                <c:pt idx="17">
                  <c:v>1</c:v>
                </c:pt>
                <c:pt idx="18">
                  <c:v>1</c:v>
                </c:pt>
              </c:numCache>
            </c:numRef>
          </c:val>
        </c:ser>
        <c:ser>
          <c:idx val="30"/>
          <c:order val="12"/>
          <c:tx>
            <c:strRef>
              <c:f>Used!$Q$2</c:f>
              <c:strCache>
                <c:ptCount val="1"/>
                <c:pt idx="0">
                  <c:v>Megha Tropiques</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Used!$Q$3:$Q$23</c:f>
              <c:numCache>
                <c:formatCode>General</c:formatCode>
                <c:ptCount val="21"/>
                <c:pt idx="16">
                  <c:v>2</c:v>
                </c:pt>
                <c:pt idx="17">
                  <c:v>2</c:v>
                </c:pt>
                <c:pt idx="18">
                  <c:v>2</c:v>
                </c:pt>
                <c:pt idx="19">
                  <c:v>2</c:v>
                </c:pt>
              </c:numCache>
            </c:numRef>
          </c:val>
        </c:ser>
        <c:ser>
          <c:idx val="10"/>
          <c:order val="13"/>
          <c:tx>
            <c:strRef>
              <c:f>Used!$R$2</c:f>
              <c:strCache>
                <c:ptCount val="1"/>
                <c:pt idx="0">
                  <c:v>AQUA</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Used!$R$3:$R$23</c:f>
              <c:numCache>
                <c:formatCode>General</c:formatCode>
                <c:ptCount val="21"/>
                <c:pt idx="7">
                  <c:v>2</c:v>
                </c:pt>
                <c:pt idx="8">
                  <c:v>2</c:v>
                </c:pt>
                <c:pt idx="9">
                  <c:v>3</c:v>
                </c:pt>
                <c:pt idx="10">
                  <c:v>3</c:v>
                </c:pt>
                <c:pt idx="11">
                  <c:v>3</c:v>
                </c:pt>
                <c:pt idx="12">
                  <c:v>3</c:v>
                </c:pt>
                <c:pt idx="13">
                  <c:v>3</c:v>
                </c:pt>
                <c:pt idx="14">
                  <c:v>3</c:v>
                </c:pt>
                <c:pt idx="15">
                  <c:v>3</c:v>
                </c:pt>
                <c:pt idx="16">
                  <c:v>2</c:v>
                </c:pt>
                <c:pt idx="17">
                  <c:v>2</c:v>
                </c:pt>
                <c:pt idx="18">
                  <c:v>2</c:v>
                </c:pt>
                <c:pt idx="19">
                  <c:v>2</c:v>
                </c:pt>
                <c:pt idx="20">
                  <c:v>2</c:v>
                </c:pt>
              </c:numCache>
            </c:numRef>
          </c:val>
        </c:ser>
        <c:ser>
          <c:idx val="11"/>
          <c:order val="14"/>
          <c:tx>
            <c:strRef>
              <c:f>Used!$S$2</c:f>
              <c:strCache>
                <c:ptCount val="1"/>
                <c:pt idx="0">
                  <c:v>AURA</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Used!$S$3:$S$23</c:f>
              <c:numCache>
                <c:formatCode>General</c:formatCode>
                <c:ptCount val="21"/>
                <c:pt idx="12">
                  <c:v>1</c:v>
                </c:pt>
                <c:pt idx="13">
                  <c:v>1</c:v>
                </c:pt>
                <c:pt idx="14">
                  <c:v>1</c:v>
                </c:pt>
                <c:pt idx="15">
                  <c:v>1</c:v>
                </c:pt>
                <c:pt idx="16">
                  <c:v>1</c:v>
                </c:pt>
                <c:pt idx="17">
                  <c:v>1</c:v>
                </c:pt>
                <c:pt idx="18">
                  <c:v>1</c:v>
                </c:pt>
                <c:pt idx="19">
                  <c:v>1</c:v>
                </c:pt>
                <c:pt idx="20">
                  <c:v>1</c:v>
                </c:pt>
              </c:numCache>
            </c:numRef>
          </c:val>
        </c:ser>
        <c:ser>
          <c:idx val="12"/>
          <c:order val="15"/>
          <c:tx>
            <c:strRef>
              <c:f>Used!$T$2</c:f>
              <c:strCache>
                <c:ptCount val="1"/>
                <c:pt idx="0">
                  <c:v>FY-3A/B</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Used!$T$3:$T$23</c:f>
              <c:numCache>
                <c:formatCode>General</c:formatCode>
                <c:ptCount val="21"/>
                <c:pt idx="13">
                  <c:v>0</c:v>
                </c:pt>
                <c:pt idx="17">
                  <c:v>1</c:v>
                </c:pt>
                <c:pt idx="18">
                  <c:v>2</c:v>
                </c:pt>
                <c:pt idx="19">
                  <c:v>3</c:v>
                </c:pt>
                <c:pt idx="20">
                  <c:v>3</c:v>
                </c:pt>
              </c:numCache>
            </c:numRef>
          </c:val>
        </c:ser>
        <c:ser>
          <c:idx val="13"/>
          <c:order val="16"/>
          <c:tx>
            <c:strRef>
              <c:f>Used!$U$2</c:f>
              <c:strCache>
                <c:ptCount val="1"/>
                <c:pt idx="0">
                  <c:v>QuikSCAT</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Used!$U$3:$U$23</c:f>
              <c:numCache>
                <c:formatCode>General</c:formatCode>
                <c:ptCount val="21"/>
                <c:pt idx="6">
                  <c:v>1</c:v>
                </c:pt>
                <c:pt idx="7">
                  <c:v>1</c:v>
                </c:pt>
                <c:pt idx="8">
                  <c:v>1</c:v>
                </c:pt>
                <c:pt idx="9">
                  <c:v>1</c:v>
                </c:pt>
                <c:pt idx="10">
                  <c:v>1</c:v>
                </c:pt>
                <c:pt idx="11">
                  <c:v>1</c:v>
                </c:pt>
                <c:pt idx="12">
                  <c:v>1</c:v>
                </c:pt>
                <c:pt idx="13">
                  <c:v>1</c:v>
                </c:pt>
                <c:pt idx="14">
                  <c:v>0</c:v>
                </c:pt>
              </c:numCache>
            </c:numRef>
          </c:val>
        </c:ser>
        <c:ser>
          <c:idx val="14"/>
          <c:order val="17"/>
          <c:tx>
            <c:strRef>
              <c:f>Used!$X$2</c:f>
              <c:strCache>
                <c:ptCount val="1"/>
                <c:pt idx="0">
                  <c:v>JASON-1/2/3</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Used!$X$3:$X$23</c:f>
              <c:numCache>
                <c:formatCode>General</c:formatCode>
                <c:ptCount val="21"/>
                <c:pt idx="10">
                  <c:v>1</c:v>
                </c:pt>
                <c:pt idx="11">
                  <c:v>1</c:v>
                </c:pt>
                <c:pt idx="12">
                  <c:v>1</c:v>
                </c:pt>
                <c:pt idx="13">
                  <c:v>2</c:v>
                </c:pt>
                <c:pt idx="14">
                  <c:v>2</c:v>
                </c:pt>
                <c:pt idx="15">
                  <c:v>2</c:v>
                </c:pt>
                <c:pt idx="16">
                  <c:v>2</c:v>
                </c:pt>
                <c:pt idx="17">
                  <c:v>1</c:v>
                </c:pt>
                <c:pt idx="18">
                  <c:v>1</c:v>
                </c:pt>
                <c:pt idx="19">
                  <c:v>2</c:v>
                </c:pt>
                <c:pt idx="20">
                  <c:v>2</c:v>
                </c:pt>
              </c:numCache>
            </c:numRef>
          </c:val>
        </c:ser>
        <c:ser>
          <c:idx val="15"/>
          <c:order val="18"/>
          <c:tx>
            <c:strRef>
              <c:f>Used!$V$2</c:f>
              <c:strCache>
                <c:ptCount val="1"/>
                <c:pt idx="0">
                  <c:v>Oceansat</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Used!$V$3:$V$23</c:f>
              <c:numCache>
                <c:formatCode>General</c:formatCode>
                <c:ptCount val="21"/>
                <c:pt idx="15">
                  <c:v>1</c:v>
                </c:pt>
                <c:pt idx="16">
                  <c:v>1</c:v>
                </c:pt>
                <c:pt idx="17">
                  <c:v>1</c:v>
                </c:pt>
                <c:pt idx="18">
                  <c:v>1</c:v>
                </c:pt>
                <c:pt idx="19">
                  <c:v>1</c:v>
                </c:pt>
                <c:pt idx="20">
                  <c:v>1</c:v>
                </c:pt>
              </c:numCache>
            </c:numRef>
          </c:val>
        </c:ser>
        <c:ser>
          <c:idx val="16"/>
          <c:order val="19"/>
          <c:tx>
            <c:strRef>
              <c:f>Used!$W$2</c:f>
              <c:strCache>
                <c:ptCount val="1"/>
                <c:pt idx="0">
                  <c:v>HY-2A</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Used!$W$3:$W$23</c:f>
              <c:numCache>
                <c:formatCode>General</c:formatCode>
                <c:ptCount val="21"/>
                <c:pt idx="17">
                  <c:v>1</c:v>
                </c:pt>
                <c:pt idx="18">
                  <c:v>1</c:v>
                </c:pt>
                <c:pt idx="19">
                  <c:v>1</c:v>
                </c:pt>
                <c:pt idx="20">
                  <c:v>1</c:v>
                </c:pt>
              </c:numCache>
            </c:numRef>
          </c:val>
        </c:ser>
        <c:ser>
          <c:idx val="17"/>
          <c:order val="20"/>
          <c:tx>
            <c:strRef>
              <c:f>Used!$Y$2</c:f>
              <c:strCache>
                <c:ptCount val="1"/>
                <c:pt idx="0">
                  <c:v>METEOSAT AMV</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Used!$Y$3:$Y$23</c:f>
              <c:numCache>
                <c:formatCode>General</c:formatCode>
                <c:ptCount val="21"/>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numCache>
            </c:numRef>
          </c:val>
        </c:ser>
        <c:ser>
          <c:idx val="18"/>
          <c:order val="21"/>
          <c:tx>
            <c:strRef>
              <c:f>Used!$Z$2</c:f>
              <c:strCache>
                <c:ptCount val="1"/>
                <c:pt idx="0">
                  <c:v>GOES AMV</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Used!$Z$3:$Z$23</c:f>
              <c:numCache>
                <c:formatCode>General</c:formatCode>
                <c:ptCount val="21"/>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numCache>
            </c:numRef>
          </c:val>
        </c:ser>
        <c:ser>
          <c:idx val="19"/>
          <c:order val="22"/>
          <c:tx>
            <c:strRef>
              <c:f>Used!$AA$2</c:f>
              <c:strCache>
                <c:ptCount val="1"/>
                <c:pt idx="0">
                  <c:v>GMS/MTSAT AMV</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Used!$AA$3:$AA$23</c:f>
              <c:numCache>
                <c:formatCode>General</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val>
        </c:ser>
        <c:ser>
          <c:idx val="20"/>
          <c:order val="23"/>
          <c:tx>
            <c:strRef>
              <c:f>Used!$AB$2</c:f>
              <c:strCache>
                <c:ptCount val="1"/>
                <c:pt idx="0">
                  <c:v>FY-2C/D AMV</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Used!$AB$3:$AB$23</c:f>
              <c:numCache>
                <c:formatCode>General</c:formatCode>
                <c:ptCount val="21"/>
                <c:pt idx="12">
                  <c:v>1</c:v>
                </c:pt>
                <c:pt idx="13">
                  <c:v>1</c:v>
                </c:pt>
                <c:pt idx="14">
                  <c:v>1</c:v>
                </c:pt>
                <c:pt idx="15">
                  <c:v>1</c:v>
                </c:pt>
                <c:pt idx="16">
                  <c:v>1</c:v>
                </c:pt>
                <c:pt idx="17">
                  <c:v>1</c:v>
                </c:pt>
                <c:pt idx="18">
                  <c:v>1</c:v>
                </c:pt>
                <c:pt idx="19">
                  <c:v>1</c:v>
                </c:pt>
                <c:pt idx="20">
                  <c:v>1</c:v>
                </c:pt>
              </c:numCache>
            </c:numRef>
          </c:val>
        </c:ser>
        <c:ser>
          <c:idx val="21"/>
          <c:order val="24"/>
          <c:tx>
            <c:strRef>
              <c:f>Used!$AE$2</c:f>
              <c:strCache>
                <c:ptCount val="1"/>
                <c:pt idx="0">
                  <c:v>METEOSAT Rad</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Used!$AE$3:$AE$23</c:f>
              <c:numCache>
                <c:formatCode>General</c:formatCode>
                <c:ptCount val="21"/>
                <c:pt idx="6">
                  <c:v>1</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numCache>
            </c:numRef>
          </c:val>
        </c:ser>
        <c:ser>
          <c:idx val="22"/>
          <c:order val="25"/>
          <c:tx>
            <c:strRef>
              <c:f>Used!$AF$2</c:f>
              <c:strCache>
                <c:ptCount val="1"/>
                <c:pt idx="0">
                  <c:v>GOES Rad</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Used!$AF$3:$AF$23</c:f>
              <c:numCache>
                <c:formatCode>General</c:formatCode>
                <c:ptCount val="21"/>
                <c:pt idx="7">
                  <c:v>3</c:v>
                </c:pt>
                <c:pt idx="8">
                  <c:v>3</c:v>
                </c:pt>
                <c:pt idx="9">
                  <c:v>3</c:v>
                </c:pt>
                <c:pt idx="10">
                  <c:v>2</c:v>
                </c:pt>
                <c:pt idx="11">
                  <c:v>2</c:v>
                </c:pt>
                <c:pt idx="12">
                  <c:v>2</c:v>
                </c:pt>
                <c:pt idx="13">
                  <c:v>2</c:v>
                </c:pt>
                <c:pt idx="14">
                  <c:v>2</c:v>
                </c:pt>
                <c:pt idx="15">
                  <c:v>2</c:v>
                </c:pt>
                <c:pt idx="16">
                  <c:v>2</c:v>
                </c:pt>
                <c:pt idx="17">
                  <c:v>2</c:v>
                </c:pt>
                <c:pt idx="18">
                  <c:v>2</c:v>
                </c:pt>
                <c:pt idx="19">
                  <c:v>2</c:v>
                </c:pt>
                <c:pt idx="20">
                  <c:v>2</c:v>
                </c:pt>
              </c:numCache>
            </c:numRef>
          </c:val>
        </c:ser>
        <c:ser>
          <c:idx val="23"/>
          <c:order val="26"/>
          <c:tx>
            <c:strRef>
              <c:f>Used!$AG$2</c:f>
              <c:strCache>
                <c:ptCount val="1"/>
                <c:pt idx="0">
                  <c:v>GMS/MTSAT Rad</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Used!$AG$3:$AG$23</c:f>
              <c:numCache>
                <c:formatCode>General</c:formatCode>
                <c:ptCount val="21"/>
                <c:pt idx="11">
                  <c:v>1</c:v>
                </c:pt>
                <c:pt idx="12">
                  <c:v>1</c:v>
                </c:pt>
                <c:pt idx="13">
                  <c:v>1</c:v>
                </c:pt>
                <c:pt idx="14">
                  <c:v>1</c:v>
                </c:pt>
                <c:pt idx="15">
                  <c:v>1</c:v>
                </c:pt>
                <c:pt idx="16">
                  <c:v>1</c:v>
                </c:pt>
                <c:pt idx="17">
                  <c:v>1</c:v>
                </c:pt>
                <c:pt idx="18">
                  <c:v>1</c:v>
                </c:pt>
                <c:pt idx="19">
                  <c:v>1</c:v>
                </c:pt>
                <c:pt idx="20">
                  <c:v>1</c:v>
                </c:pt>
              </c:numCache>
            </c:numRef>
          </c:val>
        </c:ser>
        <c:ser>
          <c:idx val="24"/>
          <c:order val="27"/>
          <c:tx>
            <c:strRef>
              <c:f>Used!$AC$2</c:f>
              <c:strCache>
                <c:ptCount val="1"/>
                <c:pt idx="0">
                  <c:v>TERRA/AQUA AMV</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Used!$AC$3:$AC$23</c:f>
              <c:numCache>
                <c:formatCode>General</c:formatCode>
                <c:ptCount val="21"/>
                <c:pt idx="7">
                  <c:v>2</c:v>
                </c:pt>
                <c:pt idx="8">
                  <c:v>2</c:v>
                </c:pt>
                <c:pt idx="9">
                  <c:v>2</c:v>
                </c:pt>
                <c:pt idx="10">
                  <c:v>2</c:v>
                </c:pt>
                <c:pt idx="11">
                  <c:v>2</c:v>
                </c:pt>
                <c:pt idx="12">
                  <c:v>2</c:v>
                </c:pt>
                <c:pt idx="13">
                  <c:v>2</c:v>
                </c:pt>
                <c:pt idx="14">
                  <c:v>2</c:v>
                </c:pt>
                <c:pt idx="15">
                  <c:v>2</c:v>
                </c:pt>
                <c:pt idx="16">
                  <c:v>2</c:v>
                </c:pt>
                <c:pt idx="17">
                  <c:v>2</c:v>
                </c:pt>
                <c:pt idx="18">
                  <c:v>2</c:v>
                </c:pt>
                <c:pt idx="19">
                  <c:v>2</c:v>
                </c:pt>
                <c:pt idx="20">
                  <c:v>2</c:v>
                </c:pt>
              </c:numCache>
            </c:numRef>
          </c:val>
        </c:ser>
        <c:ser>
          <c:idx val="33"/>
          <c:order val="28"/>
          <c:tx>
            <c:strRef>
              <c:f>Used!$AH$2</c:f>
              <c:strCache>
                <c:ptCount val="1"/>
                <c:pt idx="0">
                  <c:v>Cryosat</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Used!$AH$3:$AH$23</c:f>
              <c:numCache>
                <c:formatCode>General</c:formatCode>
                <c:ptCount val="21"/>
                <c:pt idx="17">
                  <c:v>1</c:v>
                </c:pt>
                <c:pt idx="18">
                  <c:v>1</c:v>
                </c:pt>
                <c:pt idx="19">
                  <c:v>1</c:v>
                </c:pt>
                <c:pt idx="20">
                  <c:v>1</c:v>
                </c:pt>
              </c:numCache>
            </c:numRef>
          </c:val>
        </c:ser>
        <c:ser>
          <c:idx val="25"/>
          <c:order val="29"/>
          <c:tx>
            <c:strRef>
              <c:f>Used!$AI$2</c:f>
              <c:strCache>
                <c:ptCount val="1"/>
                <c:pt idx="0">
                  <c:v>SMOS</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Used!$AI$3:$AI$23</c:f>
              <c:numCache>
                <c:formatCode>General</c:formatCode>
                <c:ptCount val="21"/>
                <c:pt idx="13">
                  <c:v>0</c:v>
                </c:pt>
                <c:pt idx="16">
                  <c:v>1</c:v>
                </c:pt>
                <c:pt idx="17">
                  <c:v>1</c:v>
                </c:pt>
                <c:pt idx="18">
                  <c:v>1</c:v>
                </c:pt>
                <c:pt idx="19">
                  <c:v>1</c:v>
                </c:pt>
                <c:pt idx="20">
                  <c:v>1</c:v>
                </c:pt>
              </c:numCache>
            </c:numRef>
          </c:val>
        </c:ser>
        <c:ser>
          <c:idx val="26"/>
          <c:order val="30"/>
          <c:tx>
            <c:strRef>
              <c:f>Used!$AJ$2</c:f>
              <c:strCache>
                <c:ptCount val="1"/>
                <c:pt idx="0">
                  <c:v>EarthCARE</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Used!$AJ$3:$AJ$23</c:f>
              <c:numCache>
                <c:formatCode>General</c:formatCode>
                <c:ptCount val="21"/>
                <c:pt idx="18">
                  <c:v>1</c:v>
                </c:pt>
                <c:pt idx="19">
                  <c:v>2</c:v>
                </c:pt>
                <c:pt idx="20">
                  <c:v>2</c:v>
                </c:pt>
              </c:numCache>
            </c:numRef>
          </c:val>
        </c:ser>
        <c:ser>
          <c:idx val="27"/>
          <c:order val="31"/>
          <c:tx>
            <c:strRef>
              <c:f>Used!$AK$2</c:f>
              <c:strCache>
                <c:ptCount val="1"/>
                <c:pt idx="0">
                  <c:v>ADM Aeolus</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Used!$AK$3:$AK$23</c:f>
              <c:numCache>
                <c:formatCode>General</c:formatCode>
                <c:ptCount val="21"/>
                <c:pt idx="20">
                  <c:v>1</c:v>
                </c:pt>
              </c:numCache>
            </c:numRef>
          </c:val>
        </c:ser>
        <c:ser>
          <c:idx val="28"/>
          <c:order val="32"/>
          <c:tx>
            <c:strRef>
              <c:f>Used!$AL$2</c:f>
              <c:strCache>
                <c:ptCount val="1"/>
                <c:pt idx="0">
                  <c:v>GOSAT</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Used!$AL$3:$AL$23</c:f>
              <c:numCache>
                <c:formatCode>General</c:formatCode>
                <c:ptCount val="21"/>
                <c:pt idx="16">
                  <c:v>1</c:v>
                </c:pt>
                <c:pt idx="17">
                  <c:v>1</c:v>
                </c:pt>
                <c:pt idx="18">
                  <c:v>1</c:v>
                </c:pt>
                <c:pt idx="19">
                  <c:v>1</c:v>
                </c:pt>
                <c:pt idx="20">
                  <c:v>1</c:v>
                </c:pt>
              </c:numCache>
            </c:numRef>
          </c:val>
        </c:ser>
        <c:ser>
          <c:idx val="34"/>
          <c:order val="33"/>
          <c:tx>
            <c:strRef>
              <c:f>Used!$AM$2</c:f>
              <c:strCache>
                <c:ptCount val="1"/>
                <c:pt idx="0">
                  <c:v>Sentinel 1</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Used!$AM$3:$AM$23</c:f>
              <c:numCache>
                <c:formatCode>General</c:formatCode>
                <c:ptCount val="21"/>
                <c:pt idx="18">
                  <c:v>1</c:v>
                </c:pt>
                <c:pt idx="19">
                  <c:v>1</c:v>
                </c:pt>
                <c:pt idx="20">
                  <c:v>1</c:v>
                </c:pt>
              </c:numCache>
            </c:numRef>
          </c:val>
        </c:ser>
        <c:ser>
          <c:idx val="29"/>
          <c:order val="34"/>
          <c:tx>
            <c:strRef>
              <c:f>Used!$AN$2</c:f>
              <c:strCache>
                <c:ptCount val="1"/>
                <c:pt idx="0">
                  <c:v>Sentinel 3</c:v>
                </c:pt>
              </c:strCache>
            </c:strRef>
          </c:tx>
          <c:invertIfNegative val="0"/>
          <c:cat>
            <c:numRef>
              <c:f>Used!$A$3:$A$23</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Used!$AN$3:$AN$23</c:f>
              <c:numCache>
                <c:formatCode>General</c:formatCode>
                <c:ptCount val="21"/>
                <c:pt idx="18">
                  <c:v>1</c:v>
                </c:pt>
                <c:pt idx="19">
                  <c:v>1</c:v>
                </c:pt>
                <c:pt idx="20">
                  <c:v>1</c:v>
                </c:pt>
              </c:numCache>
            </c:numRef>
          </c:val>
        </c:ser>
        <c:dLbls>
          <c:showLegendKey val="0"/>
          <c:showVal val="0"/>
          <c:showCatName val="0"/>
          <c:showSerName val="0"/>
          <c:showPercent val="0"/>
          <c:showBubbleSize val="0"/>
        </c:dLbls>
        <c:gapWidth val="150"/>
        <c:overlap val="100"/>
        <c:axId val="9532160"/>
        <c:axId val="9533696"/>
      </c:barChart>
      <c:catAx>
        <c:axId val="9532160"/>
        <c:scaling>
          <c:orientation val="minMax"/>
        </c:scaling>
        <c:delete val="0"/>
        <c:axPos val="b"/>
        <c:numFmt formatCode="General" sourceLinked="1"/>
        <c:majorTickMark val="out"/>
        <c:minorTickMark val="none"/>
        <c:tickLblPos val="nextTo"/>
        <c:spPr>
          <a:ln w="3175">
            <a:solidFill>
              <a:srgbClr val="878787"/>
            </a:solidFill>
            <a:prstDash val="solid"/>
          </a:ln>
        </c:spPr>
        <c:crossAx val="9533696"/>
        <c:crosses val="autoZero"/>
        <c:auto val="1"/>
        <c:lblAlgn val="ctr"/>
        <c:lblOffset val="100"/>
        <c:noMultiLvlLbl val="0"/>
      </c:catAx>
      <c:valAx>
        <c:axId val="9533696"/>
        <c:scaling>
          <c:orientation val="minMax"/>
        </c:scaling>
        <c:delete val="0"/>
        <c:axPos val="l"/>
        <c:majorGridlines>
          <c:spPr>
            <a:ln w="3175">
              <a:solidFill>
                <a:srgbClr val="878787"/>
              </a:solidFill>
              <a:prstDash val="solid"/>
            </a:ln>
          </c:spPr>
        </c:majorGridlines>
        <c:numFmt formatCode="General" sourceLinked="1"/>
        <c:majorTickMark val="out"/>
        <c:minorTickMark val="none"/>
        <c:tickLblPos val="nextTo"/>
        <c:spPr>
          <a:ln w="3175">
            <a:solidFill>
              <a:srgbClr val="878787"/>
            </a:solidFill>
            <a:prstDash val="solid"/>
          </a:ln>
        </c:spPr>
        <c:crossAx val="9532160"/>
        <c:crosses val="autoZero"/>
        <c:crossBetween val="between"/>
      </c:valAx>
    </c:plotArea>
    <c:legend>
      <c:legendPos val="b"/>
      <c:layout>
        <c:manualLayout>
          <c:xMode val="edge"/>
          <c:yMode val="edge"/>
          <c:x val="2.7795493405647902E-2"/>
          <c:y val="0.74095460289685999"/>
          <c:w val="0.94994151664651905"/>
          <c:h val="0.237574650994713"/>
        </c:manualLayout>
      </c:layout>
      <c:overlay val="0"/>
      <c:txPr>
        <a:bodyPr/>
        <a:lstStyle/>
        <a:p>
          <a:pPr>
            <a:defRPr sz="1200" b="1" baseline="0"/>
          </a:pPr>
          <a:endParaRPr lang="en-US"/>
        </a:p>
      </c:txPr>
    </c:legend>
    <c:plotVisOnly val="1"/>
    <c:dispBlanksAs val="gap"/>
    <c:showDLblsOverMax val="0"/>
  </c:chart>
  <c:spPr>
    <a:solidFill>
      <a:srgbClr val="FFFFFF"/>
    </a:solidFill>
    <a:ln w="3175">
      <a:solidFill>
        <a:srgbClr val="878787"/>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a:t>
            </a:r>
            <a:r>
              <a:rPr lang="en-US" baseline="0"/>
              <a:t> </a:t>
            </a:r>
            <a:r>
              <a:rPr lang="en-US"/>
              <a:t>GFS Irene Track Forecast Improvement/Degradation</a:t>
            </a:r>
            <a:r>
              <a:rPr lang="en-US" baseline="0"/>
              <a:t> </a:t>
            </a:r>
            <a:br>
              <a:rPr lang="en-US" baseline="0"/>
            </a:br>
            <a:r>
              <a:rPr lang="en-US" baseline="0"/>
              <a:t>With Drops and Raobs for 00Z and 12Z Cycles</a:t>
            </a:r>
            <a:endParaRPr lang="en-US"/>
          </a:p>
        </c:rich>
      </c:tx>
      <c:overlay val="0"/>
    </c:title>
    <c:autoTitleDeleted val="0"/>
    <c:plotArea>
      <c:layout>
        <c:manualLayout>
          <c:layoutTarget val="inner"/>
          <c:xMode val="edge"/>
          <c:yMode val="edge"/>
          <c:x val="8.7352356038295498E-2"/>
          <c:y val="0.18297112860892401"/>
          <c:w val="0.89651431079775001"/>
          <c:h val="0.66580307007078698"/>
        </c:manualLayout>
      </c:layout>
      <c:barChart>
        <c:barDir val="col"/>
        <c:grouping val="clustered"/>
        <c:varyColors val="0"/>
        <c:ser>
          <c:idx val="0"/>
          <c:order val="0"/>
          <c:tx>
            <c:strRef>
              <c:f>Calculations!$A$24</c:f>
              <c:strCache>
                <c:ptCount val="1"/>
                <c:pt idx="0">
                  <c:v>Improvement/Degradation with Raobs</c:v>
                </c:pt>
              </c:strCache>
            </c:strRef>
          </c:tx>
          <c:spPr>
            <a:solidFill>
              <a:schemeClr val="tx2">
                <a:lumMod val="60000"/>
                <a:lumOff val="40000"/>
              </a:schemeClr>
            </a:solidFill>
          </c:spPr>
          <c:invertIfNegative val="0"/>
          <c:cat>
            <c:numRef>
              <c:f>Calculations!$C$16:$V$16</c:f>
              <c:numCache>
                <c:formatCode>General</c:formatCode>
                <c:ptCount val="20"/>
                <c:pt idx="0">
                  <c:v>6</c:v>
                </c:pt>
                <c:pt idx="1">
                  <c:v>12</c:v>
                </c:pt>
                <c:pt idx="2">
                  <c:v>18</c:v>
                </c:pt>
                <c:pt idx="3">
                  <c:v>24</c:v>
                </c:pt>
                <c:pt idx="4">
                  <c:v>30</c:v>
                </c:pt>
                <c:pt idx="5">
                  <c:v>36</c:v>
                </c:pt>
                <c:pt idx="6">
                  <c:v>42</c:v>
                </c:pt>
                <c:pt idx="7">
                  <c:v>48</c:v>
                </c:pt>
                <c:pt idx="8">
                  <c:v>54</c:v>
                </c:pt>
                <c:pt idx="9">
                  <c:v>60</c:v>
                </c:pt>
                <c:pt idx="10">
                  <c:v>66</c:v>
                </c:pt>
                <c:pt idx="11">
                  <c:v>72</c:v>
                </c:pt>
                <c:pt idx="12">
                  <c:v>78</c:v>
                </c:pt>
                <c:pt idx="13">
                  <c:v>84</c:v>
                </c:pt>
                <c:pt idx="14">
                  <c:v>90</c:v>
                </c:pt>
                <c:pt idx="15">
                  <c:v>96</c:v>
                </c:pt>
                <c:pt idx="16">
                  <c:v>102</c:v>
                </c:pt>
                <c:pt idx="17">
                  <c:v>108</c:v>
                </c:pt>
                <c:pt idx="18">
                  <c:v>114</c:v>
                </c:pt>
                <c:pt idx="19">
                  <c:v>120</c:v>
                </c:pt>
              </c:numCache>
            </c:numRef>
          </c:cat>
          <c:val>
            <c:numRef>
              <c:f>Calculations!$C$37:$V$37</c:f>
              <c:numCache>
                <c:formatCode>0</c:formatCode>
                <c:ptCount val="20"/>
                <c:pt idx="0">
                  <c:v>-0.70000000000000095</c:v>
                </c:pt>
                <c:pt idx="1">
                  <c:v>9.0909090909079299E-3</c:v>
                </c:pt>
                <c:pt idx="2">
                  <c:v>-4.8909090909090942</c:v>
                </c:pt>
                <c:pt idx="3">
                  <c:v>0.46363636363636501</c:v>
                </c:pt>
                <c:pt idx="4">
                  <c:v>-1.9500000000000031</c:v>
                </c:pt>
                <c:pt idx="5">
                  <c:v>2.9699999999999989</c:v>
                </c:pt>
                <c:pt idx="6">
                  <c:v>5.1555555555555426</c:v>
                </c:pt>
                <c:pt idx="7">
                  <c:v>-1.1555555555555661</c:v>
                </c:pt>
                <c:pt idx="8">
                  <c:v>-0.73749999999999705</c:v>
                </c:pt>
                <c:pt idx="9">
                  <c:v>-8.7499999999991501E-2</c:v>
                </c:pt>
                <c:pt idx="10">
                  <c:v>0.15714285714284401</c:v>
                </c:pt>
                <c:pt idx="11">
                  <c:v>-1.1857142857142691</c:v>
                </c:pt>
                <c:pt idx="12">
                  <c:v>0.65000000000000602</c:v>
                </c:pt>
                <c:pt idx="13">
                  <c:v>0.483333333333334</c:v>
                </c:pt>
                <c:pt idx="14">
                  <c:v>-2.0799999999999979</c:v>
                </c:pt>
                <c:pt idx="15">
                  <c:v>-11.5</c:v>
                </c:pt>
                <c:pt idx="16">
                  <c:v>-1.999999999999986</c:v>
                </c:pt>
                <c:pt idx="17">
                  <c:v>0.17499999999999699</c:v>
                </c:pt>
                <c:pt idx="18">
                  <c:v>-6.43333333333337</c:v>
                </c:pt>
                <c:pt idx="19">
                  <c:v>-1.2666666666666799</c:v>
                </c:pt>
              </c:numCache>
            </c:numRef>
          </c:val>
        </c:ser>
        <c:ser>
          <c:idx val="1"/>
          <c:order val="1"/>
          <c:tx>
            <c:strRef>
              <c:f>Calculations!$A$25</c:f>
              <c:strCache>
                <c:ptCount val="1"/>
                <c:pt idx="0">
                  <c:v>Improvement/Degradation with Drops</c:v>
                </c:pt>
              </c:strCache>
            </c:strRef>
          </c:tx>
          <c:spPr>
            <a:solidFill>
              <a:schemeClr val="accent2"/>
            </a:solidFill>
          </c:spPr>
          <c:invertIfNegative val="0"/>
          <c:cat>
            <c:numRef>
              <c:f>Calculations!$C$16:$V$16</c:f>
              <c:numCache>
                <c:formatCode>General</c:formatCode>
                <c:ptCount val="20"/>
                <c:pt idx="0">
                  <c:v>6</c:v>
                </c:pt>
                <c:pt idx="1">
                  <c:v>12</c:v>
                </c:pt>
                <c:pt idx="2">
                  <c:v>18</c:v>
                </c:pt>
                <c:pt idx="3">
                  <c:v>24</c:v>
                </c:pt>
                <c:pt idx="4">
                  <c:v>30</c:v>
                </c:pt>
                <c:pt idx="5">
                  <c:v>36</c:v>
                </c:pt>
                <c:pt idx="6">
                  <c:v>42</c:v>
                </c:pt>
                <c:pt idx="7">
                  <c:v>48</c:v>
                </c:pt>
                <c:pt idx="8">
                  <c:v>54</c:v>
                </c:pt>
                <c:pt idx="9">
                  <c:v>60</c:v>
                </c:pt>
                <c:pt idx="10">
                  <c:v>66</c:v>
                </c:pt>
                <c:pt idx="11">
                  <c:v>72</c:v>
                </c:pt>
                <c:pt idx="12">
                  <c:v>78</c:v>
                </c:pt>
                <c:pt idx="13">
                  <c:v>84</c:v>
                </c:pt>
                <c:pt idx="14">
                  <c:v>90</c:v>
                </c:pt>
                <c:pt idx="15">
                  <c:v>96</c:v>
                </c:pt>
                <c:pt idx="16">
                  <c:v>102</c:v>
                </c:pt>
                <c:pt idx="17">
                  <c:v>108</c:v>
                </c:pt>
                <c:pt idx="18">
                  <c:v>114</c:v>
                </c:pt>
                <c:pt idx="19">
                  <c:v>120</c:v>
                </c:pt>
              </c:numCache>
            </c:numRef>
          </c:cat>
          <c:val>
            <c:numRef>
              <c:f>Calculations!$C$38:$V$38</c:f>
              <c:numCache>
                <c:formatCode>0</c:formatCode>
                <c:ptCount val="20"/>
                <c:pt idx="0">
                  <c:v>0.32727272727272999</c:v>
                </c:pt>
                <c:pt idx="1">
                  <c:v>3.8636363636363629</c:v>
                </c:pt>
                <c:pt idx="2">
                  <c:v>-1.345454545454547</c:v>
                </c:pt>
                <c:pt idx="3">
                  <c:v>3.6545454545454521</c:v>
                </c:pt>
                <c:pt idx="4">
                  <c:v>-2.3299999999999979</c:v>
                </c:pt>
                <c:pt idx="5">
                  <c:v>6.0600000000000076</c:v>
                </c:pt>
                <c:pt idx="6">
                  <c:v>10.455555555555559</c:v>
                </c:pt>
                <c:pt idx="7">
                  <c:v>15.855555555555551</c:v>
                </c:pt>
                <c:pt idx="8">
                  <c:v>10.8125</c:v>
                </c:pt>
                <c:pt idx="9">
                  <c:v>9.0125000000000028</c:v>
                </c:pt>
                <c:pt idx="10">
                  <c:v>6.8428571428571336</c:v>
                </c:pt>
                <c:pt idx="11">
                  <c:v>-2.7285714285714269</c:v>
                </c:pt>
                <c:pt idx="12">
                  <c:v>3</c:v>
                </c:pt>
                <c:pt idx="13">
                  <c:v>-9.6833333333333371</c:v>
                </c:pt>
                <c:pt idx="14">
                  <c:v>-23.94</c:v>
                </c:pt>
                <c:pt idx="15">
                  <c:v>-29.960000000000019</c:v>
                </c:pt>
                <c:pt idx="16">
                  <c:v>-10.975</c:v>
                </c:pt>
                <c:pt idx="17">
                  <c:v>-5.324999999999994</c:v>
                </c:pt>
                <c:pt idx="18">
                  <c:v>-11.133333333333351</c:v>
                </c:pt>
                <c:pt idx="19">
                  <c:v>-28.366666666666671</c:v>
                </c:pt>
              </c:numCache>
            </c:numRef>
          </c:val>
        </c:ser>
        <c:ser>
          <c:idx val="2"/>
          <c:order val="2"/>
          <c:tx>
            <c:v>Improvement/Degradation with Both</c:v>
          </c:tx>
          <c:spPr>
            <a:solidFill>
              <a:schemeClr val="accent4"/>
            </a:solidFill>
          </c:spPr>
          <c:invertIfNegative val="0"/>
          <c:val>
            <c:numRef>
              <c:f>Calculations!$C$39:$V$39</c:f>
              <c:numCache>
                <c:formatCode>0</c:formatCode>
                <c:ptCount val="20"/>
                <c:pt idx="0">
                  <c:v>0.67272727272726995</c:v>
                </c:pt>
                <c:pt idx="1">
                  <c:v>3.3545454545454541</c:v>
                </c:pt>
                <c:pt idx="2">
                  <c:v>-2.7818181818181831</c:v>
                </c:pt>
                <c:pt idx="3">
                  <c:v>1.5545454545454509</c:v>
                </c:pt>
                <c:pt idx="4">
                  <c:v>7.0000000000000298E-2</c:v>
                </c:pt>
                <c:pt idx="5">
                  <c:v>3.0300000000000078</c:v>
                </c:pt>
                <c:pt idx="6">
                  <c:v>2.0222222222222261</c:v>
                </c:pt>
                <c:pt idx="7">
                  <c:v>10.066666666666659</c:v>
                </c:pt>
                <c:pt idx="8">
                  <c:v>7.3874999999999957</c:v>
                </c:pt>
                <c:pt idx="9">
                  <c:v>3.0500000000000038</c:v>
                </c:pt>
                <c:pt idx="10">
                  <c:v>-0.34285714285714203</c:v>
                </c:pt>
                <c:pt idx="11">
                  <c:v>1.04285714285716</c:v>
                </c:pt>
                <c:pt idx="12">
                  <c:v>-0.93333333333332302</c:v>
                </c:pt>
                <c:pt idx="13">
                  <c:v>-11.266666666666669</c:v>
                </c:pt>
                <c:pt idx="14">
                  <c:v>-19.420000000000019</c:v>
                </c:pt>
                <c:pt idx="15">
                  <c:v>-27.240000000000009</c:v>
                </c:pt>
                <c:pt idx="16">
                  <c:v>-7.4749999999999943</c:v>
                </c:pt>
                <c:pt idx="17">
                  <c:v>-5.8000000000000096</c:v>
                </c:pt>
                <c:pt idx="18">
                  <c:v>-13.766666666666699</c:v>
                </c:pt>
                <c:pt idx="19">
                  <c:v>-25.899999999999991</c:v>
                </c:pt>
              </c:numCache>
            </c:numRef>
          </c:val>
        </c:ser>
        <c:dLbls>
          <c:showLegendKey val="0"/>
          <c:showVal val="0"/>
          <c:showCatName val="0"/>
          <c:showSerName val="0"/>
          <c:showPercent val="0"/>
          <c:showBubbleSize val="0"/>
        </c:dLbls>
        <c:gapWidth val="150"/>
        <c:axId val="74994048"/>
        <c:axId val="74995968"/>
      </c:barChart>
      <c:catAx>
        <c:axId val="74994048"/>
        <c:scaling>
          <c:orientation val="minMax"/>
        </c:scaling>
        <c:delete val="0"/>
        <c:axPos val="b"/>
        <c:title>
          <c:tx>
            <c:rich>
              <a:bodyPr/>
              <a:lstStyle/>
              <a:p>
                <a:pPr>
                  <a:defRPr sz="1400"/>
                </a:pPr>
                <a:r>
                  <a:rPr lang="en-US" sz="1400"/>
                  <a:t>Forecast Hour</a:t>
                </a:r>
              </a:p>
              <a:p>
                <a:pPr>
                  <a:defRPr sz="1400"/>
                </a:pPr>
                <a:r>
                  <a:rPr lang="en-US" sz="1400" b="0"/>
                  <a:t>(Sample Size)</a:t>
                </a:r>
              </a:p>
            </c:rich>
          </c:tx>
          <c:layout>
            <c:manualLayout>
              <c:xMode val="edge"/>
              <c:yMode val="edge"/>
              <c:x val="0.47207714989945299"/>
              <c:y val="0.93315151515151495"/>
            </c:manualLayout>
          </c:layout>
          <c:overlay val="0"/>
        </c:title>
        <c:numFmt formatCode="General" sourceLinked="1"/>
        <c:majorTickMark val="out"/>
        <c:minorTickMark val="none"/>
        <c:tickLblPos val="low"/>
        <c:txPr>
          <a:bodyPr/>
          <a:lstStyle/>
          <a:p>
            <a:pPr>
              <a:defRPr sz="1200" b="1"/>
            </a:pPr>
            <a:endParaRPr lang="en-US"/>
          </a:p>
        </c:txPr>
        <c:crossAx val="74995968"/>
        <c:crosses val="autoZero"/>
        <c:auto val="1"/>
        <c:lblAlgn val="ctr"/>
        <c:lblOffset val="100"/>
        <c:noMultiLvlLbl val="0"/>
      </c:catAx>
      <c:valAx>
        <c:axId val="74995968"/>
        <c:scaling>
          <c:orientation val="minMax"/>
          <c:max val="30"/>
          <c:min val="-40"/>
        </c:scaling>
        <c:delete val="0"/>
        <c:axPos val="l"/>
        <c:majorGridlines/>
        <c:title>
          <c:tx>
            <c:rich>
              <a:bodyPr rot="-5400000" vert="horz"/>
              <a:lstStyle/>
              <a:p>
                <a:pPr>
                  <a:defRPr sz="1400"/>
                </a:pPr>
                <a:r>
                  <a:rPr lang="en-US" sz="1400"/>
                  <a:t>Track Error Improvement/Degradation (n mi)</a:t>
                </a:r>
              </a:p>
            </c:rich>
          </c:tx>
          <c:overlay val="0"/>
        </c:title>
        <c:numFmt formatCode="#,##0" sourceLinked="0"/>
        <c:majorTickMark val="out"/>
        <c:minorTickMark val="none"/>
        <c:tickLblPos val="nextTo"/>
        <c:txPr>
          <a:bodyPr/>
          <a:lstStyle/>
          <a:p>
            <a:pPr>
              <a:defRPr sz="1200" b="1"/>
            </a:pPr>
            <a:endParaRPr lang="en-US"/>
          </a:p>
        </c:txPr>
        <c:crossAx val="74994048"/>
        <c:crosses val="autoZero"/>
        <c:crossBetween val="between"/>
      </c:valAx>
      <c:spPr>
        <a:noFill/>
        <a:ln w="25400">
          <a:solidFill>
            <a:schemeClr val="tx1"/>
          </a:solidFill>
        </a:ln>
      </c:spPr>
    </c:plotArea>
    <c:legend>
      <c:legendPos val="t"/>
      <c:overlay val="0"/>
      <c:txPr>
        <a:bodyPr/>
        <a:lstStyle/>
        <a:p>
          <a:pPr>
            <a:defRPr sz="1100" b="1"/>
          </a:pPr>
          <a:endParaRPr lang="en-US"/>
        </a:p>
      </c:txPr>
    </c:legend>
    <c:plotVisOnly val="1"/>
    <c:dispBlanksAs val="gap"/>
    <c:showDLblsOverMax val="0"/>
  </c:chart>
  <c:spPr>
    <a:ln>
      <a:solidFill>
        <a:srgbClr val="000000"/>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a:t>
            </a:r>
            <a:r>
              <a:rPr lang="en-US" baseline="0"/>
              <a:t> </a:t>
            </a:r>
            <a:r>
              <a:rPr lang="en-US"/>
              <a:t>GFS Irene Track Forecast Improvement/Degradation</a:t>
            </a:r>
            <a:r>
              <a:rPr lang="en-US" baseline="0"/>
              <a:t> </a:t>
            </a:r>
            <a:br>
              <a:rPr lang="en-US" baseline="0"/>
            </a:br>
            <a:r>
              <a:rPr lang="en-US" baseline="0"/>
              <a:t>With Drops and Raobs for 06Z and 18Z Cycles</a:t>
            </a:r>
            <a:endParaRPr lang="en-US"/>
          </a:p>
        </c:rich>
      </c:tx>
      <c:overlay val="0"/>
    </c:title>
    <c:autoTitleDeleted val="0"/>
    <c:plotArea>
      <c:layout>
        <c:manualLayout>
          <c:layoutTarget val="inner"/>
          <c:xMode val="edge"/>
          <c:yMode val="edge"/>
          <c:x val="8.7352356038295498E-2"/>
          <c:y val="0.18297112860892401"/>
          <c:w val="0.89651431079775001"/>
          <c:h val="0.64560104986876599"/>
        </c:manualLayout>
      </c:layout>
      <c:barChart>
        <c:barDir val="col"/>
        <c:grouping val="clustered"/>
        <c:varyColors val="0"/>
        <c:ser>
          <c:idx val="0"/>
          <c:order val="0"/>
          <c:tx>
            <c:strRef>
              <c:f>Calculations!$A$24</c:f>
              <c:strCache>
                <c:ptCount val="1"/>
                <c:pt idx="0">
                  <c:v>Improvement/Degradation with Raobs</c:v>
                </c:pt>
              </c:strCache>
            </c:strRef>
          </c:tx>
          <c:spPr>
            <a:solidFill>
              <a:schemeClr val="tx2">
                <a:lumMod val="60000"/>
                <a:lumOff val="40000"/>
              </a:schemeClr>
            </a:solidFill>
          </c:spPr>
          <c:invertIfNegative val="0"/>
          <c:cat>
            <c:numRef>
              <c:f>Calculations!$C$16:$V$16</c:f>
              <c:numCache>
                <c:formatCode>General</c:formatCode>
                <c:ptCount val="20"/>
                <c:pt idx="0">
                  <c:v>6</c:v>
                </c:pt>
                <c:pt idx="1">
                  <c:v>12</c:v>
                </c:pt>
                <c:pt idx="2">
                  <c:v>18</c:v>
                </c:pt>
                <c:pt idx="3">
                  <c:v>24</c:v>
                </c:pt>
                <c:pt idx="4">
                  <c:v>30</c:v>
                </c:pt>
                <c:pt idx="5">
                  <c:v>36</c:v>
                </c:pt>
                <c:pt idx="6">
                  <c:v>42</c:v>
                </c:pt>
                <c:pt idx="7">
                  <c:v>48</c:v>
                </c:pt>
                <c:pt idx="8">
                  <c:v>54</c:v>
                </c:pt>
                <c:pt idx="9">
                  <c:v>60</c:v>
                </c:pt>
                <c:pt idx="10">
                  <c:v>66</c:v>
                </c:pt>
                <c:pt idx="11">
                  <c:v>72</c:v>
                </c:pt>
                <c:pt idx="12">
                  <c:v>78</c:v>
                </c:pt>
                <c:pt idx="13">
                  <c:v>84</c:v>
                </c:pt>
                <c:pt idx="14">
                  <c:v>90</c:v>
                </c:pt>
                <c:pt idx="15">
                  <c:v>96</c:v>
                </c:pt>
                <c:pt idx="16">
                  <c:v>102</c:v>
                </c:pt>
                <c:pt idx="17">
                  <c:v>108</c:v>
                </c:pt>
                <c:pt idx="18">
                  <c:v>114</c:v>
                </c:pt>
                <c:pt idx="19">
                  <c:v>120</c:v>
                </c:pt>
              </c:numCache>
            </c:numRef>
          </c:cat>
          <c:val>
            <c:numRef>
              <c:f>Calculations!$C$50:$V$50</c:f>
              <c:numCache>
                <c:formatCode>0</c:formatCode>
                <c:ptCount val="20"/>
                <c:pt idx="0">
                  <c:v>3.0636363636363662</c:v>
                </c:pt>
                <c:pt idx="1">
                  <c:v>1.7999999999999969</c:v>
                </c:pt>
                <c:pt idx="2">
                  <c:v>2.5636363636363662</c:v>
                </c:pt>
                <c:pt idx="3">
                  <c:v>-0.61818181818182405</c:v>
                </c:pt>
                <c:pt idx="4">
                  <c:v>-6.3636363636358995E-2</c:v>
                </c:pt>
                <c:pt idx="5">
                  <c:v>0.46999999999999198</c:v>
                </c:pt>
                <c:pt idx="6">
                  <c:v>5.0900000000000016</c:v>
                </c:pt>
                <c:pt idx="7">
                  <c:v>2.911111111111111</c:v>
                </c:pt>
                <c:pt idx="8">
                  <c:v>3.6111111111111072</c:v>
                </c:pt>
                <c:pt idx="9">
                  <c:v>2.399999999999999</c:v>
                </c:pt>
                <c:pt idx="10">
                  <c:v>-6.0750000000000028</c:v>
                </c:pt>
                <c:pt idx="11">
                  <c:v>1.385714285714293</c:v>
                </c:pt>
                <c:pt idx="12">
                  <c:v>3.6714285714285642</c:v>
                </c:pt>
                <c:pt idx="13">
                  <c:v>8.75</c:v>
                </c:pt>
                <c:pt idx="14">
                  <c:v>14.683333333333341</c:v>
                </c:pt>
                <c:pt idx="15">
                  <c:v>16.460000000000012</c:v>
                </c:pt>
                <c:pt idx="16">
                  <c:v>6.7000000000000171</c:v>
                </c:pt>
                <c:pt idx="17">
                  <c:v>12.574999999999999</c:v>
                </c:pt>
                <c:pt idx="18">
                  <c:v>25.5</c:v>
                </c:pt>
                <c:pt idx="19">
                  <c:v>9.9333333333333371</c:v>
                </c:pt>
              </c:numCache>
            </c:numRef>
          </c:val>
        </c:ser>
        <c:ser>
          <c:idx val="1"/>
          <c:order val="1"/>
          <c:tx>
            <c:strRef>
              <c:f>Calculations!$A$25</c:f>
              <c:strCache>
                <c:ptCount val="1"/>
                <c:pt idx="0">
                  <c:v>Improvement/Degradation with Drops</c:v>
                </c:pt>
              </c:strCache>
            </c:strRef>
          </c:tx>
          <c:spPr>
            <a:solidFill>
              <a:schemeClr val="accent2"/>
            </a:solidFill>
          </c:spPr>
          <c:invertIfNegative val="0"/>
          <c:cat>
            <c:numRef>
              <c:f>Calculations!$C$16:$V$16</c:f>
              <c:numCache>
                <c:formatCode>General</c:formatCode>
                <c:ptCount val="20"/>
                <c:pt idx="0">
                  <c:v>6</c:v>
                </c:pt>
                <c:pt idx="1">
                  <c:v>12</c:v>
                </c:pt>
                <c:pt idx="2">
                  <c:v>18</c:v>
                </c:pt>
                <c:pt idx="3">
                  <c:v>24</c:v>
                </c:pt>
                <c:pt idx="4">
                  <c:v>30</c:v>
                </c:pt>
                <c:pt idx="5">
                  <c:v>36</c:v>
                </c:pt>
                <c:pt idx="6">
                  <c:v>42</c:v>
                </c:pt>
                <c:pt idx="7">
                  <c:v>48</c:v>
                </c:pt>
                <c:pt idx="8">
                  <c:v>54</c:v>
                </c:pt>
                <c:pt idx="9">
                  <c:v>60</c:v>
                </c:pt>
                <c:pt idx="10">
                  <c:v>66</c:v>
                </c:pt>
                <c:pt idx="11">
                  <c:v>72</c:v>
                </c:pt>
                <c:pt idx="12">
                  <c:v>78</c:v>
                </c:pt>
                <c:pt idx="13">
                  <c:v>84</c:v>
                </c:pt>
                <c:pt idx="14">
                  <c:v>90</c:v>
                </c:pt>
                <c:pt idx="15">
                  <c:v>96</c:v>
                </c:pt>
                <c:pt idx="16">
                  <c:v>102</c:v>
                </c:pt>
                <c:pt idx="17">
                  <c:v>108</c:v>
                </c:pt>
                <c:pt idx="18">
                  <c:v>114</c:v>
                </c:pt>
                <c:pt idx="19">
                  <c:v>120</c:v>
                </c:pt>
              </c:numCache>
            </c:numRef>
          </c:cat>
          <c:val>
            <c:numRef>
              <c:f>Calculations!$C$51:$V$51</c:f>
              <c:numCache>
                <c:formatCode>0</c:formatCode>
                <c:ptCount val="20"/>
                <c:pt idx="0">
                  <c:v>2.7636363636363628</c:v>
                </c:pt>
                <c:pt idx="1">
                  <c:v>0.96363636363636496</c:v>
                </c:pt>
                <c:pt idx="2">
                  <c:v>2.4454545454545489</c:v>
                </c:pt>
                <c:pt idx="3">
                  <c:v>-0.22727272727273001</c:v>
                </c:pt>
                <c:pt idx="4">
                  <c:v>7.9818181818181904</c:v>
                </c:pt>
                <c:pt idx="5">
                  <c:v>6.239999999999994</c:v>
                </c:pt>
                <c:pt idx="6">
                  <c:v>11.7</c:v>
                </c:pt>
                <c:pt idx="7">
                  <c:v>9.8888888888888786</c:v>
                </c:pt>
                <c:pt idx="8">
                  <c:v>8.8666666666666796</c:v>
                </c:pt>
                <c:pt idx="9">
                  <c:v>7.9249999999999856</c:v>
                </c:pt>
                <c:pt idx="10">
                  <c:v>3.75</c:v>
                </c:pt>
                <c:pt idx="11">
                  <c:v>9.4428571428571431</c:v>
                </c:pt>
                <c:pt idx="12">
                  <c:v>15.285714285714301</c:v>
                </c:pt>
                <c:pt idx="13">
                  <c:v>8.86666666666666</c:v>
                </c:pt>
                <c:pt idx="14">
                  <c:v>4.5833333333333304</c:v>
                </c:pt>
                <c:pt idx="15">
                  <c:v>9.9800000000000022</c:v>
                </c:pt>
                <c:pt idx="16">
                  <c:v>14.3</c:v>
                </c:pt>
                <c:pt idx="17">
                  <c:v>11.35</c:v>
                </c:pt>
                <c:pt idx="18">
                  <c:v>14.074999999999999</c:v>
                </c:pt>
                <c:pt idx="19">
                  <c:v>4.2333333333333503</c:v>
                </c:pt>
              </c:numCache>
            </c:numRef>
          </c:val>
        </c:ser>
        <c:ser>
          <c:idx val="2"/>
          <c:order val="2"/>
          <c:tx>
            <c:v>Improvement/Degradaton with Both</c:v>
          </c:tx>
          <c:spPr>
            <a:solidFill>
              <a:schemeClr val="accent4"/>
            </a:solidFill>
          </c:spPr>
          <c:invertIfNegative val="0"/>
          <c:val>
            <c:numRef>
              <c:f>Calculations!$C$52:$V$52</c:f>
              <c:numCache>
                <c:formatCode>0</c:formatCode>
                <c:ptCount val="20"/>
                <c:pt idx="0">
                  <c:v>2.4090909090909118</c:v>
                </c:pt>
                <c:pt idx="1">
                  <c:v>3.981818181818177</c:v>
                </c:pt>
                <c:pt idx="2">
                  <c:v>3.0727272727272741</c:v>
                </c:pt>
                <c:pt idx="3">
                  <c:v>1.1818181818181761</c:v>
                </c:pt>
                <c:pt idx="4">
                  <c:v>4.4454545454545418</c:v>
                </c:pt>
                <c:pt idx="5">
                  <c:v>4.5999999999999943</c:v>
                </c:pt>
                <c:pt idx="6">
                  <c:v>12.06</c:v>
                </c:pt>
                <c:pt idx="7">
                  <c:v>10.077777777777779</c:v>
                </c:pt>
                <c:pt idx="8">
                  <c:v>8.7333333333333307</c:v>
                </c:pt>
                <c:pt idx="9">
                  <c:v>10.074999999999999</c:v>
                </c:pt>
                <c:pt idx="10">
                  <c:v>4.2750000000000048</c:v>
                </c:pt>
                <c:pt idx="11">
                  <c:v>5.5571428571428489</c:v>
                </c:pt>
                <c:pt idx="12">
                  <c:v>11.5</c:v>
                </c:pt>
                <c:pt idx="13">
                  <c:v>8.3666666666666796</c:v>
                </c:pt>
                <c:pt idx="14">
                  <c:v>5.2499999999999707</c:v>
                </c:pt>
                <c:pt idx="15">
                  <c:v>10.5</c:v>
                </c:pt>
                <c:pt idx="16">
                  <c:v>10.7</c:v>
                </c:pt>
                <c:pt idx="17">
                  <c:v>12.80000000000001</c:v>
                </c:pt>
                <c:pt idx="18">
                  <c:v>9.6000000000000227</c:v>
                </c:pt>
                <c:pt idx="19">
                  <c:v>11.5666666666667</c:v>
                </c:pt>
              </c:numCache>
            </c:numRef>
          </c:val>
        </c:ser>
        <c:dLbls>
          <c:showLegendKey val="0"/>
          <c:showVal val="0"/>
          <c:showCatName val="0"/>
          <c:showSerName val="0"/>
          <c:showPercent val="0"/>
          <c:showBubbleSize val="0"/>
        </c:dLbls>
        <c:gapWidth val="150"/>
        <c:axId val="74926720"/>
        <c:axId val="74932992"/>
      </c:barChart>
      <c:catAx>
        <c:axId val="74926720"/>
        <c:scaling>
          <c:orientation val="minMax"/>
        </c:scaling>
        <c:delete val="0"/>
        <c:axPos val="b"/>
        <c:title>
          <c:tx>
            <c:rich>
              <a:bodyPr/>
              <a:lstStyle/>
              <a:p>
                <a:pPr>
                  <a:defRPr sz="1400"/>
                </a:pPr>
                <a:r>
                  <a:rPr lang="en-US" sz="1400"/>
                  <a:t>Forecast Hour</a:t>
                </a:r>
              </a:p>
              <a:p>
                <a:pPr>
                  <a:defRPr sz="1400"/>
                </a:pPr>
                <a:r>
                  <a:rPr lang="en-US" sz="1400" b="0"/>
                  <a:t>(Sample Size)</a:t>
                </a:r>
              </a:p>
            </c:rich>
          </c:tx>
          <c:layout>
            <c:manualLayout>
              <c:xMode val="edge"/>
              <c:yMode val="edge"/>
              <c:x val="0.47207714989945299"/>
              <c:y val="0.91496969696969699"/>
            </c:manualLayout>
          </c:layout>
          <c:overlay val="0"/>
        </c:title>
        <c:numFmt formatCode="General" sourceLinked="1"/>
        <c:majorTickMark val="out"/>
        <c:minorTickMark val="none"/>
        <c:tickLblPos val="low"/>
        <c:txPr>
          <a:bodyPr/>
          <a:lstStyle/>
          <a:p>
            <a:pPr>
              <a:defRPr sz="1200" b="1"/>
            </a:pPr>
            <a:endParaRPr lang="en-US"/>
          </a:p>
        </c:txPr>
        <c:crossAx val="74932992"/>
        <c:crosses val="autoZero"/>
        <c:auto val="1"/>
        <c:lblAlgn val="ctr"/>
        <c:lblOffset val="100"/>
        <c:noMultiLvlLbl val="0"/>
      </c:catAx>
      <c:valAx>
        <c:axId val="74932992"/>
        <c:scaling>
          <c:orientation val="minMax"/>
          <c:max val="30"/>
          <c:min val="-40"/>
        </c:scaling>
        <c:delete val="0"/>
        <c:axPos val="l"/>
        <c:majorGridlines/>
        <c:title>
          <c:tx>
            <c:rich>
              <a:bodyPr rot="-5400000" vert="horz"/>
              <a:lstStyle/>
              <a:p>
                <a:pPr>
                  <a:defRPr sz="1400"/>
                </a:pPr>
                <a:r>
                  <a:rPr lang="en-US" sz="1400"/>
                  <a:t>Track Error Improvement/Degradation (n mi)</a:t>
                </a:r>
              </a:p>
            </c:rich>
          </c:tx>
          <c:overlay val="0"/>
        </c:title>
        <c:numFmt formatCode="#,##0" sourceLinked="0"/>
        <c:majorTickMark val="out"/>
        <c:minorTickMark val="none"/>
        <c:tickLblPos val="nextTo"/>
        <c:txPr>
          <a:bodyPr/>
          <a:lstStyle/>
          <a:p>
            <a:pPr>
              <a:defRPr sz="1200" b="1"/>
            </a:pPr>
            <a:endParaRPr lang="en-US"/>
          </a:p>
        </c:txPr>
        <c:crossAx val="74926720"/>
        <c:crosses val="autoZero"/>
        <c:crossBetween val="between"/>
      </c:valAx>
      <c:spPr>
        <a:noFill/>
        <a:ln w="25400">
          <a:solidFill>
            <a:schemeClr val="tx1"/>
          </a:solidFill>
        </a:ln>
      </c:spPr>
    </c:plotArea>
    <c:legend>
      <c:legendPos val="t"/>
      <c:overlay val="0"/>
      <c:txPr>
        <a:bodyPr/>
        <a:lstStyle/>
        <a:p>
          <a:pPr>
            <a:defRPr sz="1100" b="1"/>
          </a:pPr>
          <a:endParaRPr lang="en-US"/>
        </a:p>
      </c:txPr>
    </c:legend>
    <c:plotVisOnly val="1"/>
    <c:dispBlanksAs val="gap"/>
    <c:showDLblsOverMax val="0"/>
  </c:chart>
  <c:spPr>
    <a:ln>
      <a:solidFill>
        <a:srgbClr val="000000"/>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0.08357</cdr:x>
      <cdr:y>0.88675</cdr:y>
    </cdr:from>
    <cdr:to>
      <cdr:x>0.13948</cdr:x>
      <cdr:y>0.93473</cdr:y>
    </cdr:to>
    <cdr:sp macro="" textlink="">
      <cdr:nvSpPr>
        <cdr:cNvPr id="24" name="TextBox 1"/>
        <cdr:cNvSpPr txBox="1"/>
      </cdr:nvSpPr>
      <cdr:spPr>
        <a:xfrm xmlns:a="http://schemas.openxmlformats.org/drawingml/2006/main">
          <a:off x="723612"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0.1279</cdr:x>
      <cdr:y>0.88675</cdr:y>
    </cdr:from>
    <cdr:to>
      <cdr:x>0.18382</cdr:x>
      <cdr:y>0.93473</cdr:y>
    </cdr:to>
    <cdr:sp macro="" textlink="">
      <cdr:nvSpPr>
        <cdr:cNvPr id="25" name="TextBox 1"/>
        <cdr:cNvSpPr txBox="1"/>
      </cdr:nvSpPr>
      <cdr:spPr>
        <a:xfrm xmlns:a="http://schemas.openxmlformats.org/drawingml/2006/main">
          <a:off x="1107499"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0.17357</cdr:x>
      <cdr:y>0.88675</cdr:y>
    </cdr:from>
    <cdr:to>
      <cdr:x>0.22948</cdr:x>
      <cdr:y>0.93473</cdr:y>
    </cdr:to>
    <cdr:sp macro="" textlink="">
      <cdr:nvSpPr>
        <cdr:cNvPr id="26" name="TextBox 1"/>
        <cdr:cNvSpPr txBox="1"/>
      </cdr:nvSpPr>
      <cdr:spPr>
        <a:xfrm xmlns:a="http://schemas.openxmlformats.org/drawingml/2006/main">
          <a:off x="1502931"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0.21665</cdr:x>
      <cdr:y>0.88675</cdr:y>
    </cdr:from>
    <cdr:to>
      <cdr:x>0.27257</cdr:x>
      <cdr:y>0.93473</cdr:y>
    </cdr:to>
    <cdr:sp macro="" textlink="">
      <cdr:nvSpPr>
        <cdr:cNvPr id="27" name="TextBox 1"/>
        <cdr:cNvSpPr txBox="1"/>
      </cdr:nvSpPr>
      <cdr:spPr>
        <a:xfrm xmlns:a="http://schemas.openxmlformats.org/drawingml/2006/main">
          <a:off x="1875993"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0.25898</cdr:x>
      <cdr:y>0.88675</cdr:y>
    </cdr:from>
    <cdr:to>
      <cdr:x>0.3149</cdr:x>
      <cdr:y>0.93473</cdr:y>
    </cdr:to>
    <cdr:sp macro="" textlink="">
      <cdr:nvSpPr>
        <cdr:cNvPr id="28" name="TextBox 1"/>
        <cdr:cNvSpPr txBox="1"/>
      </cdr:nvSpPr>
      <cdr:spPr>
        <a:xfrm xmlns:a="http://schemas.openxmlformats.org/drawingml/2006/main">
          <a:off x="2242562"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(10)</a:t>
          </a:r>
        </a:p>
      </cdr:txBody>
    </cdr:sp>
  </cdr:relSizeAnchor>
  <cdr:relSizeAnchor xmlns:cdr="http://schemas.openxmlformats.org/drawingml/2006/chartDrawing">
    <cdr:from>
      <cdr:x>0.3089</cdr:x>
      <cdr:y>0.88675</cdr:y>
    </cdr:from>
    <cdr:to>
      <cdr:x>0.36482</cdr:x>
      <cdr:y>0.93473</cdr:y>
    </cdr:to>
    <cdr:sp macro="" textlink="">
      <cdr:nvSpPr>
        <cdr:cNvPr id="29" name="TextBox 1"/>
        <cdr:cNvSpPr txBox="1"/>
      </cdr:nvSpPr>
      <cdr:spPr>
        <a:xfrm xmlns:a="http://schemas.openxmlformats.org/drawingml/2006/main">
          <a:off x="2674794"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(10)</a:t>
          </a:r>
        </a:p>
      </cdr:txBody>
    </cdr:sp>
  </cdr:relSizeAnchor>
  <cdr:relSizeAnchor xmlns:cdr="http://schemas.openxmlformats.org/drawingml/2006/chartDrawing">
    <cdr:from>
      <cdr:x>0.35273</cdr:x>
      <cdr:y>0.88675</cdr:y>
    </cdr:from>
    <cdr:to>
      <cdr:x>0.40865</cdr:x>
      <cdr:y>0.93473</cdr:y>
    </cdr:to>
    <cdr:sp macro="" textlink="">
      <cdr:nvSpPr>
        <cdr:cNvPr id="30" name="TextBox 1"/>
        <cdr:cNvSpPr txBox="1"/>
      </cdr:nvSpPr>
      <cdr:spPr>
        <a:xfrm xmlns:a="http://schemas.openxmlformats.org/drawingml/2006/main">
          <a:off x="3054351"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(9)</a:t>
          </a:r>
        </a:p>
      </cdr:txBody>
    </cdr:sp>
  </cdr:relSizeAnchor>
  <cdr:relSizeAnchor xmlns:cdr="http://schemas.openxmlformats.org/drawingml/2006/chartDrawing">
    <cdr:from>
      <cdr:x>0.39798</cdr:x>
      <cdr:y>0.88675</cdr:y>
    </cdr:from>
    <cdr:to>
      <cdr:x>0.4539</cdr:x>
      <cdr:y>0.93473</cdr:y>
    </cdr:to>
    <cdr:sp macro="" textlink="">
      <cdr:nvSpPr>
        <cdr:cNvPr id="31" name="TextBox 1"/>
        <cdr:cNvSpPr txBox="1"/>
      </cdr:nvSpPr>
      <cdr:spPr>
        <a:xfrm xmlns:a="http://schemas.openxmlformats.org/drawingml/2006/main">
          <a:off x="3446176"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(9)</a:t>
          </a:r>
        </a:p>
      </cdr:txBody>
    </cdr:sp>
  </cdr:relSizeAnchor>
  <cdr:relSizeAnchor xmlns:cdr="http://schemas.openxmlformats.org/drawingml/2006/chartDrawing">
    <cdr:from>
      <cdr:x>0.44082</cdr:x>
      <cdr:y>0.88675</cdr:y>
    </cdr:from>
    <cdr:to>
      <cdr:x>0.49673</cdr:x>
      <cdr:y>0.93473</cdr:y>
    </cdr:to>
    <cdr:sp macro="" textlink="">
      <cdr:nvSpPr>
        <cdr:cNvPr id="32" name="TextBox 1"/>
        <cdr:cNvSpPr txBox="1"/>
      </cdr:nvSpPr>
      <cdr:spPr>
        <a:xfrm xmlns:a="http://schemas.openxmlformats.org/drawingml/2006/main">
          <a:off x="3817072"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(8)</a:t>
          </a:r>
        </a:p>
      </cdr:txBody>
    </cdr:sp>
  </cdr:relSizeAnchor>
  <cdr:relSizeAnchor xmlns:cdr="http://schemas.openxmlformats.org/drawingml/2006/chartDrawing">
    <cdr:from>
      <cdr:x>0.48498</cdr:x>
      <cdr:y>0.88675</cdr:y>
    </cdr:from>
    <cdr:to>
      <cdr:x>0.5409</cdr:x>
      <cdr:y>0.93473</cdr:y>
    </cdr:to>
    <cdr:sp macro="" textlink="">
      <cdr:nvSpPr>
        <cdr:cNvPr id="33" name="TextBox 1"/>
        <cdr:cNvSpPr txBox="1"/>
      </cdr:nvSpPr>
      <cdr:spPr>
        <a:xfrm xmlns:a="http://schemas.openxmlformats.org/drawingml/2006/main">
          <a:off x="4199515"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(8)</a:t>
          </a:r>
        </a:p>
      </cdr:txBody>
    </cdr:sp>
  </cdr:relSizeAnchor>
  <cdr:relSizeAnchor xmlns:cdr="http://schemas.openxmlformats.org/drawingml/2006/chartDrawing">
    <cdr:from>
      <cdr:x>0.53273</cdr:x>
      <cdr:y>0.88675</cdr:y>
    </cdr:from>
    <cdr:to>
      <cdr:x>0.58865</cdr:x>
      <cdr:y>0.93473</cdr:y>
    </cdr:to>
    <cdr:sp macro="" textlink="">
      <cdr:nvSpPr>
        <cdr:cNvPr id="34" name="TextBox 1"/>
        <cdr:cNvSpPr txBox="1"/>
      </cdr:nvSpPr>
      <cdr:spPr>
        <a:xfrm xmlns:a="http://schemas.openxmlformats.org/drawingml/2006/main">
          <a:off x="4612989"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(7)</a:t>
          </a:r>
        </a:p>
      </cdr:txBody>
    </cdr:sp>
  </cdr:relSizeAnchor>
  <cdr:relSizeAnchor xmlns:cdr="http://schemas.openxmlformats.org/drawingml/2006/chartDrawing">
    <cdr:from>
      <cdr:x>0.5779</cdr:x>
      <cdr:y>0.88675</cdr:y>
    </cdr:from>
    <cdr:to>
      <cdr:x>0.63382</cdr:x>
      <cdr:y>0.93473</cdr:y>
    </cdr:to>
    <cdr:sp macro="" textlink="">
      <cdr:nvSpPr>
        <cdr:cNvPr id="35" name="TextBox 1"/>
        <cdr:cNvSpPr txBox="1"/>
      </cdr:nvSpPr>
      <cdr:spPr>
        <a:xfrm xmlns:a="http://schemas.openxmlformats.org/drawingml/2006/main">
          <a:off x="5004091"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(7)</a:t>
          </a:r>
        </a:p>
      </cdr:txBody>
    </cdr:sp>
  </cdr:relSizeAnchor>
  <cdr:relSizeAnchor xmlns:cdr="http://schemas.openxmlformats.org/drawingml/2006/chartDrawing">
    <cdr:from>
      <cdr:x>0.6209</cdr:x>
      <cdr:y>0.88675</cdr:y>
    </cdr:from>
    <cdr:to>
      <cdr:x>0.67682</cdr:x>
      <cdr:y>0.93473</cdr:y>
    </cdr:to>
    <cdr:sp macro="" textlink="">
      <cdr:nvSpPr>
        <cdr:cNvPr id="36" name="TextBox 1"/>
        <cdr:cNvSpPr txBox="1"/>
      </cdr:nvSpPr>
      <cdr:spPr>
        <a:xfrm xmlns:a="http://schemas.openxmlformats.org/drawingml/2006/main">
          <a:off x="5376431"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(6)</a:t>
          </a:r>
        </a:p>
      </cdr:txBody>
    </cdr:sp>
  </cdr:relSizeAnchor>
  <cdr:relSizeAnchor xmlns:cdr="http://schemas.openxmlformats.org/drawingml/2006/chartDrawing">
    <cdr:from>
      <cdr:x>0.6639</cdr:x>
      <cdr:y>0.88675</cdr:y>
    </cdr:from>
    <cdr:to>
      <cdr:x>0.71982</cdr:x>
      <cdr:y>0.93473</cdr:y>
    </cdr:to>
    <cdr:sp macro="" textlink="">
      <cdr:nvSpPr>
        <cdr:cNvPr id="37" name="TextBox 1"/>
        <cdr:cNvSpPr txBox="1"/>
      </cdr:nvSpPr>
      <cdr:spPr>
        <a:xfrm xmlns:a="http://schemas.openxmlformats.org/drawingml/2006/main">
          <a:off x="5748771"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(6)</a:t>
          </a:r>
        </a:p>
      </cdr:txBody>
    </cdr:sp>
  </cdr:relSizeAnchor>
  <cdr:relSizeAnchor xmlns:cdr="http://schemas.openxmlformats.org/drawingml/2006/chartDrawing">
    <cdr:from>
      <cdr:x>0.71032</cdr:x>
      <cdr:y>0.88675</cdr:y>
    </cdr:from>
    <cdr:to>
      <cdr:x>0.76623</cdr:x>
      <cdr:y>0.93473</cdr:y>
    </cdr:to>
    <cdr:sp macro="" textlink="">
      <cdr:nvSpPr>
        <cdr:cNvPr id="38" name="TextBox 1"/>
        <cdr:cNvSpPr txBox="1"/>
      </cdr:nvSpPr>
      <cdr:spPr>
        <a:xfrm xmlns:a="http://schemas.openxmlformats.org/drawingml/2006/main">
          <a:off x="6150697"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(5)</a:t>
          </a:r>
        </a:p>
      </cdr:txBody>
    </cdr:sp>
  </cdr:relSizeAnchor>
  <cdr:relSizeAnchor xmlns:cdr="http://schemas.openxmlformats.org/drawingml/2006/chartDrawing">
    <cdr:from>
      <cdr:x>0.7569</cdr:x>
      <cdr:y>0.88675</cdr:y>
    </cdr:from>
    <cdr:to>
      <cdr:x>0.81282</cdr:x>
      <cdr:y>0.93524</cdr:y>
    </cdr:to>
    <cdr:sp macro="" textlink="">
      <cdr:nvSpPr>
        <cdr:cNvPr id="39" name="TextBox 1"/>
        <cdr:cNvSpPr txBox="1"/>
      </cdr:nvSpPr>
      <cdr:spPr>
        <a:xfrm xmlns:a="http://schemas.openxmlformats.org/drawingml/2006/main">
          <a:off x="6554067" y="5574577"/>
          <a:ext cx="484187"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(5)</a:t>
          </a:r>
        </a:p>
      </cdr:txBody>
    </cdr:sp>
  </cdr:relSizeAnchor>
  <cdr:relSizeAnchor xmlns:cdr="http://schemas.openxmlformats.org/drawingml/2006/chartDrawing">
    <cdr:from>
      <cdr:x>0.80023</cdr:x>
      <cdr:y>0.88675</cdr:y>
    </cdr:from>
    <cdr:to>
      <cdr:x>0.85615</cdr:x>
      <cdr:y>0.93473</cdr:y>
    </cdr:to>
    <cdr:sp macro="" textlink="">
      <cdr:nvSpPr>
        <cdr:cNvPr id="40" name="TextBox 1"/>
        <cdr:cNvSpPr txBox="1"/>
      </cdr:nvSpPr>
      <cdr:spPr>
        <a:xfrm xmlns:a="http://schemas.openxmlformats.org/drawingml/2006/main">
          <a:off x="6929295"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a:t>(4)</a:t>
          </a:r>
        </a:p>
      </cdr:txBody>
    </cdr:sp>
  </cdr:relSizeAnchor>
  <cdr:relSizeAnchor xmlns:cdr="http://schemas.openxmlformats.org/drawingml/2006/chartDrawing">
    <cdr:from>
      <cdr:x>0.84715</cdr:x>
      <cdr:y>0.88675</cdr:y>
    </cdr:from>
    <cdr:to>
      <cdr:x>0.90307</cdr:x>
      <cdr:y>0.93473</cdr:y>
    </cdr:to>
    <cdr:sp macro="" textlink="">
      <cdr:nvSpPr>
        <cdr:cNvPr id="41" name="TextBox 1"/>
        <cdr:cNvSpPr txBox="1"/>
      </cdr:nvSpPr>
      <cdr:spPr>
        <a:xfrm xmlns:a="http://schemas.openxmlformats.org/drawingml/2006/main">
          <a:off x="7335550"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(4)</a:t>
          </a:r>
        </a:p>
      </cdr:txBody>
    </cdr:sp>
  </cdr:relSizeAnchor>
  <cdr:relSizeAnchor xmlns:cdr="http://schemas.openxmlformats.org/drawingml/2006/chartDrawing">
    <cdr:from>
      <cdr:x>0.89223</cdr:x>
      <cdr:y>0.88675</cdr:y>
    </cdr:from>
    <cdr:to>
      <cdr:x>0.94815</cdr:x>
      <cdr:y>0.93473</cdr:y>
    </cdr:to>
    <cdr:sp macro="" textlink="">
      <cdr:nvSpPr>
        <cdr:cNvPr id="42" name="TextBox 1"/>
        <cdr:cNvSpPr txBox="1"/>
      </cdr:nvSpPr>
      <cdr:spPr>
        <a:xfrm xmlns:a="http://schemas.openxmlformats.org/drawingml/2006/main">
          <a:off x="7725930"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(3)</a:t>
          </a:r>
        </a:p>
      </cdr:txBody>
    </cdr:sp>
  </cdr:relSizeAnchor>
  <cdr:relSizeAnchor xmlns:cdr="http://schemas.openxmlformats.org/drawingml/2006/chartDrawing">
    <cdr:from>
      <cdr:x>0.93623</cdr:x>
      <cdr:y>0.88675</cdr:y>
    </cdr:from>
    <cdr:to>
      <cdr:x>0.99215</cdr:x>
      <cdr:y>0.93473</cdr:y>
    </cdr:to>
    <cdr:sp macro="" textlink="">
      <cdr:nvSpPr>
        <cdr:cNvPr id="43" name="TextBox 1"/>
        <cdr:cNvSpPr txBox="1"/>
      </cdr:nvSpPr>
      <cdr:spPr>
        <a:xfrm xmlns:a="http://schemas.openxmlformats.org/drawingml/2006/main">
          <a:off x="8106930" y="5574577"/>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(3)</a:t>
          </a:r>
        </a:p>
      </cdr:txBody>
    </cdr:sp>
  </cdr:relSizeAnchor>
</c:userShapes>
</file>

<file path=ppt/drawings/drawing2.xml><?xml version="1.0" encoding="utf-8"?>
<c:userShapes xmlns:c="http://schemas.openxmlformats.org/drawingml/2006/chart">
  <cdr:relSizeAnchor xmlns:cdr="http://schemas.openxmlformats.org/drawingml/2006/chartDrawing">
    <cdr:from>
      <cdr:x>0.08387</cdr:x>
      <cdr:y>0.87034</cdr:y>
    </cdr:from>
    <cdr:to>
      <cdr:x>0.13978</cdr:x>
      <cdr:y>0.91832</cdr:y>
    </cdr:to>
    <cdr:sp macro="" textlink="">
      <cdr:nvSpPr>
        <cdr:cNvPr id="6" name="TextBox 1"/>
        <cdr:cNvSpPr txBox="1"/>
      </cdr:nvSpPr>
      <cdr:spPr>
        <a:xfrm xmlns:a="http://schemas.openxmlformats.org/drawingml/2006/main">
          <a:off x="726209"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0.1272</cdr:x>
      <cdr:y>0.87034</cdr:y>
    </cdr:from>
    <cdr:to>
      <cdr:x>0.18312</cdr:x>
      <cdr:y>0.91832</cdr:y>
    </cdr:to>
    <cdr:sp macro="" textlink="">
      <cdr:nvSpPr>
        <cdr:cNvPr id="7" name="TextBox 1"/>
        <cdr:cNvSpPr txBox="1"/>
      </cdr:nvSpPr>
      <cdr:spPr>
        <a:xfrm xmlns:a="http://schemas.openxmlformats.org/drawingml/2006/main">
          <a:off x="1101436"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0.17387</cdr:x>
      <cdr:y>0.87034</cdr:y>
    </cdr:from>
    <cdr:to>
      <cdr:x>0.22978</cdr:x>
      <cdr:y>0.91832</cdr:y>
    </cdr:to>
    <cdr:sp macro="" textlink="">
      <cdr:nvSpPr>
        <cdr:cNvPr id="8" name="TextBox 1"/>
        <cdr:cNvSpPr txBox="1"/>
      </cdr:nvSpPr>
      <cdr:spPr>
        <a:xfrm xmlns:a="http://schemas.openxmlformats.org/drawingml/2006/main">
          <a:off x="1505527"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0.21595</cdr:x>
      <cdr:y>0.87034</cdr:y>
    </cdr:from>
    <cdr:to>
      <cdr:x>0.27187</cdr:x>
      <cdr:y>0.91832</cdr:y>
    </cdr:to>
    <cdr:sp macro="" textlink="">
      <cdr:nvSpPr>
        <cdr:cNvPr id="9" name="TextBox 1"/>
        <cdr:cNvSpPr txBox="1"/>
      </cdr:nvSpPr>
      <cdr:spPr>
        <a:xfrm xmlns:a="http://schemas.openxmlformats.org/drawingml/2006/main">
          <a:off x="1869930"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0.26228</cdr:x>
      <cdr:y>0.87034</cdr:y>
    </cdr:from>
    <cdr:to>
      <cdr:x>0.3182</cdr:x>
      <cdr:y>0.91832</cdr:y>
    </cdr:to>
    <cdr:sp macro="" textlink="">
      <cdr:nvSpPr>
        <cdr:cNvPr id="10" name="TextBox 1"/>
        <cdr:cNvSpPr txBox="1"/>
      </cdr:nvSpPr>
      <cdr:spPr>
        <a:xfrm xmlns:a="http://schemas.openxmlformats.org/drawingml/2006/main">
          <a:off x="2271136"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(11)</a:t>
          </a:r>
        </a:p>
      </cdr:txBody>
    </cdr:sp>
  </cdr:relSizeAnchor>
  <cdr:relSizeAnchor xmlns:cdr="http://schemas.openxmlformats.org/drawingml/2006/chartDrawing">
    <cdr:from>
      <cdr:x>0.3082</cdr:x>
      <cdr:y>0.87034</cdr:y>
    </cdr:from>
    <cdr:to>
      <cdr:x>0.36412</cdr:x>
      <cdr:y>0.91814</cdr:y>
    </cdr:to>
    <cdr:sp macro="" textlink="">
      <cdr:nvSpPr>
        <cdr:cNvPr id="11" name="TextBox 1"/>
        <cdr:cNvSpPr txBox="1"/>
      </cdr:nvSpPr>
      <cdr:spPr>
        <a:xfrm xmlns:a="http://schemas.openxmlformats.org/drawingml/2006/main">
          <a:off x="2668732" y="5471391"/>
          <a:ext cx="484187" cy="3004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(10)</a:t>
          </a:r>
        </a:p>
      </cdr:txBody>
    </cdr:sp>
  </cdr:relSizeAnchor>
  <cdr:relSizeAnchor xmlns:cdr="http://schemas.openxmlformats.org/drawingml/2006/chartDrawing">
    <cdr:from>
      <cdr:x>0.35003</cdr:x>
      <cdr:y>0.87034</cdr:y>
    </cdr:from>
    <cdr:to>
      <cdr:x>0.40595</cdr:x>
      <cdr:y>0.91832</cdr:y>
    </cdr:to>
    <cdr:sp macro="" textlink="">
      <cdr:nvSpPr>
        <cdr:cNvPr id="12" name="TextBox 1"/>
        <cdr:cNvSpPr txBox="1"/>
      </cdr:nvSpPr>
      <cdr:spPr>
        <a:xfrm xmlns:a="http://schemas.openxmlformats.org/drawingml/2006/main">
          <a:off x="3030971"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(10)</a:t>
          </a:r>
        </a:p>
      </cdr:txBody>
    </cdr:sp>
  </cdr:relSizeAnchor>
  <cdr:relSizeAnchor xmlns:cdr="http://schemas.openxmlformats.org/drawingml/2006/chartDrawing">
    <cdr:from>
      <cdr:x>0.39728</cdr:x>
      <cdr:y>0.87034</cdr:y>
    </cdr:from>
    <cdr:to>
      <cdr:x>0.4532</cdr:x>
      <cdr:y>0.91814</cdr:y>
    </cdr:to>
    <cdr:sp macro="" textlink="">
      <cdr:nvSpPr>
        <cdr:cNvPr id="13" name="TextBox 1"/>
        <cdr:cNvSpPr txBox="1"/>
      </cdr:nvSpPr>
      <cdr:spPr>
        <a:xfrm xmlns:a="http://schemas.openxmlformats.org/drawingml/2006/main">
          <a:off x="3440114" y="5471391"/>
          <a:ext cx="484187" cy="3004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(9)</a:t>
          </a:r>
        </a:p>
      </cdr:txBody>
    </cdr:sp>
  </cdr:relSizeAnchor>
  <cdr:relSizeAnchor xmlns:cdr="http://schemas.openxmlformats.org/drawingml/2006/chartDrawing">
    <cdr:from>
      <cdr:x>0.44212</cdr:x>
      <cdr:y>0.87034</cdr:y>
    </cdr:from>
    <cdr:to>
      <cdr:x>0.49803</cdr:x>
      <cdr:y>0.91832</cdr:y>
    </cdr:to>
    <cdr:sp macro="" textlink="">
      <cdr:nvSpPr>
        <cdr:cNvPr id="14" name="TextBox 1"/>
        <cdr:cNvSpPr txBox="1"/>
      </cdr:nvSpPr>
      <cdr:spPr>
        <a:xfrm xmlns:a="http://schemas.openxmlformats.org/drawingml/2006/main">
          <a:off x="3828328"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(9)</a:t>
          </a:r>
        </a:p>
      </cdr:txBody>
    </cdr:sp>
  </cdr:relSizeAnchor>
  <cdr:relSizeAnchor xmlns:cdr="http://schemas.openxmlformats.org/drawingml/2006/chartDrawing">
    <cdr:from>
      <cdr:x>0.48428</cdr:x>
      <cdr:y>0.87034</cdr:y>
    </cdr:from>
    <cdr:to>
      <cdr:x>0.5402</cdr:x>
      <cdr:y>0.91832</cdr:y>
    </cdr:to>
    <cdr:sp macro="" textlink="">
      <cdr:nvSpPr>
        <cdr:cNvPr id="15" name="TextBox 1"/>
        <cdr:cNvSpPr txBox="1"/>
      </cdr:nvSpPr>
      <cdr:spPr>
        <a:xfrm xmlns:a="http://schemas.openxmlformats.org/drawingml/2006/main">
          <a:off x="4193452"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(8)</a:t>
          </a:r>
        </a:p>
      </cdr:txBody>
    </cdr:sp>
  </cdr:relSizeAnchor>
  <cdr:relSizeAnchor xmlns:cdr="http://schemas.openxmlformats.org/drawingml/2006/chartDrawing">
    <cdr:from>
      <cdr:x>0.53303</cdr:x>
      <cdr:y>0.87034</cdr:y>
    </cdr:from>
    <cdr:to>
      <cdr:x>0.58895</cdr:x>
      <cdr:y>0.91538</cdr:y>
    </cdr:to>
    <cdr:sp macro="" textlink="">
      <cdr:nvSpPr>
        <cdr:cNvPr id="16" name="TextBox 1"/>
        <cdr:cNvSpPr txBox="1"/>
      </cdr:nvSpPr>
      <cdr:spPr>
        <a:xfrm xmlns:a="http://schemas.openxmlformats.org/drawingml/2006/main">
          <a:off x="4615586" y="5471391"/>
          <a:ext cx="484187" cy="2831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(8)</a:t>
          </a:r>
        </a:p>
      </cdr:txBody>
    </cdr:sp>
  </cdr:relSizeAnchor>
  <cdr:relSizeAnchor xmlns:cdr="http://schemas.openxmlformats.org/drawingml/2006/chartDrawing">
    <cdr:from>
      <cdr:x>0.5792</cdr:x>
      <cdr:y>0.87034</cdr:y>
    </cdr:from>
    <cdr:to>
      <cdr:x>0.63512</cdr:x>
      <cdr:y>0.91832</cdr:y>
    </cdr:to>
    <cdr:sp macro="" textlink="">
      <cdr:nvSpPr>
        <cdr:cNvPr id="17" name="TextBox 1"/>
        <cdr:cNvSpPr txBox="1"/>
      </cdr:nvSpPr>
      <cdr:spPr>
        <a:xfrm xmlns:a="http://schemas.openxmlformats.org/drawingml/2006/main">
          <a:off x="5015347"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(7)</a:t>
          </a:r>
        </a:p>
      </cdr:txBody>
    </cdr:sp>
  </cdr:relSizeAnchor>
  <cdr:relSizeAnchor xmlns:cdr="http://schemas.openxmlformats.org/drawingml/2006/chartDrawing">
    <cdr:from>
      <cdr:x>0.6212</cdr:x>
      <cdr:y>0.87034</cdr:y>
    </cdr:from>
    <cdr:to>
      <cdr:x>0.679</cdr:x>
      <cdr:y>0.91832</cdr:y>
    </cdr:to>
    <cdr:sp macro="" textlink="">
      <cdr:nvSpPr>
        <cdr:cNvPr id="18" name="TextBox 1"/>
        <cdr:cNvSpPr txBox="1"/>
      </cdr:nvSpPr>
      <cdr:spPr>
        <a:xfrm xmlns:a="http://schemas.openxmlformats.org/drawingml/2006/main">
          <a:off x="5379028" y="5471391"/>
          <a:ext cx="500495"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(7)</a:t>
          </a:r>
        </a:p>
      </cdr:txBody>
    </cdr:sp>
  </cdr:relSizeAnchor>
  <cdr:relSizeAnchor xmlns:cdr="http://schemas.openxmlformats.org/drawingml/2006/chartDrawing">
    <cdr:from>
      <cdr:x>0.6632</cdr:x>
      <cdr:y>0.87034</cdr:y>
    </cdr:from>
    <cdr:to>
      <cdr:x>0.71912</cdr:x>
      <cdr:y>0.91832</cdr:y>
    </cdr:to>
    <cdr:sp macro="" textlink="">
      <cdr:nvSpPr>
        <cdr:cNvPr id="19" name="TextBox 1"/>
        <cdr:cNvSpPr txBox="1"/>
      </cdr:nvSpPr>
      <cdr:spPr>
        <a:xfrm xmlns:a="http://schemas.openxmlformats.org/drawingml/2006/main">
          <a:off x="5742709"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(6)</a:t>
          </a:r>
        </a:p>
      </cdr:txBody>
    </cdr:sp>
  </cdr:relSizeAnchor>
  <cdr:relSizeAnchor xmlns:cdr="http://schemas.openxmlformats.org/drawingml/2006/chartDrawing">
    <cdr:from>
      <cdr:x>0.70962</cdr:x>
      <cdr:y>0.87034</cdr:y>
    </cdr:from>
    <cdr:to>
      <cdr:x>0.76553</cdr:x>
      <cdr:y>0.91832</cdr:y>
    </cdr:to>
    <cdr:sp macro="" textlink="">
      <cdr:nvSpPr>
        <cdr:cNvPr id="20" name="TextBox 1"/>
        <cdr:cNvSpPr txBox="1"/>
      </cdr:nvSpPr>
      <cdr:spPr>
        <a:xfrm xmlns:a="http://schemas.openxmlformats.org/drawingml/2006/main">
          <a:off x="6144635"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(6)</a:t>
          </a:r>
        </a:p>
      </cdr:txBody>
    </cdr:sp>
  </cdr:relSizeAnchor>
  <cdr:relSizeAnchor xmlns:cdr="http://schemas.openxmlformats.org/drawingml/2006/chartDrawing">
    <cdr:from>
      <cdr:x>0.7542</cdr:x>
      <cdr:y>0.87034</cdr:y>
    </cdr:from>
    <cdr:to>
      <cdr:x>0.81012</cdr:x>
      <cdr:y>0.91882</cdr:y>
    </cdr:to>
    <cdr:sp macro="" textlink="">
      <cdr:nvSpPr>
        <cdr:cNvPr id="21" name="TextBox 1"/>
        <cdr:cNvSpPr txBox="1"/>
      </cdr:nvSpPr>
      <cdr:spPr>
        <a:xfrm xmlns:a="http://schemas.openxmlformats.org/drawingml/2006/main">
          <a:off x="6530687" y="5471391"/>
          <a:ext cx="484187"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(5)</a:t>
          </a:r>
        </a:p>
      </cdr:txBody>
    </cdr:sp>
  </cdr:relSizeAnchor>
  <cdr:relSizeAnchor xmlns:cdr="http://schemas.openxmlformats.org/drawingml/2006/chartDrawing">
    <cdr:from>
      <cdr:x>0.80353</cdr:x>
      <cdr:y>0.87034</cdr:y>
    </cdr:from>
    <cdr:to>
      <cdr:x>0.85945</cdr:x>
      <cdr:y>0.91832</cdr:y>
    </cdr:to>
    <cdr:sp macro="" textlink="">
      <cdr:nvSpPr>
        <cdr:cNvPr id="22" name="TextBox 1"/>
        <cdr:cNvSpPr txBox="1"/>
      </cdr:nvSpPr>
      <cdr:spPr>
        <a:xfrm xmlns:a="http://schemas.openxmlformats.org/drawingml/2006/main">
          <a:off x="6957869"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a:t>(5)</a:t>
          </a:r>
        </a:p>
      </cdr:txBody>
    </cdr:sp>
  </cdr:relSizeAnchor>
  <cdr:relSizeAnchor xmlns:cdr="http://schemas.openxmlformats.org/drawingml/2006/chartDrawing">
    <cdr:from>
      <cdr:x>0.84745</cdr:x>
      <cdr:y>0.87034</cdr:y>
    </cdr:from>
    <cdr:to>
      <cdr:x>0.90337</cdr:x>
      <cdr:y>0.91832</cdr:y>
    </cdr:to>
    <cdr:sp macro="" textlink="">
      <cdr:nvSpPr>
        <cdr:cNvPr id="23" name="TextBox 1"/>
        <cdr:cNvSpPr txBox="1"/>
      </cdr:nvSpPr>
      <cdr:spPr>
        <a:xfrm xmlns:a="http://schemas.openxmlformats.org/drawingml/2006/main">
          <a:off x="7338146"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(4)</a:t>
          </a:r>
        </a:p>
      </cdr:txBody>
    </cdr:sp>
  </cdr:relSizeAnchor>
  <cdr:relSizeAnchor xmlns:cdr="http://schemas.openxmlformats.org/drawingml/2006/chartDrawing">
    <cdr:from>
      <cdr:x>0.89253</cdr:x>
      <cdr:y>0.87034</cdr:y>
    </cdr:from>
    <cdr:to>
      <cdr:x>0.94845</cdr:x>
      <cdr:y>0.91832</cdr:y>
    </cdr:to>
    <cdr:sp macro="" textlink="">
      <cdr:nvSpPr>
        <cdr:cNvPr id="24" name="TextBox 1"/>
        <cdr:cNvSpPr txBox="1"/>
      </cdr:nvSpPr>
      <cdr:spPr>
        <a:xfrm xmlns:a="http://schemas.openxmlformats.org/drawingml/2006/main">
          <a:off x="7728527"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(4)</a:t>
          </a:r>
        </a:p>
      </cdr:txBody>
    </cdr:sp>
  </cdr:relSizeAnchor>
  <cdr:relSizeAnchor xmlns:cdr="http://schemas.openxmlformats.org/drawingml/2006/chartDrawing">
    <cdr:from>
      <cdr:x>0.93653</cdr:x>
      <cdr:y>0.87034</cdr:y>
    </cdr:from>
    <cdr:to>
      <cdr:x>0.99245</cdr:x>
      <cdr:y>0.91832</cdr:y>
    </cdr:to>
    <cdr:sp macro="" textlink="">
      <cdr:nvSpPr>
        <cdr:cNvPr id="25" name="TextBox 1"/>
        <cdr:cNvSpPr txBox="1"/>
      </cdr:nvSpPr>
      <cdr:spPr>
        <a:xfrm xmlns:a="http://schemas.openxmlformats.org/drawingml/2006/main">
          <a:off x="8109527" y="5471391"/>
          <a:ext cx="484187"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40C7D2-0096-BC45-A056-A8CA78A07801}" type="datetimeFigureOut">
              <a:rPr lang="en-US" smtClean="0"/>
              <a:t>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D62C36-2BE5-E140-B0F0-2D96E547B676}" type="slidenum">
              <a:rPr lang="en-US" smtClean="0"/>
              <a:t>‹#›</a:t>
            </a:fld>
            <a:endParaRPr lang="en-US"/>
          </a:p>
        </p:txBody>
      </p:sp>
    </p:spTree>
    <p:extLst>
      <p:ext uri="{BB962C8B-B14F-4D97-AF65-F5344CB8AC3E}">
        <p14:creationId xmlns:p14="http://schemas.microsoft.com/office/powerpoint/2010/main" val="783793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0E60D-E429-4D51-A033-F93A97C343CA}" type="datetimeFigureOut">
              <a:rPr lang="en-US" smtClean="0"/>
              <a:pPr/>
              <a:t>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39EC6E-A996-4DF1-A748-270975AA3084}" type="slidenum">
              <a:rPr lang="en-US" smtClean="0"/>
              <a:pPr/>
              <a:t>‹#›</a:t>
            </a:fld>
            <a:endParaRPr lang="en-US"/>
          </a:p>
        </p:txBody>
      </p:sp>
    </p:spTree>
    <p:extLst>
      <p:ext uri="{BB962C8B-B14F-4D97-AF65-F5344CB8AC3E}">
        <p14:creationId xmlns:p14="http://schemas.microsoft.com/office/powerpoint/2010/main" val="25690859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FIGURE 1.  Illustration of the typical procedure for the deployment of targeted observations.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9EC6E-A996-4DF1-A748-270975AA308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FIGURE 7.  Tropical cyclone track forecast errors during the Summer T-PARC period for four assimilation-forecast systems.  The solid (dashed) lines represent parallel analysis-forecast cycles excluding (including) T-PARC dropwindsonde data.  </a:t>
            </a:r>
            <a:r>
              <a:rPr lang="de-DE" sz="1200" i="1" kern="1200" dirty="0" smtClean="0">
                <a:solidFill>
                  <a:schemeClr val="tx1"/>
                </a:solidFill>
                <a:latin typeface="+mn-lt"/>
                <a:ea typeface="+mn-ea"/>
                <a:cs typeface="+mn-cs"/>
              </a:rPr>
              <a:t>Empty (filled) markers indicate times where the mean differences are significant at a 90% (95%) confidence level using a Student’s t-test.</a:t>
            </a:r>
            <a:r>
              <a:rPr lang="en-US" sz="1200" i="1" kern="1200" dirty="0" smtClean="0">
                <a:solidFill>
                  <a:schemeClr val="tx1"/>
                </a:solidFill>
                <a:latin typeface="+mn-lt"/>
                <a:ea typeface="+mn-ea"/>
                <a:cs typeface="+mn-cs"/>
              </a:rPr>
              <a:t>.  Note that the sample size is different for the panels. (Adapted from Figs. 5 and 6 in </a:t>
            </a:r>
            <a:r>
              <a:rPr lang="en-US" sz="1200" i="1" kern="1200" dirty="0" err="1" smtClean="0">
                <a:solidFill>
                  <a:schemeClr val="tx1"/>
                </a:solidFill>
                <a:latin typeface="+mn-lt"/>
                <a:ea typeface="+mn-ea"/>
                <a:cs typeface="+mn-cs"/>
              </a:rPr>
              <a:t>Weissmann</a:t>
            </a:r>
            <a:r>
              <a:rPr lang="en-US" sz="1200" i="1" kern="1200" dirty="0" smtClean="0">
                <a:solidFill>
                  <a:schemeClr val="tx1"/>
                </a:solidFill>
                <a:latin typeface="+mn-lt"/>
                <a:ea typeface="+mn-ea"/>
                <a:cs typeface="+mn-cs"/>
              </a:rPr>
              <a:t> et al. 2011)</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9EC6E-A996-4DF1-A748-270975AA308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(c) (Adapted from Berger et al. 2011): Composite track forecasts of Typhoon Sinlaku for 3 NOGAPS experiments:  CONT: All operational observations including hourly AMVs.  EXP1: Same as CONT but excludes all AMVs processed by CIMSS.  EXP3: Same as CONT but with rapid-scan winds added between 1200 UTC 10 September 2008 and 0600 UTC 13 September 2008.  For each numerical experiment, an average position of all forecasts initialized at 12-hourly intervals beginning 1200 UTC 10 September 2008 is plotted.  Each solid circle or square corresponds to the average of all analyses and forecasts from the particular experiment, valid at a particular time.  Note that these points vary in the number of forecasts and the forecast lengths that are provided in the composite; the points early in </a:t>
            </a:r>
            <a:r>
              <a:rPr lang="en-US" sz="1200" i="1" kern="1200" dirty="0" err="1" smtClean="0">
                <a:solidFill>
                  <a:schemeClr val="tx1"/>
                </a:solidFill>
                <a:latin typeface="+mn-lt"/>
                <a:ea typeface="+mn-ea"/>
                <a:cs typeface="+mn-cs"/>
              </a:rPr>
              <a:t>Sinlaku’s</a:t>
            </a:r>
            <a:r>
              <a:rPr lang="en-US" sz="1200" i="1" kern="1200" dirty="0" smtClean="0">
                <a:solidFill>
                  <a:schemeClr val="tx1"/>
                </a:solidFill>
                <a:latin typeface="+mn-lt"/>
                <a:ea typeface="+mn-ea"/>
                <a:cs typeface="+mn-cs"/>
              </a:rPr>
              <a:t> life cycle only include short-range forecasts, whereas the points late in </a:t>
            </a:r>
            <a:r>
              <a:rPr lang="en-US" sz="1200" i="1" kern="1200" dirty="0" err="1" smtClean="0">
                <a:solidFill>
                  <a:schemeClr val="tx1"/>
                </a:solidFill>
                <a:latin typeface="+mn-lt"/>
                <a:ea typeface="+mn-ea"/>
                <a:cs typeface="+mn-cs"/>
              </a:rPr>
              <a:t>Sinlaku’s</a:t>
            </a:r>
            <a:r>
              <a:rPr lang="en-US" sz="1200" i="1" kern="1200" dirty="0" smtClean="0">
                <a:solidFill>
                  <a:schemeClr val="tx1"/>
                </a:solidFill>
                <a:latin typeface="+mn-lt"/>
                <a:ea typeface="+mn-ea"/>
                <a:cs typeface="+mn-cs"/>
              </a:rPr>
              <a:t> life cycle represent a composite of 0-5 day forecasts. (from Rolf Langland)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39EC6E-A996-4DF1-A748-270975AA308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FIGURE 2.  </a:t>
            </a:r>
            <a:r>
              <a:rPr lang="en-US" sz="1200" i="1" kern="1200" dirty="0" err="1" smtClean="0">
                <a:solidFill>
                  <a:schemeClr val="tx1"/>
                </a:solidFill>
                <a:latin typeface="+mn-lt"/>
                <a:ea typeface="+mn-ea"/>
                <a:cs typeface="+mn-cs"/>
              </a:rPr>
              <a:t>Intercomparison</a:t>
            </a:r>
            <a:r>
              <a:rPr lang="en-US" sz="1200" i="1" kern="1200" dirty="0" smtClean="0">
                <a:solidFill>
                  <a:schemeClr val="tx1"/>
                </a:solidFill>
                <a:latin typeface="+mn-lt"/>
                <a:ea typeface="+mn-ea"/>
                <a:cs typeface="+mn-cs"/>
              </a:rPr>
              <a:t> of sensitivity guidance for a 2-day forecast of Typhoon Sinlaku during the summer phase of T-PARC, for a targeted analysis time of 0000 UTC 10 September 2008.  Shading: maxima of guidance values.  Contours: mean sea level pressure from the respective deterministic model.  The rectangular box is the forecast verification region.  All guidance was plotted on the PREVIEW Data Targeting System.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9EC6E-A996-4DF1-A748-270975AA3084}"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FIGURE 5.  (a) ETKF prediction of 48-h forecast signal variance, assuming a WSR mission from Hawaii.  A total energy norm comprising tropospheric horizontal winds and temperature (units m</a:t>
            </a:r>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/s</a:t>
            </a:r>
            <a:r>
              <a:rPr lang="en-US" sz="1200" i="1" kern="1200" baseline="30000" dirty="0" smtClean="0">
                <a:solidFill>
                  <a:schemeClr val="tx1"/>
                </a:solidFill>
                <a:latin typeface="+mn-lt"/>
                <a:ea typeface="+mn-ea"/>
                <a:cs typeface="+mn-cs"/>
              </a:rPr>
              <a:t>2</a:t>
            </a:r>
            <a:r>
              <a:rPr lang="en-US" sz="1200" i="1" kern="1200" dirty="0" smtClean="0">
                <a:solidFill>
                  <a:schemeClr val="tx1"/>
                </a:solidFill>
                <a:latin typeface="+mn-lt"/>
                <a:ea typeface="+mn-ea"/>
                <a:cs typeface="+mn-cs"/>
              </a:rPr>
              <a:t>) is used, based on perturbations from a 50-member ECMWF ensemble initialized 36 h prior to the targeted observing time.  The black circle in each panel indicates the verification regions of radius 1000 km.  (b) Corresponding 48-h forecast ‘difference total energy’ signal in the NCEP GFS system, due to targeted dropwindsondes launched from the same flight.  The signal is computed as the mean square difference between two NCEP GFS cycles, which respectively include and exclude the dropwindsonde data.  (c) The reduction in error of the 48-h NCEP GFS forecast due to the assimilation of the dropwindsonde data.  Errors are computed with respect to the verifying NCEP GFS analysis.   Warm colors represent an improvement to the forecast; cold colors represent degradation. (From </a:t>
            </a:r>
            <a:r>
              <a:rPr lang="en-US" sz="1200" i="1" kern="1200" dirty="0" err="1" smtClean="0">
                <a:solidFill>
                  <a:schemeClr val="tx1"/>
                </a:solidFill>
                <a:latin typeface="+mn-lt"/>
                <a:ea typeface="+mn-ea"/>
                <a:cs typeface="+mn-cs"/>
              </a:rPr>
              <a:t>Sharanya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Majumdar</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9EC6E-A996-4DF1-A748-270975AA3084}"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FIGURE 4.  (a) Composite of </a:t>
            </a:r>
            <a:r>
              <a:rPr lang="en-US" sz="1200" i="1" kern="1200" dirty="0" err="1" smtClean="0">
                <a:solidFill>
                  <a:schemeClr val="tx1"/>
                </a:solidFill>
                <a:latin typeface="+mn-lt"/>
                <a:ea typeface="+mn-ea"/>
                <a:cs typeface="+mn-cs"/>
              </a:rPr>
              <a:t>adjoint</a:t>
            </a:r>
            <a:r>
              <a:rPr lang="en-US" sz="1200" i="1" kern="1200" dirty="0" smtClean="0">
                <a:solidFill>
                  <a:schemeClr val="tx1"/>
                </a:solidFill>
                <a:latin typeface="+mn-lt"/>
                <a:ea typeface="+mn-ea"/>
                <a:cs typeface="+mn-cs"/>
              </a:rPr>
              <a:t> sensitivity of 24-h NOGAPS forecast error to initial conditions, between 1-28 February 2009.  (b) Targeted dropwindsonde impact on 24-h forecast error in NOGAPS/NAVDAS for the same period.  A norm of moist total energy error in the global domain is used, with units of 1x10</a:t>
            </a:r>
            <a:r>
              <a:rPr lang="en-US" sz="1200" i="1" kern="1200" baseline="30000" dirty="0" smtClean="0">
                <a:solidFill>
                  <a:schemeClr val="tx1"/>
                </a:solidFill>
                <a:latin typeface="+mn-lt"/>
                <a:ea typeface="+mn-ea"/>
                <a:cs typeface="+mn-cs"/>
              </a:rPr>
              <a:t>-3</a:t>
            </a:r>
            <a:r>
              <a:rPr lang="en-US" sz="1200" i="1" kern="1200" dirty="0" smtClean="0">
                <a:solidFill>
                  <a:schemeClr val="tx1"/>
                </a:solidFill>
                <a:latin typeface="+mn-lt"/>
                <a:ea typeface="+mn-ea"/>
                <a:cs typeface="+mn-cs"/>
              </a:rPr>
              <a:t> J kg</a:t>
            </a:r>
            <a:r>
              <a:rPr lang="en-US" sz="1200" i="1" kern="1200" baseline="300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  A total of 355 dropwindsonde profiles were used.  (From Rolf Langland)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9EC6E-A996-4DF1-A748-270975AA3084}"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3AC0F-E8ED-0F46-B396-F03F0428DB4E}"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C9DBE-9F1C-0144-B3B5-3DEE41B154C6}"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D9E6B-02C7-D943-AEDB-77054752E0B3}"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5EB5C-E6EE-2C4C-AA95-904E380D3A39}"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77918-99D2-B043-8C72-F0E4E0D79B4A}"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DEB93-C50E-604F-935F-7DB91CCB40A4}"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DFBC1-0D09-D040-8F02-5148DCD860C8}" type="datetime1">
              <a:rPr lang="en-US" smtClean="0"/>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8710F-A376-0247-8001-0BF450726A0F}" type="datetime1">
              <a:rPr lang="en-US" smtClean="0"/>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F22AA-920D-B344-B5C6-1AE4D8251428}" type="datetime1">
              <a:rPr lang="en-US" smtClean="0"/>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C70644-6F72-5443-A6C9-E8CE071C947E}"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14270-A694-1B4F-B100-D02052A51AAD}"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DAAEE-BFAF-4138-A788-FC393BDB9B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407-D897-F448-97E3-20F2E6B22611}" type="datetime1">
              <a:rPr lang="en-US" smtClean="0"/>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DAAEE-BFAF-4138-A788-FC393BDB9B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ORPEX_Cover.png"/>
          <p:cNvPicPr>
            <a:picLocks noChangeAspect="1"/>
          </p:cNvPicPr>
          <p:nvPr/>
        </p:nvPicPr>
        <p:blipFill>
          <a:blip r:embed="rId2" cstate="print"/>
          <a:srcRect l="29952" r="49736" b="49167"/>
          <a:stretch>
            <a:fillRect/>
          </a:stretch>
        </p:blipFill>
        <p:spPr>
          <a:xfrm>
            <a:off x="-1" y="0"/>
            <a:ext cx="9144001" cy="6858000"/>
          </a:xfrm>
          <a:prstGeom prst="rect">
            <a:avLst/>
          </a:prstGeom>
        </p:spPr>
      </p:pic>
      <p:pic>
        <p:nvPicPr>
          <p:cNvPr id="5" name="Picture 4" descr="THORPEX_Cover.png"/>
          <p:cNvPicPr>
            <a:picLocks noChangeAspect="1"/>
          </p:cNvPicPr>
          <p:nvPr/>
        </p:nvPicPr>
        <p:blipFill>
          <a:blip r:embed="rId2" cstate="print"/>
          <a:srcRect l="59639" t="48623" b="3859"/>
          <a:stretch>
            <a:fillRect/>
          </a:stretch>
        </p:blipFill>
        <p:spPr>
          <a:xfrm>
            <a:off x="1905000" y="2514600"/>
            <a:ext cx="5218339" cy="4343400"/>
          </a:xfrm>
          <a:prstGeom prst="rect">
            <a:avLst/>
          </a:prstGeom>
        </p:spPr>
      </p:pic>
      <p:pic>
        <p:nvPicPr>
          <p:cNvPr id="7" name="Picture 6" descr="THORPEX_Cover.png"/>
          <p:cNvPicPr>
            <a:picLocks noChangeAspect="1"/>
          </p:cNvPicPr>
          <p:nvPr/>
        </p:nvPicPr>
        <p:blipFill>
          <a:blip r:embed="rId2" cstate="print"/>
          <a:srcRect l="59639" b="77899"/>
          <a:stretch>
            <a:fillRect/>
          </a:stretch>
        </p:blipFill>
        <p:spPr>
          <a:xfrm>
            <a:off x="1828799" y="-1"/>
            <a:ext cx="7085957" cy="2743201"/>
          </a:xfrm>
          <a:prstGeom prst="rect">
            <a:avLst/>
          </a:prstGeom>
        </p:spPr>
      </p:pic>
      <p:sp>
        <p:nvSpPr>
          <p:cNvPr id="2" name="Slide Number Placeholder 1"/>
          <p:cNvSpPr>
            <a:spLocks noGrp="1"/>
          </p:cNvSpPr>
          <p:nvPr>
            <p:ph type="sldNum" sz="quarter" idx="12"/>
          </p:nvPr>
        </p:nvSpPr>
        <p:spPr/>
        <p:txBody>
          <a:bodyPr/>
          <a:lstStyle/>
          <a:p>
            <a:fld id="{831DAAEE-BFAF-4138-A788-FC393BDB9BA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dy2.png"/>
          <p:cNvPicPr>
            <a:picLocks noChangeAspect="1"/>
          </p:cNvPicPr>
          <p:nvPr/>
        </p:nvPicPr>
        <p:blipFill rotWithShape="1">
          <a:blip r:embed="rId2" cstate="print">
            <a:extLst>
              <a:ext uri="{28A0092B-C50C-407E-A947-70E740481C1C}">
                <a14:useLocalDpi xmlns:a14="http://schemas.microsoft.com/office/drawing/2010/main" val="0"/>
              </a:ext>
            </a:extLst>
          </a:blip>
          <a:srcRect l="59407" t="2450" r="9427" b="4128"/>
          <a:stretch/>
        </p:blipFill>
        <p:spPr>
          <a:xfrm>
            <a:off x="271216" y="76200"/>
            <a:ext cx="7958384" cy="6709466"/>
          </a:xfrm>
          <a:prstGeom prst="rect">
            <a:avLst/>
          </a:prstGeom>
        </p:spPr>
      </p:pic>
      <p:sp>
        <p:nvSpPr>
          <p:cNvPr id="3" name="TextBox 2"/>
          <p:cNvSpPr txBox="1"/>
          <p:nvPr/>
        </p:nvSpPr>
        <p:spPr>
          <a:xfrm>
            <a:off x="5867400" y="6488668"/>
            <a:ext cx="3276600" cy="369332"/>
          </a:xfrm>
          <a:prstGeom prst="rect">
            <a:avLst/>
          </a:prstGeom>
          <a:noFill/>
        </p:spPr>
        <p:txBody>
          <a:bodyPr wrap="square" rtlCol="0">
            <a:spAutoFit/>
          </a:bodyPr>
          <a:lstStyle/>
          <a:p>
            <a:r>
              <a:rPr lang="en-US" dirty="0" smtClean="0"/>
              <a:t>L. </a:t>
            </a:r>
            <a:r>
              <a:rPr lang="en-US" dirty="0" err="1" smtClean="0"/>
              <a:t>Uccellini</a:t>
            </a:r>
            <a:r>
              <a:rPr lang="en-US" dirty="0" smtClean="0"/>
              <a:t>, AMS Town Hall, 2013</a:t>
            </a:r>
            <a:endParaRPr lang="en-US" dirty="0"/>
          </a:p>
        </p:txBody>
      </p:sp>
      <p:sp>
        <p:nvSpPr>
          <p:cNvPr id="4" name="Slide Number Placeholder 3"/>
          <p:cNvSpPr>
            <a:spLocks noGrp="1"/>
          </p:cNvSpPr>
          <p:nvPr>
            <p:ph type="sldNum" sz="quarter" idx="12"/>
          </p:nvPr>
        </p:nvSpPr>
        <p:spPr/>
        <p:txBody>
          <a:bodyPr/>
          <a:lstStyle/>
          <a:p>
            <a:fld id="{831DAAEE-BFAF-4138-A788-FC393BDB9BAE}" type="slidenum">
              <a:rPr lang="en-US" smtClean="0"/>
              <a:pPr/>
              <a:t>10</a:t>
            </a:fld>
            <a:endParaRPr lang="en-US"/>
          </a:p>
        </p:txBody>
      </p:sp>
    </p:spTree>
    <p:extLst>
      <p:ext uri="{BB962C8B-B14F-4D97-AF65-F5344CB8AC3E}">
        <p14:creationId xmlns:p14="http://schemas.microsoft.com/office/powerpoint/2010/main" val="282047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49362"/>
          </a:xfrm>
        </p:spPr>
        <p:txBody>
          <a:bodyPr>
            <a:noAutofit/>
          </a:bodyPr>
          <a:lstStyle/>
          <a:p>
            <a:r>
              <a:rPr lang="en-US" sz="4000" dirty="0" smtClean="0">
                <a:solidFill>
                  <a:srgbClr val="0000FF"/>
                </a:solidFill>
              </a:rPr>
              <a:t>2011 Winter Storm Reconnaissance: ECMWF data denial</a:t>
            </a:r>
            <a:endParaRPr lang="en-US" sz="4000" dirty="0">
              <a:solidFill>
                <a:srgbClr val="0000FF"/>
              </a:solidFill>
            </a:endParaRPr>
          </a:p>
        </p:txBody>
      </p:sp>
      <p:sp>
        <p:nvSpPr>
          <p:cNvPr id="3" name="Content Placeholder 2"/>
          <p:cNvSpPr>
            <a:spLocks noGrp="1"/>
          </p:cNvSpPr>
          <p:nvPr>
            <p:ph idx="1"/>
          </p:nvPr>
        </p:nvSpPr>
        <p:spPr>
          <a:xfrm>
            <a:off x="863577" y="1440560"/>
            <a:ext cx="7708565" cy="1378840"/>
          </a:xfrm>
        </p:spPr>
        <p:txBody>
          <a:bodyPr>
            <a:normAutofit/>
          </a:bodyPr>
          <a:lstStyle/>
          <a:p>
            <a:r>
              <a:rPr lang="en-US" sz="2400" dirty="0" smtClean="0"/>
              <a:t>22 high, 62 medium, 14 low-priority cases, and 776 </a:t>
            </a:r>
            <a:r>
              <a:rPr lang="en-US" sz="2400" dirty="0" err="1" smtClean="0"/>
              <a:t>dropwindsondes</a:t>
            </a:r>
            <a:r>
              <a:rPr lang="en-US" sz="2400" dirty="0" smtClean="0"/>
              <a:t> deployed.</a:t>
            </a:r>
          </a:p>
          <a:p>
            <a:r>
              <a:rPr lang="en-US" sz="2400" dirty="0" smtClean="0"/>
              <a:t>Target verification times from +12 to +120 h.</a:t>
            </a:r>
          </a:p>
        </p:txBody>
      </p:sp>
      <p:pic>
        <p:nvPicPr>
          <p:cNvPr id="4" name="Picture 3" descr="Fig1.pdf"/>
          <p:cNvPicPr>
            <a:picLocks noChangeAspect="1"/>
          </p:cNvPicPr>
          <p:nvPr/>
        </p:nvPicPr>
        <p:blipFill rotWithShape="1">
          <a:blip r:embed="rId2">
            <a:extLst>
              <a:ext uri="{28A0092B-C50C-407E-A947-70E740481C1C}">
                <a14:useLocalDpi xmlns:a14="http://schemas.microsoft.com/office/drawing/2010/main" val="0"/>
              </a:ext>
            </a:extLst>
          </a:blip>
          <a:srcRect t="9671" b="3450"/>
          <a:stretch/>
        </p:blipFill>
        <p:spPr>
          <a:xfrm>
            <a:off x="722513" y="2867952"/>
            <a:ext cx="6774376" cy="3837648"/>
          </a:xfrm>
          <a:prstGeom prst="rect">
            <a:avLst/>
          </a:prstGeom>
        </p:spPr>
      </p:pic>
      <p:sp>
        <p:nvSpPr>
          <p:cNvPr id="5" name="Slide Number Placeholder 4"/>
          <p:cNvSpPr>
            <a:spLocks noGrp="1"/>
          </p:cNvSpPr>
          <p:nvPr>
            <p:ph type="sldNum" sz="quarter" idx="12"/>
          </p:nvPr>
        </p:nvSpPr>
        <p:spPr/>
        <p:txBody>
          <a:bodyPr/>
          <a:lstStyle/>
          <a:p>
            <a:fld id="{C36FFEAE-5A20-4542-8E86-0F02883067E2}" type="slidenum">
              <a:rPr lang="en-US" smtClean="0"/>
              <a:t>11</a:t>
            </a:fld>
            <a:endParaRPr lang="en-US"/>
          </a:p>
        </p:txBody>
      </p:sp>
      <p:sp>
        <p:nvSpPr>
          <p:cNvPr id="6" name="TextBox 5"/>
          <p:cNvSpPr txBox="1"/>
          <p:nvPr/>
        </p:nvSpPr>
        <p:spPr>
          <a:xfrm>
            <a:off x="6553200" y="6488668"/>
            <a:ext cx="2590800" cy="369332"/>
          </a:xfrm>
          <a:prstGeom prst="rect">
            <a:avLst/>
          </a:prstGeom>
          <a:solidFill>
            <a:schemeClr val="bg1"/>
          </a:solidFill>
        </p:spPr>
        <p:txBody>
          <a:bodyPr wrap="square" rtlCol="0">
            <a:spAutoFit/>
          </a:bodyPr>
          <a:lstStyle/>
          <a:p>
            <a:r>
              <a:rPr lang="en-US" dirty="0" smtClean="0"/>
              <a:t>Hamill et al. (MWR 2013)</a:t>
            </a:r>
            <a:endParaRPr lang="en-US" dirty="0"/>
          </a:p>
        </p:txBody>
      </p:sp>
      <p:sp>
        <p:nvSpPr>
          <p:cNvPr id="7" name="TextBox 6"/>
          <p:cNvSpPr txBox="1"/>
          <p:nvPr/>
        </p:nvSpPr>
        <p:spPr>
          <a:xfrm>
            <a:off x="533400" y="3992940"/>
            <a:ext cx="8077200" cy="1569660"/>
          </a:xfrm>
          <a:prstGeom prst="rect">
            <a:avLst/>
          </a:prstGeom>
          <a:solidFill>
            <a:srgbClr val="CCFFCC"/>
          </a:solidFill>
        </p:spPr>
        <p:txBody>
          <a:bodyPr wrap="square" rtlCol="0">
            <a:spAutoFit/>
          </a:bodyPr>
          <a:lstStyle/>
          <a:p>
            <a:pPr algn="ctr"/>
            <a:r>
              <a:rPr lang="en-US" sz="3200" dirty="0" smtClean="0"/>
              <a:t>Overall conclusion: </a:t>
            </a:r>
            <a:r>
              <a:rPr lang="en-US" sz="3200" dirty="0"/>
              <a:t>No significant positive forecast impact from assimilation of 2011 WSR data in ECMWF system</a:t>
            </a:r>
            <a:r>
              <a:rPr lang="en-US" sz="3200" dirty="0" smtClean="0"/>
              <a:t>.</a:t>
            </a:r>
            <a:endParaRPr lang="en-US" sz="3200" dirty="0"/>
          </a:p>
        </p:txBody>
      </p:sp>
    </p:spTree>
    <p:extLst>
      <p:ext uri="{BB962C8B-B14F-4D97-AF65-F5344CB8AC3E}">
        <p14:creationId xmlns:p14="http://schemas.microsoft.com/office/powerpoint/2010/main" val="11743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831662938"/>
              </p:ext>
            </p:extLst>
          </p:nvPr>
        </p:nvGraphicFramePr>
        <p:xfrm>
          <a:off x="661490" y="679075"/>
          <a:ext cx="8410502" cy="57995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7786" y="76200"/>
            <a:ext cx="9014206" cy="523220"/>
          </a:xfrm>
          <a:prstGeom prst="rect">
            <a:avLst/>
          </a:prstGeom>
          <a:noFill/>
        </p:spPr>
        <p:txBody>
          <a:bodyPr wrap="none" rtlCol="0">
            <a:spAutoFit/>
          </a:bodyPr>
          <a:lstStyle/>
          <a:p>
            <a:r>
              <a:rPr lang="en-US" sz="2800" dirty="0" smtClean="0">
                <a:solidFill>
                  <a:srgbClr val="0000FF"/>
                </a:solidFill>
              </a:rPr>
              <a:t>Satellite data usage at ECMWF: past, present and near future</a:t>
            </a:r>
            <a:endParaRPr lang="en-US" sz="2800" dirty="0">
              <a:solidFill>
                <a:srgbClr val="0000FF"/>
              </a:solidFill>
            </a:endParaRPr>
          </a:p>
        </p:txBody>
      </p:sp>
      <p:sp>
        <p:nvSpPr>
          <p:cNvPr id="3" name="TextBox 2"/>
          <p:cNvSpPr txBox="1"/>
          <p:nvPr/>
        </p:nvSpPr>
        <p:spPr>
          <a:xfrm rot="16200000">
            <a:off x="-1492473" y="2483415"/>
            <a:ext cx="3916457" cy="307777"/>
          </a:xfrm>
          <a:prstGeom prst="rect">
            <a:avLst/>
          </a:prstGeom>
          <a:noFill/>
        </p:spPr>
        <p:txBody>
          <a:bodyPr wrap="none" rtlCol="0">
            <a:spAutoFit/>
          </a:bodyPr>
          <a:lstStyle/>
          <a:p>
            <a:r>
              <a:rPr lang="en-US" sz="1400" dirty="0" smtClean="0"/>
              <a:t>Millions of observations assimilated per 24h period </a:t>
            </a:r>
            <a:endParaRPr lang="en-US" sz="1400" dirty="0"/>
          </a:p>
        </p:txBody>
      </p:sp>
      <p:sp>
        <p:nvSpPr>
          <p:cNvPr id="6" name="Slide Number Placeholder 5"/>
          <p:cNvSpPr>
            <a:spLocks noGrp="1"/>
          </p:cNvSpPr>
          <p:nvPr>
            <p:ph type="sldNum" sz="quarter" idx="12"/>
          </p:nvPr>
        </p:nvSpPr>
        <p:spPr/>
        <p:txBody>
          <a:bodyPr/>
          <a:lstStyle/>
          <a:p>
            <a:fld id="{831DAAEE-BFAF-4138-A788-FC393BDB9BAE}" type="slidenum">
              <a:rPr lang="en-US" smtClean="0"/>
              <a:pPr/>
              <a:t>12</a:t>
            </a:fld>
            <a:endParaRPr lang="en-US"/>
          </a:p>
        </p:txBody>
      </p:sp>
    </p:spTree>
    <p:extLst>
      <p:ext uri="{BB962C8B-B14F-4D97-AF65-F5344CB8AC3E}">
        <p14:creationId xmlns:p14="http://schemas.microsoft.com/office/powerpoint/2010/main" val="2432853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FF"/>
                </a:solidFill>
              </a:rPr>
              <a:t>Conclusions</a:t>
            </a:r>
            <a:endParaRPr lang="en-US" dirty="0">
              <a:solidFill>
                <a:srgbClr val="3333FF"/>
              </a:solidFill>
            </a:endParaRP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Observations primarily targeted to attempt to improve short-range (1-3 day) forecasts.</a:t>
            </a:r>
          </a:p>
          <a:p>
            <a:pPr lvl="1"/>
            <a:r>
              <a:rPr lang="en-US" dirty="0" smtClean="0">
                <a:solidFill>
                  <a:srgbClr val="008000"/>
                </a:solidFill>
              </a:rPr>
              <a:t>Tropical cyclones: track forecasts mostly beneficial statistically, recent systematic evaluations lacking.</a:t>
            </a:r>
          </a:p>
          <a:p>
            <a:pPr lvl="1"/>
            <a:r>
              <a:rPr lang="en-US" dirty="0" err="1">
                <a:solidFill>
                  <a:srgbClr val="3333FF"/>
                </a:solidFill>
              </a:rPr>
              <a:t>Extratropics</a:t>
            </a:r>
            <a:r>
              <a:rPr lang="en-US" dirty="0">
                <a:solidFill>
                  <a:srgbClr val="3333FF"/>
                </a:solidFill>
              </a:rPr>
              <a:t>: value of targeted data small but positive on average, needs further evaluation</a:t>
            </a:r>
            <a:r>
              <a:rPr lang="en-US" dirty="0" smtClean="0">
                <a:solidFill>
                  <a:srgbClr val="3333FF"/>
                </a:solidFill>
              </a:rPr>
              <a:t>.</a:t>
            </a:r>
            <a:endParaRPr lang="en-US" dirty="0" smtClean="0">
              <a:solidFill>
                <a:srgbClr val="008000"/>
              </a:solidFill>
            </a:endParaRPr>
          </a:p>
          <a:p>
            <a:pPr algn="just"/>
            <a:endParaRPr lang="en-US" i="1" dirty="0" smtClean="0"/>
          </a:p>
          <a:p>
            <a:pPr algn="just"/>
            <a:r>
              <a:rPr lang="en-US" i="1" dirty="0" smtClean="0"/>
              <a:t>Recognize </a:t>
            </a:r>
            <a:r>
              <a:rPr lang="en-US" i="1" dirty="0"/>
              <a:t>that forecast skill is improving due to improved resolution, observations, DA, physics.  Hence, the average marginal impact of an individual observing system is decreasing.</a:t>
            </a:r>
          </a:p>
          <a:p>
            <a:pPr lvl="1" algn="just"/>
            <a:endParaRPr lang="en-US" dirty="0"/>
          </a:p>
          <a:p>
            <a:pPr algn="just"/>
            <a:r>
              <a:rPr lang="en-US" dirty="0"/>
              <a:t>Open question: </a:t>
            </a:r>
            <a:r>
              <a:rPr lang="en-US" b="1" dirty="0"/>
              <a:t>what is the overall cost-effectiveness of targeted observations?  </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831DAAEE-BFAF-4138-A788-FC393BDB9BAE}"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33FF"/>
                </a:solidFill>
              </a:rPr>
              <a:t>Recommendations</a:t>
            </a:r>
            <a:endParaRPr lang="en-US" dirty="0">
              <a:solidFill>
                <a:srgbClr val="3333FF"/>
              </a:solidFill>
            </a:endParaRPr>
          </a:p>
        </p:txBody>
      </p:sp>
      <p:sp>
        <p:nvSpPr>
          <p:cNvPr id="3" name="Content Placeholder 2"/>
          <p:cNvSpPr>
            <a:spLocks noGrp="1"/>
          </p:cNvSpPr>
          <p:nvPr>
            <p:ph idx="1"/>
          </p:nvPr>
        </p:nvSpPr>
        <p:spPr>
          <a:xfrm>
            <a:off x="457200" y="1600200"/>
            <a:ext cx="8534400" cy="4876800"/>
          </a:xfrm>
        </p:spPr>
        <p:txBody>
          <a:bodyPr>
            <a:normAutofit/>
          </a:bodyPr>
          <a:lstStyle/>
          <a:p>
            <a:pPr marL="514350" indent="-514350">
              <a:buFont typeface="+mj-lt"/>
              <a:buAutoNum type="arabicPeriod"/>
            </a:pPr>
            <a:r>
              <a:rPr lang="en-US" dirty="0" smtClean="0"/>
              <a:t>Explore utility for targeting </a:t>
            </a:r>
            <a:r>
              <a:rPr lang="en-US" dirty="0" smtClean="0">
                <a:solidFill>
                  <a:srgbClr val="0033CC"/>
                </a:solidFill>
              </a:rPr>
              <a:t>existing </a:t>
            </a:r>
            <a:r>
              <a:rPr lang="en-US" dirty="0" smtClean="0"/>
              <a:t>observations (e.g. selected satellite data)</a:t>
            </a:r>
          </a:p>
          <a:p>
            <a:pPr marL="514350" indent="-514350">
              <a:buFont typeface="+mj-lt"/>
              <a:buAutoNum type="arabicPeriod"/>
            </a:pPr>
            <a:r>
              <a:rPr lang="en-US" dirty="0" smtClean="0"/>
              <a:t>Improve understanding and quantification of the </a:t>
            </a:r>
            <a:r>
              <a:rPr lang="en-US" dirty="0" smtClean="0">
                <a:solidFill>
                  <a:srgbClr val="FF0000"/>
                </a:solidFill>
              </a:rPr>
              <a:t>socio-economic value </a:t>
            </a:r>
            <a:r>
              <a:rPr lang="en-US" dirty="0" smtClean="0"/>
              <a:t>of observations.</a:t>
            </a:r>
          </a:p>
          <a:p>
            <a:pPr marL="514350" indent="-514350">
              <a:buFont typeface="+mj-lt"/>
              <a:buAutoNum type="arabicPeriod"/>
            </a:pPr>
            <a:r>
              <a:rPr lang="en-US" dirty="0" smtClean="0"/>
              <a:t>More emphasis on </a:t>
            </a:r>
            <a:r>
              <a:rPr lang="en-US" dirty="0" smtClean="0">
                <a:solidFill>
                  <a:srgbClr val="008000"/>
                </a:solidFill>
              </a:rPr>
              <a:t>science</a:t>
            </a:r>
            <a:r>
              <a:rPr lang="en-US" dirty="0" smtClean="0">
                <a:solidFill>
                  <a:srgbClr val="000090"/>
                </a:solidFill>
              </a:rPr>
              <a:t> </a:t>
            </a:r>
            <a:r>
              <a:rPr lang="en-US" dirty="0" smtClean="0"/>
              <a:t>of targeting.</a:t>
            </a:r>
          </a:p>
          <a:p>
            <a:pPr marL="514350" indent="-514350">
              <a:buFont typeface="+mj-lt"/>
              <a:buAutoNum type="arabicPeriod"/>
            </a:pPr>
            <a:r>
              <a:rPr lang="en-US" dirty="0" smtClean="0"/>
              <a:t>Explore for </a:t>
            </a:r>
            <a:r>
              <a:rPr lang="en-US" dirty="0" smtClean="0">
                <a:solidFill>
                  <a:srgbClr val="00B0F0"/>
                </a:solidFill>
              </a:rPr>
              <a:t>longer range </a:t>
            </a:r>
            <a:r>
              <a:rPr lang="en-US" dirty="0" smtClean="0"/>
              <a:t>forecasts (3-5 days).</a:t>
            </a:r>
            <a:endParaRPr lang="en-US" dirty="0"/>
          </a:p>
          <a:p>
            <a:pPr marL="514350" indent="-514350">
              <a:buFont typeface="+mj-lt"/>
              <a:buAutoNum type="arabicPeriod"/>
            </a:pPr>
            <a:r>
              <a:rPr lang="en-US" dirty="0" smtClean="0"/>
              <a:t>Keep </a:t>
            </a:r>
            <a:r>
              <a:rPr lang="en-US" dirty="0" smtClean="0">
                <a:solidFill>
                  <a:srgbClr val="7030A0"/>
                </a:solidFill>
              </a:rPr>
              <a:t>evaluating</a:t>
            </a:r>
            <a:r>
              <a:rPr lang="en-US" dirty="0" smtClean="0"/>
              <a:t> operational field programs in multiple NWP systems.</a:t>
            </a:r>
          </a:p>
        </p:txBody>
      </p:sp>
      <p:sp>
        <p:nvSpPr>
          <p:cNvPr id="4" name="Slide Number Placeholder 3"/>
          <p:cNvSpPr>
            <a:spLocks noGrp="1"/>
          </p:cNvSpPr>
          <p:nvPr>
            <p:ph type="sldNum" sz="quarter" idx="12"/>
          </p:nvPr>
        </p:nvSpPr>
        <p:spPr/>
        <p:txBody>
          <a:bodyPr/>
          <a:lstStyle/>
          <a:p>
            <a:fld id="{831DAAEE-BFAF-4138-A788-FC393BDB9BAE}"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3333FF"/>
                </a:solidFill>
              </a:rPr>
              <a:t>Targeting on the </a:t>
            </a:r>
            <a:r>
              <a:rPr lang="en-US" dirty="0" err="1" smtClean="0">
                <a:solidFill>
                  <a:srgbClr val="3333FF"/>
                </a:solidFill>
              </a:rPr>
              <a:t>mesoscale</a:t>
            </a:r>
            <a:r>
              <a:rPr lang="en-US" dirty="0" smtClean="0">
                <a:solidFill>
                  <a:srgbClr val="3333FF"/>
                </a:solidFill>
              </a:rPr>
              <a:t>?</a:t>
            </a:r>
            <a:endParaRPr lang="en-US" dirty="0">
              <a:solidFill>
                <a:srgbClr val="3333FF"/>
              </a:solidFill>
            </a:endParaRPr>
          </a:p>
        </p:txBody>
      </p:sp>
      <p:sp>
        <p:nvSpPr>
          <p:cNvPr id="3" name="Content Placeholder 2"/>
          <p:cNvSpPr>
            <a:spLocks noGrp="1"/>
          </p:cNvSpPr>
          <p:nvPr>
            <p:ph idx="1"/>
          </p:nvPr>
        </p:nvSpPr>
        <p:spPr>
          <a:xfrm>
            <a:off x="457200" y="1600200"/>
            <a:ext cx="8458200" cy="5029200"/>
          </a:xfrm>
        </p:spPr>
        <p:txBody>
          <a:bodyPr>
            <a:normAutofit/>
          </a:bodyPr>
          <a:lstStyle/>
          <a:p>
            <a:r>
              <a:rPr lang="en-US" dirty="0" smtClean="0"/>
              <a:t>Forecasts of TC structure, intensity </a:t>
            </a:r>
            <a:r>
              <a:rPr lang="en-US" dirty="0" err="1" smtClean="0"/>
              <a:t>etc</a:t>
            </a:r>
            <a:endParaRPr lang="en-US" dirty="0" smtClean="0"/>
          </a:p>
          <a:p>
            <a:pPr lvl="1"/>
            <a:r>
              <a:rPr lang="en-US" dirty="0" smtClean="0"/>
              <a:t>Potential with </a:t>
            </a:r>
            <a:r>
              <a:rPr lang="en-US" dirty="0" smtClean="0">
                <a:solidFill>
                  <a:srgbClr val="FF0000"/>
                </a:solidFill>
              </a:rPr>
              <a:t>rapidly adaptable observational resources</a:t>
            </a:r>
            <a:r>
              <a:rPr lang="en-US" dirty="0" smtClean="0"/>
              <a:t>, quick response time necessary.</a:t>
            </a:r>
          </a:p>
          <a:p>
            <a:pPr lvl="1"/>
            <a:r>
              <a:rPr lang="en-US" dirty="0" smtClean="0"/>
              <a:t>Need rapidly updated models and ensembles, more </a:t>
            </a:r>
            <a:r>
              <a:rPr lang="en-US" dirty="0" smtClean="0">
                <a:solidFill>
                  <a:srgbClr val="009900"/>
                </a:solidFill>
              </a:rPr>
              <a:t>continuous, serial targeting </a:t>
            </a:r>
            <a:r>
              <a:rPr lang="en-US" dirty="0" smtClean="0"/>
              <a:t>than has been done on synoptic scales?</a:t>
            </a:r>
          </a:p>
          <a:p>
            <a:pPr lvl="1"/>
            <a:r>
              <a:rPr lang="en-US" dirty="0" smtClean="0"/>
              <a:t>Can models </a:t>
            </a:r>
            <a:r>
              <a:rPr lang="en-US" dirty="0" smtClean="0">
                <a:solidFill>
                  <a:srgbClr val="3333FF"/>
                </a:solidFill>
              </a:rPr>
              <a:t>retain memory </a:t>
            </a:r>
            <a:r>
              <a:rPr lang="en-US" dirty="0" smtClean="0"/>
              <a:t>of the observations?</a:t>
            </a:r>
          </a:p>
        </p:txBody>
      </p:sp>
      <p:sp>
        <p:nvSpPr>
          <p:cNvPr id="4" name="Slide Number Placeholder 3"/>
          <p:cNvSpPr>
            <a:spLocks noGrp="1"/>
          </p:cNvSpPr>
          <p:nvPr>
            <p:ph type="sldNum" sz="quarter" idx="12"/>
          </p:nvPr>
        </p:nvSpPr>
        <p:spPr/>
        <p:txBody>
          <a:bodyPr/>
          <a:lstStyle/>
          <a:p>
            <a:fld id="{831DAAEE-BFAF-4138-A788-FC393BDB9BAE}"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7" name="Picture 6" descr="Table 1.png"/>
          <p:cNvPicPr>
            <a:picLocks noChangeAspect="1"/>
          </p:cNvPicPr>
          <p:nvPr/>
        </p:nvPicPr>
        <p:blipFill>
          <a:blip r:embed="rId2" cstate="print"/>
          <a:srcRect l="11176" t="7778" r="14052" b="15556"/>
          <a:stretch>
            <a:fillRect/>
          </a:stretch>
        </p:blipFill>
        <p:spPr>
          <a:xfrm>
            <a:off x="3581400" y="76610"/>
            <a:ext cx="5029200" cy="6673362"/>
          </a:xfrm>
          <a:prstGeom prst="rect">
            <a:avLst/>
          </a:prstGeom>
        </p:spPr>
      </p:pic>
      <p:sp>
        <p:nvSpPr>
          <p:cNvPr id="8" name="TextBox 7"/>
          <p:cNvSpPr txBox="1"/>
          <p:nvPr/>
        </p:nvSpPr>
        <p:spPr>
          <a:xfrm>
            <a:off x="381000" y="457200"/>
            <a:ext cx="2743200" cy="5632311"/>
          </a:xfrm>
          <a:prstGeom prst="rect">
            <a:avLst/>
          </a:prstGeom>
          <a:noFill/>
        </p:spPr>
        <p:txBody>
          <a:bodyPr wrap="square" rtlCol="0">
            <a:spAutoFit/>
          </a:bodyPr>
          <a:lstStyle/>
          <a:p>
            <a:pPr algn="ctr"/>
            <a:r>
              <a:rPr lang="en-US" sz="3600" dirty="0" smtClean="0"/>
              <a:t>Pre-THORPEX and Independent Field Campaigns</a:t>
            </a:r>
          </a:p>
          <a:p>
            <a:pPr algn="ctr"/>
            <a:endParaRPr lang="en-US" sz="3600" dirty="0"/>
          </a:p>
          <a:p>
            <a:pPr algn="ctr"/>
            <a:r>
              <a:rPr lang="en-US" sz="3600" dirty="0" smtClean="0"/>
              <a:t>Winter storms and tropical cyclones</a:t>
            </a:r>
            <a:endParaRPr lang="en-US" sz="3600"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Table 2.png"/>
          <p:cNvPicPr>
            <a:picLocks noChangeAspect="1"/>
          </p:cNvPicPr>
          <p:nvPr/>
        </p:nvPicPr>
        <p:blipFill>
          <a:blip r:embed="rId2" cstate="print"/>
          <a:srcRect t="7778" b="50761"/>
          <a:stretch>
            <a:fillRect/>
          </a:stretch>
        </p:blipFill>
        <p:spPr>
          <a:xfrm>
            <a:off x="24094" y="990600"/>
            <a:ext cx="9043706" cy="4852416"/>
          </a:xfrm>
          <a:prstGeom prst="rect">
            <a:avLst/>
          </a:prstGeom>
        </p:spPr>
      </p:pic>
      <p:sp>
        <p:nvSpPr>
          <p:cNvPr id="6" name="TextBox 5"/>
          <p:cNvSpPr txBox="1"/>
          <p:nvPr/>
        </p:nvSpPr>
        <p:spPr>
          <a:xfrm>
            <a:off x="0" y="130076"/>
            <a:ext cx="9144000" cy="646331"/>
          </a:xfrm>
          <a:prstGeom prst="rect">
            <a:avLst/>
          </a:prstGeom>
          <a:noFill/>
        </p:spPr>
        <p:txBody>
          <a:bodyPr wrap="square" rtlCol="0">
            <a:spAutoFit/>
          </a:bodyPr>
          <a:lstStyle/>
          <a:p>
            <a:pPr algn="ctr"/>
            <a:r>
              <a:rPr lang="en-US" sz="3600" dirty="0" smtClean="0"/>
              <a:t>Field campaigns related to THORPEX (2003-)</a:t>
            </a:r>
            <a:endParaRPr lang="en-US" sz="3600" dirty="0"/>
          </a:p>
        </p:txBody>
      </p:sp>
      <p:sp>
        <p:nvSpPr>
          <p:cNvPr id="7" name="TextBox 6"/>
          <p:cNvSpPr txBox="1"/>
          <p:nvPr/>
        </p:nvSpPr>
        <p:spPr>
          <a:xfrm>
            <a:off x="152400" y="5791200"/>
            <a:ext cx="8839200" cy="646331"/>
          </a:xfrm>
          <a:prstGeom prst="rect">
            <a:avLst/>
          </a:prstGeom>
          <a:noFill/>
        </p:spPr>
        <p:txBody>
          <a:bodyPr wrap="square" rtlCol="0">
            <a:spAutoFit/>
          </a:bodyPr>
          <a:lstStyle/>
          <a:p>
            <a:pPr algn="ctr"/>
            <a:r>
              <a:rPr lang="en-US" sz="3600" dirty="0" smtClean="0"/>
              <a:t>Polar, mesoscale, rainfall, tropical weather …</a:t>
            </a:r>
            <a:endParaRPr lang="en-US" sz="3600" dirty="0"/>
          </a:p>
        </p:txBody>
      </p:sp>
      <p:sp>
        <p:nvSpPr>
          <p:cNvPr id="8" name="Rectangle 7"/>
          <p:cNvSpPr/>
          <p:nvPr/>
        </p:nvSpPr>
        <p:spPr>
          <a:xfrm>
            <a:off x="243366" y="1462568"/>
            <a:ext cx="8610600" cy="762000"/>
          </a:xfrm>
          <a:prstGeom prst="rect">
            <a:avLst/>
          </a:prstGeom>
          <a:solidFill>
            <a:srgbClr val="FF6600">
              <a:alpha val="1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31DAAEE-BFAF-4138-A788-FC393BDB9BAE}"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0" y="130076"/>
            <a:ext cx="9144000" cy="646331"/>
          </a:xfrm>
          <a:prstGeom prst="rect">
            <a:avLst/>
          </a:prstGeom>
          <a:noFill/>
        </p:spPr>
        <p:txBody>
          <a:bodyPr wrap="square" rtlCol="0">
            <a:spAutoFit/>
          </a:bodyPr>
          <a:lstStyle/>
          <a:p>
            <a:pPr algn="ctr"/>
            <a:r>
              <a:rPr lang="en-US" sz="3600" dirty="0" smtClean="0"/>
              <a:t>Field campaigns related to THORPEX (2003-)</a:t>
            </a:r>
            <a:endParaRPr lang="en-US" sz="3600" dirty="0"/>
          </a:p>
        </p:txBody>
      </p:sp>
      <p:sp>
        <p:nvSpPr>
          <p:cNvPr id="7" name="TextBox 6"/>
          <p:cNvSpPr txBox="1"/>
          <p:nvPr/>
        </p:nvSpPr>
        <p:spPr>
          <a:xfrm>
            <a:off x="152400" y="5791200"/>
            <a:ext cx="8839200" cy="646331"/>
          </a:xfrm>
          <a:prstGeom prst="rect">
            <a:avLst/>
          </a:prstGeom>
          <a:noFill/>
        </p:spPr>
        <p:txBody>
          <a:bodyPr wrap="square" rtlCol="0">
            <a:spAutoFit/>
          </a:bodyPr>
          <a:lstStyle/>
          <a:p>
            <a:pPr algn="ctr"/>
            <a:r>
              <a:rPr lang="en-US" sz="3600" dirty="0" smtClean="0"/>
              <a:t>Polar, mesoscale, rainfall, tropical weather …</a:t>
            </a:r>
            <a:endParaRPr lang="en-US" sz="3600" dirty="0"/>
          </a:p>
        </p:txBody>
      </p:sp>
      <p:pic>
        <p:nvPicPr>
          <p:cNvPr id="8" name="Picture 7" descr="Table 2.png"/>
          <p:cNvPicPr>
            <a:picLocks noChangeAspect="1"/>
          </p:cNvPicPr>
          <p:nvPr/>
        </p:nvPicPr>
        <p:blipFill>
          <a:blip r:embed="rId2" cstate="print"/>
          <a:srcRect t="50127" b="13333"/>
          <a:stretch>
            <a:fillRect/>
          </a:stretch>
        </p:blipFill>
        <p:spPr>
          <a:xfrm>
            <a:off x="76200" y="1219200"/>
            <a:ext cx="8862919" cy="4191000"/>
          </a:xfrm>
          <a:prstGeom prst="rect">
            <a:avLst/>
          </a:prstGeom>
        </p:spPr>
      </p:pic>
      <p:sp>
        <p:nvSpPr>
          <p:cNvPr id="9" name="Rectangle 8"/>
          <p:cNvSpPr/>
          <p:nvPr/>
        </p:nvSpPr>
        <p:spPr>
          <a:xfrm>
            <a:off x="272898" y="1219200"/>
            <a:ext cx="8458200" cy="1143000"/>
          </a:xfrm>
          <a:prstGeom prst="rect">
            <a:avLst/>
          </a:prstGeom>
          <a:solidFill>
            <a:srgbClr val="FF6600">
              <a:alpha val="1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31DAAEE-BFAF-4138-A788-FC393BDB9BAE}"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0"/>
          <p:cNvGrpSpPr>
            <a:grpSpLocks noChangeAspect="1"/>
          </p:cNvGrpSpPr>
          <p:nvPr/>
        </p:nvGrpSpPr>
        <p:grpSpPr bwMode="auto">
          <a:xfrm>
            <a:off x="0" y="1143000"/>
            <a:ext cx="9069366" cy="5249863"/>
            <a:chOff x="453" y="1387"/>
            <a:chExt cx="4635" cy="2683"/>
          </a:xfrm>
        </p:grpSpPr>
        <p:pic>
          <p:nvPicPr>
            <p:cNvPr id="6" name="Picture 4" descr="ecmwf"/>
            <p:cNvPicPr>
              <a:picLocks noChangeAspect="1" noChangeArrowheads="1"/>
            </p:cNvPicPr>
            <p:nvPr/>
          </p:nvPicPr>
          <p:blipFill>
            <a:blip r:embed="rId3" cstate="print"/>
            <a:srcRect/>
            <a:stretch>
              <a:fillRect/>
            </a:stretch>
          </p:blipFill>
          <p:spPr bwMode="auto">
            <a:xfrm>
              <a:off x="453" y="2720"/>
              <a:ext cx="2233" cy="1350"/>
            </a:xfrm>
            <a:prstGeom prst="rect">
              <a:avLst/>
            </a:prstGeom>
            <a:noFill/>
            <a:ln w="9525">
              <a:noFill/>
              <a:miter lim="800000"/>
              <a:headEnd/>
              <a:tailEnd/>
            </a:ln>
          </p:spPr>
        </p:pic>
        <p:pic>
          <p:nvPicPr>
            <p:cNvPr id="7" name="Picture 5" descr="miami-ncep"/>
            <p:cNvPicPr>
              <a:picLocks noChangeAspect="1" noChangeArrowheads="1"/>
            </p:cNvPicPr>
            <p:nvPr/>
          </p:nvPicPr>
          <p:blipFill>
            <a:blip r:embed="rId4" cstate="print"/>
            <a:srcRect/>
            <a:stretch>
              <a:fillRect/>
            </a:stretch>
          </p:blipFill>
          <p:spPr bwMode="auto">
            <a:xfrm>
              <a:off x="1994" y="2720"/>
              <a:ext cx="2233" cy="1336"/>
            </a:xfrm>
            <a:prstGeom prst="rect">
              <a:avLst/>
            </a:prstGeom>
            <a:noFill/>
            <a:ln w="9525">
              <a:noFill/>
              <a:miter lim="800000"/>
              <a:headEnd/>
              <a:tailEnd/>
            </a:ln>
          </p:spPr>
        </p:pic>
        <p:pic>
          <p:nvPicPr>
            <p:cNvPr id="8" name="Picture 6" descr="ukmo"/>
            <p:cNvPicPr>
              <a:picLocks noChangeAspect="1" noChangeArrowheads="1"/>
            </p:cNvPicPr>
            <p:nvPr/>
          </p:nvPicPr>
          <p:blipFill>
            <a:blip r:embed="rId5" cstate="print"/>
            <a:srcRect r="30479"/>
            <a:stretch>
              <a:fillRect/>
            </a:stretch>
          </p:blipFill>
          <p:spPr bwMode="auto">
            <a:xfrm>
              <a:off x="3536" y="2720"/>
              <a:ext cx="1552" cy="1350"/>
            </a:xfrm>
            <a:prstGeom prst="rect">
              <a:avLst/>
            </a:prstGeom>
            <a:noFill/>
            <a:ln w="9525">
              <a:noFill/>
              <a:miter lim="800000"/>
              <a:headEnd/>
              <a:tailEnd/>
            </a:ln>
          </p:spPr>
        </p:pic>
        <p:pic>
          <p:nvPicPr>
            <p:cNvPr id="9" name="Picture 7" descr="ysu"/>
            <p:cNvPicPr>
              <a:picLocks noChangeAspect="1" noChangeArrowheads="1"/>
            </p:cNvPicPr>
            <p:nvPr/>
          </p:nvPicPr>
          <p:blipFill>
            <a:blip r:embed="rId6" cstate="print"/>
            <a:srcRect/>
            <a:stretch>
              <a:fillRect/>
            </a:stretch>
          </p:blipFill>
          <p:spPr bwMode="auto">
            <a:xfrm>
              <a:off x="453" y="1387"/>
              <a:ext cx="2233" cy="1350"/>
            </a:xfrm>
            <a:prstGeom prst="rect">
              <a:avLst/>
            </a:prstGeom>
            <a:noFill/>
            <a:ln w="9525">
              <a:noFill/>
              <a:miter lim="800000"/>
              <a:headEnd/>
              <a:tailEnd/>
            </a:ln>
          </p:spPr>
        </p:pic>
        <p:pic>
          <p:nvPicPr>
            <p:cNvPr id="10" name="Picture 8" descr="nrl"/>
            <p:cNvPicPr>
              <a:picLocks noChangeAspect="1" noChangeArrowheads="1"/>
            </p:cNvPicPr>
            <p:nvPr/>
          </p:nvPicPr>
          <p:blipFill>
            <a:blip r:embed="rId7" cstate="print"/>
            <a:srcRect/>
            <a:stretch>
              <a:fillRect/>
            </a:stretch>
          </p:blipFill>
          <p:spPr bwMode="auto">
            <a:xfrm>
              <a:off x="1994" y="1387"/>
              <a:ext cx="2233" cy="1350"/>
            </a:xfrm>
            <a:prstGeom prst="rect">
              <a:avLst/>
            </a:prstGeom>
            <a:noFill/>
            <a:ln w="9525">
              <a:noFill/>
              <a:miter lim="800000"/>
              <a:headEnd/>
              <a:tailEnd/>
            </a:ln>
          </p:spPr>
        </p:pic>
        <p:pic>
          <p:nvPicPr>
            <p:cNvPr id="11" name="Picture 9" descr="jma"/>
            <p:cNvPicPr>
              <a:picLocks noChangeAspect="1" noChangeArrowheads="1"/>
            </p:cNvPicPr>
            <p:nvPr/>
          </p:nvPicPr>
          <p:blipFill>
            <a:blip r:embed="rId8" cstate="print"/>
            <a:srcRect r="30479"/>
            <a:stretch>
              <a:fillRect/>
            </a:stretch>
          </p:blipFill>
          <p:spPr bwMode="auto">
            <a:xfrm>
              <a:off x="3536" y="1387"/>
              <a:ext cx="1552" cy="1350"/>
            </a:xfrm>
            <a:prstGeom prst="rect">
              <a:avLst/>
            </a:prstGeom>
            <a:noFill/>
            <a:ln w="9525">
              <a:noFill/>
              <a:miter lim="800000"/>
              <a:headEnd/>
              <a:tailEnd/>
            </a:ln>
          </p:spPr>
        </p:pic>
        <p:sp>
          <p:nvSpPr>
            <p:cNvPr id="12" name="Text Box 10"/>
            <p:cNvSpPr txBox="1">
              <a:spLocks noChangeArrowheads="1"/>
            </p:cNvSpPr>
            <p:nvPr/>
          </p:nvSpPr>
          <p:spPr bwMode="auto">
            <a:xfrm>
              <a:off x="549" y="1409"/>
              <a:ext cx="1437" cy="247"/>
            </a:xfrm>
            <a:prstGeom prst="rect">
              <a:avLst/>
            </a:prstGeom>
            <a:solidFill>
              <a:srgbClr val="CCFFFF"/>
            </a:solidFill>
            <a:ln w="9525">
              <a:noFill/>
              <a:miter lim="800000"/>
              <a:headEnd/>
              <a:tailEnd/>
            </a:ln>
            <a:effectLst/>
          </p:spPr>
          <p:txBody>
            <a:bodyPr wrap="none" anchor="ctr" anchorCtr="1"/>
            <a:lstStyle/>
            <a:p>
              <a:pPr algn="ctr"/>
              <a:r>
                <a:rPr lang="en-US" altLang="ko-KR" sz="1600">
                  <a:latin typeface="Arial" pitchFamily="34" charset="0"/>
                  <a:ea typeface="맑은 고딕" pitchFamily="50" charset="-127"/>
                </a:rPr>
                <a:t>UYonsei MM5SV</a:t>
              </a:r>
            </a:p>
          </p:txBody>
        </p:sp>
        <p:sp>
          <p:nvSpPr>
            <p:cNvPr id="13" name="Text Box 11"/>
            <p:cNvSpPr txBox="1">
              <a:spLocks noChangeArrowheads="1"/>
            </p:cNvSpPr>
            <p:nvPr/>
          </p:nvSpPr>
          <p:spPr bwMode="auto">
            <a:xfrm>
              <a:off x="2082" y="1409"/>
              <a:ext cx="1437" cy="247"/>
            </a:xfrm>
            <a:prstGeom prst="rect">
              <a:avLst/>
            </a:prstGeom>
            <a:solidFill>
              <a:srgbClr val="CCFFFF"/>
            </a:solidFill>
            <a:ln w="9525">
              <a:noFill/>
              <a:miter lim="800000"/>
              <a:headEnd/>
              <a:tailEnd/>
            </a:ln>
            <a:effectLst/>
          </p:spPr>
          <p:txBody>
            <a:bodyPr anchor="ctr" anchorCtr="1"/>
            <a:lstStyle/>
            <a:p>
              <a:pPr algn="ctr"/>
              <a:r>
                <a:rPr lang="en-US" altLang="ko-KR" sz="1600">
                  <a:latin typeface="Arial" pitchFamily="34" charset="0"/>
                  <a:ea typeface="맑은 고딕" pitchFamily="50" charset="-127"/>
                </a:rPr>
                <a:t>NRL SV</a:t>
              </a:r>
            </a:p>
          </p:txBody>
        </p:sp>
        <p:sp>
          <p:nvSpPr>
            <p:cNvPr id="14" name="Text Box 12"/>
            <p:cNvSpPr txBox="1">
              <a:spLocks noChangeArrowheads="1"/>
            </p:cNvSpPr>
            <p:nvPr/>
          </p:nvSpPr>
          <p:spPr bwMode="auto">
            <a:xfrm>
              <a:off x="3649" y="1409"/>
              <a:ext cx="1437" cy="247"/>
            </a:xfrm>
            <a:prstGeom prst="rect">
              <a:avLst/>
            </a:prstGeom>
            <a:solidFill>
              <a:srgbClr val="CCFFFF"/>
            </a:solidFill>
            <a:ln w="9525">
              <a:noFill/>
              <a:miter lim="800000"/>
              <a:headEnd/>
              <a:tailEnd/>
            </a:ln>
            <a:effectLst/>
          </p:spPr>
          <p:txBody>
            <a:bodyPr anchor="ctr" anchorCtr="1"/>
            <a:lstStyle/>
            <a:p>
              <a:pPr algn="ctr"/>
              <a:r>
                <a:rPr lang="en-US" altLang="ko-KR" sz="1600">
                  <a:latin typeface="Arial" pitchFamily="34" charset="0"/>
                  <a:ea typeface="맑은 고딕" pitchFamily="50" charset="-127"/>
                </a:rPr>
                <a:t>JMA SV</a:t>
              </a:r>
            </a:p>
          </p:txBody>
        </p:sp>
        <p:sp>
          <p:nvSpPr>
            <p:cNvPr id="15" name="Text Box 13"/>
            <p:cNvSpPr txBox="1">
              <a:spLocks noChangeArrowheads="1"/>
            </p:cNvSpPr>
            <p:nvPr/>
          </p:nvSpPr>
          <p:spPr bwMode="auto">
            <a:xfrm>
              <a:off x="569" y="2744"/>
              <a:ext cx="1426" cy="242"/>
            </a:xfrm>
            <a:prstGeom prst="rect">
              <a:avLst/>
            </a:prstGeom>
            <a:solidFill>
              <a:srgbClr val="CCFFFF"/>
            </a:solidFill>
            <a:ln w="9525">
              <a:noFill/>
              <a:miter lim="800000"/>
              <a:headEnd/>
              <a:tailEnd/>
            </a:ln>
            <a:effectLst/>
          </p:spPr>
          <p:txBody>
            <a:bodyPr wrap="none" anchor="ctr" anchorCtr="1"/>
            <a:lstStyle/>
            <a:p>
              <a:pPr algn="ctr"/>
              <a:r>
                <a:rPr lang="en-US" altLang="ko-KR" sz="1600">
                  <a:latin typeface="Arial" pitchFamily="34" charset="0"/>
                  <a:ea typeface="맑은 고딕" pitchFamily="50" charset="-127"/>
                </a:rPr>
                <a:t>ECMWF SV</a:t>
              </a:r>
            </a:p>
          </p:txBody>
        </p:sp>
        <p:sp>
          <p:nvSpPr>
            <p:cNvPr id="16" name="Text Box 14"/>
            <p:cNvSpPr txBox="1">
              <a:spLocks noChangeArrowheads="1"/>
            </p:cNvSpPr>
            <p:nvPr/>
          </p:nvSpPr>
          <p:spPr bwMode="auto">
            <a:xfrm>
              <a:off x="2102" y="2744"/>
              <a:ext cx="1432" cy="242"/>
            </a:xfrm>
            <a:prstGeom prst="rect">
              <a:avLst/>
            </a:prstGeom>
            <a:solidFill>
              <a:srgbClr val="CCFFFF"/>
            </a:solidFill>
            <a:ln w="9525">
              <a:noFill/>
              <a:miter lim="800000"/>
              <a:headEnd/>
              <a:tailEnd/>
            </a:ln>
            <a:effectLst/>
          </p:spPr>
          <p:txBody>
            <a:bodyPr anchor="ctr" anchorCtr="1"/>
            <a:lstStyle/>
            <a:p>
              <a:pPr algn="ctr"/>
              <a:r>
                <a:rPr lang="en-US" altLang="ko-KR" sz="1600">
                  <a:latin typeface="Arial" pitchFamily="34" charset="0"/>
                  <a:ea typeface="맑은 고딕" pitchFamily="50" charset="-127"/>
                </a:rPr>
                <a:t>UMiami-NCEP ETKF</a:t>
              </a:r>
            </a:p>
          </p:txBody>
        </p:sp>
        <p:sp>
          <p:nvSpPr>
            <p:cNvPr id="17" name="Text Box 15"/>
            <p:cNvSpPr txBox="1">
              <a:spLocks noChangeArrowheads="1"/>
            </p:cNvSpPr>
            <p:nvPr/>
          </p:nvSpPr>
          <p:spPr bwMode="auto">
            <a:xfrm>
              <a:off x="3654" y="2744"/>
              <a:ext cx="1432" cy="242"/>
            </a:xfrm>
            <a:prstGeom prst="rect">
              <a:avLst/>
            </a:prstGeom>
            <a:solidFill>
              <a:srgbClr val="CCFFFF"/>
            </a:solidFill>
            <a:ln w="9525">
              <a:noFill/>
              <a:miter lim="800000"/>
              <a:headEnd/>
              <a:tailEnd/>
            </a:ln>
            <a:effectLst/>
          </p:spPr>
          <p:txBody>
            <a:bodyPr anchor="ctr" anchorCtr="1"/>
            <a:lstStyle/>
            <a:p>
              <a:pPr algn="ctr"/>
              <a:r>
                <a:rPr lang="en-US" altLang="ko-KR" sz="1600">
                  <a:latin typeface="Arial" pitchFamily="34" charset="0"/>
                  <a:ea typeface="맑은 고딕" pitchFamily="50" charset="-127"/>
                </a:rPr>
                <a:t>UKMO ETKF</a:t>
              </a:r>
            </a:p>
          </p:txBody>
        </p:sp>
      </p:grpSp>
      <p:sp>
        <p:nvSpPr>
          <p:cNvPr id="18" name="Title 1"/>
          <p:cNvSpPr>
            <a:spLocks noGrp="1"/>
          </p:cNvSpPr>
          <p:nvPr>
            <p:ph type="title"/>
          </p:nvPr>
        </p:nvSpPr>
        <p:spPr>
          <a:xfrm>
            <a:off x="76200" y="0"/>
            <a:ext cx="8991600" cy="1143000"/>
          </a:xfrm>
        </p:spPr>
        <p:txBody>
          <a:bodyPr>
            <a:normAutofit/>
          </a:bodyPr>
          <a:lstStyle/>
          <a:p>
            <a:r>
              <a:rPr lang="en-US" sz="3200" dirty="0" smtClean="0"/>
              <a:t>Targeted observing guidance</a:t>
            </a:r>
            <a:endParaRPr lang="en-US" sz="3200" dirty="0"/>
          </a:p>
        </p:txBody>
      </p:sp>
      <p:sp>
        <p:nvSpPr>
          <p:cNvPr id="3" name="Slide Number Placeholder 2"/>
          <p:cNvSpPr>
            <a:spLocks noGrp="1"/>
          </p:cNvSpPr>
          <p:nvPr>
            <p:ph type="sldNum" sz="quarter" idx="12"/>
          </p:nvPr>
        </p:nvSpPr>
        <p:spPr/>
        <p:txBody>
          <a:bodyPr/>
          <a:lstStyle/>
          <a:p>
            <a:fld id="{831DAAEE-BFAF-4138-A788-FC393BDB9BAE}"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RPEX_Authors.png"/>
          <p:cNvPicPr>
            <a:picLocks noChangeAspect="1"/>
          </p:cNvPicPr>
          <p:nvPr/>
        </p:nvPicPr>
        <p:blipFill>
          <a:blip r:embed="rId2" cstate="print"/>
          <a:srcRect t="5556" b="32222"/>
          <a:stretch>
            <a:fillRect/>
          </a:stretch>
        </p:blipFill>
        <p:spPr>
          <a:xfrm>
            <a:off x="990600" y="152400"/>
            <a:ext cx="7543800" cy="6643410"/>
          </a:xfrm>
          <a:prstGeom prst="rect">
            <a:avLst/>
          </a:prstGeom>
        </p:spPr>
      </p:pic>
      <p:sp>
        <p:nvSpPr>
          <p:cNvPr id="2" name="Slide Number Placeholder 1"/>
          <p:cNvSpPr>
            <a:spLocks noGrp="1"/>
          </p:cNvSpPr>
          <p:nvPr>
            <p:ph type="sldNum" sz="quarter" idx="12"/>
          </p:nvPr>
        </p:nvSpPr>
        <p:spPr/>
        <p:txBody>
          <a:bodyPr/>
          <a:lstStyle/>
          <a:p>
            <a:fld id="{831DAAEE-BFAF-4138-A788-FC393BDB9BA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10823" t="51569" r="13020" b="11151"/>
          <a:stretch>
            <a:fillRect/>
          </a:stretch>
        </p:blipFill>
        <p:spPr bwMode="auto">
          <a:xfrm>
            <a:off x="212312" y="4387591"/>
            <a:ext cx="3721608" cy="2356893"/>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l="10823" t="9717" r="13020" b="57167"/>
          <a:stretch>
            <a:fillRect/>
          </a:stretch>
        </p:blipFill>
        <p:spPr bwMode="auto">
          <a:xfrm>
            <a:off x="212312" y="2283369"/>
            <a:ext cx="3720841" cy="2093205"/>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l="49476" t="9424" r="14117" b="74840"/>
          <a:stretch>
            <a:fillRect/>
          </a:stretch>
        </p:blipFill>
        <p:spPr bwMode="auto">
          <a:xfrm>
            <a:off x="76200" y="152400"/>
            <a:ext cx="3857719" cy="2157347"/>
          </a:xfrm>
          <a:prstGeom prst="rect">
            <a:avLst/>
          </a:prstGeom>
          <a:noFill/>
          <a:ln w="9525">
            <a:noFill/>
            <a:miter lim="800000"/>
            <a:headEnd/>
            <a:tailEnd/>
          </a:ln>
          <a:effectLst/>
        </p:spPr>
      </p:pic>
      <p:sp>
        <p:nvSpPr>
          <p:cNvPr id="9" name="TextBox 8"/>
          <p:cNvSpPr txBox="1"/>
          <p:nvPr/>
        </p:nvSpPr>
        <p:spPr>
          <a:xfrm>
            <a:off x="4724400" y="552271"/>
            <a:ext cx="3429000" cy="1200329"/>
          </a:xfrm>
          <a:prstGeom prst="rect">
            <a:avLst/>
          </a:prstGeom>
          <a:noFill/>
        </p:spPr>
        <p:txBody>
          <a:bodyPr wrap="square" rtlCol="0">
            <a:spAutoFit/>
          </a:bodyPr>
          <a:lstStyle/>
          <a:p>
            <a:pPr algn="ctr"/>
            <a:r>
              <a:rPr lang="en-US" sz="3600" dirty="0" smtClean="0"/>
              <a:t>ETKF predicted signal variance</a:t>
            </a:r>
            <a:endParaRPr lang="en-US" sz="3600" dirty="0"/>
          </a:p>
        </p:txBody>
      </p:sp>
      <p:sp>
        <p:nvSpPr>
          <p:cNvPr id="10" name="TextBox 9"/>
          <p:cNvSpPr txBox="1"/>
          <p:nvPr/>
        </p:nvSpPr>
        <p:spPr>
          <a:xfrm>
            <a:off x="4724400" y="2438400"/>
            <a:ext cx="3429000" cy="1754326"/>
          </a:xfrm>
          <a:prstGeom prst="rect">
            <a:avLst/>
          </a:prstGeom>
          <a:noFill/>
        </p:spPr>
        <p:txBody>
          <a:bodyPr wrap="square" rtlCol="0">
            <a:spAutoFit/>
          </a:bodyPr>
          <a:lstStyle/>
          <a:p>
            <a:pPr algn="ctr"/>
            <a:r>
              <a:rPr lang="en-US" sz="3600" dirty="0" smtClean="0"/>
              <a:t>NCEP signal from targeted dropwindsondes</a:t>
            </a:r>
            <a:endParaRPr lang="en-US" sz="3600" dirty="0"/>
          </a:p>
        </p:txBody>
      </p:sp>
      <p:sp>
        <p:nvSpPr>
          <p:cNvPr id="11" name="TextBox 10"/>
          <p:cNvSpPr txBox="1"/>
          <p:nvPr/>
        </p:nvSpPr>
        <p:spPr>
          <a:xfrm>
            <a:off x="4724400" y="4895671"/>
            <a:ext cx="3429000" cy="1200329"/>
          </a:xfrm>
          <a:prstGeom prst="rect">
            <a:avLst/>
          </a:prstGeom>
          <a:noFill/>
        </p:spPr>
        <p:txBody>
          <a:bodyPr wrap="square" rtlCol="0">
            <a:spAutoFit/>
          </a:bodyPr>
          <a:lstStyle/>
          <a:p>
            <a:pPr algn="ctr"/>
            <a:r>
              <a:rPr lang="en-US" sz="3600" dirty="0" smtClean="0"/>
              <a:t>Forecast improvement</a:t>
            </a:r>
            <a:endParaRPr lang="en-US" sz="3600" dirty="0"/>
          </a:p>
        </p:txBody>
      </p:sp>
      <p:sp>
        <p:nvSpPr>
          <p:cNvPr id="12" name="TextBox 11"/>
          <p:cNvSpPr txBox="1"/>
          <p:nvPr/>
        </p:nvSpPr>
        <p:spPr>
          <a:xfrm>
            <a:off x="6400800" y="6488668"/>
            <a:ext cx="2743200" cy="369332"/>
          </a:xfrm>
          <a:prstGeom prst="rect">
            <a:avLst/>
          </a:prstGeom>
          <a:noFill/>
        </p:spPr>
        <p:txBody>
          <a:bodyPr wrap="square" rtlCol="0">
            <a:spAutoFit/>
          </a:bodyPr>
          <a:lstStyle/>
          <a:p>
            <a:r>
              <a:rPr lang="en-US" dirty="0" err="1" smtClean="0"/>
              <a:t>Majumdar</a:t>
            </a:r>
            <a:r>
              <a:rPr lang="en-US" dirty="0" smtClean="0"/>
              <a:t> et al. (2001)</a:t>
            </a:r>
            <a:endParaRPr lang="en-US"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8"/>
          <p:cNvGrpSpPr/>
          <p:nvPr/>
        </p:nvGrpSpPr>
        <p:grpSpPr>
          <a:xfrm>
            <a:off x="0" y="3581400"/>
            <a:ext cx="6781800" cy="3200400"/>
            <a:chOff x="838200" y="1371600"/>
            <a:chExt cx="6781800" cy="3600450"/>
          </a:xfrm>
        </p:grpSpPr>
        <p:pic>
          <p:nvPicPr>
            <p:cNvPr id="9218" name="Picture 4" descr="drops_feb2009"/>
            <p:cNvPicPr>
              <a:picLocks noChangeAspect="1" noChangeArrowheads="1"/>
            </p:cNvPicPr>
            <p:nvPr/>
          </p:nvPicPr>
          <p:blipFill>
            <a:blip r:embed="rId3" cstate="print"/>
            <a:srcRect l="2525" t="27777" r="7576" b="10785"/>
            <a:stretch>
              <a:fillRect/>
            </a:stretch>
          </p:blipFill>
          <p:spPr bwMode="auto">
            <a:xfrm>
              <a:off x="838200" y="1371600"/>
              <a:ext cx="6781800" cy="3581400"/>
            </a:xfrm>
            <a:prstGeom prst="rect">
              <a:avLst/>
            </a:prstGeom>
            <a:noFill/>
            <a:ln w="9525">
              <a:noFill/>
              <a:miter lim="800000"/>
              <a:headEnd/>
              <a:tailEnd/>
            </a:ln>
          </p:spPr>
        </p:pic>
        <p:sp>
          <p:nvSpPr>
            <p:cNvPr id="9221" name="Text Box 7"/>
            <p:cNvSpPr txBox="1">
              <a:spLocks noChangeArrowheads="1"/>
            </p:cNvSpPr>
            <p:nvPr/>
          </p:nvSpPr>
          <p:spPr bwMode="auto">
            <a:xfrm>
              <a:off x="2957513" y="4178300"/>
              <a:ext cx="3048000" cy="215444"/>
            </a:xfrm>
            <a:prstGeom prst="rect">
              <a:avLst/>
            </a:prstGeom>
            <a:noFill/>
            <a:ln w="9525">
              <a:noFill/>
              <a:miter lim="800000"/>
              <a:headEnd/>
              <a:tailEnd/>
            </a:ln>
            <a:effectLst/>
          </p:spPr>
          <p:txBody>
            <a:bodyPr>
              <a:spAutoFit/>
            </a:bodyPr>
            <a:lstStyle/>
            <a:p>
              <a:pPr>
                <a:spcBef>
                  <a:spcPct val="50000"/>
                </a:spcBef>
              </a:pPr>
              <a:endParaRPr lang="en-US" baseline="30000" dirty="0"/>
            </a:p>
          </p:txBody>
        </p:sp>
        <p:sp>
          <p:nvSpPr>
            <p:cNvPr id="9222" name="Text Box 8"/>
            <p:cNvSpPr txBox="1">
              <a:spLocks noChangeArrowheads="1"/>
            </p:cNvSpPr>
            <p:nvPr/>
          </p:nvSpPr>
          <p:spPr bwMode="auto">
            <a:xfrm>
              <a:off x="2524125" y="4697413"/>
              <a:ext cx="4495800" cy="274637"/>
            </a:xfrm>
            <a:prstGeom prst="rect">
              <a:avLst/>
            </a:prstGeom>
            <a:noFill/>
            <a:ln w="9525">
              <a:noFill/>
              <a:miter lim="800000"/>
              <a:headEnd/>
              <a:tailEnd/>
            </a:ln>
            <a:effectLst/>
          </p:spPr>
          <p:txBody>
            <a:bodyPr>
              <a:spAutoFit/>
            </a:bodyPr>
            <a:lstStyle/>
            <a:p>
              <a:pPr>
                <a:spcBef>
                  <a:spcPct val="50000"/>
                </a:spcBef>
              </a:pPr>
              <a:r>
                <a:rPr lang="en-US" dirty="0"/>
                <a:t>Error Reduction                      Error Increase</a:t>
              </a:r>
            </a:p>
          </p:txBody>
        </p:sp>
      </p:grpSp>
      <p:sp>
        <p:nvSpPr>
          <p:cNvPr id="13" name="TextBox 12"/>
          <p:cNvSpPr txBox="1"/>
          <p:nvPr/>
        </p:nvSpPr>
        <p:spPr>
          <a:xfrm>
            <a:off x="6400800" y="3581400"/>
            <a:ext cx="2743200" cy="2308324"/>
          </a:xfrm>
          <a:prstGeom prst="rect">
            <a:avLst/>
          </a:prstGeom>
          <a:noFill/>
        </p:spPr>
        <p:txBody>
          <a:bodyPr wrap="square" rtlCol="0">
            <a:spAutoFit/>
          </a:bodyPr>
          <a:lstStyle/>
          <a:p>
            <a:pPr algn="ctr"/>
            <a:r>
              <a:rPr lang="en-US" sz="3600" dirty="0" smtClean="0"/>
              <a:t>ii. </a:t>
            </a:r>
            <a:r>
              <a:rPr lang="en-US" sz="3600" dirty="0" err="1" smtClean="0"/>
              <a:t>Adjoint</a:t>
            </a:r>
            <a:r>
              <a:rPr lang="en-US" sz="3600" dirty="0" smtClean="0"/>
              <a:t>-based impact of </a:t>
            </a:r>
            <a:r>
              <a:rPr lang="en-US" sz="3600" dirty="0" err="1" smtClean="0"/>
              <a:t>dropwind-sondes</a:t>
            </a:r>
            <a:endParaRPr lang="en-US" sz="3600" dirty="0"/>
          </a:p>
        </p:txBody>
      </p:sp>
      <p:pic>
        <p:nvPicPr>
          <p:cNvPr id="12" name="Picture 11"/>
          <p:cNvPicPr>
            <a:picLocks noChangeAspect="1" noChangeArrowheads="1"/>
          </p:cNvPicPr>
          <p:nvPr/>
        </p:nvPicPr>
        <p:blipFill>
          <a:blip r:embed="rId4" cstate="print"/>
          <a:srcRect/>
          <a:stretch>
            <a:fillRect/>
          </a:stretch>
        </p:blipFill>
        <p:spPr bwMode="auto">
          <a:xfrm>
            <a:off x="3264933" y="403221"/>
            <a:ext cx="3200400" cy="3178175"/>
          </a:xfrm>
          <a:prstGeom prst="rect">
            <a:avLst/>
          </a:prstGeom>
          <a:noFill/>
          <a:ln w="9525">
            <a:noFill/>
            <a:miter lim="800000"/>
            <a:headEnd/>
            <a:tailEnd/>
          </a:ln>
        </p:spPr>
      </p:pic>
      <p:sp>
        <p:nvSpPr>
          <p:cNvPr id="16" name="TextBox 15"/>
          <p:cNvSpPr txBox="1"/>
          <p:nvPr/>
        </p:nvSpPr>
        <p:spPr>
          <a:xfrm>
            <a:off x="3493533" y="3352796"/>
            <a:ext cx="3352800" cy="369332"/>
          </a:xfrm>
          <a:prstGeom prst="rect">
            <a:avLst/>
          </a:prstGeom>
          <a:solidFill>
            <a:schemeClr val="bg1"/>
          </a:solidFill>
        </p:spPr>
        <p:txBody>
          <a:bodyPr wrap="square" rtlCol="0">
            <a:spAutoFit/>
          </a:bodyPr>
          <a:lstStyle/>
          <a:p>
            <a:r>
              <a:rPr lang="en-US" dirty="0" smtClean="0">
                <a:solidFill>
                  <a:srgbClr val="FF0000"/>
                </a:solidFill>
              </a:rPr>
              <a:t>RMS Error With Dropwindsondes</a:t>
            </a:r>
            <a:endParaRPr lang="en-US" dirty="0">
              <a:solidFill>
                <a:srgbClr val="FF0000"/>
              </a:solidFill>
            </a:endParaRPr>
          </a:p>
        </p:txBody>
      </p:sp>
      <p:sp>
        <p:nvSpPr>
          <p:cNvPr id="18" name="TextBox 17"/>
          <p:cNvSpPr txBox="1"/>
          <p:nvPr/>
        </p:nvSpPr>
        <p:spPr>
          <a:xfrm rot="16200000">
            <a:off x="1365766" y="1758433"/>
            <a:ext cx="3581401" cy="369332"/>
          </a:xfrm>
          <a:prstGeom prst="rect">
            <a:avLst/>
          </a:prstGeom>
          <a:solidFill>
            <a:schemeClr val="bg1"/>
          </a:solidFill>
        </p:spPr>
        <p:txBody>
          <a:bodyPr wrap="square" rtlCol="0">
            <a:spAutoFit/>
          </a:bodyPr>
          <a:lstStyle/>
          <a:p>
            <a:r>
              <a:rPr lang="en-US" dirty="0" smtClean="0">
                <a:solidFill>
                  <a:srgbClr val="FF0000"/>
                </a:solidFill>
              </a:rPr>
              <a:t>RMS Error Without Dropwindsondes</a:t>
            </a:r>
            <a:endParaRPr lang="en-US" dirty="0">
              <a:solidFill>
                <a:srgbClr val="FF0000"/>
              </a:solidFill>
            </a:endParaRPr>
          </a:p>
        </p:txBody>
      </p:sp>
      <p:sp>
        <p:nvSpPr>
          <p:cNvPr id="19" name="TextBox 18"/>
          <p:cNvSpPr txBox="1"/>
          <p:nvPr/>
        </p:nvSpPr>
        <p:spPr>
          <a:xfrm>
            <a:off x="3417333" y="51514"/>
            <a:ext cx="3276600" cy="369332"/>
          </a:xfrm>
          <a:prstGeom prst="rect">
            <a:avLst/>
          </a:prstGeom>
          <a:solidFill>
            <a:schemeClr val="bg1"/>
          </a:solidFill>
        </p:spPr>
        <p:txBody>
          <a:bodyPr wrap="square" rtlCol="0">
            <a:spAutoFit/>
          </a:bodyPr>
          <a:lstStyle/>
          <a:p>
            <a:pPr algn="ctr"/>
            <a:r>
              <a:rPr lang="en-US" dirty="0" smtClean="0">
                <a:solidFill>
                  <a:srgbClr val="FF0000"/>
                </a:solidFill>
              </a:rPr>
              <a:t>Surface Pressure</a:t>
            </a:r>
            <a:endParaRPr lang="en-US" dirty="0">
              <a:solidFill>
                <a:srgbClr val="FF0000"/>
              </a:solidFill>
            </a:endParaRPr>
          </a:p>
        </p:txBody>
      </p:sp>
      <p:sp>
        <p:nvSpPr>
          <p:cNvPr id="20" name="TextBox 19"/>
          <p:cNvSpPr txBox="1"/>
          <p:nvPr/>
        </p:nvSpPr>
        <p:spPr>
          <a:xfrm>
            <a:off x="6160533" y="3086633"/>
            <a:ext cx="457200" cy="369332"/>
          </a:xfrm>
          <a:prstGeom prst="rect">
            <a:avLst/>
          </a:prstGeom>
          <a:solidFill>
            <a:schemeClr val="bg1"/>
          </a:solidFill>
        </p:spPr>
        <p:txBody>
          <a:bodyPr wrap="square" rtlCol="0">
            <a:spAutoFit/>
          </a:bodyPr>
          <a:lstStyle/>
          <a:p>
            <a:r>
              <a:rPr lang="en-US" dirty="0" smtClean="0"/>
              <a:t>12</a:t>
            </a:r>
            <a:endParaRPr lang="en-US" dirty="0"/>
          </a:p>
        </p:txBody>
      </p:sp>
      <p:sp>
        <p:nvSpPr>
          <p:cNvPr id="21" name="TextBox 20"/>
          <p:cNvSpPr txBox="1"/>
          <p:nvPr/>
        </p:nvSpPr>
        <p:spPr>
          <a:xfrm>
            <a:off x="3455970" y="3086633"/>
            <a:ext cx="304800" cy="369332"/>
          </a:xfrm>
          <a:prstGeom prst="rect">
            <a:avLst/>
          </a:prstGeom>
          <a:solidFill>
            <a:schemeClr val="bg1"/>
          </a:solidFill>
        </p:spPr>
        <p:txBody>
          <a:bodyPr wrap="square" rtlCol="0">
            <a:spAutoFit/>
          </a:bodyPr>
          <a:lstStyle/>
          <a:p>
            <a:r>
              <a:rPr lang="en-US" dirty="0"/>
              <a:t>0</a:t>
            </a:r>
          </a:p>
        </p:txBody>
      </p:sp>
      <p:sp>
        <p:nvSpPr>
          <p:cNvPr id="22" name="TextBox 21"/>
          <p:cNvSpPr txBox="1"/>
          <p:nvPr/>
        </p:nvSpPr>
        <p:spPr>
          <a:xfrm>
            <a:off x="3341133" y="330554"/>
            <a:ext cx="457200" cy="369332"/>
          </a:xfrm>
          <a:prstGeom prst="rect">
            <a:avLst/>
          </a:prstGeom>
          <a:solidFill>
            <a:schemeClr val="bg1"/>
          </a:solidFill>
        </p:spPr>
        <p:txBody>
          <a:bodyPr wrap="square" rtlCol="0">
            <a:spAutoFit/>
          </a:bodyPr>
          <a:lstStyle/>
          <a:p>
            <a:r>
              <a:rPr lang="en-US" dirty="0" smtClean="0"/>
              <a:t>12</a:t>
            </a:r>
            <a:endParaRPr lang="en-US" dirty="0"/>
          </a:p>
        </p:txBody>
      </p:sp>
      <p:sp>
        <p:nvSpPr>
          <p:cNvPr id="23" name="TextBox 22"/>
          <p:cNvSpPr txBox="1"/>
          <p:nvPr/>
        </p:nvSpPr>
        <p:spPr>
          <a:xfrm>
            <a:off x="6400800" y="609600"/>
            <a:ext cx="2743200" cy="2308324"/>
          </a:xfrm>
          <a:prstGeom prst="rect">
            <a:avLst/>
          </a:prstGeom>
          <a:noFill/>
        </p:spPr>
        <p:txBody>
          <a:bodyPr wrap="square" rtlCol="0">
            <a:spAutoFit/>
          </a:bodyPr>
          <a:lstStyle/>
          <a:p>
            <a:pPr algn="ctr"/>
            <a:r>
              <a:rPr lang="en-US" sz="3600" dirty="0" err="1" smtClean="0"/>
              <a:t>i</a:t>
            </a:r>
            <a:r>
              <a:rPr lang="en-US" sz="3600" dirty="0" smtClean="0"/>
              <a:t>. Observing Systems Experiments (</a:t>
            </a:r>
            <a:r>
              <a:rPr lang="en-US" sz="3600" dirty="0" err="1" smtClean="0"/>
              <a:t>OSEs</a:t>
            </a:r>
            <a:r>
              <a:rPr lang="en-US" sz="3600" dirty="0" smtClean="0"/>
              <a:t>)</a:t>
            </a:r>
            <a:endParaRPr lang="en-US" sz="3600" dirty="0"/>
          </a:p>
        </p:txBody>
      </p:sp>
      <p:sp>
        <p:nvSpPr>
          <p:cNvPr id="24" name="TextBox 23"/>
          <p:cNvSpPr txBox="1"/>
          <p:nvPr/>
        </p:nvSpPr>
        <p:spPr>
          <a:xfrm>
            <a:off x="152400" y="76200"/>
            <a:ext cx="2743200" cy="954107"/>
          </a:xfrm>
          <a:prstGeom prst="rect">
            <a:avLst/>
          </a:prstGeom>
          <a:noFill/>
        </p:spPr>
        <p:txBody>
          <a:bodyPr wrap="square" rtlCol="0">
            <a:spAutoFit/>
          </a:bodyPr>
          <a:lstStyle/>
          <a:p>
            <a:pPr algn="ctr"/>
            <a:r>
              <a:rPr lang="en-US" sz="2800" dirty="0" smtClean="0">
                <a:solidFill>
                  <a:srgbClr val="000000"/>
                </a:solidFill>
              </a:rPr>
              <a:t>T-PARC Winter Phase (2009)</a:t>
            </a:r>
            <a:endParaRPr lang="en-US" sz="2800" dirty="0">
              <a:solidFill>
                <a:srgbClr val="000000"/>
              </a:solidFill>
            </a:endParaRPr>
          </a:p>
        </p:txBody>
      </p:sp>
      <p:pic>
        <p:nvPicPr>
          <p:cNvPr id="25" name="Picture 6"/>
          <p:cNvPicPr>
            <a:picLocks noChangeAspect="1" noChangeArrowheads="1"/>
          </p:cNvPicPr>
          <p:nvPr/>
        </p:nvPicPr>
        <p:blipFill>
          <a:blip r:embed="rId5" cstate="print"/>
          <a:srcRect l="8333" t="10026" b="17285"/>
          <a:stretch>
            <a:fillRect/>
          </a:stretch>
        </p:blipFill>
        <p:spPr bwMode="auto">
          <a:xfrm>
            <a:off x="508030" y="1055792"/>
            <a:ext cx="2065394" cy="1089026"/>
          </a:xfrm>
          <a:prstGeom prst="rect">
            <a:avLst/>
          </a:prstGeom>
          <a:noFill/>
          <a:ln w="9525">
            <a:noFill/>
            <a:miter lim="800000"/>
            <a:headEnd/>
            <a:tailEnd/>
          </a:ln>
        </p:spPr>
      </p:pic>
      <p:pic>
        <p:nvPicPr>
          <p:cNvPr id="26" name="Picture 7"/>
          <p:cNvPicPr>
            <a:picLocks noChangeAspect="1" noChangeArrowheads="1"/>
          </p:cNvPicPr>
          <p:nvPr/>
        </p:nvPicPr>
        <p:blipFill>
          <a:blip r:embed="rId6" cstate="print"/>
          <a:srcRect l="8333" t="9824" b="17534"/>
          <a:stretch>
            <a:fillRect/>
          </a:stretch>
        </p:blipFill>
        <p:spPr bwMode="auto">
          <a:xfrm>
            <a:off x="506664" y="2122592"/>
            <a:ext cx="2045047" cy="1077808"/>
          </a:xfrm>
          <a:prstGeom prst="rect">
            <a:avLst/>
          </a:prstGeom>
          <a:noFill/>
          <a:ln w="9525">
            <a:noFill/>
            <a:miter lim="800000"/>
            <a:headEnd/>
            <a:tailEnd/>
          </a:ln>
        </p:spPr>
      </p:pic>
      <p:sp>
        <p:nvSpPr>
          <p:cNvPr id="27" name="TextBox 26"/>
          <p:cNvSpPr txBox="1"/>
          <p:nvPr/>
        </p:nvSpPr>
        <p:spPr>
          <a:xfrm>
            <a:off x="7162800" y="6211669"/>
            <a:ext cx="1981200" cy="646331"/>
          </a:xfrm>
          <a:prstGeom prst="rect">
            <a:avLst/>
          </a:prstGeom>
          <a:noFill/>
        </p:spPr>
        <p:txBody>
          <a:bodyPr wrap="square" rtlCol="0">
            <a:spAutoFit/>
          </a:bodyPr>
          <a:lstStyle/>
          <a:p>
            <a:r>
              <a:rPr lang="en-US" dirty="0" err="1" smtClean="0"/>
              <a:t>i</a:t>
            </a:r>
            <a:r>
              <a:rPr lang="en-US" dirty="0" smtClean="0"/>
              <a:t>. </a:t>
            </a:r>
            <a:r>
              <a:rPr lang="en-US" dirty="0" err="1" smtClean="0"/>
              <a:t>Yucheng</a:t>
            </a:r>
            <a:r>
              <a:rPr lang="en-US" dirty="0" smtClean="0"/>
              <a:t> Song;</a:t>
            </a:r>
          </a:p>
          <a:p>
            <a:r>
              <a:rPr lang="en-US" dirty="0" smtClean="0"/>
              <a:t>ii. Rolf Langland</a:t>
            </a:r>
            <a:endParaRPr lang="en-US"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Table 3.png"/>
          <p:cNvPicPr>
            <a:picLocks noChangeAspect="1"/>
          </p:cNvPicPr>
          <p:nvPr/>
        </p:nvPicPr>
        <p:blipFill>
          <a:blip r:embed="rId2" cstate="print"/>
          <a:srcRect t="7778" b="52707"/>
          <a:stretch>
            <a:fillRect/>
          </a:stretch>
        </p:blipFill>
        <p:spPr>
          <a:xfrm>
            <a:off x="-1" y="1524000"/>
            <a:ext cx="8940797" cy="4572000"/>
          </a:xfrm>
          <a:prstGeom prst="rect">
            <a:avLst/>
          </a:prstGeom>
        </p:spPr>
      </p:pic>
      <p:sp>
        <p:nvSpPr>
          <p:cNvPr id="3" name="TextBox 2"/>
          <p:cNvSpPr txBox="1"/>
          <p:nvPr/>
        </p:nvSpPr>
        <p:spPr>
          <a:xfrm>
            <a:off x="0" y="130076"/>
            <a:ext cx="9144000" cy="1200329"/>
          </a:xfrm>
          <a:prstGeom prst="rect">
            <a:avLst/>
          </a:prstGeom>
          <a:noFill/>
        </p:spPr>
        <p:txBody>
          <a:bodyPr wrap="square" rtlCol="0">
            <a:spAutoFit/>
          </a:bodyPr>
          <a:lstStyle/>
          <a:p>
            <a:pPr algn="ctr"/>
            <a:r>
              <a:rPr lang="en-US" sz="3600" dirty="0" smtClean="0"/>
              <a:t>Main results: Pre-THORPEX / Independent campaigns</a:t>
            </a:r>
            <a:endParaRPr lang="en-US" sz="3600" dirty="0"/>
          </a:p>
        </p:txBody>
      </p:sp>
      <p:sp>
        <p:nvSpPr>
          <p:cNvPr id="4" name="Rectangle 3"/>
          <p:cNvSpPr/>
          <p:nvPr/>
        </p:nvSpPr>
        <p:spPr>
          <a:xfrm>
            <a:off x="105732" y="2590800"/>
            <a:ext cx="8610600" cy="762000"/>
          </a:xfrm>
          <a:prstGeom prst="rect">
            <a:avLst/>
          </a:prstGeom>
          <a:solidFill>
            <a:srgbClr val="FF6600">
              <a:alpha val="1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31DAAEE-BFAF-4138-A788-FC393BDB9BAE}" type="slidenum">
              <a:rPr lang="en-US" smtClean="0"/>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Table 3.png"/>
          <p:cNvPicPr>
            <a:picLocks noChangeAspect="1"/>
          </p:cNvPicPr>
          <p:nvPr/>
        </p:nvPicPr>
        <p:blipFill>
          <a:blip r:embed="rId2" cstate="print"/>
          <a:srcRect t="48171" b="13333"/>
          <a:stretch>
            <a:fillRect/>
          </a:stretch>
        </p:blipFill>
        <p:spPr>
          <a:xfrm>
            <a:off x="0" y="1981200"/>
            <a:ext cx="9094956" cy="4530993"/>
          </a:xfrm>
          <a:prstGeom prst="rect">
            <a:avLst/>
          </a:prstGeom>
        </p:spPr>
      </p:pic>
      <p:sp>
        <p:nvSpPr>
          <p:cNvPr id="3" name="TextBox 2"/>
          <p:cNvSpPr txBox="1"/>
          <p:nvPr/>
        </p:nvSpPr>
        <p:spPr>
          <a:xfrm>
            <a:off x="0" y="420469"/>
            <a:ext cx="9144000" cy="646331"/>
          </a:xfrm>
          <a:prstGeom prst="rect">
            <a:avLst/>
          </a:prstGeom>
          <a:noFill/>
        </p:spPr>
        <p:txBody>
          <a:bodyPr wrap="square" rtlCol="0">
            <a:spAutoFit/>
          </a:bodyPr>
          <a:lstStyle/>
          <a:p>
            <a:pPr algn="ctr"/>
            <a:r>
              <a:rPr lang="en-US" sz="3600" dirty="0" smtClean="0"/>
              <a:t>Main results: THORPEX studies and campaigns</a:t>
            </a:r>
            <a:endParaRPr lang="en-US" sz="3600" dirty="0"/>
          </a:p>
        </p:txBody>
      </p:sp>
      <p:sp>
        <p:nvSpPr>
          <p:cNvPr id="4" name="Rectangle 3"/>
          <p:cNvSpPr/>
          <p:nvPr/>
        </p:nvSpPr>
        <p:spPr>
          <a:xfrm>
            <a:off x="167166" y="1905000"/>
            <a:ext cx="8595834" cy="990600"/>
          </a:xfrm>
          <a:prstGeom prst="rect">
            <a:avLst/>
          </a:prstGeom>
          <a:solidFill>
            <a:srgbClr val="FF6600">
              <a:alpha val="1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67166" y="4832496"/>
            <a:ext cx="8595834" cy="1111104"/>
          </a:xfrm>
          <a:prstGeom prst="rect">
            <a:avLst/>
          </a:prstGeom>
          <a:solidFill>
            <a:srgbClr val="FF6600">
              <a:alpha val="1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31DAAEE-BFAF-4138-A788-FC393BDB9BAE}"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sandy1.png"/>
          <p:cNvPicPr>
            <a:picLocks noChangeAspect="1"/>
          </p:cNvPicPr>
          <p:nvPr/>
        </p:nvPicPr>
        <p:blipFill rotWithShape="1">
          <a:blip r:embed="rId2" cstate="print">
            <a:extLst>
              <a:ext uri="{28A0092B-C50C-407E-A947-70E740481C1C}">
                <a14:useLocalDpi xmlns:a14="http://schemas.microsoft.com/office/drawing/2010/main" val="0"/>
              </a:ext>
            </a:extLst>
          </a:blip>
          <a:srcRect l="56783" t="3393" r="6688" b="3083"/>
          <a:stretch/>
        </p:blipFill>
        <p:spPr>
          <a:xfrm>
            <a:off x="381000" y="130928"/>
            <a:ext cx="8495831" cy="6117472"/>
          </a:xfrm>
          <a:prstGeom prst="rect">
            <a:avLst/>
          </a:prstGeom>
        </p:spPr>
      </p:pic>
      <p:sp>
        <p:nvSpPr>
          <p:cNvPr id="3" name="TextBox 2"/>
          <p:cNvSpPr txBox="1"/>
          <p:nvPr/>
        </p:nvSpPr>
        <p:spPr>
          <a:xfrm>
            <a:off x="5867400" y="6488668"/>
            <a:ext cx="3276600" cy="369332"/>
          </a:xfrm>
          <a:prstGeom prst="rect">
            <a:avLst/>
          </a:prstGeom>
          <a:noFill/>
        </p:spPr>
        <p:txBody>
          <a:bodyPr wrap="square" rtlCol="0">
            <a:spAutoFit/>
          </a:bodyPr>
          <a:lstStyle/>
          <a:p>
            <a:r>
              <a:rPr lang="en-US" dirty="0" smtClean="0"/>
              <a:t>L. </a:t>
            </a:r>
            <a:r>
              <a:rPr lang="en-US" dirty="0" err="1" smtClean="0"/>
              <a:t>Uccellini</a:t>
            </a:r>
            <a:r>
              <a:rPr lang="en-US" dirty="0" smtClean="0"/>
              <a:t>, AMS Town Hall, 2013</a:t>
            </a:r>
            <a:endParaRPr lang="en-US" dirty="0"/>
          </a:p>
        </p:txBody>
      </p:sp>
      <p:sp>
        <p:nvSpPr>
          <p:cNvPr id="4" name="Slide Number Placeholder 3"/>
          <p:cNvSpPr>
            <a:spLocks noGrp="1"/>
          </p:cNvSpPr>
          <p:nvPr>
            <p:ph type="sldNum" sz="quarter" idx="12"/>
          </p:nvPr>
        </p:nvSpPr>
        <p:spPr/>
        <p:txBody>
          <a:bodyPr/>
          <a:lstStyle/>
          <a:p>
            <a:fld id="{831DAAEE-BFAF-4138-A788-FC393BDB9BAE}" type="slidenum">
              <a:rPr lang="en-US" smtClean="0"/>
              <a:pPr/>
              <a:t>24</a:t>
            </a:fld>
            <a:endParaRPr lang="en-US"/>
          </a:p>
        </p:txBody>
      </p:sp>
    </p:spTree>
    <p:extLst>
      <p:ext uri="{BB962C8B-B14F-4D97-AF65-F5344CB8AC3E}">
        <p14:creationId xmlns:p14="http://schemas.microsoft.com/office/powerpoint/2010/main" val="202932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5725"/>
            <a:ext cx="8229600" cy="752475"/>
          </a:xfrm>
        </p:spPr>
        <p:txBody>
          <a:bodyPr>
            <a:normAutofit fontScale="90000"/>
          </a:bodyPr>
          <a:lstStyle/>
          <a:p>
            <a:r>
              <a:rPr lang="en-US" sz="4000" dirty="0" smtClean="0"/>
              <a:t>00Z 23 August – Analysis</a:t>
            </a:r>
            <a:br>
              <a:rPr lang="en-US" sz="4000" dirty="0" smtClean="0"/>
            </a:br>
            <a:r>
              <a:rPr lang="en-US" sz="2200" dirty="0" smtClean="0"/>
              <a:t>500-hPa </a:t>
            </a:r>
            <a:r>
              <a:rPr lang="en-US" sz="2200" dirty="0" err="1"/>
              <a:t>g</a:t>
            </a:r>
            <a:r>
              <a:rPr lang="en-US" sz="2200" dirty="0" err="1" smtClean="0"/>
              <a:t>eopotential</a:t>
            </a:r>
            <a:r>
              <a:rPr lang="en-US" sz="2200" dirty="0" smtClean="0"/>
              <a:t> height and difference field (CTRL-NODROP)</a:t>
            </a:r>
            <a:endParaRPr lang="en-US" dirty="0"/>
          </a:p>
        </p:txBody>
      </p:sp>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696200" cy="5611813"/>
          </a:xfrm>
          <a:prstGeom prst="rect">
            <a:avLst/>
          </a:prstGeom>
        </p:spPr>
      </p:pic>
      <p:sp>
        <p:nvSpPr>
          <p:cNvPr id="6" name="TextBox 5"/>
          <p:cNvSpPr txBox="1"/>
          <p:nvPr/>
        </p:nvSpPr>
        <p:spPr>
          <a:xfrm>
            <a:off x="704850" y="912257"/>
            <a:ext cx="2362200" cy="369332"/>
          </a:xfrm>
          <a:prstGeom prst="rect">
            <a:avLst/>
          </a:prstGeom>
          <a:solidFill>
            <a:schemeClr val="tx1"/>
          </a:solidFill>
        </p:spPr>
        <p:txBody>
          <a:bodyPr wrap="square" rtlCol="0">
            <a:spAutoFit/>
          </a:bodyPr>
          <a:lstStyle/>
          <a:p>
            <a:pPr algn="ctr"/>
            <a:r>
              <a:rPr lang="en-US" dirty="0" smtClean="0">
                <a:solidFill>
                  <a:srgbClr val="00FF00"/>
                </a:solidFill>
                <a:latin typeface="+mj-lt"/>
              </a:rPr>
              <a:t>Control</a:t>
            </a:r>
            <a:r>
              <a:rPr lang="en-US" dirty="0" smtClean="0">
                <a:solidFill>
                  <a:srgbClr val="FFFF00"/>
                </a:solidFill>
                <a:latin typeface="+mj-lt"/>
              </a:rPr>
              <a:t>    No Drop</a:t>
            </a:r>
            <a:endParaRPr lang="en-US" dirty="0">
              <a:solidFill>
                <a:srgbClr val="FFFF00"/>
              </a:solidFill>
              <a:latin typeface="+mj-lt"/>
            </a:endParaRPr>
          </a:p>
        </p:txBody>
      </p:sp>
      <p:sp>
        <p:nvSpPr>
          <p:cNvPr id="7" name="Oval 6"/>
          <p:cNvSpPr/>
          <p:nvPr/>
        </p:nvSpPr>
        <p:spPr>
          <a:xfrm>
            <a:off x="3371850" y="2667000"/>
            <a:ext cx="1752600" cy="1219200"/>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48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2257"/>
            <a:ext cx="7712311" cy="5623560"/>
          </a:xfrm>
          <a:prstGeom prst="rect">
            <a:avLst/>
          </a:prstGeom>
        </p:spPr>
      </p:pic>
      <p:sp>
        <p:nvSpPr>
          <p:cNvPr id="2" name="Title 1"/>
          <p:cNvSpPr>
            <a:spLocks noGrp="1"/>
          </p:cNvSpPr>
          <p:nvPr>
            <p:ph type="title"/>
          </p:nvPr>
        </p:nvSpPr>
        <p:spPr>
          <a:xfrm>
            <a:off x="419100" y="85725"/>
            <a:ext cx="8229600" cy="752475"/>
          </a:xfrm>
        </p:spPr>
        <p:txBody>
          <a:bodyPr>
            <a:normAutofit fontScale="90000"/>
          </a:bodyPr>
          <a:lstStyle/>
          <a:p>
            <a:r>
              <a:rPr lang="en-US" sz="4000" dirty="0" smtClean="0"/>
              <a:t>00Z 23 August – 24-h Forecast</a:t>
            </a:r>
            <a:br>
              <a:rPr lang="en-US" sz="4000" dirty="0" smtClean="0"/>
            </a:br>
            <a:r>
              <a:rPr lang="en-US" sz="2200" dirty="0"/>
              <a:t>500-hPa </a:t>
            </a:r>
            <a:r>
              <a:rPr lang="en-US" sz="2200" dirty="0" err="1"/>
              <a:t>geopotential</a:t>
            </a:r>
            <a:r>
              <a:rPr lang="en-US" sz="2200" dirty="0"/>
              <a:t> height and difference field (CTRL-NODROP)</a:t>
            </a:r>
            <a:endParaRPr lang="en-US" dirty="0"/>
          </a:p>
        </p:txBody>
      </p:sp>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26</a:t>
            </a:fld>
            <a:endParaRPr lang="en-US"/>
          </a:p>
        </p:txBody>
      </p:sp>
      <p:sp>
        <p:nvSpPr>
          <p:cNvPr id="6" name="TextBox 5"/>
          <p:cNvSpPr txBox="1"/>
          <p:nvPr/>
        </p:nvSpPr>
        <p:spPr>
          <a:xfrm>
            <a:off x="704850" y="912257"/>
            <a:ext cx="2362200" cy="369332"/>
          </a:xfrm>
          <a:prstGeom prst="rect">
            <a:avLst/>
          </a:prstGeom>
          <a:solidFill>
            <a:schemeClr val="tx1"/>
          </a:solidFill>
        </p:spPr>
        <p:txBody>
          <a:bodyPr wrap="square" rtlCol="0">
            <a:spAutoFit/>
          </a:bodyPr>
          <a:lstStyle/>
          <a:p>
            <a:pPr algn="ctr"/>
            <a:r>
              <a:rPr lang="en-US" dirty="0" smtClean="0">
                <a:solidFill>
                  <a:srgbClr val="00FF00"/>
                </a:solidFill>
                <a:latin typeface="+mj-lt"/>
              </a:rPr>
              <a:t>Control</a:t>
            </a:r>
            <a:r>
              <a:rPr lang="en-US" dirty="0" smtClean="0">
                <a:solidFill>
                  <a:srgbClr val="FFFF00"/>
                </a:solidFill>
                <a:latin typeface="+mj-lt"/>
              </a:rPr>
              <a:t>    No Drop</a:t>
            </a:r>
            <a:endParaRPr lang="en-US" dirty="0">
              <a:solidFill>
                <a:srgbClr val="FFFF00"/>
              </a:solidFill>
              <a:latin typeface="+mj-lt"/>
            </a:endParaRPr>
          </a:p>
        </p:txBody>
      </p:sp>
      <p:sp>
        <p:nvSpPr>
          <p:cNvPr id="7" name="Oval 6"/>
          <p:cNvSpPr/>
          <p:nvPr/>
        </p:nvSpPr>
        <p:spPr>
          <a:xfrm rot="418571">
            <a:off x="3056828" y="2406944"/>
            <a:ext cx="2528112" cy="1473364"/>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19574" y="1106627"/>
            <a:ext cx="4128135" cy="584776"/>
          </a:xfrm>
          <a:prstGeom prst="rect">
            <a:avLst/>
          </a:prstGeom>
          <a:solidFill>
            <a:schemeClr val="bg1"/>
          </a:solidFill>
          <a:ln>
            <a:solidFill>
              <a:schemeClr val="tx1"/>
            </a:solidFill>
          </a:ln>
        </p:spPr>
        <p:txBody>
          <a:bodyPr wrap="square" rtlCol="0">
            <a:spAutoFit/>
          </a:bodyPr>
          <a:lstStyle/>
          <a:p>
            <a:pPr algn="ctr"/>
            <a:r>
              <a:rPr lang="en-US" sz="1600" dirty="0" smtClean="0">
                <a:latin typeface="+mj-lt"/>
              </a:rPr>
              <a:t>Trend toward higher heights north and northwest of Irene becomes more pronounced</a:t>
            </a:r>
            <a:endParaRPr lang="en-US" sz="1600" dirty="0">
              <a:latin typeface="+mj-lt"/>
            </a:endParaRPr>
          </a:p>
        </p:txBody>
      </p:sp>
      <p:cxnSp>
        <p:nvCxnSpPr>
          <p:cNvPr id="10" name="Straight Arrow Connector 9"/>
          <p:cNvCxnSpPr>
            <a:stCxn id="8" idx="2"/>
            <a:endCxn id="7" idx="7"/>
          </p:cNvCxnSpPr>
          <p:nvPr/>
        </p:nvCxnSpPr>
        <p:spPr>
          <a:xfrm rot="5400000">
            <a:off x="5255637" y="1707124"/>
            <a:ext cx="1043727" cy="1012284"/>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29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712310" cy="5623560"/>
          </a:xfrm>
          <a:prstGeom prst="rect">
            <a:avLst/>
          </a:prstGeom>
        </p:spPr>
      </p:pic>
      <p:sp>
        <p:nvSpPr>
          <p:cNvPr id="2" name="Title 1"/>
          <p:cNvSpPr>
            <a:spLocks noGrp="1"/>
          </p:cNvSpPr>
          <p:nvPr>
            <p:ph type="title"/>
          </p:nvPr>
        </p:nvSpPr>
        <p:spPr>
          <a:xfrm>
            <a:off x="419100" y="85725"/>
            <a:ext cx="8229600" cy="752475"/>
          </a:xfrm>
        </p:spPr>
        <p:txBody>
          <a:bodyPr>
            <a:normAutofit fontScale="90000"/>
          </a:bodyPr>
          <a:lstStyle/>
          <a:p>
            <a:r>
              <a:rPr lang="en-US" sz="4000" dirty="0" smtClean="0"/>
              <a:t>00Z 23 August – 48-h Forecast</a:t>
            </a:r>
            <a:br>
              <a:rPr lang="en-US" sz="4000" dirty="0" smtClean="0"/>
            </a:br>
            <a:r>
              <a:rPr lang="en-US" sz="2200" dirty="0"/>
              <a:t>500-hPa </a:t>
            </a:r>
            <a:r>
              <a:rPr lang="en-US" sz="2200" dirty="0" err="1"/>
              <a:t>geopotential</a:t>
            </a:r>
            <a:r>
              <a:rPr lang="en-US" sz="2200" dirty="0"/>
              <a:t> height and difference field (CTRL-NODROP)</a:t>
            </a:r>
            <a:endParaRPr lang="en-US" dirty="0"/>
          </a:p>
        </p:txBody>
      </p:sp>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27</a:t>
            </a:fld>
            <a:endParaRPr lang="en-US"/>
          </a:p>
        </p:txBody>
      </p:sp>
      <p:sp>
        <p:nvSpPr>
          <p:cNvPr id="6" name="TextBox 5"/>
          <p:cNvSpPr txBox="1"/>
          <p:nvPr/>
        </p:nvSpPr>
        <p:spPr>
          <a:xfrm>
            <a:off x="704850" y="912257"/>
            <a:ext cx="2362200" cy="369332"/>
          </a:xfrm>
          <a:prstGeom prst="rect">
            <a:avLst/>
          </a:prstGeom>
          <a:solidFill>
            <a:schemeClr val="tx1"/>
          </a:solidFill>
        </p:spPr>
        <p:txBody>
          <a:bodyPr wrap="square" rtlCol="0">
            <a:spAutoFit/>
          </a:bodyPr>
          <a:lstStyle/>
          <a:p>
            <a:pPr algn="ctr"/>
            <a:r>
              <a:rPr lang="en-US" dirty="0" smtClean="0">
                <a:solidFill>
                  <a:srgbClr val="00FF00"/>
                </a:solidFill>
                <a:latin typeface="+mj-lt"/>
              </a:rPr>
              <a:t>Control</a:t>
            </a:r>
            <a:r>
              <a:rPr lang="en-US" dirty="0" smtClean="0">
                <a:solidFill>
                  <a:srgbClr val="FFFF00"/>
                </a:solidFill>
                <a:latin typeface="+mj-lt"/>
              </a:rPr>
              <a:t>    No Drop</a:t>
            </a:r>
            <a:endParaRPr lang="en-US" dirty="0">
              <a:solidFill>
                <a:srgbClr val="FFFF00"/>
              </a:solidFill>
              <a:latin typeface="+mj-lt"/>
            </a:endParaRPr>
          </a:p>
        </p:txBody>
      </p:sp>
      <p:sp>
        <p:nvSpPr>
          <p:cNvPr id="7" name="Oval 6"/>
          <p:cNvSpPr/>
          <p:nvPr/>
        </p:nvSpPr>
        <p:spPr>
          <a:xfrm rot="418571">
            <a:off x="2736013" y="2050045"/>
            <a:ext cx="2841674" cy="1648484"/>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32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2257"/>
            <a:ext cx="7712310" cy="5623560"/>
          </a:xfrm>
          <a:prstGeom prst="rect">
            <a:avLst/>
          </a:prstGeom>
        </p:spPr>
      </p:pic>
      <p:sp>
        <p:nvSpPr>
          <p:cNvPr id="2" name="Title 1"/>
          <p:cNvSpPr>
            <a:spLocks noGrp="1"/>
          </p:cNvSpPr>
          <p:nvPr>
            <p:ph type="title"/>
          </p:nvPr>
        </p:nvSpPr>
        <p:spPr>
          <a:xfrm>
            <a:off x="419100" y="85725"/>
            <a:ext cx="8229600" cy="752475"/>
          </a:xfrm>
        </p:spPr>
        <p:txBody>
          <a:bodyPr>
            <a:normAutofit fontScale="90000"/>
          </a:bodyPr>
          <a:lstStyle/>
          <a:p>
            <a:r>
              <a:rPr lang="en-US" sz="4000" dirty="0" smtClean="0"/>
              <a:t>00Z 23 August – 72-h Forecast</a:t>
            </a:r>
            <a:br>
              <a:rPr lang="en-US" sz="4000" dirty="0" smtClean="0"/>
            </a:br>
            <a:r>
              <a:rPr lang="en-US" sz="2200" dirty="0"/>
              <a:t>500-hPa </a:t>
            </a:r>
            <a:r>
              <a:rPr lang="en-US" sz="2200" dirty="0" err="1"/>
              <a:t>geopotential</a:t>
            </a:r>
            <a:r>
              <a:rPr lang="en-US" sz="2200" dirty="0"/>
              <a:t> height and difference field (CTRL-NODROP)</a:t>
            </a:r>
            <a:endParaRPr lang="en-US" dirty="0"/>
          </a:p>
        </p:txBody>
      </p:sp>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28</a:t>
            </a:fld>
            <a:endParaRPr lang="en-US"/>
          </a:p>
        </p:txBody>
      </p:sp>
      <p:sp>
        <p:nvSpPr>
          <p:cNvPr id="6" name="TextBox 5"/>
          <p:cNvSpPr txBox="1"/>
          <p:nvPr/>
        </p:nvSpPr>
        <p:spPr>
          <a:xfrm>
            <a:off x="704850" y="912257"/>
            <a:ext cx="2362200" cy="369332"/>
          </a:xfrm>
          <a:prstGeom prst="rect">
            <a:avLst/>
          </a:prstGeom>
          <a:solidFill>
            <a:schemeClr val="tx1"/>
          </a:solidFill>
        </p:spPr>
        <p:txBody>
          <a:bodyPr wrap="square" rtlCol="0">
            <a:spAutoFit/>
          </a:bodyPr>
          <a:lstStyle/>
          <a:p>
            <a:pPr algn="ctr"/>
            <a:r>
              <a:rPr lang="en-US" dirty="0" smtClean="0">
                <a:solidFill>
                  <a:srgbClr val="00FF00"/>
                </a:solidFill>
                <a:latin typeface="+mj-lt"/>
              </a:rPr>
              <a:t>Control</a:t>
            </a:r>
            <a:r>
              <a:rPr lang="en-US" dirty="0" smtClean="0">
                <a:solidFill>
                  <a:srgbClr val="FFFF00"/>
                </a:solidFill>
                <a:latin typeface="+mj-lt"/>
              </a:rPr>
              <a:t>    No Drop</a:t>
            </a:r>
            <a:endParaRPr lang="en-US" dirty="0">
              <a:solidFill>
                <a:srgbClr val="FFFF00"/>
              </a:solidFill>
              <a:latin typeface="+mj-lt"/>
            </a:endParaRPr>
          </a:p>
        </p:txBody>
      </p:sp>
      <p:sp>
        <p:nvSpPr>
          <p:cNvPr id="7" name="Oval 6"/>
          <p:cNvSpPr/>
          <p:nvPr/>
        </p:nvSpPr>
        <p:spPr>
          <a:xfrm rot="418571">
            <a:off x="2310955" y="1476054"/>
            <a:ext cx="3285509" cy="1366350"/>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200" y="3810000"/>
            <a:ext cx="2819399" cy="338554"/>
          </a:xfrm>
          <a:prstGeom prst="rect">
            <a:avLst/>
          </a:prstGeom>
          <a:solidFill>
            <a:schemeClr val="bg1"/>
          </a:solidFill>
          <a:ln>
            <a:solidFill>
              <a:schemeClr val="tx1"/>
            </a:solidFill>
          </a:ln>
        </p:spPr>
        <p:txBody>
          <a:bodyPr wrap="square" rtlCol="0">
            <a:spAutoFit/>
          </a:bodyPr>
          <a:lstStyle/>
          <a:p>
            <a:pPr algn="ctr"/>
            <a:r>
              <a:rPr lang="en-US" sz="1600" dirty="0" smtClean="0">
                <a:latin typeface="+mj-lt"/>
              </a:rPr>
              <a:t>Differences begin to decrease</a:t>
            </a:r>
            <a:endParaRPr lang="en-US" sz="1600" dirty="0">
              <a:latin typeface="+mj-lt"/>
            </a:endParaRPr>
          </a:p>
        </p:txBody>
      </p:sp>
      <p:cxnSp>
        <p:nvCxnSpPr>
          <p:cNvPr id="11" name="Straight Arrow Connector 10"/>
          <p:cNvCxnSpPr>
            <a:stCxn id="10" idx="0"/>
          </p:cNvCxnSpPr>
          <p:nvPr/>
        </p:nvCxnSpPr>
        <p:spPr>
          <a:xfrm rot="16200000" flipV="1">
            <a:off x="5095064" y="2847164"/>
            <a:ext cx="1160832" cy="76484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906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p:cNvGraphicFramePr>
            <a:graphicFrameLocks noGrp="1"/>
          </p:cNvGraphicFramePr>
          <p:nvPr/>
        </p:nvGraphicFramePr>
        <p:xfrm>
          <a:off x="152400" y="228600"/>
          <a:ext cx="8861136" cy="604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29</a:t>
            </a:fld>
            <a:endParaRPr lang="en-US"/>
          </a:p>
        </p:txBody>
      </p:sp>
      <p:sp>
        <p:nvSpPr>
          <p:cNvPr id="11" name="TextBox 10"/>
          <p:cNvSpPr txBox="1"/>
          <p:nvPr/>
        </p:nvSpPr>
        <p:spPr>
          <a:xfrm>
            <a:off x="6096000" y="4953000"/>
            <a:ext cx="1828800" cy="369332"/>
          </a:xfrm>
          <a:prstGeom prst="rect">
            <a:avLst/>
          </a:prstGeom>
          <a:noFill/>
        </p:spPr>
        <p:txBody>
          <a:bodyPr wrap="square" rtlCol="0">
            <a:spAutoFit/>
          </a:bodyPr>
          <a:lstStyle/>
          <a:p>
            <a:pPr algn="ctr"/>
            <a:r>
              <a:rPr lang="en-US" dirty="0" smtClean="0">
                <a:latin typeface="+mj-lt"/>
              </a:rPr>
              <a:t>Degradation</a:t>
            </a:r>
            <a:endParaRPr lang="en-US" dirty="0">
              <a:latin typeface="+mj-lt"/>
            </a:endParaRPr>
          </a:p>
        </p:txBody>
      </p:sp>
      <p:sp>
        <p:nvSpPr>
          <p:cNvPr id="12" name="TextBox 11"/>
          <p:cNvSpPr txBox="1"/>
          <p:nvPr/>
        </p:nvSpPr>
        <p:spPr>
          <a:xfrm>
            <a:off x="6096000" y="1447800"/>
            <a:ext cx="1828800" cy="369332"/>
          </a:xfrm>
          <a:prstGeom prst="rect">
            <a:avLst/>
          </a:prstGeom>
          <a:noFill/>
        </p:spPr>
        <p:txBody>
          <a:bodyPr wrap="square" rtlCol="0">
            <a:spAutoFit/>
          </a:bodyPr>
          <a:lstStyle/>
          <a:p>
            <a:pPr algn="ctr"/>
            <a:r>
              <a:rPr lang="en-US" dirty="0" smtClean="0">
                <a:latin typeface="+mj-lt"/>
              </a:rPr>
              <a:t>Improvement</a:t>
            </a:r>
            <a:endParaRPr lang="en-US" dirty="0">
              <a:latin typeface="+mj-lt"/>
            </a:endParaRPr>
          </a:p>
        </p:txBody>
      </p:sp>
      <p:sp>
        <p:nvSpPr>
          <p:cNvPr id="6" name="TextBox 5"/>
          <p:cNvSpPr txBox="1"/>
          <p:nvPr/>
        </p:nvSpPr>
        <p:spPr>
          <a:xfrm>
            <a:off x="990600" y="3426529"/>
            <a:ext cx="5181600" cy="1831271"/>
          </a:xfrm>
          <a:prstGeom prst="rect">
            <a:avLst/>
          </a:prstGeom>
          <a:solidFill>
            <a:schemeClr val="bg1"/>
          </a:solidFill>
          <a:ln>
            <a:solidFill>
              <a:schemeClr val="tx1"/>
            </a:solidFill>
          </a:ln>
        </p:spPr>
        <p:txBody>
          <a:bodyPr wrap="square" rtlCol="0">
            <a:spAutoFit/>
          </a:bodyPr>
          <a:lstStyle/>
          <a:p>
            <a:pPr marL="285750" indent="-285750">
              <a:spcBef>
                <a:spcPts val="600"/>
              </a:spcBef>
              <a:spcAft>
                <a:spcPts val="0"/>
              </a:spcAft>
              <a:buFont typeface="Arial" pitchFamily="34" charset="0"/>
              <a:buChar char="•"/>
            </a:pPr>
            <a:r>
              <a:rPr lang="en-US" sz="1400" dirty="0" smtClean="0">
                <a:latin typeface="Calibri"/>
                <a:cs typeface="Calibri"/>
              </a:rPr>
              <a:t>For 00Z and 12Z cycles, small positive impact of drops early in the forecast cycle remains, but larger degradations are seen at later times</a:t>
            </a:r>
          </a:p>
          <a:p>
            <a:pPr marL="285750" indent="-285750">
              <a:spcBef>
                <a:spcPts val="600"/>
              </a:spcBef>
              <a:spcAft>
                <a:spcPts val="0"/>
              </a:spcAft>
              <a:buFont typeface="Arial" pitchFamily="34" charset="0"/>
              <a:buChar char="•"/>
            </a:pPr>
            <a:r>
              <a:rPr lang="en-US" sz="1400" dirty="0" smtClean="0">
                <a:latin typeface="Calibri"/>
                <a:cs typeface="Calibri"/>
              </a:rPr>
              <a:t>Not much impact from </a:t>
            </a:r>
            <a:r>
              <a:rPr lang="en-US" sz="1400" dirty="0" err="1" smtClean="0">
                <a:latin typeface="Calibri"/>
                <a:cs typeface="Calibri"/>
              </a:rPr>
              <a:t>raobs</a:t>
            </a:r>
            <a:endParaRPr lang="en-US" sz="1400" dirty="0" smtClean="0">
              <a:latin typeface="Calibri"/>
              <a:cs typeface="Calibri"/>
            </a:endParaRPr>
          </a:p>
          <a:p>
            <a:pPr marL="285750" indent="-285750">
              <a:spcBef>
                <a:spcPts val="600"/>
              </a:spcBef>
              <a:spcAft>
                <a:spcPts val="0"/>
              </a:spcAft>
              <a:buFont typeface="Arial" pitchFamily="34" charset="0"/>
              <a:buChar char="•"/>
            </a:pPr>
            <a:r>
              <a:rPr lang="en-US" sz="1400" dirty="0" smtClean="0">
                <a:latin typeface="Calibri"/>
                <a:cs typeface="Calibri"/>
              </a:rPr>
              <a:t>Improvement due to drops at 48 </a:t>
            </a:r>
            <a:r>
              <a:rPr lang="en-US" sz="1400" dirty="0" err="1" smtClean="0">
                <a:latin typeface="Calibri"/>
                <a:cs typeface="Calibri"/>
              </a:rPr>
              <a:t>h</a:t>
            </a:r>
            <a:r>
              <a:rPr lang="en-US" sz="1400" dirty="0" smtClean="0">
                <a:latin typeface="Calibri"/>
                <a:cs typeface="Calibri"/>
              </a:rPr>
              <a:t> statistically significant at the 95% level</a:t>
            </a:r>
          </a:p>
          <a:p>
            <a:pPr marL="285750" indent="-285750">
              <a:spcBef>
                <a:spcPts val="600"/>
              </a:spcBef>
              <a:spcAft>
                <a:spcPts val="0"/>
              </a:spcAft>
              <a:buFont typeface="Arial" pitchFamily="34" charset="0"/>
              <a:buChar char="•"/>
            </a:pPr>
            <a:r>
              <a:rPr lang="en-US" sz="1400" dirty="0" smtClean="0">
                <a:latin typeface="Calibri"/>
                <a:cs typeface="Calibri"/>
              </a:rPr>
              <a:t>Degradations not statistically significant</a:t>
            </a:r>
          </a:p>
        </p:txBody>
      </p:sp>
      <p:sp>
        <p:nvSpPr>
          <p:cNvPr id="8" name="Rectangle 7"/>
          <p:cNvSpPr/>
          <p:nvPr/>
        </p:nvSpPr>
        <p:spPr>
          <a:xfrm>
            <a:off x="3733800" y="1600200"/>
            <a:ext cx="381000" cy="584776"/>
          </a:xfrm>
          <a:prstGeom prst="rect">
            <a:avLst/>
          </a:prstGeom>
        </p:spPr>
        <p:txBody>
          <a:bodyPr wrap="square">
            <a:spAutoFit/>
          </a:bodyPr>
          <a:lstStyle/>
          <a:p>
            <a:pPr algn="ctr"/>
            <a:r>
              <a:rPr lang="en-US" sz="3200" b="1" dirty="0" smtClean="0">
                <a:solidFill>
                  <a:schemeClr val="accent2"/>
                </a:solidFill>
              </a:rPr>
              <a:t>*</a:t>
            </a:r>
            <a:endParaRPr lang="en-US" sz="3200" b="1" dirty="0">
              <a:solidFill>
                <a:schemeClr val="accent2"/>
              </a:solidFill>
            </a:endParaRPr>
          </a:p>
        </p:txBody>
      </p:sp>
    </p:spTree>
    <p:extLst>
      <p:ext uri="{BB962C8B-B14F-4D97-AF65-F5344CB8AC3E}">
        <p14:creationId xmlns:p14="http://schemas.microsoft.com/office/powerpoint/2010/main" val="172435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rg_scheme_2axes_allobs_en_2.png"/>
          <p:cNvPicPr>
            <a:picLocks noChangeAspect="1"/>
          </p:cNvPicPr>
          <p:nvPr/>
        </p:nvPicPr>
        <p:blipFill>
          <a:blip r:embed="rId3" cstate="print"/>
          <a:stretch>
            <a:fillRect/>
          </a:stretch>
        </p:blipFill>
        <p:spPr>
          <a:xfrm>
            <a:off x="1154805" y="0"/>
            <a:ext cx="6781800" cy="6847818"/>
          </a:xfrm>
          <a:prstGeom prst="rect">
            <a:avLst/>
          </a:prstGeom>
        </p:spPr>
      </p:pic>
      <p:sp>
        <p:nvSpPr>
          <p:cNvPr id="3" name="TextBox 2"/>
          <p:cNvSpPr txBox="1"/>
          <p:nvPr/>
        </p:nvSpPr>
        <p:spPr>
          <a:xfrm>
            <a:off x="7239000" y="6488668"/>
            <a:ext cx="1905000" cy="369332"/>
          </a:xfrm>
          <a:prstGeom prst="rect">
            <a:avLst/>
          </a:prstGeom>
          <a:noFill/>
        </p:spPr>
        <p:txBody>
          <a:bodyPr wrap="square" rtlCol="0">
            <a:spAutoFit/>
          </a:bodyPr>
          <a:lstStyle/>
          <a:p>
            <a:r>
              <a:rPr lang="en-US" dirty="0" smtClean="0"/>
              <a:t>A. </a:t>
            </a:r>
            <a:r>
              <a:rPr lang="en-US" dirty="0" err="1" smtClean="0"/>
              <a:t>Doerenbecher</a:t>
            </a:r>
            <a:endParaRPr lang="en-US"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Chart 21"/>
          <p:cNvGraphicFramePr>
            <a:graphicFrameLocks noGrp="1"/>
          </p:cNvGraphicFramePr>
          <p:nvPr/>
        </p:nvGraphicFramePr>
        <p:xfrm>
          <a:off x="137160" y="304800"/>
          <a:ext cx="88392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30</a:t>
            </a:fld>
            <a:endParaRPr lang="en-US"/>
          </a:p>
        </p:txBody>
      </p:sp>
      <p:sp>
        <p:nvSpPr>
          <p:cNvPr id="9" name="TextBox 8"/>
          <p:cNvSpPr txBox="1"/>
          <p:nvPr/>
        </p:nvSpPr>
        <p:spPr>
          <a:xfrm>
            <a:off x="6019800" y="4240768"/>
            <a:ext cx="1828800" cy="369332"/>
          </a:xfrm>
          <a:prstGeom prst="rect">
            <a:avLst/>
          </a:prstGeom>
          <a:noFill/>
        </p:spPr>
        <p:txBody>
          <a:bodyPr wrap="square" rtlCol="0">
            <a:spAutoFit/>
          </a:bodyPr>
          <a:lstStyle/>
          <a:p>
            <a:pPr algn="ctr"/>
            <a:r>
              <a:rPr lang="en-US" dirty="0" smtClean="0">
                <a:latin typeface="+mj-lt"/>
              </a:rPr>
              <a:t>Degradation</a:t>
            </a:r>
            <a:endParaRPr lang="en-US" dirty="0">
              <a:latin typeface="+mj-lt"/>
            </a:endParaRPr>
          </a:p>
        </p:txBody>
      </p:sp>
      <p:sp>
        <p:nvSpPr>
          <p:cNvPr id="10" name="TextBox 9"/>
          <p:cNvSpPr txBox="1"/>
          <p:nvPr/>
        </p:nvSpPr>
        <p:spPr>
          <a:xfrm>
            <a:off x="5867400" y="1447800"/>
            <a:ext cx="1828800" cy="369332"/>
          </a:xfrm>
          <a:prstGeom prst="rect">
            <a:avLst/>
          </a:prstGeom>
          <a:noFill/>
        </p:spPr>
        <p:txBody>
          <a:bodyPr wrap="square" rtlCol="0">
            <a:spAutoFit/>
          </a:bodyPr>
          <a:lstStyle/>
          <a:p>
            <a:pPr algn="ctr"/>
            <a:r>
              <a:rPr lang="en-US" dirty="0" smtClean="0">
                <a:latin typeface="+mj-lt"/>
              </a:rPr>
              <a:t>Improvement</a:t>
            </a:r>
            <a:endParaRPr lang="en-US" dirty="0">
              <a:latin typeface="+mj-lt"/>
            </a:endParaRPr>
          </a:p>
        </p:txBody>
      </p:sp>
      <p:sp>
        <p:nvSpPr>
          <p:cNvPr id="12" name="TextBox 11"/>
          <p:cNvSpPr txBox="1"/>
          <p:nvPr/>
        </p:nvSpPr>
        <p:spPr>
          <a:xfrm>
            <a:off x="990600" y="3810000"/>
            <a:ext cx="5181600" cy="861774"/>
          </a:xfrm>
          <a:prstGeom prst="rect">
            <a:avLst/>
          </a:prstGeom>
          <a:solidFill>
            <a:schemeClr val="bg1"/>
          </a:solidFill>
          <a:ln>
            <a:solidFill>
              <a:schemeClr val="tx1"/>
            </a:solidFill>
          </a:ln>
        </p:spPr>
        <p:txBody>
          <a:bodyPr wrap="square" rtlCol="0">
            <a:spAutoFit/>
          </a:bodyPr>
          <a:lstStyle/>
          <a:p>
            <a:pPr marL="285750" indent="-285750">
              <a:buFont typeface="Arial" pitchFamily="34" charset="0"/>
              <a:buChar char="•"/>
            </a:pPr>
            <a:r>
              <a:rPr lang="en-US" sz="1600" dirty="0" smtClean="0">
                <a:latin typeface="+mj-lt"/>
              </a:rPr>
              <a:t>For 06Z and 18Z cycles, impact of all data consistently positive at all lead times</a:t>
            </a:r>
          </a:p>
          <a:p>
            <a:pPr marL="285750" indent="-285750">
              <a:buFont typeface="Arial" pitchFamily="34" charset="0"/>
              <a:buChar char="•"/>
            </a:pPr>
            <a:r>
              <a:rPr lang="en-US" sz="1600" dirty="0" smtClean="0">
                <a:latin typeface="+mj-lt"/>
              </a:rPr>
              <a:t>* </a:t>
            </a:r>
            <a:r>
              <a:rPr lang="en-US" sz="1600" dirty="0" err="1" smtClean="0">
                <a:latin typeface="+mj-lt"/>
                <a:sym typeface="Wingdings"/>
              </a:rPr>
              <a:t></a:t>
            </a:r>
            <a:r>
              <a:rPr lang="en-US" sz="1600" dirty="0" smtClean="0">
                <a:latin typeface="+mj-lt"/>
              </a:rPr>
              <a:t> statistically significant at the 95% level</a:t>
            </a:r>
            <a:endParaRPr lang="en-US" sz="1600" dirty="0">
              <a:latin typeface="+mj-lt"/>
            </a:endParaRPr>
          </a:p>
        </p:txBody>
      </p:sp>
      <p:sp>
        <p:nvSpPr>
          <p:cNvPr id="11" name="TextBox 10"/>
          <p:cNvSpPr txBox="1"/>
          <p:nvPr/>
        </p:nvSpPr>
        <p:spPr>
          <a:xfrm>
            <a:off x="2895600" y="2971800"/>
            <a:ext cx="304800" cy="1077218"/>
          </a:xfrm>
          <a:prstGeom prst="rect">
            <a:avLst/>
          </a:prstGeom>
          <a:noFill/>
        </p:spPr>
        <p:txBody>
          <a:bodyPr wrap="square" rtlCol="0">
            <a:spAutoFit/>
          </a:bodyPr>
          <a:lstStyle/>
          <a:p>
            <a:pPr algn="ctr"/>
            <a:r>
              <a:rPr lang="en-US" sz="3200" b="1" dirty="0" smtClean="0">
                <a:solidFill>
                  <a:schemeClr val="accent2"/>
                </a:solidFill>
              </a:rPr>
              <a:t>*</a:t>
            </a:r>
            <a:endParaRPr lang="en-US" sz="3200" b="1" dirty="0">
              <a:solidFill>
                <a:schemeClr val="accent2"/>
              </a:solidFill>
            </a:endParaRPr>
          </a:p>
        </p:txBody>
      </p:sp>
      <p:sp>
        <p:nvSpPr>
          <p:cNvPr id="13" name="TextBox 12"/>
          <p:cNvSpPr txBox="1"/>
          <p:nvPr/>
        </p:nvSpPr>
        <p:spPr>
          <a:xfrm>
            <a:off x="3276600" y="2971800"/>
            <a:ext cx="304800" cy="1077218"/>
          </a:xfrm>
          <a:prstGeom prst="rect">
            <a:avLst/>
          </a:prstGeom>
          <a:noFill/>
        </p:spPr>
        <p:txBody>
          <a:bodyPr wrap="square" rtlCol="0">
            <a:spAutoFit/>
          </a:bodyPr>
          <a:lstStyle/>
          <a:p>
            <a:pPr algn="ctr"/>
            <a:r>
              <a:rPr lang="en-US" sz="3200" b="1" dirty="0" smtClean="0">
                <a:solidFill>
                  <a:schemeClr val="accent2"/>
                </a:solidFill>
              </a:rPr>
              <a:t>*</a:t>
            </a:r>
            <a:endParaRPr lang="en-US" sz="3200" b="1" dirty="0">
              <a:solidFill>
                <a:schemeClr val="accent2"/>
              </a:solidFill>
            </a:endParaRPr>
          </a:p>
        </p:txBody>
      </p:sp>
      <p:sp>
        <p:nvSpPr>
          <p:cNvPr id="14" name="TextBox 13"/>
          <p:cNvSpPr txBox="1"/>
          <p:nvPr/>
        </p:nvSpPr>
        <p:spPr>
          <a:xfrm>
            <a:off x="5334000" y="2971800"/>
            <a:ext cx="304800" cy="1077218"/>
          </a:xfrm>
          <a:prstGeom prst="rect">
            <a:avLst/>
          </a:prstGeom>
          <a:noFill/>
        </p:spPr>
        <p:txBody>
          <a:bodyPr wrap="square" rtlCol="0">
            <a:spAutoFit/>
          </a:bodyPr>
          <a:lstStyle/>
          <a:p>
            <a:pPr algn="ctr"/>
            <a:r>
              <a:rPr lang="en-US" sz="3200" b="1" dirty="0" smtClean="0">
                <a:solidFill>
                  <a:schemeClr val="accent2"/>
                </a:solidFill>
              </a:rPr>
              <a:t>*</a:t>
            </a:r>
            <a:endParaRPr lang="en-US" sz="3200" b="1" dirty="0">
              <a:solidFill>
                <a:schemeClr val="accent2"/>
              </a:solidFill>
            </a:endParaRPr>
          </a:p>
        </p:txBody>
      </p:sp>
      <p:sp>
        <p:nvSpPr>
          <p:cNvPr id="15" name="TextBox 14"/>
          <p:cNvSpPr txBox="1"/>
          <p:nvPr/>
        </p:nvSpPr>
        <p:spPr>
          <a:xfrm>
            <a:off x="6096000" y="2971800"/>
            <a:ext cx="304800" cy="1077218"/>
          </a:xfrm>
          <a:prstGeom prst="rect">
            <a:avLst/>
          </a:prstGeom>
          <a:noFill/>
        </p:spPr>
        <p:txBody>
          <a:bodyPr wrap="square" rtlCol="0">
            <a:spAutoFit/>
          </a:bodyPr>
          <a:lstStyle/>
          <a:p>
            <a:pPr algn="ctr"/>
            <a:r>
              <a:rPr lang="en-US" sz="3200" b="1" dirty="0" smtClean="0">
                <a:solidFill>
                  <a:schemeClr val="accent2"/>
                </a:solidFill>
              </a:rPr>
              <a:t>*</a:t>
            </a:r>
            <a:endParaRPr lang="en-US" sz="3200" b="1" dirty="0">
              <a:solidFill>
                <a:schemeClr val="accent2"/>
              </a:solidFill>
            </a:endParaRPr>
          </a:p>
        </p:txBody>
      </p:sp>
      <p:sp>
        <p:nvSpPr>
          <p:cNvPr id="16" name="TextBox 15"/>
          <p:cNvSpPr txBox="1"/>
          <p:nvPr/>
        </p:nvSpPr>
        <p:spPr>
          <a:xfrm>
            <a:off x="6096000" y="3119735"/>
            <a:ext cx="304800" cy="1077218"/>
          </a:xfrm>
          <a:prstGeom prst="rect">
            <a:avLst/>
          </a:prstGeom>
          <a:noFill/>
        </p:spPr>
        <p:txBody>
          <a:bodyPr wrap="square" rtlCol="0">
            <a:spAutoFit/>
          </a:bodyPr>
          <a:lstStyle/>
          <a:p>
            <a:pPr algn="ctr"/>
            <a:r>
              <a:rPr lang="en-US" sz="3200" b="1" dirty="0" smtClean="0">
                <a:solidFill>
                  <a:schemeClr val="tx2">
                    <a:lumMod val="60000"/>
                    <a:lumOff val="40000"/>
                  </a:schemeClr>
                </a:solidFill>
              </a:rPr>
              <a:t>*</a:t>
            </a:r>
            <a:endParaRPr lang="en-US" sz="3200" b="1" dirty="0">
              <a:solidFill>
                <a:schemeClr val="tx2">
                  <a:lumMod val="60000"/>
                  <a:lumOff val="40000"/>
                </a:schemeClr>
              </a:solidFill>
            </a:endParaRPr>
          </a:p>
        </p:txBody>
      </p:sp>
      <p:sp>
        <p:nvSpPr>
          <p:cNvPr id="17" name="TextBox 16"/>
          <p:cNvSpPr txBox="1"/>
          <p:nvPr/>
        </p:nvSpPr>
        <p:spPr>
          <a:xfrm>
            <a:off x="8077200" y="3086100"/>
            <a:ext cx="304800" cy="1077218"/>
          </a:xfrm>
          <a:prstGeom prst="rect">
            <a:avLst/>
          </a:prstGeom>
          <a:noFill/>
        </p:spPr>
        <p:txBody>
          <a:bodyPr wrap="square" rtlCol="0">
            <a:spAutoFit/>
          </a:bodyPr>
          <a:lstStyle/>
          <a:p>
            <a:pPr algn="ctr"/>
            <a:r>
              <a:rPr lang="en-US" sz="3200" b="1" dirty="0" smtClean="0">
                <a:solidFill>
                  <a:schemeClr val="tx2">
                    <a:lumMod val="60000"/>
                    <a:lumOff val="40000"/>
                  </a:schemeClr>
                </a:solidFill>
              </a:rPr>
              <a:t>*</a:t>
            </a:r>
            <a:endParaRPr lang="en-US" sz="3200" b="1" dirty="0">
              <a:solidFill>
                <a:schemeClr val="tx2">
                  <a:lumMod val="60000"/>
                  <a:lumOff val="40000"/>
                </a:schemeClr>
              </a:solidFill>
            </a:endParaRPr>
          </a:p>
        </p:txBody>
      </p:sp>
      <p:sp>
        <p:nvSpPr>
          <p:cNvPr id="18" name="TextBox 17"/>
          <p:cNvSpPr txBox="1"/>
          <p:nvPr/>
        </p:nvSpPr>
        <p:spPr>
          <a:xfrm>
            <a:off x="3276600" y="3274368"/>
            <a:ext cx="304800" cy="1077218"/>
          </a:xfrm>
          <a:prstGeom prst="rect">
            <a:avLst/>
          </a:prstGeom>
          <a:noFill/>
        </p:spPr>
        <p:txBody>
          <a:bodyPr wrap="square" rtlCol="0">
            <a:spAutoFit/>
          </a:bodyPr>
          <a:lstStyle/>
          <a:p>
            <a:pPr algn="ctr"/>
            <a:r>
              <a:rPr lang="en-US" sz="3200" b="1" dirty="0" smtClean="0">
                <a:solidFill>
                  <a:schemeClr val="accent4"/>
                </a:solidFill>
              </a:rPr>
              <a:t>*</a:t>
            </a:r>
            <a:endParaRPr lang="en-US" sz="3200" b="1" dirty="0">
              <a:solidFill>
                <a:schemeClr val="accent4"/>
              </a:solidFill>
            </a:endParaRPr>
          </a:p>
        </p:txBody>
      </p:sp>
      <p:sp>
        <p:nvSpPr>
          <p:cNvPr id="19" name="TextBox 18"/>
          <p:cNvSpPr txBox="1"/>
          <p:nvPr/>
        </p:nvSpPr>
        <p:spPr>
          <a:xfrm>
            <a:off x="3733800" y="3274368"/>
            <a:ext cx="304800" cy="1077218"/>
          </a:xfrm>
          <a:prstGeom prst="rect">
            <a:avLst/>
          </a:prstGeom>
          <a:noFill/>
        </p:spPr>
        <p:txBody>
          <a:bodyPr wrap="square" rtlCol="0">
            <a:spAutoFit/>
          </a:bodyPr>
          <a:lstStyle/>
          <a:p>
            <a:pPr algn="ctr"/>
            <a:r>
              <a:rPr lang="en-US" sz="3200" b="1" dirty="0" smtClean="0">
                <a:solidFill>
                  <a:schemeClr val="accent4"/>
                </a:solidFill>
              </a:rPr>
              <a:t>*</a:t>
            </a:r>
            <a:endParaRPr lang="en-US" sz="3200" b="1" dirty="0">
              <a:solidFill>
                <a:schemeClr val="accent4"/>
              </a:solidFill>
            </a:endParaRPr>
          </a:p>
        </p:txBody>
      </p:sp>
      <p:sp>
        <p:nvSpPr>
          <p:cNvPr id="20" name="TextBox 19"/>
          <p:cNvSpPr txBox="1"/>
          <p:nvPr/>
        </p:nvSpPr>
        <p:spPr>
          <a:xfrm>
            <a:off x="4114800" y="3274368"/>
            <a:ext cx="304800" cy="1077218"/>
          </a:xfrm>
          <a:prstGeom prst="rect">
            <a:avLst/>
          </a:prstGeom>
          <a:noFill/>
        </p:spPr>
        <p:txBody>
          <a:bodyPr wrap="square" rtlCol="0">
            <a:spAutoFit/>
          </a:bodyPr>
          <a:lstStyle/>
          <a:p>
            <a:pPr algn="ctr"/>
            <a:r>
              <a:rPr lang="en-US" sz="3200" b="1" dirty="0" smtClean="0">
                <a:solidFill>
                  <a:schemeClr val="accent4"/>
                </a:solidFill>
              </a:rPr>
              <a:t>*</a:t>
            </a:r>
            <a:endParaRPr lang="en-US" sz="3200" b="1" dirty="0">
              <a:solidFill>
                <a:schemeClr val="accent4"/>
              </a:solidFill>
            </a:endParaRPr>
          </a:p>
        </p:txBody>
      </p:sp>
      <p:sp>
        <p:nvSpPr>
          <p:cNvPr id="21" name="TextBox 20"/>
          <p:cNvSpPr txBox="1"/>
          <p:nvPr/>
        </p:nvSpPr>
        <p:spPr>
          <a:xfrm>
            <a:off x="4495800" y="3274368"/>
            <a:ext cx="304800" cy="1077218"/>
          </a:xfrm>
          <a:prstGeom prst="rect">
            <a:avLst/>
          </a:prstGeom>
          <a:noFill/>
        </p:spPr>
        <p:txBody>
          <a:bodyPr wrap="square" rtlCol="0">
            <a:spAutoFit/>
          </a:bodyPr>
          <a:lstStyle/>
          <a:p>
            <a:pPr algn="ctr"/>
            <a:r>
              <a:rPr lang="en-US" sz="3200" b="1" dirty="0" smtClean="0">
                <a:solidFill>
                  <a:schemeClr val="accent4"/>
                </a:solidFill>
              </a:rPr>
              <a:t>*</a:t>
            </a:r>
            <a:endParaRPr lang="en-US" sz="3200" b="1" dirty="0">
              <a:solidFill>
                <a:schemeClr val="accent4"/>
              </a:solidFill>
            </a:endParaRPr>
          </a:p>
        </p:txBody>
      </p:sp>
    </p:spTree>
    <p:extLst>
      <p:ext uri="{BB962C8B-B14F-4D97-AF65-F5344CB8AC3E}">
        <p14:creationId xmlns:p14="http://schemas.microsoft.com/office/powerpoint/2010/main" val="421073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Evaluations</a:t>
            </a:r>
            <a:endParaRPr lang="en-US" dirty="0">
              <a:solidFill>
                <a:srgbClr val="0000FF"/>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solidFill>
                  <a:srgbClr val="FF0000"/>
                </a:solidFill>
              </a:rPr>
              <a:t>TC Track: </a:t>
            </a:r>
            <a:r>
              <a:rPr lang="en-US" dirty="0" smtClean="0">
                <a:solidFill>
                  <a:srgbClr val="FF0000"/>
                </a:solidFill>
              </a:rPr>
              <a:t>TCS-08/T-PARC </a:t>
            </a:r>
            <a:r>
              <a:rPr lang="en-US" dirty="0" smtClean="0">
                <a:solidFill>
                  <a:srgbClr val="FF0000"/>
                </a:solidFill>
              </a:rPr>
              <a:t>2008</a:t>
            </a:r>
          </a:p>
          <a:p>
            <a:pPr lvl="1"/>
            <a:r>
              <a:rPr lang="en-US" dirty="0" smtClean="0"/>
              <a:t>Dropwindsondes</a:t>
            </a:r>
          </a:p>
          <a:p>
            <a:pPr lvl="1"/>
            <a:r>
              <a:rPr lang="en-US" dirty="0" smtClean="0"/>
              <a:t>Satellite Atmospheric Motion Vectors (AMVs)</a:t>
            </a:r>
          </a:p>
          <a:p>
            <a:r>
              <a:rPr lang="en-US" dirty="0" smtClean="0">
                <a:solidFill>
                  <a:srgbClr val="FF0000"/>
                </a:solidFill>
              </a:rPr>
              <a:t>TC Track: NOAA Synoptic Surveillance</a:t>
            </a:r>
          </a:p>
          <a:p>
            <a:pPr lvl="1"/>
            <a:r>
              <a:rPr lang="en-US" dirty="0" smtClean="0"/>
              <a:t>Overview</a:t>
            </a:r>
          </a:p>
          <a:p>
            <a:pPr lvl="1"/>
            <a:r>
              <a:rPr lang="en-US" dirty="0" smtClean="0"/>
              <a:t>Hurricane Irene (2011) </a:t>
            </a:r>
            <a:r>
              <a:rPr lang="en-US" dirty="0" err="1" smtClean="0"/>
              <a:t>incl</a:t>
            </a:r>
            <a:r>
              <a:rPr lang="en-US" dirty="0" smtClean="0"/>
              <a:t> </a:t>
            </a:r>
            <a:r>
              <a:rPr lang="en-US" dirty="0" err="1" smtClean="0"/>
              <a:t>raobs</a:t>
            </a:r>
            <a:endParaRPr lang="en-US" dirty="0" smtClean="0"/>
          </a:p>
          <a:p>
            <a:pPr lvl="1"/>
            <a:r>
              <a:rPr lang="en-US" dirty="0" smtClean="0"/>
              <a:t>Hurricane Sandy (2012) </a:t>
            </a:r>
            <a:r>
              <a:rPr lang="en-US" dirty="0" err="1" smtClean="0"/>
              <a:t>incl</a:t>
            </a:r>
            <a:r>
              <a:rPr lang="en-US" dirty="0" smtClean="0"/>
              <a:t> </a:t>
            </a:r>
            <a:r>
              <a:rPr lang="en-US" dirty="0" err="1" smtClean="0"/>
              <a:t>raobs</a:t>
            </a:r>
            <a:endParaRPr lang="en-US" dirty="0" smtClean="0"/>
          </a:p>
          <a:p>
            <a:r>
              <a:rPr lang="en-US" dirty="0" smtClean="0">
                <a:solidFill>
                  <a:srgbClr val="FF0000"/>
                </a:solidFill>
              </a:rPr>
              <a:t>Winter Storm Reconnaissance</a:t>
            </a:r>
          </a:p>
          <a:p>
            <a:pPr lvl="1"/>
            <a:r>
              <a:rPr lang="en-US" dirty="0" smtClean="0"/>
              <a:t>2011 ECMWF data denial</a:t>
            </a:r>
            <a:endParaRPr lang="en-US" dirty="0"/>
          </a:p>
        </p:txBody>
      </p:sp>
      <p:sp>
        <p:nvSpPr>
          <p:cNvPr id="4" name="Slide Number Placeholder 3"/>
          <p:cNvSpPr>
            <a:spLocks noGrp="1"/>
          </p:cNvSpPr>
          <p:nvPr>
            <p:ph type="sldNum" sz="quarter" idx="12"/>
          </p:nvPr>
        </p:nvSpPr>
        <p:spPr/>
        <p:txBody>
          <a:bodyPr/>
          <a:lstStyle/>
          <a:p>
            <a:fld id="{831DAAEE-BFAF-4138-A788-FC393BDB9BAE}" type="slidenum">
              <a:rPr lang="en-US" smtClean="0"/>
              <a:pPr/>
              <a:t>4</a:t>
            </a:fld>
            <a:endParaRPr lang="en-US"/>
          </a:p>
        </p:txBody>
      </p:sp>
    </p:spTree>
    <p:extLst>
      <p:ext uri="{BB962C8B-B14F-4D97-AF65-F5344CB8AC3E}">
        <p14:creationId xmlns:p14="http://schemas.microsoft.com/office/powerpoint/2010/main" val="110546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4_BAMS.png"/>
          <p:cNvPicPr>
            <a:picLocks noChangeAspect="1"/>
          </p:cNvPicPr>
          <p:nvPr/>
        </p:nvPicPr>
        <p:blipFill rotWithShape="1">
          <a:blip r:embed="rId3" cstate="print"/>
          <a:srcRect r="49087"/>
          <a:stretch/>
        </p:blipFill>
        <p:spPr>
          <a:xfrm>
            <a:off x="1245725" y="1371600"/>
            <a:ext cx="6602875" cy="4886653"/>
          </a:xfrm>
          <a:prstGeom prst="rect">
            <a:avLst/>
          </a:prstGeom>
        </p:spPr>
      </p:pic>
      <p:sp>
        <p:nvSpPr>
          <p:cNvPr id="5" name="Title 1"/>
          <p:cNvSpPr txBox="1">
            <a:spLocks/>
          </p:cNvSpPr>
          <p:nvPr/>
        </p:nvSpPr>
        <p:spPr>
          <a:xfrm>
            <a:off x="76200" y="76200"/>
            <a:ext cx="8991600" cy="1143000"/>
          </a:xfrm>
          <a:prstGeom prst="rect">
            <a:avLst/>
          </a:prstGeom>
          <a:solidFill>
            <a:schemeClr val="bg1"/>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rgbClr val="0000FF"/>
                </a:solidFill>
                <a:effectLst/>
                <a:uLnTx/>
                <a:uFillTx/>
                <a:latin typeface="+mj-lt"/>
                <a:ea typeface="+mj-ea"/>
                <a:cs typeface="+mj-cs"/>
              </a:rPr>
              <a:t>T-PARC Summer Phase (2008):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smtClean="0">
                <a:ln>
                  <a:noFill/>
                </a:ln>
                <a:solidFill>
                  <a:srgbClr val="0000FF"/>
                </a:solidFill>
                <a:effectLst/>
                <a:uLnTx/>
                <a:uFillTx/>
                <a:latin typeface="+mj-lt"/>
                <a:ea typeface="+mj-ea"/>
                <a:cs typeface="+mj-cs"/>
              </a:rPr>
              <a:t>Overall impact of </a:t>
            </a:r>
            <a:r>
              <a:rPr kumimoji="0" lang="en-US" sz="3600" i="0" u="none" strike="noStrike" kern="1200" cap="none" spc="0" normalizeH="0" baseline="0" noProof="0" dirty="0" err="1" smtClean="0">
                <a:ln>
                  <a:noFill/>
                </a:ln>
                <a:solidFill>
                  <a:srgbClr val="0000FF"/>
                </a:solidFill>
                <a:effectLst/>
                <a:uLnTx/>
                <a:uFillTx/>
                <a:latin typeface="+mj-lt"/>
                <a:ea typeface="+mj-ea"/>
                <a:cs typeface="+mj-cs"/>
              </a:rPr>
              <a:t>dropwindsondes</a:t>
            </a:r>
            <a:r>
              <a:rPr kumimoji="0" lang="en-US" sz="3600" i="0" u="none" strike="noStrike" kern="1200" cap="none" spc="0" normalizeH="0" baseline="0" noProof="0" dirty="0" smtClean="0">
                <a:ln>
                  <a:noFill/>
                </a:ln>
                <a:solidFill>
                  <a:srgbClr val="0000FF"/>
                </a:solidFill>
                <a:effectLst/>
                <a:uLnTx/>
                <a:uFillTx/>
                <a:latin typeface="+mj-lt"/>
                <a:ea typeface="+mj-ea"/>
                <a:cs typeface="+mj-cs"/>
              </a:rPr>
              <a:t> on TC track</a:t>
            </a:r>
          </a:p>
        </p:txBody>
      </p:sp>
      <p:sp>
        <p:nvSpPr>
          <p:cNvPr id="6" name="TextBox 5"/>
          <p:cNvSpPr txBox="1"/>
          <p:nvPr/>
        </p:nvSpPr>
        <p:spPr>
          <a:xfrm>
            <a:off x="6400800" y="6488668"/>
            <a:ext cx="2743200" cy="369332"/>
          </a:xfrm>
          <a:prstGeom prst="rect">
            <a:avLst/>
          </a:prstGeom>
          <a:noFill/>
        </p:spPr>
        <p:txBody>
          <a:bodyPr wrap="square" rtlCol="0">
            <a:spAutoFit/>
          </a:bodyPr>
          <a:lstStyle/>
          <a:p>
            <a:r>
              <a:rPr lang="en-US" dirty="0" err="1" smtClean="0"/>
              <a:t>Weissmann</a:t>
            </a:r>
            <a:r>
              <a:rPr lang="en-US" dirty="0" smtClean="0"/>
              <a:t> et al. (2011)</a:t>
            </a:r>
            <a:endParaRPr lang="en-US"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inlaku_composite.png"/>
          <p:cNvPicPr>
            <a:picLocks noChangeAspect="1"/>
          </p:cNvPicPr>
          <p:nvPr/>
        </p:nvPicPr>
        <p:blipFill>
          <a:blip r:embed="rId3" cstate="print"/>
          <a:srcRect l="2889" t="25556" r="36666" b="1816"/>
          <a:stretch>
            <a:fillRect/>
          </a:stretch>
        </p:blipFill>
        <p:spPr>
          <a:xfrm>
            <a:off x="1447800" y="184870"/>
            <a:ext cx="6942048" cy="6673130"/>
          </a:xfrm>
          <a:prstGeom prst="rect">
            <a:avLst/>
          </a:prstGeom>
        </p:spPr>
      </p:pic>
      <p:pic>
        <p:nvPicPr>
          <p:cNvPr id="11" name="Picture 10" descr="sinlaku_composite.png"/>
          <p:cNvPicPr>
            <a:picLocks noChangeAspect="1"/>
          </p:cNvPicPr>
          <p:nvPr/>
        </p:nvPicPr>
        <p:blipFill>
          <a:blip r:embed="rId3" cstate="print"/>
          <a:srcRect l="83556" t="14444" r="3111" b="75556"/>
          <a:stretch>
            <a:fillRect/>
          </a:stretch>
        </p:blipFill>
        <p:spPr>
          <a:xfrm>
            <a:off x="2018778" y="762000"/>
            <a:ext cx="2540001" cy="1524000"/>
          </a:xfrm>
          <a:prstGeom prst="rect">
            <a:avLst/>
          </a:prstGeom>
          <a:solidFill>
            <a:schemeClr val="bg1">
              <a:lumMod val="95000"/>
            </a:schemeClr>
          </a:solidFill>
        </p:spPr>
      </p:pic>
      <p:sp>
        <p:nvSpPr>
          <p:cNvPr id="5" name="TextBox 4"/>
          <p:cNvSpPr txBox="1"/>
          <p:nvPr/>
        </p:nvSpPr>
        <p:spPr>
          <a:xfrm>
            <a:off x="0" y="899782"/>
            <a:ext cx="3124200" cy="1015663"/>
          </a:xfrm>
          <a:prstGeom prst="rect">
            <a:avLst/>
          </a:prstGeom>
          <a:solidFill>
            <a:schemeClr val="bg1"/>
          </a:solidFill>
        </p:spPr>
        <p:txBody>
          <a:bodyPr wrap="square" rtlCol="0">
            <a:spAutoFit/>
          </a:bodyPr>
          <a:lstStyle/>
          <a:p>
            <a:pPr algn="r"/>
            <a:r>
              <a:rPr lang="en-US" sz="2000" b="1" dirty="0" smtClean="0">
                <a:solidFill>
                  <a:srgbClr val="CC0000"/>
                </a:solidFill>
              </a:rPr>
              <a:t>HOURLY AMVS INCLUDED</a:t>
            </a:r>
          </a:p>
          <a:p>
            <a:pPr algn="r"/>
            <a:r>
              <a:rPr lang="en-US" sz="2000" b="1" dirty="0" smtClean="0">
                <a:solidFill>
                  <a:srgbClr val="009900"/>
                </a:solidFill>
              </a:rPr>
              <a:t>ALL AMVS REMOVED</a:t>
            </a:r>
          </a:p>
          <a:p>
            <a:pPr algn="r"/>
            <a:r>
              <a:rPr lang="en-US" sz="2000" b="1" dirty="0" smtClean="0">
                <a:solidFill>
                  <a:srgbClr val="0070C0"/>
                </a:solidFill>
              </a:rPr>
              <a:t>RAPID-SCAN ADDED</a:t>
            </a:r>
            <a:endParaRPr lang="en-US" sz="2000" b="1" dirty="0">
              <a:solidFill>
                <a:srgbClr val="0070C0"/>
              </a:solidFill>
            </a:endParaRPr>
          </a:p>
        </p:txBody>
      </p:sp>
      <p:sp>
        <p:nvSpPr>
          <p:cNvPr id="6" name="Title 1"/>
          <p:cNvSpPr txBox="1">
            <a:spLocks/>
          </p:cNvSpPr>
          <p:nvPr/>
        </p:nvSpPr>
        <p:spPr>
          <a:xfrm>
            <a:off x="76200" y="40944"/>
            <a:ext cx="8991600" cy="762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00FF"/>
                </a:solidFill>
                <a:effectLst/>
                <a:uLnTx/>
                <a:uFillTx/>
                <a:latin typeface="+mj-lt"/>
                <a:ea typeface="+mj-ea"/>
                <a:cs typeface="+mj-cs"/>
              </a:rPr>
              <a:t>Typhoon Sinlaku</a:t>
            </a:r>
            <a:r>
              <a:rPr kumimoji="0" lang="en-US" sz="4000" b="0" i="0" u="none" strike="noStrike" kern="1200" cap="none" spc="0" normalizeH="0" noProof="0" dirty="0" smtClean="0">
                <a:ln>
                  <a:noFill/>
                </a:ln>
                <a:solidFill>
                  <a:srgbClr val="0000FF"/>
                </a:solidFill>
                <a:effectLst/>
                <a:uLnTx/>
                <a:uFillTx/>
                <a:latin typeface="+mj-lt"/>
                <a:ea typeface="+mj-ea"/>
                <a:cs typeface="+mj-cs"/>
              </a:rPr>
              <a:t> </a:t>
            </a:r>
            <a:r>
              <a:rPr kumimoji="0" lang="en-US" sz="4000" b="0" i="0" u="none" strike="noStrike" kern="1200" cap="none" spc="0" normalizeH="0" baseline="0" noProof="0" dirty="0" smtClean="0">
                <a:ln>
                  <a:noFill/>
                </a:ln>
                <a:solidFill>
                  <a:srgbClr val="0000FF"/>
                </a:solidFill>
                <a:effectLst/>
                <a:uLnTx/>
                <a:uFillTx/>
                <a:latin typeface="+mj-lt"/>
                <a:ea typeface="+mj-ea"/>
                <a:cs typeface="+mj-cs"/>
              </a:rPr>
              <a:t>(2008): Satellite AMVs</a:t>
            </a:r>
          </a:p>
        </p:txBody>
      </p:sp>
      <p:sp>
        <p:nvSpPr>
          <p:cNvPr id="8" name="TextBox 7"/>
          <p:cNvSpPr txBox="1"/>
          <p:nvPr/>
        </p:nvSpPr>
        <p:spPr>
          <a:xfrm>
            <a:off x="3962400" y="6488668"/>
            <a:ext cx="5181600" cy="369332"/>
          </a:xfrm>
          <a:prstGeom prst="rect">
            <a:avLst/>
          </a:prstGeom>
          <a:solidFill>
            <a:schemeClr val="bg1"/>
          </a:solidFill>
        </p:spPr>
        <p:txBody>
          <a:bodyPr wrap="square" rtlCol="0">
            <a:spAutoFit/>
          </a:bodyPr>
          <a:lstStyle/>
          <a:p>
            <a:r>
              <a:rPr lang="en-US" dirty="0" smtClean="0"/>
              <a:t>Adapted by Rolf Langland from Berger et al. (2011)</a:t>
            </a:r>
            <a:endParaRPr lang="en-US" dirty="0"/>
          </a:p>
        </p:txBody>
      </p:sp>
      <p:sp>
        <p:nvSpPr>
          <p:cNvPr id="2" name="Slide Number Placeholder 1"/>
          <p:cNvSpPr>
            <a:spLocks noGrp="1"/>
          </p:cNvSpPr>
          <p:nvPr>
            <p:ph type="sldNum" sz="quarter" idx="12"/>
          </p:nvPr>
        </p:nvSpPr>
        <p:spPr/>
        <p:txBody>
          <a:bodyPr/>
          <a:lstStyle/>
          <a:p>
            <a:fld id="{831DAAEE-BFAF-4138-A788-FC393BDB9BAE}" type="slidenum">
              <a:rPr lang="en-US" smtClean="0"/>
              <a:pPr/>
              <a:t>6</a:t>
            </a:fld>
            <a:endParaRPr lang="en-US"/>
          </a:p>
        </p:txBody>
      </p:sp>
      <p:pic>
        <p:nvPicPr>
          <p:cNvPr id="9" name="Picture 8" descr="logo_ONR.jpg"/>
          <p:cNvPicPr>
            <a:picLocks noChangeAspect="1"/>
          </p:cNvPicPr>
          <p:nvPr/>
        </p:nvPicPr>
        <p:blipFill>
          <a:blip r:embed="rId4" cstate="print"/>
          <a:stretch>
            <a:fillRect/>
          </a:stretch>
        </p:blipFill>
        <p:spPr>
          <a:xfrm>
            <a:off x="76200" y="6019800"/>
            <a:ext cx="1427513" cy="64238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NOAA Synoptic Surveillance</a:t>
            </a:r>
            <a:endParaRPr lang="en-US" dirty="0">
              <a:solidFill>
                <a:srgbClr val="0000FF"/>
              </a:solidFill>
            </a:endParaRPr>
          </a:p>
        </p:txBody>
      </p:sp>
      <p:pic>
        <p:nvPicPr>
          <p:cNvPr id="7" name="Picture 6"/>
          <p:cNvPicPr>
            <a:picLocks noChangeAspect="1"/>
          </p:cNvPicPr>
          <p:nvPr/>
        </p:nvPicPr>
        <p:blipFill>
          <a:blip r:embed="rId2"/>
          <a:stretch>
            <a:fillRect/>
          </a:stretch>
        </p:blipFill>
        <p:spPr>
          <a:xfrm>
            <a:off x="304800" y="1752600"/>
            <a:ext cx="5397500" cy="4979023"/>
          </a:xfrm>
          <a:prstGeom prst="rect">
            <a:avLst/>
          </a:prstGeom>
        </p:spPr>
      </p:pic>
      <p:sp>
        <p:nvSpPr>
          <p:cNvPr id="8" name="TextBox 7"/>
          <p:cNvSpPr txBox="1"/>
          <p:nvPr/>
        </p:nvSpPr>
        <p:spPr>
          <a:xfrm>
            <a:off x="7391400" y="6488668"/>
            <a:ext cx="1752600" cy="369332"/>
          </a:xfrm>
          <a:prstGeom prst="rect">
            <a:avLst/>
          </a:prstGeom>
          <a:solidFill>
            <a:schemeClr val="bg1"/>
          </a:solidFill>
        </p:spPr>
        <p:txBody>
          <a:bodyPr wrap="square" rtlCol="0">
            <a:spAutoFit/>
          </a:bodyPr>
          <a:lstStyle/>
          <a:p>
            <a:r>
              <a:rPr lang="en-US" dirty="0" err="1" smtClean="0"/>
              <a:t>Aberson</a:t>
            </a:r>
            <a:r>
              <a:rPr lang="en-US" dirty="0" smtClean="0"/>
              <a:t> (2010)</a:t>
            </a:r>
            <a:endParaRPr lang="en-US" dirty="0"/>
          </a:p>
        </p:txBody>
      </p:sp>
      <p:sp>
        <p:nvSpPr>
          <p:cNvPr id="9" name="TextBox 8"/>
          <p:cNvSpPr txBox="1"/>
          <p:nvPr/>
        </p:nvSpPr>
        <p:spPr>
          <a:xfrm>
            <a:off x="5715000" y="1987927"/>
            <a:ext cx="3259043" cy="4524315"/>
          </a:xfrm>
          <a:prstGeom prst="rect">
            <a:avLst/>
          </a:prstGeom>
          <a:solidFill>
            <a:srgbClr val="CCFFCC"/>
          </a:solidFill>
        </p:spPr>
        <p:txBody>
          <a:bodyPr wrap="square" rtlCol="0">
            <a:spAutoFit/>
          </a:bodyPr>
          <a:lstStyle/>
          <a:p>
            <a:pPr algn="ctr"/>
            <a:r>
              <a:rPr lang="en-US" sz="3200" dirty="0" smtClean="0"/>
              <a:t>10-15% improvement in 12-60 h NCEP GFS track forecasts between 1997-2006.</a:t>
            </a:r>
          </a:p>
          <a:p>
            <a:pPr algn="ctr"/>
            <a:endParaRPr lang="en-US" sz="3200" dirty="0"/>
          </a:p>
          <a:p>
            <a:pPr algn="ctr"/>
            <a:r>
              <a:rPr lang="en-US" sz="3200" dirty="0" smtClean="0"/>
              <a:t>But, this is an old result!</a:t>
            </a:r>
          </a:p>
        </p:txBody>
      </p:sp>
      <p:sp>
        <p:nvSpPr>
          <p:cNvPr id="10" name="Slide Number Placeholder 9"/>
          <p:cNvSpPr>
            <a:spLocks noGrp="1"/>
          </p:cNvSpPr>
          <p:nvPr>
            <p:ph type="sldNum" sz="quarter" idx="12"/>
          </p:nvPr>
        </p:nvSpPr>
        <p:spPr/>
        <p:txBody>
          <a:bodyPr/>
          <a:lstStyle/>
          <a:p>
            <a:fld id="{831DAAEE-BFAF-4138-A788-FC393BDB9BAE}" type="slidenum">
              <a:rPr lang="en-US" smtClean="0"/>
              <a:pPr/>
              <a:t>7</a:t>
            </a:fld>
            <a:endParaRPr lang="en-US"/>
          </a:p>
        </p:txBody>
      </p:sp>
      <p:cxnSp>
        <p:nvCxnSpPr>
          <p:cNvPr id="16" name="Straight Connector 15"/>
          <p:cNvCxnSpPr/>
          <p:nvPr/>
        </p:nvCxnSpPr>
        <p:spPr>
          <a:xfrm>
            <a:off x="990600" y="2895600"/>
            <a:ext cx="457200" cy="5334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506836" y="2895600"/>
            <a:ext cx="398164" cy="5334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1981200" y="2895600"/>
            <a:ext cx="381000" cy="68580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362200" y="3564239"/>
            <a:ext cx="457200"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80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76200"/>
            <a:ext cx="8001000" cy="838200"/>
          </a:xfrm>
        </p:spPr>
        <p:txBody>
          <a:bodyPr>
            <a:noAutofit/>
          </a:bodyPr>
          <a:lstStyle/>
          <a:p>
            <a:r>
              <a:rPr lang="en-US" sz="4000" dirty="0" smtClean="0">
                <a:solidFill>
                  <a:srgbClr val="0000FF"/>
                </a:solidFill>
              </a:rPr>
              <a:t>Hurricane Irene: 00Z 23 August 2011</a:t>
            </a:r>
            <a:br>
              <a:rPr lang="en-US" sz="4000" dirty="0" smtClean="0">
                <a:solidFill>
                  <a:srgbClr val="0000FF"/>
                </a:solidFill>
              </a:rPr>
            </a:br>
            <a:r>
              <a:rPr lang="en-US" sz="1800" dirty="0">
                <a:solidFill>
                  <a:srgbClr val="0000FF"/>
                </a:solidFill>
              </a:rPr>
              <a:t>F</a:t>
            </a:r>
            <a:r>
              <a:rPr lang="en-US" sz="1800" dirty="0" smtClean="0">
                <a:solidFill>
                  <a:srgbClr val="0000FF"/>
                </a:solidFill>
              </a:rPr>
              <a:t>irst dropwindsonde </a:t>
            </a:r>
            <a:r>
              <a:rPr lang="en-US" sz="1800" dirty="0">
                <a:solidFill>
                  <a:srgbClr val="0000FF"/>
                </a:solidFill>
              </a:rPr>
              <a:t>m</a:t>
            </a:r>
            <a:r>
              <a:rPr lang="en-US" sz="1800" dirty="0" smtClean="0">
                <a:solidFill>
                  <a:srgbClr val="0000FF"/>
                </a:solidFill>
              </a:rPr>
              <a:t>issions centered around this time</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pPr>
              <a:defRPr/>
            </a:pPr>
            <a:fld id="{CBFA318A-F818-4699-BF51-EE54FA9CEA3B}" type="slidenum">
              <a:rPr lang="en-US" smtClean="0"/>
              <a:pPr>
                <a:defRPr/>
              </a:pPr>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72" y="1048691"/>
            <a:ext cx="7772400" cy="56673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1051560"/>
            <a:ext cx="7775013" cy="5669280"/>
          </a:xfrm>
          <a:prstGeom prst="rect">
            <a:avLst/>
          </a:prstGeom>
        </p:spPr>
      </p:pic>
      <p:sp>
        <p:nvSpPr>
          <p:cNvPr id="11" name="TextBox 10"/>
          <p:cNvSpPr txBox="1"/>
          <p:nvPr/>
        </p:nvSpPr>
        <p:spPr>
          <a:xfrm>
            <a:off x="976346" y="5744184"/>
            <a:ext cx="2224054" cy="738664"/>
          </a:xfrm>
          <a:prstGeom prst="rect">
            <a:avLst/>
          </a:prstGeom>
          <a:solidFill>
            <a:schemeClr val="bg1"/>
          </a:solidFill>
          <a:ln>
            <a:solidFill>
              <a:schemeClr val="tx1"/>
            </a:solidFill>
          </a:ln>
        </p:spPr>
        <p:txBody>
          <a:bodyPr wrap="square" rtlCol="0">
            <a:spAutoFit/>
          </a:bodyPr>
          <a:lstStyle/>
          <a:p>
            <a:r>
              <a:rPr lang="en-US" sz="1400" dirty="0" smtClean="0"/>
              <a:t>500-mb height analysis</a:t>
            </a:r>
          </a:p>
          <a:p>
            <a:r>
              <a:rPr lang="en-US" sz="1400" b="1" dirty="0" smtClean="0">
                <a:solidFill>
                  <a:srgbClr val="00B050"/>
                </a:solidFill>
              </a:rPr>
              <a:t>GFS Control</a:t>
            </a:r>
            <a:r>
              <a:rPr lang="en-US" sz="1400" dirty="0" smtClean="0"/>
              <a:t/>
            </a:r>
            <a:br>
              <a:rPr lang="en-US" sz="1400" dirty="0" smtClean="0"/>
            </a:br>
            <a:r>
              <a:rPr lang="en-US" sz="1400" b="1" dirty="0" smtClean="0">
                <a:solidFill>
                  <a:srgbClr val="FF0000"/>
                </a:solidFill>
              </a:rPr>
              <a:t>GFS</a:t>
            </a:r>
            <a:r>
              <a:rPr lang="en-US" sz="1400" b="1" dirty="0" smtClean="0"/>
              <a:t> </a:t>
            </a:r>
            <a:r>
              <a:rPr lang="en-US" sz="1400" b="1" dirty="0" smtClean="0">
                <a:solidFill>
                  <a:srgbClr val="FF0000"/>
                </a:solidFill>
              </a:rPr>
              <a:t>No Drop</a:t>
            </a:r>
            <a:endParaRPr lang="en-US" sz="1400" b="1" dirty="0">
              <a:solidFill>
                <a:srgbClr val="00FFCC"/>
              </a:solidFill>
            </a:endParaRPr>
          </a:p>
        </p:txBody>
      </p:sp>
      <p:sp>
        <p:nvSpPr>
          <p:cNvPr id="7" name="TextBox 6"/>
          <p:cNvSpPr txBox="1"/>
          <p:nvPr/>
        </p:nvSpPr>
        <p:spPr>
          <a:xfrm>
            <a:off x="7010400" y="6488668"/>
            <a:ext cx="2133600" cy="369332"/>
          </a:xfrm>
          <a:prstGeom prst="rect">
            <a:avLst/>
          </a:prstGeom>
          <a:solidFill>
            <a:schemeClr val="bg1"/>
          </a:solidFill>
        </p:spPr>
        <p:txBody>
          <a:bodyPr wrap="square" rtlCol="0">
            <a:spAutoFit/>
          </a:bodyPr>
          <a:lstStyle/>
          <a:p>
            <a:r>
              <a:rPr lang="en-US" dirty="0" smtClean="0"/>
              <a:t>Mike Brennan, NHC</a:t>
            </a:r>
            <a:endParaRPr lang="en-US" dirty="0"/>
          </a:p>
        </p:txBody>
      </p:sp>
    </p:spTree>
    <p:extLst>
      <p:ext uri="{BB962C8B-B14F-4D97-AF65-F5344CB8AC3E}">
        <p14:creationId xmlns:p14="http://schemas.microsoft.com/office/powerpoint/2010/main" val="31910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png"/>
          <p:cNvPicPr>
            <a:picLocks noChangeAspect="1"/>
          </p:cNvPicPr>
          <p:nvPr/>
        </p:nvPicPr>
        <p:blipFill rotWithShape="1">
          <a:blip r:embed="rId2">
            <a:extLst>
              <a:ext uri="{28A0092B-C50C-407E-A947-70E740481C1C}">
                <a14:useLocalDpi xmlns:a14="http://schemas.microsoft.com/office/drawing/2010/main" val="0"/>
              </a:ext>
            </a:extLst>
          </a:blip>
          <a:srcRect l="8927"/>
          <a:stretch/>
        </p:blipFill>
        <p:spPr>
          <a:xfrm>
            <a:off x="816326" y="0"/>
            <a:ext cx="8327673" cy="6858000"/>
          </a:xfrm>
          <a:prstGeom prst="rect">
            <a:avLst/>
          </a:prstGeom>
        </p:spPr>
      </p:pic>
      <p:cxnSp>
        <p:nvCxnSpPr>
          <p:cNvPr id="7" name="Straight Connector 6"/>
          <p:cNvCxnSpPr/>
          <p:nvPr/>
        </p:nvCxnSpPr>
        <p:spPr>
          <a:xfrm flipH="1">
            <a:off x="6032798" y="1023192"/>
            <a:ext cx="1181864" cy="0"/>
          </a:xfrm>
          <a:prstGeom prst="line">
            <a:avLst/>
          </a:prstGeom>
          <a:ln w="50800">
            <a:solidFill>
              <a:srgbClr val="09992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026438" y="1493130"/>
            <a:ext cx="1181864" cy="0"/>
          </a:xfrm>
          <a:prstGeom prst="line">
            <a:avLst/>
          </a:prstGeom>
          <a:ln w="50800">
            <a:solidFill>
              <a:srgbClr val="B0150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6026438" y="505234"/>
            <a:ext cx="1181864"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29400" y="6488668"/>
            <a:ext cx="2514600" cy="369332"/>
          </a:xfrm>
          <a:prstGeom prst="rect">
            <a:avLst/>
          </a:prstGeom>
          <a:solidFill>
            <a:schemeClr val="bg1"/>
          </a:solidFill>
        </p:spPr>
        <p:txBody>
          <a:bodyPr wrap="square" rtlCol="0">
            <a:spAutoFit/>
          </a:bodyPr>
          <a:lstStyle/>
          <a:p>
            <a:r>
              <a:rPr lang="en-US" dirty="0" smtClean="0"/>
              <a:t>Majumdar et al. (2013)</a:t>
            </a:r>
            <a:endParaRPr lang="en-US" dirty="0"/>
          </a:p>
        </p:txBody>
      </p:sp>
      <p:sp>
        <p:nvSpPr>
          <p:cNvPr id="3" name="TextBox 2"/>
          <p:cNvSpPr txBox="1"/>
          <p:nvPr/>
        </p:nvSpPr>
        <p:spPr>
          <a:xfrm>
            <a:off x="533400" y="3693855"/>
            <a:ext cx="8077200" cy="2554545"/>
          </a:xfrm>
          <a:prstGeom prst="rect">
            <a:avLst/>
          </a:prstGeom>
          <a:solidFill>
            <a:srgbClr val="CCFFCC"/>
          </a:solidFill>
        </p:spPr>
        <p:txBody>
          <a:bodyPr wrap="square" rtlCol="0">
            <a:spAutoFit/>
          </a:bodyPr>
          <a:lstStyle/>
          <a:p>
            <a:pPr marL="457200" indent="-457200">
              <a:buFont typeface="Arial"/>
              <a:buChar char="•"/>
            </a:pPr>
            <a:r>
              <a:rPr lang="en-US" sz="3200" dirty="0" smtClean="0"/>
              <a:t>Statistically significant improvement from dropwindsonde </a:t>
            </a:r>
            <a:r>
              <a:rPr lang="en-US" sz="3200" dirty="0"/>
              <a:t>and supplemental rawinsonde </a:t>
            </a:r>
            <a:r>
              <a:rPr lang="en-US" sz="3200" dirty="0" smtClean="0"/>
              <a:t>data </a:t>
            </a:r>
            <a:r>
              <a:rPr lang="en-US" sz="3200" dirty="0"/>
              <a:t>for 42-60 h forecasts initialized at 0600 and 1800 UTC</a:t>
            </a:r>
            <a:r>
              <a:rPr lang="en-US" sz="3200" dirty="0" smtClean="0"/>
              <a:t>.  </a:t>
            </a:r>
          </a:p>
          <a:p>
            <a:pPr marL="457200" indent="-457200">
              <a:buFont typeface="Arial"/>
              <a:buChar char="•"/>
            </a:pPr>
            <a:r>
              <a:rPr lang="en-US" sz="3200" dirty="0" smtClean="0"/>
              <a:t>Magnitude of impact was small for Irene.</a:t>
            </a:r>
          </a:p>
        </p:txBody>
      </p:sp>
      <p:sp>
        <p:nvSpPr>
          <p:cNvPr id="4" name="Slide Number Placeholder 3"/>
          <p:cNvSpPr>
            <a:spLocks noGrp="1"/>
          </p:cNvSpPr>
          <p:nvPr>
            <p:ph type="sldNum" sz="quarter" idx="12"/>
          </p:nvPr>
        </p:nvSpPr>
        <p:spPr/>
        <p:txBody>
          <a:bodyPr/>
          <a:lstStyle/>
          <a:p>
            <a:fld id="{831DAAEE-BFAF-4138-A788-FC393BDB9BAE}" type="slidenum">
              <a:rPr lang="en-US" smtClean="0"/>
              <a:pPr/>
              <a:t>9</a:t>
            </a:fld>
            <a:endParaRPr lang="en-US"/>
          </a:p>
        </p:txBody>
      </p:sp>
    </p:spTree>
    <p:extLst>
      <p:ext uri="{BB962C8B-B14F-4D97-AF65-F5344CB8AC3E}">
        <p14:creationId xmlns:p14="http://schemas.microsoft.com/office/powerpoint/2010/main" val="7888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2850</TotalTime>
  <Words>1530</Words>
  <Application>Microsoft Office PowerPoint</Application>
  <PresentationFormat>On-screen Show (4:3)</PresentationFormat>
  <Paragraphs>212</Paragraphs>
  <Slides>30</Slides>
  <Notes>6</Notes>
  <HiddenSlides>15</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Evaluations</vt:lpstr>
      <vt:lpstr>PowerPoint Presentation</vt:lpstr>
      <vt:lpstr>PowerPoint Presentation</vt:lpstr>
      <vt:lpstr>NOAA Synoptic Surveillance</vt:lpstr>
      <vt:lpstr>Hurricane Irene: 00Z 23 August 2011 First dropwindsonde missions centered around this time</vt:lpstr>
      <vt:lpstr>PowerPoint Presentation</vt:lpstr>
      <vt:lpstr>PowerPoint Presentation</vt:lpstr>
      <vt:lpstr>2011 Winter Storm Reconnaissance: ECMWF data denial</vt:lpstr>
      <vt:lpstr>PowerPoint Presentation</vt:lpstr>
      <vt:lpstr>Conclusions</vt:lpstr>
      <vt:lpstr>Recommendations</vt:lpstr>
      <vt:lpstr>Targeting on the mesoscale?</vt:lpstr>
      <vt:lpstr>PowerPoint Presentation</vt:lpstr>
      <vt:lpstr>PowerPoint Presentation</vt:lpstr>
      <vt:lpstr>PowerPoint Presentation</vt:lpstr>
      <vt:lpstr>Targeted observing guidance</vt:lpstr>
      <vt:lpstr>PowerPoint Presentation</vt:lpstr>
      <vt:lpstr>PowerPoint Presentation</vt:lpstr>
      <vt:lpstr>PowerPoint Presentation</vt:lpstr>
      <vt:lpstr>PowerPoint Presentation</vt:lpstr>
      <vt:lpstr>PowerPoint Presentation</vt:lpstr>
      <vt:lpstr>00Z 23 August – Analysis 500-hPa geopotential height and difference field (CTRL-NODROP)</vt:lpstr>
      <vt:lpstr>00Z 23 August – 24-h Forecast 500-hPa geopotential height and difference field (CTRL-NODROP)</vt:lpstr>
      <vt:lpstr>00Z 23 August – 48-h Forecast 500-hPa geopotential height and difference field (CTRL-NODROP)</vt:lpstr>
      <vt:lpstr>00Z 23 August – 72-h Forecast 500-hPa geopotential height and difference field (CTRL-NODROP)</vt:lpstr>
      <vt:lpstr>PowerPoint Presentation</vt:lpstr>
      <vt:lpstr>PowerPoint Presentation</vt:lpstr>
    </vt:vector>
  </TitlesOfParts>
  <Company>RSMAS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Sharan</dc:creator>
  <cp:lastModifiedBy>majumdar</cp:lastModifiedBy>
  <cp:revision>97</cp:revision>
  <dcterms:created xsi:type="dcterms:W3CDTF">2012-06-01T13:43:44Z</dcterms:created>
  <dcterms:modified xsi:type="dcterms:W3CDTF">2013-03-01T15:17:39Z</dcterms:modified>
</cp:coreProperties>
</file>