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6"/>
  </p:notesMasterIdLst>
  <p:handoutMasterIdLst>
    <p:handoutMasterId r:id="rId37"/>
  </p:handoutMasterIdLst>
  <p:sldIdLst>
    <p:sldId id="256" r:id="rId4"/>
    <p:sldId id="259" r:id="rId5"/>
    <p:sldId id="260" r:id="rId6"/>
    <p:sldId id="265" r:id="rId7"/>
    <p:sldId id="324" r:id="rId8"/>
    <p:sldId id="325" r:id="rId9"/>
    <p:sldId id="262" r:id="rId10"/>
    <p:sldId id="348" r:id="rId11"/>
    <p:sldId id="344" r:id="rId12"/>
    <p:sldId id="345" r:id="rId13"/>
    <p:sldId id="346" r:id="rId14"/>
    <p:sldId id="349" r:id="rId15"/>
    <p:sldId id="330" r:id="rId16"/>
    <p:sldId id="336" r:id="rId17"/>
    <p:sldId id="337" r:id="rId18"/>
    <p:sldId id="329" r:id="rId19"/>
    <p:sldId id="332" r:id="rId20"/>
    <p:sldId id="334" r:id="rId21"/>
    <p:sldId id="333" r:id="rId22"/>
    <p:sldId id="261" r:id="rId23"/>
    <p:sldId id="263" r:id="rId24"/>
    <p:sldId id="340" r:id="rId25"/>
    <p:sldId id="339" r:id="rId26"/>
    <p:sldId id="341" r:id="rId27"/>
    <p:sldId id="342" r:id="rId28"/>
    <p:sldId id="343" r:id="rId29"/>
    <p:sldId id="347" r:id="rId30"/>
    <p:sldId id="328" r:id="rId31"/>
    <p:sldId id="335" r:id="rId32"/>
    <p:sldId id="331" r:id="rId33"/>
    <p:sldId id="350" r:id="rId34"/>
    <p:sldId id="35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947" autoAdjust="0"/>
  </p:normalViewPr>
  <p:slideViewPr>
    <p:cSldViewPr>
      <p:cViewPr varScale="1">
        <p:scale>
          <a:sx n="67" d="100"/>
          <a:sy n="67" d="100"/>
        </p:scale>
        <p:origin x="-15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41CE6-1C93-2E47-AA0E-2FE7B33840B9}" type="datetimeFigureOut">
              <a:rPr lang="en-US" smtClean="0"/>
              <a:t>2/28/13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4497C-FEFF-8042-B043-20E61EDFD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632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B79EA-AC91-294F-B1C7-21E0301669CC}" type="datetimeFigureOut">
              <a:rPr lang="en-US" smtClean="0"/>
              <a:pPr/>
              <a:t>2/28/13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BF519-E08E-5048-8657-D816EA9A7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731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897AB-04BA-B642-A81B-A6F20A5DE706}" type="datetime1">
              <a:rPr lang="en-US" smtClean="0"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B371-9B78-490C-A445-3635B553A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90A9-F466-9240-A5D2-75E2E50CEE63}" type="datetime1">
              <a:rPr lang="en-US" smtClean="0"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B371-9B78-490C-A445-3635B553A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87CA-A30B-A642-89BA-508FF143B4CC}" type="datetime1">
              <a:rPr lang="en-US" smtClean="0"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B371-9B78-490C-A445-3635B553A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95CB1-62AB-0448-8FC5-5F4D62810D7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2/28/13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946A-1ABF-4D9F-8E4D-5AD3D6C99F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6049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F38B-9ED7-4B41-88FA-AB3AFDABF37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2/28/13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946A-1ABF-4D9F-8E4D-5AD3D6C99F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6445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9A08-B4A9-CB44-9BB0-88DE0242444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2/28/13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946A-1ABF-4D9F-8E4D-5AD3D6C99F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6491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5107-8CE7-B641-BF8E-C328A945978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2/28/13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946A-1ABF-4D9F-8E4D-5AD3D6C99F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0563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4DD9-12AB-5147-A82A-00FE5E79FEF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2/28/13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946A-1ABF-4D9F-8E4D-5AD3D6C99F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2712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A0E0-8688-1F47-BFF3-337DE40D7B5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2/28/13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946A-1ABF-4D9F-8E4D-5AD3D6C99F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1321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4D43-2AA8-EB41-83BB-1E223B582D0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2/28/13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946A-1ABF-4D9F-8E4D-5AD3D6C99F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7906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86CE-6774-0840-AB75-0676696CC4A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2/28/13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946A-1ABF-4D9F-8E4D-5AD3D6C99F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8768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1095-D734-1249-909A-7415D8998CF4}" type="datetime1">
              <a:rPr lang="en-US" smtClean="0"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B371-9B78-490C-A445-3635B553A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67E8-867A-6849-B2C9-77E76185ED9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2/28/13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946A-1ABF-4D9F-8E4D-5AD3D6C99F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3109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B263-8F14-A341-AD5B-BD48B774983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2/28/13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946A-1ABF-4D9F-8E4D-5AD3D6C99F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7454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5BA7-4043-A648-B85C-77D09EA52FB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2/28/13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946A-1ABF-4D9F-8E4D-5AD3D6C99F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7168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7D731-2484-E54A-B48C-79E85C9B7CE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2/28/13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946A-1ABF-4D9F-8E4D-5AD3D6C99F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6049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C129-BE14-F949-AFE8-6FC54F2E165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2/28/13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946A-1ABF-4D9F-8E4D-5AD3D6C99F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6445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FD3F-9554-8343-A1DE-949D4E7EBA0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2/28/13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946A-1ABF-4D9F-8E4D-5AD3D6C99F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64911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5F277-6849-2B43-87CF-9496BD1BC1E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2/28/13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946A-1ABF-4D9F-8E4D-5AD3D6C99F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0563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6BA7-3546-0F46-BF87-9136BD7050C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2/28/13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946A-1ABF-4D9F-8E4D-5AD3D6C99F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2712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3724-BFA5-8F47-AD50-2B166E208E4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2/28/13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946A-1ABF-4D9F-8E4D-5AD3D6C99F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13212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9DFFA-F88D-F04A-B61E-F8F371D7C46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2/28/13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946A-1ABF-4D9F-8E4D-5AD3D6C99F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790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22F9-9056-C042-91F8-0EC19112D0C3}" type="datetime1">
              <a:rPr lang="en-US" smtClean="0"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B371-9B78-490C-A445-3635B553A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30B9-3A28-0149-B8EF-65A30E54979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2/28/13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946A-1ABF-4D9F-8E4D-5AD3D6C99F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8768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14E4-2673-5645-B2E6-3B9C9251F8C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2/28/13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946A-1ABF-4D9F-8E4D-5AD3D6C99F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31096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956F-CC4D-D44E-97EE-5DF9304D3C2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2/28/13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946A-1ABF-4D9F-8E4D-5AD3D6C99F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7454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6299C-97B0-CB4C-A0F5-9EE55FA3F4D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2/28/13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946A-1ABF-4D9F-8E4D-5AD3D6C99F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716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E289-C9F4-A740-AB32-3BCBAD5AF6B2}" type="datetime1">
              <a:rPr lang="en-US" smtClean="0"/>
              <a:t>2/28/13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B371-9B78-490C-A445-3635B553A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F16D9-70A7-3A4F-9E2E-84150180A8B4}" type="datetime1">
              <a:rPr lang="en-US" smtClean="0"/>
              <a:t>2/28/13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B371-9B78-490C-A445-3635B553A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CBDD-E0D6-6640-BE25-40230AAB7BA2}" type="datetime1">
              <a:rPr lang="en-US" smtClean="0"/>
              <a:t>2/28/13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B371-9B78-490C-A445-3635B553A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0EE5-E444-634D-B882-4F8AEFE2096A}" type="datetime1">
              <a:rPr lang="en-US" smtClean="0"/>
              <a:t>2/28/13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B371-9B78-490C-A445-3635B553A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97996-0C1D-EB47-B4C8-69E13844F66A}" type="datetime1">
              <a:rPr lang="en-US" smtClean="0"/>
              <a:t>2/28/13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B371-9B78-490C-A445-3635B553A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894F-7373-9942-B5FA-D67B7D7B250C}" type="datetime1">
              <a:rPr lang="en-US" smtClean="0"/>
              <a:t>2/28/13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B371-9B78-490C-A445-3635B553A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87CF8-F25D-D946-9661-594F26621D11}" type="datetime1">
              <a:rPr lang="en-US" smtClean="0"/>
              <a:t>2/28/13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8B371-9B78-490C-A445-3635B553AC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D715E-4859-8B4E-99E0-A29B72AAF1F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2/28/13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3946A-1ABF-4D9F-8E4D-5AD3D6C99F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24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8C286-2882-B04E-985A-A49AAA5D8E5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2/28/13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3946A-1ABF-4D9F-8E4D-5AD3D6C99F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24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smas.miami.edu/personal/smajumdar/predict/" TargetMode="External"/><Relationship Id="rId3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7" Type="http://schemas.openxmlformats.org/officeDocument/2006/relationships/image" Target="../media/image38.jpe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7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gif"/><Relationship Id="rId5" Type="http://schemas.openxmlformats.org/officeDocument/2006/relationships/image" Target="../media/image8.gif"/><Relationship Id="rId6" Type="http://schemas.openxmlformats.org/officeDocument/2006/relationships/image" Target="../media/image9.gif"/><Relationship Id="rId7" Type="http://schemas.openxmlformats.org/officeDocument/2006/relationships/image" Target="../media/image10.gif"/><Relationship Id="rId8" Type="http://schemas.openxmlformats.org/officeDocument/2006/relationships/image" Target="../media/image11.gif"/><Relationship Id="rId9" Type="http://schemas.openxmlformats.org/officeDocument/2006/relationships/image" Target="../media/image12.gif"/><Relationship Id="rId10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4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8991600" cy="2533650"/>
          </a:xfrm>
        </p:spPr>
        <p:txBody>
          <a:bodyPr>
            <a:normAutofit/>
          </a:bodyPr>
          <a:lstStyle/>
          <a:p>
            <a:r>
              <a:rPr lang="en-US" dirty="0" smtClean="0"/>
              <a:t>Probabilistic Verification of Ensemble Forecasts of Tropical Cyclogenesis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3657600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>
                <a:solidFill>
                  <a:srgbClr val="7030A0"/>
                </a:solidFill>
              </a:rPr>
              <a:t>Sharanya</a:t>
            </a:r>
            <a:r>
              <a:rPr lang="en-US" b="1" dirty="0" smtClean="0">
                <a:solidFill>
                  <a:srgbClr val="7030A0"/>
                </a:solidFill>
              </a:rPr>
              <a:t> J. </a:t>
            </a:r>
            <a:r>
              <a:rPr lang="en-US" b="1" dirty="0" err="1" smtClean="0">
                <a:solidFill>
                  <a:srgbClr val="7030A0"/>
                </a:solidFill>
              </a:rPr>
              <a:t>Majumdar</a:t>
            </a:r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RSMAS / University of Miami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Ryan D. Torn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SUNY at Albany</a:t>
            </a:r>
          </a:p>
          <a:p>
            <a:endParaRPr lang="en-US" dirty="0" smtClean="0"/>
          </a:p>
          <a:p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IHC / Tropical Cyclone Research Forum, 3/6/13</a:t>
            </a:r>
          </a:p>
        </p:txBody>
      </p:sp>
      <p:pic>
        <p:nvPicPr>
          <p:cNvPr id="4" name="Picture 3" descr="NSF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971803"/>
            <a:ext cx="1653987" cy="1653987"/>
          </a:xfrm>
          <a:prstGeom prst="rect">
            <a:avLst/>
          </a:prstGeom>
        </p:spPr>
      </p:pic>
      <p:pic>
        <p:nvPicPr>
          <p:cNvPr id="5" name="Picture 4" descr="predict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8622" y="3048000"/>
            <a:ext cx="2009181" cy="1600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B371-9B78-490C-A445-3635B553AC5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liability_NCases_HOMO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9090" y="-789710"/>
            <a:ext cx="7065819" cy="9144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Number of cases in each probability bin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B371-9B78-490C-A445-3635B553AC5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50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liability_HOMO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9091" y="-789710"/>
            <a:ext cx="7065819" cy="9144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Reliability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B371-9B78-490C-A445-3635B553AC5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50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ECMWF 2010, 2011, 2012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Hurricane Seasons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B371-9B78-490C-A445-3635B553AC5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9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18511" y="-967490"/>
            <a:ext cx="6506979" cy="9144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43000" y="191869"/>
            <a:ext cx="6858000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3600" b="1" dirty="0" smtClean="0"/>
              <a:t>Reliability Diagram: 12-48 h</a:t>
            </a:r>
            <a:endParaRPr lang="en-US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946A-1ABF-4D9F-8E4D-5AD3D6C99F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4733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18512" y="-967489"/>
            <a:ext cx="6506977" cy="914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3000" y="191869"/>
            <a:ext cx="6858000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3600" b="1" dirty="0" smtClean="0"/>
              <a:t>Reliability Diagram: 60-96 h</a:t>
            </a:r>
            <a:endParaRPr lang="en-US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946A-1ABF-4D9F-8E4D-5AD3D6C99F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3978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18510" y="-967491"/>
            <a:ext cx="6506980" cy="914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3000" y="191869"/>
            <a:ext cx="6858000" cy="64633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3600" b="1" dirty="0" smtClean="0"/>
              <a:t>Reliability Diagram: 108-144 h</a:t>
            </a:r>
            <a:endParaRPr lang="en-US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946A-1ABF-4D9F-8E4D-5AD3D6C99F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3978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liability_NHC_sty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7973" y="-564572"/>
            <a:ext cx="6948057" cy="89916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3600" b="1" dirty="0" smtClean="0"/>
              <a:t>Reliability Diagram: Probability of genesis </a:t>
            </a:r>
            <a:r>
              <a:rPr lang="en-US" sz="3600" b="1" u="sng" dirty="0" smtClean="0"/>
              <a:t>within</a:t>
            </a:r>
            <a:r>
              <a:rPr lang="en-US" sz="3600" b="1" dirty="0" smtClean="0"/>
              <a:t> 48 h</a:t>
            </a:r>
            <a:endParaRPr lang="en-US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946A-1ABF-4D9F-8E4D-5AD3D6C99F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7413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0"/>
            <a:ext cx="880576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39000" y="63347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FROM HFIP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946A-1ABF-4D9F-8E4D-5AD3D6C99F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3771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686800" cy="5105399"/>
          </a:xfrm>
        </p:spPr>
        <p:txBody>
          <a:bodyPr>
            <a:normAutofit/>
          </a:bodyPr>
          <a:lstStyle/>
          <a:p>
            <a:r>
              <a:rPr lang="en-US" dirty="0" smtClean="0"/>
              <a:t>WRF/</a:t>
            </a:r>
            <a:r>
              <a:rPr lang="en-US" dirty="0" err="1" smtClean="0"/>
              <a:t>EnKF</a:t>
            </a:r>
            <a:r>
              <a:rPr lang="en-US" dirty="0" smtClean="0"/>
              <a:t> and ECMWF are comparable for 1-3 day forecasts (Aug – Sep 2010)</a:t>
            </a:r>
          </a:p>
          <a:p>
            <a:endParaRPr lang="en-US" dirty="0"/>
          </a:p>
          <a:p>
            <a:r>
              <a:rPr lang="en-US" dirty="0" smtClean="0"/>
              <a:t>Reliability diagrams out to at least 96 h generally slope upwards, average gradient </a:t>
            </a:r>
            <a:r>
              <a:rPr lang="en-US" dirty="0" smtClean="0"/>
              <a:t>less </a:t>
            </a:r>
            <a:r>
              <a:rPr lang="en-US" dirty="0" smtClean="0"/>
              <a:t>than 1.</a:t>
            </a:r>
          </a:p>
          <a:p>
            <a:endParaRPr lang="en-US" dirty="0"/>
          </a:p>
          <a:p>
            <a:r>
              <a:rPr lang="en-US" dirty="0" smtClean="0"/>
              <a:t>Dependence on definition of TC?</a:t>
            </a:r>
          </a:p>
          <a:p>
            <a:endParaRPr lang="en-US" dirty="0"/>
          </a:p>
          <a:p>
            <a:r>
              <a:rPr lang="en-US" dirty="0" smtClean="0"/>
              <a:t>Stratify statistics based on genesis mechanisms.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946A-1ABF-4D9F-8E4D-5AD3D6C99F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6523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946A-1ABF-4D9F-8E4D-5AD3D6C99F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8716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875" y="0"/>
            <a:ext cx="8305800" cy="676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B371-9B78-490C-A445-3635B553AC5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07" y="0"/>
            <a:ext cx="7094995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4900" y="117160"/>
            <a:ext cx="838200" cy="49244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NHC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B371-9B78-490C-A445-3635B553AC5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80789"/>
            <a:ext cx="8991600" cy="64193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>
                <a:hlinkClick r:id="rId2"/>
              </a:rPr>
              <a:t>http://www.rsmas.miami.edu/personal/smajumdar/predict/</a:t>
            </a:r>
            <a:r>
              <a:rPr lang="en-US" sz="2800" dirty="0"/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0252"/>
            <a:ext cx="9144000" cy="1143000"/>
          </a:xfrm>
        </p:spPr>
        <p:txBody>
          <a:bodyPr>
            <a:normAutofit/>
          </a:bodyPr>
          <a:lstStyle/>
          <a:p>
            <a:r>
              <a:rPr lang="en-US" sz="4200" dirty="0"/>
              <a:t>Real-time ensemble products, 2010-11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4711" y="1758344"/>
            <a:ext cx="6335059" cy="489527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B371-9B78-490C-A445-3635B553AC5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Cases_HOMO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9091" y="-789710"/>
            <a:ext cx="7065819" cy="9144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Number of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B371-9B78-490C-A445-3635B553AC5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5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curacy_HOMO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9090" y="-789710"/>
            <a:ext cx="7065819" cy="9144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Accuracy = (H + CN) / Total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B371-9B78-490C-A445-3635B553AC5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93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as_HOMO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7020" y="-789710"/>
            <a:ext cx="7065819" cy="9144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Bias = (H + FA) / (H + 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B371-9B78-490C-A445-3635B553AC5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5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D_HOMO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9091" y="-789710"/>
            <a:ext cx="7065819" cy="9144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POD = H / (H + 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B371-9B78-490C-A445-3635B553AC5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5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R_HOMO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9091" y="-789710"/>
            <a:ext cx="7065819" cy="9144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FAR = FA / (H + FA)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B371-9B78-490C-A445-3635B553AC5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5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C_HOMO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9090" y="-789710"/>
            <a:ext cx="7065819" cy="9144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Relative Operating Characteristic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B371-9B78-490C-A445-3635B553AC5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5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47801" y="152400"/>
            <a:ext cx="6248399" cy="6705600"/>
            <a:chOff x="1" y="400049"/>
            <a:chExt cx="9021011" cy="501265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2" r="6723"/>
            <a:stretch/>
          </p:blipFill>
          <p:spPr>
            <a:xfrm rot="5400000">
              <a:off x="5877762" y="2269456"/>
              <a:ext cx="1714499" cy="45720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39"/>
            <a:stretch/>
          </p:blipFill>
          <p:spPr>
            <a:xfrm rot="5400000">
              <a:off x="5798808" y="-979158"/>
              <a:ext cx="1813585" cy="45720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0" r="8066"/>
            <a:stretch/>
          </p:blipFill>
          <p:spPr>
            <a:xfrm rot="5400000">
              <a:off x="5870616" y="577809"/>
              <a:ext cx="1669968" cy="45720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11"/>
            <a:stretch/>
          </p:blipFill>
          <p:spPr>
            <a:xfrm rot="5400000">
              <a:off x="1364336" y="2187731"/>
              <a:ext cx="1853887" cy="45720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2" r="8796"/>
            <a:stretch/>
          </p:blipFill>
          <p:spPr>
            <a:xfrm rot="5400000">
              <a:off x="1473284" y="584118"/>
              <a:ext cx="1625435" cy="4572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63" r="7170"/>
            <a:stretch/>
          </p:blipFill>
          <p:spPr>
            <a:xfrm rot="5400000">
              <a:off x="1452687" y="-1052636"/>
              <a:ext cx="1666628" cy="4572000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990600" y="4572000"/>
            <a:ext cx="3962400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2400" b="1" dirty="0"/>
              <a:t>Bias = (H + FA) / (H + M)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6800" y="2362200"/>
            <a:ext cx="3962400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2400" b="1" dirty="0" smtClean="0"/>
              <a:t>Accuracy = </a:t>
            </a:r>
            <a:r>
              <a:rPr lang="en-US" sz="2400" b="1" dirty="0"/>
              <a:t>(H + </a:t>
            </a:r>
            <a:r>
              <a:rPr lang="en-US" sz="2400" b="1" dirty="0" smtClean="0"/>
              <a:t>CN) </a:t>
            </a:r>
            <a:r>
              <a:rPr lang="en-US" sz="2400" b="1" dirty="0"/>
              <a:t>/ </a:t>
            </a:r>
            <a:r>
              <a:rPr lang="en-US" sz="2400" b="1" dirty="0" smtClean="0"/>
              <a:t>Total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66800" y="0"/>
            <a:ext cx="3962400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2400" b="1" dirty="0" smtClean="0"/>
              <a:t>Number of Cases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572000" y="-76200"/>
            <a:ext cx="3733800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2400" b="1" dirty="0"/>
              <a:t>Probability of Detection</a:t>
            </a:r>
          </a:p>
          <a:p>
            <a:pPr algn="ctr"/>
            <a:r>
              <a:rPr lang="en-US" sz="2400" b="1" dirty="0"/>
              <a:t>POD = H / (H + M)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05400" y="2362200"/>
            <a:ext cx="2590800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2400" b="1" dirty="0"/>
              <a:t>False Alarm Ratio</a:t>
            </a:r>
          </a:p>
          <a:p>
            <a:pPr algn="ctr"/>
            <a:r>
              <a:rPr lang="en-US" sz="2400" b="1" dirty="0"/>
              <a:t>FAR = FA / (H + FA)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67200" y="4410670"/>
            <a:ext cx="4038600" cy="9233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b="1" dirty="0"/>
              <a:t>Equitable Threat Score</a:t>
            </a:r>
          </a:p>
          <a:p>
            <a:pPr algn="ctr"/>
            <a:r>
              <a:rPr lang="en-US" b="1" dirty="0"/>
              <a:t>ETS = (H – Hr) / (H + M + FA - Hr)</a:t>
            </a:r>
          </a:p>
          <a:p>
            <a:pPr algn="ctr"/>
            <a:r>
              <a:rPr lang="en-US" b="1" dirty="0"/>
              <a:t>where Hr =   (H + M)(H + FA) / Total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946A-1ABF-4D9F-8E4D-5AD3D6C99F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1666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6788" y="-483266"/>
            <a:ext cx="2412388" cy="33900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6789" y="1720993"/>
            <a:ext cx="2412387" cy="3390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6788" y="3956788"/>
            <a:ext cx="2412388" cy="3390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424" y="-483266"/>
            <a:ext cx="2412387" cy="33900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423" y="1736761"/>
            <a:ext cx="2412387" cy="33900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424" y="3956788"/>
            <a:ext cx="2412387" cy="33900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38200" y="685800"/>
            <a:ext cx="2667000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2400" b="1" dirty="0" smtClean="0"/>
              <a:t>Number of Cases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477000" y="0"/>
            <a:ext cx="2667000" cy="120032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3600" b="1" dirty="0" smtClean="0"/>
              <a:t>Reliability Diagrams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38200" y="2819400"/>
            <a:ext cx="2667000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2400" b="1" dirty="0" smtClean="0"/>
              <a:t>Number of Cases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38200" y="4948535"/>
            <a:ext cx="2667000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2400" b="1" dirty="0" smtClean="0"/>
              <a:t>Number of Cases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010400" y="1367135"/>
            <a:ext cx="1447800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2400" b="1" dirty="0" smtClean="0"/>
              <a:t>12-48 h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010400" y="3119735"/>
            <a:ext cx="1447800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2400" b="1" dirty="0" smtClean="0"/>
              <a:t>60-96 h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010400" y="5329535"/>
            <a:ext cx="1447800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2400" b="1" dirty="0" smtClean="0"/>
              <a:t>108-144 h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946A-1ABF-4D9F-8E4D-5AD3D6C99F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5641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cangialosi\Documents\Verification\11AL_TW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70634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B371-9B78-490C-A445-3635B553AC5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6" r="8522"/>
          <a:stretch/>
        </p:blipFill>
        <p:spPr>
          <a:xfrm rot="5400000">
            <a:off x="1826117" y="-439155"/>
            <a:ext cx="5524440" cy="914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ROC: 12-48 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946A-1ABF-4D9F-8E4D-5AD3D6C99F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6365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4" r="9064"/>
          <a:stretch/>
        </p:blipFill>
        <p:spPr>
          <a:xfrm rot="5400000">
            <a:off x="1831443" y="-454557"/>
            <a:ext cx="5481113" cy="9144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ROC: 60-96 h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946A-1ABF-4D9F-8E4D-5AD3D6C99F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5353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r="8442"/>
          <a:stretch/>
        </p:blipFill>
        <p:spPr>
          <a:xfrm rot="5400000">
            <a:off x="1798949" y="-487051"/>
            <a:ext cx="5546101" cy="9144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ROC: 108-144 h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946A-1ABF-4D9F-8E4D-5AD3D6C99F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5353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define a TC in a model?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>
            <a:normAutofit fontScale="92500"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LOW-LEVEL CYCLONIC CIRCULATION.</a:t>
            </a:r>
            <a:r>
              <a:rPr lang="en-US" dirty="0">
                <a:solidFill>
                  <a:srgbClr val="0070C0"/>
                </a:solidFill>
              </a:rPr>
              <a:t>  </a:t>
            </a:r>
            <a:r>
              <a:rPr lang="en-US" dirty="0"/>
              <a:t>700-850 hPa layer mean relative vorticity, averaged within a disk of radius </a:t>
            </a:r>
            <a:r>
              <a:rPr lang="en-US" dirty="0" smtClean="0"/>
              <a:t>200 </a:t>
            </a:r>
            <a:r>
              <a:rPr lang="en-US" dirty="0"/>
              <a:t>km, exceeding 8</a:t>
            </a:r>
            <a:r>
              <a:rPr lang="en-US" dirty="0" smtClean="0"/>
              <a:t> </a:t>
            </a:r>
            <a:r>
              <a:rPr lang="en-US" dirty="0"/>
              <a:t>x 10</a:t>
            </a:r>
            <a:r>
              <a:rPr lang="en-US" baseline="30000" dirty="0"/>
              <a:t>-5</a:t>
            </a:r>
            <a:r>
              <a:rPr lang="en-US" dirty="0"/>
              <a:t> 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i="1" dirty="0">
                <a:solidFill>
                  <a:srgbClr val="FF0000"/>
                </a:solidFill>
              </a:rPr>
              <a:t>WARM CORE.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Local 200-850 hPa geopotential thickness (averaged within a disk of </a:t>
            </a:r>
            <a:r>
              <a:rPr lang="en-US" dirty="0" smtClean="0"/>
              <a:t>r=100 </a:t>
            </a:r>
            <a:r>
              <a:rPr lang="en-US" dirty="0"/>
              <a:t>km) exceeding</a:t>
            </a:r>
            <a:r>
              <a:rPr lang="en-US" dirty="0" smtClean="0"/>
              <a:t> environmental thickness </a:t>
            </a:r>
            <a:r>
              <a:rPr lang="en-US" dirty="0"/>
              <a:t>(averaged within a disk of </a:t>
            </a:r>
            <a:r>
              <a:rPr lang="en-US" dirty="0" smtClean="0"/>
              <a:t>r=1000 </a:t>
            </a:r>
            <a:r>
              <a:rPr lang="en-US" dirty="0"/>
              <a:t>km) by </a:t>
            </a:r>
            <a:r>
              <a:rPr lang="en-US" dirty="0" smtClean="0"/>
              <a:t>45 </a:t>
            </a:r>
            <a:r>
              <a:rPr lang="en-US" dirty="0"/>
              <a:t>m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i="1" dirty="0">
                <a:solidFill>
                  <a:srgbClr val="92D050"/>
                </a:solidFill>
              </a:rPr>
              <a:t>CLOSED SURFACE LOW.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smtClean="0"/>
              <a:t>Closed </a:t>
            </a:r>
            <a:r>
              <a:rPr lang="en-US" dirty="0"/>
              <a:t>surface </a:t>
            </a:r>
            <a:r>
              <a:rPr lang="en-US" dirty="0" smtClean="0"/>
              <a:t>low with </a:t>
            </a:r>
            <a:r>
              <a:rPr lang="en-US" dirty="0"/>
              <a:t>minimum sea level pressure</a:t>
            </a:r>
            <a:r>
              <a:rPr lang="en-US" dirty="0" smtClean="0"/>
              <a:t> &lt; 1012 </a:t>
            </a:r>
            <a:r>
              <a:rPr lang="en-US" dirty="0" err="1"/>
              <a:t>hPa</a:t>
            </a:r>
            <a:r>
              <a:rPr lang="en-US" dirty="0" smtClean="0"/>
              <a:t>.</a:t>
            </a:r>
          </a:p>
          <a:p>
            <a:r>
              <a:rPr lang="en-US" b="1" u="sng" dirty="0" smtClean="0"/>
              <a:t>CALIBRATE values in analysis using NHC best track.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B371-9B78-490C-A445-3635B553AC5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0" y="95935"/>
            <a:ext cx="2032000" cy="377022"/>
          </a:xfrm>
          <a:prstGeom prst="rect">
            <a:avLst/>
          </a:prstGeom>
          <a:noFill/>
        </p:spPr>
        <p:txBody>
          <a:bodyPr wrap="square" lIns="53337" tIns="26668" rIns="53337" bIns="26668" rtlCol="0">
            <a:spAutoFit/>
          </a:bodyPr>
          <a:lstStyle/>
          <a:p>
            <a:r>
              <a:rPr lang="en-US" sz="2100" dirty="0"/>
              <a:t>0000 UTC 14th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6400" y="95935"/>
            <a:ext cx="2032000" cy="377022"/>
          </a:xfrm>
          <a:prstGeom prst="rect">
            <a:avLst/>
          </a:prstGeom>
          <a:noFill/>
        </p:spPr>
        <p:txBody>
          <a:bodyPr wrap="square" lIns="53337" tIns="26668" rIns="53337" bIns="26668" rtlCol="0">
            <a:spAutoFit/>
          </a:bodyPr>
          <a:lstStyle/>
          <a:p>
            <a:r>
              <a:rPr lang="en-US" sz="2100" dirty="0"/>
              <a:t>1200 UTC 14th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59600" y="95935"/>
            <a:ext cx="2032000" cy="377022"/>
          </a:xfrm>
          <a:prstGeom prst="rect">
            <a:avLst/>
          </a:prstGeom>
          <a:noFill/>
        </p:spPr>
        <p:txBody>
          <a:bodyPr wrap="square" lIns="53337" tIns="26668" rIns="53337" bIns="26668" rtlCol="0">
            <a:spAutoFit/>
          </a:bodyPr>
          <a:lstStyle/>
          <a:p>
            <a:r>
              <a:rPr lang="en-US" sz="2100" dirty="0"/>
              <a:t>0000 UTC 15th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16002" y="411483"/>
            <a:ext cx="8051798" cy="6446517"/>
            <a:chOff x="101602" y="411483"/>
            <a:chExt cx="8934028" cy="64465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8" r="38235"/>
            <a:stretch/>
          </p:blipFill>
          <p:spPr>
            <a:xfrm>
              <a:off x="101602" y="1790700"/>
              <a:ext cx="2943013" cy="50292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7" r="38366"/>
            <a:stretch/>
          </p:blipFill>
          <p:spPr>
            <a:xfrm>
              <a:off x="3115735" y="1828800"/>
              <a:ext cx="2980267" cy="5029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3" r="38235"/>
            <a:stretch/>
          </p:blipFill>
          <p:spPr>
            <a:xfrm>
              <a:off x="6096003" y="1790700"/>
              <a:ext cx="2939627" cy="5029200"/>
            </a:xfrm>
            <a:prstGeom prst="rect">
              <a:avLst/>
            </a:prstGeom>
          </p:spPr>
        </p:pic>
        <p:pic>
          <p:nvPicPr>
            <p:cNvPr id="1026" name="Picture 2" descr="http://tropic.ssec.wisc.edu/predict/archive/winds/14SEP2010-00z-lowerwindsgE.gif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75" t="44181" r="63281" b="18959"/>
            <a:stretch/>
          </p:blipFill>
          <p:spPr bwMode="auto">
            <a:xfrm>
              <a:off x="389469" y="430824"/>
              <a:ext cx="2506133" cy="1483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tropic.ssec.wisc.edu/predict/archive/winds/14SEP2010-12z-lowerwindsgE.gif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5" t="44253" r="62990" b="18319"/>
            <a:stretch/>
          </p:blipFill>
          <p:spPr bwMode="auto">
            <a:xfrm>
              <a:off x="3403600" y="419100"/>
              <a:ext cx="2516293" cy="1506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tropic.ssec.wisc.edu/predict/archive/winds/15SEP2010-00z-lowerwindsgE.gif"/>
            <p:cNvPicPr>
              <a:picLocks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2" t="43725" r="63022" b="18658"/>
            <a:stretch/>
          </p:blipFill>
          <p:spPr bwMode="auto">
            <a:xfrm>
              <a:off x="6410960" y="411483"/>
              <a:ext cx="2517648" cy="1513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05" t="40669" r="10138" b="43574"/>
            <a:stretch/>
          </p:blipFill>
          <p:spPr>
            <a:xfrm>
              <a:off x="504616" y="2362200"/>
              <a:ext cx="717975" cy="79248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05" t="40670" r="14322" b="43370"/>
            <a:stretch/>
          </p:blipFill>
          <p:spPr>
            <a:xfrm>
              <a:off x="518163" y="4000501"/>
              <a:ext cx="501227" cy="80264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051" t="40669" r="12426" b="43169"/>
            <a:stretch/>
          </p:blipFill>
          <p:spPr>
            <a:xfrm>
              <a:off x="508003" y="5600700"/>
              <a:ext cx="545255" cy="81280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52400" y="251460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CIRC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4064913"/>
            <a:ext cx="91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THICK</a:t>
            </a:r>
            <a:endParaRPr lang="en-US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" y="5665113"/>
            <a:ext cx="91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MSLP</a:t>
            </a:r>
            <a:endParaRPr lang="en-US" sz="22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B371-9B78-490C-A445-3635B553AC5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95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66801" y="0"/>
            <a:ext cx="7848599" cy="6878097"/>
            <a:chOff x="381000" y="0"/>
            <a:chExt cx="8072547" cy="687809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49" t="74579" r="44735" b="2857"/>
            <a:stretch/>
          </p:blipFill>
          <p:spPr>
            <a:xfrm>
              <a:off x="5035268" y="2371576"/>
              <a:ext cx="3412967" cy="219456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" t="74579" r="71992" b="2857"/>
            <a:stretch/>
          </p:blipFill>
          <p:spPr>
            <a:xfrm>
              <a:off x="5065411" y="90432"/>
              <a:ext cx="3388136" cy="219456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23" t="74579" r="17619" b="2857"/>
            <a:stretch/>
          </p:blipFill>
          <p:spPr>
            <a:xfrm>
              <a:off x="5068827" y="4641664"/>
              <a:ext cx="3355248" cy="219456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96" r="25431" b="46081"/>
            <a:stretch/>
          </p:blipFill>
          <p:spPr>
            <a:xfrm>
              <a:off x="381000" y="4554911"/>
              <a:ext cx="4727448" cy="232318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93" r="25369"/>
            <a:stretch/>
          </p:blipFill>
          <p:spPr>
            <a:xfrm>
              <a:off x="384050" y="0"/>
              <a:ext cx="4727419" cy="45720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16" t="56285" r="30979" b="38803"/>
            <a:stretch/>
          </p:blipFill>
          <p:spPr>
            <a:xfrm>
              <a:off x="1606546" y="4643178"/>
              <a:ext cx="2322619" cy="311499"/>
            </a:xfrm>
            <a:prstGeom prst="rect">
              <a:avLst/>
            </a:prstGeom>
          </p:spPr>
        </p:pic>
      </p:grpSp>
      <p:sp>
        <p:nvSpPr>
          <p:cNvPr id="22" name="Title 1"/>
          <p:cNvSpPr txBox="1">
            <a:spLocks/>
          </p:cNvSpPr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/>
              <a:t>108 h ECMWF Ensemble Forecast of pre-Karl, </a:t>
            </a:r>
            <a:r>
              <a:rPr lang="en-US" sz="2200" dirty="0" err="1" smtClean="0"/>
              <a:t>init.</a:t>
            </a:r>
            <a:r>
              <a:rPr lang="en-US" sz="2200" dirty="0" smtClean="0"/>
              <a:t> 0000 UTC 10 Sept 2010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91440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CIRC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3150513"/>
            <a:ext cx="91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THICK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5436513"/>
            <a:ext cx="91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MSLP</a:t>
            </a:r>
            <a:endParaRPr lang="en-US" sz="22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447800" y="4876800"/>
            <a:ext cx="1752600" cy="1676400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Probability (TC at 108 h) = 68%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B371-9B78-490C-A445-3635B553AC5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06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Homogeneous Comparison: Aug 15 – Sep 30 2010</a:t>
            </a:r>
          </a:p>
          <a:p>
            <a:pPr marL="914400" lvl="1" indent="-514350"/>
            <a:r>
              <a:rPr lang="en-US" sz="2600" dirty="0" smtClean="0">
                <a:solidFill>
                  <a:srgbClr val="FF0000"/>
                </a:solidFill>
              </a:rPr>
              <a:t>3-day ECMWF ensemble forecasts, 00 and 12 UTC</a:t>
            </a:r>
          </a:p>
          <a:p>
            <a:pPr marL="914400" lvl="1" indent="-514350"/>
            <a:r>
              <a:rPr lang="en-US" sz="2600" dirty="0" smtClean="0">
                <a:solidFill>
                  <a:srgbClr val="FF0000"/>
                </a:solidFill>
              </a:rPr>
              <a:t>3-day WRF/</a:t>
            </a:r>
            <a:r>
              <a:rPr lang="en-US" sz="2600" dirty="0" err="1" smtClean="0">
                <a:solidFill>
                  <a:srgbClr val="FF0000"/>
                </a:solidFill>
              </a:rPr>
              <a:t>EnKF</a:t>
            </a:r>
            <a:r>
              <a:rPr lang="en-US" sz="2600" dirty="0" smtClean="0">
                <a:solidFill>
                  <a:srgbClr val="FF0000"/>
                </a:solidFill>
              </a:rPr>
              <a:t> ensemble forecasts, 00 and 12 UTC</a:t>
            </a:r>
          </a:p>
          <a:p>
            <a:r>
              <a:rPr lang="en-US" sz="3000" dirty="0" smtClean="0">
                <a:solidFill>
                  <a:srgbClr val="660066"/>
                </a:solidFill>
              </a:rPr>
              <a:t>ECMWF ensemble forecasts, </a:t>
            </a:r>
            <a:r>
              <a:rPr lang="en-US" sz="3000" dirty="0" smtClean="0">
                <a:solidFill>
                  <a:srgbClr val="660066"/>
                </a:solidFill>
              </a:rPr>
              <a:t>Jun 1 – Nov 30, 2010</a:t>
            </a:r>
            <a:r>
              <a:rPr lang="en-US" sz="3000" dirty="0" smtClean="0">
                <a:solidFill>
                  <a:srgbClr val="660066"/>
                </a:solidFill>
              </a:rPr>
              <a:t>-2012</a:t>
            </a:r>
          </a:p>
          <a:p>
            <a:pPr marL="914400" lvl="1" indent="-514350"/>
            <a:r>
              <a:rPr lang="en-US" sz="2600" dirty="0" smtClean="0">
                <a:solidFill>
                  <a:srgbClr val="660066"/>
                </a:solidFill>
              </a:rPr>
              <a:t>7-day forecasts, 00 UTC only</a:t>
            </a:r>
          </a:p>
          <a:p>
            <a:r>
              <a:rPr lang="en-US" sz="3000" dirty="0" smtClean="0">
                <a:solidFill>
                  <a:srgbClr val="0000FF"/>
                </a:solidFill>
                <a:sym typeface="Wingdings" pitchFamily="2" charset="2"/>
              </a:rPr>
              <a:t>All </a:t>
            </a:r>
            <a:r>
              <a:rPr lang="en-US" sz="3000" dirty="0">
                <a:solidFill>
                  <a:srgbClr val="0000FF"/>
                </a:solidFill>
                <a:sym typeface="Wingdings" pitchFamily="2" charset="2"/>
              </a:rPr>
              <a:t>forecasts up to and including </a:t>
            </a:r>
            <a:r>
              <a:rPr lang="en-US" sz="3000" dirty="0" smtClean="0">
                <a:solidFill>
                  <a:srgbClr val="0000FF"/>
                </a:solidFill>
                <a:sym typeface="Wingdings" pitchFamily="2" charset="2"/>
              </a:rPr>
              <a:t>genesis.</a:t>
            </a:r>
          </a:p>
          <a:p>
            <a:r>
              <a:rPr lang="en-US" sz="3000" dirty="0" smtClean="0">
                <a:solidFill>
                  <a:srgbClr val="0000FF"/>
                </a:solidFill>
              </a:rPr>
              <a:t>Verification</a:t>
            </a:r>
            <a:r>
              <a:rPr lang="en-US" sz="3000" dirty="0">
                <a:solidFill>
                  <a:srgbClr val="0000FF"/>
                </a:solidFill>
              </a:rPr>
              <a:t>: NHC best </a:t>
            </a:r>
            <a:r>
              <a:rPr lang="en-US" sz="3000" dirty="0" smtClean="0">
                <a:solidFill>
                  <a:srgbClr val="0000FF"/>
                </a:solidFill>
              </a:rPr>
              <a:t>track.   </a:t>
            </a:r>
            <a:r>
              <a:rPr lang="en-US" sz="3000" dirty="0">
                <a:solidFill>
                  <a:srgbClr val="0000FF"/>
                </a:solidFill>
              </a:rPr>
              <a:t>TC or not </a:t>
            </a:r>
            <a:r>
              <a:rPr lang="en-US" sz="3000" dirty="0" smtClean="0">
                <a:solidFill>
                  <a:srgbClr val="0000FF"/>
                </a:solidFill>
              </a:rPr>
              <a:t>TC.</a:t>
            </a:r>
            <a:endParaRPr lang="en-US" sz="3000" dirty="0">
              <a:solidFill>
                <a:srgbClr val="0000FF"/>
              </a:solidFill>
            </a:endParaRPr>
          </a:p>
          <a:p>
            <a:pPr>
              <a:buNone/>
            </a:pPr>
            <a:endParaRPr lang="en-US" sz="3000" dirty="0"/>
          </a:p>
          <a:p>
            <a:pPr>
              <a:buNone/>
            </a:pPr>
            <a:r>
              <a:rPr lang="en-US" dirty="0" smtClean="0"/>
              <a:t>Our question: what is the probability that a TC exists at XX h?  (with time tolerance of 1 day).  Focus on timing.</a:t>
            </a:r>
          </a:p>
          <a:p>
            <a:pPr>
              <a:buNone/>
            </a:pPr>
            <a:r>
              <a:rPr lang="en-US" dirty="0" smtClean="0"/>
              <a:t>Slightly d</a:t>
            </a:r>
            <a:r>
              <a:rPr lang="en-US" dirty="0" smtClean="0"/>
              <a:t>ifferent </a:t>
            </a:r>
            <a:r>
              <a:rPr lang="en-US" dirty="0" smtClean="0"/>
              <a:t>from NHC question: what is the probability that a TC forms </a:t>
            </a:r>
            <a:r>
              <a:rPr lang="en-US" i="1" dirty="0" smtClean="0"/>
              <a:t>within the next</a:t>
            </a:r>
            <a:r>
              <a:rPr lang="en-US" dirty="0" smtClean="0"/>
              <a:t> XX 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B371-9B78-490C-A445-3635B553AC5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Homogeneous Comparison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ECMWF versus WRF/</a:t>
            </a:r>
            <a:r>
              <a:rPr lang="en-US" dirty="0" err="1" smtClean="0">
                <a:solidFill>
                  <a:srgbClr val="FF0000"/>
                </a:solidFill>
              </a:rPr>
              <a:t>EnKF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B371-9B78-490C-A445-3635B553AC5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0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TS_HOMO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9091" y="-789710"/>
            <a:ext cx="7065819" cy="9144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ETS = (H – </a:t>
            </a:r>
            <a:r>
              <a:rPr lang="en-US" dirty="0" err="1" smtClean="0"/>
              <a:t>Hr</a:t>
            </a:r>
            <a:r>
              <a:rPr lang="en-US" dirty="0" smtClean="0"/>
              <a:t>) / (H + M + FA – </a:t>
            </a:r>
            <a:r>
              <a:rPr lang="en-US" dirty="0" err="1" smtClean="0"/>
              <a:t>Hr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8B371-9B78-490C-A445-3635B553AC5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50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</TotalTime>
  <Words>651</Words>
  <Application>Microsoft Macintosh PowerPoint</Application>
  <PresentationFormat>On-screen Show (4:3)</PresentationFormat>
  <Paragraphs>115</Paragraphs>
  <Slides>32</Slides>
  <Notes>0</Notes>
  <HiddenSlides>14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Office Theme</vt:lpstr>
      <vt:lpstr>1_Office Theme</vt:lpstr>
      <vt:lpstr>2_Office Theme</vt:lpstr>
      <vt:lpstr>Probabilistic Verification of Ensemble Forecasts of Tropical Cyclogenesis</vt:lpstr>
      <vt:lpstr>PowerPoint Presentation</vt:lpstr>
      <vt:lpstr>PowerPoint Presentation</vt:lpstr>
      <vt:lpstr>How to define a TC in a model?</vt:lpstr>
      <vt:lpstr>PowerPoint Presentation</vt:lpstr>
      <vt:lpstr>PowerPoint Presentation</vt:lpstr>
      <vt:lpstr>Verification</vt:lpstr>
      <vt:lpstr>Homogeneous Comparison ECMWF versus WRF/EnKF</vt:lpstr>
      <vt:lpstr>ETS = (H – Hr) / (H + M + FA – Hr)</vt:lpstr>
      <vt:lpstr>Number of cases in each probability bin</vt:lpstr>
      <vt:lpstr>Reliability Diagram</vt:lpstr>
      <vt:lpstr>ECMWF 2010, 2011, 2012 Hurricane Seasons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Extra Slides</vt:lpstr>
      <vt:lpstr>PowerPoint Presentation</vt:lpstr>
      <vt:lpstr>Real-time ensemble products, 2010-11</vt:lpstr>
      <vt:lpstr>Number of cases</vt:lpstr>
      <vt:lpstr>Accuracy = (H + CN) / Total</vt:lpstr>
      <vt:lpstr>Bias = (H + FA) / (H + M)</vt:lpstr>
      <vt:lpstr>POD = H / (H + M)</vt:lpstr>
      <vt:lpstr>FAR = FA / (H + FA)</vt:lpstr>
      <vt:lpstr>Relative Operating Characteristic</vt:lpstr>
      <vt:lpstr>PowerPoint Presentation</vt:lpstr>
      <vt:lpstr>PowerPoint Presentation</vt:lpstr>
      <vt:lpstr>ROC: 12-48 h</vt:lpstr>
      <vt:lpstr>ROC: 60-96 h</vt:lpstr>
      <vt:lpstr>ROC: 108-144 h</vt:lpstr>
    </vt:vector>
  </TitlesOfParts>
  <Company>RSMAS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Probabilistic Verification of Global and Mesoscale Ensemble Forecasts of Tropical Cyclogenesis</dc:title>
  <dc:creator>Sharan</dc:creator>
  <cp:lastModifiedBy>Sharan Majumdar</cp:lastModifiedBy>
  <cp:revision>72</cp:revision>
  <dcterms:created xsi:type="dcterms:W3CDTF">2012-05-28T23:22:56Z</dcterms:created>
  <dcterms:modified xsi:type="dcterms:W3CDTF">2013-02-28T15:07:17Z</dcterms:modified>
</cp:coreProperties>
</file>