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50" r:id="rId2"/>
  </p:sldMasterIdLst>
  <p:notesMasterIdLst>
    <p:notesMasterId r:id="rId18"/>
  </p:notesMasterIdLst>
  <p:sldIdLst>
    <p:sldId id="258" r:id="rId3"/>
    <p:sldId id="333" r:id="rId4"/>
    <p:sldId id="322" r:id="rId5"/>
    <p:sldId id="335" r:id="rId6"/>
    <p:sldId id="338" r:id="rId7"/>
    <p:sldId id="337" r:id="rId8"/>
    <p:sldId id="324" r:id="rId9"/>
    <p:sldId id="340" r:id="rId10"/>
    <p:sldId id="320" r:id="rId11"/>
    <p:sldId id="280" r:id="rId12"/>
    <p:sldId id="311" r:id="rId13"/>
    <p:sldId id="344" r:id="rId14"/>
    <p:sldId id="345" r:id="rId15"/>
    <p:sldId id="325" r:id="rId16"/>
    <p:sldId id="33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FFFF"/>
    <a:srgbClr val="FF0000"/>
    <a:srgbClr val="FED8D2"/>
    <a:srgbClr val="FFFF00"/>
    <a:srgbClr val="009900"/>
    <a:srgbClr val="FF3300"/>
    <a:srgbClr val="CC0000"/>
    <a:srgbClr val="FFF2D1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975" autoAdjust="0"/>
    <p:restoredTop sz="94660"/>
  </p:normalViewPr>
  <p:slideViewPr>
    <p:cSldViewPr>
      <p:cViewPr>
        <p:scale>
          <a:sx n="70" d="100"/>
          <a:sy n="70" d="100"/>
        </p:scale>
        <p:origin x="-9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050A7A-73B5-4118-A71D-B4118ECD1146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B4BB23-74E0-438D-B9B3-FB5F6943C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94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1B8BBB-7B25-4279-BAF7-BDE2DAA8325E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</p:spPr>
        <p:txBody>
          <a:bodyPr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296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58" tIns="46479" rIns="92958" bIns="46479" anchor="b"/>
          <a:lstStyle/>
          <a:p>
            <a:pPr algn="r">
              <a:defRPr/>
            </a:pPr>
            <a:fld id="{4772EB89-655C-4A5F-96D0-237110EB4A77}" type="slidenum">
              <a:rPr lang="en-US" altLang="zh-TW" sz="1200">
                <a:latin typeface="+mn-lt"/>
                <a:cs typeface="+mn-cs"/>
              </a:rPr>
              <a:pPr algn="r">
                <a:defRPr/>
              </a:pPr>
              <a:t>6</a:t>
            </a:fld>
            <a:endParaRPr lang="en-US" altLang="zh-TW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40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52400" y="914400"/>
            <a:ext cx="8839200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16320-DA85-4D46-A02F-B9472EE852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3CA08-E1AA-43D6-818D-19B4C6956F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56737-C6ED-4E14-BA16-A852436A12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45CA-C091-4119-A13D-BDB4E345A5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94FDC-A292-485A-B2AE-5CCBCA6C95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5300" y="5943600"/>
            <a:ext cx="8153400" cy="40005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+mn-cs"/>
              </a:rPr>
              <a:t>Geophysical Fluid Dynamics Laboratory</a:t>
            </a:r>
          </a:p>
        </p:txBody>
      </p:sp>
      <p:pic>
        <p:nvPicPr>
          <p:cNvPr id="9" name="Picture 8" descr="NOAA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5638800"/>
            <a:ext cx="876300" cy="8763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9" descr="globe_zh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905000" y="3810000"/>
            <a:ext cx="688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FFEFD1"/>
            </a:gs>
            <a:gs pos="25000">
              <a:srgbClr val="F0EBD5"/>
            </a:gs>
            <a:gs pos="100000">
              <a:srgbClr val="D1C39F">
                <a:alpha val="8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footer_image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6" descr="Picture1.jpg"/>
          <p:cNvPicPr>
            <a:picLocks noChangeAspect="1"/>
          </p:cNvPicPr>
          <p:nvPr/>
        </p:nvPicPr>
        <p:blipFill>
          <a:blip r:embed="rId9"/>
          <a:srcRect t="90555" b="3333"/>
          <a:stretch>
            <a:fillRect/>
          </a:stretch>
        </p:blipFill>
        <p:spPr bwMode="auto">
          <a:xfrm>
            <a:off x="0" y="304800"/>
            <a:ext cx="9144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838200"/>
            <a:ext cx="9144000" cy="76200"/>
          </a:xfrm>
          <a:prstGeom prst="rect">
            <a:avLst/>
          </a:prstGeom>
          <a:gradFill>
            <a:gsLst>
              <a:gs pos="60000">
                <a:schemeClr val="tx2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324600"/>
            <a:ext cx="9144000" cy="76200"/>
          </a:xfrm>
          <a:prstGeom prst="rect">
            <a:avLst/>
          </a:prstGeom>
          <a:gradFill>
            <a:gsLst>
              <a:gs pos="60000">
                <a:schemeClr val="tx2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64F0B8-87E9-4013-A054-DA509DE216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 descr="sine.png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tx2">
                <a:lumMod val="50000"/>
                <a:tint val="45000"/>
                <a:satMod val="400000"/>
              </a:schemeClr>
            </a:duotone>
          </a:blip>
          <a:srcRect l="33334" t="46256" r="-1" b="24834"/>
          <a:stretch>
            <a:fillRect/>
          </a:stretch>
        </p:blipFill>
        <p:spPr>
          <a:xfrm rot="10800000">
            <a:off x="3048000" y="6400800"/>
            <a:ext cx="6096000" cy="381000"/>
          </a:xfrm>
          <a:prstGeom prst="rect">
            <a:avLst/>
          </a:prstGeom>
        </p:spPr>
      </p:pic>
      <p:pic>
        <p:nvPicPr>
          <p:cNvPr id="3080" name="Picture 12" descr="Picture1.jpg"/>
          <p:cNvPicPr>
            <a:picLocks noChangeAspect="1"/>
          </p:cNvPicPr>
          <p:nvPr/>
        </p:nvPicPr>
        <p:blipFill>
          <a:blip r:embed="rId9"/>
          <a:srcRect t="84444" b="3333"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0" y="6400800"/>
            <a:ext cx="2895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Geophysical Fluid Dynamics Laboratory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1676400" y="3048000"/>
            <a:ext cx="594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Futura Md BT"/>
              </a:rPr>
              <a:t>S. J</a:t>
            </a:r>
            <a:r>
              <a:rPr lang="en-US" sz="2400" b="1" dirty="0">
                <a:solidFill>
                  <a:schemeClr val="bg1"/>
                </a:solidFill>
                <a:latin typeface="Futura Md BT"/>
              </a:rPr>
              <a:t>. </a:t>
            </a:r>
            <a:r>
              <a:rPr lang="en-US" sz="2400" b="1" dirty="0" smtClean="0">
                <a:solidFill>
                  <a:schemeClr val="bg1"/>
                </a:solidFill>
                <a:latin typeface="Futura Md BT"/>
              </a:rPr>
              <a:t>Lin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152400" y="533400"/>
            <a:ext cx="8686800" cy="3505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From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Large-Eddy-Simulation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to climate modeling: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GFDL's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unified global-regional non-hydrostatic modeling framework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est_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990600"/>
            <a:ext cx="24225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152400"/>
            <a:ext cx="906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GFDL ‘s affordable ultra-high resolution regional-global model</a:t>
            </a:r>
          </a:p>
        </p:txBody>
      </p:sp>
      <p:pic>
        <p:nvPicPr>
          <p:cNvPr id="15364" name="Picture 4" descr="Oklahoma"/>
          <p:cNvPicPr>
            <a:picLocks noChangeAspect="1" noChangeArrowheads="1"/>
          </p:cNvPicPr>
          <p:nvPr/>
        </p:nvPicPr>
        <p:blipFill>
          <a:blip r:embed="rId3"/>
          <a:srcRect l="19200" r="16800" b="7466"/>
          <a:stretch>
            <a:fillRect/>
          </a:stretch>
        </p:blipFill>
        <p:spPr bwMode="auto">
          <a:xfrm>
            <a:off x="5867400" y="3429000"/>
            <a:ext cx="24860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52400" y="1219200"/>
            <a:ext cx="54864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b="1" dirty="0"/>
              <a:t>I</a:t>
            </a:r>
            <a:r>
              <a:rPr lang="en-US" sz="2000" b="1" dirty="0" smtClean="0"/>
              <a:t>.  </a:t>
            </a:r>
            <a:r>
              <a:rPr lang="en-US" sz="2000" b="1" dirty="0"/>
              <a:t>Nested regional-global model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000066"/>
                </a:solidFill>
              </a:rPr>
              <a:t>Regional model can be run </a:t>
            </a:r>
            <a:r>
              <a:rPr lang="en-US" b="1" dirty="0" smtClean="0">
                <a:solidFill>
                  <a:srgbClr val="000066"/>
                </a:solidFill>
              </a:rPr>
              <a:t>independently </a:t>
            </a:r>
            <a:r>
              <a:rPr lang="en-US" b="1" dirty="0">
                <a:solidFill>
                  <a:srgbClr val="000066"/>
                </a:solidFill>
              </a:rPr>
              <a:t>or two-way nested with the global model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000066"/>
                </a:solidFill>
              </a:rPr>
              <a:t>Suitable for weather &amp; climate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endParaRPr lang="en-US" b="1" dirty="0">
              <a:solidFill>
                <a:srgbClr val="000066"/>
              </a:solidFill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2000" b="1" dirty="0" smtClean="0"/>
              <a:t>II</a:t>
            </a:r>
            <a:r>
              <a:rPr lang="en-US" sz="2000" b="1" dirty="0" smtClean="0"/>
              <a:t>.  </a:t>
            </a:r>
            <a:r>
              <a:rPr lang="en-US" sz="2000" b="1" dirty="0"/>
              <a:t>Variable resolution global model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000066"/>
                </a:solidFill>
              </a:rPr>
              <a:t>Single model framework with smooth transition in resolution (e.g., 3.5 km over CONUS stretched to </a:t>
            </a:r>
            <a:r>
              <a:rPr lang="en-US" b="1" dirty="0" smtClean="0">
                <a:solidFill>
                  <a:srgbClr val="000066"/>
                </a:solidFill>
              </a:rPr>
              <a:t>28 </a:t>
            </a:r>
            <a:r>
              <a:rPr lang="en-US" b="1" dirty="0">
                <a:solidFill>
                  <a:srgbClr val="000066"/>
                </a:solidFill>
              </a:rPr>
              <a:t>km over Indian ocean)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000066"/>
                </a:solidFill>
              </a:rPr>
              <a:t>Suitable for weather &amp; climate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obsVSmod_PRISM_c720_DJ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50292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DJF precipitation: GFDL HiRAM vs. Observation</a:t>
            </a:r>
          </a:p>
        </p:txBody>
      </p:sp>
      <p:grpSp>
        <p:nvGrpSpPr>
          <p:cNvPr id="67588" name="Group 4"/>
          <p:cNvGrpSpPr>
            <a:grpSpLocks/>
          </p:cNvGrpSpPr>
          <p:nvPr/>
        </p:nvGrpSpPr>
        <p:grpSpPr bwMode="auto">
          <a:xfrm>
            <a:off x="381000" y="2438400"/>
            <a:ext cx="8763000" cy="4029075"/>
            <a:chOff x="240" y="1782"/>
            <a:chExt cx="5520" cy="2538"/>
          </a:xfrm>
        </p:grpSpPr>
        <p:pic>
          <p:nvPicPr>
            <p:cNvPr id="16390" name="Picture 5" descr="obsVSmod_PRISM_c384sgrid_DJ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2" y="1782"/>
              <a:ext cx="3168" cy="2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1" name="Line 6"/>
            <p:cNvSpPr>
              <a:spLocks noChangeShapeType="1"/>
            </p:cNvSpPr>
            <p:nvPr/>
          </p:nvSpPr>
          <p:spPr bwMode="auto">
            <a:xfrm flipV="1">
              <a:off x="1728" y="3504"/>
              <a:ext cx="720" cy="288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Text Box 7"/>
            <p:cNvSpPr txBox="1">
              <a:spLocks noChangeArrowheads="1"/>
            </p:cNvSpPr>
            <p:nvPr/>
          </p:nvSpPr>
          <p:spPr bwMode="auto">
            <a:xfrm>
              <a:off x="240" y="3702"/>
              <a:ext cx="172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C384 stretched</a:t>
              </a:r>
            </a:p>
            <a:p>
              <a:pPr algn="ctr">
                <a:spcBef>
                  <a:spcPct val="50000"/>
                </a:spcBef>
              </a:pPr>
              <a:r>
                <a:rPr lang="en-US"/>
                <a:t>(~10 km over CONUS)</a:t>
              </a:r>
            </a:p>
          </p:txBody>
        </p:sp>
      </p:grp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5181600" y="914400"/>
            <a:ext cx="3810000" cy="13684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00"/>
                </a:solidFill>
              </a:rPr>
              <a:t>Need hi-res to provide regional details. But global uniform resolution is still too expensive</a:t>
            </a:r>
          </a:p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00"/>
                </a:solidFill>
                <a:sym typeface="Wingdings" pitchFamily="2" charset="2"/>
              </a:rPr>
              <a:t></a:t>
            </a:r>
            <a:endParaRPr lang="en-US" sz="140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00"/>
                </a:solidFill>
              </a:rPr>
              <a:t>Make hi-res affordable with variable-res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F3CA08-E1AA-43D6-818D-19B4C6956F5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3081528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264" y="1860645"/>
            <a:ext cx="2697480" cy="19156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761" y="1211944"/>
            <a:ext cx="338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 streets off US east coast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80560" y="12308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Polar low near Iceland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419600"/>
            <a:ext cx="5166360" cy="19316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91000" y="4038600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Pineapple express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152400"/>
            <a:ext cx="894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Some fine-scale wintertime phenomena that used to be impossible to simulate in a global model: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1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F3CA08-E1AA-43D6-818D-19B4C6956F5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152400"/>
            <a:ext cx="5715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Seeing the world through cloud-ice 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</a:rPr>
              <a:t>via</a:t>
            </a:r>
            <a:r>
              <a:rPr lang="en-US" b="1" dirty="0">
                <a:solidFill>
                  <a:srgbClr val="FF0000"/>
                </a:solidFill>
              </a:rPr>
              <a:t> GFDL’s variable-resolution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Weather-Climate model (3.5 km to 28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1219200"/>
            <a:ext cx="723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Ice Water Path: 24 Jan – 03 Feb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60619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762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Final notes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687" y="9906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dirty="0" smtClean="0"/>
              <a:t>GFDL FV3 is a non-hydrostatic regional-global modeling framework </a:t>
            </a:r>
            <a:r>
              <a:rPr lang="en-US" sz="2000" dirty="0" smtClean="0"/>
              <a:t>with no spatial or temporal scale restriction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/>
              <a:t>GFDL’s high resolution </a:t>
            </a:r>
            <a:r>
              <a:rPr lang="en-US" sz="2000" u="sng" dirty="0"/>
              <a:t>climate model </a:t>
            </a:r>
            <a:r>
              <a:rPr lang="en-US" sz="2000" dirty="0"/>
              <a:t>(essentially the same model used for IPCC AR5 assessments) has been demonstrated to possess remarkably high skill for seasonal hurricane predictions</a:t>
            </a:r>
          </a:p>
          <a:p>
            <a:endParaRPr lang="en-US" sz="2000" dirty="0"/>
          </a:p>
          <a:p>
            <a:r>
              <a:rPr lang="en-US" sz="2000" dirty="0"/>
              <a:t>GFDL is exploring the next frontier of global modeling with non-hydrostatic cloud-system resolving capability:</a:t>
            </a:r>
          </a:p>
          <a:p>
            <a:pPr lvl="1"/>
            <a:r>
              <a:rPr lang="en-US" sz="2000" dirty="0"/>
              <a:t>To provide ultra-high </a:t>
            </a:r>
            <a:r>
              <a:rPr lang="en-US" sz="2000" dirty="0" smtClean="0"/>
              <a:t>resolution </a:t>
            </a:r>
            <a:r>
              <a:rPr lang="en-US" sz="2000" dirty="0"/>
              <a:t>details for regional stakeholders</a:t>
            </a:r>
          </a:p>
          <a:p>
            <a:pPr lvl="1"/>
            <a:r>
              <a:rPr lang="en-US" sz="2000" dirty="0"/>
              <a:t>To resolve, not just </a:t>
            </a:r>
            <a:r>
              <a:rPr lang="en-US" sz="2000" dirty="0" smtClean="0"/>
              <a:t>hurricanes (easy), </a:t>
            </a:r>
            <a:r>
              <a:rPr lang="en-US" sz="2000" dirty="0"/>
              <a:t>but also tornado-producing </a:t>
            </a:r>
            <a:r>
              <a:rPr lang="en-US" sz="2000" dirty="0" smtClean="0"/>
              <a:t>thunderstorms  (difficult for climate models)</a:t>
            </a:r>
            <a:endParaRPr lang="en-US" sz="2000" dirty="0"/>
          </a:p>
          <a:p>
            <a:pPr lvl="1"/>
            <a:r>
              <a:rPr lang="en-US" sz="2000" dirty="0"/>
              <a:t>Seasonal “tornado outbreak risk” prediction?  Can we say something about climate change and the timing/frequency of tornado outbreaks in the US?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0" name="Picture 4" descr="c360L47_sca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6858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0" y="304800"/>
            <a:ext cx="7772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CC0000"/>
                </a:solidFill>
              </a:rPr>
              <a:t>C360 (~ 25 km) L47; Held-Suarez with 4 tracers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CC0000"/>
                </a:solidFill>
              </a:rPr>
              <a:t>on CRAY XE6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0400" y="2286000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Hybrid MPI-</a:t>
            </a:r>
            <a:r>
              <a:rPr lang="en-US" b="1" i="1" dirty="0" err="1" smtClean="0"/>
              <a:t>OpenMP</a:t>
            </a:r>
            <a:endParaRPr lang="en-US" b="1" i="1" dirty="0" smtClean="0"/>
          </a:p>
          <a:p>
            <a:endParaRPr lang="en-US" b="1" i="1" dirty="0" smtClean="0"/>
          </a:p>
          <a:p>
            <a:r>
              <a:rPr lang="en-US" b="1" i="1" dirty="0"/>
              <a:t>(</a:t>
            </a:r>
            <a:r>
              <a:rPr lang="en-US" b="1" i="1" dirty="0" smtClean="0"/>
              <a:t>GPU-</a:t>
            </a:r>
            <a:r>
              <a:rPr lang="en-US" b="1" i="1" dirty="0" err="1" smtClean="0"/>
              <a:t>openACC</a:t>
            </a:r>
            <a:r>
              <a:rPr lang="en-US" b="1" i="1" dirty="0" smtClean="0"/>
              <a:t> version under construction)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29235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itle 1"/>
          <p:cNvSpPr>
            <a:spLocks noGrp="1"/>
          </p:cNvSpPr>
          <p:nvPr>
            <p:ph type="title" idx="4294967295"/>
          </p:nvPr>
        </p:nvSpPr>
        <p:spPr>
          <a:xfrm>
            <a:off x="76200" y="152400"/>
            <a:ext cx="8763000" cy="12954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66"/>
                </a:solidFill>
              </a:rPr>
              <a:t>GFDL’s unified regional-global weather and climate modeling system </a:t>
            </a:r>
            <a:r>
              <a:rPr lang="en-US" sz="2800" dirty="0" smtClean="0">
                <a:solidFill>
                  <a:srgbClr val="000066"/>
                </a:solidFill>
              </a:rPr>
              <a:t>is designed for </a:t>
            </a:r>
            <a:r>
              <a:rPr lang="en-US" sz="2800" dirty="0" smtClean="0">
                <a:solidFill>
                  <a:srgbClr val="000066"/>
                </a:solidFill>
              </a:rPr>
              <a:t>all temporal-spatial scales</a:t>
            </a:r>
          </a:p>
        </p:txBody>
      </p:sp>
      <p:sp>
        <p:nvSpPr>
          <p:cNvPr id="193539" name="Content Placeholder 2"/>
          <p:cNvSpPr>
            <a:spLocks noGrp="1"/>
          </p:cNvSpPr>
          <p:nvPr>
            <p:ph idx="4294967295"/>
          </p:nvPr>
        </p:nvSpPr>
        <p:spPr>
          <a:xfrm>
            <a:off x="914400" y="1219200"/>
            <a:ext cx="8229600" cy="5486400"/>
          </a:xfrm>
          <a:prstGeom prst="rect">
            <a:avLst/>
          </a:prstGeo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sz="2000" b="1" dirty="0" smtClean="0"/>
              <a:t>Examples</a:t>
            </a:r>
            <a:r>
              <a:rPr lang="en-US" sz="2000" dirty="0" smtClean="0"/>
              <a:t>:</a:t>
            </a:r>
          </a:p>
          <a:p>
            <a:pPr marL="457200" indent="-457200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 smtClean="0"/>
              <a:t>Regional cloud-resolving </a:t>
            </a:r>
            <a:r>
              <a:rPr lang="en-US" sz="2000" dirty="0" err="1" smtClean="0"/>
              <a:t>Radiative</a:t>
            </a:r>
            <a:r>
              <a:rPr lang="en-US" sz="2000" dirty="0" smtClean="0"/>
              <a:t>-Convective </a:t>
            </a:r>
            <a:r>
              <a:rPr lang="en-US" sz="2000" dirty="0"/>
              <a:t>E</a:t>
            </a:r>
            <a:r>
              <a:rPr lang="en-US" sz="2000" dirty="0" smtClean="0"/>
              <a:t>quilibrium (0.5 km)</a:t>
            </a:r>
          </a:p>
          <a:p>
            <a:pPr marL="457200" indent="-457200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/>
              <a:t>Global </a:t>
            </a:r>
            <a:r>
              <a:rPr lang="en-US" sz="2000" dirty="0" smtClean="0"/>
              <a:t>cloud-system resolving </a:t>
            </a:r>
            <a:r>
              <a:rPr lang="en-US" sz="2000" dirty="0"/>
              <a:t>experiments (3.5 km</a:t>
            </a:r>
            <a:r>
              <a:rPr lang="en-US" sz="2000" dirty="0" smtClean="0"/>
              <a:t>)</a:t>
            </a:r>
          </a:p>
          <a:p>
            <a:pPr marL="457200" indent="-457200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 smtClean="0"/>
              <a:t>High-resolution present-day climate simulations (12.5 km)</a:t>
            </a:r>
          </a:p>
          <a:p>
            <a:pPr marL="457200" indent="-457200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 smtClean="0"/>
              <a:t>5-10 </a:t>
            </a:r>
            <a:r>
              <a:rPr lang="en-US" sz="2000" dirty="0"/>
              <a:t>day hurricane predictions </a:t>
            </a:r>
            <a:r>
              <a:rPr lang="en-US" sz="2000" dirty="0" smtClean="0"/>
              <a:t>(25 </a:t>
            </a:r>
            <a:r>
              <a:rPr lang="en-US" sz="2000" i="1" dirty="0"/>
              <a:t>km</a:t>
            </a:r>
            <a:r>
              <a:rPr lang="en-US" sz="2000" dirty="0" smtClean="0"/>
              <a:t>)</a:t>
            </a:r>
          </a:p>
          <a:p>
            <a:pPr marL="457200" indent="-457200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/>
              <a:t>Intra-seasonal TC predictions (25 </a:t>
            </a:r>
            <a:r>
              <a:rPr lang="en-US" sz="2000" i="1" dirty="0"/>
              <a:t>km</a:t>
            </a:r>
            <a:r>
              <a:rPr lang="en-US" sz="2000" dirty="0" smtClean="0"/>
              <a:t>)</a:t>
            </a:r>
          </a:p>
          <a:p>
            <a:pPr marL="457200" indent="-457200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/>
              <a:t>TC seasonal predictions (</a:t>
            </a:r>
            <a:r>
              <a:rPr lang="en-US" sz="2000" dirty="0" smtClean="0"/>
              <a:t>25km)</a:t>
            </a:r>
          </a:p>
          <a:p>
            <a:pPr marL="457200" indent="-457200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/>
              <a:t>Simulations of TC climatology and response to warming scenarios (</a:t>
            </a:r>
            <a:r>
              <a:rPr lang="en-US" sz="2000" dirty="0" smtClean="0"/>
              <a:t>50km)</a:t>
            </a:r>
            <a:endParaRPr lang="en-US" sz="2000" dirty="0"/>
          </a:p>
          <a:p>
            <a:pPr marL="457200" indent="-457200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/>
              <a:t>IPCC AR5 high-res time-slice </a:t>
            </a:r>
            <a:r>
              <a:rPr lang="en-US" sz="2000" dirty="0" smtClean="0"/>
              <a:t>experiments (25 </a:t>
            </a:r>
            <a:r>
              <a:rPr lang="en-US" sz="2000" dirty="0"/>
              <a:t>&amp; 50 </a:t>
            </a:r>
            <a:r>
              <a:rPr lang="en-US" sz="2000" i="1" dirty="0"/>
              <a:t>km</a:t>
            </a:r>
            <a:r>
              <a:rPr lang="en-US" sz="2000" dirty="0" smtClean="0"/>
              <a:t>)</a:t>
            </a:r>
          </a:p>
          <a:p>
            <a:pPr marL="457200" indent="-457200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 smtClean="0"/>
              <a:t>IPCC AR5 coupled chemistry-aerosol-climate system (200 km)</a:t>
            </a:r>
          </a:p>
          <a:p>
            <a:pPr marL="457200" indent="-457200" eaLnBrk="1" hangingPunct="1">
              <a:buFont typeface="Wingdings" pitchFamily="2" charset="2"/>
              <a:buChar char="§"/>
            </a:pPr>
            <a:endParaRPr lang="en-US" sz="2000" dirty="0" smtClean="0"/>
          </a:p>
          <a:p>
            <a:pPr marL="457200" indent="-457200" algn="ctr" eaLnBrk="1" hangingPunct="1">
              <a:buFont typeface="Wingdings" pitchFamily="2" charset="2"/>
              <a:buNone/>
            </a:pPr>
            <a:endParaRPr lang="en-US" sz="2800" dirty="0" smtClean="0">
              <a:solidFill>
                <a:srgbClr val="CC0000"/>
              </a:solidFill>
            </a:endParaRPr>
          </a:p>
          <a:p>
            <a:pPr marL="457200" indent="-457200" eaLnBrk="1" hangingPunct="1">
              <a:buFontTx/>
              <a:buNone/>
            </a:pPr>
            <a:endParaRPr lang="en-US" sz="2800" dirty="0" smtClean="0">
              <a:solidFill>
                <a:srgbClr val="CC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82873" y="1676400"/>
            <a:ext cx="0" cy="3352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" y="5181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Grid size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3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152400"/>
            <a:ext cx="899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The GFDL FV3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: Finite-Volume Dynamical Core on the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Cubed-Sphere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1267" name="Picture 2" descr="Picture1"/>
          <p:cNvPicPr>
            <a:picLocks noChangeAspect="1" noChangeArrowheads="1"/>
          </p:cNvPicPr>
          <p:nvPr/>
        </p:nvPicPr>
        <p:blipFill>
          <a:blip r:embed="rId2"/>
          <a:srcRect t="7678"/>
          <a:stretch>
            <a:fillRect/>
          </a:stretch>
        </p:blipFill>
        <p:spPr bwMode="auto">
          <a:xfrm>
            <a:off x="1066801" y="990602"/>
            <a:ext cx="1586145" cy="158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oro6"/>
          <p:cNvPicPr>
            <a:picLocks noChangeAspect="1" noChangeArrowheads="1"/>
          </p:cNvPicPr>
          <p:nvPr/>
        </p:nvPicPr>
        <p:blipFill>
          <a:blip r:embed="rId3"/>
          <a:srcRect l="10910" t="17258" r="19397" b="15688"/>
          <a:stretch>
            <a:fillRect/>
          </a:stretch>
        </p:blipFill>
        <p:spPr bwMode="auto">
          <a:xfrm>
            <a:off x="3520631" y="990602"/>
            <a:ext cx="2102738" cy="156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304800" y="2743200"/>
            <a:ext cx="868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1200" b="1" dirty="0">
              <a:solidFill>
                <a:srgbClr val="000066"/>
              </a:solidFill>
              <a:latin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4</a:t>
            </a:r>
            <a:r>
              <a:rPr lang="en-US" b="1" baseline="30000" dirty="0" smtClean="0">
                <a:solidFill>
                  <a:schemeClr val="bg2">
                    <a:lumMod val="10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order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Finite-Volume algorithms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with a true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Lagrangian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vertical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coordinate (Lin 2004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Designed for fine-grained parallelism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(MPI,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openMP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and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GPU);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scalable to ~million cores (IBM BG) at cloud-resolving resolution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Hydrostatic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or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non-hydrostatic, regional or global (run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time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options)</a:t>
            </a:r>
            <a:endParaRPr lang="en-US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 Unicode MS" pitchFamily="34" charset="-128"/>
              </a:rPr>
              <a:t>Applicable to arbitrary non-orthogonal coordinate on a sphere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 Unicode MS" pitchFamily="34" charset="-128"/>
              </a:rPr>
              <a:t>(filled with quadrilateral cells)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 Unicode MS" pitchFamily="34" charset="-128"/>
              </a:rPr>
              <a:t>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Arial Unicode MS" pitchFamily="34" charset="-128"/>
              </a:rPr>
              <a:t>or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 Unicode MS" pitchFamily="34" charset="-128"/>
              </a:rPr>
              <a:t>limited area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 Unicode MS" pitchFamily="34" charset="-128"/>
              </a:rPr>
              <a:t>. Current global grid choice: Cubed-Sphere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 Unicode MS" pitchFamily="34" charset="-128"/>
              </a:rPr>
              <a:t>with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 Unicode MS" pitchFamily="34" charset="-128"/>
              </a:rPr>
              <a:t>two variable-resolution options (stretched and 2-way regional-global nesting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 Unicode MS" pitchFamily="34" charset="-128"/>
              </a:rPr>
              <a:t>)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C0000"/>
                </a:solidFill>
              </a:rPr>
              <a:t>Two non-hydrostatic solvers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0066"/>
                </a:solidFill>
              </a:rPr>
              <a:t>Semi Implicit Method (SIM)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order finite-volume discretization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Stable for arbitrary time step size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Best for mid-high to low resolution (1 km to 100 km)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0066"/>
                </a:solidFill>
              </a:rPr>
              <a:t>“</a:t>
            </a:r>
            <a:r>
              <a:rPr lang="en-US" sz="2400" b="1" dirty="0" err="1" smtClean="0">
                <a:solidFill>
                  <a:srgbClr val="000066"/>
                </a:solidFill>
              </a:rPr>
              <a:t>Lagrangian</a:t>
            </a:r>
            <a:r>
              <a:rPr lang="en-US" sz="2400" b="1" dirty="0" smtClean="0">
                <a:solidFill>
                  <a:srgbClr val="000066"/>
                </a:solidFill>
              </a:rPr>
              <a:t>“ Riemann Invariant Method (RIM)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Based on conservation of Riemann invariants with open (for sound waves) top boundary condition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Fully explicit; conditionally stable (up to CFL ~ 100 in the PBL)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Best for LES and cloud-resolving simulations ( &lt; 1 km)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3877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4E6A0F-768F-41AF-B165-248A87A65F1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3315" name="Picture 2" descr="zmu_ann.gif"/>
          <p:cNvPicPr>
            <a:picLocks noChangeAspect="1"/>
          </p:cNvPicPr>
          <p:nvPr/>
        </p:nvPicPr>
        <p:blipFill>
          <a:blip r:embed="rId2"/>
          <a:srcRect t="7619" b="7619"/>
          <a:stretch>
            <a:fillRect/>
          </a:stretch>
        </p:blipFill>
        <p:spPr bwMode="auto">
          <a:xfrm>
            <a:off x="685800" y="990600"/>
            <a:ext cx="4084638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0" y="1335088"/>
            <a:ext cx="990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C720</a:t>
            </a:r>
          </a:p>
          <a:p>
            <a:pPr algn="ctr">
              <a:spcBef>
                <a:spcPct val="50000"/>
              </a:spcBef>
            </a:pPr>
            <a:r>
              <a:rPr lang="en-US" sz="1200" b="1"/>
              <a:t>(12.5-km)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76200" y="3087688"/>
            <a:ext cx="838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NCEP</a:t>
            </a:r>
          </a:p>
          <a:p>
            <a:pPr algn="ctr">
              <a:spcBef>
                <a:spcPct val="50000"/>
              </a:spcBef>
            </a:pPr>
            <a:r>
              <a:rPr lang="en-US" sz="1200" b="1"/>
              <a:t>analysis</a:t>
            </a:r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0" y="58674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RMSE=1.27 (m/s)</a:t>
            </a:r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228600" y="-10228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CC0000"/>
                </a:solidFill>
              </a:rPr>
              <a:t>Quality of present-day climate simulation: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annual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mean zonal wind</a:t>
            </a:r>
          </a:p>
        </p:txBody>
      </p:sp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7620000" y="5867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RMSE=1.09</a:t>
            </a:r>
          </a:p>
        </p:txBody>
      </p:sp>
      <p:pic>
        <p:nvPicPr>
          <p:cNvPr id="13321" name="Picture 9" descr="UCOMP_zonalmean.gif"/>
          <p:cNvPicPr>
            <a:picLocks noChangeAspect="1"/>
          </p:cNvPicPr>
          <p:nvPr/>
        </p:nvPicPr>
        <p:blipFill>
          <a:blip r:embed="rId3"/>
          <a:srcRect t="3062" b="9187"/>
          <a:stretch>
            <a:fillRect/>
          </a:stretch>
        </p:blipFill>
        <p:spPr bwMode="auto">
          <a:xfrm>
            <a:off x="4495800" y="990600"/>
            <a:ext cx="3662363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Text Box 5"/>
          <p:cNvSpPr txBox="1">
            <a:spLocks noChangeArrowheads="1"/>
          </p:cNvSpPr>
          <p:nvPr/>
        </p:nvSpPr>
        <p:spPr bwMode="auto">
          <a:xfrm>
            <a:off x="8077200" y="1447800"/>
            <a:ext cx="121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ECMWF </a:t>
            </a:r>
            <a:r>
              <a:rPr lang="en-US" sz="1200" b="1"/>
              <a:t>analysis</a:t>
            </a:r>
          </a:p>
        </p:txBody>
      </p:sp>
      <p:sp>
        <p:nvSpPr>
          <p:cNvPr id="13323" name="Text Box 9"/>
          <p:cNvSpPr txBox="1">
            <a:spLocks noChangeArrowheads="1"/>
          </p:cNvSpPr>
          <p:nvPr/>
        </p:nvSpPr>
        <p:spPr bwMode="auto">
          <a:xfrm>
            <a:off x="8229600" y="3011488"/>
            <a:ext cx="838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NCEP</a:t>
            </a:r>
          </a:p>
          <a:p>
            <a:pPr algn="ctr">
              <a:spcBef>
                <a:spcPct val="50000"/>
              </a:spcBef>
            </a:pPr>
            <a:r>
              <a:rPr lang="en-US" sz="1200" b="1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272135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084" y="1265238"/>
            <a:ext cx="7924800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124744"/>
            <a:ext cx="1930400" cy="40011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000" b="1" dirty="0" smtClean="0">
                <a:solidFill>
                  <a:srgbClr val="FFFF00"/>
                </a:solidFill>
                <a:latin typeface="+mn-lt"/>
                <a:ea typeface="+mn-ea"/>
              </a:rPr>
              <a:t>Observed tracks</a:t>
            </a:r>
            <a:endParaRPr kumimoji="0" lang="en-US" sz="2000" dirty="0">
              <a:latin typeface="+mn-lt"/>
              <a:ea typeface="+mn-ea"/>
            </a:endParaRPr>
          </a:p>
        </p:txBody>
      </p:sp>
      <p:pic>
        <p:nvPicPr>
          <p:cNvPr id="39940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69"/>
          <a:stretch>
            <a:fillRect/>
          </a:stretch>
        </p:blipFill>
        <p:spPr bwMode="auto">
          <a:xfrm>
            <a:off x="767084" y="4084638"/>
            <a:ext cx="8001000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" y="3933056"/>
            <a:ext cx="2971800" cy="40011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000" b="1" dirty="0" smtClean="0">
                <a:solidFill>
                  <a:srgbClr val="FFFF00"/>
                </a:solidFill>
                <a:latin typeface="+mn-lt"/>
              </a:rPr>
              <a:t>GFDL </a:t>
            </a:r>
            <a:r>
              <a:rPr lang="en-US" sz="2000" b="1" dirty="0" smtClean="0">
                <a:solidFill>
                  <a:srgbClr val="FFFF00"/>
                </a:solidFill>
                <a:latin typeface="+mn-lt"/>
              </a:rPr>
              <a:t>s</a:t>
            </a:r>
            <a:r>
              <a:rPr kumimoji="0" lang="en-US" sz="2000" b="1" dirty="0" smtClean="0">
                <a:solidFill>
                  <a:srgbClr val="FFFF00"/>
                </a:solidFill>
                <a:latin typeface="+mn-lt"/>
              </a:rPr>
              <a:t>easonal prediction</a:t>
            </a:r>
            <a:endParaRPr kumimoji="0" lang="en-US" sz="2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7897" y="5356225"/>
            <a:ext cx="323850" cy="341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665484" y="5949950"/>
            <a:ext cx="576263" cy="28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0" name="Rectangle 19"/>
          <p:cNvSpPr/>
          <p:nvPr/>
        </p:nvSpPr>
        <p:spPr>
          <a:xfrm>
            <a:off x="8664897" y="4365625"/>
            <a:ext cx="155575" cy="827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1" name="Rectangle 20"/>
          <p:cNvSpPr/>
          <p:nvPr/>
        </p:nvSpPr>
        <p:spPr>
          <a:xfrm>
            <a:off x="6604322" y="3933825"/>
            <a:ext cx="182562" cy="423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079822" y="3105150"/>
            <a:ext cx="161925" cy="323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4" name="TextBox 3"/>
          <p:cNvSpPr txBox="1"/>
          <p:nvPr/>
        </p:nvSpPr>
        <p:spPr>
          <a:xfrm>
            <a:off x="125104" y="47526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Seasonal hurricane predictions with GFDL’s 25-km global model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196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 l="2390" t="4227" r="662" b="2327"/>
          <a:stretch>
            <a:fillRect/>
          </a:stretch>
        </p:blipFill>
        <p:spPr bwMode="auto">
          <a:xfrm>
            <a:off x="914400" y="982663"/>
            <a:ext cx="71120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0" y="-76200"/>
            <a:ext cx="89154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182563" indent="-182563" algn="ctr" eaLnBrk="1" hangingPunct="1">
              <a:buFont typeface="Arial" charset="0"/>
              <a:buNone/>
            </a:pPr>
            <a:r>
              <a:rPr lang="en-US" altLang="zh-TW" b="1" smtClean="0">
                <a:solidFill>
                  <a:srgbClr val="CC0000"/>
                </a:solidFill>
              </a:rPr>
              <a:t>Retrospective Seasonal hurricane predictions</a:t>
            </a:r>
          </a:p>
          <a:p>
            <a:pPr marL="182563" indent="-182563" algn="ctr" eaLnBrk="1" hangingPunct="1">
              <a:buFont typeface="Arial" charset="0"/>
              <a:buNone/>
            </a:pPr>
            <a:r>
              <a:rPr lang="en-US" altLang="zh-TW" sz="2400" b="1" smtClean="0">
                <a:solidFill>
                  <a:srgbClr val="002060"/>
                </a:solidFill>
              </a:rPr>
              <a:t>1990-2010 (J-A-S-O-N)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800600" y="6143625"/>
            <a:ext cx="3276600" cy="0"/>
          </a:xfrm>
          <a:prstGeom prst="line">
            <a:avLst/>
          </a:prstGeom>
          <a:ln w="28575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6019800" y="5849938"/>
            <a:ext cx="68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0070C0"/>
                </a:solidFill>
              </a:rPr>
              <a:t>0.94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47800" y="6143625"/>
            <a:ext cx="3276600" cy="0"/>
          </a:xfrm>
          <a:prstGeom prst="line">
            <a:avLst/>
          </a:prstGeom>
          <a:ln w="28575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2743200" y="5838825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7030A0"/>
                </a:solidFill>
              </a:rPr>
              <a:t>0.78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447800" y="6372225"/>
            <a:ext cx="6629400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19600" y="6372225"/>
            <a:ext cx="685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0.88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438900" y="533400"/>
            <a:ext cx="2705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(Chen and Lin </a:t>
            </a:r>
            <a:r>
              <a:rPr lang="en-US" sz="1600" dirty="0" smtClean="0"/>
              <a:t>2012)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66" name="Group 3"/>
          <p:cNvGrpSpPr>
            <a:grpSpLocks/>
          </p:cNvGrpSpPr>
          <p:nvPr/>
        </p:nvGrpSpPr>
        <p:grpSpPr bwMode="auto">
          <a:xfrm>
            <a:off x="0" y="2198688"/>
            <a:ext cx="4495800" cy="3408362"/>
            <a:chOff x="21875780" y="25111594"/>
            <a:chExt cx="8066098" cy="5227018"/>
          </a:xfrm>
        </p:grpSpPr>
        <p:sp>
          <p:nvSpPr>
            <p:cNvPr id="5" name="Rectangle 4"/>
            <p:cNvSpPr/>
            <p:nvPr/>
          </p:nvSpPr>
          <p:spPr>
            <a:xfrm>
              <a:off x="21875780" y="25111594"/>
              <a:ext cx="8066098" cy="5227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pic>
          <p:nvPicPr>
            <p:cNvPr id="16486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75780" y="25111594"/>
              <a:ext cx="8066098" cy="522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869" name="Group 6"/>
          <p:cNvGrpSpPr>
            <a:grpSpLocks/>
          </p:cNvGrpSpPr>
          <p:nvPr/>
        </p:nvGrpSpPr>
        <p:grpSpPr bwMode="auto">
          <a:xfrm>
            <a:off x="4572000" y="2228850"/>
            <a:ext cx="4495800" cy="3409950"/>
            <a:chOff x="30009462" y="25100250"/>
            <a:chExt cx="8066098" cy="5227018"/>
          </a:xfrm>
        </p:grpSpPr>
        <p:sp>
          <p:nvSpPr>
            <p:cNvPr id="8" name="Rectangle 7"/>
            <p:cNvSpPr/>
            <p:nvPr/>
          </p:nvSpPr>
          <p:spPr>
            <a:xfrm>
              <a:off x="30009462" y="25100250"/>
              <a:ext cx="8066098" cy="5227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pic>
          <p:nvPicPr>
            <p:cNvPr id="16487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9462" y="25200542"/>
              <a:ext cx="8008491" cy="5075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872" name="Rectangle 10"/>
          <p:cNvSpPr>
            <a:spLocks noChangeArrowheads="1"/>
          </p:cNvSpPr>
          <p:nvPr/>
        </p:nvSpPr>
        <p:spPr bwMode="auto">
          <a:xfrm>
            <a:off x="76200" y="228600"/>
            <a:ext cx="8991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CC0000"/>
                </a:solidFill>
              </a:rPr>
              <a:t>Predicted PDF of the Tropical Cyclones </a:t>
            </a:r>
            <a:r>
              <a:rPr lang="en-US" sz="2400" dirty="0" smtClean="0">
                <a:solidFill>
                  <a:srgbClr val="CC0000"/>
                </a:solidFill>
              </a:rPr>
              <a:t>intensity (all </a:t>
            </a:r>
            <a:r>
              <a:rPr lang="en-US" sz="2400" dirty="0">
                <a:solidFill>
                  <a:srgbClr val="CC0000"/>
                </a:solidFill>
              </a:rPr>
              <a:t>basins 1990-2010</a:t>
            </a:r>
            <a:r>
              <a:rPr lang="en-US" sz="2400" dirty="0" smtClean="0">
                <a:solidFill>
                  <a:srgbClr val="CC0000"/>
                </a:solidFill>
              </a:rPr>
              <a:t>) with the 25-km GFDL model</a:t>
            </a:r>
            <a:endParaRPr lang="en-US" sz="2400" dirty="0">
              <a:solidFill>
                <a:srgbClr val="CC0000"/>
              </a:solidFill>
            </a:endParaRPr>
          </a:p>
        </p:txBody>
      </p:sp>
      <p:sp>
        <p:nvSpPr>
          <p:cNvPr id="164873" name="Text Box 11"/>
          <p:cNvSpPr txBox="1">
            <a:spLocks noChangeArrowheads="1"/>
          </p:cNvSpPr>
          <p:nvPr/>
        </p:nvSpPr>
        <p:spPr bwMode="auto">
          <a:xfrm>
            <a:off x="762000" y="1676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66"/>
                </a:solidFill>
              </a:rPr>
              <a:t>10-m wind</a:t>
            </a:r>
          </a:p>
        </p:txBody>
      </p:sp>
      <p:sp>
        <p:nvSpPr>
          <p:cNvPr id="164874" name="Rectangle 12"/>
          <p:cNvSpPr>
            <a:spLocks noChangeArrowheads="1"/>
          </p:cNvSpPr>
          <p:nvPr/>
        </p:nvSpPr>
        <p:spPr bwMode="auto">
          <a:xfrm>
            <a:off x="5722938" y="1727200"/>
            <a:ext cx="2608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66"/>
                </a:solidFill>
              </a:rPr>
              <a:t>Central pressure</a:t>
            </a:r>
          </a:p>
        </p:txBody>
      </p:sp>
      <p:sp>
        <p:nvSpPr>
          <p:cNvPr id="164875" name="TextBox 10"/>
          <p:cNvSpPr txBox="1">
            <a:spLocks noChangeArrowheads="1"/>
          </p:cNvSpPr>
          <p:nvPr/>
        </p:nvSpPr>
        <p:spPr bwMode="auto">
          <a:xfrm>
            <a:off x="1447800" y="5943600"/>
            <a:ext cx="586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b="0" dirty="0"/>
              <a:t>(Chen &amp; </a:t>
            </a:r>
            <a:r>
              <a:rPr lang="en-US" b="0" dirty="0" smtClean="0"/>
              <a:t>Lin 2012)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7954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bm_bgq_scali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05000"/>
            <a:ext cx="58102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838200" y="381000"/>
            <a:ext cx="7239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Is it computationally feasible to perform seasonal prediction using global 3.5 km resolution model?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6172200" y="5715000"/>
            <a:ext cx="0" cy="457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810000" y="6156325"/>
            <a:ext cx="533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</a:rPr>
              <a:t>Hybrid MPI/openMP with ~0.5 million threads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6"/>
</p:tagLst>
</file>

<file path=ppt/theme/theme1.xml><?xml version="1.0" encoding="utf-8"?>
<a:theme xmlns:a="http://schemas.openxmlformats.org/drawingml/2006/main" name="GFDL17-SJL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GFDL17-SJLin</Template>
  <TotalTime>2448</TotalTime>
  <Words>690</Words>
  <Application>Microsoft Office PowerPoint</Application>
  <PresentationFormat>On-screen Show (4:3)</PresentationFormat>
  <Paragraphs>101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GFDL17-SJLin</vt:lpstr>
      <vt:lpstr>Content slide</vt:lpstr>
      <vt:lpstr>PowerPoint Presentation</vt:lpstr>
      <vt:lpstr>GFDL’s unified regional-global weather and climate modeling system is designed for all temporal-spatial scales</vt:lpstr>
      <vt:lpstr>PowerPoint Presentation</vt:lpstr>
      <vt:lpstr>Two non-hydrostatic solvers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notes</vt:lpstr>
      <vt:lpstr>PowerPoint Presentation</vt:lpstr>
    </vt:vector>
  </TitlesOfParts>
  <Company>Geophysical Fluid Dynamics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sjl</dc:creator>
  <cp:lastModifiedBy>Shian-Jiann Lin</cp:lastModifiedBy>
  <cp:revision>361</cp:revision>
  <dcterms:created xsi:type="dcterms:W3CDTF">2011-10-13T14:21:00Z</dcterms:created>
  <dcterms:modified xsi:type="dcterms:W3CDTF">2013-02-28T14:40:32Z</dcterms:modified>
</cp:coreProperties>
</file>