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09" r:id="rId2"/>
    <p:sldId id="257" r:id="rId3"/>
    <p:sldId id="310" r:id="rId4"/>
    <p:sldId id="311" r:id="rId5"/>
    <p:sldId id="335" r:id="rId6"/>
    <p:sldId id="336" r:id="rId7"/>
    <p:sldId id="259" r:id="rId8"/>
    <p:sldId id="260" r:id="rId9"/>
    <p:sldId id="331" r:id="rId10"/>
    <p:sldId id="301" r:id="rId11"/>
    <p:sldId id="302" r:id="rId12"/>
    <p:sldId id="303" r:id="rId13"/>
    <p:sldId id="354" r:id="rId14"/>
    <p:sldId id="353" r:id="rId15"/>
    <p:sldId id="352" r:id="rId16"/>
    <p:sldId id="346" r:id="rId17"/>
    <p:sldId id="347" r:id="rId18"/>
    <p:sldId id="337" r:id="rId19"/>
    <p:sldId id="340" r:id="rId20"/>
    <p:sldId id="357" r:id="rId21"/>
    <p:sldId id="345" r:id="rId22"/>
    <p:sldId id="356" r:id="rId23"/>
    <p:sldId id="349" r:id="rId24"/>
    <p:sldId id="350" r:id="rId25"/>
    <p:sldId id="351" r:id="rId26"/>
    <p:sldId id="35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7A16D-D602-0D4F-B8B8-83C87BC1C5BF}" type="datetimeFigureOut">
              <a:rPr lang="en-US" smtClean="0"/>
              <a:t>3/4/13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D36D4-4F1C-4E44-B284-62F38F90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4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noFill/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C0F3B5-306F-C241-B031-5B16E51AD4F6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9E648-4FB5-9041-96FC-FA60C94203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6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C30-DB87-9B43-87CA-44194BC43454}" type="datetimeFigureOut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F9-7D66-CA47-A5BB-9558AA9B8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9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C30-DB87-9B43-87CA-44194BC43454}" type="datetimeFigureOut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F9-7D66-CA47-A5BB-9558AA9B8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9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C30-DB87-9B43-87CA-44194BC43454}" type="datetimeFigureOut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F9-7D66-CA47-A5BB-9558AA9B8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5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82913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C30-DB87-9B43-87CA-44194BC43454}" type="datetimeFigureOut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F9-7D66-CA47-A5BB-9558AA9B8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1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C30-DB87-9B43-87CA-44194BC43454}" type="datetimeFigureOut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F9-7D66-CA47-A5BB-9558AA9B8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C30-DB87-9B43-87CA-44194BC43454}" type="datetimeFigureOut">
              <a:rPr lang="en-US" smtClean="0"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F9-7D66-CA47-A5BB-9558AA9B8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C30-DB87-9B43-87CA-44194BC43454}" type="datetimeFigureOut">
              <a:rPr lang="en-US" smtClean="0"/>
              <a:t>3/4/13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F9-7D66-CA47-A5BB-9558AA9B8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5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C30-DB87-9B43-87CA-44194BC43454}" type="datetimeFigureOut">
              <a:rPr lang="en-US" smtClean="0"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F9-7D66-CA47-A5BB-9558AA9B8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3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C30-DB87-9B43-87CA-44194BC43454}" type="datetimeFigureOut">
              <a:rPr lang="en-US" smtClean="0"/>
              <a:t>3/4/13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F9-7D66-CA47-A5BB-9558AA9B8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2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C30-DB87-9B43-87CA-44194BC43454}" type="datetimeFigureOut">
              <a:rPr lang="en-US" smtClean="0"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F9-7D66-CA47-A5BB-9558AA9B8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C30-DB87-9B43-87CA-44194BC43454}" type="datetimeFigureOut">
              <a:rPr lang="en-US" smtClean="0"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F9-7D66-CA47-A5BB-9558AA9B8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8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A4C30-DB87-9B43-87CA-44194BC43454}" type="datetimeFigureOut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9EAF9-7D66-CA47-A5BB-9558AA9B8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3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hyperlink" Target="http://www.emc.ncep.noaa.gov/gmb/wx24fy/fimy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5181600" y="990600"/>
            <a:ext cx="3810000" cy="5410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>
              <a:rot lat="0" lon="0" rev="1320000"/>
            </a:camera>
            <a:lightRig rig="threePt" dir="t"/>
          </a:scene3d>
        </p:spPr>
        <p:txBody>
          <a:bodyPr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3" name="Picture 2" descr="tk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t="20372" r="11749" b="20079"/>
          <a:stretch>
            <a:fillRect/>
          </a:stretch>
        </p:blipFill>
        <p:spPr bwMode="auto">
          <a:xfrm>
            <a:off x="4953000" y="990600"/>
            <a:ext cx="34004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16" descr="bath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22096" r="18826" b="22118"/>
          <a:stretch>
            <a:fillRect/>
          </a:stretch>
        </p:blipFill>
        <p:spPr bwMode="auto">
          <a:xfrm>
            <a:off x="6102350" y="3314700"/>
            <a:ext cx="3041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7543800" y="990600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0" hangingPunct="0"/>
            <a:r>
              <a:rPr lang="en-US" sz="3600">
                <a:solidFill>
                  <a:srgbClr val="0000FF"/>
                </a:solidFill>
                <a:latin typeface="Arial Black" charset="0"/>
              </a:rPr>
              <a:t> </a:t>
            </a:r>
            <a:r>
              <a:rPr lang="en-US" sz="3600">
                <a:solidFill>
                  <a:srgbClr val="009900"/>
                </a:solidFill>
                <a:latin typeface="Arial Black" charset="0"/>
              </a:rPr>
              <a:t>FIM</a:t>
            </a: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6934200" y="6248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0" hangingPunct="0"/>
            <a:r>
              <a:rPr lang="en-US" sz="3600">
                <a:solidFill>
                  <a:srgbClr val="0000FF"/>
                </a:solidFill>
                <a:latin typeface="Arial Black" charset="0"/>
              </a:rPr>
              <a:t> </a:t>
            </a:r>
            <a:r>
              <a:rPr lang="en-US" sz="3200">
                <a:solidFill>
                  <a:srgbClr val="0000CC"/>
                </a:solidFill>
                <a:latin typeface="Arial Black" charset="0"/>
              </a:rPr>
              <a:t>iHYCOM</a:t>
            </a: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5486400" y="25908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0" hangingPunct="0"/>
            <a:r>
              <a:rPr lang="en-US" sz="3600">
                <a:solidFill>
                  <a:srgbClr val="0000FF"/>
                </a:solidFill>
                <a:latin typeface="Arial Black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Arial Black" charset="0"/>
              </a:rPr>
              <a:t>atmosphere</a:t>
            </a:r>
            <a:endParaRPr lang="en-US" sz="360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6248400" y="4038600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0" hangingPunct="0"/>
            <a:r>
              <a:rPr lang="en-US" sz="3600">
                <a:solidFill>
                  <a:srgbClr val="0000FF"/>
                </a:solidFill>
                <a:latin typeface="Arial Black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Arial Black" charset="0"/>
              </a:rPr>
              <a:t>ocean</a:t>
            </a:r>
            <a:endParaRPr lang="en-US" sz="4000">
              <a:solidFill>
                <a:srgbClr val="0000CC"/>
              </a:solidFill>
              <a:latin typeface="Arial Black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991600" cy="1200329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rgbClr val="003399"/>
                </a:solidFill>
                <a:latin typeface="Arial Narrow" pitchFamily="34" charset="0"/>
                <a:ea typeface="ＭＳ Ｐゴシック" pitchFamily="1" charset="-128"/>
                <a:cs typeface="Arial" pitchFamily="34" charset="0"/>
              </a:rPr>
              <a:t>Next-generation Global Model </a:t>
            </a:r>
            <a:r>
              <a:rPr lang="en-US" sz="3600" b="1" kern="0" dirty="0" smtClean="0">
                <a:solidFill>
                  <a:srgbClr val="003399"/>
                </a:solidFill>
                <a:latin typeface="Arial Narrow" pitchFamily="34" charset="0"/>
                <a:ea typeface="ＭＳ Ｐゴシック" pitchFamily="1" charset="-128"/>
                <a:cs typeface="Arial" pitchFamily="34" charset="0"/>
              </a:rPr>
              <a:t>Development at NOAA/ESRL </a:t>
            </a:r>
            <a:endParaRPr lang="en-US" sz="2400" b="1" kern="0" dirty="0">
              <a:solidFill>
                <a:srgbClr val="FF0000"/>
              </a:solidFill>
              <a:latin typeface="Arial Narrow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237643"/>
            <a:ext cx="5657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Flow-following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</a:t>
            </a:r>
            <a:r>
              <a:rPr lang="en-US" sz="3600" b="1" dirty="0" smtClean="0">
                <a:solidFill>
                  <a:srgbClr val="FF0000"/>
                </a:solidFill>
              </a:rPr>
              <a:t>finite </a:t>
            </a:r>
            <a:r>
              <a:rPr lang="en-US" sz="3600" b="1" dirty="0" smtClean="0">
                <a:solidFill>
                  <a:srgbClr val="FF0000"/>
                </a:solidFill>
              </a:rPr>
              <a:t>volume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Icosahedral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Model (FIM)</a:t>
            </a: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/</a:t>
            </a:r>
            <a:r>
              <a:rPr lang="en-US" sz="3600" b="1" dirty="0" err="1" smtClean="0">
                <a:solidFill>
                  <a:srgbClr val="FF0000"/>
                </a:solidFill>
              </a:rPr>
              <a:t>Nonhydrostatic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Icos</a:t>
            </a:r>
            <a:r>
              <a:rPr lang="en-US" sz="3600" b="1" dirty="0" smtClean="0">
                <a:solidFill>
                  <a:srgbClr val="FF0000"/>
                </a:solidFill>
              </a:rPr>
              <a:t> Model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(NIM)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171182"/>
            <a:ext cx="6299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Stan </a:t>
            </a:r>
            <a:r>
              <a:rPr lang="en-US" sz="3200" b="1" dirty="0" smtClean="0">
                <a:solidFill>
                  <a:srgbClr val="0000FF"/>
                </a:solidFill>
              </a:rPr>
              <a:t>Benjamin, Jin Lee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NOAA Earth System </a:t>
            </a:r>
            <a:r>
              <a:rPr lang="en-US" sz="3200" b="1" dirty="0" smtClean="0">
                <a:solidFill>
                  <a:srgbClr val="0000FF"/>
                </a:solidFill>
              </a:rPr>
              <a:t>Research Lab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8935" y="6261438"/>
            <a:ext cx="4107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IHC67 - Tues</a:t>
            </a:r>
            <a:r>
              <a:rPr lang="en-US" sz="2800" dirty="0" smtClean="0"/>
              <a:t> 5 March </a:t>
            </a:r>
            <a:r>
              <a:rPr lang="en-US" sz="2800" dirty="0" smtClean="0"/>
              <a:t>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253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039802"/>
              </p:ext>
            </p:extLst>
          </p:nvPr>
        </p:nvGraphicFramePr>
        <p:xfrm>
          <a:off x="165098" y="883920"/>
          <a:ext cx="8687450" cy="5455920"/>
        </p:xfrm>
        <a:graphic>
          <a:graphicData uri="http://schemas.openxmlformats.org/drawingml/2006/table">
            <a:tbl>
              <a:tblPr/>
              <a:tblGrid>
                <a:gridCol w="1713524"/>
                <a:gridCol w="1259964"/>
                <a:gridCol w="1569553"/>
                <a:gridCol w="2330190"/>
                <a:gridCol w="181421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Init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conds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Physics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Diffusion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30km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GFS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oper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GFS (May 2011,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not May 2012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-order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FIM9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15km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GFS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oper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GFS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nd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-order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FIM9 -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zeus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15km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GFS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oper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GFS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-order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FIM95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(Jan13)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10km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GFS-ESRL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GFS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-order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FIMX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0km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GFS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oper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GFS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WRF-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chem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testing of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Grell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cu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-order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FIM7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60km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GFS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oper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GFS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-order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940" name="TextBox 2"/>
          <p:cNvSpPr txBox="1">
            <a:spLocks noChangeArrowheads="1"/>
          </p:cNvSpPr>
          <p:nvPr/>
        </p:nvSpPr>
        <p:spPr bwMode="auto">
          <a:xfrm>
            <a:off x="199462" y="267182"/>
            <a:ext cx="8739692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Versions of FIM </a:t>
            </a:r>
            <a:r>
              <a:rPr lang="en-US" sz="2800" b="1" dirty="0" smtClean="0">
                <a:solidFill>
                  <a:srgbClr val="0000FF"/>
                </a:solidFill>
              </a:rPr>
              <a:t>in real-time runs </a:t>
            </a:r>
            <a:r>
              <a:rPr lang="en-US" dirty="0" smtClean="0"/>
              <a:t>–  </a:t>
            </a:r>
            <a:r>
              <a:rPr lang="en-US" dirty="0"/>
              <a:t>Fall </a:t>
            </a:r>
            <a:r>
              <a:rPr lang="en-US" dirty="0" smtClean="0"/>
              <a:t>2012 – </a:t>
            </a:r>
            <a:r>
              <a:rPr lang="en-US" dirty="0" smtClean="0"/>
              <a:t>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3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28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410" y="1619641"/>
            <a:ext cx="9045628" cy="1200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FIM track forecast skill for 60km, 30km, 15km </a:t>
            </a:r>
            <a:r>
              <a:rPr lang="en-US" sz="2400" b="1" dirty="0" smtClean="0"/>
              <a:t>versions - 2012</a:t>
            </a:r>
            <a:endParaRPr lang="en-US" sz="2400" b="1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no other differences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Improved track skill with higher resolution for LANT and EPAC domains</a:t>
            </a:r>
          </a:p>
        </p:txBody>
      </p:sp>
    </p:spTree>
    <p:extLst>
      <p:ext uri="{BB962C8B-B14F-4D97-AF65-F5344CB8AC3E}">
        <p14:creationId xmlns:p14="http://schemas.microsoft.com/office/powerpoint/2010/main" val="113385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6" y="142538"/>
            <a:ext cx="87283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031" t="10059" r="54783" b="78604"/>
          <a:stretch/>
        </p:blipFill>
        <p:spPr>
          <a:xfrm>
            <a:off x="920062" y="816350"/>
            <a:ext cx="6859047" cy="1736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586" y="51832"/>
            <a:ext cx="8304877" cy="584776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Full 2012 track errors – Atlantic + </a:t>
            </a:r>
            <a:r>
              <a:rPr lang="en-US" sz="3200" dirty="0" err="1" smtClean="0"/>
              <a:t>E.Pacific</a:t>
            </a:r>
            <a:r>
              <a:rPr lang="en-US" sz="3200" dirty="0" smtClean="0"/>
              <a:t> basins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149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6486" r="58333" b="27683"/>
          <a:stretch/>
        </p:blipFill>
        <p:spPr>
          <a:xfrm>
            <a:off x="0" y="2120899"/>
            <a:ext cx="6921500" cy="4591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667" t="10969" b="27452"/>
          <a:stretch/>
        </p:blipFill>
        <p:spPr>
          <a:xfrm>
            <a:off x="7505700" y="2268538"/>
            <a:ext cx="990600" cy="4414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39" r="7777" b="85721"/>
          <a:stretch/>
        </p:blipFill>
        <p:spPr>
          <a:xfrm>
            <a:off x="282063" y="1066800"/>
            <a:ext cx="8861937" cy="87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1000" y="5219700"/>
            <a:ext cx="1035460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FIM9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74900" y="4787900"/>
            <a:ext cx="660400" cy="3429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49400" y="165100"/>
            <a:ext cx="648236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Isaac forecasts from HFIP</a:t>
            </a:r>
            <a:endParaRPr lang="en-US" sz="4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CCB8-B762-524D-B020-F657A25054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9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84" y="991994"/>
            <a:ext cx="7738847" cy="6080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63" t="10437" r="85918" b="83328"/>
          <a:stretch/>
        </p:blipFill>
        <p:spPr>
          <a:xfrm>
            <a:off x="2487249" y="2896714"/>
            <a:ext cx="938142" cy="12698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7637" y="2987421"/>
            <a:ext cx="3859901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FIM9 – HFIP – Stream 1.5</a:t>
            </a:r>
          </a:p>
          <a:p>
            <a:r>
              <a:rPr lang="en-US" sz="2800" dirty="0" smtClean="0"/>
              <a:t>FIM9 – ESRL DA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487249" y="2896714"/>
            <a:ext cx="4720289" cy="1166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86614" y="4254678"/>
            <a:ext cx="3726902" cy="584776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Sandy track forecasts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CCB8-B762-524D-B020-F657A2505467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1698" y="95733"/>
            <a:ext cx="8861353" cy="25849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00FF"/>
                </a:solidFill>
              </a:rPr>
              <a:t>Hurricane Sandy forecasts – FIM9 (15km) runs - </a:t>
            </a:r>
            <a:r>
              <a:rPr lang="en-US" sz="2800" dirty="0" smtClean="0"/>
              <a:t>comparisons with 2 sets of initial conditions</a:t>
            </a:r>
            <a:br>
              <a:rPr lang="en-US" sz="2800" dirty="0" smtClean="0"/>
            </a:br>
            <a:r>
              <a:rPr lang="en-US" sz="2800" dirty="0" smtClean="0"/>
              <a:t>1) GFS-operational T574 hybrid DA </a:t>
            </a:r>
            <a:br>
              <a:rPr lang="en-US" sz="2800" dirty="0" smtClean="0"/>
            </a:br>
            <a:r>
              <a:rPr lang="en-US" sz="2800" dirty="0" smtClean="0"/>
              <a:t>	(used in FIM9 real-time runs for HFIP) </a:t>
            </a:r>
            <a:br>
              <a:rPr lang="en-US" sz="2800" dirty="0" smtClean="0"/>
            </a:br>
            <a:r>
              <a:rPr lang="en-US" sz="2800" dirty="0" smtClean="0"/>
              <a:t>2) ESRL T878 GFS-</a:t>
            </a:r>
            <a:r>
              <a:rPr lang="en-US" sz="2800" dirty="0" err="1" smtClean="0"/>
              <a:t>EnKF</a:t>
            </a:r>
            <a:r>
              <a:rPr lang="en-US" sz="2800" dirty="0" smtClean="0"/>
              <a:t>/hybrid 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862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455"/>
          <a:stretch/>
        </p:blipFill>
        <p:spPr>
          <a:xfrm>
            <a:off x="245820" y="-299292"/>
            <a:ext cx="8253794" cy="6833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699" t="28599" r="30122" b="35469"/>
          <a:stretch/>
        </p:blipFill>
        <p:spPr>
          <a:xfrm>
            <a:off x="2089471" y="862991"/>
            <a:ext cx="6426215" cy="5901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01042" y="1248286"/>
            <a:ext cx="852807" cy="5101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301365" y="4010488"/>
            <a:ext cx="2627231" cy="1934862"/>
            <a:chOff x="4655572" y="4217816"/>
            <a:chExt cx="2627231" cy="19348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30517" r="83963" b="56566"/>
            <a:stretch/>
          </p:blipFill>
          <p:spPr>
            <a:xfrm>
              <a:off x="4655572" y="4496412"/>
              <a:ext cx="2627231" cy="165626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11028" r="83963" b="86851"/>
            <a:stretch/>
          </p:blipFill>
          <p:spPr>
            <a:xfrm>
              <a:off x="4655572" y="4224295"/>
              <a:ext cx="2627231" cy="27211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98169" y="4217816"/>
              <a:ext cx="1010781" cy="583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HFIP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ESRL-DA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08942" y="285074"/>
            <a:ext cx="3390672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Sandy – initial time 25 Oct 00z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CCB8-B762-524D-B020-F657A25054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0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073" y="5518640"/>
            <a:ext cx="3236331" cy="12926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FIM9-DA-HYB</a:t>
            </a:r>
          </a:p>
          <a:p>
            <a:r>
              <a:rPr lang="en-US" dirty="0" smtClean="0"/>
              <a:t>Used ESRL experimental higher-resolution GFS hybrid/</a:t>
            </a:r>
            <a:r>
              <a:rPr lang="en-US" dirty="0" err="1" smtClean="0"/>
              <a:t>EnKF</a:t>
            </a:r>
            <a:r>
              <a:rPr lang="en-US" dirty="0" smtClean="0"/>
              <a:t> data assimilation for IC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32" y="2362238"/>
            <a:ext cx="5329525" cy="4628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9952" r="33378" b="24515"/>
          <a:stretch/>
        </p:blipFill>
        <p:spPr>
          <a:xfrm>
            <a:off x="314073" y="159614"/>
            <a:ext cx="3659650" cy="2339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-1" t="50223" r="33018" b="24738"/>
          <a:stretch/>
        </p:blipFill>
        <p:spPr>
          <a:xfrm>
            <a:off x="314073" y="3008569"/>
            <a:ext cx="3659650" cy="2281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3" t="25181" r="35560" b="54671"/>
          <a:stretch/>
        </p:blipFill>
        <p:spPr>
          <a:xfrm>
            <a:off x="4246455" y="62320"/>
            <a:ext cx="3550781" cy="2299918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2362238"/>
            <a:ext cx="209083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00z 25 October</a:t>
            </a:r>
          </a:p>
          <a:p>
            <a:r>
              <a:rPr lang="en-US" sz="2400" dirty="0" err="1" smtClean="0"/>
              <a:t>Init</a:t>
            </a:r>
            <a:r>
              <a:rPr lang="en-US" sz="2400" dirty="0" smtClean="0"/>
              <a:t> time runs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81704" y="2130106"/>
            <a:ext cx="656926" cy="369332"/>
          </a:xfrm>
          <a:prstGeom prst="rect">
            <a:avLst/>
          </a:prstGeom>
          <a:solidFill>
            <a:srgbClr val="D7E4BD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120h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21941" y="4920762"/>
            <a:ext cx="656926" cy="369332"/>
          </a:xfrm>
          <a:prstGeom prst="rect">
            <a:avLst/>
          </a:prstGeom>
          <a:solidFill>
            <a:srgbClr val="D7E4BD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132h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3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102" t="57600" r="44316" b="28539"/>
          <a:stretch/>
        </p:blipFill>
        <p:spPr>
          <a:xfrm>
            <a:off x="372067" y="17215"/>
            <a:ext cx="3000820" cy="2345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6493" t="57366" r="44015" b="28791"/>
          <a:stretch/>
        </p:blipFill>
        <p:spPr>
          <a:xfrm>
            <a:off x="166316" y="3008570"/>
            <a:ext cx="4320139" cy="3381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3" t="25181" r="35560" b="54671"/>
          <a:stretch/>
        </p:blipFill>
        <p:spPr>
          <a:xfrm>
            <a:off x="4423975" y="2130106"/>
            <a:ext cx="3550781" cy="2299918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2362238"/>
            <a:ext cx="161429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00z 25 October</a:t>
            </a:r>
          </a:p>
          <a:p>
            <a:r>
              <a:rPr lang="en-US" dirty="0" err="1" smtClean="0"/>
              <a:t>Init</a:t>
            </a:r>
            <a:r>
              <a:rPr lang="en-US" dirty="0" smtClean="0"/>
              <a:t> time runs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81704" y="2130106"/>
            <a:ext cx="656926" cy="369332"/>
          </a:xfrm>
          <a:prstGeom prst="rect">
            <a:avLst/>
          </a:prstGeom>
          <a:solidFill>
            <a:srgbClr val="D7E4BD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120h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21941" y="4920762"/>
            <a:ext cx="656926" cy="369332"/>
          </a:xfrm>
          <a:prstGeom prst="rect">
            <a:avLst/>
          </a:prstGeom>
          <a:solidFill>
            <a:srgbClr val="D7E4BD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132h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14270" y="2648984"/>
            <a:ext cx="2307763" cy="75100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14270" y="3169629"/>
            <a:ext cx="2171209" cy="165043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4073" y="5518640"/>
            <a:ext cx="323633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FIM9-DA-HYB</a:t>
            </a:r>
          </a:p>
          <a:p>
            <a:r>
              <a:rPr lang="en-US" dirty="0" smtClean="0"/>
              <a:t>Used ESRL experimental higher-resolution GFS hybrid/</a:t>
            </a:r>
            <a:r>
              <a:rPr lang="en-US" dirty="0" err="1" smtClean="0"/>
              <a:t>EnKF</a:t>
            </a:r>
            <a:r>
              <a:rPr lang="en-US" dirty="0" smtClean="0"/>
              <a:t> data assimilation for 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0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956"/>
            <a:ext cx="9144000" cy="81728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Episodic Weather Extremes from Blocking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8023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Longer-term weather anomalies from atmospheric blocking -</a:t>
            </a:r>
            <a:r>
              <a:rPr lang="en-US" sz="2400" dirty="0" smtClean="0"/>
              <a:t>Defined here as either ridge or trough quasi-stationary events with duration of at least 4 days to 2+ months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280" y="2366984"/>
            <a:ext cx="6679720" cy="4491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769" y="5057505"/>
            <a:ext cx="232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Lead - Stan Benjamin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NOAA Earth System </a:t>
            </a:r>
          </a:p>
          <a:p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  Research Laboratory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Boulder, CO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27077" y="3106616"/>
            <a:ext cx="2618154" cy="139571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17" y="2333774"/>
            <a:ext cx="2405663" cy="2677656"/>
          </a:xfrm>
          <a:prstGeom prst="rect">
            <a:avLst/>
          </a:prstGeom>
          <a:solidFill>
            <a:srgbClr val="FFFF00"/>
          </a:solidFill>
          <a:ln w="5715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ESPC demo #1 </a:t>
            </a:r>
            <a:r>
              <a:rPr lang="en-US" sz="2400" b="1" dirty="0">
                <a:solidFill>
                  <a:srgbClr val="0000FF"/>
                </a:solidFill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</a:rPr>
              <a:t>arget: improved 1-6 month forecasts of blocking and related weather extremes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8C37-1A5B-A443-97BA-FB8B4DA11B7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1880" y="5057505"/>
            <a:ext cx="614839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Other ESPC Demo #1 team members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Wayne Higgins	Randy Dole	  Shan Sun	Melinda </a:t>
            </a:r>
            <a:r>
              <a:rPr lang="en-US" dirty="0" err="1" smtClean="0">
                <a:solidFill>
                  <a:srgbClr val="FF0000"/>
                </a:solidFill>
              </a:rPr>
              <a:t>Peng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Arun</a:t>
            </a:r>
            <a:r>
              <a:rPr lang="en-US" dirty="0" smtClean="0">
                <a:solidFill>
                  <a:srgbClr val="FF0000"/>
                </a:solidFill>
              </a:rPr>
              <a:t> Kumar		Judith </a:t>
            </a:r>
            <a:r>
              <a:rPr lang="en-US" dirty="0" err="1" smtClean="0">
                <a:solidFill>
                  <a:srgbClr val="FF0000"/>
                </a:solidFill>
              </a:rPr>
              <a:t>Perlwitz</a:t>
            </a:r>
            <a:r>
              <a:rPr lang="en-US" dirty="0" smtClean="0">
                <a:solidFill>
                  <a:srgbClr val="FF0000"/>
                </a:solidFill>
              </a:rPr>
              <a:t>  Rainer </a:t>
            </a:r>
            <a:r>
              <a:rPr lang="en-US" dirty="0" err="1" smtClean="0">
                <a:solidFill>
                  <a:srgbClr val="FF0000"/>
                </a:solidFill>
              </a:rPr>
              <a:t>Bleck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Mingyue</a:t>
            </a:r>
            <a:r>
              <a:rPr lang="en-US" dirty="0" smtClean="0">
                <a:solidFill>
                  <a:srgbClr val="FF0000"/>
                </a:solidFill>
              </a:rPr>
              <a:t> Chen		Marty </a:t>
            </a:r>
            <a:r>
              <a:rPr lang="en-US" dirty="0" err="1" smtClean="0">
                <a:solidFill>
                  <a:srgbClr val="FF0000"/>
                </a:solidFill>
              </a:rPr>
              <a:t>Hoerling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John Brown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	Kathy </a:t>
            </a:r>
            <a:r>
              <a:rPr lang="en-US" dirty="0" err="1" smtClean="0">
                <a:solidFill>
                  <a:srgbClr val="FF0000"/>
                </a:solidFill>
              </a:rPr>
              <a:t>Pegion</a:t>
            </a:r>
            <a:r>
              <a:rPr lang="en-US" dirty="0" smtClean="0">
                <a:solidFill>
                  <a:srgbClr val="FF0000"/>
                </a:solidFill>
              </a:rPr>
              <a:t>	   Mike </a:t>
            </a:r>
            <a:r>
              <a:rPr lang="en-US" dirty="0" err="1" smtClean="0">
                <a:solidFill>
                  <a:srgbClr val="FF0000"/>
                </a:solidFill>
              </a:rPr>
              <a:t>Fiorino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8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Outcomes from prolonged blocking events or persistent anomalies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91415" cy="4525963"/>
          </a:xfrm>
        </p:spPr>
        <p:txBody>
          <a:bodyPr/>
          <a:lstStyle/>
          <a:p>
            <a:r>
              <a:rPr lang="en-US" dirty="0" smtClean="0"/>
              <a:t>Flooding</a:t>
            </a:r>
          </a:p>
          <a:p>
            <a:r>
              <a:rPr lang="en-US" dirty="0" smtClean="0"/>
              <a:t>Droughts, excessive fires</a:t>
            </a:r>
          </a:p>
          <a:p>
            <a:r>
              <a:rPr lang="en-US" dirty="0" smtClean="0"/>
              <a:t>Heat wave or cold wave</a:t>
            </a:r>
          </a:p>
          <a:p>
            <a:r>
              <a:rPr lang="en-US" dirty="0" smtClean="0"/>
              <a:t>Excessive or </a:t>
            </a:r>
            <a:r>
              <a:rPr lang="en-US" dirty="0" smtClean="0"/>
              <a:t>season-long absent </a:t>
            </a:r>
            <a:r>
              <a:rPr lang="en-US" dirty="0" smtClean="0"/>
              <a:t>snow cover </a:t>
            </a:r>
            <a:endParaRPr lang="en-US" dirty="0" smtClean="0"/>
          </a:p>
          <a:p>
            <a:r>
              <a:rPr lang="en-US" dirty="0" smtClean="0"/>
              <a:t>Excessive ice cover or absence of normal ice cover (example:  Great Lakes – 2011-12 winter)</a:t>
            </a:r>
          </a:p>
          <a:p>
            <a:r>
              <a:rPr lang="en-US" dirty="0" smtClean="0"/>
              <a:t>Human and economic impact increases exponentially with duration of blocking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8C37-1A5B-A443-97BA-FB8B4DA11B7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0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/>
          <p:cNvSpPr/>
          <p:nvPr/>
        </p:nvSpPr>
        <p:spPr bwMode="auto">
          <a:xfrm>
            <a:off x="5181600" y="990600"/>
            <a:ext cx="3810000" cy="5410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>
              <a:rot lat="0" lon="0" rev="1320000"/>
            </a:camera>
            <a:lightRig rig="threePt" dir="t"/>
          </a:scene3d>
        </p:spPr>
        <p:txBody>
          <a:bodyPr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71682" name="Picture 2" descr="tk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t="20372" r="11749" b="20079"/>
          <a:stretch>
            <a:fillRect/>
          </a:stretch>
        </p:blipFill>
        <p:spPr bwMode="auto">
          <a:xfrm>
            <a:off x="4953000" y="990600"/>
            <a:ext cx="34004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4" descr="Juice_d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7000" b="88000"/>
          <a:stretch>
            <a:fillRect/>
          </a:stretch>
        </p:blipFill>
        <p:spPr bwMode="auto">
          <a:xfrm>
            <a:off x="0" y="0"/>
            <a:ext cx="9151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 descr="Juice_d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78" b="1334"/>
          <a:stretch>
            <a:fillRect/>
          </a:stretch>
        </p:blipFill>
        <p:spPr bwMode="auto">
          <a:xfrm>
            <a:off x="0" y="0"/>
            <a:ext cx="77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Line 6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08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991600" cy="646331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rgbClr val="003399"/>
                </a:solidFill>
                <a:latin typeface="Arial Narrow" pitchFamily="34" charset="0"/>
                <a:ea typeface="ＭＳ Ｐゴシック" pitchFamily="1" charset="-128"/>
                <a:cs typeface="Arial" pitchFamily="34" charset="0"/>
              </a:rPr>
              <a:t>FIM Model Development – testing – </a:t>
            </a:r>
            <a:r>
              <a:rPr lang="en-US" sz="2400" b="1" kern="0" dirty="0" smtClean="0">
                <a:solidFill>
                  <a:srgbClr val="FF0000"/>
                </a:solidFill>
                <a:latin typeface="Arial Narrow" pitchFamily="34" charset="0"/>
                <a:ea typeface="ＭＳ Ｐゴシック" pitchFamily="1" charset="-128"/>
                <a:cs typeface="Arial" pitchFamily="34" charset="0"/>
              </a:rPr>
              <a:t>http://</a:t>
            </a:r>
            <a:r>
              <a:rPr lang="en-US" sz="2400" b="1" kern="0" dirty="0" err="1" smtClean="0">
                <a:solidFill>
                  <a:srgbClr val="FF0000"/>
                </a:solidFill>
                <a:latin typeface="Arial Narrow" pitchFamily="34" charset="0"/>
                <a:ea typeface="ＭＳ Ｐゴシック" pitchFamily="1" charset="-128"/>
                <a:cs typeface="Arial" pitchFamily="34" charset="0"/>
              </a:rPr>
              <a:t>fim.noaa.gov</a:t>
            </a:r>
            <a:endParaRPr lang="en-US" sz="2400" b="1" kern="0" dirty="0">
              <a:solidFill>
                <a:srgbClr val="FF0000"/>
              </a:solidFill>
              <a:latin typeface="Arial Narrow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71687" name="Content Placeholder 16" descr="bathy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22096" r="18826" b="22118"/>
          <a:stretch>
            <a:fillRect/>
          </a:stretch>
        </p:blipFill>
        <p:spPr bwMode="auto">
          <a:xfrm>
            <a:off x="6102350" y="3314700"/>
            <a:ext cx="3041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Rectangle 34"/>
          <p:cNvSpPr>
            <a:spLocks noChangeArrowheads="1"/>
          </p:cNvSpPr>
          <p:nvPr/>
        </p:nvSpPr>
        <p:spPr bwMode="auto">
          <a:xfrm>
            <a:off x="7543800" y="990600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0" hangingPunct="0"/>
            <a:r>
              <a:rPr lang="en-US" sz="3600">
                <a:solidFill>
                  <a:srgbClr val="0000FF"/>
                </a:solidFill>
                <a:latin typeface="Arial Black" charset="0"/>
              </a:rPr>
              <a:t> </a:t>
            </a:r>
            <a:r>
              <a:rPr lang="en-US" sz="3600">
                <a:solidFill>
                  <a:srgbClr val="009900"/>
                </a:solidFill>
                <a:latin typeface="Arial Black" charset="0"/>
              </a:rPr>
              <a:t>FIM</a:t>
            </a:r>
          </a:p>
        </p:txBody>
      </p:sp>
      <p:sp>
        <p:nvSpPr>
          <p:cNvPr id="71689" name="Rectangle 34"/>
          <p:cNvSpPr>
            <a:spLocks noChangeArrowheads="1"/>
          </p:cNvSpPr>
          <p:nvPr/>
        </p:nvSpPr>
        <p:spPr bwMode="auto">
          <a:xfrm>
            <a:off x="6934200" y="6248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0" hangingPunct="0"/>
            <a:r>
              <a:rPr lang="en-US" sz="3600">
                <a:solidFill>
                  <a:srgbClr val="0000FF"/>
                </a:solidFill>
                <a:latin typeface="Arial Black" charset="0"/>
              </a:rPr>
              <a:t> </a:t>
            </a:r>
            <a:r>
              <a:rPr lang="en-US" sz="3200">
                <a:solidFill>
                  <a:srgbClr val="0000CC"/>
                </a:solidFill>
                <a:latin typeface="Arial Black" charset="0"/>
              </a:rPr>
              <a:t>iHYCOM</a:t>
            </a:r>
          </a:p>
        </p:txBody>
      </p:sp>
      <p:sp>
        <p:nvSpPr>
          <p:cNvPr id="71691" name="Rectangle 34"/>
          <p:cNvSpPr>
            <a:spLocks noChangeArrowheads="1"/>
          </p:cNvSpPr>
          <p:nvPr/>
        </p:nvSpPr>
        <p:spPr bwMode="auto">
          <a:xfrm>
            <a:off x="5486400" y="25908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0" hangingPunct="0"/>
            <a:r>
              <a:rPr lang="en-US" sz="3600">
                <a:solidFill>
                  <a:srgbClr val="0000FF"/>
                </a:solidFill>
                <a:latin typeface="Arial Black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Arial Black" charset="0"/>
              </a:rPr>
              <a:t>atmosphere</a:t>
            </a:r>
            <a:endParaRPr lang="en-US" sz="360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71692" name="Rectangle 34"/>
          <p:cNvSpPr>
            <a:spLocks noChangeArrowheads="1"/>
          </p:cNvSpPr>
          <p:nvPr/>
        </p:nvSpPr>
        <p:spPr bwMode="auto">
          <a:xfrm>
            <a:off x="6248400" y="4038600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0" hangingPunct="0"/>
            <a:r>
              <a:rPr lang="en-US" sz="3600">
                <a:solidFill>
                  <a:srgbClr val="0000FF"/>
                </a:solidFill>
                <a:latin typeface="Arial Black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Arial Black" charset="0"/>
              </a:rPr>
              <a:t>ocean</a:t>
            </a:r>
            <a:endParaRPr lang="en-US" sz="4000">
              <a:solidFill>
                <a:srgbClr val="0000CC"/>
              </a:solidFill>
              <a:latin typeface="Arial Black" charset="0"/>
            </a:endParaRPr>
          </a:p>
        </p:txBody>
      </p:sp>
      <p:sp>
        <p:nvSpPr>
          <p:cNvPr id="71693" name="Rectangle 3"/>
          <p:cNvSpPr>
            <a:spLocks noChangeArrowheads="1"/>
          </p:cNvSpPr>
          <p:nvPr/>
        </p:nvSpPr>
        <p:spPr bwMode="auto">
          <a:xfrm>
            <a:off x="5644" y="4185355"/>
            <a:ext cx="580813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273050" eaLnBrk="0" hangingPunct="0">
              <a:spcBef>
                <a:spcPts val="6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Verdana" charset="0"/>
              </a:rPr>
              <a:t>i</a:t>
            </a:r>
            <a:r>
              <a:rPr lang="en-US" sz="2300" b="1" dirty="0" err="1">
                <a:solidFill>
                  <a:srgbClr val="0000CC"/>
                </a:solidFill>
                <a:latin typeface="Verdana" charset="0"/>
              </a:rPr>
              <a:t>HYCOM</a:t>
            </a:r>
            <a:r>
              <a:rPr lang="en-US" sz="2300" b="1" dirty="0">
                <a:solidFill>
                  <a:srgbClr val="0000CC"/>
                </a:solidFill>
                <a:latin typeface="Verdana" charset="0"/>
              </a:rPr>
              <a:t> – Icosahedral Hybrid Coordinate Ocean Model</a:t>
            </a:r>
            <a:endParaRPr lang="en-US" sz="700" b="1" dirty="0">
              <a:solidFill>
                <a:srgbClr val="0000CC"/>
              </a:solidFill>
            </a:endParaRPr>
          </a:p>
          <a:p>
            <a:pPr marL="457200" indent="-273050" eaLnBrk="0" hangingPunct="0">
              <a:spcBef>
                <a:spcPts val="600"/>
              </a:spcBef>
              <a:buFontTx/>
              <a:buChar char="-"/>
            </a:pPr>
            <a:r>
              <a:rPr lang="en-US" sz="2000" b="1" dirty="0">
                <a:solidFill>
                  <a:srgbClr val="0000CC"/>
                </a:solidFill>
              </a:rPr>
              <a:t>Matched grid design to </a:t>
            </a:r>
            <a:r>
              <a:rPr lang="en-US" sz="2000" b="1" dirty="0" smtClean="0">
                <a:solidFill>
                  <a:srgbClr val="0000CC"/>
                </a:solidFill>
              </a:rPr>
              <a:t>FIM </a:t>
            </a:r>
            <a:r>
              <a:rPr lang="en-US" sz="2000" b="1" dirty="0">
                <a:solidFill>
                  <a:srgbClr val="0000CC"/>
                </a:solidFill>
              </a:rPr>
              <a:t>for coupled ocean-	atmosphere prediction system</a:t>
            </a:r>
          </a:p>
          <a:p>
            <a:pPr marL="457200" indent="-273050" eaLnBrk="0" hangingPunct="0">
              <a:spcBef>
                <a:spcPts val="600"/>
              </a:spcBef>
              <a:buFontTx/>
              <a:buChar char="-"/>
            </a:pPr>
            <a:r>
              <a:rPr lang="en-US" sz="2000" b="1" dirty="0" smtClean="0">
                <a:solidFill>
                  <a:srgbClr val="FF0000"/>
                </a:solidFill>
              </a:rPr>
              <a:t>Experimental </a:t>
            </a:r>
            <a:r>
              <a:rPr lang="en-US" sz="2000" b="1" dirty="0">
                <a:solidFill>
                  <a:srgbClr val="FF0000"/>
                </a:solidFill>
              </a:rPr>
              <a:t>testing at </a:t>
            </a:r>
            <a:r>
              <a:rPr lang="en-US" sz="2000" b="1" dirty="0" smtClean="0">
                <a:solidFill>
                  <a:srgbClr val="FF0000"/>
                </a:solidFill>
              </a:rPr>
              <a:t>ESRL, Navy development</a:t>
            </a:r>
          </a:p>
          <a:p>
            <a:pPr marL="457200" indent="-273050" eaLnBrk="0" hangingPunct="0">
              <a:spcBef>
                <a:spcPts val="600"/>
              </a:spcBef>
              <a:buFontTx/>
              <a:buChar char="-"/>
            </a:pPr>
            <a:r>
              <a:rPr lang="en-US" sz="2000" b="1" dirty="0" smtClean="0">
                <a:solidFill>
                  <a:srgbClr val="FF0000"/>
                </a:solidFill>
              </a:rPr>
              <a:t>Testing of coupled FIM/</a:t>
            </a:r>
            <a:r>
              <a:rPr lang="en-US" sz="2000" b="1" dirty="0" err="1" smtClean="0">
                <a:solidFill>
                  <a:srgbClr val="FF0000"/>
                </a:solidFill>
              </a:rPr>
              <a:t>iHYCOM</a:t>
            </a:r>
            <a:r>
              <a:rPr lang="en-US" sz="2000" b="1" dirty="0" smtClean="0">
                <a:solidFill>
                  <a:srgbClr val="FF0000"/>
                </a:solidFill>
              </a:rPr>
              <a:t> – toward experimental NMME contribution                             </a:t>
            </a:r>
          </a:p>
        </p:txBody>
      </p:sp>
      <p:sp>
        <p:nvSpPr>
          <p:cNvPr id="71694" name="Rectangle 3"/>
          <p:cNvSpPr>
            <a:spLocks noChangeArrowheads="1"/>
          </p:cNvSpPr>
          <p:nvPr/>
        </p:nvSpPr>
        <p:spPr bwMode="auto">
          <a:xfrm>
            <a:off x="0" y="762000"/>
            <a:ext cx="568677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273050" eaLnBrk="0" hangingPunct="0">
              <a:spcBef>
                <a:spcPts val="600"/>
              </a:spcBef>
            </a:pPr>
            <a:r>
              <a:rPr lang="en-US" sz="2400" b="1" dirty="0">
                <a:solidFill>
                  <a:srgbClr val="009900"/>
                </a:solidFill>
                <a:latin typeface="Verdana" charset="0"/>
              </a:rPr>
              <a:t>FIM – Flow-following finite volume Icosahedral Model </a:t>
            </a:r>
            <a:endParaRPr lang="en-US" sz="2000" b="1" dirty="0">
              <a:solidFill>
                <a:srgbClr val="009900"/>
              </a:solidFill>
            </a:endParaRPr>
          </a:p>
          <a:p>
            <a:pPr marL="457200" indent="-273050" eaLnBrk="0" hangingPunct="0">
              <a:spcBef>
                <a:spcPts val="600"/>
              </a:spcBef>
              <a:buFontTx/>
              <a:buChar char="–"/>
            </a:pPr>
            <a:r>
              <a:rPr lang="ja-JP" altLang="en-US" sz="2000" b="1" dirty="0">
                <a:solidFill>
                  <a:srgbClr val="009900"/>
                </a:solidFill>
              </a:rPr>
              <a:t>“</a:t>
            </a:r>
            <a:r>
              <a:rPr lang="en-US" altLang="ja-JP" sz="2000" b="1" dirty="0">
                <a:solidFill>
                  <a:srgbClr val="009900"/>
                </a:solidFill>
              </a:rPr>
              <a:t>soccer-ball</a:t>
            </a:r>
            <a:r>
              <a:rPr lang="ja-JP" altLang="en-US" sz="2000" b="1" dirty="0">
                <a:solidFill>
                  <a:srgbClr val="009900"/>
                </a:solidFill>
              </a:rPr>
              <a:t>”</a:t>
            </a:r>
            <a:r>
              <a:rPr lang="en-US" altLang="ja-JP" sz="2000" b="1" dirty="0">
                <a:solidFill>
                  <a:srgbClr val="009900"/>
                </a:solidFill>
              </a:rPr>
              <a:t> grid design for uniform grid </a:t>
            </a:r>
            <a:r>
              <a:rPr lang="en-US" altLang="ja-JP" sz="2000" b="1" dirty="0" smtClean="0">
                <a:solidFill>
                  <a:srgbClr val="009900"/>
                </a:solidFill>
              </a:rPr>
              <a:t>spacing</a:t>
            </a:r>
          </a:p>
          <a:p>
            <a:pPr marL="457200" indent="-273050" eaLnBrk="0" hangingPunct="0">
              <a:spcBef>
                <a:spcPts val="600"/>
              </a:spcBef>
              <a:buFontTx/>
              <a:buChar char="–"/>
            </a:pPr>
            <a:r>
              <a:rPr lang="en-US" altLang="ja-JP" sz="2000" b="1" dirty="0" smtClean="0">
                <a:solidFill>
                  <a:srgbClr val="009900"/>
                </a:solidFill>
              </a:rPr>
              <a:t>Isentropic/sigma hybrid vertical coordinate</a:t>
            </a:r>
            <a:endParaRPr lang="en-US" altLang="ja-JP" sz="2000" b="1" dirty="0">
              <a:solidFill>
                <a:srgbClr val="009900"/>
              </a:solidFill>
            </a:endParaRPr>
          </a:p>
          <a:p>
            <a:pPr marL="457200" indent="-273050" eaLnBrk="0" hangingPunct="0">
              <a:spcBef>
                <a:spcPts val="600"/>
              </a:spcBef>
              <a:buFontTx/>
              <a:buChar char="–"/>
            </a:pPr>
            <a:r>
              <a:rPr lang="en-US" sz="2000" b="1" dirty="0" smtClean="0">
                <a:solidFill>
                  <a:srgbClr val="009900"/>
                </a:solidFill>
              </a:rPr>
              <a:t>New 7-14-</a:t>
            </a:r>
            <a:r>
              <a:rPr lang="en-US" sz="2000" b="1" dirty="0">
                <a:solidFill>
                  <a:srgbClr val="009900"/>
                </a:solidFill>
              </a:rPr>
              <a:t>day forecast twice </a:t>
            </a:r>
            <a:r>
              <a:rPr lang="en-US" sz="2000" b="1" dirty="0" smtClean="0">
                <a:solidFill>
                  <a:srgbClr val="009900"/>
                </a:solidFill>
              </a:rPr>
              <a:t>daily</a:t>
            </a:r>
          </a:p>
          <a:p>
            <a:pPr marL="914400" lvl="1" indent="-273050" eaLnBrk="0" hangingPunct="0">
              <a:spcBef>
                <a:spcPts val="600"/>
              </a:spcBef>
              <a:buFontTx/>
              <a:buChar char="–"/>
            </a:pPr>
            <a:r>
              <a:rPr lang="en-US" sz="2400" b="1" dirty="0" smtClean="0">
                <a:solidFill>
                  <a:srgbClr val="FF0000"/>
                </a:solidFill>
              </a:rPr>
              <a:t>10km</a:t>
            </a:r>
            <a:r>
              <a:rPr lang="en-US" sz="2000" b="1" dirty="0" smtClean="0">
                <a:solidFill>
                  <a:srgbClr val="009900"/>
                </a:solidFill>
              </a:rPr>
              <a:t>, 15km</a:t>
            </a:r>
            <a:r>
              <a:rPr lang="en-US" sz="2000" b="1" dirty="0" smtClean="0">
                <a:solidFill>
                  <a:srgbClr val="009900"/>
                </a:solidFill>
              </a:rPr>
              <a:t>, 30km, 60km</a:t>
            </a:r>
          </a:p>
          <a:p>
            <a:pPr marL="914400" lvl="1" indent="-273050" eaLnBrk="0" hangingPunct="0">
              <a:spcBef>
                <a:spcPts val="600"/>
              </a:spcBef>
              <a:buFontTx/>
              <a:buChar char="–"/>
            </a:pPr>
            <a:r>
              <a:rPr lang="en-US" sz="2000" b="1" dirty="0" smtClean="0">
                <a:solidFill>
                  <a:srgbClr val="009900"/>
                </a:solidFill>
              </a:rPr>
              <a:t>Grids to NCEP for evaluation</a:t>
            </a:r>
            <a:endParaRPr lang="en-US" sz="2000" b="1" dirty="0">
              <a:solidFill>
                <a:srgbClr val="009900"/>
              </a:solidFill>
            </a:endParaRPr>
          </a:p>
          <a:p>
            <a:pPr marL="457200" indent="-273050" eaLnBrk="0" hangingPunct="0">
              <a:spcBef>
                <a:spcPts val="600"/>
              </a:spcBef>
              <a:buFontTx/>
              <a:buChar char="–"/>
            </a:pPr>
            <a:r>
              <a:rPr lang="en-US" sz="2000" b="1" dirty="0">
                <a:solidFill>
                  <a:srgbClr val="FF0000"/>
                </a:solidFill>
              </a:rPr>
              <a:t>Real-time experimental at ESRL</a:t>
            </a:r>
          </a:p>
          <a:p>
            <a:pPr marL="457200" indent="-273050" eaLnBrk="0" hangingPunct="0">
              <a:spcBef>
                <a:spcPts val="600"/>
              </a:spcBef>
            </a:pPr>
            <a:r>
              <a:rPr lang="en-US" sz="800" b="1" dirty="0">
                <a:solidFill>
                  <a:srgbClr val="000000"/>
                </a:solidFill>
              </a:rPr>
              <a:t>	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2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71692" grpId="0"/>
      <p:bldP spid="716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-541855" y="3172647"/>
            <a:ext cx="4926012" cy="3195638"/>
          </a:xfrm>
        </p:spPr>
        <p:txBody>
          <a:bodyPr>
            <a:noAutofit/>
          </a:bodyPr>
          <a:lstStyle/>
          <a:p>
            <a:pPr marL="0" indent="0" algn="r">
              <a:lnSpc>
                <a:spcPct val="120000"/>
              </a:lnSpc>
              <a:buFontTx/>
              <a:buNone/>
            </a:pPr>
            <a:r>
              <a:rPr lang="en-US" sz="2400" dirty="0" err="1" smtClean="0">
                <a:latin typeface="Calibri" pitchFamily="34" charset="0"/>
              </a:rPr>
              <a:t>Extratropical</a:t>
            </a:r>
            <a:r>
              <a:rPr lang="en-US" sz="2400" dirty="0" smtClean="0">
                <a:latin typeface="Calibri" pitchFamily="34" charset="0"/>
              </a:rPr>
              <a:t> wave interaction</a:t>
            </a:r>
          </a:p>
          <a:p>
            <a:pPr marL="0" indent="0" algn="r">
              <a:lnSpc>
                <a:spcPct val="120000"/>
              </a:lnSpc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MJO life cycle</a:t>
            </a:r>
          </a:p>
          <a:p>
            <a:pPr marL="0" indent="0" algn="r">
              <a:lnSpc>
                <a:spcPct val="120000"/>
              </a:lnSpc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Other tropical processes/ENSO</a:t>
            </a:r>
          </a:p>
          <a:p>
            <a:pPr marL="0" indent="0" algn="r">
              <a:lnSpc>
                <a:spcPct val="120000"/>
              </a:lnSpc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Trop storms, </a:t>
            </a:r>
            <a:r>
              <a:rPr lang="en-US" sz="2400" dirty="0" err="1" smtClean="0">
                <a:latin typeface="Calibri" pitchFamily="34" charset="0"/>
              </a:rPr>
              <a:t>extratrop</a:t>
            </a:r>
            <a:r>
              <a:rPr lang="en-US" sz="2400" dirty="0" smtClean="0">
                <a:latin typeface="Calibri" pitchFamily="34" charset="0"/>
              </a:rPr>
              <a:t> transitions</a:t>
            </a:r>
          </a:p>
          <a:p>
            <a:pPr marL="0" indent="0" algn="r">
              <a:lnSpc>
                <a:spcPct val="120000"/>
              </a:lnSpc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Sudden </a:t>
            </a:r>
            <a:r>
              <a:rPr lang="en-US" sz="2400" dirty="0" err="1" smtClean="0">
                <a:latin typeface="Calibri" pitchFamily="34" charset="0"/>
              </a:rPr>
              <a:t>strato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warming events</a:t>
            </a:r>
          </a:p>
          <a:p>
            <a:pPr marL="0" indent="0" algn="r">
              <a:lnSpc>
                <a:spcPct val="120000"/>
              </a:lnSpc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Snow/ice cover anomalies</a:t>
            </a:r>
          </a:p>
          <a:p>
            <a:pPr marL="0" indent="0" algn="r">
              <a:lnSpc>
                <a:spcPct val="120000"/>
              </a:lnSpc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Soil moisture anomalies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218288"/>
              </p:ext>
            </p:extLst>
          </p:nvPr>
        </p:nvGraphicFramePr>
        <p:xfrm>
          <a:off x="4404315" y="1496698"/>
          <a:ext cx="4667392" cy="522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747"/>
                <a:gridCol w="435635"/>
                <a:gridCol w="711669"/>
                <a:gridCol w="660838"/>
                <a:gridCol w="828686"/>
                <a:gridCol w="466135"/>
                <a:gridCol w="828682"/>
              </a:tblGrid>
              <a:tr h="17469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Initial</a:t>
                      </a:r>
                      <a:r>
                        <a:rPr lang="en-US" sz="1600" baseline="0" dirty="0" smtClean="0"/>
                        <a:t> value – data  </a:t>
                      </a:r>
                      <a:r>
                        <a:rPr lang="en-US" sz="1600" baseline="0" dirty="0" err="1" smtClean="0"/>
                        <a:t>assim</a:t>
                      </a:r>
                      <a:endParaRPr lang="en-US" sz="1600" dirty="0"/>
                    </a:p>
                  </a:txBody>
                  <a:tcPr vert="vert27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High-res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Δx</a:t>
                      </a:r>
                      <a:endParaRPr lang="en-US" sz="1600" dirty="0"/>
                    </a:p>
                  </a:txBody>
                  <a:tcPr vert="vert27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Coupled</a:t>
                      </a:r>
                      <a:r>
                        <a:rPr lang="en-US" sz="1600" baseline="0" dirty="0" smtClean="0"/>
                        <a:t> ocean</a:t>
                      </a:r>
                      <a:endParaRPr lang="en-US" sz="1600" dirty="0"/>
                    </a:p>
                  </a:txBody>
                  <a:tcPr vert="vert27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Stochastic</a:t>
                      </a:r>
                      <a:r>
                        <a:rPr lang="en-US" sz="1600" baseline="0" dirty="0" smtClean="0"/>
                        <a:t> physics</a:t>
                      </a:r>
                      <a:endParaRPr lang="en-US" sz="1600" dirty="0"/>
                    </a:p>
                  </a:txBody>
                  <a:tcPr vert="vert27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PV</a:t>
                      </a:r>
                      <a:r>
                        <a:rPr lang="en-US" sz="1600" baseline="0" dirty="0" smtClean="0"/>
                        <a:t> cons. </a:t>
                      </a:r>
                      <a:r>
                        <a:rPr lang="en-US" sz="1600" baseline="0" dirty="0" err="1" smtClean="0"/>
                        <a:t>Numerics</a:t>
                      </a:r>
                      <a:endParaRPr lang="en-US" sz="1600" dirty="0"/>
                    </a:p>
                  </a:txBody>
                  <a:tcPr vert="vert27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Chem</a:t>
                      </a:r>
                      <a:r>
                        <a:rPr lang="en-US" sz="1600" dirty="0" smtClean="0"/>
                        <a:t>/aerosol</a:t>
                      </a:r>
                      <a:endParaRPr lang="en-US" sz="1600" dirty="0"/>
                    </a:p>
                  </a:txBody>
                  <a:tcPr vert="vert27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Soil/snow</a:t>
                      </a:r>
                      <a:r>
                        <a:rPr lang="en-US" sz="1600" baseline="0" dirty="0" smtClean="0"/>
                        <a:t> LSM accuracy</a:t>
                      </a:r>
                      <a:endParaRPr lang="en-US" sz="1600" dirty="0"/>
                    </a:p>
                  </a:txBody>
                  <a:tcPr vert="vert270">
                    <a:solidFill>
                      <a:srgbClr val="0070C0"/>
                    </a:solidFill>
                  </a:tcPr>
                </a:tc>
              </a:tr>
              <a:tr h="5056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489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5186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5186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5186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447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478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</a:t>
                      </a:r>
                      <a:endParaRPr lang="en-US" sz="1600" b="1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0" y="244332"/>
            <a:ext cx="7237413" cy="100488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Processes related to </a:t>
            </a:r>
            <a:r>
              <a:rPr lang="en-US" sz="4000" b="1" dirty="0" smtClean="0">
                <a:solidFill>
                  <a:srgbClr val="0000FF"/>
                </a:solidFill>
              </a:rPr>
              <a:t>blocking for </a:t>
            </a:r>
            <a:r>
              <a:rPr lang="en-US" sz="4000" b="1" dirty="0" smtClean="0">
                <a:solidFill>
                  <a:srgbClr val="0000FF"/>
                </a:solidFill>
              </a:rPr>
              <a:t/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onset, maintenance, cessation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301454" y="1309688"/>
            <a:ext cx="2897984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NWP c</a:t>
            </a:r>
            <a:r>
              <a:rPr lang="en-US" sz="1800" dirty="0" smtClean="0">
                <a:solidFill>
                  <a:srgbClr val="FF0000"/>
                </a:solidFill>
              </a:rPr>
              <a:t>omponents </a:t>
            </a:r>
            <a:r>
              <a:rPr lang="en-US" sz="1800" dirty="0">
                <a:solidFill>
                  <a:srgbClr val="FF0000"/>
                </a:solidFill>
              </a:rPr>
              <a:t>needed</a:t>
            </a:r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F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eaLnBrk="1" hangingPunct="1"/>
            <a:fld id="{623D0CB8-7566-49ED-BA5A-E2DFE5A1D90C}" type="slidenum">
              <a:rPr lang="en-US" sz="1400" smtClean="0">
                <a:solidFill>
                  <a:schemeClr val="bg1"/>
                </a:solidFill>
              </a:rPr>
              <a:pPr eaLnBrk="1" hangingPunct="1"/>
              <a:t>20</a:t>
            </a:fld>
            <a:endParaRPr lang="en-US" sz="1400" smtClean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97969" y="1496698"/>
            <a:ext cx="0" cy="167594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02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3-18 at 3.15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5"/>
          <a:stretch/>
        </p:blipFill>
        <p:spPr>
          <a:xfrm>
            <a:off x="-651817" y="262025"/>
            <a:ext cx="5792010" cy="6459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401" y="64829"/>
            <a:ext cx="418197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Percentage of blocked days</a:t>
            </a:r>
          </a:p>
          <a:p>
            <a:r>
              <a:rPr lang="en-US" sz="2800" dirty="0" smtClean="0"/>
              <a:t>NCEP GFS – 1-15 day </a:t>
            </a:r>
            <a:r>
              <a:rPr lang="en-US" sz="2800" dirty="0" err="1" smtClean="0"/>
              <a:t>fcsts</a:t>
            </a:r>
            <a:endParaRPr lang="en-US" sz="2800" dirty="0" smtClean="0"/>
          </a:p>
          <a:p>
            <a:r>
              <a:rPr lang="en-US" sz="2800" dirty="0" smtClean="0"/>
              <a:t>Dec 2011 – March 2012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8C37-1A5B-A443-97BA-FB8B4DA11B7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creen Shot 2012-03-18 at 3.15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6" t="81180" r="27444"/>
          <a:stretch/>
        </p:blipFill>
        <p:spPr>
          <a:xfrm>
            <a:off x="-584583" y="1443434"/>
            <a:ext cx="2317865" cy="114232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198" y="-136524"/>
            <a:ext cx="4769795" cy="698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2391" y="2246238"/>
            <a:ext cx="1822441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7</a:t>
            </a:r>
            <a:r>
              <a:rPr lang="en-US" sz="2400" b="1" dirty="0" smtClean="0">
                <a:solidFill>
                  <a:srgbClr val="0000FF"/>
                </a:solidFill>
              </a:rPr>
              <a:t>-</a:t>
            </a:r>
            <a:r>
              <a:rPr lang="en-US" sz="2400" b="1" dirty="0" smtClean="0">
                <a:solidFill>
                  <a:srgbClr val="0000FF"/>
                </a:solidFill>
              </a:rPr>
              <a:t>day </a:t>
            </a:r>
            <a:r>
              <a:rPr lang="en-US" sz="2400" b="1" u="sng" dirty="0" smtClean="0">
                <a:solidFill>
                  <a:srgbClr val="0000FF"/>
                </a:solidFill>
              </a:rPr>
              <a:t>GFS</a:t>
            </a:r>
            <a:r>
              <a:rPr lang="en-US" sz="2400" b="1" dirty="0" smtClean="0">
                <a:solidFill>
                  <a:srgbClr val="0000FF"/>
                </a:solidFill>
              </a:rPr>
              <a:t> forecast blocking frequency is about </a:t>
            </a:r>
            <a:r>
              <a:rPr lang="en-US" sz="2400" b="1" u="sng" dirty="0" smtClean="0">
                <a:solidFill>
                  <a:srgbClr val="0000FF"/>
                </a:solidFill>
              </a:rPr>
              <a:t>50</a:t>
            </a:r>
            <a:r>
              <a:rPr lang="en-US" sz="2400" b="1" u="sng" dirty="0" smtClean="0">
                <a:solidFill>
                  <a:srgbClr val="0000FF"/>
                </a:solidFill>
              </a:rPr>
              <a:t>%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of observed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8994" y="2246238"/>
            <a:ext cx="2214299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7</a:t>
            </a:r>
            <a:r>
              <a:rPr lang="en-US" sz="2400" b="1" dirty="0" smtClean="0">
                <a:solidFill>
                  <a:srgbClr val="0000FF"/>
                </a:solidFill>
              </a:rPr>
              <a:t>-</a:t>
            </a:r>
            <a:r>
              <a:rPr lang="en-US" sz="2400" b="1" dirty="0" smtClean="0">
                <a:solidFill>
                  <a:srgbClr val="0000FF"/>
                </a:solidFill>
              </a:rPr>
              <a:t>day </a:t>
            </a:r>
            <a:r>
              <a:rPr lang="en-US" sz="2400" b="1" dirty="0" smtClean="0">
                <a:solidFill>
                  <a:srgbClr val="FF0000"/>
                </a:solidFill>
              </a:rPr>
              <a:t>FIM 60km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forecast blocking frequency is about </a:t>
            </a:r>
            <a:r>
              <a:rPr lang="en-US" sz="2400" b="1" dirty="0" smtClean="0">
                <a:solidFill>
                  <a:srgbClr val="FF0000"/>
                </a:solidFill>
              </a:rPr>
              <a:t>80</a:t>
            </a:r>
            <a:r>
              <a:rPr lang="en-US" sz="2400" b="1" dirty="0" smtClean="0">
                <a:solidFill>
                  <a:srgbClr val="FF0000"/>
                </a:solidFill>
              </a:rPr>
              <a:t>% </a:t>
            </a:r>
            <a:r>
              <a:rPr lang="en-US" sz="2400" b="1" dirty="0" smtClean="0">
                <a:solidFill>
                  <a:srgbClr val="0000FF"/>
                </a:solidFill>
              </a:rPr>
              <a:t>of observed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8C37-1A5B-A443-97BA-FB8B4DA11B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48"/>
          <a:stretch/>
        </p:blipFill>
        <p:spPr>
          <a:xfrm rot="5400000">
            <a:off x="680271" y="388621"/>
            <a:ext cx="5772707" cy="7133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161" t="60594" r="14034" b="7749"/>
          <a:stretch/>
        </p:blipFill>
        <p:spPr>
          <a:xfrm>
            <a:off x="7119934" y="1269921"/>
            <a:ext cx="1856627" cy="521997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1504" y="545675"/>
            <a:ext cx="998716" cy="52322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15km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8850" y="552226"/>
            <a:ext cx="998716" cy="52322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0km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1207" y="545675"/>
            <a:ext cx="998716" cy="52322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60km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926" y="34322"/>
            <a:ext cx="6897441" cy="461665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Blocking Strength (</a:t>
            </a:r>
            <a:r>
              <a:rPr lang="en-US" sz="2400" b="1" dirty="0" smtClean="0"/>
              <a:t>m/</a:t>
            </a:r>
            <a:r>
              <a:rPr lang="en-US" sz="2400" b="1" dirty="0" err="1" smtClean="0"/>
              <a:t>deg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lat</a:t>
            </a:r>
            <a:r>
              <a:rPr lang="en-US" sz="2400" b="1" dirty="0" smtClean="0"/>
              <a:t>) – </a:t>
            </a:r>
            <a:r>
              <a:rPr lang="en-US" sz="2400" b="1" dirty="0" smtClean="0"/>
              <a:t>FIM 30-day forecasts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3252" y="552226"/>
            <a:ext cx="1584839" cy="52322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Observed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3510" t="-1" r="37698" b="95555"/>
          <a:stretch/>
        </p:blipFill>
        <p:spPr>
          <a:xfrm rot="5400000">
            <a:off x="6114543" y="3496735"/>
            <a:ext cx="1750429" cy="3171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33252" y="552226"/>
            <a:ext cx="161517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libri"/>
              </a:rPr>
              <a:t>Observed</a:t>
            </a:r>
            <a:endParaRPr lang="en-US" sz="2800" b="1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611"/>
          <a:stretch/>
        </p:blipFill>
        <p:spPr>
          <a:xfrm rot="5400000">
            <a:off x="684569" y="394548"/>
            <a:ext cx="5772709" cy="715482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693240" y="4530529"/>
            <a:ext cx="947408" cy="231107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20293" y="4547243"/>
            <a:ext cx="947408" cy="231107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17859" y="4530529"/>
            <a:ext cx="947408" cy="231107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32154" y="4530529"/>
            <a:ext cx="947408" cy="231107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5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8C37-1A5B-A443-97BA-FB8B4DA11B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67" y="21165"/>
            <a:ext cx="7090833" cy="6797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308" y="4564536"/>
            <a:ext cx="1974022" cy="2092881"/>
          </a:xfrm>
          <a:prstGeom prst="rect">
            <a:avLst/>
          </a:prstGeom>
          <a:solidFill>
            <a:srgbClr val="FFFF00"/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72h forecast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Valid 12z 30 Oct  </a:t>
            </a:r>
          </a:p>
          <a:p>
            <a:endParaRPr lang="en-US" sz="1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Potential temp on PV =2 surface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15km FIM model</a:t>
            </a:r>
          </a:p>
          <a:p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3-01-08 at 9.44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8" y="5564325"/>
            <a:ext cx="4610100" cy="12573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6" name="Freeform 5"/>
          <p:cNvSpPr/>
          <p:nvPr/>
        </p:nvSpPr>
        <p:spPr>
          <a:xfrm>
            <a:off x="4828183" y="2276045"/>
            <a:ext cx="919738" cy="1320357"/>
          </a:xfrm>
          <a:custGeom>
            <a:avLst/>
            <a:gdLst>
              <a:gd name="connsiteX0" fmla="*/ 0 w 919738"/>
              <a:gd name="connsiteY0" fmla="*/ 0 h 1320357"/>
              <a:gd name="connsiteX1" fmla="*/ 201174 w 919738"/>
              <a:gd name="connsiteY1" fmla="*/ 276646 h 1320357"/>
              <a:gd name="connsiteX2" fmla="*/ 427495 w 919738"/>
              <a:gd name="connsiteY2" fmla="*/ 653891 h 1320357"/>
              <a:gd name="connsiteX3" fmla="*/ 854991 w 919738"/>
              <a:gd name="connsiteY3" fmla="*/ 1156885 h 1320357"/>
              <a:gd name="connsiteX4" fmla="*/ 917858 w 919738"/>
              <a:gd name="connsiteY4" fmla="*/ 1320357 h 132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738" h="1320357">
                <a:moveTo>
                  <a:pt x="0" y="0"/>
                </a:moveTo>
                <a:cubicBezTo>
                  <a:pt x="64962" y="83832"/>
                  <a:pt x="129925" y="167664"/>
                  <a:pt x="201174" y="276646"/>
                </a:cubicBezTo>
                <a:cubicBezTo>
                  <a:pt x="272423" y="385628"/>
                  <a:pt x="318526" y="507185"/>
                  <a:pt x="427495" y="653891"/>
                </a:cubicBezTo>
                <a:cubicBezTo>
                  <a:pt x="536465" y="800598"/>
                  <a:pt x="773264" y="1045807"/>
                  <a:pt x="854991" y="1156885"/>
                </a:cubicBezTo>
                <a:cubicBezTo>
                  <a:pt x="936718" y="1267963"/>
                  <a:pt x="917858" y="1320357"/>
                  <a:pt x="917858" y="1320357"/>
                </a:cubicBezTo>
              </a:path>
            </a:pathLst>
          </a:cu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1709981" y="1359585"/>
            <a:ext cx="891620" cy="237420"/>
          </a:xfrm>
          <a:custGeom>
            <a:avLst/>
            <a:gdLst>
              <a:gd name="connsiteX0" fmla="*/ 0 w 919738"/>
              <a:gd name="connsiteY0" fmla="*/ 0 h 1320357"/>
              <a:gd name="connsiteX1" fmla="*/ 201174 w 919738"/>
              <a:gd name="connsiteY1" fmla="*/ 276646 h 1320357"/>
              <a:gd name="connsiteX2" fmla="*/ 427495 w 919738"/>
              <a:gd name="connsiteY2" fmla="*/ 653891 h 1320357"/>
              <a:gd name="connsiteX3" fmla="*/ 854991 w 919738"/>
              <a:gd name="connsiteY3" fmla="*/ 1156885 h 1320357"/>
              <a:gd name="connsiteX4" fmla="*/ 917858 w 919738"/>
              <a:gd name="connsiteY4" fmla="*/ 1320357 h 132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738" h="1320357">
                <a:moveTo>
                  <a:pt x="0" y="0"/>
                </a:moveTo>
                <a:cubicBezTo>
                  <a:pt x="64962" y="83832"/>
                  <a:pt x="129925" y="167664"/>
                  <a:pt x="201174" y="276646"/>
                </a:cubicBezTo>
                <a:cubicBezTo>
                  <a:pt x="272423" y="385628"/>
                  <a:pt x="318526" y="507185"/>
                  <a:pt x="427495" y="653891"/>
                </a:cubicBezTo>
                <a:cubicBezTo>
                  <a:pt x="536465" y="800598"/>
                  <a:pt x="773264" y="1045807"/>
                  <a:pt x="854991" y="1156885"/>
                </a:cubicBezTo>
                <a:cubicBezTo>
                  <a:pt x="936718" y="1267963"/>
                  <a:pt x="917858" y="1320357"/>
                  <a:pt x="917858" y="1320357"/>
                </a:cubicBezTo>
              </a:path>
            </a:pathLst>
          </a:cu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3671432" y="2276045"/>
            <a:ext cx="113160" cy="1320357"/>
          </a:xfrm>
          <a:custGeom>
            <a:avLst/>
            <a:gdLst>
              <a:gd name="connsiteX0" fmla="*/ 0 w 919738"/>
              <a:gd name="connsiteY0" fmla="*/ 0 h 1320357"/>
              <a:gd name="connsiteX1" fmla="*/ 201174 w 919738"/>
              <a:gd name="connsiteY1" fmla="*/ 276646 h 1320357"/>
              <a:gd name="connsiteX2" fmla="*/ 427495 w 919738"/>
              <a:gd name="connsiteY2" fmla="*/ 653891 h 1320357"/>
              <a:gd name="connsiteX3" fmla="*/ 854991 w 919738"/>
              <a:gd name="connsiteY3" fmla="*/ 1156885 h 1320357"/>
              <a:gd name="connsiteX4" fmla="*/ 917858 w 919738"/>
              <a:gd name="connsiteY4" fmla="*/ 1320357 h 132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738" h="1320357">
                <a:moveTo>
                  <a:pt x="0" y="0"/>
                </a:moveTo>
                <a:cubicBezTo>
                  <a:pt x="64962" y="83832"/>
                  <a:pt x="129925" y="167664"/>
                  <a:pt x="201174" y="276646"/>
                </a:cubicBezTo>
                <a:cubicBezTo>
                  <a:pt x="272423" y="385628"/>
                  <a:pt x="318526" y="507185"/>
                  <a:pt x="427495" y="653891"/>
                </a:cubicBezTo>
                <a:cubicBezTo>
                  <a:pt x="536465" y="800598"/>
                  <a:pt x="773264" y="1045807"/>
                  <a:pt x="854991" y="1156885"/>
                </a:cubicBezTo>
                <a:cubicBezTo>
                  <a:pt x="936718" y="1267963"/>
                  <a:pt x="917858" y="1320357"/>
                  <a:pt x="917858" y="1320357"/>
                </a:cubicBezTo>
              </a:path>
            </a:pathLst>
          </a:cu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 flipV="1">
            <a:off x="2225491" y="591015"/>
            <a:ext cx="917857" cy="339521"/>
          </a:xfrm>
          <a:custGeom>
            <a:avLst/>
            <a:gdLst>
              <a:gd name="connsiteX0" fmla="*/ 0 w 919738"/>
              <a:gd name="connsiteY0" fmla="*/ 0 h 1320357"/>
              <a:gd name="connsiteX1" fmla="*/ 201174 w 919738"/>
              <a:gd name="connsiteY1" fmla="*/ 276646 h 1320357"/>
              <a:gd name="connsiteX2" fmla="*/ 427495 w 919738"/>
              <a:gd name="connsiteY2" fmla="*/ 653891 h 1320357"/>
              <a:gd name="connsiteX3" fmla="*/ 854991 w 919738"/>
              <a:gd name="connsiteY3" fmla="*/ 1156885 h 1320357"/>
              <a:gd name="connsiteX4" fmla="*/ 917858 w 919738"/>
              <a:gd name="connsiteY4" fmla="*/ 1320357 h 132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738" h="1320357">
                <a:moveTo>
                  <a:pt x="0" y="0"/>
                </a:moveTo>
                <a:cubicBezTo>
                  <a:pt x="64962" y="83832"/>
                  <a:pt x="129925" y="167664"/>
                  <a:pt x="201174" y="276646"/>
                </a:cubicBezTo>
                <a:cubicBezTo>
                  <a:pt x="272423" y="385628"/>
                  <a:pt x="318526" y="507185"/>
                  <a:pt x="427495" y="653891"/>
                </a:cubicBezTo>
                <a:cubicBezTo>
                  <a:pt x="536465" y="800598"/>
                  <a:pt x="773264" y="1045807"/>
                  <a:pt x="854991" y="1156885"/>
                </a:cubicBezTo>
                <a:cubicBezTo>
                  <a:pt x="936718" y="1267963"/>
                  <a:pt x="917858" y="1320357"/>
                  <a:pt x="917858" y="1320357"/>
                </a:cubicBezTo>
              </a:path>
            </a:pathLst>
          </a:cu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2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ESPC Blocking Demo #1 initial findings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68" y="1160079"/>
            <a:ext cx="8229600" cy="55613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Lower blocking frequency in weather and climate models compared to observed</a:t>
            </a:r>
          </a:p>
          <a:p>
            <a:pPr lvl="1"/>
            <a:r>
              <a:rPr lang="en-US" dirty="0" smtClean="0"/>
              <a:t>Known problem, worthy of ESPC Demo #1 effort, critical for improved </a:t>
            </a:r>
            <a:r>
              <a:rPr lang="en-US" dirty="0" err="1" smtClean="0"/>
              <a:t>subseasonal</a:t>
            </a:r>
            <a:r>
              <a:rPr lang="en-US" dirty="0" smtClean="0"/>
              <a:t>-seasonal forecasts</a:t>
            </a:r>
          </a:p>
          <a:p>
            <a:r>
              <a:rPr lang="en-US" dirty="0" smtClean="0"/>
              <a:t>Initial 30-day blocking tests with FIM</a:t>
            </a:r>
          </a:p>
          <a:p>
            <a:pPr lvl="1"/>
            <a:r>
              <a:rPr lang="en-US" dirty="0" smtClean="0"/>
              <a:t>Much higher blocking frequency than GFS </a:t>
            </a:r>
          </a:p>
          <a:p>
            <a:pPr lvl="2"/>
            <a:r>
              <a:rPr lang="en-US" dirty="0" smtClean="0"/>
              <a:t>Hypothesis: due to numerical differences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ndependent of resolution </a:t>
            </a:r>
          </a:p>
          <a:p>
            <a:pPr marL="457200" lvl="1" indent="0">
              <a:buNone/>
            </a:pPr>
            <a:r>
              <a:rPr lang="en-US" dirty="0" smtClean="0"/>
              <a:t>(15km, 30km, 60km)</a:t>
            </a:r>
          </a:p>
          <a:p>
            <a:pPr lvl="1"/>
            <a:r>
              <a:rPr lang="en-US" dirty="0" smtClean="0"/>
              <a:t>Block </a:t>
            </a:r>
            <a:r>
              <a:rPr lang="en-US" i="1" dirty="0" smtClean="0"/>
              <a:t>duration</a:t>
            </a:r>
            <a:r>
              <a:rPr lang="en-US" dirty="0" smtClean="0"/>
              <a:t> sensitive to </a:t>
            </a:r>
          </a:p>
          <a:p>
            <a:pPr marL="457200" lvl="1" indent="0">
              <a:buNone/>
            </a:pPr>
            <a:r>
              <a:rPr lang="en-US" dirty="0" smtClean="0"/>
              <a:t>model diffusion and res for FIM</a:t>
            </a:r>
          </a:p>
          <a:p>
            <a:pPr marL="514350" indent="-457200"/>
            <a:r>
              <a:rPr lang="en-US" dirty="0" smtClean="0"/>
              <a:t>Efforts have just barely started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8C37-1A5B-A443-97BA-FB8B4DA11B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 descr="Screen Shot 2013-01-08 at 10.02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31" y="4199197"/>
            <a:ext cx="3528869" cy="26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2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ESPC Demo #1 directions (2013-18)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5" y="941317"/>
            <a:ext cx="8791222" cy="59799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Hypothesis:   Blocking deficiencies may be addressable through improved coupled models (</a:t>
            </a:r>
            <a:r>
              <a:rPr lang="en-US" dirty="0" err="1" smtClean="0"/>
              <a:t>numerics</a:t>
            </a:r>
            <a:r>
              <a:rPr lang="en-US" dirty="0" smtClean="0"/>
              <a:t>, resolution, physics)</a:t>
            </a:r>
          </a:p>
          <a:p>
            <a:r>
              <a:rPr lang="en-US" dirty="0" smtClean="0"/>
              <a:t>What’s new:  next-generation global AMIP/CMIP models (higher resolution, modified </a:t>
            </a:r>
            <a:r>
              <a:rPr lang="en-US" dirty="0" err="1" smtClean="0"/>
              <a:t>numerics</a:t>
            </a:r>
            <a:r>
              <a:rPr lang="en-US" dirty="0" smtClean="0"/>
              <a:t>, readying for GPU/MIC computational era) </a:t>
            </a:r>
          </a:p>
          <a:p>
            <a:r>
              <a:rPr lang="en-US" dirty="0" smtClean="0"/>
              <a:t>Expand </a:t>
            </a:r>
            <a:r>
              <a:rPr lang="en-US" dirty="0"/>
              <a:t>laboratory links for planned collaboration for blocking research topics </a:t>
            </a:r>
            <a:r>
              <a:rPr lang="en-US" dirty="0" smtClean="0"/>
              <a:t>for prediction over </a:t>
            </a:r>
            <a:r>
              <a:rPr lang="en-US" dirty="0"/>
              <a:t>1</a:t>
            </a:r>
            <a:r>
              <a:rPr lang="en-US" dirty="0" smtClean="0"/>
              <a:t>-26 </a:t>
            </a:r>
            <a:r>
              <a:rPr lang="en-US" dirty="0"/>
              <a:t>week duration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Build on NMME community </a:t>
            </a:r>
            <a:r>
              <a:rPr lang="en-US" b="1" dirty="0" smtClean="0">
                <a:solidFill>
                  <a:srgbClr val="0000FF"/>
                </a:solidFill>
              </a:rPr>
              <a:t>operational</a:t>
            </a:r>
            <a:r>
              <a:rPr lang="en-US" dirty="0" smtClean="0"/>
              <a:t> ties, also labs with WWRP/ WCRP/THORPEX 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research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“</a:t>
            </a:r>
            <a:r>
              <a:rPr lang="en-US" dirty="0" err="1" smtClean="0"/>
              <a:t>Subseasonal</a:t>
            </a:r>
            <a:r>
              <a:rPr lang="en-US" dirty="0" smtClean="0"/>
              <a:t> to Seasonal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   Prediction Research Implementation Plan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8C37-1A5B-A443-97BA-FB8B4DA11B7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760" r="12581" b="7485"/>
          <a:stretch/>
        </p:blipFill>
        <p:spPr>
          <a:xfrm>
            <a:off x="6907797" y="5286847"/>
            <a:ext cx="2404670" cy="228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8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50" y="-33168"/>
            <a:ext cx="8229600" cy="980489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ESRL/NOAA plans on </a:t>
            </a:r>
            <a:r>
              <a:rPr lang="en-US" b="1" dirty="0" smtClean="0">
                <a:solidFill>
                  <a:srgbClr val="0000FF"/>
                </a:solidFill>
              </a:rPr>
              <a:t>global modeling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7272"/>
            <a:ext cx="9353135" cy="604157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sz="3800" dirty="0">
                <a:solidFill>
                  <a:srgbClr val="FF0000"/>
                </a:solidFill>
              </a:rPr>
              <a:t>Complete FIM-</a:t>
            </a:r>
            <a:r>
              <a:rPr lang="en-US" sz="3800" dirty="0" err="1">
                <a:solidFill>
                  <a:srgbClr val="FF0000"/>
                </a:solidFill>
              </a:rPr>
              <a:t>EnKF</a:t>
            </a:r>
            <a:r>
              <a:rPr lang="en-US" sz="3800" dirty="0">
                <a:solidFill>
                  <a:srgbClr val="FF0000"/>
                </a:solidFill>
              </a:rPr>
              <a:t>-GSI </a:t>
            </a:r>
            <a:r>
              <a:rPr lang="en-US" sz="3800" dirty="0" smtClean="0">
                <a:solidFill>
                  <a:srgbClr val="FF0000"/>
                </a:solidFill>
              </a:rPr>
              <a:t>data </a:t>
            </a:r>
            <a:r>
              <a:rPr lang="en-US" sz="3800" dirty="0" smtClean="0">
                <a:solidFill>
                  <a:srgbClr val="FF0000"/>
                </a:solidFill>
              </a:rPr>
              <a:t>assimilation, 4densvar </a:t>
            </a:r>
            <a:endParaRPr lang="en-US" sz="38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3800" dirty="0" smtClean="0"/>
              <a:t>Improved </a:t>
            </a:r>
            <a:r>
              <a:rPr lang="en-US" sz="3800" dirty="0" err="1"/>
              <a:t>numerics</a:t>
            </a:r>
            <a:r>
              <a:rPr lang="en-US" sz="3800" dirty="0"/>
              <a:t>/</a:t>
            </a:r>
            <a:r>
              <a:rPr lang="en-US" sz="3800" dirty="0" smtClean="0"/>
              <a:t>physics (PBL, ocean)</a:t>
            </a:r>
            <a:endParaRPr lang="en-US" sz="3800" dirty="0" smtClean="0"/>
          </a:p>
          <a:p>
            <a:pPr marL="457200" indent="-457200">
              <a:buAutoNum type="arabicPeriod"/>
            </a:pPr>
            <a:r>
              <a:rPr lang="en-US" sz="3800" dirty="0" smtClean="0">
                <a:solidFill>
                  <a:srgbClr val="FF0000"/>
                </a:solidFill>
              </a:rPr>
              <a:t>GEFS experimental FIM testing (plan with NCEP) </a:t>
            </a:r>
            <a:endParaRPr lang="en-US" sz="38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3800" dirty="0" smtClean="0"/>
              <a:t>NMME </a:t>
            </a:r>
            <a:r>
              <a:rPr lang="en-US" sz="3800" dirty="0" smtClean="0"/>
              <a:t>experimental </a:t>
            </a:r>
            <a:r>
              <a:rPr lang="en-US" sz="3800" dirty="0"/>
              <a:t>testing – </a:t>
            </a:r>
            <a:r>
              <a:rPr lang="en-US" sz="3800" dirty="0" smtClean="0"/>
              <a:t>coupled FIM</a:t>
            </a:r>
          </a:p>
          <a:p>
            <a:pPr marL="400050" lvl="1" indent="0">
              <a:buNone/>
            </a:pPr>
            <a:r>
              <a:rPr lang="en-US" sz="3400" dirty="0" smtClean="0"/>
              <a:t>- FIM/</a:t>
            </a:r>
            <a:r>
              <a:rPr lang="en-US" sz="3400" dirty="0" err="1" smtClean="0"/>
              <a:t>iHYCOM</a:t>
            </a:r>
            <a:r>
              <a:rPr lang="en-US" sz="3400" dirty="0" smtClean="0"/>
              <a:t> coupled model (more at GODAE </a:t>
            </a:r>
            <a:r>
              <a:rPr lang="en-US" sz="3400" dirty="0" err="1" smtClean="0"/>
              <a:t>mtg</a:t>
            </a:r>
            <a:r>
              <a:rPr lang="en-US" sz="3400" dirty="0" smtClean="0"/>
              <a:t>)</a:t>
            </a:r>
            <a:endParaRPr lang="en-US" sz="3400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sz="3800" dirty="0" smtClean="0">
                <a:solidFill>
                  <a:srgbClr val="FF0000"/>
                </a:solidFill>
              </a:rPr>
              <a:t>HFIP </a:t>
            </a:r>
            <a:r>
              <a:rPr lang="en-US" sz="3800" dirty="0" smtClean="0">
                <a:solidFill>
                  <a:srgbClr val="FF0000"/>
                </a:solidFill>
              </a:rPr>
              <a:t>(tropical cyclone) </a:t>
            </a:r>
            <a:r>
              <a:rPr lang="en-US" sz="3800" dirty="0" smtClean="0">
                <a:solidFill>
                  <a:srgbClr val="FF0000"/>
                </a:solidFill>
              </a:rPr>
              <a:t>real-time forecasts – 15km, 25km ensemble</a:t>
            </a:r>
            <a:endParaRPr lang="en-US" sz="3800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5"/>
            </a:pPr>
            <a:r>
              <a:rPr lang="en-US" sz="3800" dirty="0"/>
              <a:t>FIM-</a:t>
            </a:r>
            <a:r>
              <a:rPr lang="en-US" sz="3800" dirty="0" err="1"/>
              <a:t>chem</a:t>
            </a:r>
            <a:r>
              <a:rPr lang="en-US" sz="3800" dirty="0"/>
              <a:t>/</a:t>
            </a:r>
            <a:r>
              <a:rPr lang="en-US" sz="3800" dirty="0" smtClean="0"/>
              <a:t>CO2/volcanic ash earth system apps</a:t>
            </a:r>
            <a:endParaRPr lang="en-US" sz="3800" dirty="0" smtClean="0"/>
          </a:p>
          <a:p>
            <a:pPr marL="457200" indent="-457200">
              <a:buAutoNum type="arabicPeriod" startAt="5"/>
            </a:pPr>
            <a:r>
              <a:rPr lang="en-US" sz="3800" dirty="0" smtClean="0"/>
              <a:t>NIM real-data tests</a:t>
            </a:r>
          </a:p>
          <a:p>
            <a:pPr marL="457200" indent="-457200">
              <a:buAutoNum type="arabicPeriod" startAt="5"/>
            </a:pPr>
            <a:r>
              <a:rPr lang="en-US" sz="3800" dirty="0" smtClean="0"/>
              <a:t>Application of FIM/GFS/advanced data assimilation but also NIM and MPAS in </a:t>
            </a:r>
            <a:r>
              <a:rPr lang="en-US" sz="3800" b="1" dirty="0" smtClean="0">
                <a:solidFill>
                  <a:srgbClr val="0000FF"/>
                </a:solidFill>
              </a:rPr>
              <a:t>NOAA Research-Regular Pilot Test (also toward HFIP, ESPC goals)</a:t>
            </a:r>
          </a:p>
          <a:p>
            <a:pPr marL="457200" indent="-457200">
              <a:buAutoNum type="arabicPeriod" startAt="5"/>
            </a:pPr>
            <a:endParaRPr lang="en-US" sz="3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8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-1295399" y="-152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sz="3200" b="1" u="sng" dirty="0">
                <a:latin typeface="Calibri" charset="0"/>
                <a:ea typeface="ＭＳ Ｐゴシック" charset="0"/>
                <a:cs typeface="ＭＳ Ｐゴシック" charset="0"/>
              </a:rPr>
              <a:t>FIM</a:t>
            </a:r>
            <a:r>
              <a:rPr lang="en-US" sz="3200" b="1" u="sng" dirty="0" smtClean="0">
                <a:latin typeface="Calibri" charset="0"/>
                <a:ea typeface="ＭＳ Ｐゴシック" charset="0"/>
                <a:cs typeface="ＭＳ Ｐゴシック" charset="0"/>
              </a:rPr>
              <a:t> global model</a:t>
            </a:r>
            <a:r>
              <a:rPr lang="en-US" sz="3200" u="sng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u="sng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development at NOAA/ESRL and NCEP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110600" y="999075"/>
            <a:ext cx="6754914" cy="5943600"/>
          </a:xfrm>
        </p:spPr>
        <p:txBody>
          <a:bodyPr>
            <a:normAutofit/>
          </a:bodyPr>
          <a:lstStyle/>
          <a:p>
            <a:pPr>
              <a:buFont typeface="Times" charset="0"/>
              <a:buNone/>
            </a:pP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Horizontal grid – </a:t>
            </a:r>
            <a:r>
              <a:rPr lang="en-US" sz="24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icosahedral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(largely hexagons)</a:t>
            </a:r>
          </a:p>
          <a:p>
            <a:pPr>
              <a:buFont typeface="Times" charset="0"/>
              <a:buNone/>
            </a:pP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Vertical grid – hybrid isentropic-sigma </a:t>
            </a:r>
            <a:endParaRPr lang="en-US" sz="24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Times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Resolution</a:t>
            </a:r>
          </a:p>
          <a:p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Real-time testing at 60km, 30km,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15km, 10km resolution -  icosahedral horizontal grid</a:t>
            </a:r>
            <a:endParaRPr lang="en-US" sz="24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64 vertical levels – hybrid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θ-σ</a:t>
            </a:r>
            <a:endParaRPr lang="en-US" sz="24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Ptop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= 0.5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hPa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-top = 2200K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Times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Physics</a:t>
            </a:r>
            <a:endParaRPr lang="en-US" sz="24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Currently GFS physics suite (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2011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version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Testing with WRF (</a:t>
            </a:r>
            <a:r>
              <a:rPr lang="en-US" sz="24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Grell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cumulus, PBL)</a:t>
            </a:r>
            <a:endParaRPr lang="en-US" sz="24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Times" charset="0"/>
              <a:buNone/>
            </a:pPr>
            <a:r>
              <a:rPr lang="en-US" sz="1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endParaRPr lang="en-US" sz="16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Times" charset="0"/>
              <a:buNone/>
            </a:pPr>
            <a:endParaRPr lang="en-US" sz="20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2" descr="t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t="20372" r="11749" b="20079"/>
          <a:stretch>
            <a:fillRect/>
          </a:stretch>
        </p:blipFill>
        <p:spPr bwMode="auto">
          <a:xfrm>
            <a:off x="6028265" y="-1964261"/>
            <a:ext cx="4613102" cy="440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einer_xsec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2" y="2656056"/>
            <a:ext cx="2929465" cy="279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862" y="5162252"/>
            <a:ext cx="872013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Times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Initial conditions </a:t>
            </a:r>
            <a:endParaRPr lang="en-US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GFS/GSI spectral data to FIM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icos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hybrid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θ-σ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vertical coordinate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Ensemble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Kalman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assimilation in development using FIM model (using NOAA GSI-ensemble code)</a:t>
            </a:r>
          </a:p>
          <a:p>
            <a:pPr>
              <a:buFont typeface="Arial" charset="0"/>
              <a:buNone/>
            </a:pPr>
            <a:r>
              <a:rPr lang="en-US" sz="11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endParaRPr lang="en-US" sz="12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Times" charset="0"/>
              <a:buNone/>
            </a:pPr>
            <a:endParaRPr lang="en-US" sz="16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5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Box 1"/>
          <p:cNvSpPr txBox="1">
            <a:spLocks noChangeArrowheads="1"/>
          </p:cNvSpPr>
          <p:nvPr/>
        </p:nvSpPr>
        <p:spPr bwMode="auto">
          <a:xfrm>
            <a:off x="0" y="381000"/>
            <a:ext cx="8991600" cy="754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98513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5713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u="sng" dirty="0" smtClean="0">
                <a:solidFill>
                  <a:srgbClr val="0000FF"/>
                </a:solidFill>
              </a:rPr>
              <a:t>FIM global model</a:t>
            </a:r>
            <a:endParaRPr lang="en-US" sz="2800" b="1" u="sng" dirty="0">
              <a:solidFill>
                <a:srgbClr val="0000FF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Horizontal grid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Icosahedral, Arakawa A grid – testing 60km/30km/15km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Vertical grid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Staggered Lorenz grid, </a:t>
            </a:r>
            <a:r>
              <a:rPr lang="en-US" dirty="0" err="1">
                <a:solidFill>
                  <a:srgbClr val="000000"/>
                </a:solidFill>
              </a:rPr>
              <a:t>ptop</a:t>
            </a:r>
            <a:r>
              <a:rPr lang="en-US" dirty="0">
                <a:solidFill>
                  <a:srgbClr val="000000"/>
                </a:solidFill>
              </a:rPr>
              <a:t> = 0.5 </a:t>
            </a:r>
            <a:r>
              <a:rPr lang="en-US" dirty="0" err="1">
                <a:solidFill>
                  <a:srgbClr val="000000"/>
                </a:solidFill>
              </a:rPr>
              <a:t>hPa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Lucida Grande" charset="0"/>
              </a:rPr>
              <a:t>θtop</a:t>
            </a:r>
            <a:r>
              <a:rPr lang="en-US" dirty="0">
                <a:solidFill>
                  <a:srgbClr val="000000"/>
                </a:solidFill>
                <a:latin typeface="Lucida Grande" charset="0"/>
              </a:rPr>
              <a:t> ~2200K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Generalized vertical coordinate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Hybrid </a:t>
            </a:r>
            <a:r>
              <a:rPr lang="en-US" dirty="0" err="1">
                <a:solidFill>
                  <a:srgbClr val="000000"/>
                </a:solidFill>
                <a:latin typeface="Lucida Grande" charset="0"/>
              </a:rPr>
              <a:t>θ-</a:t>
            </a:r>
            <a:r>
              <a:rPr lang="en-US" dirty="0" err="1">
                <a:solidFill>
                  <a:srgbClr val="000000"/>
                </a:solidFill>
              </a:rPr>
              <a:t>σ</a:t>
            </a:r>
            <a:r>
              <a:rPr lang="en-US" dirty="0">
                <a:solidFill>
                  <a:srgbClr val="000000"/>
                </a:solidFill>
              </a:rPr>
              <a:t> option (</a:t>
            </a:r>
            <a:r>
              <a:rPr lang="en-US" dirty="0" smtClean="0">
                <a:solidFill>
                  <a:srgbClr val="000000"/>
                </a:solidFill>
              </a:rPr>
              <a:t>64L)</a:t>
            </a:r>
            <a:endParaRPr lang="en-US" dirty="0">
              <a:solidFill>
                <a:srgbClr val="000000"/>
              </a:solidFill>
            </a:endParaRPr>
          </a:p>
          <a:p>
            <a:pPr lvl="2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GFS </a:t>
            </a:r>
            <a:r>
              <a:rPr lang="en-US" dirty="0" err="1">
                <a:solidFill>
                  <a:srgbClr val="000000"/>
                </a:solidFill>
              </a:rPr>
              <a:t>σ</a:t>
            </a:r>
            <a:r>
              <a:rPr lang="en-US" dirty="0">
                <a:solidFill>
                  <a:srgbClr val="000000"/>
                </a:solidFill>
              </a:rPr>
              <a:t>-p option (64 levels)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err="1">
                <a:solidFill>
                  <a:srgbClr val="0000FF"/>
                </a:solidFill>
              </a:rPr>
              <a:t>Numerics</a:t>
            </a:r>
            <a:endParaRPr lang="en-US" b="1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Adams-</a:t>
            </a:r>
            <a:r>
              <a:rPr lang="en-US" dirty="0" err="1">
                <a:solidFill>
                  <a:srgbClr val="000000"/>
                </a:solidFill>
              </a:rPr>
              <a:t>Bashforth</a:t>
            </a:r>
            <a:r>
              <a:rPr lang="en-US" dirty="0">
                <a:solidFill>
                  <a:srgbClr val="000000"/>
                </a:solidFill>
              </a:rPr>
              <a:t> 3</a:t>
            </a:r>
            <a:r>
              <a:rPr lang="en-US" baseline="30000" dirty="0">
                <a:solidFill>
                  <a:srgbClr val="000000"/>
                </a:solidFill>
              </a:rPr>
              <a:t>rd</a:t>
            </a:r>
            <a:r>
              <a:rPr lang="en-US" dirty="0">
                <a:solidFill>
                  <a:srgbClr val="000000"/>
                </a:solidFill>
              </a:rPr>
              <a:t> order time differencing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Flux-corrected </a:t>
            </a:r>
            <a:r>
              <a:rPr lang="en-US" dirty="0" smtClean="0">
                <a:solidFill>
                  <a:srgbClr val="000000"/>
                </a:solidFill>
              </a:rPr>
              <a:t>transport, finite-volume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Physics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GFS physics </a:t>
            </a:r>
            <a:r>
              <a:rPr lang="en-US" dirty="0" smtClean="0">
                <a:solidFill>
                  <a:srgbClr val="000000"/>
                </a:solidFill>
              </a:rPr>
              <a:t>suite, WRF-</a:t>
            </a:r>
            <a:r>
              <a:rPr lang="en-US" dirty="0" err="1" smtClean="0">
                <a:solidFill>
                  <a:srgbClr val="000000"/>
                </a:solidFill>
              </a:rPr>
              <a:t>Grell</a:t>
            </a:r>
            <a:r>
              <a:rPr lang="en-US" dirty="0" smtClean="0">
                <a:solidFill>
                  <a:srgbClr val="000000"/>
                </a:solidFill>
              </a:rPr>
              <a:t> cumulus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Coupled </a:t>
            </a:r>
            <a:r>
              <a:rPr lang="en-US" b="1" dirty="0">
                <a:solidFill>
                  <a:srgbClr val="0000FF"/>
                </a:solidFill>
              </a:rPr>
              <a:t>model extensions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Chem</a:t>
            </a:r>
            <a:r>
              <a:rPr lang="en-US" dirty="0">
                <a:solidFill>
                  <a:srgbClr val="000000"/>
                </a:solidFill>
              </a:rPr>
              <a:t> – WRF-</a:t>
            </a:r>
            <a:r>
              <a:rPr lang="en-US" dirty="0" err="1">
                <a:solidFill>
                  <a:srgbClr val="000000"/>
                </a:solidFill>
              </a:rPr>
              <a:t>chem</a:t>
            </a:r>
            <a:r>
              <a:rPr lang="en-US" dirty="0">
                <a:solidFill>
                  <a:srgbClr val="000000"/>
                </a:solidFill>
              </a:rPr>
              <a:t>/GOCART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Ocean – icosahedral </a:t>
            </a:r>
            <a:r>
              <a:rPr lang="en-US" dirty="0" smtClean="0">
                <a:solidFill>
                  <a:srgbClr val="000000"/>
                </a:solidFill>
              </a:rPr>
              <a:t>HYCOM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GPU/MIC capability </a:t>
            </a:r>
            <a:r>
              <a:rPr lang="en-US" dirty="0" smtClean="0">
                <a:solidFill>
                  <a:srgbClr val="000000"/>
                </a:solidFill>
              </a:rPr>
              <a:t>– dynamics complete, physics within 6 </a:t>
            </a:r>
            <a:r>
              <a:rPr lang="en-US" dirty="0" err="1" smtClean="0">
                <a:solidFill>
                  <a:srgbClr val="000000"/>
                </a:solidFill>
              </a:rPr>
              <a:t>mos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buFont typeface="Arial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8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Box 1"/>
          <p:cNvSpPr txBox="1">
            <a:spLocks noChangeArrowheads="1"/>
          </p:cNvSpPr>
          <p:nvPr/>
        </p:nvSpPr>
        <p:spPr bwMode="auto">
          <a:xfrm>
            <a:off x="0" y="381000"/>
            <a:ext cx="8991600" cy="754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98513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5713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u="sng" strike="sngStrike" dirty="0" smtClean="0">
                <a:solidFill>
                  <a:srgbClr val="0000FF"/>
                </a:solidFill>
              </a:rPr>
              <a:t>FIM</a:t>
            </a:r>
            <a:r>
              <a:rPr lang="en-US" sz="2800" b="1" u="sng" dirty="0" smtClean="0">
                <a:solidFill>
                  <a:srgbClr val="0000FF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NIM</a:t>
            </a:r>
            <a:r>
              <a:rPr lang="en-US" sz="2800" b="1" u="sng" dirty="0" smtClean="0">
                <a:solidFill>
                  <a:srgbClr val="0000FF"/>
                </a:solidFill>
              </a:rPr>
              <a:t> global model – </a:t>
            </a:r>
            <a:r>
              <a:rPr lang="en-US" sz="2800" b="1" u="sng" dirty="0" smtClean="0">
                <a:solidFill>
                  <a:srgbClr val="FF0000"/>
                </a:solidFill>
              </a:rPr>
              <a:t>non-hydrostatic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incl</a:t>
            </a:r>
            <a:r>
              <a:rPr lang="en-US" sz="2800" b="1" u="sng" dirty="0" smtClean="0">
                <a:solidFill>
                  <a:srgbClr val="FF0000"/>
                </a:solidFill>
              </a:rPr>
              <a:t> &lt;5km</a:t>
            </a:r>
            <a:endParaRPr lang="en-US" sz="2800" b="1" u="sng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Horizontal grid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Icosahedral, Arakawa A grid – testing 60km/30km/15km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Vertical grid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Staggered Lorenz </a:t>
            </a:r>
            <a:r>
              <a:rPr lang="en-US" dirty="0" smtClean="0">
                <a:solidFill>
                  <a:srgbClr val="000000"/>
                </a:solidFill>
              </a:rPr>
              <a:t>grid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ertical </a:t>
            </a:r>
            <a:r>
              <a:rPr lang="en-US" dirty="0">
                <a:solidFill>
                  <a:srgbClr val="000000"/>
                </a:solidFill>
              </a:rPr>
              <a:t>coordinate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Sigma-z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option (</a:t>
            </a:r>
            <a:r>
              <a:rPr lang="en-US" b="1" dirty="0" smtClean="0">
                <a:solidFill>
                  <a:srgbClr val="FF0000"/>
                </a:solidFill>
              </a:rPr>
              <a:t>64L)</a:t>
            </a:r>
          </a:p>
          <a:p>
            <a:pPr lvl="2" eaLnBrk="1" hangingPunct="1">
              <a:buFont typeface="Arial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b="1" dirty="0" err="1" smtClean="0">
                <a:solidFill>
                  <a:srgbClr val="0000FF"/>
                </a:solidFill>
              </a:rPr>
              <a:t>Numerics</a:t>
            </a:r>
            <a:endParaRPr lang="en-US" b="1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Adams-</a:t>
            </a:r>
            <a:r>
              <a:rPr lang="en-US" dirty="0" err="1">
                <a:solidFill>
                  <a:srgbClr val="000000"/>
                </a:solidFill>
              </a:rPr>
              <a:t>Bashforth</a:t>
            </a:r>
            <a:r>
              <a:rPr lang="en-US" dirty="0">
                <a:solidFill>
                  <a:srgbClr val="000000"/>
                </a:solidFill>
              </a:rPr>
              <a:t> 3</a:t>
            </a:r>
            <a:r>
              <a:rPr lang="en-US" baseline="30000" dirty="0">
                <a:solidFill>
                  <a:srgbClr val="000000"/>
                </a:solidFill>
              </a:rPr>
              <a:t>rd</a:t>
            </a:r>
            <a:r>
              <a:rPr lang="en-US" dirty="0">
                <a:solidFill>
                  <a:srgbClr val="000000"/>
                </a:solidFill>
              </a:rPr>
              <a:t> order time differencing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Flux-corrected </a:t>
            </a:r>
            <a:r>
              <a:rPr lang="en-US" dirty="0" smtClean="0">
                <a:solidFill>
                  <a:srgbClr val="000000"/>
                </a:solidFill>
              </a:rPr>
              <a:t>transport, finite volume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Physics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GFS physics </a:t>
            </a:r>
            <a:r>
              <a:rPr lang="en-US" dirty="0" smtClean="0">
                <a:solidFill>
                  <a:srgbClr val="000000"/>
                </a:solidFill>
              </a:rPr>
              <a:t>suite, </a:t>
            </a:r>
            <a:r>
              <a:rPr lang="en-US" b="1" dirty="0" smtClean="0">
                <a:solidFill>
                  <a:srgbClr val="FF0000"/>
                </a:solidFill>
              </a:rPr>
              <a:t>GRIMS (Korea </a:t>
            </a:r>
            <a:r>
              <a:rPr lang="en-US" b="1" dirty="0" err="1" smtClean="0">
                <a:solidFill>
                  <a:srgbClr val="FF0000"/>
                </a:solidFill>
              </a:rPr>
              <a:t>mesoscale</a:t>
            </a:r>
            <a:r>
              <a:rPr lang="en-US" b="1" dirty="0" smtClean="0">
                <a:solidFill>
                  <a:srgbClr val="FF0000"/>
                </a:solidFill>
              </a:rPr>
              <a:t>) suite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Coupled </a:t>
            </a:r>
            <a:r>
              <a:rPr lang="en-US" b="1" dirty="0">
                <a:solidFill>
                  <a:srgbClr val="0000FF"/>
                </a:solidFill>
              </a:rPr>
              <a:t>model extensions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Chem</a:t>
            </a:r>
            <a:r>
              <a:rPr lang="en-US" dirty="0">
                <a:solidFill>
                  <a:srgbClr val="000000"/>
                </a:solidFill>
              </a:rPr>
              <a:t> – WRF-</a:t>
            </a:r>
            <a:r>
              <a:rPr lang="en-US" dirty="0" err="1">
                <a:solidFill>
                  <a:srgbClr val="000000"/>
                </a:solidFill>
              </a:rPr>
              <a:t>chem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GOCART - </a:t>
            </a:r>
            <a:r>
              <a:rPr lang="en-US" b="1" dirty="0" smtClean="0">
                <a:solidFill>
                  <a:srgbClr val="FF0000"/>
                </a:solidFill>
              </a:rPr>
              <a:t>future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Ocean – icosahedral </a:t>
            </a:r>
            <a:r>
              <a:rPr lang="en-US" dirty="0" smtClean="0">
                <a:solidFill>
                  <a:srgbClr val="000000"/>
                </a:solidFill>
              </a:rPr>
              <a:t>HYCOM - </a:t>
            </a:r>
            <a:r>
              <a:rPr lang="en-US" b="1" dirty="0" smtClean="0">
                <a:solidFill>
                  <a:srgbClr val="FF0000"/>
                </a:solidFill>
              </a:rPr>
              <a:t>future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GPU/MIC capability </a:t>
            </a:r>
            <a:r>
              <a:rPr lang="en-US" dirty="0" smtClean="0">
                <a:solidFill>
                  <a:srgbClr val="000000"/>
                </a:solidFill>
              </a:rPr>
              <a:t>– dynamics complete, physics within 6 </a:t>
            </a:r>
            <a:r>
              <a:rPr lang="en-US" dirty="0" err="1" smtClean="0">
                <a:solidFill>
                  <a:srgbClr val="000000"/>
                </a:solidFill>
              </a:rPr>
              <a:t>mos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buFont typeface="Arial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7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563" y="857055"/>
            <a:ext cx="4224337" cy="2636837"/>
          </a:xfrm>
        </p:spPr>
      </p:pic>
      <p:pic>
        <p:nvPicPr>
          <p:cNvPr id="33795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" y="1055492"/>
            <a:ext cx="457200" cy="1933575"/>
          </a:xfrm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857055"/>
            <a:ext cx="4116387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1207892"/>
            <a:ext cx="500063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79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63" y="3916167"/>
            <a:ext cx="4173537" cy="311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1447800" y="470472"/>
            <a:ext cx="295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err="1" smtClean="0"/>
              <a:t>ENDgame</a:t>
            </a:r>
            <a:r>
              <a:rPr lang="en-US" sz="2400" b="1" dirty="0" smtClean="0"/>
              <a:t> - UKMO</a:t>
            </a:r>
            <a:endParaRPr lang="en-US" sz="2400" b="1" dirty="0"/>
          </a:p>
        </p:txBody>
      </p:sp>
      <p:sp>
        <p:nvSpPr>
          <p:cNvPr id="33800" name="TextBox 13"/>
          <p:cNvSpPr txBox="1">
            <a:spLocks noChangeArrowheads="1"/>
          </p:cNvSpPr>
          <p:nvPr/>
        </p:nvSpPr>
        <p:spPr bwMode="auto">
          <a:xfrm>
            <a:off x="4700589" y="492697"/>
            <a:ext cx="436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/>
              <a:t>ICON-</a:t>
            </a:r>
            <a:r>
              <a:rPr lang="en-US" sz="2400" b="1" dirty="0" smtClean="0"/>
              <a:t>IAP – Germany - DWD</a:t>
            </a:r>
            <a:endParaRPr lang="en-US" sz="2400" b="1" dirty="0"/>
          </a:p>
        </p:txBody>
      </p:sp>
      <p:sp>
        <p:nvSpPr>
          <p:cNvPr id="33801" name="TextBox 14"/>
          <p:cNvSpPr txBox="1">
            <a:spLocks noChangeArrowheads="1"/>
          </p:cNvSpPr>
          <p:nvPr/>
        </p:nvSpPr>
        <p:spPr bwMode="auto">
          <a:xfrm>
            <a:off x="701675" y="3616130"/>
            <a:ext cx="3184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/>
              <a:t>MPAS/</a:t>
            </a:r>
            <a:r>
              <a:rPr lang="en-US" sz="2400" b="1" dirty="0" smtClean="0"/>
              <a:t>G5 - NCAR</a:t>
            </a:r>
            <a:endParaRPr lang="en-US" sz="2400" b="1" dirty="0"/>
          </a:p>
        </p:txBody>
      </p:sp>
      <p:sp>
        <p:nvSpPr>
          <p:cNvPr id="33802" name="TextBox 15"/>
          <p:cNvSpPr txBox="1">
            <a:spLocks noChangeArrowheads="1"/>
          </p:cNvSpPr>
          <p:nvPr/>
        </p:nvSpPr>
        <p:spPr bwMode="auto">
          <a:xfrm>
            <a:off x="4572000" y="3528817"/>
            <a:ext cx="228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/>
              <a:t>NIM/</a:t>
            </a:r>
            <a:r>
              <a:rPr lang="en-US" sz="2400" b="1" dirty="0" smtClean="0"/>
              <a:t>G5 - ESRL</a:t>
            </a:r>
            <a:endParaRPr lang="en-US" sz="2400" b="1" dirty="0"/>
          </a:p>
        </p:txBody>
      </p:sp>
      <p:sp>
        <p:nvSpPr>
          <p:cNvPr id="33803" name="Rectangle 1"/>
          <p:cNvSpPr>
            <a:spLocks noChangeArrowheads="1"/>
          </p:cNvSpPr>
          <p:nvPr/>
        </p:nvSpPr>
        <p:spPr bwMode="auto">
          <a:xfrm>
            <a:off x="398463" y="-78073"/>
            <a:ext cx="8413749" cy="646331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DCMIP – Dynamic Core Model </a:t>
            </a:r>
            <a:r>
              <a:rPr lang="en-US" b="1" dirty="0" err="1" smtClean="0"/>
              <a:t>Intercomparison</a:t>
            </a:r>
            <a:r>
              <a:rPr lang="en-US" b="1" dirty="0" smtClean="0"/>
              <a:t> Project:  </a:t>
            </a:r>
          </a:p>
          <a:p>
            <a:r>
              <a:rPr lang="en-US" b="1" dirty="0" smtClean="0"/>
              <a:t>Experiment 2.1 (non-hydrostatic mountain wave - small </a:t>
            </a:r>
            <a:r>
              <a:rPr lang="en-US" b="1" dirty="0"/>
              <a:t>earth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33804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0588" y="4019355"/>
            <a:ext cx="4111625" cy="2170112"/>
          </a:xfrm>
        </p:spPr>
      </p:pic>
    </p:spTree>
    <p:extLst>
      <p:ext uri="{BB962C8B-B14F-4D97-AF65-F5344CB8AC3E}">
        <p14:creationId xmlns:p14="http://schemas.microsoft.com/office/powerpoint/2010/main" val="201803577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241300"/>
            <a:ext cx="8102600" cy="637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889" y="1072080"/>
            <a:ext cx="3584222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FIM vs. GFS using ECMWF as verification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- Tropical winds</a:t>
            </a:r>
          </a:p>
          <a:p>
            <a:r>
              <a:rPr lang="en-US" dirty="0" smtClean="0">
                <a:hlinkClick r:id="rId3"/>
              </a:rPr>
              <a:t>http://www.emc.ncep.noaa.gov/gmb/wx24fy/fimy/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71977" y="4894587"/>
            <a:ext cx="3836056" cy="369332"/>
          </a:xfrm>
          <a:prstGeom prst="rect">
            <a:avLst/>
          </a:prstGeom>
          <a:solidFill>
            <a:srgbClr val="B9CDE5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Green </a:t>
            </a:r>
            <a:r>
              <a:rPr lang="en-US" b="1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008000"/>
                </a:solidFill>
              </a:rPr>
              <a:t> FIM more accurate than GFS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5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99" y="0"/>
            <a:ext cx="474133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8" y="0"/>
            <a:ext cx="460022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0334" y="197556"/>
            <a:ext cx="7108637" cy="584776"/>
          </a:xfrm>
          <a:prstGeom prst="rect">
            <a:avLst/>
          </a:prstGeom>
          <a:solidFill>
            <a:srgbClr val="FFFF00"/>
          </a:solidFill>
          <a:ln w="5715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FIM vs. GFS – 500 </a:t>
            </a:r>
            <a:r>
              <a:rPr lang="en-US" sz="3200" b="1" dirty="0" err="1" smtClean="0">
                <a:solidFill>
                  <a:srgbClr val="0000FF"/>
                </a:solidFill>
              </a:rPr>
              <a:t>hPa</a:t>
            </a:r>
            <a:r>
              <a:rPr lang="en-US" sz="3200" b="1" dirty="0" smtClean="0">
                <a:solidFill>
                  <a:srgbClr val="0000FF"/>
                </a:solidFill>
              </a:rPr>
              <a:t> AC -  Jan-July 2012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333" y="4289778"/>
            <a:ext cx="15831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N. Hemisphere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44067" y="4274446"/>
            <a:ext cx="154024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. Hemisphere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4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2-26 at 7.07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315101"/>
            <a:ext cx="4503738" cy="3527024"/>
          </a:xfrm>
          <a:prstGeom prst="rect">
            <a:avLst/>
          </a:prstGeom>
        </p:spPr>
      </p:pic>
      <p:pic>
        <p:nvPicPr>
          <p:cNvPr id="4" name="Picture 3" descr="Screen Shot 2013-02-26 at 7.06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0"/>
            <a:ext cx="4367992" cy="3377313"/>
          </a:xfrm>
          <a:prstGeom prst="rect">
            <a:avLst/>
          </a:prstGeom>
        </p:spPr>
      </p:pic>
      <p:pic>
        <p:nvPicPr>
          <p:cNvPr id="2" name="Picture 1" descr="Screen Shot 2013-02-26 at 7.08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0061"/>
            <a:ext cx="4024875" cy="3222739"/>
          </a:xfrm>
          <a:prstGeom prst="rect">
            <a:avLst/>
          </a:prstGeom>
        </p:spPr>
      </p:pic>
      <p:sp>
        <p:nvSpPr>
          <p:cNvPr id="132100" name="TextBox 4"/>
          <p:cNvSpPr txBox="1">
            <a:spLocks noChangeArrowheads="1"/>
          </p:cNvSpPr>
          <p:nvPr/>
        </p:nvSpPr>
        <p:spPr bwMode="auto">
          <a:xfrm>
            <a:off x="4800600" y="3733800"/>
            <a:ext cx="4343400" cy="31083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cs typeface="Arial" charset="0"/>
              </a:rPr>
              <a:t>72h forecasts vs. </a:t>
            </a:r>
            <a:r>
              <a:rPr lang="en-US" sz="2800" b="1" dirty="0" err="1">
                <a:cs typeface="Arial" charset="0"/>
              </a:rPr>
              <a:t>raobs</a:t>
            </a:r>
            <a:endParaRPr lang="en-US" sz="2800" b="1" dirty="0">
              <a:cs typeface="Arial" charset="0"/>
            </a:endParaRPr>
          </a:p>
          <a:p>
            <a:pPr eaLnBrk="1" hangingPunct="1"/>
            <a:r>
              <a:rPr lang="en-US" sz="2800" b="1" dirty="0">
                <a:cs typeface="Arial" charset="0"/>
              </a:rPr>
              <a:t>N. Hemisphere 20-80N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FIM</a:t>
            </a:r>
            <a:r>
              <a:rPr lang="en-US" sz="2800" b="1" dirty="0">
                <a:cs typeface="Arial" charset="0"/>
              </a:rPr>
              <a:t> vs. </a:t>
            </a: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GFS - 2013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endParaRPr lang="en-US" sz="2800" b="1" dirty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en-US" sz="2800" i="1" dirty="0">
                <a:solidFill>
                  <a:srgbClr val="000000"/>
                </a:solidFill>
                <a:cs typeface="Arial" charset="0"/>
              </a:rPr>
              <a:t>(FIM lower </a:t>
            </a:r>
            <a:r>
              <a:rPr lang="en-US" sz="2800" i="1" dirty="0" err="1">
                <a:solidFill>
                  <a:srgbClr val="000000"/>
                </a:solidFill>
                <a:cs typeface="Arial" charset="0"/>
              </a:rPr>
              <a:t>rms</a:t>
            </a:r>
            <a:r>
              <a:rPr lang="en-US" sz="2800" i="1" dirty="0">
                <a:solidFill>
                  <a:srgbClr val="000000"/>
                </a:solidFill>
                <a:cs typeface="Arial" charset="0"/>
              </a:rPr>
              <a:t> errors for V, T, RH at all levels, similar results at 24h,48h)</a:t>
            </a:r>
          </a:p>
        </p:txBody>
      </p:sp>
      <p:grpSp>
        <p:nvGrpSpPr>
          <p:cNvPr id="132101" name="Group 10"/>
          <p:cNvGrpSpPr>
            <a:grpSpLocks/>
          </p:cNvGrpSpPr>
          <p:nvPr/>
        </p:nvGrpSpPr>
        <p:grpSpPr bwMode="auto">
          <a:xfrm>
            <a:off x="273050" y="6211888"/>
            <a:ext cx="1479550" cy="646112"/>
            <a:chOff x="84662" y="5873652"/>
            <a:chExt cx="1479551" cy="646551"/>
          </a:xfrm>
        </p:grpSpPr>
        <p:sp>
          <p:nvSpPr>
            <p:cNvPr id="132108" name="TextBox 20"/>
            <p:cNvSpPr txBox="1">
              <a:spLocks noChangeArrowheads="1"/>
            </p:cNvSpPr>
            <p:nvPr/>
          </p:nvSpPr>
          <p:spPr bwMode="auto">
            <a:xfrm>
              <a:off x="84662" y="5873652"/>
              <a:ext cx="793750" cy="6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FF"/>
                  </a:solidFill>
                  <a:latin typeface="Calibri" charset="0"/>
                  <a:cs typeface="Arial" charset="0"/>
                </a:rPr>
                <a:t>FIM better</a:t>
              </a:r>
            </a:p>
          </p:txBody>
        </p:sp>
        <p:sp>
          <p:nvSpPr>
            <p:cNvPr id="132109" name="TextBox 20"/>
            <p:cNvSpPr txBox="1">
              <a:spLocks noChangeArrowheads="1"/>
            </p:cNvSpPr>
            <p:nvPr/>
          </p:nvSpPr>
          <p:spPr bwMode="auto">
            <a:xfrm>
              <a:off x="770463" y="5873653"/>
              <a:ext cx="793750" cy="6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Calibri" charset="0"/>
                  <a:cs typeface="Arial" charset="0"/>
                </a:rPr>
                <a:t>GFS better</a:t>
              </a:r>
            </a:p>
          </p:txBody>
        </p:sp>
      </p:grpSp>
      <p:grpSp>
        <p:nvGrpSpPr>
          <p:cNvPr id="132102" name="Group 10"/>
          <p:cNvGrpSpPr>
            <a:grpSpLocks/>
          </p:cNvGrpSpPr>
          <p:nvPr/>
        </p:nvGrpSpPr>
        <p:grpSpPr bwMode="auto">
          <a:xfrm>
            <a:off x="63500" y="2699668"/>
            <a:ext cx="1558291" cy="677618"/>
            <a:chOff x="-461438" y="5982618"/>
            <a:chExt cx="1558292" cy="678080"/>
          </a:xfrm>
        </p:grpSpPr>
        <p:sp>
          <p:nvSpPr>
            <p:cNvPr id="132106" name="TextBox 20"/>
            <p:cNvSpPr txBox="1">
              <a:spLocks noChangeArrowheads="1"/>
            </p:cNvSpPr>
            <p:nvPr/>
          </p:nvSpPr>
          <p:spPr bwMode="auto">
            <a:xfrm>
              <a:off x="-461438" y="5982618"/>
              <a:ext cx="793750" cy="6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FF"/>
                  </a:solidFill>
                  <a:latin typeface="Calibri" charset="0"/>
                  <a:cs typeface="Arial" charset="0"/>
                </a:rPr>
                <a:t>FIM better</a:t>
              </a:r>
            </a:p>
          </p:txBody>
        </p:sp>
        <p:sp>
          <p:nvSpPr>
            <p:cNvPr id="132107" name="TextBox 20"/>
            <p:cNvSpPr txBox="1">
              <a:spLocks noChangeArrowheads="1"/>
            </p:cNvSpPr>
            <p:nvPr/>
          </p:nvSpPr>
          <p:spPr bwMode="auto">
            <a:xfrm>
              <a:off x="303104" y="6014148"/>
              <a:ext cx="793750" cy="6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FF0000"/>
                  </a:solidFill>
                  <a:latin typeface="Calibri" charset="0"/>
                  <a:cs typeface="Arial" charset="0"/>
                </a:rPr>
                <a:t>GFS better</a:t>
              </a:r>
            </a:p>
          </p:txBody>
        </p:sp>
      </p:grpSp>
      <p:grpSp>
        <p:nvGrpSpPr>
          <p:cNvPr id="132103" name="Group 10"/>
          <p:cNvGrpSpPr>
            <a:grpSpLocks/>
          </p:cNvGrpSpPr>
          <p:nvPr/>
        </p:nvGrpSpPr>
        <p:grpSpPr bwMode="auto">
          <a:xfrm>
            <a:off x="4800600" y="2859088"/>
            <a:ext cx="1479550" cy="646112"/>
            <a:chOff x="84662" y="5873652"/>
            <a:chExt cx="1479551" cy="646551"/>
          </a:xfrm>
        </p:grpSpPr>
        <p:sp>
          <p:nvSpPr>
            <p:cNvPr id="132104" name="TextBox 20"/>
            <p:cNvSpPr txBox="1">
              <a:spLocks noChangeArrowheads="1"/>
            </p:cNvSpPr>
            <p:nvPr/>
          </p:nvSpPr>
          <p:spPr bwMode="auto">
            <a:xfrm>
              <a:off x="84662" y="5873652"/>
              <a:ext cx="793750" cy="6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FF"/>
                  </a:solidFill>
                  <a:latin typeface="Calibri" charset="0"/>
                  <a:cs typeface="Arial" charset="0"/>
                </a:rPr>
                <a:t>FIM better</a:t>
              </a:r>
            </a:p>
          </p:txBody>
        </p:sp>
        <p:sp>
          <p:nvSpPr>
            <p:cNvPr id="132105" name="TextBox 20"/>
            <p:cNvSpPr txBox="1">
              <a:spLocks noChangeArrowheads="1"/>
            </p:cNvSpPr>
            <p:nvPr/>
          </p:nvSpPr>
          <p:spPr bwMode="auto">
            <a:xfrm>
              <a:off x="770463" y="5873653"/>
              <a:ext cx="793750" cy="6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Calibri" charset="0"/>
                  <a:cs typeface="Arial" charset="0"/>
                </a:rPr>
                <a:t>GFS better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9021251" y="877300"/>
            <a:ext cx="0" cy="20819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6542" y="654050"/>
            <a:ext cx="0" cy="22240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8992" y="654050"/>
            <a:ext cx="0" cy="2305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52501" y="4057650"/>
            <a:ext cx="0" cy="2305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39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7990</TotalTime>
  <Words>1403</Words>
  <Application>Microsoft Macintosh PowerPoint</Application>
  <PresentationFormat>On-screen Show (4:3)</PresentationFormat>
  <Paragraphs>292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FIM global model development at NOAA/ESRL and NCEP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Episodic Weather Extremes from Blocking</vt:lpstr>
      <vt:lpstr>Outcomes from prolonged blocking events or persistent anomalies</vt:lpstr>
      <vt:lpstr>Processes related to blocking for  onset, maintenance, cessation</vt:lpstr>
      <vt:lpstr>PowerPoint Presentation</vt:lpstr>
      <vt:lpstr>PowerPoint Presentation</vt:lpstr>
      <vt:lpstr>PowerPoint Presentation</vt:lpstr>
      <vt:lpstr>ESPC Blocking Demo #1 initial findings</vt:lpstr>
      <vt:lpstr>ESPC Demo #1 directions (2013-18)</vt:lpstr>
      <vt:lpstr>ESRL/NOAA plans on global modeling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Benjamin</dc:creator>
  <cp:lastModifiedBy>Stan Benjamin</cp:lastModifiedBy>
  <cp:revision>45</cp:revision>
  <dcterms:created xsi:type="dcterms:W3CDTF">2012-12-04T20:34:37Z</dcterms:created>
  <dcterms:modified xsi:type="dcterms:W3CDTF">2013-03-05T19:02:04Z</dcterms:modified>
</cp:coreProperties>
</file>