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27"/>
  </p:notesMasterIdLst>
  <p:handoutMasterIdLst>
    <p:handoutMasterId r:id="rId28"/>
  </p:handoutMasterIdLst>
  <p:sldIdLst>
    <p:sldId id="256" r:id="rId3"/>
    <p:sldId id="453" r:id="rId4"/>
    <p:sldId id="456" r:id="rId5"/>
    <p:sldId id="473" r:id="rId6"/>
    <p:sldId id="477" r:id="rId7"/>
    <p:sldId id="522" r:id="rId8"/>
    <p:sldId id="444" r:id="rId9"/>
    <p:sldId id="482" r:id="rId10"/>
    <p:sldId id="526" r:id="rId11"/>
    <p:sldId id="523" r:id="rId12"/>
    <p:sldId id="481" r:id="rId13"/>
    <p:sldId id="449" r:id="rId14"/>
    <p:sldId id="488" r:id="rId15"/>
    <p:sldId id="527" r:id="rId16"/>
    <p:sldId id="529" r:id="rId17"/>
    <p:sldId id="533" r:id="rId18"/>
    <p:sldId id="518" r:id="rId19"/>
    <p:sldId id="524" r:id="rId20"/>
    <p:sldId id="521" r:id="rId21"/>
    <p:sldId id="510" r:id="rId22"/>
    <p:sldId id="474" r:id="rId23"/>
    <p:sldId id="528" r:id="rId24"/>
    <p:sldId id="536" r:id="rId25"/>
    <p:sldId id="540" r:id="rId26"/>
  </p:sldIdLst>
  <p:sldSz cx="9144000" cy="6858000" type="screen4x3"/>
  <p:notesSz cx="7010400" cy="9296400"/>
  <p:defaultTextStyle>
    <a:defPPr>
      <a:defRPr lang="en-US"/>
    </a:defPPr>
    <a:lvl1pPr algn="l" rtl="0" fontAlgn="base">
      <a:spcBef>
        <a:spcPct val="0"/>
      </a:spcBef>
      <a:spcAft>
        <a:spcPct val="0"/>
      </a:spcAft>
      <a:defRPr sz="1200" kern="1200">
        <a:solidFill>
          <a:srgbClr val="0000FF"/>
        </a:solidFill>
        <a:latin typeface="Arial" pitchFamily="34" charset="0"/>
        <a:ea typeface="MS PGothic" pitchFamily="34" charset="-128"/>
        <a:cs typeface="+mn-cs"/>
        <a:sym typeface="Arial" pitchFamily="34" charset="0"/>
      </a:defRPr>
    </a:lvl1pPr>
    <a:lvl2pPr marL="457200" algn="l" rtl="0" fontAlgn="base">
      <a:spcBef>
        <a:spcPct val="0"/>
      </a:spcBef>
      <a:spcAft>
        <a:spcPct val="0"/>
      </a:spcAft>
      <a:defRPr sz="1200" kern="1200">
        <a:solidFill>
          <a:srgbClr val="0000FF"/>
        </a:solidFill>
        <a:latin typeface="Arial" pitchFamily="34" charset="0"/>
        <a:ea typeface="MS PGothic" pitchFamily="34" charset="-128"/>
        <a:cs typeface="+mn-cs"/>
        <a:sym typeface="Arial" pitchFamily="34" charset="0"/>
      </a:defRPr>
    </a:lvl2pPr>
    <a:lvl3pPr marL="914400" algn="l" rtl="0" fontAlgn="base">
      <a:spcBef>
        <a:spcPct val="0"/>
      </a:spcBef>
      <a:spcAft>
        <a:spcPct val="0"/>
      </a:spcAft>
      <a:defRPr sz="1200" kern="1200">
        <a:solidFill>
          <a:srgbClr val="0000FF"/>
        </a:solidFill>
        <a:latin typeface="Arial" pitchFamily="34" charset="0"/>
        <a:ea typeface="MS PGothic" pitchFamily="34" charset="-128"/>
        <a:cs typeface="+mn-cs"/>
        <a:sym typeface="Arial" pitchFamily="34" charset="0"/>
      </a:defRPr>
    </a:lvl3pPr>
    <a:lvl4pPr marL="1371600" algn="l" rtl="0" fontAlgn="base">
      <a:spcBef>
        <a:spcPct val="0"/>
      </a:spcBef>
      <a:spcAft>
        <a:spcPct val="0"/>
      </a:spcAft>
      <a:defRPr sz="1200" kern="1200">
        <a:solidFill>
          <a:srgbClr val="0000FF"/>
        </a:solidFill>
        <a:latin typeface="Arial" pitchFamily="34" charset="0"/>
        <a:ea typeface="MS PGothic" pitchFamily="34" charset="-128"/>
        <a:cs typeface="+mn-cs"/>
        <a:sym typeface="Arial" pitchFamily="34" charset="0"/>
      </a:defRPr>
    </a:lvl4pPr>
    <a:lvl5pPr marL="1828800" algn="l" rtl="0" fontAlgn="base">
      <a:spcBef>
        <a:spcPct val="0"/>
      </a:spcBef>
      <a:spcAft>
        <a:spcPct val="0"/>
      </a:spcAft>
      <a:defRPr sz="1200" kern="1200">
        <a:solidFill>
          <a:srgbClr val="0000FF"/>
        </a:solidFill>
        <a:latin typeface="Arial" pitchFamily="34" charset="0"/>
        <a:ea typeface="MS PGothic" pitchFamily="34" charset="-128"/>
        <a:cs typeface="+mn-cs"/>
        <a:sym typeface="Arial" pitchFamily="34" charset="0"/>
      </a:defRPr>
    </a:lvl5pPr>
    <a:lvl6pPr marL="2286000" algn="l" defTabSz="914400" rtl="0" eaLnBrk="1" latinLnBrk="0" hangingPunct="1">
      <a:defRPr sz="1200" kern="1200">
        <a:solidFill>
          <a:srgbClr val="0000FF"/>
        </a:solidFill>
        <a:latin typeface="Arial" pitchFamily="34" charset="0"/>
        <a:ea typeface="MS PGothic" pitchFamily="34" charset="-128"/>
        <a:cs typeface="+mn-cs"/>
        <a:sym typeface="Arial" pitchFamily="34" charset="0"/>
      </a:defRPr>
    </a:lvl6pPr>
    <a:lvl7pPr marL="2743200" algn="l" defTabSz="914400" rtl="0" eaLnBrk="1" latinLnBrk="0" hangingPunct="1">
      <a:defRPr sz="1200" kern="1200">
        <a:solidFill>
          <a:srgbClr val="0000FF"/>
        </a:solidFill>
        <a:latin typeface="Arial" pitchFamily="34" charset="0"/>
        <a:ea typeface="MS PGothic" pitchFamily="34" charset="-128"/>
        <a:cs typeface="+mn-cs"/>
        <a:sym typeface="Arial" pitchFamily="34" charset="0"/>
      </a:defRPr>
    </a:lvl7pPr>
    <a:lvl8pPr marL="3200400" algn="l" defTabSz="914400" rtl="0" eaLnBrk="1" latinLnBrk="0" hangingPunct="1">
      <a:defRPr sz="1200" kern="1200">
        <a:solidFill>
          <a:srgbClr val="0000FF"/>
        </a:solidFill>
        <a:latin typeface="Arial" pitchFamily="34" charset="0"/>
        <a:ea typeface="MS PGothic" pitchFamily="34" charset="-128"/>
        <a:cs typeface="+mn-cs"/>
        <a:sym typeface="Arial" pitchFamily="34" charset="0"/>
      </a:defRPr>
    </a:lvl8pPr>
    <a:lvl9pPr marL="3657600" algn="l" defTabSz="914400" rtl="0" eaLnBrk="1" latinLnBrk="0" hangingPunct="1">
      <a:defRPr sz="1200" kern="1200">
        <a:solidFill>
          <a:srgbClr val="0000FF"/>
        </a:solidFill>
        <a:latin typeface="Arial" pitchFamily="34" charset="0"/>
        <a:ea typeface="MS PGothic" pitchFamily="34" charset="-128"/>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ECFF"/>
    <a:srgbClr val="99CCFF"/>
    <a:srgbClr val="0000FF"/>
    <a:srgbClr val="B2B2B2"/>
    <a:srgbClr val="FFFFCC"/>
    <a:srgbClr val="FF0000"/>
    <a:srgbClr val="C9E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3825" autoAdjust="0"/>
  </p:normalViewPr>
  <p:slideViewPr>
    <p:cSldViewPr snapToGrid="0">
      <p:cViewPr varScale="1">
        <p:scale>
          <a:sx n="57" d="100"/>
          <a:sy n="57" d="100"/>
        </p:scale>
        <p:origin x="-324" y="-90"/>
      </p:cViewPr>
      <p:guideLst>
        <p:guide orient="horz" pos="2160"/>
        <p:guide pos="2880"/>
      </p:guideLst>
    </p:cSldViewPr>
  </p:slideViewPr>
  <p:outlineViewPr>
    <p:cViewPr>
      <p:scale>
        <a:sx n="33" d="100"/>
        <a:sy n="33" d="100"/>
      </p:scale>
      <p:origin x="0" y="7944"/>
    </p:cViewPr>
  </p:outlineViewPr>
  <p:notesTextViewPr>
    <p:cViewPr>
      <p:scale>
        <a:sx n="100" d="100"/>
        <a:sy n="100" d="100"/>
      </p:scale>
      <p:origin x="0" y="0"/>
    </p:cViewPr>
  </p:notesTextViewPr>
  <p:sorterViewPr>
    <p:cViewPr>
      <p:scale>
        <a:sx n="140" d="100"/>
        <a:sy n="140" d="100"/>
      </p:scale>
      <p:origin x="0" y="6936"/>
    </p:cViewPr>
  </p:sorterViewPr>
  <p:notesViewPr>
    <p:cSldViewPr snapToGrid="0">
      <p:cViewPr varScale="1">
        <p:scale>
          <a:sx n="79" d="100"/>
          <a:sy n="79" d="100"/>
        </p:scale>
        <p:origin x="-321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a:solidFill>
                  <a:schemeClr val="tx1"/>
                </a:solidFill>
                <a:latin typeface="Arial" charset="0"/>
                <a:ea typeface="+mn-ea"/>
                <a:cs typeface="+mn-cs"/>
                <a:sym typeface="Arial" charset="0"/>
              </a:defRPr>
            </a:lvl1pPr>
          </a:lstStyle>
          <a:p>
            <a:pPr>
              <a:defRPr/>
            </a:pPr>
            <a:endParaRPr lang="en-US"/>
          </a:p>
        </p:txBody>
      </p:sp>
      <p:sp>
        <p:nvSpPr>
          <p:cNvPr id="409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a:solidFill>
                  <a:schemeClr val="tx1"/>
                </a:solidFill>
                <a:latin typeface="Arial" charset="0"/>
                <a:ea typeface="+mn-ea"/>
                <a:cs typeface="+mn-cs"/>
                <a:sym typeface="Arial" charset="0"/>
              </a:defRPr>
            </a:lvl1pPr>
          </a:lstStyle>
          <a:p>
            <a:pPr>
              <a:defRPr/>
            </a:pPr>
            <a:endParaRPr lang="en-US"/>
          </a:p>
        </p:txBody>
      </p:sp>
      <p:sp>
        <p:nvSpPr>
          <p:cNvPr id="409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a:solidFill>
                  <a:schemeClr val="tx1"/>
                </a:solidFill>
                <a:latin typeface="Arial" charset="0"/>
                <a:ea typeface="+mn-ea"/>
                <a:cs typeface="+mn-cs"/>
                <a:sym typeface="Arial" charset="0"/>
              </a:defRPr>
            </a:lvl1pPr>
          </a:lstStyle>
          <a:p>
            <a:pPr>
              <a:defRPr/>
            </a:pPr>
            <a:endParaRPr lang="en-US"/>
          </a:p>
        </p:txBody>
      </p:sp>
      <p:sp>
        <p:nvSpPr>
          <p:cNvPr id="409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a:solidFill>
                  <a:schemeClr val="tx1"/>
                </a:solidFill>
                <a:ea typeface="ＭＳ Ｐゴシック" pitchFamily="1" charset="-128"/>
              </a:defRPr>
            </a:lvl1pPr>
          </a:lstStyle>
          <a:p>
            <a:pPr>
              <a:defRPr/>
            </a:pPr>
            <a:fld id="{52E5500D-9BA4-414A-B858-9F7D8985A1BB}" type="slidenum">
              <a:rPr lang="en-US"/>
              <a:pPr>
                <a:defRPr/>
              </a:pPr>
              <a:t>‹#›</a:t>
            </a:fld>
            <a:endParaRPr lang="en-US"/>
          </a:p>
        </p:txBody>
      </p:sp>
    </p:spTree>
    <p:extLst>
      <p:ext uri="{BB962C8B-B14F-4D97-AF65-F5344CB8AC3E}">
        <p14:creationId xmlns:p14="http://schemas.microsoft.com/office/powerpoint/2010/main" val="445712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a:solidFill>
                  <a:schemeClr val="tx1"/>
                </a:solidFill>
                <a:latin typeface="Arial" charset="0"/>
                <a:ea typeface="+mn-ea"/>
                <a:cs typeface="+mn-cs"/>
                <a:sym typeface="Arial" charset="0"/>
              </a:defRPr>
            </a:lvl1pPr>
          </a:lstStyle>
          <a:p>
            <a:pPr>
              <a:defRPr/>
            </a:pPr>
            <a:endParaRPr lang="en-US"/>
          </a:p>
        </p:txBody>
      </p:sp>
      <p:sp>
        <p:nvSpPr>
          <p:cNvPr id="286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a:solidFill>
                  <a:schemeClr val="tx1"/>
                </a:solidFill>
                <a:latin typeface="Arial" charset="0"/>
                <a:ea typeface="+mn-ea"/>
                <a:cs typeface="+mn-cs"/>
                <a:sym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a:solidFill>
                  <a:schemeClr val="tx1"/>
                </a:solidFill>
                <a:latin typeface="Arial" charset="0"/>
                <a:ea typeface="+mn-ea"/>
                <a:cs typeface="+mn-cs"/>
                <a:sym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a:solidFill>
                  <a:schemeClr val="tx1"/>
                </a:solidFill>
                <a:ea typeface="ＭＳ Ｐゴシック" pitchFamily="1" charset="-128"/>
              </a:defRPr>
            </a:lvl1pPr>
          </a:lstStyle>
          <a:p>
            <a:pPr>
              <a:defRPr/>
            </a:pPr>
            <a:fld id="{A96F9C5C-B10A-426F-87E3-F000AA131601}" type="slidenum">
              <a:rPr lang="en-US"/>
              <a:pPr>
                <a:defRPr/>
              </a:pPr>
              <a:t>‹#›</a:t>
            </a:fld>
            <a:endParaRPr lang="en-US"/>
          </a:p>
        </p:txBody>
      </p:sp>
    </p:spTree>
    <p:extLst>
      <p:ext uri="{BB962C8B-B14F-4D97-AF65-F5344CB8AC3E}">
        <p14:creationId xmlns:p14="http://schemas.microsoft.com/office/powerpoint/2010/main" val="867148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rgbClr val="0000FF"/>
                </a:solidFill>
                <a:latin typeface="Arial" pitchFamily="34" charset="0"/>
                <a:ea typeface="MS PGothic" pitchFamily="34" charset="-128"/>
                <a:sym typeface="Arial" pitchFamily="34" charset="0"/>
              </a:defRPr>
            </a:lvl1pPr>
            <a:lvl2pPr marL="742950" indent="-285750" defTabSz="931863" eaLnBrk="0" hangingPunct="0">
              <a:defRPr sz="1200">
                <a:solidFill>
                  <a:srgbClr val="0000FF"/>
                </a:solidFill>
                <a:latin typeface="Arial" pitchFamily="34" charset="0"/>
                <a:ea typeface="MS PGothic" pitchFamily="34" charset="-128"/>
                <a:sym typeface="Arial" pitchFamily="34" charset="0"/>
              </a:defRPr>
            </a:lvl2pPr>
            <a:lvl3pPr marL="1143000" indent="-228600" defTabSz="931863" eaLnBrk="0" hangingPunct="0">
              <a:defRPr sz="1200">
                <a:solidFill>
                  <a:srgbClr val="0000FF"/>
                </a:solidFill>
                <a:latin typeface="Arial" pitchFamily="34" charset="0"/>
                <a:ea typeface="MS PGothic" pitchFamily="34" charset="-128"/>
                <a:sym typeface="Arial" pitchFamily="34" charset="0"/>
              </a:defRPr>
            </a:lvl3pPr>
            <a:lvl4pPr marL="1600200" indent="-228600" defTabSz="931863" eaLnBrk="0" hangingPunct="0">
              <a:defRPr sz="1200">
                <a:solidFill>
                  <a:srgbClr val="0000FF"/>
                </a:solidFill>
                <a:latin typeface="Arial" pitchFamily="34" charset="0"/>
                <a:ea typeface="MS PGothic" pitchFamily="34" charset="-128"/>
                <a:sym typeface="Arial" pitchFamily="34" charset="0"/>
              </a:defRPr>
            </a:lvl4pPr>
            <a:lvl5pPr marL="2057400" indent="-228600" defTabSz="931863" eaLnBrk="0" hangingPunct="0">
              <a:defRPr sz="1200">
                <a:solidFill>
                  <a:srgbClr val="0000FF"/>
                </a:solidFill>
                <a:latin typeface="Arial" pitchFamily="34" charset="0"/>
                <a:ea typeface="MS PGothic" pitchFamily="34" charset="-128"/>
                <a:sym typeface="Arial" pitchFamily="34" charset="0"/>
              </a:defRPr>
            </a:lvl5pPr>
            <a:lvl6pPr marL="25146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BDD6ACF8-7BB6-489F-A837-0DFE83F5DDFA}" type="slidenum">
              <a:rPr lang="en-US" smtClean="0">
                <a:solidFill>
                  <a:schemeClr val="tx1"/>
                </a:solidFill>
              </a:rPr>
              <a:pPr eaLnBrk="1" hangingPunct="1"/>
              <a:t>1</a:t>
            </a:fld>
            <a:endParaRPr lang="en-US"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rgbClr val="0000FF"/>
                </a:solidFill>
                <a:latin typeface="Arial" pitchFamily="34" charset="0"/>
                <a:ea typeface="MS PGothic" pitchFamily="34" charset="-128"/>
                <a:sym typeface="Arial" pitchFamily="34" charset="0"/>
              </a:defRPr>
            </a:lvl1pPr>
            <a:lvl2pPr marL="742950" indent="-285750" defTabSz="931863" eaLnBrk="0" hangingPunct="0">
              <a:defRPr sz="1200">
                <a:solidFill>
                  <a:srgbClr val="0000FF"/>
                </a:solidFill>
                <a:latin typeface="Arial" pitchFamily="34" charset="0"/>
                <a:ea typeface="MS PGothic" pitchFamily="34" charset="-128"/>
                <a:sym typeface="Arial" pitchFamily="34" charset="0"/>
              </a:defRPr>
            </a:lvl2pPr>
            <a:lvl3pPr marL="1143000" indent="-228600" defTabSz="931863" eaLnBrk="0" hangingPunct="0">
              <a:defRPr sz="1200">
                <a:solidFill>
                  <a:srgbClr val="0000FF"/>
                </a:solidFill>
                <a:latin typeface="Arial" pitchFamily="34" charset="0"/>
                <a:ea typeface="MS PGothic" pitchFamily="34" charset="-128"/>
                <a:sym typeface="Arial" pitchFamily="34" charset="0"/>
              </a:defRPr>
            </a:lvl3pPr>
            <a:lvl4pPr marL="1600200" indent="-228600" defTabSz="931863" eaLnBrk="0" hangingPunct="0">
              <a:defRPr sz="1200">
                <a:solidFill>
                  <a:srgbClr val="0000FF"/>
                </a:solidFill>
                <a:latin typeface="Arial" pitchFamily="34" charset="0"/>
                <a:ea typeface="MS PGothic" pitchFamily="34" charset="-128"/>
                <a:sym typeface="Arial" pitchFamily="34" charset="0"/>
              </a:defRPr>
            </a:lvl4pPr>
            <a:lvl5pPr marL="2057400" indent="-228600" defTabSz="931863" eaLnBrk="0" hangingPunct="0">
              <a:defRPr sz="1200">
                <a:solidFill>
                  <a:srgbClr val="0000FF"/>
                </a:solidFill>
                <a:latin typeface="Arial" pitchFamily="34" charset="0"/>
                <a:ea typeface="MS PGothic" pitchFamily="34" charset="-128"/>
                <a:sym typeface="Arial" pitchFamily="34" charset="0"/>
              </a:defRPr>
            </a:lvl5pPr>
            <a:lvl6pPr marL="25146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648F089A-3AE2-438F-AF62-F61D0D8754E4}" type="slidenum">
              <a:rPr lang="en-US" smtClean="0">
                <a:solidFill>
                  <a:schemeClr val="tx1"/>
                </a:solidFill>
              </a:rPr>
              <a:pPr eaLnBrk="1" hangingPunct="1"/>
              <a:t>20</a:t>
            </a:fld>
            <a:endParaRPr lang="en-US" smtClean="0">
              <a:solidFill>
                <a:schemeClr val="tx1"/>
              </a:solidFill>
            </a:endParaRPr>
          </a:p>
        </p:txBody>
      </p:sp>
      <p:sp>
        <p:nvSpPr>
          <p:cNvPr id="41987" name="Rectangle 5"/>
          <p:cNvSpPr txBox="1">
            <a:spLocks noGrp="1" noChangeArrowheads="1"/>
          </p:cNvSpPr>
          <p:nvPr/>
        </p:nvSpPr>
        <p:spPr bwMode="auto">
          <a:xfrm>
            <a:off x="3973513" y="8832850"/>
            <a:ext cx="3036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47" tIns="0" rIns="19347" bIns="0" anchor="b"/>
          <a:lstStyle>
            <a:lvl1pPr defTabSz="927100" eaLnBrk="0" hangingPunct="0">
              <a:defRPr sz="1200">
                <a:solidFill>
                  <a:srgbClr val="0000FF"/>
                </a:solidFill>
                <a:latin typeface="Arial" pitchFamily="34" charset="0"/>
                <a:ea typeface="MS PGothic" pitchFamily="34" charset="-128"/>
                <a:sym typeface="Arial" pitchFamily="34" charset="0"/>
              </a:defRPr>
            </a:lvl1pPr>
            <a:lvl2pPr marL="742950" indent="-285750" defTabSz="927100" eaLnBrk="0" hangingPunct="0">
              <a:defRPr sz="1200">
                <a:solidFill>
                  <a:srgbClr val="0000FF"/>
                </a:solidFill>
                <a:latin typeface="Arial" pitchFamily="34" charset="0"/>
                <a:ea typeface="MS PGothic" pitchFamily="34" charset="-128"/>
                <a:sym typeface="Arial" pitchFamily="34" charset="0"/>
              </a:defRPr>
            </a:lvl2pPr>
            <a:lvl3pPr marL="1143000" indent="-228600" defTabSz="927100" eaLnBrk="0" hangingPunct="0">
              <a:defRPr sz="1200">
                <a:solidFill>
                  <a:srgbClr val="0000FF"/>
                </a:solidFill>
                <a:latin typeface="Arial" pitchFamily="34" charset="0"/>
                <a:ea typeface="MS PGothic" pitchFamily="34" charset="-128"/>
                <a:sym typeface="Arial" pitchFamily="34" charset="0"/>
              </a:defRPr>
            </a:lvl3pPr>
            <a:lvl4pPr marL="1600200" indent="-228600" defTabSz="927100" eaLnBrk="0" hangingPunct="0">
              <a:defRPr sz="1200">
                <a:solidFill>
                  <a:srgbClr val="0000FF"/>
                </a:solidFill>
                <a:latin typeface="Arial" pitchFamily="34" charset="0"/>
                <a:ea typeface="MS PGothic" pitchFamily="34" charset="-128"/>
                <a:sym typeface="Arial" pitchFamily="34" charset="0"/>
              </a:defRPr>
            </a:lvl4pPr>
            <a:lvl5pPr marL="2057400" indent="-228600" defTabSz="927100" eaLnBrk="0" hangingPunct="0">
              <a:defRPr sz="1200">
                <a:solidFill>
                  <a:srgbClr val="0000FF"/>
                </a:solidFill>
                <a:latin typeface="Arial" pitchFamily="34" charset="0"/>
                <a:ea typeface="MS PGothic" pitchFamily="34" charset="-128"/>
                <a:sym typeface="Arial" pitchFamily="34" charset="0"/>
              </a:defRPr>
            </a:lvl5pPr>
            <a:lvl6pPr marL="2514600" indent="-228600" defTabSz="9271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defTabSz="9271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defTabSz="9271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defTabSz="9271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r"/>
            <a:fld id="{436D0440-B2AD-41A6-86F6-78808362618F}" type="slidenum">
              <a:rPr lang="en-US" sz="1000" i="1">
                <a:latin typeface="Times New Roman" pitchFamily="18" charset="0"/>
              </a:rPr>
              <a:pPr algn="r"/>
              <a:t>20</a:t>
            </a:fld>
            <a:endParaRPr lang="en-US" sz="1000" i="1">
              <a:latin typeface="Times New Roman" pitchFamily="18"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2" tIns="46757" rIns="93512" bIns="46757"/>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rgbClr val="0000FF"/>
                </a:solidFill>
                <a:latin typeface="Arial" pitchFamily="34" charset="0"/>
                <a:ea typeface="MS PGothic" pitchFamily="34" charset="-128"/>
                <a:sym typeface="Arial" pitchFamily="34" charset="0"/>
              </a:defRPr>
            </a:lvl1pPr>
            <a:lvl2pPr marL="742950" indent="-285750" defTabSz="931863" eaLnBrk="0" hangingPunct="0">
              <a:defRPr sz="1200">
                <a:solidFill>
                  <a:srgbClr val="0000FF"/>
                </a:solidFill>
                <a:latin typeface="Arial" pitchFamily="34" charset="0"/>
                <a:ea typeface="MS PGothic" pitchFamily="34" charset="-128"/>
                <a:sym typeface="Arial" pitchFamily="34" charset="0"/>
              </a:defRPr>
            </a:lvl2pPr>
            <a:lvl3pPr marL="1143000" indent="-228600" defTabSz="931863" eaLnBrk="0" hangingPunct="0">
              <a:defRPr sz="1200">
                <a:solidFill>
                  <a:srgbClr val="0000FF"/>
                </a:solidFill>
                <a:latin typeface="Arial" pitchFamily="34" charset="0"/>
                <a:ea typeface="MS PGothic" pitchFamily="34" charset="-128"/>
                <a:sym typeface="Arial" pitchFamily="34" charset="0"/>
              </a:defRPr>
            </a:lvl3pPr>
            <a:lvl4pPr marL="1600200" indent="-228600" defTabSz="931863" eaLnBrk="0" hangingPunct="0">
              <a:defRPr sz="1200">
                <a:solidFill>
                  <a:srgbClr val="0000FF"/>
                </a:solidFill>
                <a:latin typeface="Arial" pitchFamily="34" charset="0"/>
                <a:ea typeface="MS PGothic" pitchFamily="34" charset="-128"/>
                <a:sym typeface="Arial" pitchFamily="34" charset="0"/>
              </a:defRPr>
            </a:lvl4pPr>
            <a:lvl5pPr marL="2057400" indent="-228600" defTabSz="931863" eaLnBrk="0" hangingPunct="0">
              <a:defRPr sz="1200">
                <a:solidFill>
                  <a:srgbClr val="0000FF"/>
                </a:solidFill>
                <a:latin typeface="Arial" pitchFamily="34" charset="0"/>
                <a:ea typeface="MS PGothic" pitchFamily="34" charset="-128"/>
                <a:sym typeface="Arial" pitchFamily="34" charset="0"/>
              </a:defRPr>
            </a:lvl5pPr>
            <a:lvl6pPr marL="25146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95F099F5-7C7A-4B08-994A-2113D4835F8D}" type="slidenum">
              <a:rPr lang="en-US" smtClean="0">
                <a:solidFill>
                  <a:schemeClr val="tx1"/>
                </a:solidFill>
              </a:rPr>
              <a:pPr eaLnBrk="1" hangingPunct="1"/>
              <a:t>21</a:t>
            </a:fld>
            <a:endParaRPr lang="en-US" smtClean="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Contains some guesses</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rgbClr val="0000FF"/>
                </a:solidFill>
                <a:latin typeface="Arial" pitchFamily="34" charset="0"/>
                <a:ea typeface="MS PGothic" pitchFamily="34" charset="-128"/>
                <a:sym typeface="Arial" pitchFamily="34" charset="0"/>
              </a:defRPr>
            </a:lvl1pPr>
            <a:lvl2pPr marL="742950" indent="-285750" defTabSz="931863" eaLnBrk="0" hangingPunct="0">
              <a:defRPr sz="1200">
                <a:solidFill>
                  <a:srgbClr val="0000FF"/>
                </a:solidFill>
                <a:latin typeface="Arial" pitchFamily="34" charset="0"/>
                <a:ea typeface="MS PGothic" pitchFamily="34" charset="-128"/>
                <a:sym typeface="Arial" pitchFamily="34" charset="0"/>
              </a:defRPr>
            </a:lvl2pPr>
            <a:lvl3pPr marL="1143000" indent="-228600" defTabSz="931863" eaLnBrk="0" hangingPunct="0">
              <a:defRPr sz="1200">
                <a:solidFill>
                  <a:srgbClr val="0000FF"/>
                </a:solidFill>
                <a:latin typeface="Arial" pitchFamily="34" charset="0"/>
                <a:ea typeface="MS PGothic" pitchFamily="34" charset="-128"/>
                <a:sym typeface="Arial" pitchFamily="34" charset="0"/>
              </a:defRPr>
            </a:lvl3pPr>
            <a:lvl4pPr marL="1600200" indent="-228600" defTabSz="931863" eaLnBrk="0" hangingPunct="0">
              <a:defRPr sz="1200">
                <a:solidFill>
                  <a:srgbClr val="0000FF"/>
                </a:solidFill>
                <a:latin typeface="Arial" pitchFamily="34" charset="0"/>
                <a:ea typeface="MS PGothic" pitchFamily="34" charset="-128"/>
                <a:sym typeface="Arial" pitchFamily="34" charset="0"/>
              </a:defRPr>
            </a:lvl4pPr>
            <a:lvl5pPr marL="2057400" indent="-228600" defTabSz="931863" eaLnBrk="0" hangingPunct="0">
              <a:defRPr sz="1200">
                <a:solidFill>
                  <a:srgbClr val="0000FF"/>
                </a:solidFill>
                <a:latin typeface="Arial" pitchFamily="34" charset="0"/>
                <a:ea typeface="MS PGothic" pitchFamily="34" charset="-128"/>
                <a:sym typeface="Arial" pitchFamily="34" charset="0"/>
              </a:defRPr>
            </a:lvl5pPr>
            <a:lvl6pPr marL="25146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333CE5CF-2D92-497D-8F14-49A76EB06BEF}" type="slidenum">
              <a:rPr lang="en-US" smtClean="0">
                <a:solidFill>
                  <a:schemeClr val="tx1"/>
                </a:solidFill>
              </a:rPr>
              <a:pPr eaLnBrk="1" hangingPunct="1"/>
              <a:t>22</a:t>
            </a:fld>
            <a:endParaRPr lang="en-US"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held a town hall here last year to discuss an opportunity to form a new interagency collaboration for earth system modeling. Since then we have held two science workshops and presented ideas to an executive steering committee of agency leaders. We’re here to bring you up to date on our program and ask for comments and participation. </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rgbClr val="0000FF"/>
                </a:solidFill>
                <a:latin typeface="Arial" pitchFamily="34" charset="0"/>
                <a:ea typeface="MS PGothic" pitchFamily="34" charset="-128"/>
                <a:sym typeface="Arial" pitchFamily="34" charset="0"/>
              </a:defRPr>
            </a:lvl1pPr>
            <a:lvl2pPr marL="742950" indent="-285750" defTabSz="931863" eaLnBrk="0" hangingPunct="0">
              <a:defRPr sz="1200">
                <a:solidFill>
                  <a:srgbClr val="0000FF"/>
                </a:solidFill>
                <a:latin typeface="Arial" pitchFamily="34" charset="0"/>
                <a:ea typeface="MS PGothic" pitchFamily="34" charset="-128"/>
                <a:sym typeface="Arial" pitchFamily="34" charset="0"/>
              </a:defRPr>
            </a:lvl2pPr>
            <a:lvl3pPr marL="1143000" indent="-228600" defTabSz="931863" eaLnBrk="0" hangingPunct="0">
              <a:defRPr sz="1200">
                <a:solidFill>
                  <a:srgbClr val="0000FF"/>
                </a:solidFill>
                <a:latin typeface="Arial" pitchFamily="34" charset="0"/>
                <a:ea typeface="MS PGothic" pitchFamily="34" charset="-128"/>
                <a:sym typeface="Arial" pitchFamily="34" charset="0"/>
              </a:defRPr>
            </a:lvl3pPr>
            <a:lvl4pPr marL="1600200" indent="-228600" defTabSz="931863" eaLnBrk="0" hangingPunct="0">
              <a:defRPr sz="1200">
                <a:solidFill>
                  <a:srgbClr val="0000FF"/>
                </a:solidFill>
                <a:latin typeface="Arial" pitchFamily="34" charset="0"/>
                <a:ea typeface="MS PGothic" pitchFamily="34" charset="-128"/>
                <a:sym typeface="Arial" pitchFamily="34" charset="0"/>
              </a:defRPr>
            </a:lvl4pPr>
            <a:lvl5pPr marL="2057400" indent="-228600" defTabSz="931863" eaLnBrk="0" hangingPunct="0">
              <a:defRPr sz="1200">
                <a:solidFill>
                  <a:srgbClr val="0000FF"/>
                </a:solidFill>
                <a:latin typeface="Arial" pitchFamily="34" charset="0"/>
                <a:ea typeface="MS PGothic" pitchFamily="34" charset="-128"/>
                <a:sym typeface="Arial" pitchFamily="34" charset="0"/>
              </a:defRPr>
            </a:lvl5pPr>
            <a:lvl6pPr marL="25146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94DE4EE4-C317-4DC9-9F39-B3FAF9500E5A}" type="slidenum">
              <a:rPr lang="en-US" smtClean="0">
                <a:solidFill>
                  <a:schemeClr val="tx1"/>
                </a:solidFill>
              </a:rPr>
              <a:pPr eaLnBrk="1" hangingPunct="1"/>
              <a:t>2</a:t>
            </a:fld>
            <a:endParaRPr lang="en-US"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rgbClr val="0000FF"/>
                </a:solidFill>
                <a:latin typeface="Arial" pitchFamily="34" charset="0"/>
                <a:ea typeface="MS PGothic" pitchFamily="34" charset="-128"/>
                <a:sym typeface="Arial" pitchFamily="34" charset="0"/>
              </a:defRPr>
            </a:lvl1pPr>
            <a:lvl2pPr marL="742950" indent="-285750" defTabSz="931863" eaLnBrk="0" hangingPunct="0">
              <a:defRPr sz="1200">
                <a:solidFill>
                  <a:srgbClr val="0000FF"/>
                </a:solidFill>
                <a:latin typeface="Arial" pitchFamily="34" charset="0"/>
                <a:ea typeface="MS PGothic" pitchFamily="34" charset="-128"/>
                <a:sym typeface="Arial" pitchFamily="34" charset="0"/>
              </a:defRPr>
            </a:lvl2pPr>
            <a:lvl3pPr marL="1143000" indent="-228600" defTabSz="931863" eaLnBrk="0" hangingPunct="0">
              <a:defRPr sz="1200">
                <a:solidFill>
                  <a:srgbClr val="0000FF"/>
                </a:solidFill>
                <a:latin typeface="Arial" pitchFamily="34" charset="0"/>
                <a:ea typeface="MS PGothic" pitchFamily="34" charset="-128"/>
                <a:sym typeface="Arial" pitchFamily="34" charset="0"/>
              </a:defRPr>
            </a:lvl3pPr>
            <a:lvl4pPr marL="1600200" indent="-228600" defTabSz="931863" eaLnBrk="0" hangingPunct="0">
              <a:defRPr sz="1200">
                <a:solidFill>
                  <a:srgbClr val="0000FF"/>
                </a:solidFill>
                <a:latin typeface="Arial" pitchFamily="34" charset="0"/>
                <a:ea typeface="MS PGothic" pitchFamily="34" charset="-128"/>
                <a:sym typeface="Arial" pitchFamily="34" charset="0"/>
              </a:defRPr>
            </a:lvl4pPr>
            <a:lvl5pPr marL="2057400" indent="-228600" defTabSz="931863" eaLnBrk="0" hangingPunct="0">
              <a:defRPr sz="1200">
                <a:solidFill>
                  <a:srgbClr val="0000FF"/>
                </a:solidFill>
                <a:latin typeface="Arial" pitchFamily="34" charset="0"/>
                <a:ea typeface="MS PGothic" pitchFamily="34" charset="-128"/>
                <a:sym typeface="Arial" pitchFamily="34" charset="0"/>
              </a:defRPr>
            </a:lvl5pPr>
            <a:lvl6pPr marL="25146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0908D001-F75E-4E9F-BEE4-701365627BC4}" type="slidenum">
              <a:rPr lang="en-US" smtClean="0">
                <a:solidFill>
                  <a:schemeClr val="tx1"/>
                </a:solidFill>
              </a:rPr>
              <a:pPr eaLnBrk="1" hangingPunct="1"/>
              <a:t>5</a:t>
            </a:fld>
            <a:endParaRPr lang="en-US"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rgbClr val="0000FF"/>
                </a:solidFill>
                <a:latin typeface="Arial" pitchFamily="34" charset="0"/>
                <a:ea typeface="MS PGothic" pitchFamily="34" charset="-128"/>
                <a:sym typeface="Arial" pitchFamily="34" charset="0"/>
              </a:defRPr>
            </a:lvl1pPr>
            <a:lvl2pPr marL="742950" indent="-285750" defTabSz="930275" eaLnBrk="0" hangingPunct="0">
              <a:defRPr sz="1200">
                <a:solidFill>
                  <a:srgbClr val="0000FF"/>
                </a:solidFill>
                <a:latin typeface="Arial" pitchFamily="34" charset="0"/>
                <a:ea typeface="MS PGothic" pitchFamily="34" charset="-128"/>
                <a:sym typeface="Arial" pitchFamily="34" charset="0"/>
              </a:defRPr>
            </a:lvl2pPr>
            <a:lvl3pPr marL="1143000" indent="-228600" defTabSz="930275" eaLnBrk="0" hangingPunct="0">
              <a:defRPr sz="1200">
                <a:solidFill>
                  <a:srgbClr val="0000FF"/>
                </a:solidFill>
                <a:latin typeface="Arial" pitchFamily="34" charset="0"/>
                <a:ea typeface="MS PGothic" pitchFamily="34" charset="-128"/>
                <a:sym typeface="Arial" pitchFamily="34" charset="0"/>
              </a:defRPr>
            </a:lvl3pPr>
            <a:lvl4pPr marL="1600200" indent="-228600" defTabSz="930275" eaLnBrk="0" hangingPunct="0">
              <a:defRPr sz="1200">
                <a:solidFill>
                  <a:srgbClr val="0000FF"/>
                </a:solidFill>
                <a:latin typeface="Arial" pitchFamily="34" charset="0"/>
                <a:ea typeface="MS PGothic" pitchFamily="34" charset="-128"/>
                <a:sym typeface="Arial" pitchFamily="34" charset="0"/>
              </a:defRPr>
            </a:lvl4pPr>
            <a:lvl5pPr marL="2057400" indent="-228600" defTabSz="930275" eaLnBrk="0" hangingPunct="0">
              <a:defRPr sz="1200">
                <a:solidFill>
                  <a:srgbClr val="0000FF"/>
                </a:solidFill>
                <a:latin typeface="Arial" pitchFamily="34" charset="0"/>
                <a:ea typeface="MS PGothic" pitchFamily="34" charset="-128"/>
                <a:sym typeface="Arial" pitchFamily="34" charset="0"/>
              </a:defRPr>
            </a:lvl5pPr>
            <a:lvl6pPr marL="2514600" indent="-228600" defTabSz="930275"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defTabSz="930275"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defTabSz="930275"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defTabSz="930275"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1F6B08CF-B314-488A-A735-25C39C880518}" type="slidenum">
              <a:rPr lang="en-US" smtClean="0">
                <a:solidFill>
                  <a:schemeClr val="tx1"/>
                </a:solidFill>
              </a:rPr>
              <a:pPr eaLnBrk="1" hangingPunct="1"/>
              <a:t>6</a:t>
            </a:fld>
            <a:endParaRPr lang="en-US"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smtClean="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rgbClr val="0000FF"/>
                </a:solidFill>
                <a:latin typeface="Arial" pitchFamily="34" charset="0"/>
                <a:ea typeface="MS PGothic" pitchFamily="34" charset="-128"/>
                <a:sym typeface="Arial" pitchFamily="34" charset="0"/>
              </a:defRPr>
            </a:lvl1pPr>
            <a:lvl2pPr marL="742950" indent="-285750" defTabSz="931863" eaLnBrk="0" hangingPunct="0">
              <a:defRPr sz="1200">
                <a:solidFill>
                  <a:srgbClr val="0000FF"/>
                </a:solidFill>
                <a:latin typeface="Arial" pitchFamily="34" charset="0"/>
                <a:ea typeface="MS PGothic" pitchFamily="34" charset="-128"/>
                <a:sym typeface="Arial" pitchFamily="34" charset="0"/>
              </a:defRPr>
            </a:lvl2pPr>
            <a:lvl3pPr marL="1143000" indent="-228600" defTabSz="931863" eaLnBrk="0" hangingPunct="0">
              <a:defRPr sz="1200">
                <a:solidFill>
                  <a:srgbClr val="0000FF"/>
                </a:solidFill>
                <a:latin typeface="Arial" pitchFamily="34" charset="0"/>
                <a:ea typeface="MS PGothic" pitchFamily="34" charset="-128"/>
                <a:sym typeface="Arial" pitchFamily="34" charset="0"/>
              </a:defRPr>
            </a:lvl3pPr>
            <a:lvl4pPr marL="1600200" indent="-228600" defTabSz="931863" eaLnBrk="0" hangingPunct="0">
              <a:defRPr sz="1200">
                <a:solidFill>
                  <a:srgbClr val="0000FF"/>
                </a:solidFill>
                <a:latin typeface="Arial" pitchFamily="34" charset="0"/>
                <a:ea typeface="MS PGothic" pitchFamily="34" charset="-128"/>
                <a:sym typeface="Arial" pitchFamily="34" charset="0"/>
              </a:defRPr>
            </a:lvl4pPr>
            <a:lvl5pPr marL="2057400" indent="-228600" defTabSz="931863" eaLnBrk="0" hangingPunct="0">
              <a:defRPr sz="1200">
                <a:solidFill>
                  <a:srgbClr val="0000FF"/>
                </a:solidFill>
                <a:latin typeface="Arial" pitchFamily="34" charset="0"/>
                <a:ea typeface="MS PGothic" pitchFamily="34" charset="-128"/>
                <a:sym typeface="Arial" pitchFamily="34" charset="0"/>
              </a:defRPr>
            </a:lvl5pPr>
            <a:lvl6pPr marL="25146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136CEC1C-45C0-4258-BE8C-6247B23439B3}" type="slidenum">
              <a:rPr lang="en-US" smtClean="0">
                <a:solidFill>
                  <a:schemeClr val="tx1"/>
                </a:solidFill>
              </a:rPr>
              <a:pPr eaLnBrk="1" hangingPunct="1"/>
              <a:t>7</a:t>
            </a:fld>
            <a:endParaRPr lang="en-US"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rgbClr val="0000FF"/>
                </a:solidFill>
                <a:latin typeface="Arial" pitchFamily="34" charset="0"/>
                <a:ea typeface="MS PGothic" pitchFamily="34" charset="-128"/>
                <a:sym typeface="Arial" pitchFamily="34" charset="0"/>
              </a:defRPr>
            </a:lvl1pPr>
            <a:lvl2pPr marL="742950" indent="-285750" defTabSz="931863" eaLnBrk="0" hangingPunct="0">
              <a:defRPr sz="1200">
                <a:solidFill>
                  <a:srgbClr val="0000FF"/>
                </a:solidFill>
                <a:latin typeface="Arial" pitchFamily="34" charset="0"/>
                <a:ea typeface="MS PGothic" pitchFamily="34" charset="-128"/>
                <a:sym typeface="Arial" pitchFamily="34" charset="0"/>
              </a:defRPr>
            </a:lvl2pPr>
            <a:lvl3pPr marL="1143000" indent="-228600" defTabSz="931863" eaLnBrk="0" hangingPunct="0">
              <a:defRPr sz="1200">
                <a:solidFill>
                  <a:srgbClr val="0000FF"/>
                </a:solidFill>
                <a:latin typeface="Arial" pitchFamily="34" charset="0"/>
                <a:ea typeface="MS PGothic" pitchFamily="34" charset="-128"/>
                <a:sym typeface="Arial" pitchFamily="34" charset="0"/>
              </a:defRPr>
            </a:lvl3pPr>
            <a:lvl4pPr marL="1600200" indent="-228600" defTabSz="931863" eaLnBrk="0" hangingPunct="0">
              <a:defRPr sz="1200">
                <a:solidFill>
                  <a:srgbClr val="0000FF"/>
                </a:solidFill>
                <a:latin typeface="Arial" pitchFamily="34" charset="0"/>
                <a:ea typeface="MS PGothic" pitchFamily="34" charset="-128"/>
                <a:sym typeface="Arial" pitchFamily="34" charset="0"/>
              </a:defRPr>
            </a:lvl4pPr>
            <a:lvl5pPr marL="2057400" indent="-228600" defTabSz="931863" eaLnBrk="0" hangingPunct="0">
              <a:defRPr sz="1200">
                <a:solidFill>
                  <a:srgbClr val="0000FF"/>
                </a:solidFill>
                <a:latin typeface="Arial" pitchFamily="34" charset="0"/>
                <a:ea typeface="MS PGothic" pitchFamily="34" charset="-128"/>
                <a:sym typeface="Arial" pitchFamily="34" charset="0"/>
              </a:defRPr>
            </a:lvl5pPr>
            <a:lvl6pPr marL="25146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974D16B8-7147-4B0D-8643-FB1FDE64C2A4}" type="slidenum">
              <a:rPr lang="en-US" smtClean="0">
                <a:solidFill>
                  <a:schemeClr val="tx1"/>
                </a:solidFill>
              </a:rPr>
              <a:pPr eaLnBrk="1" hangingPunct="1"/>
              <a:t>9</a:t>
            </a:fld>
            <a:endParaRPr lang="en-US"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a:ln/>
        </p:spPr>
      </p:sp>
      <p:sp>
        <p:nvSpPr>
          <p:cNvPr id="368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smtClean="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rgbClr val="0000FF"/>
                </a:solidFill>
                <a:latin typeface="Arial" pitchFamily="34" charset="0"/>
                <a:ea typeface="MS PGothic" pitchFamily="34" charset="-128"/>
                <a:sym typeface="Arial" pitchFamily="34" charset="0"/>
              </a:defRPr>
            </a:lvl1pPr>
            <a:lvl2pPr marL="742950" indent="-285750" defTabSz="931863" eaLnBrk="0" hangingPunct="0">
              <a:defRPr sz="1200">
                <a:solidFill>
                  <a:srgbClr val="0000FF"/>
                </a:solidFill>
                <a:latin typeface="Arial" pitchFamily="34" charset="0"/>
                <a:ea typeface="MS PGothic" pitchFamily="34" charset="-128"/>
                <a:sym typeface="Arial" pitchFamily="34" charset="0"/>
              </a:defRPr>
            </a:lvl2pPr>
            <a:lvl3pPr marL="1143000" indent="-228600" defTabSz="931863" eaLnBrk="0" hangingPunct="0">
              <a:defRPr sz="1200">
                <a:solidFill>
                  <a:srgbClr val="0000FF"/>
                </a:solidFill>
                <a:latin typeface="Arial" pitchFamily="34" charset="0"/>
                <a:ea typeface="MS PGothic" pitchFamily="34" charset="-128"/>
                <a:sym typeface="Arial" pitchFamily="34" charset="0"/>
              </a:defRPr>
            </a:lvl3pPr>
            <a:lvl4pPr marL="1600200" indent="-228600" defTabSz="931863" eaLnBrk="0" hangingPunct="0">
              <a:defRPr sz="1200">
                <a:solidFill>
                  <a:srgbClr val="0000FF"/>
                </a:solidFill>
                <a:latin typeface="Arial" pitchFamily="34" charset="0"/>
                <a:ea typeface="MS PGothic" pitchFamily="34" charset="-128"/>
                <a:sym typeface="Arial" pitchFamily="34" charset="0"/>
              </a:defRPr>
            </a:lvl4pPr>
            <a:lvl5pPr marL="2057400" indent="-228600" defTabSz="931863" eaLnBrk="0" hangingPunct="0">
              <a:defRPr sz="1200">
                <a:solidFill>
                  <a:srgbClr val="0000FF"/>
                </a:solidFill>
                <a:latin typeface="Arial" pitchFamily="34" charset="0"/>
                <a:ea typeface="MS PGothic" pitchFamily="34" charset="-128"/>
                <a:sym typeface="Arial" pitchFamily="34" charset="0"/>
              </a:defRPr>
            </a:lvl5pPr>
            <a:lvl6pPr marL="25146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BE381B8A-5E4F-4280-B97A-21FEBCB11C56}" type="slidenum">
              <a:rPr lang="en-US" smtClean="0">
                <a:solidFill>
                  <a:schemeClr val="tx1"/>
                </a:solidFill>
              </a:rPr>
              <a:pPr eaLnBrk="1" hangingPunct="1"/>
              <a:t>11</a:t>
            </a:fld>
            <a:endParaRPr lang="en-US"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a:ea typeface="ＭＳ Ｐゴシック"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rgbClr val="0000FF"/>
                </a:solidFill>
                <a:latin typeface="Arial" pitchFamily="34" charset="0"/>
                <a:ea typeface="MS PGothic" pitchFamily="34" charset="-128"/>
                <a:sym typeface="Arial" pitchFamily="34" charset="0"/>
              </a:defRPr>
            </a:lvl1pPr>
            <a:lvl2pPr marL="742950" indent="-285750" defTabSz="931863" eaLnBrk="0" hangingPunct="0">
              <a:defRPr sz="1200">
                <a:solidFill>
                  <a:srgbClr val="0000FF"/>
                </a:solidFill>
                <a:latin typeface="Arial" pitchFamily="34" charset="0"/>
                <a:ea typeface="MS PGothic" pitchFamily="34" charset="-128"/>
                <a:sym typeface="Arial" pitchFamily="34" charset="0"/>
              </a:defRPr>
            </a:lvl2pPr>
            <a:lvl3pPr marL="1143000" indent="-228600" defTabSz="931863" eaLnBrk="0" hangingPunct="0">
              <a:defRPr sz="1200">
                <a:solidFill>
                  <a:srgbClr val="0000FF"/>
                </a:solidFill>
                <a:latin typeface="Arial" pitchFamily="34" charset="0"/>
                <a:ea typeface="MS PGothic" pitchFamily="34" charset="-128"/>
                <a:sym typeface="Arial" pitchFamily="34" charset="0"/>
              </a:defRPr>
            </a:lvl3pPr>
            <a:lvl4pPr marL="1600200" indent="-228600" defTabSz="931863" eaLnBrk="0" hangingPunct="0">
              <a:defRPr sz="1200">
                <a:solidFill>
                  <a:srgbClr val="0000FF"/>
                </a:solidFill>
                <a:latin typeface="Arial" pitchFamily="34" charset="0"/>
                <a:ea typeface="MS PGothic" pitchFamily="34" charset="-128"/>
                <a:sym typeface="Arial" pitchFamily="34" charset="0"/>
              </a:defRPr>
            </a:lvl4pPr>
            <a:lvl5pPr marL="2057400" indent="-228600" defTabSz="931863" eaLnBrk="0" hangingPunct="0">
              <a:defRPr sz="1200">
                <a:solidFill>
                  <a:srgbClr val="0000FF"/>
                </a:solidFill>
                <a:latin typeface="Arial" pitchFamily="34" charset="0"/>
                <a:ea typeface="MS PGothic" pitchFamily="34" charset="-128"/>
                <a:sym typeface="Arial" pitchFamily="34" charset="0"/>
              </a:defRPr>
            </a:lvl5pPr>
            <a:lvl6pPr marL="25146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defTabSz="931863"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0316966D-7ABE-4225-B7AB-818E99A48AA1}" type="slidenum">
              <a:rPr lang="en-US" smtClean="0">
                <a:solidFill>
                  <a:schemeClr val="tx1"/>
                </a:solidFill>
              </a:rPr>
              <a:pPr eaLnBrk="1" hangingPunct="1"/>
              <a:t>12</a:t>
            </a:fld>
            <a:endParaRPr lang="en-US"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4032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E71C46-B27A-4449-A01F-B7D7BBCEC60F}" type="slidenum">
              <a:rPr lang="en-US"/>
              <a:pPr>
                <a:defRPr/>
              </a:pPr>
              <a:t>‹#›</a:t>
            </a:fld>
            <a:endParaRPr lang="en-US"/>
          </a:p>
        </p:txBody>
      </p:sp>
    </p:spTree>
    <p:extLst>
      <p:ext uri="{BB962C8B-B14F-4D97-AF65-F5344CB8AC3E}">
        <p14:creationId xmlns:p14="http://schemas.microsoft.com/office/powerpoint/2010/main" val="2282056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A604BC-16CD-4BA5-AF5B-44E8B7FB0FF6}" type="slidenum">
              <a:rPr lang="en-US"/>
              <a:pPr>
                <a:defRPr/>
              </a:pPr>
              <a:t>‹#›</a:t>
            </a:fld>
            <a:endParaRPr lang="en-US"/>
          </a:p>
        </p:txBody>
      </p:sp>
    </p:spTree>
    <p:extLst>
      <p:ext uri="{BB962C8B-B14F-4D97-AF65-F5344CB8AC3E}">
        <p14:creationId xmlns:p14="http://schemas.microsoft.com/office/powerpoint/2010/main" val="3107701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8A1BA-6251-490F-A44A-D914AC3CF01F}" type="slidenum">
              <a:rPr lang="en-US"/>
              <a:pPr>
                <a:defRPr/>
              </a:pPr>
              <a:t>‹#›</a:t>
            </a:fld>
            <a:endParaRPr lang="en-US"/>
          </a:p>
        </p:txBody>
      </p:sp>
    </p:spTree>
    <p:extLst>
      <p:ext uri="{BB962C8B-B14F-4D97-AF65-F5344CB8AC3E}">
        <p14:creationId xmlns:p14="http://schemas.microsoft.com/office/powerpoint/2010/main" val="235016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A9172C-5A50-41F5-AB6B-3B901FD0E5EA}" type="slidenum">
              <a:rPr lang="en-US"/>
              <a:pPr>
                <a:defRPr/>
              </a:pPr>
              <a:t>‹#›</a:t>
            </a:fld>
            <a:endParaRPr lang="en-US"/>
          </a:p>
        </p:txBody>
      </p:sp>
    </p:spTree>
    <p:extLst>
      <p:ext uri="{BB962C8B-B14F-4D97-AF65-F5344CB8AC3E}">
        <p14:creationId xmlns:p14="http://schemas.microsoft.com/office/powerpoint/2010/main" val="2594834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73AABE-8D6E-4DBB-80D7-F1CC5DC6D075}" type="slidenum">
              <a:rPr lang="en-US"/>
              <a:pPr>
                <a:defRPr/>
              </a:pPr>
              <a:t>‹#›</a:t>
            </a:fld>
            <a:endParaRPr lang="en-US"/>
          </a:p>
        </p:txBody>
      </p:sp>
    </p:spTree>
    <p:extLst>
      <p:ext uri="{BB962C8B-B14F-4D97-AF65-F5344CB8AC3E}">
        <p14:creationId xmlns:p14="http://schemas.microsoft.com/office/powerpoint/2010/main" val="1830038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EBF15E-8E25-41FB-8DB0-46EB10A5B946}" type="slidenum">
              <a:rPr lang="en-US"/>
              <a:pPr>
                <a:defRPr/>
              </a:pPr>
              <a:t>‹#›</a:t>
            </a:fld>
            <a:endParaRPr lang="en-US"/>
          </a:p>
        </p:txBody>
      </p:sp>
    </p:spTree>
    <p:extLst>
      <p:ext uri="{BB962C8B-B14F-4D97-AF65-F5344CB8AC3E}">
        <p14:creationId xmlns:p14="http://schemas.microsoft.com/office/powerpoint/2010/main" val="331827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F45243-1387-4F7C-9625-49B1BD4AAEDE}" type="slidenum">
              <a:rPr lang="en-US"/>
              <a:pPr>
                <a:defRPr/>
              </a:pPr>
              <a:t>‹#›</a:t>
            </a:fld>
            <a:endParaRPr lang="en-US"/>
          </a:p>
        </p:txBody>
      </p:sp>
    </p:spTree>
    <p:extLst>
      <p:ext uri="{BB962C8B-B14F-4D97-AF65-F5344CB8AC3E}">
        <p14:creationId xmlns:p14="http://schemas.microsoft.com/office/powerpoint/2010/main" val="668130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66330F-0ABF-4FA6-BE57-4498D3E22F67}" type="slidenum">
              <a:rPr lang="en-US"/>
              <a:pPr>
                <a:defRPr/>
              </a:pPr>
              <a:t>‹#›</a:t>
            </a:fld>
            <a:endParaRPr lang="en-US"/>
          </a:p>
        </p:txBody>
      </p:sp>
    </p:spTree>
    <p:extLst>
      <p:ext uri="{BB962C8B-B14F-4D97-AF65-F5344CB8AC3E}">
        <p14:creationId xmlns:p14="http://schemas.microsoft.com/office/powerpoint/2010/main" val="299075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C51FAB-AC4C-4118-BB53-22DBAD4A0EC6}" type="slidenum">
              <a:rPr lang="en-US"/>
              <a:pPr>
                <a:defRPr/>
              </a:pPr>
              <a:t>‹#›</a:t>
            </a:fld>
            <a:endParaRPr lang="en-US"/>
          </a:p>
        </p:txBody>
      </p:sp>
    </p:spTree>
    <p:extLst>
      <p:ext uri="{BB962C8B-B14F-4D97-AF65-F5344CB8AC3E}">
        <p14:creationId xmlns:p14="http://schemas.microsoft.com/office/powerpoint/2010/main" val="301120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CA0392-EBC2-47FF-8D5A-8B9517498991}" type="slidenum">
              <a:rPr lang="en-US"/>
              <a:pPr>
                <a:defRPr/>
              </a:pPr>
              <a:t>‹#›</a:t>
            </a:fld>
            <a:endParaRPr lang="en-US"/>
          </a:p>
        </p:txBody>
      </p:sp>
    </p:spTree>
    <p:extLst>
      <p:ext uri="{BB962C8B-B14F-4D97-AF65-F5344CB8AC3E}">
        <p14:creationId xmlns:p14="http://schemas.microsoft.com/office/powerpoint/2010/main" val="266687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63"/>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5888" indent="-115888">
              <a:defRPr sz="1800"/>
            </a:lvl1pPr>
            <a:lvl2pPr marL="233363" indent="-117475">
              <a:buFont typeface="Arial" pitchFamily="34" charset="0"/>
              <a:buChar char="•"/>
              <a:defRPr sz="1800"/>
            </a:lvl2pPr>
            <a:lvl3pPr marL="341313" indent="-107950">
              <a:defRPr sz="1800"/>
            </a:lvl3pPr>
            <a:lvl4pPr marL="457200" indent="-115888">
              <a:buFont typeface="Arial" pitchFamily="34" charset="0"/>
              <a:buChar char="•"/>
              <a:defRPr sz="1800"/>
            </a:lvl4pPr>
            <a:lvl5pPr marL="573088" indent="-115888">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8561388" y="6543675"/>
            <a:ext cx="582612" cy="314325"/>
          </a:xfrm>
        </p:spPr>
        <p:txBody>
          <a:bodyPr/>
          <a:lstStyle>
            <a:lvl1pPr>
              <a:defRPr/>
            </a:lvl1pPr>
          </a:lstStyle>
          <a:p>
            <a:pPr>
              <a:defRPr/>
            </a:pPr>
            <a:fld id="{41296096-E7DF-42D7-9DAD-93A0DA4290ED}" type="slidenum">
              <a:rPr lang="en-US"/>
              <a:pPr>
                <a:defRPr/>
              </a:pPr>
              <a:t>‹#›</a:t>
            </a:fld>
            <a:endParaRPr lang="en-US" dirty="0"/>
          </a:p>
        </p:txBody>
      </p:sp>
      <p:sp>
        <p:nvSpPr>
          <p:cNvPr id="6" name="Rectangle 6"/>
          <p:cNvSpPr>
            <a:spLocks noGrp="1" noChangeArrowheads="1"/>
          </p:cNvSpPr>
          <p:nvPr>
            <p:ph type="sldNum" sz="quarter" idx="12"/>
          </p:nvPr>
        </p:nvSpPr>
        <p:spPr/>
        <p:txBody>
          <a:bodyPr/>
          <a:lstStyle>
            <a:lvl1pPr>
              <a:defRPr>
                <a:latin typeface="Arial" pitchFamily="34" charset="0"/>
                <a:ea typeface="ＭＳ Ｐゴシック" pitchFamily="34" charset="-128"/>
                <a:cs typeface="+mn-cs"/>
                <a:sym typeface="Arial" pitchFamily="34" charset="0"/>
              </a:defRPr>
            </a:lvl1pPr>
          </a:lstStyle>
          <a:p>
            <a:pPr>
              <a:defRPr/>
            </a:pPr>
            <a:endParaRPr lang="en-US"/>
          </a:p>
        </p:txBody>
      </p:sp>
    </p:spTree>
    <p:extLst>
      <p:ext uri="{BB962C8B-B14F-4D97-AF65-F5344CB8AC3E}">
        <p14:creationId xmlns:p14="http://schemas.microsoft.com/office/powerpoint/2010/main" val="3889840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704F80-930C-438D-B53F-032B71FCA3E0}" type="slidenum">
              <a:rPr lang="en-US"/>
              <a:pPr>
                <a:defRPr/>
              </a:pPr>
              <a:t>‹#›</a:t>
            </a:fld>
            <a:endParaRPr lang="en-US"/>
          </a:p>
        </p:txBody>
      </p:sp>
    </p:spTree>
    <p:extLst>
      <p:ext uri="{BB962C8B-B14F-4D97-AF65-F5344CB8AC3E}">
        <p14:creationId xmlns:p14="http://schemas.microsoft.com/office/powerpoint/2010/main" val="74361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86E0AC-75C8-4646-8004-E2A9D36A1CDA}" type="slidenum">
              <a:rPr lang="en-US"/>
              <a:pPr>
                <a:defRPr/>
              </a:pPr>
              <a:t>‹#›</a:t>
            </a:fld>
            <a:endParaRPr lang="en-US"/>
          </a:p>
        </p:txBody>
      </p:sp>
    </p:spTree>
    <p:extLst>
      <p:ext uri="{BB962C8B-B14F-4D97-AF65-F5344CB8AC3E}">
        <p14:creationId xmlns:p14="http://schemas.microsoft.com/office/powerpoint/2010/main" val="2016407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B9C478-1B67-41CA-89BF-8DBA503A6968}" type="slidenum">
              <a:rPr lang="en-US"/>
              <a:pPr>
                <a:defRPr/>
              </a:pPr>
              <a:t>‹#›</a:t>
            </a:fld>
            <a:endParaRPr lang="en-US"/>
          </a:p>
        </p:txBody>
      </p:sp>
    </p:spTree>
    <p:extLst>
      <p:ext uri="{BB962C8B-B14F-4D97-AF65-F5344CB8AC3E}">
        <p14:creationId xmlns:p14="http://schemas.microsoft.com/office/powerpoint/2010/main" val="3230228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BE2492-C877-4086-95B8-1DBC1CBF3200}" type="slidenum">
              <a:rPr lang="en-US"/>
              <a:pPr>
                <a:defRPr/>
              </a:pPr>
              <a:t>‹#›</a:t>
            </a:fld>
            <a:endParaRPr lang="en-US"/>
          </a:p>
        </p:txBody>
      </p:sp>
    </p:spTree>
    <p:extLst>
      <p:ext uri="{BB962C8B-B14F-4D97-AF65-F5344CB8AC3E}">
        <p14:creationId xmlns:p14="http://schemas.microsoft.com/office/powerpoint/2010/main" val="4113786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376815-C59B-4A7F-AA31-1B866FF56104}" type="slidenum">
              <a:rPr lang="en-US"/>
              <a:pPr>
                <a:defRPr/>
              </a:pPr>
              <a:t>‹#›</a:t>
            </a:fld>
            <a:endParaRPr lang="en-US"/>
          </a:p>
        </p:txBody>
      </p:sp>
    </p:spTree>
    <p:extLst>
      <p:ext uri="{BB962C8B-B14F-4D97-AF65-F5344CB8AC3E}">
        <p14:creationId xmlns:p14="http://schemas.microsoft.com/office/powerpoint/2010/main" val="953312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AAE997-E256-4B2C-B48C-418B0EFB600B}" type="slidenum">
              <a:rPr lang="en-US"/>
              <a:pPr>
                <a:defRPr/>
              </a:pPr>
              <a:t>‹#›</a:t>
            </a:fld>
            <a:endParaRPr lang="en-US"/>
          </a:p>
        </p:txBody>
      </p:sp>
    </p:spTree>
    <p:extLst>
      <p:ext uri="{BB962C8B-B14F-4D97-AF65-F5344CB8AC3E}">
        <p14:creationId xmlns:p14="http://schemas.microsoft.com/office/powerpoint/2010/main" val="73167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1EB62B-C3D1-4C39-B831-257F4165EACE}" type="slidenum">
              <a:rPr lang="en-US"/>
              <a:pPr>
                <a:defRPr/>
              </a:pPr>
              <a:t>‹#›</a:t>
            </a:fld>
            <a:endParaRPr lang="en-US"/>
          </a:p>
        </p:txBody>
      </p:sp>
    </p:spTree>
    <p:extLst>
      <p:ext uri="{BB962C8B-B14F-4D97-AF65-F5344CB8AC3E}">
        <p14:creationId xmlns:p14="http://schemas.microsoft.com/office/powerpoint/2010/main" val="416536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9B39A2-34AF-40B6-914E-DD4AAE5A4F11}" type="slidenum">
              <a:rPr lang="en-US"/>
              <a:pPr>
                <a:defRPr/>
              </a:pPr>
              <a:t>‹#›</a:t>
            </a:fld>
            <a:endParaRPr lang="en-US"/>
          </a:p>
        </p:txBody>
      </p:sp>
    </p:spTree>
    <p:extLst>
      <p:ext uri="{BB962C8B-B14F-4D97-AF65-F5344CB8AC3E}">
        <p14:creationId xmlns:p14="http://schemas.microsoft.com/office/powerpoint/2010/main" val="144868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769785-4E19-4AAB-B4AC-0F0E3A027162}" type="slidenum">
              <a:rPr lang="en-US"/>
              <a:pPr>
                <a:defRPr/>
              </a:pPr>
              <a:t>‹#›</a:t>
            </a:fld>
            <a:endParaRPr lang="en-US"/>
          </a:p>
        </p:txBody>
      </p:sp>
    </p:spTree>
    <p:extLst>
      <p:ext uri="{BB962C8B-B14F-4D97-AF65-F5344CB8AC3E}">
        <p14:creationId xmlns:p14="http://schemas.microsoft.com/office/powerpoint/2010/main" val="152577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E31A56-68A3-452F-9085-65FDBF477BFA}" type="slidenum">
              <a:rPr lang="en-US"/>
              <a:pPr>
                <a:defRPr/>
              </a:pPr>
              <a:t>‹#›</a:t>
            </a:fld>
            <a:endParaRPr lang="en-US"/>
          </a:p>
        </p:txBody>
      </p:sp>
    </p:spTree>
    <p:extLst>
      <p:ext uri="{BB962C8B-B14F-4D97-AF65-F5344CB8AC3E}">
        <p14:creationId xmlns:p14="http://schemas.microsoft.com/office/powerpoint/2010/main" val="422522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0A2579-F107-462B-BE7B-5F8459EA8E96}" type="slidenum">
              <a:rPr lang="en-US"/>
              <a:pPr>
                <a:defRPr/>
              </a:pPr>
              <a:t>‹#›</a:t>
            </a:fld>
            <a:endParaRPr lang="en-US"/>
          </a:p>
        </p:txBody>
      </p:sp>
    </p:spTree>
    <p:extLst>
      <p:ext uri="{BB962C8B-B14F-4D97-AF65-F5344CB8AC3E}">
        <p14:creationId xmlns:p14="http://schemas.microsoft.com/office/powerpoint/2010/main" val="403317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513CE-DCEB-410E-9DE9-391CE02EEDF2}" type="slidenum">
              <a:rPr lang="en-US"/>
              <a:pPr>
                <a:defRPr/>
              </a:pPr>
              <a:t>‹#›</a:t>
            </a:fld>
            <a:endParaRPr lang="en-US"/>
          </a:p>
        </p:txBody>
      </p:sp>
    </p:spTree>
    <p:extLst>
      <p:ext uri="{BB962C8B-B14F-4D97-AF65-F5344CB8AC3E}">
        <p14:creationId xmlns:p14="http://schemas.microsoft.com/office/powerpoint/2010/main" val="39874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7BE4F4-8179-455F-94EA-4685EE131FD8}" type="slidenum">
              <a:rPr lang="en-US"/>
              <a:pPr>
                <a:defRPr/>
              </a:pPr>
              <a:t>‹#›</a:t>
            </a:fld>
            <a:endParaRPr lang="en-US"/>
          </a:p>
        </p:txBody>
      </p:sp>
    </p:spTree>
    <p:extLst>
      <p:ext uri="{BB962C8B-B14F-4D97-AF65-F5344CB8AC3E}">
        <p14:creationId xmlns:p14="http://schemas.microsoft.com/office/powerpoint/2010/main" val="424550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6278563"/>
            <a:ext cx="9144000" cy="579437"/>
          </a:xfrm>
          <a:prstGeom prst="rect">
            <a:avLst/>
          </a:prstGeom>
          <a:solidFill>
            <a:schemeClr val="bg1">
              <a:lumMod val="75000"/>
            </a:schemeClr>
          </a:solidFill>
          <a:ln w="9360">
            <a:noFill/>
            <a:miter lim="800000"/>
            <a:headEnd/>
            <a:tailEnd/>
          </a:ln>
          <a:effectLst/>
        </p:spPr>
        <p:txBody>
          <a:bodyPr wrap="none" anchor="ctr"/>
          <a:lstStyle/>
          <a:p>
            <a:pPr hangingPunct="0">
              <a:lnSpc>
                <a:spcPct val="93000"/>
              </a:lnSpc>
              <a:buClr>
                <a:srgbClr val="000000"/>
              </a:buClr>
              <a:buSzPct val="100000"/>
              <a:buFont typeface="Times New Roman" pitchFamily="18" charset="0"/>
              <a:buNone/>
              <a:defRPr/>
            </a:pPr>
            <a:endParaRPr lang="en-US" sz="1800">
              <a:solidFill>
                <a:schemeClr val="tx1"/>
              </a:solidFill>
              <a:ea typeface="ヒラギノ角ゴ ProN W3"/>
              <a:cs typeface="Lucida Sans Unicode" pitchFamily="34" charset="0"/>
            </a:endParaRPr>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defRPr sz="1400">
                <a:solidFill>
                  <a:schemeClr val="tx1"/>
                </a:solidFill>
                <a:latin typeface="Arial" pitchFamily="34" charset="0"/>
                <a:ea typeface="+mn-ea"/>
                <a:cs typeface="+mn-cs"/>
                <a:sym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chemeClr val="tx1"/>
                </a:solidFill>
                <a:latin typeface="Arial" pitchFamily="34" charset="0"/>
                <a:ea typeface="+mn-ea"/>
                <a:cs typeface="+mn-cs"/>
                <a:sym typeface="Arial" pitchFamily="34" charset="0"/>
              </a:defRPr>
            </a:lvl1pPr>
          </a:lstStyle>
          <a:p>
            <a:pPr>
              <a:defRPr/>
            </a:pPr>
            <a:endParaRPr lang="en-US"/>
          </a:p>
        </p:txBody>
      </p:sp>
      <p:sp>
        <p:nvSpPr>
          <p:cNvPr id="1031" name="Line 5"/>
          <p:cNvSpPr>
            <a:spLocks noChangeShapeType="1"/>
          </p:cNvSpPr>
          <p:nvPr userDrawn="1"/>
        </p:nvSpPr>
        <p:spPr bwMode="auto">
          <a:xfrm>
            <a:off x="228600" y="1295400"/>
            <a:ext cx="8686800" cy="1588"/>
          </a:xfrm>
          <a:prstGeom prst="line">
            <a:avLst/>
          </a:prstGeom>
          <a:noFill/>
          <a:ln w="57240">
            <a:solidFill>
              <a:srgbClr val="BBE0E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32" name="Rectangle 4"/>
          <p:cNvSpPr>
            <a:spLocks noChangeArrowheads="1"/>
          </p:cNvSpPr>
          <p:nvPr userDrawn="1"/>
        </p:nvSpPr>
        <p:spPr bwMode="auto">
          <a:xfrm>
            <a:off x="449263" y="6430963"/>
            <a:ext cx="56594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39240" bIns="0"/>
          <a:lstStyle/>
          <a:p>
            <a:pPr defTabSz="457200">
              <a:spcBef>
                <a:spcPts val="875"/>
              </a:spcBef>
              <a:buClr>
                <a:srgbClr val="000000"/>
              </a:buClr>
              <a:buSzPct val="100000"/>
              <a:buFont typeface="Times New Roman" pitchFamily="18" charset="0"/>
              <a:buNone/>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pPr>
            <a:r>
              <a:rPr lang="en-US" sz="1400">
                <a:solidFill>
                  <a:srgbClr val="FFFFFF"/>
                </a:solidFill>
                <a:ea typeface="ヒラギノ角ゴ ProN W3" charset="-128"/>
              </a:rPr>
              <a:t>Earth System Prediction Capability</a:t>
            </a:r>
          </a:p>
        </p:txBody>
      </p:sp>
      <p:sp>
        <p:nvSpPr>
          <p:cNvPr id="1033" name="Rectangle 3"/>
          <p:cNvSpPr>
            <a:spLocks noChangeArrowheads="1"/>
          </p:cNvSpPr>
          <p:nvPr userDrawn="1"/>
        </p:nvSpPr>
        <p:spPr bwMode="auto">
          <a:xfrm>
            <a:off x="6705600" y="6384925"/>
            <a:ext cx="2295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39240" bIns="0"/>
          <a:lstStyle/>
          <a:p>
            <a:pPr algn="ctr" defTabSz="457200">
              <a:spcBef>
                <a:spcPts val="1250"/>
              </a:spcBef>
              <a:buClr>
                <a:srgbClr val="000000"/>
              </a:buClr>
              <a:buSzPct val="100000"/>
              <a:buFont typeface="Times New Roman" pitchFamily="18" charset="0"/>
              <a:buNone/>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pPr>
            <a:r>
              <a:rPr lang="en-US" sz="1600">
                <a:solidFill>
                  <a:srgbClr val="FFFFFF"/>
                </a:solidFill>
                <a:latin typeface="Arial Black" pitchFamily="34" charset="0"/>
              </a:rPr>
              <a:t> </a:t>
            </a:r>
            <a:r>
              <a:rPr lang="en-US" sz="2000">
                <a:solidFill>
                  <a:srgbClr val="FFFFFF"/>
                </a:solidFill>
                <a:latin typeface="Arial Black" pitchFamily="34" charset="0"/>
              </a:rPr>
              <a:t>ESPC        </a:t>
            </a:r>
            <a:fld id="{57221943-3877-45CE-8523-0D77880DE1D5}" type="slidenum">
              <a:rPr lang="en-US" sz="1400">
                <a:solidFill>
                  <a:srgbClr val="FFFFFF"/>
                </a:solidFill>
                <a:cs typeface="Arial" pitchFamily="34" charset="0"/>
              </a:rPr>
              <a:pPr algn="ctr" defTabSz="457200">
                <a:spcBef>
                  <a:spcPts val="1250"/>
                </a:spcBef>
                <a:buClr>
                  <a:srgbClr val="000000"/>
                </a:buClr>
                <a:buSzPct val="100000"/>
                <a:buFont typeface="Times New Roman" pitchFamily="18" charset="0"/>
                <a:buNone/>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pPr>
              <a:t>‹#›</a:t>
            </a:fld>
            <a:endParaRPr lang="en-US" sz="1400">
              <a:solidFill>
                <a:srgbClr val="FFFFFF"/>
              </a:solidFill>
              <a:cs typeface="Arial" pitchFamily="34" charset="0"/>
            </a:endParaRPr>
          </a:p>
        </p:txBody>
      </p:sp>
      <p:sp>
        <p:nvSpPr>
          <p:cNvPr id="1030" name="Rectangle 6"/>
          <p:cNvSpPr>
            <a:spLocks noGrp="1" noChangeArrowheads="1"/>
          </p:cNvSpPr>
          <p:nvPr>
            <p:ph type="sldNum" sz="quarter" idx="4"/>
          </p:nvPr>
        </p:nvSpPr>
        <p:spPr bwMode="auto">
          <a:xfrm>
            <a:off x="6553200" y="54864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pitchFamily="1" charset="-128"/>
              </a:defRPr>
            </a:lvl1pPr>
          </a:lstStyle>
          <a:p>
            <a:pPr>
              <a:defRPr/>
            </a:pPr>
            <a:fld id="{E2B64DC0-E294-4EA5-8922-26A146BAB0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70" r:id="rId1"/>
    <p:sldLayoutId id="2147485971" r:id="rId2"/>
    <p:sldLayoutId id="2147485947" r:id="rId3"/>
    <p:sldLayoutId id="2147485948" r:id="rId4"/>
    <p:sldLayoutId id="2147485949" r:id="rId5"/>
    <p:sldLayoutId id="2147485950" r:id="rId6"/>
    <p:sldLayoutId id="2147485951" r:id="rId7"/>
    <p:sldLayoutId id="2147485952" r:id="rId8"/>
    <p:sldLayoutId id="2147485953" r:id="rId9"/>
    <p:sldLayoutId id="2147485954" r:id="rId10"/>
    <p:sldLayoutId id="2147485955" r:id="rId11"/>
    <p:sldLayoutId id="2147485956" r:id="rId12"/>
    <p:sldLayoutId id="2147485957"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34" charset="-128"/>
                <a:cs typeface="+mn-cs"/>
                <a:sym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34" charset="-128"/>
                <a:cs typeface="+mn-cs"/>
                <a:sym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ea typeface="ＭＳ Ｐゴシック" pitchFamily="1" charset="-128"/>
              </a:defRPr>
            </a:lvl1pPr>
          </a:lstStyle>
          <a:p>
            <a:pPr>
              <a:defRPr/>
            </a:pPr>
            <a:fld id="{1CF3C7B9-228A-4013-AE87-75DB146FE0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58" r:id="rId1"/>
    <p:sldLayoutId id="2147485959" r:id="rId2"/>
    <p:sldLayoutId id="2147485960" r:id="rId3"/>
    <p:sldLayoutId id="2147485961" r:id="rId4"/>
    <p:sldLayoutId id="2147485962" r:id="rId5"/>
    <p:sldLayoutId id="2147485963" r:id="rId6"/>
    <p:sldLayoutId id="2147485964" r:id="rId7"/>
    <p:sldLayoutId id="2147485965" r:id="rId8"/>
    <p:sldLayoutId id="2147485966" r:id="rId9"/>
    <p:sldLayoutId id="2147485967" r:id="rId10"/>
    <p:sldLayoutId id="2147485968" r:id="rId11"/>
    <p:sldLayoutId id="2147485969"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D:\Documents%20and%20Settings\Daniel.ELEUTERIO\Local%20Settings\Temporary%20Internet%20Files\Content.MSO\10A7A8A7.gif"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178175"/>
            <a:ext cx="7772400" cy="1470025"/>
          </a:xfrm>
        </p:spPr>
        <p:txBody>
          <a:bodyPr/>
          <a:lstStyle/>
          <a:p>
            <a:pPr defTabSz="457200" eaLnBrk="1" hangingPunct="1">
              <a:buClr>
                <a:srgbClr val="000000"/>
              </a:buClr>
              <a:buFont typeface="Times New Roman" pitchFamily="18" charset="0"/>
              <a:buNone/>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pPr>
            <a:r>
              <a:rPr lang="en-US" sz="2800" b="1" smtClean="0"/>
              <a:t/>
            </a:r>
            <a:br>
              <a:rPr lang="en-US" sz="2800" b="1" smtClean="0"/>
            </a:br>
            <a:r>
              <a:rPr lang="en-US" sz="2800" b="1" smtClean="0"/>
              <a:t/>
            </a:r>
            <a:br>
              <a:rPr lang="en-US" sz="2800" b="1" smtClean="0"/>
            </a:br>
            <a:r>
              <a:rPr lang="en-US" sz="4000" b="1" smtClean="0"/>
              <a:t>Earth System Prediction Capability (ESPC)</a:t>
            </a:r>
            <a:r>
              <a:rPr lang="en-US" sz="2400" b="1" smtClean="0"/>
              <a:t/>
            </a:r>
            <a:br>
              <a:rPr lang="en-US" sz="2400" b="1" smtClean="0"/>
            </a:br>
            <a:r>
              <a:rPr lang="en-US" sz="2400" b="1" smtClean="0"/>
              <a:t/>
            </a:r>
            <a:br>
              <a:rPr lang="en-US" sz="2400" b="1" smtClean="0"/>
            </a:br>
            <a:endParaRPr lang="en-US" sz="1800" b="1" smtClean="0"/>
          </a:p>
        </p:txBody>
      </p:sp>
      <p:sp>
        <p:nvSpPr>
          <p:cNvPr id="5123" name="Rectangle 5"/>
          <p:cNvSpPr>
            <a:spLocks noChangeArrowheads="1"/>
          </p:cNvSpPr>
          <p:nvPr/>
        </p:nvSpPr>
        <p:spPr bwMode="auto">
          <a:xfrm>
            <a:off x="1295400" y="4724400"/>
            <a:ext cx="63246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39240" bIns="0"/>
          <a:lstStyle/>
          <a:p>
            <a:pPr algn="ctr" defTabSz="457200">
              <a:spcBef>
                <a:spcPts val="800"/>
              </a:spcBef>
              <a:buClr>
                <a:srgbClr val="000000"/>
              </a:buClr>
              <a:buSzPct val="100000"/>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pPr>
            <a:r>
              <a:rPr lang="en-US" sz="2400">
                <a:solidFill>
                  <a:srgbClr val="000000"/>
                </a:solidFill>
                <a:ea typeface="ヒラギノ角ゴ ProN W3" charset="-128"/>
              </a:rPr>
              <a:t>Daniel P. Eleuterio, Ph.D.</a:t>
            </a:r>
          </a:p>
          <a:p>
            <a:pPr algn="ctr" defTabSz="457200">
              <a:spcBef>
                <a:spcPts val="800"/>
              </a:spcBef>
              <a:buClr>
                <a:srgbClr val="000000"/>
              </a:buClr>
              <a:buSzPct val="100000"/>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pPr>
            <a:r>
              <a:rPr lang="en-US" sz="2400">
                <a:solidFill>
                  <a:srgbClr val="000000"/>
                </a:solidFill>
                <a:ea typeface="ヒラギノ角ゴ ProN W3" charset="-128"/>
              </a:rPr>
              <a:t> Jessie C. Carman, Ph.D.</a:t>
            </a:r>
          </a:p>
          <a:p>
            <a:pPr algn="ctr" defTabSz="457200">
              <a:spcBef>
                <a:spcPts val="800"/>
              </a:spcBef>
              <a:buClr>
                <a:srgbClr val="000000"/>
              </a:buClr>
              <a:buSzPct val="100000"/>
              <a:buFont typeface="Times New Roman" pitchFamily="18" charset="0"/>
              <a:buNone/>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pPr>
            <a:endParaRPr lang="en-US" sz="2400">
              <a:solidFill>
                <a:srgbClr val="000000"/>
              </a:solidFill>
              <a:ea typeface="ヒラギノ角ゴ ProN W3" charset="-128"/>
            </a:endParaRPr>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1270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pic>
      <p:pic>
        <p:nvPicPr>
          <p:cNvPr id="51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3175" y="228600"/>
            <a:ext cx="13112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pic>
      <p:pic>
        <p:nvPicPr>
          <p:cNvPr id="5126" name="Picture 9" descr="NASA 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3738" y="1223963"/>
            <a:ext cx="15398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p:cNvPicPr>
            <a:picLocks noChangeAspect="1" noChangeArrowheads="1"/>
          </p:cNvPicPr>
          <p:nvPr/>
        </p:nvPicPr>
        <p:blipFill>
          <a:blip r:embed="rId6">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5599113" y="1220788"/>
            <a:ext cx="13112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228600"/>
            <a:ext cx="13239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1971675"/>
            <a:ext cx="13811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0"/>
          <p:cNvGrpSpPr>
            <a:grpSpLocks/>
          </p:cNvGrpSpPr>
          <p:nvPr/>
        </p:nvGrpSpPr>
        <p:grpSpPr bwMode="auto">
          <a:xfrm>
            <a:off x="28575" y="1358900"/>
            <a:ext cx="8724900" cy="4513263"/>
            <a:chOff x="221516" y="2257859"/>
            <a:chExt cx="17450535" cy="9024028"/>
          </a:xfrm>
        </p:grpSpPr>
        <p:pic>
          <p:nvPicPr>
            <p:cNvPr id="14342" name="Picture 1026" descr="300_avestr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477" y="2864961"/>
              <a:ext cx="17300574" cy="841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
          <p:nvSpPr>
            <p:cNvPr id="31" name="Cloud 30"/>
            <p:cNvSpPr/>
            <p:nvPr/>
          </p:nvSpPr>
          <p:spPr>
            <a:xfrm rot="3043910">
              <a:off x="2760254" y="6398085"/>
              <a:ext cx="1358524" cy="2606784"/>
            </a:xfrm>
            <a:prstGeom prst="cloud">
              <a:avLst/>
            </a:prstGeom>
            <a:solidFill>
              <a:schemeClr val="tx1">
                <a:alpha val="34000"/>
              </a:schemeClr>
            </a:solidFill>
            <a:ln>
              <a:noFill/>
            </a:ln>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algn="ctr">
                <a:defRPr/>
              </a:pPr>
              <a:endParaRPr lang="en-US" sz="1050" dirty="0">
                <a:cs typeface="Calibri"/>
              </a:endParaRPr>
            </a:p>
          </p:txBody>
        </p:sp>
        <p:sp>
          <p:nvSpPr>
            <p:cNvPr id="2" name="Freeform 1"/>
            <p:cNvSpPr/>
            <p:nvPr/>
          </p:nvSpPr>
          <p:spPr>
            <a:xfrm>
              <a:off x="2742572" y="7377718"/>
              <a:ext cx="2609960" cy="2101268"/>
            </a:xfrm>
            <a:custGeom>
              <a:avLst/>
              <a:gdLst>
                <a:gd name="connsiteX0" fmla="*/ 361603 w 1592526"/>
                <a:gd name="connsiteY0" fmla="*/ 1934308 h 1934308"/>
                <a:gd name="connsiteX1" fmla="*/ 29449 w 1592526"/>
                <a:gd name="connsiteY1" fmla="*/ 1406769 h 1934308"/>
                <a:gd name="connsiteX2" fmla="*/ 1025910 w 1592526"/>
                <a:gd name="connsiteY2" fmla="*/ 390769 h 1934308"/>
                <a:gd name="connsiteX3" fmla="*/ 1592526 w 1592526"/>
                <a:gd name="connsiteY3" fmla="*/ 0 h 1934308"/>
                <a:gd name="connsiteX0" fmla="*/ 398519 w 1629442"/>
                <a:gd name="connsiteY0" fmla="*/ 1934308 h 1934308"/>
                <a:gd name="connsiteX1" fmla="*/ 66365 w 1629442"/>
                <a:gd name="connsiteY1" fmla="*/ 1406769 h 1934308"/>
                <a:gd name="connsiteX2" fmla="*/ 1629442 w 1629442"/>
                <a:gd name="connsiteY2" fmla="*/ 0 h 1934308"/>
                <a:gd name="connsiteX0" fmla="*/ 150873 w 1381796"/>
                <a:gd name="connsiteY0" fmla="*/ 1934308 h 1934308"/>
                <a:gd name="connsiteX1" fmla="*/ 170411 w 1381796"/>
                <a:gd name="connsiteY1" fmla="*/ 996461 h 1934308"/>
                <a:gd name="connsiteX2" fmla="*/ 1381796 w 1381796"/>
                <a:gd name="connsiteY2" fmla="*/ 0 h 1934308"/>
                <a:gd name="connsiteX0" fmla="*/ 2064590 w 2064590"/>
                <a:gd name="connsiteY0" fmla="*/ 2246923 h 2246923"/>
                <a:gd name="connsiteX1" fmla="*/ 13051 w 2064590"/>
                <a:gd name="connsiteY1" fmla="*/ 996461 h 2246923"/>
                <a:gd name="connsiteX2" fmla="*/ 1224436 w 2064590"/>
                <a:gd name="connsiteY2" fmla="*/ 0 h 2246923"/>
                <a:gd name="connsiteX0" fmla="*/ 2064590 w 2064590"/>
                <a:gd name="connsiteY0" fmla="*/ 2246923 h 2246923"/>
                <a:gd name="connsiteX1" fmla="*/ 13051 w 2064590"/>
                <a:gd name="connsiteY1" fmla="*/ 996461 h 2246923"/>
                <a:gd name="connsiteX2" fmla="*/ 1224436 w 2064590"/>
                <a:gd name="connsiteY2" fmla="*/ 0 h 2246923"/>
                <a:gd name="connsiteX0" fmla="*/ 1814342 w 1814342"/>
                <a:gd name="connsiteY0" fmla="*/ 2246923 h 2246923"/>
                <a:gd name="connsiteX1" fmla="*/ 16803 w 1814342"/>
                <a:gd name="connsiteY1" fmla="*/ 703384 h 2246923"/>
                <a:gd name="connsiteX2" fmla="*/ 974188 w 1814342"/>
                <a:gd name="connsiteY2" fmla="*/ 0 h 2246923"/>
                <a:gd name="connsiteX0" fmla="*/ 1797552 w 1797552"/>
                <a:gd name="connsiteY0" fmla="*/ 2246923 h 2246923"/>
                <a:gd name="connsiteX1" fmla="*/ 13 w 1797552"/>
                <a:gd name="connsiteY1" fmla="*/ 703384 h 2246923"/>
                <a:gd name="connsiteX2" fmla="*/ 957398 w 1797552"/>
                <a:gd name="connsiteY2" fmla="*/ 0 h 2246923"/>
                <a:gd name="connsiteX0" fmla="*/ 1312588 w 1312588"/>
                <a:gd name="connsiteY0" fmla="*/ 1621693 h 1621693"/>
                <a:gd name="connsiteX1" fmla="*/ 3510 w 1312588"/>
                <a:gd name="connsiteY1" fmla="*/ 703384 h 1621693"/>
                <a:gd name="connsiteX2" fmla="*/ 960895 w 1312588"/>
                <a:gd name="connsiteY2" fmla="*/ 0 h 1621693"/>
                <a:gd name="connsiteX0" fmla="*/ 2244323 w 2244324"/>
                <a:gd name="connsiteY0" fmla="*/ 1738240 h 1738240"/>
                <a:gd name="connsiteX1" fmla="*/ 32953 w 2244324"/>
                <a:gd name="connsiteY1" fmla="*/ 703384 h 1738240"/>
                <a:gd name="connsiteX2" fmla="*/ 990338 w 2244324"/>
                <a:gd name="connsiteY2" fmla="*/ 0 h 1738240"/>
                <a:gd name="connsiteX0" fmla="*/ 2244324 w 2244324"/>
                <a:gd name="connsiteY0" fmla="*/ 1738240 h 1738240"/>
                <a:gd name="connsiteX1" fmla="*/ 32954 w 2244324"/>
                <a:gd name="connsiteY1" fmla="*/ 703384 h 1738240"/>
                <a:gd name="connsiteX2" fmla="*/ 990339 w 2244324"/>
                <a:gd name="connsiteY2" fmla="*/ 0 h 1738240"/>
                <a:gd name="connsiteX0" fmla="*/ 2236864 w 2236864"/>
                <a:gd name="connsiteY0" fmla="*/ 1815937 h 1815937"/>
                <a:gd name="connsiteX1" fmla="*/ 25494 w 2236864"/>
                <a:gd name="connsiteY1" fmla="*/ 781081 h 1815937"/>
                <a:gd name="connsiteX2" fmla="*/ 1092248 w 2236864"/>
                <a:gd name="connsiteY2" fmla="*/ 0 h 1815937"/>
                <a:gd name="connsiteX0" fmla="*/ 2242056 w 2242056"/>
                <a:gd name="connsiteY0" fmla="*/ 1815937 h 1815937"/>
                <a:gd name="connsiteX1" fmla="*/ 30686 w 2242056"/>
                <a:gd name="connsiteY1" fmla="*/ 781081 h 1815937"/>
                <a:gd name="connsiteX2" fmla="*/ 1097440 w 2242056"/>
                <a:gd name="connsiteY2" fmla="*/ 0 h 1815937"/>
                <a:gd name="connsiteX0" fmla="*/ 4086407 w 4086407"/>
                <a:gd name="connsiteY0" fmla="*/ 2223850 h 2223850"/>
                <a:gd name="connsiteX1" fmla="*/ 125135 w 4086407"/>
                <a:gd name="connsiteY1" fmla="*/ 781081 h 2223850"/>
                <a:gd name="connsiteX2" fmla="*/ 1191889 w 4086407"/>
                <a:gd name="connsiteY2" fmla="*/ 0 h 2223850"/>
                <a:gd name="connsiteX0" fmla="*/ 4086407 w 4086407"/>
                <a:gd name="connsiteY0" fmla="*/ 2223850 h 2223850"/>
                <a:gd name="connsiteX1" fmla="*/ 125135 w 4086407"/>
                <a:gd name="connsiteY1" fmla="*/ 781081 h 2223850"/>
                <a:gd name="connsiteX2" fmla="*/ 1191889 w 4086407"/>
                <a:gd name="connsiteY2" fmla="*/ 0 h 2223850"/>
                <a:gd name="connsiteX0" fmla="*/ 3189485 w 3189485"/>
                <a:gd name="connsiteY0" fmla="*/ 2068454 h 2068454"/>
                <a:gd name="connsiteX1" fmla="*/ 75821 w 3189485"/>
                <a:gd name="connsiteY1" fmla="*/ 781081 h 2068454"/>
                <a:gd name="connsiteX2" fmla="*/ 1142575 w 3189485"/>
                <a:gd name="connsiteY2" fmla="*/ 0 h 2068454"/>
                <a:gd name="connsiteX0" fmla="*/ 3189485 w 3189485"/>
                <a:gd name="connsiteY0" fmla="*/ 2068454 h 2068454"/>
                <a:gd name="connsiteX1" fmla="*/ 75821 w 3189485"/>
                <a:gd name="connsiteY1" fmla="*/ 781081 h 2068454"/>
                <a:gd name="connsiteX2" fmla="*/ 1142575 w 3189485"/>
                <a:gd name="connsiteY2" fmla="*/ 0 h 2068454"/>
                <a:gd name="connsiteX0" fmla="*/ 3165193 w 3165193"/>
                <a:gd name="connsiteY0" fmla="*/ 2087879 h 2087879"/>
                <a:gd name="connsiteX1" fmla="*/ 51529 w 3165193"/>
                <a:gd name="connsiteY1" fmla="*/ 800506 h 2087879"/>
                <a:gd name="connsiteX2" fmla="*/ 1360197 w 3165193"/>
                <a:gd name="connsiteY2" fmla="*/ 0 h 2087879"/>
                <a:gd name="connsiteX0" fmla="*/ 3117604 w 3117604"/>
                <a:gd name="connsiteY0" fmla="*/ 2087879 h 2087879"/>
                <a:gd name="connsiteX1" fmla="*/ 3940 w 3117604"/>
                <a:gd name="connsiteY1" fmla="*/ 800506 h 2087879"/>
                <a:gd name="connsiteX2" fmla="*/ 1312608 w 3117604"/>
                <a:gd name="connsiteY2" fmla="*/ 0 h 2087879"/>
                <a:gd name="connsiteX0" fmla="*/ 3234710 w 3234710"/>
                <a:gd name="connsiteY0" fmla="*/ 2087879 h 2087879"/>
                <a:gd name="connsiteX1" fmla="*/ 89 w 3234710"/>
                <a:gd name="connsiteY1" fmla="*/ 781082 h 2087879"/>
                <a:gd name="connsiteX2" fmla="*/ 1429714 w 3234710"/>
                <a:gd name="connsiteY2" fmla="*/ 0 h 2087879"/>
              </a:gdLst>
              <a:ahLst/>
              <a:cxnLst>
                <a:cxn ang="0">
                  <a:pos x="connsiteX0" y="connsiteY0"/>
                </a:cxn>
                <a:cxn ang="0">
                  <a:pos x="connsiteX1" y="connsiteY1"/>
                </a:cxn>
                <a:cxn ang="0">
                  <a:pos x="connsiteX2" y="connsiteY2"/>
                </a:cxn>
              </a:cxnLst>
              <a:rect l="l" t="t" r="r" b="b"/>
              <a:pathLst>
                <a:path w="3234710" h="2087879">
                  <a:moveTo>
                    <a:pt x="3234710" y="2087879"/>
                  </a:moveTo>
                  <a:cubicBezTo>
                    <a:pt x="-190160" y="1680683"/>
                    <a:pt x="10627" y="1167911"/>
                    <a:pt x="89" y="781082"/>
                  </a:cubicBezTo>
                  <a:cubicBezTo>
                    <a:pt x="-10449" y="394253"/>
                    <a:pt x="912679" y="273652"/>
                    <a:pt x="1429714" y="0"/>
                  </a:cubicBezTo>
                </a:path>
              </a:pathLst>
            </a:custGeom>
            <a:ln w="88900" cmpd="sng">
              <a:solidFill>
                <a:srgbClr val="FF0000"/>
              </a:solidFill>
              <a:prstDash val="sysDot"/>
              <a:headEnd type="none" w="sm" len="sm"/>
              <a:tailEnd type="triangl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050"/>
            </a:p>
          </p:txBody>
        </p:sp>
        <p:sp>
          <p:nvSpPr>
            <p:cNvPr id="14345" name="TextBox 29"/>
            <p:cNvSpPr txBox="1">
              <a:spLocks noChangeArrowheads="1"/>
            </p:cNvSpPr>
            <p:nvPr/>
          </p:nvSpPr>
          <p:spPr bwMode="auto">
            <a:xfrm rot="10800000">
              <a:off x="2362200" y="7008105"/>
              <a:ext cx="1009421" cy="153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4400">
                  <a:latin typeface="Times New Roman" pitchFamily="18" charset="0"/>
                  <a:cs typeface="Times New Roman" pitchFamily="18" charset="0"/>
                </a:rPr>
                <a:t>9</a:t>
              </a:r>
            </a:p>
          </p:txBody>
        </p:sp>
        <p:sp>
          <p:nvSpPr>
            <p:cNvPr id="14346" name="TextBox 3"/>
            <p:cNvSpPr txBox="1">
              <a:spLocks noChangeArrowheads="1"/>
            </p:cNvSpPr>
            <p:nvPr/>
          </p:nvSpPr>
          <p:spPr bwMode="auto">
            <a:xfrm>
              <a:off x="2570539" y="7143350"/>
              <a:ext cx="1304523" cy="153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4400">
                  <a:solidFill>
                    <a:srgbClr val="000000"/>
                  </a:solidFill>
                  <a:latin typeface="Times New Roman" pitchFamily="18" charset="0"/>
                  <a:cs typeface="Times New Roman" pitchFamily="18" charset="0"/>
                </a:rPr>
                <a:t>9</a:t>
              </a:r>
            </a:p>
          </p:txBody>
        </p:sp>
        <p:sp>
          <p:nvSpPr>
            <p:cNvPr id="17413" name="Rectangle 1035"/>
            <p:cNvSpPr>
              <a:spLocks noChangeArrowheads="1"/>
            </p:cNvSpPr>
            <p:nvPr/>
          </p:nvSpPr>
          <p:spPr bwMode="auto">
            <a:xfrm>
              <a:off x="221516" y="4809853"/>
              <a:ext cx="4111799" cy="1104594"/>
            </a:xfrm>
            <a:prstGeom prst="rect">
              <a:avLst/>
            </a:prstGeom>
            <a:solidFill>
              <a:schemeClr val="bg1"/>
            </a:solidFill>
            <a:ln w="12700" cmpd="sng">
              <a:solidFill>
                <a:schemeClr val="bg1">
                  <a:lumMod val="50000"/>
                </a:schemeClr>
              </a:solidFill>
              <a:miter lim="800000"/>
              <a:headEnd/>
              <a:tailEnd/>
            </a:ln>
            <a:effectLst/>
          </p:spPr>
          <p:txBody>
            <a:bodyPr lIns="182880" tIns="91440" rIns="182880" bIns="91440" anchor="ctr">
              <a:spAutoFit/>
            </a:bodyPr>
            <a:lstStyle/>
            <a:p>
              <a:pPr algn="ctr">
                <a:defRPr/>
              </a:pPr>
              <a:r>
                <a:rPr lang="en-US" dirty="0">
                  <a:ea typeface="ＭＳ Ｐゴシック" pitchFamily="34" charset="-128"/>
                </a:rPr>
                <a:t>2) Tropical cyclone outflow intensifies jet</a:t>
              </a:r>
            </a:p>
          </p:txBody>
        </p:sp>
        <p:sp>
          <p:nvSpPr>
            <p:cNvPr id="8" name="Cloud 7"/>
            <p:cNvSpPr/>
            <p:nvPr/>
          </p:nvSpPr>
          <p:spPr>
            <a:xfrm rot="19647732">
              <a:off x="8988061" y="4019497"/>
              <a:ext cx="1374832" cy="3316956"/>
            </a:xfrm>
            <a:prstGeom prst="cloud">
              <a:avLst/>
            </a:prstGeom>
            <a:solidFill>
              <a:schemeClr val="tx1">
                <a:alpha val="34000"/>
              </a:schemeClr>
            </a:solidFill>
            <a:ln>
              <a:noFill/>
            </a:ln>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p>
              <a:pPr algn="ctr">
                <a:defRPr/>
              </a:pPr>
              <a:endParaRPr lang="en-US" sz="1050" dirty="0">
                <a:cs typeface="Calibri"/>
              </a:endParaRPr>
            </a:p>
          </p:txBody>
        </p:sp>
        <p:sp>
          <p:nvSpPr>
            <p:cNvPr id="17416" name="TextBox 8"/>
            <p:cNvSpPr txBox="1">
              <a:spLocks noChangeArrowheads="1"/>
            </p:cNvSpPr>
            <p:nvPr/>
          </p:nvSpPr>
          <p:spPr bwMode="auto">
            <a:xfrm>
              <a:off x="3050561" y="3130743"/>
              <a:ext cx="4676971" cy="1107767"/>
            </a:xfrm>
            <a:prstGeom prst="rect">
              <a:avLst/>
            </a:prstGeom>
            <a:solidFill>
              <a:schemeClr val="bg1"/>
            </a:solidFill>
            <a:ln w="12700" cmpd="sng">
              <a:solidFill>
                <a:schemeClr val="bg1">
                  <a:lumMod val="50000"/>
                </a:schemeClr>
              </a:solidFill>
              <a:miter lim="800000"/>
              <a:headEnd/>
              <a:tailEnd/>
            </a:ln>
            <a:effectLst/>
          </p:spPr>
          <p:txBody>
            <a:bodyPr lIns="182880" tIns="91440" rIns="182880" bIns="91440">
              <a:spAutoFit/>
            </a:bodyPr>
            <a:lstStyle/>
            <a:p>
              <a:pPr algn="ctr">
                <a:defRPr/>
              </a:pPr>
              <a:r>
                <a:rPr lang="en-US" dirty="0">
                  <a:ea typeface="ＭＳ Ｐゴシック" pitchFamily="34" charset="-128"/>
                </a:rPr>
                <a:t>3) Cyclones form in exit region of intensified jet</a:t>
              </a:r>
            </a:p>
          </p:txBody>
        </p:sp>
        <p:sp>
          <p:nvSpPr>
            <p:cNvPr id="45069" name="Oval 1029"/>
            <p:cNvSpPr>
              <a:spLocks noChangeArrowheads="1"/>
            </p:cNvSpPr>
            <p:nvPr/>
          </p:nvSpPr>
          <p:spPr bwMode="auto">
            <a:xfrm>
              <a:off x="2736222" y="7628472"/>
              <a:ext cx="438168" cy="441204"/>
            </a:xfrm>
            <a:prstGeom prst="ellipse">
              <a:avLst/>
            </a:prstGeom>
            <a:solidFill>
              <a:schemeClr val="tx1"/>
            </a:solidFill>
            <a:ln w="76200">
              <a:solidFill>
                <a:schemeClr val="tx1"/>
              </a:solidFill>
              <a:round/>
              <a:headEnd/>
              <a:tailEnd/>
            </a:ln>
          </p:spPr>
          <p:txBody>
            <a:bodyPr wrap="none" lIns="182880" tIns="91440" rIns="182880" bIns="91440" anchor="ctr"/>
            <a:lstStyle/>
            <a:p>
              <a:pPr>
                <a:defRPr/>
              </a:pPr>
              <a:endParaRPr lang="en-US" sz="1050">
                <a:ea typeface="ＭＳ Ｐゴシック" pitchFamily="34" charset="-128"/>
              </a:endParaRPr>
            </a:p>
          </p:txBody>
        </p:sp>
        <p:sp>
          <p:nvSpPr>
            <p:cNvPr id="16" name="Freeform 15"/>
            <p:cNvSpPr/>
            <p:nvPr/>
          </p:nvSpPr>
          <p:spPr>
            <a:xfrm rot="21010052">
              <a:off x="9140468" y="4190900"/>
              <a:ext cx="1085896" cy="2990022"/>
            </a:xfrm>
            <a:custGeom>
              <a:avLst/>
              <a:gdLst>
                <a:gd name="connsiteX0" fmla="*/ 76200 w 351367"/>
                <a:gd name="connsiteY0" fmla="*/ 1155700 h 1155700"/>
                <a:gd name="connsiteX1" fmla="*/ 342900 w 351367"/>
                <a:gd name="connsiteY1" fmla="*/ 939800 h 1155700"/>
                <a:gd name="connsiteX2" fmla="*/ 127000 w 351367"/>
                <a:gd name="connsiteY2" fmla="*/ 165100 h 1155700"/>
                <a:gd name="connsiteX3" fmla="*/ 0 w 351367"/>
                <a:gd name="connsiteY3" fmla="*/ 0 h 1155700"/>
                <a:gd name="connsiteX0" fmla="*/ 330200 w 605367"/>
                <a:gd name="connsiteY0" fmla="*/ 1155700 h 1155700"/>
                <a:gd name="connsiteX1" fmla="*/ 596900 w 605367"/>
                <a:gd name="connsiteY1" fmla="*/ 939800 h 1155700"/>
                <a:gd name="connsiteX2" fmla="*/ 381000 w 605367"/>
                <a:gd name="connsiteY2" fmla="*/ 165100 h 1155700"/>
                <a:gd name="connsiteX3" fmla="*/ 0 w 605367"/>
                <a:gd name="connsiteY3" fmla="*/ 0 h 1155700"/>
                <a:gd name="connsiteX0" fmla="*/ 330200 w 605367"/>
                <a:gd name="connsiteY0" fmla="*/ 1155700 h 1155700"/>
                <a:gd name="connsiteX1" fmla="*/ 596900 w 605367"/>
                <a:gd name="connsiteY1" fmla="*/ 617537 h 1155700"/>
                <a:gd name="connsiteX2" fmla="*/ 381000 w 605367"/>
                <a:gd name="connsiteY2" fmla="*/ 165100 h 1155700"/>
                <a:gd name="connsiteX3" fmla="*/ 0 w 605367"/>
                <a:gd name="connsiteY3" fmla="*/ 0 h 1155700"/>
                <a:gd name="connsiteX0" fmla="*/ 330200 w 755650"/>
                <a:gd name="connsiteY0" fmla="*/ 1155700 h 1155700"/>
                <a:gd name="connsiteX1" fmla="*/ 711200 w 755650"/>
                <a:gd name="connsiteY1" fmla="*/ 914400 h 1155700"/>
                <a:gd name="connsiteX2" fmla="*/ 596900 w 755650"/>
                <a:gd name="connsiteY2" fmla="*/ 617537 h 1155700"/>
                <a:gd name="connsiteX3" fmla="*/ 381000 w 755650"/>
                <a:gd name="connsiteY3" fmla="*/ 165100 h 1155700"/>
                <a:gd name="connsiteX4" fmla="*/ 0 w 755650"/>
                <a:gd name="connsiteY4" fmla="*/ 0 h 1155700"/>
                <a:gd name="connsiteX0" fmla="*/ 711200 w 755650"/>
                <a:gd name="connsiteY0" fmla="*/ 914400 h 914400"/>
                <a:gd name="connsiteX1" fmla="*/ 596900 w 755650"/>
                <a:gd name="connsiteY1" fmla="*/ 617537 h 914400"/>
                <a:gd name="connsiteX2" fmla="*/ 381000 w 755650"/>
                <a:gd name="connsiteY2" fmla="*/ 165100 h 914400"/>
                <a:gd name="connsiteX3" fmla="*/ 0 w 755650"/>
                <a:gd name="connsiteY3" fmla="*/ 0 h 914400"/>
                <a:gd name="connsiteX0" fmla="*/ 463549 w 610658"/>
                <a:gd name="connsiteY0" fmla="*/ 1295400 h 1295400"/>
                <a:gd name="connsiteX1" fmla="*/ 596900 w 610658"/>
                <a:gd name="connsiteY1" fmla="*/ 617537 h 1295400"/>
                <a:gd name="connsiteX2" fmla="*/ 381000 w 610658"/>
                <a:gd name="connsiteY2" fmla="*/ 165100 h 1295400"/>
                <a:gd name="connsiteX3" fmla="*/ 0 w 610658"/>
                <a:gd name="connsiteY3" fmla="*/ 0 h 1295400"/>
                <a:gd name="connsiteX0" fmla="*/ 463549 w 617097"/>
                <a:gd name="connsiteY0" fmla="*/ 1295400 h 1295400"/>
                <a:gd name="connsiteX1" fmla="*/ 596900 w 617097"/>
                <a:gd name="connsiteY1" fmla="*/ 617537 h 1295400"/>
                <a:gd name="connsiteX2" fmla="*/ 0 w 617097"/>
                <a:gd name="connsiteY2" fmla="*/ 0 h 1295400"/>
                <a:gd name="connsiteX0" fmla="*/ 463549 w 617097"/>
                <a:gd name="connsiteY0" fmla="*/ 1295400 h 1295400"/>
                <a:gd name="connsiteX1" fmla="*/ 596900 w 617097"/>
                <a:gd name="connsiteY1" fmla="*/ 523471 h 1295400"/>
                <a:gd name="connsiteX2" fmla="*/ 0 w 617097"/>
                <a:gd name="connsiteY2" fmla="*/ 0 h 1295400"/>
                <a:gd name="connsiteX0" fmla="*/ 463549 w 617097"/>
                <a:gd name="connsiteY0" fmla="*/ 1295400 h 1295400"/>
                <a:gd name="connsiteX1" fmla="*/ 596900 w 617097"/>
                <a:gd name="connsiteY1" fmla="*/ 523471 h 1295400"/>
                <a:gd name="connsiteX2" fmla="*/ 0 w 617097"/>
                <a:gd name="connsiteY2" fmla="*/ 0 h 1295400"/>
              </a:gdLst>
              <a:ahLst/>
              <a:cxnLst>
                <a:cxn ang="0">
                  <a:pos x="connsiteX0" y="connsiteY0"/>
                </a:cxn>
                <a:cxn ang="0">
                  <a:pos x="connsiteX1" y="connsiteY1"/>
                </a:cxn>
                <a:cxn ang="0">
                  <a:pos x="connsiteX2" y="connsiteY2"/>
                </a:cxn>
              </a:cxnLst>
              <a:rect l="l" t="t" r="r" b="b"/>
              <a:pathLst>
                <a:path w="617097" h="1295400">
                  <a:moveTo>
                    <a:pt x="463549" y="1295400"/>
                  </a:moveTo>
                  <a:cubicBezTo>
                    <a:pt x="507999" y="1205706"/>
                    <a:pt x="674158" y="739371"/>
                    <a:pt x="596900" y="523471"/>
                  </a:cubicBezTo>
                  <a:cubicBezTo>
                    <a:pt x="519642" y="307571"/>
                    <a:pt x="218344" y="93380"/>
                    <a:pt x="0" y="0"/>
                  </a:cubicBezTo>
                </a:path>
              </a:pathLst>
            </a:custGeom>
            <a:ln w="127000">
              <a:solidFill>
                <a:srgbClr val="FF0000"/>
              </a:solidFill>
              <a:headEnd type="none"/>
              <a:tailEnd type="triangle" w="med" len="med"/>
            </a:ln>
          </p:spPr>
          <p:style>
            <a:lnRef idx="2">
              <a:schemeClr val="accent1"/>
            </a:lnRef>
            <a:fillRef idx="0">
              <a:schemeClr val="accent1"/>
            </a:fillRef>
            <a:effectRef idx="1">
              <a:schemeClr val="accent1"/>
            </a:effectRef>
            <a:fontRef idx="minor">
              <a:schemeClr val="tx1"/>
            </a:fontRef>
          </p:style>
          <p:txBody>
            <a:bodyPr lIns="182880" tIns="91440" rIns="182880" bIns="91440" anchor="ctr"/>
            <a:lstStyle/>
            <a:p>
              <a:pPr algn="ctr">
                <a:defRPr/>
              </a:pPr>
              <a:endParaRPr lang="en-US" sz="1050" dirty="0">
                <a:cs typeface="Calibri"/>
              </a:endParaRPr>
            </a:p>
          </p:txBody>
        </p:sp>
        <p:cxnSp>
          <p:nvCxnSpPr>
            <p:cNvPr id="21" name="Straight Arrow Connector 20"/>
            <p:cNvCxnSpPr/>
            <p:nvPr/>
          </p:nvCxnSpPr>
          <p:spPr>
            <a:xfrm flipH="1" flipV="1">
              <a:off x="2066270" y="6961907"/>
              <a:ext cx="682653" cy="441204"/>
            </a:xfrm>
            <a:prstGeom prst="straightConnector1">
              <a:avLst/>
            </a:prstGeom>
            <a:ln w="38100" cmpd="sng">
              <a:solidFill>
                <a:srgbClr val="1CD200"/>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2599692" y="6590536"/>
              <a:ext cx="450869" cy="717351"/>
            </a:xfrm>
            <a:prstGeom prst="straightConnector1">
              <a:avLst/>
            </a:prstGeom>
            <a:ln w="38100" cmpd="sng">
              <a:solidFill>
                <a:srgbClr val="1CD200"/>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3123588" y="6552446"/>
              <a:ext cx="247660" cy="641173"/>
            </a:xfrm>
            <a:prstGeom prst="straightConnector1">
              <a:avLst/>
            </a:prstGeom>
            <a:ln w="38100" cmpd="sng">
              <a:solidFill>
                <a:srgbClr val="1CD200"/>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3657011" y="6476267"/>
              <a:ext cx="50802" cy="634824"/>
            </a:xfrm>
            <a:prstGeom prst="straightConnector1">
              <a:avLst/>
            </a:prstGeom>
            <a:ln w="38100" cmpd="sng">
              <a:solidFill>
                <a:srgbClr val="1CD200"/>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1831310" y="7431677"/>
              <a:ext cx="685829" cy="228537"/>
            </a:xfrm>
            <a:prstGeom prst="straightConnector1">
              <a:avLst/>
            </a:prstGeom>
            <a:ln w="38100" cmpd="sng">
              <a:solidFill>
                <a:srgbClr val="1CD200"/>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2053569" y="8069676"/>
              <a:ext cx="485794" cy="212665"/>
            </a:xfrm>
            <a:prstGeom prst="straightConnector1">
              <a:avLst/>
            </a:prstGeom>
            <a:ln w="38100" cmpd="sng">
              <a:solidFill>
                <a:srgbClr val="1CD200"/>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14358" name="WordArt 1028"/>
            <p:cNvSpPr>
              <a:spLocks noChangeArrowheads="1" noChangeShapeType="1" noTextEdit="1"/>
            </p:cNvSpPr>
            <p:nvPr/>
          </p:nvSpPr>
          <p:spPr bwMode="auto">
            <a:xfrm>
              <a:off x="9369337" y="3291915"/>
              <a:ext cx="3135278" cy="733274"/>
            </a:xfrm>
            <a:prstGeom prst="rect">
              <a:avLst/>
            </a:prstGeom>
          </p:spPr>
          <p:txBody>
            <a:bodyPr wrap="none" fromWordArt="1">
              <a:prstTxWarp prst="textPlain">
                <a:avLst>
                  <a:gd name="adj" fmla="val 50000"/>
                </a:avLst>
              </a:prstTxWarp>
            </a:bodyPr>
            <a:lstStyle/>
            <a:p>
              <a:pPr algn="ctr"/>
              <a:r>
                <a:rPr lang="en-US" sz="2800" b="1" kern="10">
                  <a:ln w="50800">
                    <a:solidFill>
                      <a:schemeClr val="tx1"/>
                    </a:solidFill>
                    <a:round/>
                    <a:headEnd/>
                    <a:tailEnd/>
                  </a:ln>
                  <a:solidFill>
                    <a:srgbClr val="F8FBFC"/>
                  </a:solidFill>
                  <a:latin typeface="Calibri"/>
                  <a:cs typeface="Calibri"/>
                </a:rPr>
                <a:t>BLOCK</a:t>
              </a:r>
            </a:p>
          </p:txBody>
        </p:sp>
        <p:cxnSp>
          <p:nvCxnSpPr>
            <p:cNvPr id="48" name="Straight Arrow Connector 47"/>
            <p:cNvCxnSpPr/>
            <p:nvPr/>
          </p:nvCxnSpPr>
          <p:spPr>
            <a:xfrm>
              <a:off x="4333315" y="7574513"/>
              <a:ext cx="619150" cy="196796"/>
            </a:xfrm>
            <a:prstGeom prst="straightConnector1">
              <a:avLst/>
            </a:prstGeom>
            <a:ln w="38100" cmpd="sng">
              <a:solidFill>
                <a:srgbClr val="1CD200"/>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3866570" y="7996670"/>
              <a:ext cx="619152" cy="196796"/>
            </a:xfrm>
            <a:prstGeom prst="straightConnector1">
              <a:avLst/>
            </a:prstGeom>
            <a:ln w="38100" cmpd="sng">
              <a:solidFill>
                <a:srgbClr val="1CD200"/>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3387125" y="8202989"/>
              <a:ext cx="384190" cy="482466"/>
            </a:xfrm>
            <a:prstGeom prst="straightConnector1">
              <a:avLst/>
            </a:prstGeom>
            <a:ln w="38100" cmpd="sng">
              <a:solidFill>
                <a:srgbClr val="1CD200"/>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4333315" y="6933341"/>
              <a:ext cx="542947" cy="247581"/>
            </a:xfrm>
            <a:prstGeom prst="straightConnector1">
              <a:avLst/>
            </a:prstGeom>
            <a:ln w="38100" cmpd="sng">
              <a:solidFill>
                <a:srgbClr val="1CD200"/>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4022152" y="6704804"/>
              <a:ext cx="244484" cy="368198"/>
            </a:xfrm>
            <a:prstGeom prst="straightConnector1">
              <a:avLst/>
            </a:prstGeom>
            <a:ln w="38100" cmpd="sng">
              <a:solidFill>
                <a:srgbClr val="1CD200"/>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55" name="Freeform 54"/>
            <p:cNvSpPr/>
            <p:nvPr/>
          </p:nvSpPr>
          <p:spPr>
            <a:xfrm rot="1884303">
              <a:off x="12334652" y="4873335"/>
              <a:ext cx="4200701" cy="1796553"/>
            </a:xfrm>
            <a:custGeom>
              <a:avLst/>
              <a:gdLst>
                <a:gd name="connsiteX0" fmla="*/ 703384 w 2774461"/>
                <a:gd name="connsiteY0" fmla="*/ 0 h 1953846"/>
                <a:gd name="connsiteX1" fmla="*/ 0 w 2774461"/>
                <a:gd name="connsiteY1" fmla="*/ 957385 h 1953846"/>
                <a:gd name="connsiteX2" fmla="*/ 1484923 w 2774461"/>
                <a:gd name="connsiteY2" fmla="*/ 1953846 h 1953846"/>
                <a:gd name="connsiteX3" fmla="*/ 2774461 w 2774461"/>
                <a:gd name="connsiteY3" fmla="*/ 547077 h 1953846"/>
                <a:gd name="connsiteX4" fmla="*/ 703384 w 2774461"/>
                <a:gd name="connsiteY4" fmla="*/ 0 h 1953846"/>
                <a:gd name="connsiteX0" fmla="*/ 703384 w 2786524"/>
                <a:gd name="connsiteY0" fmla="*/ 10091 h 1963937"/>
                <a:gd name="connsiteX1" fmla="*/ 0 w 2786524"/>
                <a:gd name="connsiteY1" fmla="*/ 967476 h 1963937"/>
                <a:gd name="connsiteX2" fmla="*/ 1484923 w 2786524"/>
                <a:gd name="connsiteY2" fmla="*/ 1963937 h 1963937"/>
                <a:gd name="connsiteX3" fmla="*/ 2774461 w 2786524"/>
                <a:gd name="connsiteY3" fmla="*/ 557168 h 1963937"/>
                <a:gd name="connsiteX4" fmla="*/ 703384 w 2786524"/>
                <a:gd name="connsiteY4" fmla="*/ 10091 h 1963937"/>
                <a:gd name="connsiteX0" fmla="*/ 703384 w 2786524"/>
                <a:gd name="connsiteY0" fmla="*/ 10091 h 1968377"/>
                <a:gd name="connsiteX1" fmla="*/ 0 w 2786524"/>
                <a:gd name="connsiteY1" fmla="*/ 967476 h 1968377"/>
                <a:gd name="connsiteX2" fmla="*/ 1484923 w 2786524"/>
                <a:gd name="connsiteY2" fmla="*/ 1963937 h 1968377"/>
                <a:gd name="connsiteX3" fmla="*/ 2774461 w 2786524"/>
                <a:gd name="connsiteY3" fmla="*/ 557168 h 1968377"/>
                <a:gd name="connsiteX4" fmla="*/ 703384 w 2786524"/>
                <a:gd name="connsiteY4" fmla="*/ 10091 h 1968377"/>
                <a:gd name="connsiteX0" fmla="*/ 732252 w 2815392"/>
                <a:gd name="connsiteY0" fmla="*/ 10091 h 1968341"/>
                <a:gd name="connsiteX1" fmla="*/ 28868 w 2815392"/>
                <a:gd name="connsiteY1" fmla="*/ 967476 h 1968341"/>
                <a:gd name="connsiteX2" fmla="*/ 1513791 w 2815392"/>
                <a:gd name="connsiteY2" fmla="*/ 1963937 h 1968341"/>
                <a:gd name="connsiteX3" fmla="*/ 2803329 w 2815392"/>
                <a:gd name="connsiteY3" fmla="*/ 557168 h 1968341"/>
                <a:gd name="connsiteX4" fmla="*/ 732252 w 2815392"/>
                <a:gd name="connsiteY4" fmla="*/ 10091 h 1968341"/>
                <a:gd name="connsiteX0" fmla="*/ 732252 w 2815392"/>
                <a:gd name="connsiteY0" fmla="*/ 97300 h 2055550"/>
                <a:gd name="connsiteX1" fmla="*/ 28868 w 2815392"/>
                <a:gd name="connsiteY1" fmla="*/ 1054685 h 2055550"/>
                <a:gd name="connsiteX2" fmla="*/ 1513791 w 2815392"/>
                <a:gd name="connsiteY2" fmla="*/ 2051146 h 2055550"/>
                <a:gd name="connsiteX3" fmla="*/ 2803329 w 2815392"/>
                <a:gd name="connsiteY3" fmla="*/ 644377 h 2055550"/>
                <a:gd name="connsiteX4" fmla="*/ 732252 w 2815392"/>
                <a:gd name="connsiteY4" fmla="*/ 97300 h 2055550"/>
                <a:gd name="connsiteX0" fmla="*/ 992746 w 3076393"/>
                <a:gd name="connsiteY0" fmla="*/ 2666 h 1957297"/>
                <a:gd name="connsiteX1" fmla="*/ 25025 w 3076393"/>
                <a:gd name="connsiteY1" fmla="*/ 739226 h 1957297"/>
                <a:gd name="connsiteX2" fmla="*/ 1774285 w 3076393"/>
                <a:gd name="connsiteY2" fmla="*/ 1956512 h 1957297"/>
                <a:gd name="connsiteX3" fmla="*/ 3063823 w 3076393"/>
                <a:gd name="connsiteY3" fmla="*/ 549743 h 1957297"/>
                <a:gd name="connsiteX4" fmla="*/ 992746 w 3076393"/>
                <a:gd name="connsiteY4" fmla="*/ 2666 h 1957297"/>
                <a:gd name="connsiteX0" fmla="*/ 1090761 w 3060497"/>
                <a:gd name="connsiteY0" fmla="*/ 1638 h 2169835"/>
                <a:gd name="connsiteX1" fmla="*/ 12138 w 3060497"/>
                <a:gd name="connsiteY1" fmla="*/ 951728 h 2169835"/>
                <a:gd name="connsiteX2" fmla="*/ 1761398 w 3060497"/>
                <a:gd name="connsiteY2" fmla="*/ 2169014 h 2169835"/>
                <a:gd name="connsiteX3" fmla="*/ 3050936 w 3060497"/>
                <a:gd name="connsiteY3" fmla="*/ 762245 h 2169835"/>
                <a:gd name="connsiteX4" fmla="*/ 1090761 w 3060497"/>
                <a:gd name="connsiteY4" fmla="*/ 1638 h 2169835"/>
                <a:gd name="connsiteX0" fmla="*/ 1080491 w 3041603"/>
                <a:gd name="connsiteY0" fmla="*/ 1495 h 1899312"/>
                <a:gd name="connsiteX1" fmla="*/ 1868 w 3041603"/>
                <a:gd name="connsiteY1" fmla="*/ 951585 h 1899312"/>
                <a:gd name="connsiteX2" fmla="*/ 1320814 w 3041603"/>
                <a:gd name="connsiteY2" fmla="*/ 1898221 h 1899312"/>
                <a:gd name="connsiteX3" fmla="*/ 3040666 w 3041603"/>
                <a:gd name="connsiteY3" fmla="*/ 762102 h 1899312"/>
                <a:gd name="connsiteX4" fmla="*/ 1080491 w 3041603"/>
                <a:gd name="connsiteY4" fmla="*/ 1495 h 1899312"/>
                <a:gd name="connsiteX0" fmla="*/ 1080491 w 3042178"/>
                <a:gd name="connsiteY0" fmla="*/ 1495 h 1903606"/>
                <a:gd name="connsiteX1" fmla="*/ 1868 w 3042178"/>
                <a:gd name="connsiteY1" fmla="*/ 951585 h 1903606"/>
                <a:gd name="connsiteX2" fmla="*/ 1320814 w 3042178"/>
                <a:gd name="connsiteY2" fmla="*/ 1898221 h 1903606"/>
                <a:gd name="connsiteX3" fmla="*/ 3040666 w 3042178"/>
                <a:gd name="connsiteY3" fmla="*/ 762102 h 1903606"/>
                <a:gd name="connsiteX4" fmla="*/ 1080491 w 3042178"/>
                <a:gd name="connsiteY4" fmla="*/ 1495 h 1903606"/>
                <a:gd name="connsiteX0" fmla="*/ 1403347 w 3372367"/>
                <a:gd name="connsiteY0" fmla="*/ 1463 h 1838778"/>
                <a:gd name="connsiteX1" fmla="*/ 324724 w 3372367"/>
                <a:gd name="connsiteY1" fmla="*/ 951553 h 1838778"/>
                <a:gd name="connsiteX2" fmla="*/ 554434 w 3372367"/>
                <a:gd name="connsiteY2" fmla="*/ 1833073 h 1838778"/>
                <a:gd name="connsiteX3" fmla="*/ 3363522 w 3372367"/>
                <a:gd name="connsiteY3" fmla="*/ 762070 h 1838778"/>
                <a:gd name="connsiteX4" fmla="*/ 1403347 w 3372367"/>
                <a:gd name="connsiteY4" fmla="*/ 1463 h 1838778"/>
                <a:gd name="connsiteX0" fmla="*/ 1147919 w 3118394"/>
                <a:gd name="connsiteY0" fmla="*/ 1463 h 1854204"/>
                <a:gd name="connsiteX1" fmla="*/ 69296 w 3118394"/>
                <a:gd name="connsiteY1" fmla="*/ 951553 h 1854204"/>
                <a:gd name="connsiteX2" fmla="*/ 299006 w 3118394"/>
                <a:gd name="connsiteY2" fmla="*/ 1833073 h 1854204"/>
                <a:gd name="connsiteX3" fmla="*/ 1849471 w 3118394"/>
                <a:gd name="connsiteY3" fmla="*/ 1511964 h 1854204"/>
                <a:gd name="connsiteX4" fmla="*/ 3108094 w 3118394"/>
                <a:gd name="connsiteY4" fmla="*/ 762070 h 1854204"/>
                <a:gd name="connsiteX5" fmla="*/ 1147919 w 3118394"/>
                <a:gd name="connsiteY5" fmla="*/ 1463 h 1854204"/>
                <a:gd name="connsiteX0" fmla="*/ 1155202 w 3134695"/>
                <a:gd name="connsiteY0" fmla="*/ 1602 h 2165608"/>
                <a:gd name="connsiteX1" fmla="*/ 76579 w 3134695"/>
                <a:gd name="connsiteY1" fmla="*/ 951692 h 2165608"/>
                <a:gd name="connsiteX2" fmla="*/ 306289 w 3134695"/>
                <a:gd name="connsiteY2" fmla="*/ 1833212 h 2165608"/>
                <a:gd name="connsiteX3" fmla="*/ 2049172 w 3134695"/>
                <a:gd name="connsiteY3" fmla="*/ 2105650 h 2165608"/>
                <a:gd name="connsiteX4" fmla="*/ 3115377 w 3134695"/>
                <a:gd name="connsiteY4" fmla="*/ 762209 h 2165608"/>
                <a:gd name="connsiteX5" fmla="*/ 1155202 w 3134695"/>
                <a:gd name="connsiteY5" fmla="*/ 1602 h 2165608"/>
                <a:gd name="connsiteX0" fmla="*/ 1446072 w 3145743"/>
                <a:gd name="connsiteY0" fmla="*/ 635 h 3019452"/>
                <a:gd name="connsiteX1" fmla="*/ 96610 w 3145743"/>
                <a:gd name="connsiteY1" fmla="*/ 1805536 h 3019452"/>
                <a:gd name="connsiteX2" fmla="*/ 326320 w 3145743"/>
                <a:gd name="connsiteY2" fmla="*/ 2687056 h 3019452"/>
                <a:gd name="connsiteX3" fmla="*/ 2069203 w 3145743"/>
                <a:gd name="connsiteY3" fmla="*/ 2959494 h 3019452"/>
                <a:gd name="connsiteX4" fmla="*/ 3135408 w 3145743"/>
                <a:gd name="connsiteY4" fmla="*/ 1616053 h 3019452"/>
                <a:gd name="connsiteX5" fmla="*/ 1446072 w 3145743"/>
                <a:gd name="connsiteY5" fmla="*/ 635 h 3019452"/>
                <a:gd name="connsiteX0" fmla="*/ 1591836 w 3291509"/>
                <a:gd name="connsiteY0" fmla="*/ 90 h 3021540"/>
                <a:gd name="connsiteX1" fmla="*/ 65668 w 3291509"/>
                <a:gd name="connsiteY1" fmla="*/ 1685724 h 3021540"/>
                <a:gd name="connsiteX2" fmla="*/ 472084 w 3291509"/>
                <a:gd name="connsiteY2" fmla="*/ 2686511 h 3021540"/>
                <a:gd name="connsiteX3" fmla="*/ 2214967 w 3291509"/>
                <a:gd name="connsiteY3" fmla="*/ 2958949 h 3021540"/>
                <a:gd name="connsiteX4" fmla="*/ 3281172 w 3291509"/>
                <a:gd name="connsiteY4" fmla="*/ 1615508 h 3021540"/>
                <a:gd name="connsiteX5" fmla="*/ 1591836 w 3291509"/>
                <a:gd name="connsiteY5" fmla="*/ 90 h 3021540"/>
                <a:gd name="connsiteX0" fmla="*/ 1591836 w 3473443"/>
                <a:gd name="connsiteY0" fmla="*/ 3067 h 3024517"/>
                <a:gd name="connsiteX1" fmla="*/ 65668 w 3473443"/>
                <a:gd name="connsiteY1" fmla="*/ 1688701 h 3024517"/>
                <a:gd name="connsiteX2" fmla="*/ 472084 w 3473443"/>
                <a:gd name="connsiteY2" fmla="*/ 2689488 h 3024517"/>
                <a:gd name="connsiteX3" fmla="*/ 2214967 w 3473443"/>
                <a:gd name="connsiteY3" fmla="*/ 2961926 h 3024517"/>
                <a:gd name="connsiteX4" fmla="*/ 3465054 w 3473443"/>
                <a:gd name="connsiteY4" fmla="*/ 1318503 h 3024517"/>
                <a:gd name="connsiteX5" fmla="*/ 1591836 w 3473443"/>
                <a:gd name="connsiteY5" fmla="*/ 3067 h 3024517"/>
                <a:gd name="connsiteX0" fmla="*/ 403255 w 3487783"/>
                <a:gd name="connsiteY0" fmla="*/ 6987 h 2395772"/>
                <a:gd name="connsiteX1" fmla="*/ 37403 w 3487783"/>
                <a:gd name="connsiteY1" fmla="*/ 1059956 h 2395772"/>
                <a:gd name="connsiteX2" fmla="*/ 443819 w 3487783"/>
                <a:gd name="connsiteY2" fmla="*/ 2060743 h 2395772"/>
                <a:gd name="connsiteX3" fmla="*/ 2186702 w 3487783"/>
                <a:gd name="connsiteY3" fmla="*/ 2333181 h 2395772"/>
                <a:gd name="connsiteX4" fmla="*/ 3436789 w 3487783"/>
                <a:gd name="connsiteY4" fmla="*/ 689758 h 2395772"/>
                <a:gd name="connsiteX5" fmla="*/ 403255 w 3487783"/>
                <a:gd name="connsiteY5" fmla="*/ 6987 h 2395772"/>
                <a:gd name="connsiteX0" fmla="*/ 411247 w 3645782"/>
                <a:gd name="connsiteY0" fmla="*/ 491 h 2389276"/>
                <a:gd name="connsiteX1" fmla="*/ 45395 w 3645782"/>
                <a:gd name="connsiteY1" fmla="*/ 1053460 h 2389276"/>
                <a:gd name="connsiteX2" fmla="*/ 451811 w 3645782"/>
                <a:gd name="connsiteY2" fmla="*/ 2054247 h 2389276"/>
                <a:gd name="connsiteX3" fmla="*/ 2194694 w 3645782"/>
                <a:gd name="connsiteY3" fmla="*/ 2326685 h 2389276"/>
                <a:gd name="connsiteX4" fmla="*/ 3600154 w 3645782"/>
                <a:gd name="connsiteY4" fmla="*/ 1186273 h 2389276"/>
                <a:gd name="connsiteX5" fmla="*/ 411247 w 3645782"/>
                <a:gd name="connsiteY5" fmla="*/ 491 h 2389276"/>
                <a:gd name="connsiteX0" fmla="*/ 443914 w 3678449"/>
                <a:gd name="connsiteY0" fmla="*/ 441 h 2353933"/>
                <a:gd name="connsiteX1" fmla="*/ 78062 w 3678449"/>
                <a:gd name="connsiteY1" fmla="*/ 1053410 h 2353933"/>
                <a:gd name="connsiteX2" fmla="*/ 946262 w 3678449"/>
                <a:gd name="connsiteY2" fmla="*/ 1545667 h 2353933"/>
                <a:gd name="connsiteX3" fmla="*/ 2227361 w 3678449"/>
                <a:gd name="connsiteY3" fmla="*/ 2326635 h 2353933"/>
                <a:gd name="connsiteX4" fmla="*/ 3632821 w 3678449"/>
                <a:gd name="connsiteY4" fmla="*/ 1186223 h 2353933"/>
                <a:gd name="connsiteX5" fmla="*/ 443914 w 3678449"/>
                <a:gd name="connsiteY5" fmla="*/ 441 h 2353933"/>
                <a:gd name="connsiteX0" fmla="*/ 152342 w 3386877"/>
                <a:gd name="connsiteY0" fmla="*/ 0 h 2353492"/>
                <a:gd name="connsiteX1" fmla="*/ 654690 w 3386877"/>
                <a:gd name="connsiteY1" fmla="*/ 1545226 h 2353492"/>
                <a:gd name="connsiteX2" fmla="*/ 1935789 w 3386877"/>
                <a:gd name="connsiteY2" fmla="*/ 2326194 h 2353492"/>
                <a:gd name="connsiteX3" fmla="*/ 3341249 w 3386877"/>
                <a:gd name="connsiteY3" fmla="*/ 1185782 h 2353492"/>
                <a:gd name="connsiteX4" fmla="*/ 152342 w 3386877"/>
                <a:gd name="connsiteY4" fmla="*/ 0 h 2353492"/>
                <a:gd name="connsiteX0" fmla="*/ 495968 w 3730503"/>
                <a:gd name="connsiteY0" fmla="*/ 484 h 2348538"/>
                <a:gd name="connsiteX1" fmla="*/ 187810 w 3730503"/>
                <a:gd name="connsiteY1" fmla="*/ 1325980 h 2348538"/>
                <a:gd name="connsiteX2" fmla="*/ 2279415 w 3730503"/>
                <a:gd name="connsiteY2" fmla="*/ 2326678 h 2348538"/>
                <a:gd name="connsiteX3" fmla="*/ 3684875 w 3730503"/>
                <a:gd name="connsiteY3" fmla="*/ 1186266 h 2348538"/>
                <a:gd name="connsiteX4" fmla="*/ 495968 w 3730503"/>
                <a:gd name="connsiteY4" fmla="*/ 484 h 2348538"/>
                <a:gd name="connsiteX0" fmla="*/ 575969 w 3676049"/>
                <a:gd name="connsiteY0" fmla="*/ 791 h 1961145"/>
                <a:gd name="connsiteX1" fmla="*/ 138696 w 3676049"/>
                <a:gd name="connsiteY1" fmla="*/ 936239 h 1961145"/>
                <a:gd name="connsiteX2" fmla="*/ 2230301 w 3676049"/>
                <a:gd name="connsiteY2" fmla="*/ 1936937 h 1961145"/>
                <a:gd name="connsiteX3" fmla="*/ 3635761 w 3676049"/>
                <a:gd name="connsiteY3" fmla="*/ 796525 h 1961145"/>
                <a:gd name="connsiteX4" fmla="*/ 575969 w 3676049"/>
                <a:gd name="connsiteY4" fmla="*/ 791 h 1961145"/>
                <a:gd name="connsiteX0" fmla="*/ 849775 w 3949855"/>
                <a:gd name="connsiteY0" fmla="*/ 203 h 1958963"/>
                <a:gd name="connsiteX1" fmla="*/ 88517 w 3949855"/>
                <a:gd name="connsiteY1" fmla="*/ 865235 h 1958963"/>
                <a:gd name="connsiteX2" fmla="*/ 2504107 w 3949855"/>
                <a:gd name="connsiteY2" fmla="*/ 1936349 h 1958963"/>
                <a:gd name="connsiteX3" fmla="*/ 3909567 w 3949855"/>
                <a:gd name="connsiteY3" fmla="*/ 795937 h 1958963"/>
                <a:gd name="connsiteX4" fmla="*/ 849775 w 3949855"/>
                <a:gd name="connsiteY4" fmla="*/ 203 h 1958963"/>
                <a:gd name="connsiteX0" fmla="*/ 872081 w 4000995"/>
                <a:gd name="connsiteY0" fmla="*/ 195 h 1836466"/>
                <a:gd name="connsiteX1" fmla="*/ 110823 w 4000995"/>
                <a:gd name="connsiteY1" fmla="*/ 865227 h 1836466"/>
                <a:gd name="connsiteX2" fmla="*/ 2856259 w 4000995"/>
                <a:gd name="connsiteY2" fmla="*/ 1811396 h 1836466"/>
                <a:gd name="connsiteX3" fmla="*/ 3931873 w 4000995"/>
                <a:gd name="connsiteY3" fmla="*/ 795929 h 1836466"/>
                <a:gd name="connsiteX4" fmla="*/ 872081 w 4000995"/>
                <a:gd name="connsiteY4" fmla="*/ 195 h 1836466"/>
                <a:gd name="connsiteX0" fmla="*/ 890624 w 4796721"/>
                <a:gd name="connsiteY0" fmla="*/ 33 h 1836304"/>
                <a:gd name="connsiteX1" fmla="*/ 129366 w 4796721"/>
                <a:gd name="connsiteY1" fmla="*/ 865065 h 1836304"/>
                <a:gd name="connsiteX2" fmla="*/ 2874802 w 4796721"/>
                <a:gd name="connsiteY2" fmla="*/ 1811234 h 1836304"/>
                <a:gd name="connsiteX3" fmla="*/ 4755282 w 4796721"/>
                <a:gd name="connsiteY3" fmla="*/ 894728 h 1836304"/>
                <a:gd name="connsiteX4" fmla="*/ 890624 w 4796721"/>
                <a:gd name="connsiteY4" fmla="*/ 33 h 1836304"/>
                <a:gd name="connsiteX0" fmla="*/ 897602 w 4809511"/>
                <a:gd name="connsiteY0" fmla="*/ 31 h 1680523"/>
                <a:gd name="connsiteX1" fmla="*/ 136344 w 4809511"/>
                <a:gd name="connsiteY1" fmla="*/ 865063 h 1680523"/>
                <a:gd name="connsiteX2" fmla="*/ 2979215 w 4809511"/>
                <a:gd name="connsiteY2" fmla="*/ 1651416 h 1680523"/>
                <a:gd name="connsiteX3" fmla="*/ 4762260 w 4809511"/>
                <a:gd name="connsiteY3" fmla="*/ 894726 h 1680523"/>
                <a:gd name="connsiteX4" fmla="*/ 897602 w 4809511"/>
                <a:gd name="connsiteY4" fmla="*/ 31 h 1680523"/>
                <a:gd name="connsiteX0" fmla="*/ 897603 w 4821123"/>
                <a:gd name="connsiteY0" fmla="*/ 31 h 1680524"/>
                <a:gd name="connsiteX1" fmla="*/ 136345 w 4821123"/>
                <a:gd name="connsiteY1" fmla="*/ 865063 h 1680524"/>
                <a:gd name="connsiteX2" fmla="*/ 2979216 w 4821123"/>
                <a:gd name="connsiteY2" fmla="*/ 1651416 h 1680524"/>
                <a:gd name="connsiteX3" fmla="*/ 4762261 w 4821123"/>
                <a:gd name="connsiteY3" fmla="*/ 894726 h 1680524"/>
                <a:gd name="connsiteX4" fmla="*/ 897603 w 4821123"/>
                <a:gd name="connsiteY4" fmla="*/ 31 h 1680524"/>
                <a:gd name="connsiteX0" fmla="*/ 889244 w 4803752"/>
                <a:gd name="connsiteY0" fmla="*/ 31 h 1621305"/>
                <a:gd name="connsiteX1" fmla="*/ 127986 w 4803752"/>
                <a:gd name="connsiteY1" fmla="*/ 865063 h 1621305"/>
                <a:gd name="connsiteX2" fmla="*/ 2854111 w 4803752"/>
                <a:gd name="connsiteY2" fmla="*/ 1590290 h 1621305"/>
                <a:gd name="connsiteX3" fmla="*/ 4753902 w 4803752"/>
                <a:gd name="connsiteY3" fmla="*/ 894726 h 1621305"/>
                <a:gd name="connsiteX4" fmla="*/ 889244 w 4803752"/>
                <a:gd name="connsiteY4" fmla="*/ 31 h 1621305"/>
                <a:gd name="connsiteX0" fmla="*/ 889244 w 4803752"/>
                <a:gd name="connsiteY0" fmla="*/ 31 h 1606131"/>
                <a:gd name="connsiteX1" fmla="*/ 127986 w 4803752"/>
                <a:gd name="connsiteY1" fmla="*/ 865063 h 1606131"/>
                <a:gd name="connsiteX2" fmla="*/ 2854111 w 4803752"/>
                <a:gd name="connsiteY2" fmla="*/ 1590290 h 1606131"/>
                <a:gd name="connsiteX3" fmla="*/ 4753902 w 4803752"/>
                <a:gd name="connsiteY3" fmla="*/ 894726 h 1606131"/>
                <a:gd name="connsiteX4" fmla="*/ 889244 w 4803752"/>
                <a:gd name="connsiteY4" fmla="*/ 31 h 1606131"/>
                <a:gd name="connsiteX0" fmla="*/ 889244 w 4807410"/>
                <a:gd name="connsiteY0" fmla="*/ 31 h 1591667"/>
                <a:gd name="connsiteX1" fmla="*/ 127986 w 4807410"/>
                <a:gd name="connsiteY1" fmla="*/ 865063 h 1591667"/>
                <a:gd name="connsiteX2" fmla="*/ 2854111 w 4807410"/>
                <a:gd name="connsiteY2" fmla="*/ 1590290 h 1591667"/>
                <a:gd name="connsiteX3" fmla="*/ 4753902 w 4807410"/>
                <a:gd name="connsiteY3" fmla="*/ 894726 h 1591667"/>
                <a:gd name="connsiteX4" fmla="*/ 889244 w 4807410"/>
                <a:gd name="connsiteY4" fmla="*/ 31 h 1591667"/>
                <a:gd name="connsiteX0" fmla="*/ 898265 w 5139019"/>
                <a:gd name="connsiteY0" fmla="*/ 23 h 1590312"/>
                <a:gd name="connsiteX1" fmla="*/ 137007 w 5139019"/>
                <a:gd name="connsiteY1" fmla="*/ 865055 h 1590312"/>
                <a:gd name="connsiteX2" fmla="*/ 2863132 w 5139019"/>
                <a:gd name="connsiteY2" fmla="*/ 1590282 h 1590312"/>
                <a:gd name="connsiteX3" fmla="*/ 5098410 w 5139019"/>
                <a:gd name="connsiteY3" fmla="*/ 890543 h 1590312"/>
                <a:gd name="connsiteX4" fmla="*/ 898265 w 5139019"/>
                <a:gd name="connsiteY4" fmla="*/ 23 h 1590312"/>
                <a:gd name="connsiteX0" fmla="*/ 854276 w 5054875"/>
                <a:gd name="connsiteY0" fmla="*/ 7670 h 1597955"/>
                <a:gd name="connsiteX1" fmla="*/ 93018 w 5054875"/>
                <a:gd name="connsiteY1" fmla="*/ 872702 h 1597955"/>
                <a:gd name="connsiteX2" fmla="*/ 2819143 w 5054875"/>
                <a:gd name="connsiteY2" fmla="*/ 1597929 h 1597955"/>
                <a:gd name="connsiteX3" fmla="*/ 5054421 w 5054875"/>
                <a:gd name="connsiteY3" fmla="*/ 898190 h 1597955"/>
                <a:gd name="connsiteX4" fmla="*/ 2994509 w 5054875"/>
                <a:gd name="connsiteY4" fmla="*/ 473533 h 1597955"/>
                <a:gd name="connsiteX5" fmla="*/ 854276 w 5054875"/>
                <a:gd name="connsiteY5" fmla="*/ 7670 h 1597955"/>
                <a:gd name="connsiteX0" fmla="*/ 854275 w 5054901"/>
                <a:gd name="connsiteY0" fmla="*/ 7670 h 1597955"/>
                <a:gd name="connsiteX1" fmla="*/ 93017 w 5054901"/>
                <a:gd name="connsiteY1" fmla="*/ 872702 h 1597955"/>
                <a:gd name="connsiteX2" fmla="*/ 2819142 w 5054901"/>
                <a:gd name="connsiteY2" fmla="*/ 1597929 h 1597955"/>
                <a:gd name="connsiteX3" fmla="*/ 5054420 w 5054901"/>
                <a:gd name="connsiteY3" fmla="*/ 898190 h 1597955"/>
                <a:gd name="connsiteX4" fmla="*/ 2994508 w 5054901"/>
                <a:gd name="connsiteY4" fmla="*/ 473533 h 1597955"/>
                <a:gd name="connsiteX5" fmla="*/ 854275 w 5054901"/>
                <a:gd name="connsiteY5" fmla="*/ 7670 h 1597955"/>
                <a:gd name="connsiteX0" fmla="*/ 854275 w 4758395"/>
                <a:gd name="connsiteY0" fmla="*/ 7670 h 1599105"/>
                <a:gd name="connsiteX1" fmla="*/ 93017 w 4758395"/>
                <a:gd name="connsiteY1" fmla="*/ 872702 h 1599105"/>
                <a:gd name="connsiteX2" fmla="*/ 2819142 w 4758395"/>
                <a:gd name="connsiteY2" fmla="*/ 1597929 h 1599105"/>
                <a:gd name="connsiteX3" fmla="*/ 4757776 w 4758395"/>
                <a:gd name="connsiteY3" fmla="*/ 1028116 h 1599105"/>
                <a:gd name="connsiteX4" fmla="*/ 2994508 w 4758395"/>
                <a:gd name="connsiteY4" fmla="*/ 473533 h 1599105"/>
                <a:gd name="connsiteX5" fmla="*/ 854275 w 4758395"/>
                <a:gd name="connsiteY5" fmla="*/ 7670 h 1599105"/>
                <a:gd name="connsiteX0" fmla="*/ 854275 w 4772152"/>
                <a:gd name="connsiteY0" fmla="*/ 7670 h 1599987"/>
                <a:gd name="connsiteX1" fmla="*/ 93017 w 4772152"/>
                <a:gd name="connsiteY1" fmla="*/ 872702 h 1599987"/>
                <a:gd name="connsiteX2" fmla="*/ 2819142 w 4772152"/>
                <a:gd name="connsiteY2" fmla="*/ 1597929 h 1599987"/>
                <a:gd name="connsiteX3" fmla="*/ 4757776 w 4772152"/>
                <a:gd name="connsiteY3" fmla="*/ 1028116 h 1599987"/>
                <a:gd name="connsiteX4" fmla="*/ 2994508 w 4772152"/>
                <a:gd name="connsiteY4" fmla="*/ 473533 h 1599987"/>
                <a:gd name="connsiteX5" fmla="*/ 854275 w 4772152"/>
                <a:gd name="connsiteY5" fmla="*/ 7670 h 1599987"/>
                <a:gd name="connsiteX0" fmla="*/ 850398 w 4754014"/>
                <a:gd name="connsiteY0" fmla="*/ 6392 h 1597815"/>
                <a:gd name="connsiteX1" fmla="*/ 89140 w 4754014"/>
                <a:gd name="connsiteY1" fmla="*/ 871424 h 1597815"/>
                <a:gd name="connsiteX2" fmla="*/ 2815265 w 4754014"/>
                <a:gd name="connsiteY2" fmla="*/ 1596651 h 1597815"/>
                <a:gd name="connsiteX3" fmla="*/ 4753899 w 4754014"/>
                <a:gd name="connsiteY3" fmla="*/ 1026838 h 1597815"/>
                <a:gd name="connsiteX4" fmla="*/ 2734133 w 4754014"/>
                <a:gd name="connsiteY4" fmla="*/ 499183 h 1597815"/>
                <a:gd name="connsiteX5" fmla="*/ 850398 w 4754014"/>
                <a:gd name="connsiteY5" fmla="*/ 6392 h 1597815"/>
                <a:gd name="connsiteX0" fmla="*/ 850398 w 4541976"/>
                <a:gd name="connsiteY0" fmla="*/ 6392 h 1598386"/>
                <a:gd name="connsiteX1" fmla="*/ 89140 w 4541976"/>
                <a:gd name="connsiteY1" fmla="*/ 871424 h 1598386"/>
                <a:gd name="connsiteX2" fmla="*/ 2815265 w 4541976"/>
                <a:gd name="connsiteY2" fmla="*/ 1596651 h 1598386"/>
                <a:gd name="connsiteX3" fmla="*/ 4541841 w 4541976"/>
                <a:gd name="connsiteY3" fmla="*/ 1056464 h 1598386"/>
                <a:gd name="connsiteX4" fmla="*/ 2734133 w 4541976"/>
                <a:gd name="connsiteY4" fmla="*/ 499183 h 1598386"/>
                <a:gd name="connsiteX5" fmla="*/ 850398 w 4541976"/>
                <a:gd name="connsiteY5" fmla="*/ 6392 h 1598386"/>
                <a:gd name="connsiteX0" fmla="*/ 850398 w 4542872"/>
                <a:gd name="connsiteY0" fmla="*/ 6392 h 1600139"/>
                <a:gd name="connsiteX1" fmla="*/ 89140 w 4542872"/>
                <a:gd name="connsiteY1" fmla="*/ 871424 h 1600139"/>
                <a:gd name="connsiteX2" fmla="*/ 2815265 w 4542872"/>
                <a:gd name="connsiteY2" fmla="*/ 1596651 h 1600139"/>
                <a:gd name="connsiteX3" fmla="*/ 4541841 w 4542872"/>
                <a:gd name="connsiteY3" fmla="*/ 1056464 h 1600139"/>
                <a:gd name="connsiteX4" fmla="*/ 2734133 w 4542872"/>
                <a:gd name="connsiteY4" fmla="*/ 499183 h 1600139"/>
                <a:gd name="connsiteX5" fmla="*/ 850398 w 4542872"/>
                <a:gd name="connsiteY5" fmla="*/ 6392 h 1600139"/>
                <a:gd name="connsiteX0" fmla="*/ 819297 w 4548866"/>
                <a:gd name="connsiteY0" fmla="*/ 10399 h 1427390"/>
                <a:gd name="connsiteX1" fmla="*/ 95134 w 4548866"/>
                <a:gd name="connsiteY1" fmla="*/ 698675 h 1427390"/>
                <a:gd name="connsiteX2" fmla="*/ 2821259 w 4548866"/>
                <a:gd name="connsiteY2" fmla="*/ 1423902 h 1427390"/>
                <a:gd name="connsiteX3" fmla="*/ 4547835 w 4548866"/>
                <a:gd name="connsiteY3" fmla="*/ 883715 h 1427390"/>
                <a:gd name="connsiteX4" fmla="*/ 2740127 w 4548866"/>
                <a:gd name="connsiteY4" fmla="*/ 326434 h 1427390"/>
                <a:gd name="connsiteX5" fmla="*/ 819297 w 4548866"/>
                <a:gd name="connsiteY5" fmla="*/ 10399 h 1427390"/>
                <a:gd name="connsiteX0" fmla="*/ 836355 w 4567904"/>
                <a:gd name="connsiteY0" fmla="*/ 10399 h 1474358"/>
                <a:gd name="connsiteX1" fmla="*/ 112192 w 4567904"/>
                <a:gd name="connsiteY1" fmla="*/ 698675 h 1474358"/>
                <a:gd name="connsiteX2" fmla="*/ 3102513 w 4567904"/>
                <a:gd name="connsiteY2" fmla="*/ 1472779 h 1474358"/>
                <a:gd name="connsiteX3" fmla="*/ 4564893 w 4567904"/>
                <a:gd name="connsiteY3" fmla="*/ 883715 h 1474358"/>
                <a:gd name="connsiteX4" fmla="*/ 2757185 w 4567904"/>
                <a:gd name="connsiteY4" fmla="*/ 326434 h 1474358"/>
                <a:gd name="connsiteX5" fmla="*/ 836355 w 4567904"/>
                <a:gd name="connsiteY5" fmla="*/ 10399 h 1474358"/>
                <a:gd name="connsiteX0" fmla="*/ 836355 w 5093193"/>
                <a:gd name="connsiteY0" fmla="*/ 10399 h 1473387"/>
                <a:gd name="connsiteX1" fmla="*/ 112192 w 5093193"/>
                <a:gd name="connsiteY1" fmla="*/ 698675 h 1473387"/>
                <a:gd name="connsiteX2" fmla="*/ 3102513 w 5093193"/>
                <a:gd name="connsiteY2" fmla="*/ 1472779 h 1473387"/>
                <a:gd name="connsiteX3" fmla="*/ 5091224 w 5093193"/>
                <a:gd name="connsiteY3" fmla="*/ 819214 h 1473387"/>
                <a:gd name="connsiteX4" fmla="*/ 2757185 w 5093193"/>
                <a:gd name="connsiteY4" fmla="*/ 326434 h 1473387"/>
                <a:gd name="connsiteX5" fmla="*/ 836355 w 5093193"/>
                <a:gd name="connsiteY5" fmla="*/ 10399 h 1473387"/>
                <a:gd name="connsiteX0" fmla="*/ 836355 w 5173668"/>
                <a:gd name="connsiteY0" fmla="*/ 10399 h 1493188"/>
                <a:gd name="connsiteX1" fmla="*/ 112192 w 5173668"/>
                <a:gd name="connsiteY1" fmla="*/ 698675 h 1493188"/>
                <a:gd name="connsiteX2" fmla="*/ 3102513 w 5173668"/>
                <a:gd name="connsiteY2" fmla="*/ 1472779 h 1493188"/>
                <a:gd name="connsiteX3" fmla="*/ 4503372 w 5173668"/>
                <a:gd name="connsiteY3" fmla="*/ 1230372 h 1493188"/>
                <a:gd name="connsiteX4" fmla="*/ 5091224 w 5173668"/>
                <a:gd name="connsiteY4" fmla="*/ 819214 h 1493188"/>
                <a:gd name="connsiteX5" fmla="*/ 2757185 w 5173668"/>
                <a:gd name="connsiteY5" fmla="*/ 326434 h 1493188"/>
                <a:gd name="connsiteX6" fmla="*/ 836355 w 5173668"/>
                <a:gd name="connsiteY6" fmla="*/ 10399 h 1493188"/>
                <a:gd name="connsiteX0" fmla="*/ 836355 w 4838929"/>
                <a:gd name="connsiteY0" fmla="*/ 10399 h 1493188"/>
                <a:gd name="connsiteX1" fmla="*/ 112192 w 4838929"/>
                <a:gd name="connsiteY1" fmla="*/ 698675 h 1493188"/>
                <a:gd name="connsiteX2" fmla="*/ 3102513 w 4838929"/>
                <a:gd name="connsiteY2" fmla="*/ 1472779 h 1493188"/>
                <a:gd name="connsiteX3" fmla="*/ 4503372 w 4838929"/>
                <a:gd name="connsiteY3" fmla="*/ 1230372 h 1493188"/>
                <a:gd name="connsiteX4" fmla="*/ 4679267 w 4838929"/>
                <a:gd name="connsiteY4" fmla="*/ 596830 h 1493188"/>
                <a:gd name="connsiteX5" fmla="*/ 2757185 w 4838929"/>
                <a:gd name="connsiteY5" fmla="*/ 326434 h 1493188"/>
                <a:gd name="connsiteX6" fmla="*/ 836355 w 4838929"/>
                <a:gd name="connsiteY6" fmla="*/ 10399 h 1493188"/>
                <a:gd name="connsiteX0" fmla="*/ 834844 w 4843938"/>
                <a:gd name="connsiteY0" fmla="*/ 4525 h 1487314"/>
                <a:gd name="connsiteX1" fmla="*/ 110681 w 4843938"/>
                <a:gd name="connsiteY1" fmla="*/ 692801 h 1487314"/>
                <a:gd name="connsiteX2" fmla="*/ 3101002 w 4843938"/>
                <a:gd name="connsiteY2" fmla="*/ 1466905 h 1487314"/>
                <a:gd name="connsiteX3" fmla="*/ 4501861 w 4843938"/>
                <a:gd name="connsiteY3" fmla="*/ 1224498 h 1487314"/>
                <a:gd name="connsiteX4" fmla="*/ 4677756 w 4843938"/>
                <a:gd name="connsiteY4" fmla="*/ 590956 h 1487314"/>
                <a:gd name="connsiteX5" fmla="*/ 2666441 w 4843938"/>
                <a:gd name="connsiteY5" fmla="*/ 418813 h 1487314"/>
                <a:gd name="connsiteX6" fmla="*/ 834844 w 4843938"/>
                <a:gd name="connsiteY6" fmla="*/ 4525 h 1487314"/>
                <a:gd name="connsiteX0" fmla="*/ 1300189 w 5309283"/>
                <a:gd name="connsiteY0" fmla="*/ 8475 h 1484793"/>
                <a:gd name="connsiteX1" fmla="*/ 77928 w 5309283"/>
                <a:gd name="connsiteY1" fmla="*/ 816004 h 1484793"/>
                <a:gd name="connsiteX2" fmla="*/ 3566347 w 5309283"/>
                <a:gd name="connsiteY2" fmla="*/ 1470855 h 1484793"/>
                <a:gd name="connsiteX3" fmla="*/ 4967206 w 5309283"/>
                <a:gd name="connsiteY3" fmla="*/ 1228448 h 1484793"/>
                <a:gd name="connsiteX4" fmla="*/ 5143101 w 5309283"/>
                <a:gd name="connsiteY4" fmla="*/ 594906 h 1484793"/>
                <a:gd name="connsiteX5" fmla="*/ 3131786 w 5309283"/>
                <a:gd name="connsiteY5" fmla="*/ 422763 h 1484793"/>
                <a:gd name="connsiteX6" fmla="*/ 1300189 w 5309283"/>
                <a:gd name="connsiteY6" fmla="*/ 8475 h 1484793"/>
                <a:gd name="connsiteX0" fmla="*/ 1300600 w 5306276"/>
                <a:gd name="connsiteY0" fmla="*/ 10642 h 1486960"/>
                <a:gd name="connsiteX1" fmla="*/ 78339 w 5306276"/>
                <a:gd name="connsiteY1" fmla="*/ 818171 h 1486960"/>
                <a:gd name="connsiteX2" fmla="*/ 3566758 w 5306276"/>
                <a:gd name="connsiteY2" fmla="*/ 1473022 h 1486960"/>
                <a:gd name="connsiteX3" fmla="*/ 4967617 w 5306276"/>
                <a:gd name="connsiteY3" fmla="*/ 1230615 h 1486960"/>
                <a:gd name="connsiteX4" fmla="*/ 5143512 w 5306276"/>
                <a:gd name="connsiteY4" fmla="*/ 597073 h 1486960"/>
                <a:gd name="connsiteX5" fmla="*/ 3178977 w 5306276"/>
                <a:gd name="connsiteY5" fmla="*/ 391303 h 1486960"/>
                <a:gd name="connsiteX6" fmla="*/ 1300600 w 5306276"/>
                <a:gd name="connsiteY6" fmla="*/ 10642 h 1486960"/>
                <a:gd name="connsiteX0" fmla="*/ 999508 w 5005184"/>
                <a:gd name="connsiteY0" fmla="*/ 13970 h 1486441"/>
                <a:gd name="connsiteX1" fmla="*/ 96880 w 5005184"/>
                <a:gd name="connsiteY1" fmla="*/ 898752 h 1486441"/>
                <a:gd name="connsiteX2" fmla="*/ 3265666 w 5005184"/>
                <a:gd name="connsiteY2" fmla="*/ 1476350 h 1486441"/>
                <a:gd name="connsiteX3" fmla="*/ 4666525 w 5005184"/>
                <a:gd name="connsiteY3" fmla="*/ 1233943 h 1486441"/>
                <a:gd name="connsiteX4" fmla="*/ 4842420 w 5005184"/>
                <a:gd name="connsiteY4" fmla="*/ 600401 h 1486441"/>
                <a:gd name="connsiteX5" fmla="*/ 2877885 w 5005184"/>
                <a:gd name="connsiteY5" fmla="*/ 394631 h 1486441"/>
                <a:gd name="connsiteX6" fmla="*/ 999508 w 5005184"/>
                <a:gd name="connsiteY6" fmla="*/ 13970 h 1486441"/>
                <a:gd name="connsiteX0" fmla="*/ 830387 w 5039466"/>
                <a:gd name="connsiteY0" fmla="*/ 18274 h 1399115"/>
                <a:gd name="connsiteX1" fmla="*/ 131162 w 5039466"/>
                <a:gd name="connsiteY1" fmla="*/ 811426 h 1399115"/>
                <a:gd name="connsiteX2" fmla="*/ 3299948 w 5039466"/>
                <a:gd name="connsiteY2" fmla="*/ 1389024 h 1399115"/>
                <a:gd name="connsiteX3" fmla="*/ 4700807 w 5039466"/>
                <a:gd name="connsiteY3" fmla="*/ 1146617 h 1399115"/>
                <a:gd name="connsiteX4" fmla="*/ 4876702 w 5039466"/>
                <a:gd name="connsiteY4" fmla="*/ 513075 h 1399115"/>
                <a:gd name="connsiteX5" fmla="*/ 2912167 w 5039466"/>
                <a:gd name="connsiteY5" fmla="*/ 307305 h 1399115"/>
                <a:gd name="connsiteX6" fmla="*/ 830387 w 5039466"/>
                <a:gd name="connsiteY6" fmla="*/ 18274 h 1399115"/>
                <a:gd name="connsiteX0" fmla="*/ 775395 w 4984474"/>
                <a:gd name="connsiteY0" fmla="*/ 18274 h 1294797"/>
                <a:gd name="connsiteX1" fmla="*/ 76170 w 4984474"/>
                <a:gd name="connsiteY1" fmla="*/ 811426 h 1294797"/>
                <a:gd name="connsiteX2" fmla="*/ 2405588 w 4984474"/>
                <a:gd name="connsiteY2" fmla="*/ 1276019 h 1294797"/>
                <a:gd name="connsiteX3" fmla="*/ 4645815 w 4984474"/>
                <a:gd name="connsiteY3" fmla="*/ 1146617 h 1294797"/>
                <a:gd name="connsiteX4" fmla="*/ 4821710 w 4984474"/>
                <a:gd name="connsiteY4" fmla="*/ 513075 h 1294797"/>
                <a:gd name="connsiteX5" fmla="*/ 2857175 w 4984474"/>
                <a:gd name="connsiteY5" fmla="*/ 307305 h 1294797"/>
                <a:gd name="connsiteX6" fmla="*/ 775395 w 4984474"/>
                <a:gd name="connsiteY6" fmla="*/ 18274 h 1294797"/>
                <a:gd name="connsiteX0" fmla="*/ 775395 w 4930998"/>
                <a:gd name="connsiteY0" fmla="*/ 18274 h 1279902"/>
                <a:gd name="connsiteX1" fmla="*/ 76170 w 4930998"/>
                <a:gd name="connsiteY1" fmla="*/ 811426 h 1279902"/>
                <a:gd name="connsiteX2" fmla="*/ 2405588 w 4930998"/>
                <a:gd name="connsiteY2" fmla="*/ 1276019 h 1279902"/>
                <a:gd name="connsiteX3" fmla="*/ 4482802 w 4930998"/>
                <a:gd name="connsiteY3" fmla="*/ 1011362 h 1279902"/>
                <a:gd name="connsiteX4" fmla="*/ 4821710 w 4930998"/>
                <a:gd name="connsiteY4" fmla="*/ 513075 h 1279902"/>
                <a:gd name="connsiteX5" fmla="*/ 2857175 w 4930998"/>
                <a:gd name="connsiteY5" fmla="*/ 307305 h 1279902"/>
                <a:gd name="connsiteX6" fmla="*/ 775395 w 4930998"/>
                <a:gd name="connsiteY6" fmla="*/ 18274 h 127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0998" h="1279902">
                  <a:moveTo>
                    <a:pt x="775395" y="18274"/>
                  </a:moveTo>
                  <a:cubicBezTo>
                    <a:pt x="311894" y="102294"/>
                    <a:pt x="-195529" y="601802"/>
                    <a:pt x="76170" y="811426"/>
                  </a:cubicBezTo>
                  <a:cubicBezTo>
                    <a:pt x="347869" y="1021050"/>
                    <a:pt x="1671149" y="1242696"/>
                    <a:pt x="2405588" y="1276019"/>
                  </a:cubicBezTo>
                  <a:cubicBezTo>
                    <a:pt x="3140027" y="1309342"/>
                    <a:pt x="4151350" y="1120289"/>
                    <a:pt x="4482802" y="1011362"/>
                  </a:cubicBezTo>
                  <a:cubicBezTo>
                    <a:pt x="4814254" y="902435"/>
                    <a:pt x="5092648" y="630418"/>
                    <a:pt x="4821710" y="513075"/>
                  </a:cubicBezTo>
                  <a:cubicBezTo>
                    <a:pt x="4550772" y="395732"/>
                    <a:pt x="3638576" y="337109"/>
                    <a:pt x="2857175" y="307305"/>
                  </a:cubicBezTo>
                  <a:cubicBezTo>
                    <a:pt x="2157151" y="158885"/>
                    <a:pt x="1238896" y="-65746"/>
                    <a:pt x="775395" y="18274"/>
                  </a:cubicBezTo>
                  <a:close/>
                </a:path>
              </a:pathLst>
            </a:custGeom>
            <a:solidFill>
              <a:srgbClr val="3366FF">
                <a:alpha val="5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i="1" dirty="0"/>
                <a:t>COLD</a:t>
              </a:r>
            </a:p>
          </p:txBody>
        </p:sp>
        <p:sp>
          <p:nvSpPr>
            <p:cNvPr id="76" name="TextBox 8"/>
            <p:cNvSpPr txBox="1">
              <a:spLocks noChangeArrowheads="1"/>
            </p:cNvSpPr>
            <p:nvPr/>
          </p:nvSpPr>
          <p:spPr bwMode="auto">
            <a:xfrm>
              <a:off x="9372251" y="2257859"/>
              <a:ext cx="5918449" cy="739571"/>
            </a:xfrm>
            <a:prstGeom prst="rect">
              <a:avLst/>
            </a:prstGeom>
            <a:solidFill>
              <a:schemeClr val="bg1"/>
            </a:solidFill>
            <a:ln w="12700" cmpd="sng">
              <a:solidFill>
                <a:schemeClr val="bg1">
                  <a:lumMod val="50000"/>
                </a:schemeClr>
              </a:solidFill>
              <a:miter lim="800000"/>
              <a:headEnd/>
              <a:tailEnd/>
            </a:ln>
            <a:effectLst/>
          </p:spPr>
          <p:txBody>
            <a:bodyPr lIns="182880" tIns="91440" rIns="182880" bIns="91440">
              <a:spAutoFit/>
            </a:bodyPr>
            <a:lstStyle/>
            <a:p>
              <a:pPr algn="ctr">
                <a:defRPr/>
              </a:pPr>
              <a:r>
                <a:rPr lang="en-US" dirty="0">
                  <a:ea typeface="ＭＳ Ｐゴシック" pitchFamily="34" charset="-128"/>
                </a:rPr>
                <a:t>4) High-latitude ridge amplifies</a:t>
              </a:r>
            </a:p>
          </p:txBody>
        </p:sp>
        <p:sp>
          <p:nvSpPr>
            <p:cNvPr id="14366" name="WordArt 1028"/>
            <p:cNvSpPr>
              <a:spLocks noChangeArrowheads="1" noChangeShapeType="1" noTextEdit="1"/>
            </p:cNvSpPr>
            <p:nvPr/>
          </p:nvSpPr>
          <p:spPr bwMode="auto">
            <a:xfrm>
              <a:off x="8204201" y="4828014"/>
              <a:ext cx="577850" cy="1000126"/>
            </a:xfrm>
            <a:prstGeom prst="rect">
              <a:avLst/>
            </a:prstGeom>
          </p:spPr>
          <p:txBody>
            <a:bodyPr wrap="none" fromWordArt="1">
              <a:prstTxWarp prst="textPlain">
                <a:avLst>
                  <a:gd name="adj" fmla="val 50000"/>
                </a:avLst>
              </a:prstTxWarp>
            </a:bodyPr>
            <a:lstStyle/>
            <a:p>
              <a:pPr algn="ctr"/>
              <a:r>
                <a:rPr lang="en-US" sz="2800" b="1" kern="10">
                  <a:ln w="12700">
                    <a:solidFill>
                      <a:srgbClr val="000000"/>
                    </a:solidFill>
                    <a:round/>
                    <a:headEnd/>
                    <a:tailEnd/>
                  </a:ln>
                  <a:solidFill>
                    <a:srgbClr val="FF0000"/>
                  </a:solidFill>
                  <a:latin typeface="Calibri"/>
                  <a:cs typeface="Calibri"/>
                </a:rPr>
                <a:t>L</a:t>
              </a:r>
            </a:p>
          </p:txBody>
        </p:sp>
        <p:cxnSp>
          <p:nvCxnSpPr>
            <p:cNvPr id="80" name="Straight Arrow Connector 79"/>
            <p:cNvCxnSpPr/>
            <p:nvPr/>
          </p:nvCxnSpPr>
          <p:spPr>
            <a:xfrm flipH="1">
              <a:off x="2529839" y="8298213"/>
              <a:ext cx="206383" cy="387243"/>
            </a:xfrm>
            <a:prstGeom prst="straightConnector1">
              <a:avLst/>
            </a:prstGeom>
            <a:ln w="38100" cmpd="sng">
              <a:solidFill>
                <a:srgbClr val="1CD200"/>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17418" name="TextBox 10"/>
            <p:cNvSpPr txBox="1">
              <a:spLocks noChangeArrowheads="1"/>
            </p:cNvSpPr>
            <p:nvPr/>
          </p:nvSpPr>
          <p:spPr bwMode="auto">
            <a:xfrm>
              <a:off x="780340" y="9050479"/>
              <a:ext cx="5026238" cy="739571"/>
            </a:xfrm>
            <a:prstGeom prst="rect">
              <a:avLst/>
            </a:prstGeom>
            <a:solidFill>
              <a:schemeClr val="bg1"/>
            </a:solidFill>
            <a:ln w="12700" cmpd="sng">
              <a:solidFill>
                <a:schemeClr val="bg1">
                  <a:lumMod val="50000"/>
                </a:schemeClr>
              </a:solidFill>
              <a:miter lim="800000"/>
              <a:headEnd/>
              <a:tailEnd/>
            </a:ln>
            <a:effectLst/>
          </p:spPr>
          <p:txBody>
            <a:bodyPr lIns="182880" tIns="91440" rIns="182880" bIns="91440">
              <a:spAutoFit/>
            </a:bodyPr>
            <a:lstStyle/>
            <a:p>
              <a:pPr algn="ctr">
                <a:defRPr/>
              </a:pPr>
              <a:r>
                <a:rPr lang="en-US" dirty="0">
                  <a:ea typeface="ＭＳ Ｐゴシック" pitchFamily="34" charset="-128"/>
                </a:rPr>
                <a:t>1) Tropical cyclone recurves</a:t>
              </a:r>
            </a:p>
          </p:txBody>
        </p:sp>
        <p:sp>
          <p:nvSpPr>
            <p:cNvPr id="14369" name="WordArt 1028"/>
            <p:cNvSpPr>
              <a:spLocks noChangeArrowheads="1" noChangeShapeType="1" noTextEdit="1"/>
            </p:cNvSpPr>
            <p:nvPr/>
          </p:nvSpPr>
          <p:spPr bwMode="auto">
            <a:xfrm>
              <a:off x="9263665" y="5591196"/>
              <a:ext cx="577850" cy="1000126"/>
            </a:xfrm>
            <a:prstGeom prst="rect">
              <a:avLst/>
            </a:prstGeom>
          </p:spPr>
          <p:txBody>
            <a:bodyPr wrap="none" fromWordArt="1">
              <a:prstTxWarp prst="textPlain">
                <a:avLst>
                  <a:gd name="adj" fmla="val 50000"/>
                </a:avLst>
              </a:prstTxWarp>
            </a:bodyPr>
            <a:lstStyle/>
            <a:p>
              <a:pPr algn="ctr"/>
              <a:r>
                <a:rPr lang="en-US" sz="2800" b="1" kern="10">
                  <a:ln w="12700">
                    <a:solidFill>
                      <a:srgbClr val="000000"/>
                    </a:solidFill>
                    <a:round/>
                    <a:headEnd/>
                    <a:tailEnd/>
                  </a:ln>
                  <a:solidFill>
                    <a:srgbClr val="FF0000"/>
                  </a:solidFill>
                  <a:latin typeface="Calibri"/>
                  <a:cs typeface="Calibri"/>
                </a:rPr>
                <a:t>L</a:t>
              </a:r>
            </a:p>
          </p:txBody>
        </p:sp>
        <p:sp>
          <p:nvSpPr>
            <p:cNvPr id="36" name="Freeform 35"/>
            <p:cNvSpPr/>
            <p:nvPr/>
          </p:nvSpPr>
          <p:spPr>
            <a:xfrm rot="21105333">
              <a:off x="10356543" y="4051239"/>
              <a:ext cx="527072" cy="2428202"/>
            </a:xfrm>
            <a:custGeom>
              <a:avLst/>
              <a:gdLst>
                <a:gd name="connsiteX0" fmla="*/ 76200 w 351367"/>
                <a:gd name="connsiteY0" fmla="*/ 1155700 h 1155700"/>
                <a:gd name="connsiteX1" fmla="*/ 342900 w 351367"/>
                <a:gd name="connsiteY1" fmla="*/ 939800 h 1155700"/>
                <a:gd name="connsiteX2" fmla="*/ 127000 w 351367"/>
                <a:gd name="connsiteY2" fmla="*/ 165100 h 1155700"/>
                <a:gd name="connsiteX3" fmla="*/ 0 w 351367"/>
                <a:gd name="connsiteY3" fmla="*/ 0 h 1155700"/>
                <a:gd name="connsiteX0" fmla="*/ 330200 w 605367"/>
                <a:gd name="connsiteY0" fmla="*/ 1155700 h 1155700"/>
                <a:gd name="connsiteX1" fmla="*/ 596900 w 605367"/>
                <a:gd name="connsiteY1" fmla="*/ 939800 h 1155700"/>
                <a:gd name="connsiteX2" fmla="*/ 381000 w 605367"/>
                <a:gd name="connsiteY2" fmla="*/ 165100 h 1155700"/>
                <a:gd name="connsiteX3" fmla="*/ 0 w 605367"/>
                <a:gd name="connsiteY3" fmla="*/ 0 h 1155700"/>
                <a:gd name="connsiteX0" fmla="*/ 330200 w 605367"/>
                <a:gd name="connsiteY0" fmla="*/ 1155700 h 1155700"/>
                <a:gd name="connsiteX1" fmla="*/ 596900 w 605367"/>
                <a:gd name="connsiteY1" fmla="*/ 617537 h 1155700"/>
                <a:gd name="connsiteX2" fmla="*/ 381000 w 605367"/>
                <a:gd name="connsiteY2" fmla="*/ 165100 h 1155700"/>
                <a:gd name="connsiteX3" fmla="*/ 0 w 605367"/>
                <a:gd name="connsiteY3" fmla="*/ 0 h 1155700"/>
                <a:gd name="connsiteX0" fmla="*/ 330200 w 755650"/>
                <a:gd name="connsiteY0" fmla="*/ 1155700 h 1155700"/>
                <a:gd name="connsiteX1" fmla="*/ 711200 w 755650"/>
                <a:gd name="connsiteY1" fmla="*/ 914400 h 1155700"/>
                <a:gd name="connsiteX2" fmla="*/ 596900 w 755650"/>
                <a:gd name="connsiteY2" fmla="*/ 617537 h 1155700"/>
                <a:gd name="connsiteX3" fmla="*/ 381000 w 755650"/>
                <a:gd name="connsiteY3" fmla="*/ 165100 h 1155700"/>
                <a:gd name="connsiteX4" fmla="*/ 0 w 755650"/>
                <a:gd name="connsiteY4" fmla="*/ 0 h 1155700"/>
                <a:gd name="connsiteX0" fmla="*/ 711200 w 755650"/>
                <a:gd name="connsiteY0" fmla="*/ 914400 h 914400"/>
                <a:gd name="connsiteX1" fmla="*/ 596900 w 755650"/>
                <a:gd name="connsiteY1" fmla="*/ 617537 h 914400"/>
                <a:gd name="connsiteX2" fmla="*/ 381000 w 755650"/>
                <a:gd name="connsiteY2" fmla="*/ 165100 h 914400"/>
                <a:gd name="connsiteX3" fmla="*/ 0 w 755650"/>
                <a:gd name="connsiteY3" fmla="*/ 0 h 914400"/>
                <a:gd name="connsiteX0" fmla="*/ 463549 w 610658"/>
                <a:gd name="connsiteY0" fmla="*/ 1295400 h 1295400"/>
                <a:gd name="connsiteX1" fmla="*/ 596900 w 610658"/>
                <a:gd name="connsiteY1" fmla="*/ 617537 h 1295400"/>
                <a:gd name="connsiteX2" fmla="*/ 381000 w 610658"/>
                <a:gd name="connsiteY2" fmla="*/ 165100 h 1295400"/>
                <a:gd name="connsiteX3" fmla="*/ 0 w 610658"/>
                <a:gd name="connsiteY3" fmla="*/ 0 h 1295400"/>
                <a:gd name="connsiteX0" fmla="*/ 463549 w 617097"/>
                <a:gd name="connsiteY0" fmla="*/ 1295400 h 1295400"/>
                <a:gd name="connsiteX1" fmla="*/ 596900 w 617097"/>
                <a:gd name="connsiteY1" fmla="*/ 617537 h 1295400"/>
                <a:gd name="connsiteX2" fmla="*/ 0 w 617097"/>
                <a:gd name="connsiteY2" fmla="*/ 0 h 1295400"/>
                <a:gd name="connsiteX0" fmla="*/ 463549 w 617097"/>
                <a:gd name="connsiteY0" fmla="*/ 1295400 h 1295400"/>
                <a:gd name="connsiteX1" fmla="*/ 596900 w 617097"/>
                <a:gd name="connsiteY1" fmla="*/ 523471 h 1295400"/>
                <a:gd name="connsiteX2" fmla="*/ 0 w 617097"/>
                <a:gd name="connsiteY2" fmla="*/ 0 h 1295400"/>
                <a:gd name="connsiteX0" fmla="*/ 463549 w 617097"/>
                <a:gd name="connsiteY0" fmla="*/ 1295400 h 1295400"/>
                <a:gd name="connsiteX1" fmla="*/ 596900 w 617097"/>
                <a:gd name="connsiteY1" fmla="*/ 523471 h 1295400"/>
                <a:gd name="connsiteX2" fmla="*/ 0 w 617097"/>
                <a:gd name="connsiteY2" fmla="*/ 0 h 1295400"/>
              </a:gdLst>
              <a:ahLst/>
              <a:cxnLst>
                <a:cxn ang="0">
                  <a:pos x="connsiteX0" y="connsiteY0"/>
                </a:cxn>
                <a:cxn ang="0">
                  <a:pos x="connsiteX1" y="connsiteY1"/>
                </a:cxn>
                <a:cxn ang="0">
                  <a:pos x="connsiteX2" y="connsiteY2"/>
                </a:cxn>
              </a:cxnLst>
              <a:rect l="l" t="t" r="r" b="b"/>
              <a:pathLst>
                <a:path w="617097" h="1295400">
                  <a:moveTo>
                    <a:pt x="463549" y="1295400"/>
                  </a:moveTo>
                  <a:cubicBezTo>
                    <a:pt x="507999" y="1205706"/>
                    <a:pt x="674158" y="739371"/>
                    <a:pt x="596900" y="523471"/>
                  </a:cubicBezTo>
                  <a:cubicBezTo>
                    <a:pt x="519642" y="307571"/>
                    <a:pt x="218344" y="93380"/>
                    <a:pt x="0" y="0"/>
                  </a:cubicBezTo>
                </a:path>
              </a:pathLst>
            </a:custGeom>
            <a:ln w="127000">
              <a:solidFill>
                <a:srgbClr val="FF0000"/>
              </a:solidFill>
              <a:headEnd type="none"/>
              <a:tailEnd type="triangle" w="med" len="med"/>
            </a:ln>
          </p:spPr>
          <p:style>
            <a:lnRef idx="2">
              <a:schemeClr val="accent1"/>
            </a:lnRef>
            <a:fillRef idx="0">
              <a:schemeClr val="accent1"/>
            </a:fillRef>
            <a:effectRef idx="1">
              <a:schemeClr val="accent1"/>
            </a:effectRef>
            <a:fontRef idx="minor">
              <a:schemeClr val="tx1"/>
            </a:fontRef>
          </p:style>
          <p:txBody>
            <a:bodyPr lIns="182880" tIns="91440" rIns="182880" bIns="91440" anchor="ctr"/>
            <a:lstStyle/>
            <a:p>
              <a:pPr algn="ctr">
                <a:defRPr/>
              </a:pPr>
              <a:endParaRPr lang="en-US" sz="1050" dirty="0">
                <a:cs typeface="Calibri"/>
              </a:endParaRPr>
            </a:p>
          </p:txBody>
        </p:sp>
      </p:grpSp>
      <p:sp>
        <p:nvSpPr>
          <p:cNvPr id="14339" name="Title 1"/>
          <p:cNvSpPr>
            <a:spLocks noGrp="1"/>
          </p:cNvSpPr>
          <p:nvPr>
            <p:ph type="title"/>
          </p:nvPr>
        </p:nvSpPr>
        <p:spPr>
          <a:xfrm>
            <a:off x="185738" y="468313"/>
            <a:ext cx="8742362" cy="695325"/>
          </a:xfrm>
          <a:extLst>
            <a:ext uri="{91240B29-F687-4F45-9708-019B960494DF}">
              <a14:hiddenLine xmlns:a14="http://schemas.microsoft.com/office/drawing/2010/main" w="38100">
                <a:solidFill>
                  <a:srgbClr val="000000"/>
                </a:solidFill>
                <a:miter lim="800000"/>
                <a:headEnd/>
                <a:tailEnd/>
              </a14:hiddenLine>
            </a:ext>
          </a:extLst>
        </p:spPr>
        <p:txBody>
          <a:bodyPr/>
          <a:lstStyle/>
          <a:p>
            <a:r>
              <a:rPr lang="en-US" sz="2800" dirty="0" smtClean="0"/>
              <a:t>Physical Mechanisms that Link </a:t>
            </a:r>
            <a:r>
              <a:rPr lang="en-US" sz="2800" dirty="0" err="1" smtClean="0"/>
              <a:t>Recurving</a:t>
            </a:r>
            <a:r>
              <a:rPr lang="en-US" sz="2800" dirty="0" smtClean="0"/>
              <a:t> </a:t>
            </a:r>
            <a:br>
              <a:rPr lang="en-US" sz="2800" dirty="0" smtClean="0"/>
            </a:br>
            <a:r>
              <a:rPr lang="en-US" sz="2800" dirty="0" smtClean="0"/>
              <a:t>Tropical Cyclones to Blocking</a:t>
            </a:r>
          </a:p>
        </p:txBody>
      </p:sp>
      <p:sp>
        <p:nvSpPr>
          <p:cNvPr id="40" name="TextBox 39"/>
          <p:cNvSpPr txBox="1"/>
          <p:nvPr/>
        </p:nvSpPr>
        <p:spPr>
          <a:xfrm>
            <a:off x="103188" y="5472113"/>
            <a:ext cx="8824912" cy="784225"/>
          </a:xfrm>
          <a:prstGeom prst="rect">
            <a:avLst/>
          </a:prstGeom>
          <a:solidFill>
            <a:srgbClr val="CCECFF"/>
          </a:solidFill>
          <a:ln w="38100">
            <a:solidFill>
              <a:schemeClr val="tx2"/>
            </a:solidFill>
          </a:ln>
        </p:spPr>
        <p:txBody>
          <a:bodyPr lIns="45720" tIns="22860" rIns="45720" bIns="22860">
            <a:spAutoFit/>
          </a:bodyPr>
          <a:lstStyle/>
          <a:p>
            <a:pPr>
              <a:defRPr/>
            </a:pPr>
            <a:r>
              <a:rPr lang="en-US" dirty="0">
                <a:ea typeface="ＭＳ Ｐゴシック" pitchFamily="34" charset="-128"/>
              </a:rPr>
              <a:t>Tropical cyclone outflow characteristics impact the type of midlatitude response:</a:t>
            </a:r>
          </a:p>
          <a:p>
            <a:pPr marL="428625" indent="-428625">
              <a:buFontTx/>
              <a:buAutoNum type="romanLcParenR"/>
              <a:defRPr/>
            </a:pPr>
            <a:r>
              <a:rPr lang="en-US" dirty="0">
                <a:ea typeface="ＭＳ Ｐゴシック" pitchFamily="34" charset="-128"/>
              </a:rPr>
              <a:t>Circular outflow pattern and ridge amplification</a:t>
            </a:r>
          </a:p>
          <a:p>
            <a:pPr marL="428625" indent="-428625">
              <a:buFontTx/>
              <a:buAutoNum type="romanLcParenR"/>
              <a:defRPr/>
            </a:pPr>
            <a:r>
              <a:rPr lang="en-US" dirty="0">
                <a:ea typeface="ＭＳ Ｐゴシック" pitchFamily="34" charset="-128"/>
              </a:rPr>
              <a:t>Linear outflow pattern and jet elongation</a:t>
            </a:r>
          </a:p>
          <a:p>
            <a:pPr marL="428625" indent="-428625">
              <a:defRPr/>
            </a:pPr>
            <a:r>
              <a:rPr lang="en-US" dirty="0">
                <a:ea typeface="ＭＳ Ｐゴシック" pitchFamily="34" charset="-128"/>
              </a:rPr>
              <a:t>The midlatitude response impacts the potential for blocking, the longitude of blocking, and the intensity of the block </a:t>
            </a:r>
          </a:p>
        </p:txBody>
      </p:sp>
      <p:sp>
        <p:nvSpPr>
          <p:cNvPr id="14341" name="TextBox 4"/>
          <p:cNvSpPr txBox="1">
            <a:spLocks noChangeArrowheads="1"/>
          </p:cNvSpPr>
          <p:nvPr/>
        </p:nvSpPr>
        <p:spPr bwMode="auto">
          <a:xfrm>
            <a:off x="7081838" y="5472113"/>
            <a:ext cx="1846262" cy="230832"/>
          </a:xfrm>
          <a:prstGeom prst="rect">
            <a:avLst/>
          </a:prstGeom>
          <a:noFill/>
          <a:ln>
            <a:noFill/>
          </a:ln>
          <a:extLst/>
        </p:spPr>
        <p:txBody>
          <a:bodyPr wrap="square">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900" b="1" i="1" dirty="0" err="1"/>
              <a:t>Harr</a:t>
            </a:r>
            <a:r>
              <a:rPr lang="en-US" sz="900" b="1" i="1" dirty="0"/>
              <a:t> and </a:t>
            </a:r>
            <a:r>
              <a:rPr lang="en-US" sz="900" b="1" i="1" dirty="0" err="1" smtClean="0"/>
              <a:t>Archambault</a:t>
            </a:r>
            <a:r>
              <a:rPr lang="en-US" sz="900" b="1" i="1" dirty="0" smtClean="0"/>
              <a:t> </a:t>
            </a:r>
            <a:r>
              <a:rPr lang="en-US" sz="900" b="1" i="1" dirty="0"/>
              <a:t>(2013).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371600" y="152400"/>
            <a:ext cx="6208713" cy="1143000"/>
          </a:xfrm>
        </p:spPr>
        <p:txBody>
          <a:bodyPr/>
          <a:lstStyle/>
          <a:p>
            <a:r>
              <a:rPr lang="en-US" sz="2800" dirty="0" smtClean="0">
                <a:solidFill>
                  <a:schemeClr val="tx1"/>
                </a:solidFill>
              </a:rPr>
              <a:t>Extreme Weather Events:</a:t>
            </a:r>
            <a:br>
              <a:rPr lang="en-US" sz="2800" dirty="0" smtClean="0">
                <a:solidFill>
                  <a:schemeClr val="tx1"/>
                </a:solidFill>
              </a:rPr>
            </a:br>
            <a:r>
              <a:rPr lang="en-US" sz="2800" dirty="0" smtClean="0">
                <a:solidFill>
                  <a:schemeClr val="tx1"/>
                </a:solidFill>
              </a:rPr>
              <a:t>Blocking</a:t>
            </a:r>
            <a:endParaRPr lang="en-US" sz="2800" dirty="0" smtClean="0"/>
          </a:p>
        </p:txBody>
      </p:sp>
      <p:sp>
        <p:nvSpPr>
          <p:cNvPr id="15363" name="Rectangle 14"/>
          <p:cNvSpPr>
            <a:spLocks noChangeArrowheads="1"/>
          </p:cNvSpPr>
          <p:nvPr/>
        </p:nvSpPr>
        <p:spPr bwMode="auto">
          <a:xfrm>
            <a:off x="76200" y="1328738"/>
            <a:ext cx="5181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u="sng">
                <a:solidFill>
                  <a:srgbClr val="000000"/>
                </a:solidFill>
                <a:latin typeface="Calibri" pitchFamily="34" charset="0"/>
                <a:cs typeface="Arial" pitchFamily="34" charset="0"/>
              </a:rPr>
              <a:t>Key Research Questions</a:t>
            </a:r>
            <a:r>
              <a:rPr lang="en-US" sz="1800" b="1">
                <a:solidFill>
                  <a:srgbClr val="000000"/>
                </a:solidFill>
                <a:latin typeface="Calibri" pitchFamily="34" charset="0"/>
                <a:cs typeface="Arial" pitchFamily="34" charset="0"/>
              </a:rPr>
              <a:t>:</a:t>
            </a:r>
          </a:p>
          <a:p>
            <a:pPr>
              <a:buFont typeface="Arial" pitchFamily="34" charset="0"/>
              <a:buChar char="•"/>
            </a:pPr>
            <a:r>
              <a:rPr lang="en-US" sz="1800">
                <a:solidFill>
                  <a:srgbClr val="000000"/>
                </a:solidFill>
                <a:latin typeface="Calibri" pitchFamily="34" charset="0"/>
                <a:cs typeface="Arial" pitchFamily="34" charset="0"/>
              </a:rPr>
              <a:t>What is predictability at 1-6 wks of duration of blocking and stationary waves from existing global models?</a:t>
            </a:r>
          </a:p>
          <a:p>
            <a:pPr>
              <a:buFont typeface="Arial" pitchFamily="34" charset="0"/>
              <a:buChar char="•"/>
            </a:pPr>
            <a:r>
              <a:rPr lang="en-US" sz="1800">
                <a:solidFill>
                  <a:srgbClr val="000000"/>
                </a:solidFill>
                <a:latin typeface="Calibri" pitchFamily="34" charset="0"/>
                <a:cs typeface="Arial" pitchFamily="34" charset="0"/>
              </a:rPr>
              <a:t>What is the minimum horizontal and vertical resolution needed for global models to capture blocking events?</a:t>
            </a:r>
          </a:p>
          <a:p>
            <a:pPr>
              <a:buFont typeface="Arial" pitchFamily="34" charset="0"/>
              <a:buChar char="•"/>
            </a:pPr>
            <a:r>
              <a:rPr lang="en-US" sz="1800">
                <a:solidFill>
                  <a:srgbClr val="000000"/>
                </a:solidFill>
                <a:latin typeface="Calibri" pitchFamily="34" charset="0"/>
                <a:cs typeface="Arial" pitchFamily="34" charset="0"/>
              </a:rPr>
              <a:t>For predicting onset/cessation of stationary wave events, to what extent is it necessary to accurately predict</a:t>
            </a:r>
          </a:p>
          <a:p>
            <a:pPr lvl="1">
              <a:buFont typeface="Arial" pitchFamily="34" charset="0"/>
              <a:buChar char="•"/>
            </a:pPr>
            <a:r>
              <a:rPr lang="en-US" sz="1800">
                <a:solidFill>
                  <a:srgbClr val="000000"/>
                </a:solidFill>
                <a:latin typeface="Calibri" pitchFamily="34" charset="0"/>
                <a:cs typeface="Arial" pitchFamily="34" charset="0"/>
              </a:rPr>
              <a:t>MJO, stratospheric warming events?</a:t>
            </a:r>
          </a:p>
          <a:p>
            <a:pPr lvl="1">
              <a:buFont typeface="Arial" pitchFamily="34" charset="0"/>
              <a:buChar char="•"/>
            </a:pPr>
            <a:r>
              <a:rPr lang="en-US" sz="1800">
                <a:solidFill>
                  <a:srgbClr val="000000"/>
                </a:solidFill>
                <a:latin typeface="Calibri" pitchFamily="34" charset="0"/>
                <a:cs typeface="Arial" pitchFamily="34" charset="0"/>
              </a:rPr>
              <a:t>Subtropical jets (existence, persistence)?</a:t>
            </a:r>
          </a:p>
          <a:p>
            <a:pPr lvl="1">
              <a:buFont typeface="Arial" pitchFamily="34" charset="0"/>
              <a:buChar char="•"/>
            </a:pPr>
            <a:r>
              <a:rPr lang="en-US" sz="1800">
                <a:solidFill>
                  <a:srgbClr val="000000"/>
                </a:solidFill>
                <a:latin typeface="Calibri" pitchFamily="34" charset="0"/>
                <a:cs typeface="Arial" pitchFamily="34" charset="0"/>
              </a:rPr>
              <a:t>Planetary wave breaking (with anticyclonic jets)?</a:t>
            </a:r>
          </a:p>
          <a:p>
            <a:pPr>
              <a:buFont typeface="Arial" pitchFamily="34" charset="0"/>
              <a:buChar char="•"/>
            </a:pPr>
            <a:r>
              <a:rPr lang="en-US" sz="1800">
                <a:solidFill>
                  <a:srgbClr val="000000"/>
                </a:solidFill>
                <a:latin typeface="Calibri" pitchFamily="34" charset="0"/>
                <a:cs typeface="Arial" pitchFamily="34" charset="0"/>
              </a:rPr>
              <a:t>To what extent are deficiencies in prediction of blocking dependent on model physics suite (deep convection, radiation)?</a:t>
            </a:r>
          </a:p>
        </p:txBody>
      </p:sp>
      <p:grpSp>
        <p:nvGrpSpPr>
          <p:cNvPr id="15364" name="Group 5"/>
          <p:cNvGrpSpPr>
            <a:grpSpLocks/>
          </p:cNvGrpSpPr>
          <p:nvPr/>
        </p:nvGrpSpPr>
        <p:grpSpPr bwMode="auto">
          <a:xfrm>
            <a:off x="4711700" y="1468438"/>
            <a:ext cx="4432300" cy="3473450"/>
            <a:chOff x="4711700" y="1468438"/>
            <a:chExt cx="4432300" cy="3473450"/>
          </a:xfrm>
        </p:grpSpPr>
        <p:pic>
          <p:nvPicPr>
            <p:cNvPr id="15365" name="Picture 13" descr="Blocking Strength GHGS Obser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1468438"/>
              <a:ext cx="328612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1"/>
            <p:cNvSpPr txBox="1">
              <a:spLocks noChangeArrowheads="1"/>
            </p:cNvSpPr>
            <p:nvPr/>
          </p:nvSpPr>
          <p:spPr bwMode="auto">
            <a:xfrm>
              <a:off x="4711700" y="3133725"/>
              <a:ext cx="1146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a:t>Sandy landfall</a:t>
              </a:r>
            </a:p>
          </p:txBody>
        </p:sp>
        <p:cxnSp>
          <p:nvCxnSpPr>
            <p:cNvPr id="9" name="Straight Arrow Connector 8"/>
            <p:cNvCxnSpPr/>
            <p:nvPr/>
          </p:nvCxnSpPr>
          <p:spPr bwMode="auto">
            <a:xfrm flipH="1">
              <a:off x="6400800" y="3341688"/>
              <a:ext cx="533400" cy="34925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bwMode="auto">
            <a:xfrm>
              <a:off x="6527800" y="3341688"/>
              <a:ext cx="255588" cy="349250"/>
            </a:xfrm>
            <a:prstGeom prst="straightConnector1">
              <a:avLst/>
            </a:prstGeom>
            <a:ln>
              <a:prstDash val="sysDash"/>
              <a:tailEnd type="arrow"/>
            </a:ln>
            <a:extLst/>
          </p:spPr>
          <p:style>
            <a:lnRef idx="1">
              <a:schemeClr val="dk1"/>
            </a:lnRef>
            <a:fillRef idx="0">
              <a:schemeClr val="dk1"/>
            </a:fillRef>
            <a:effectRef idx="0">
              <a:schemeClr val="dk1"/>
            </a:effectRef>
            <a:fontRef idx="minor">
              <a:schemeClr val="tx1"/>
            </a:fontRef>
          </p:style>
        </p:cxnSp>
        <p:sp>
          <p:nvSpPr>
            <p:cNvPr id="15369" name="TextBox 13"/>
            <p:cNvSpPr txBox="1">
              <a:spLocks noChangeArrowheads="1"/>
            </p:cNvSpPr>
            <p:nvPr/>
          </p:nvSpPr>
          <p:spPr bwMode="auto">
            <a:xfrm>
              <a:off x="6783388" y="4664075"/>
              <a:ext cx="1595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a:t>ATL longitude</a:t>
              </a:r>
            </a:p>
          </p:txBody>
        </p:sp>
        <p:sp>
          <p:nvSpPr>
            <p:cNvPr id="12" name="TextBox 11"/>
            <p:cNvSpPr txBox="1"/>
            <p:nvPr/>
          </p:nvSpPr>
          <p:spPr>
            <a:xfrm>
              <a:off x="5580063" y="2700338"/>
              <a:ext cx="369887" cy="428625"/>
            </a:xfrm>
            <a:prstGeom prst="rect">
              <a:avLst/>
            </a:prstGeom>
            <a:noFill/>
          </p:spPr>
          <p:txBody>
            <a:bodyPr vert="vert" wrap="none">
              <a:spAutoFit/>
            </a:bodyPr>
            <a:lstStyle/>
            <a:p>
              <a:pPr>
                <a:defRPr/>
              </a:pPr>
              <a:r>
                <a:rPr lang="en-US" dirty="0">
                  <a:ea typeface="ＭＳ Ｐゴシック" pitchFamily="34" charset="-128"/>
                </a:rPr>
                <a:t>Time</a:t>
              </a:r>
            </a:p>
          </p:txBody>
        </p:sp>
        <p:cxnSp>
          <p:nvCxnSpPr>
            <p:cNvPr id="13" name="Straight Arrow Connector 12"/>
            <p:cNvCxnSpPr/>
            <p:nvPr/>
          </p:nvCxnSpPr>
          <p:spPr bwMode="auto">
            <a:xfrm>
              <a:off x="5767388" y="3311525"/>
              <a:ext cx="760412" cy="174625"/>
            </a:xfrm>
            <a:prstGeom prst="straightConnector1">
              <a:avLst/>
            </a:prstGeom>
            <a:ln>
              <a:solidFill>
                <a:srgbClr val="FF0000"/>
              </a:solidFill>
              <a:tailEnd type="arrow"/>
            </a:ln>
            <a:extLst/>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lang="en-US" sz="2200" smtClean="0">
                <a:solidFill>
                  <a:schemeClr val="tx1"/>
                </a:solidFill>
              </a:rPr>
              <a:t>Seasonal Tropical Cyclone Threat: Predictability of</a:t>
            </a:r>
            <a:br>
              <a:rPr lang="en-US" sz="2200" smtClean="0">
                <a:solidFill>
                  <a:schemeClr val="tx1"/>
                </a:solidFill>
              </a:rPr>
            </a:br>
            <a:r>
              <a:rPr lang="en-US" sz="2200" smtClean="0">
                <a:solidFill>
                  <a:schemeClr val="tx1"/>
                </a:solidFill>
              </a:rPr>
              <a:t>Tropical Cyclone Likelihood, Mean Track, and Intensity</a:t>
            </a:r>
            <a:br>
              <a:rPr lang="en-US" sz="2200" smtClean="0">
                <a:solidFill>
                  <a:schemeClr val="tx1"/>
                </a:solidFill>
              </a:rPr>
            </a:br>
            <a:r>
              <a:rPr lang="en-US" sz="2200" smtClean="0">
                <a:solidFill>
                  <a:schemeClr val="tx1"/>
                </a:solidFill>
              </a:rPr>
              <a:t> from Weekly to Seasonal Timescales</a:t>
            </a:r>
            <a:endParaRPr lang="en-US" sz="2200" smtClean="0"/>
          </a:p>
        </p:txBody>
      </p:sp>
      <p:sp>
        <p:nvSpPr>
          <p:cNvPr id="16387" name="Rectangle 14"/>
          <p:cNvSpPr>
            <a:spLocks noChangeArrowheads="1"/>
          </p:cNvSpPr>
          <p:nvPr/>
        </p:nvSpPr>
        <p:spPr bwMode="auto">
          <a:xfrm>
            <a:off x="76200" y="1295400"/>
            <a:ext cx="89154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01600" indent="-101600" defTabSz="912813">
              <a:lnSpc>
                <a:spcPts val="2100"/>
              </a:lnSpc>
            </a:pPr>
            <a:r>
              <a:rPr lang="en-US" sz="1800" b="1">
                <a:latin typeface="Calibri" pitchFamily="34" charset="0"/>
              </a:rPr>
              <a:t>ESPC Demonstration #2 – Improved pre-season guidance of tropical cyclone seasonal track</a:t>
            </a:r>
          </a:p>
          <a:p>
            <a:pPr marL="101600" indent="-101600" defTabSz="912813">
              <a:lnSpc>
                <a:spcPts val="2100"/>
              </a:lnSpc>
            </a:pPr>
            <a:r>
              <a:rPr lang="en-US" sz="1800" b="1">
                <a:latin typeface="Calibri" pitchFamily="34" charset="0"/>
              </a:rPr>
              <a:t>and frequency statistics as well as sub-seasonal outlooks for civil and military planning. </a:t>
            </a:r>
          </a:p>
          <a:p>
            <a:pPr marL="101600" indent="-101600" defTabSz="912813">
              <a:lnSpc>
                <a:spcPts val="2100"/>
              </a:lnSpc>
            </a:pPr>
            <a:r>
              <a:rPr lang="en-US" sz="1800" b="1" u="sng">
                <a:solidFill>
                  <a:srgbClr val="000000"/>
                </a:solidFill>
                <a:latin typeface="Calibri" pitchFamily="34" charset="0"/>
                <a:cs typeface="Arial" pitchFamily="34" charset="0"/>
              </a:rPr>
              <a:t>Objectives</a:t>
            </a:r>
            <a:r>
              <a:rPr lang="en-US" sz="1800" b="1">
                <a:solidFill>
                  <a:srgbClr val="000000"/>
                </a:solidFill>
                <a:latin typeface="Calibri" pitchFamily="34" charset="0"/>
                <a:cs typeface="Arial" pitchFamily="34" charset="0"/>
              </a:rPr>
              <a:t>:</a:t>
            </a:r>
          </a:p>
          <a:p>
            <a:pPr marL="101600" indent="-101600" defTabSz="912813">
              <a:lnSpc>
                <a:spcPts val="2100"/>
              </a:lnSpc>
              <a:buFont typeface="Arial" pitchFamily="34" charset="0"/>
              <a:buChar char="•"/>
            </a:pPr>
            <a:r>
              <a:rPr lang="en-US" sz="1800">
                <a:solidFill>
                  <a:srgbClr val="000000"/>
                </a:solidFill>
                <a:latin typeface="Calibri" pitchFamily="34" charset="0"/>
                <a:cs typeface="Arial" pitchFamily="34" charset="0"/>
              </a:rPr>
              <a:t>Prediction of seasonal basin scale tropical cyclone </a:t>
            </a:r>
          </a:p>
          <a:p>
            <a:pPr marL="101600" indent="-101600" defTabSz="912813">
              <a:lnSpc>
                <a:spcPts val="2100"/>
              </a:lnSpc>
            </a:pPr>
            <a:r>
              <a:rPr lang="en-US" sz="1800">
                <a:solidFill>
                  <a:srgbClr val="000000"/>
                </a:solidFill>
                <a:latin typeface="Calibri" pitchFamily="34" charset="0"/>
                <a:cs typeface="Arial" pitchFamily="34" charset="0"/>
              </a:rPr>
              <a:t>genesis  and track distributions and potential intensity.</a:t>
            </a:r>
          </a:p>
          <a:p>
            <a:pPr marL="101600" indent="-101600" defTabSz="912813">
              <a:lnSpc>
                <a:spcPts val="2100"/>
              </a:lnSpc>
            </a:pPr>
            <a:r>
              <a:rPr lang="en-US" sz="1800">
                <a:solidFill>
                  <a:srgbClr val="000000"/>
                </a:solidFill>
                <a:latin typeface="Calibri" pitchFamily="34" charset="0"/>
                <a:cs typeface="Arial" pitchFamily="34" charset="0"/>
              </a:rPr>
              <a:t> </a:t>
            </a:r>
            <a:r>
              <a:rPr lang="en-US" sz="1800" b="1" u="sng">
                <a:solidFill>
                  <a:srgbClr val="000000"/>
                </a:solidFill>
                <a:latin typeface="Calibri" pitchFamily="34" charset="0"/>
                <a:cs typeface="Arial" pitchFamily="34" charset="0"/>
              </a:rPr>
              <a:t>Thrusts</a:t>
            </a:r>
            <a:r>
              <a:rPr lang="en-US" sz="1800" b="1">
                <a:solidFill>
                  <a:srgbClr val="000000"/>
                </a:solidFill>
                <a:latin typeface="Calibri" pitchFamily="34" charset="0"/>
                <a:cs typeface="Arial" pitchFamily="34" charset="0"/>
              </a:rPr>
              <a:t>:</a:t>
            </a:r>
          </a:p>
          <a:p>
            <a:pPr marL="119063" lvl="1" indent="-119063" defTabSz="912813" eaLnBrk="0" hangingPunct="0">
              <a:lnSpc>
                <a:spcPts val="2100"/>
              </a:lnSpc>
              <a:buClr>
                <a:srgbClr val="000000"/>
              </a:buClr>
              <a:buFont typeface="Arial" pitchFamily="34" charset="0"/>
              <a:buChar char="•"/>
            </a:pPr>
            <a:r>
              <a:rPr lang="en-US" sz="1800">
                <a:solidFill>
                  <a:srgbClr val="000000"/>
                </a:solidFill>
                <a:latin typeface="Calibri" pitchFamily="34" charset="0"/>
                <a:cs typeface="Arial" pitchFamily="34" charset="0"/>
              </a:rPr>
              <a:t>Initial value, short range prediction improvements for </a:t>
            </a:r>
          </a:p>
          <a:p>
            <a:pPr marL="119063" lvl="1" indent="-119063" defTabSz="912813" eaLnBrk="0" hangingPunct="0">
              <a:lnSpc>
                <a:spcPts val="2100"/>
              </a:lnSpc>
              <a:buClr>
                <a:srgbClr val="000000"/>
              </a:buClr>
            </a:pPr>
            <a:r>
              <a:rPr lang="en-US" sz="1800">
                <a:solidFill>
                  <a:srgbClr val="000000"/>
                </a:solidFill>
                <a:latin typeface="Calibri" pitchFamily="34" charset="0"/>
                <a:cs typeface="Arial" pitchFamily="34" charset="0"/>
              </a:rPr>
              <a:t>track and structure. </a:t>
            </a:r>
          </a:p>
          <a:p>
            <a:pPr marL="119063" lvl="1" indent="-119063" defTabSz="912813" eaLnBrk="0" hangingPunct="0">
              <a:lnSpc>
                <a:spcPts val="2100"/>
              </a:lnSpc>
              <a:buClr>
                <a:srgbClr val="000000"/>
              </a:buClr>
              <a:buFont typeface="Arial" pitchFamily="34" charset="0"/>
              <a:buChar char="•"/>
            </a:pPr>
            <a:r>
              <a:rPr lang="en-US" sz="1800">
                <a:solidFill>
                  <a:srgbClr val="000000"/>
                </a:solidFill>
                <a:latin typeface="Calibri" pitchFamily="34" charset="0"/>
                <a:cs typeface="Arial" pitchFamily="34" charset="0"/>
              </a:rPr>
              <a:t>Boundary value, longer range probabilistic forecasts of  </a:t>
            </a:r>
          </a:p>
          <a:p>
            <a:pPr marL="119063" lvl="1" indent="-119063" defTabSz="912813" eaLnBrk="0" hangingPunct="0">
              <a:lnSpc>
                <a:spcPts val="2100"/>
              </a:lnSpc>
              <a:buClr>
                <a:srgbClr val="000000"/>
              </a:buClr>
            </a:pPr>
            <a:r>
              <a:rPr lang="en-US" sz="1800">
                <a:solidFill>
                  <a:srgbClr val="000000"/>
                </a:solidFill>
                <a:latin typeface="Calibri" pitchFamily="34" charset="0"/>
                <a:cs typeface="Arial" pitchFamily="34" charset="0"/>
              </a:rPr>
              <a:t>maximum likelihood genesis, track, intensity.</a:t>
            </a:r>
          </a:p>
          <a:p>
            <a:pPr marL="119063" lvl="1" indent="-119063" defTabSz="912813" eaLnBrk="0" hangingPunct="0">
              <a:lnSpc>
                <a:spcPts val="2100"/>
              </a:lnSpc>
              <a:buClr>
                <a:srgbClr val="000000"/>
              </a:buClr>
              <a:buFont typeface="Arial" pitchFamily="34" charset="0"/>
              <a:buChar char="•"/>
            </a:pPr>
            <a:r>
              <a:rPr lang="en-US" sz="1800">
                <a:solidFill>
                  <a:srgbClr val="000000"/>
                </a:solidFill>
                <a:latin typeface="Calibri" pitchFamily="34" charset="0"/>
                <a:cs typeface="Arial" pitchFamily="34" charset="0"/>
              </a:rPr>
              <a:t>Landfall probability with the accompanying potential </a:t>
            </a:r>
          </a:p>
          <a:p>
            <a:pPr marL="119063" lvl="1" indent="-119063" defTabSz="912813" eaLnBrk="0" hangingPunct="0">
              <a:lnSpc>
                <a:spcPts val="2100"/>
              </a:lnSpc>
              <a:buClr>
                <a:srgbClr val="000000"/>
              </a:buClr>
            </a:pPr>
            <a:r>
              <a:rPr lang="en-US" sz="1800">
                <a:solidFill>
                  <a:srgbClr val="000000"/>
                </a:solidFill>
                <a:latin typeface="Calibri" pitchFamily="34" charset="0"/>
                <a:cs typeface="Arial" pitchFamily="34" charset="0"/>
              </a:rPr>
              <a:t>intensity and precipitation to support resource </a:t>
            </a:r>
          </a:p>
          <a:p>
            <a:pPr marL="119063" lvl="1" indent="-119063" defTabSz="912813" eaLnBrk="0" hangingPunct="0">
              <a:lnSpc>
                <a:spcPts val="2100"/>
              </a:lnSpc>
              <a:buClr>
                <a:srgbClr val="000000"/>
              </a:buClr>
            </a:pPr>
            <a:r>
              <a:rPr lang="en-US" sz="1800">
                <a:solidFill>
                  <a:srgbClr val="000000"/>
                </a:solidFill>
                <a:latin typeface="Calibri" pitchFamily="34" charset="0"/>
                <a:cs typeface="Arial" pitchFamily="34" charset="0"/>
              </a:rPr>
              <a:t>management, evacuation plans, ship routing, etc. </a:t>
            </a:r>
          </a:p>
          <a:p>
            <a:pPr marL="101600" indent="-101600" defTabSz="912813">
              <a:lnSpc>
                <a:spcPts val="2100"/>
              </a:lnSpc>
            </a:pPr>
            <a:r>
              <a:rPr lang="en-US" sz="1800" b="1" u="sng">
                <a:solidFill>
                  <a:srgbClr val="000000"/>
                </a:solidFill>
                <a:latin typeface="Calibri" pitchFamily="34" charset="0"/>
                <a:cs typeface="Arial" pitchFamily="34" charset="0"/>
              </a:rPr>
              <a:t>Challenges</a:t>
            </a:r>
            <a:r>
              <a:rPr lang="en-US" sz="1800" b="1">
                <a:solidFill>
                  <a:srgbClr val="000000"/>
                </a:solidFill>
                <a:latin typeface="Calibri" pitchFamily="34" charset="0"/>
                <a:cs typeface="Arial" pitchFamily="34" charset="0"/>
              </a:rPr>
              <a:t>:</a:t>
            </a:r>
          </a:p>
          <a:p>
            <a:pPr marL="101600" indent="-101600" defTabSz="912813">
              <a:lnSpc>
                <a:spcPts val="2100"/>
              </a:lnSpc>
              <a:buFont typeface="Arial" pitchFamily="34" charset="0"/>
              <a:buChar char="•"/>
            </a:pPr>
            <a:r>
              <a:rPr lang="en-US" sz="1800">
                <a:solidFill>
                  <a:srgbClr val="000000"/>
                </a:solidFill>
                <a:latin typeface="Calibri" pitchFamily="34" charset="0"/>
                <a:cs typeface="Arial" pitchFamily="34" charset="0"/>
              </a:rPr>
              <a:t>Multi-scale convective processes and interaction between tropical cyclone and the large scale environment, and our understanding and ability to predict them vary widely from basin to basin. </a:t>
            </a:r>
          </a:p>
        </p:txBody>
      </p:sp>
      <p:pic>
        <p:nvPicPr>
          <p:cNvPr id="1638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7127"/>
          <a:stretch>
            <a:fillRect/>
          </a:stretch>
        </p:blipFill>
        <p:spPr bwMode="auto">
          <a:xfrm>
            <a:off x="5486400" y="2057400"/>
            <a:ext cx="3581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Group 27"/>
          <p:cNvGrpSpPr>
            <a:grpSpLocks/>
          </p:cNvGrpSpPr>
          <p:nvPr/>
        </p:nvGrpSpPr>
        <p:grpSpPr bwMode="auto">
          <a:xfrm>
            <a:off x="5638800" y="3573463"/>
            <a:ext cx="1447800" cy="1620837"/>
            <a:chOff x="4648200" y="5287923"/>
            <a:chExt cx="914400" cy="1093735"/>
          </a:xfrm>
        </p:grpSpPr>
        <p:sp>
          <p:nvSpPr>
            <p:cNvPr id="16" name="Rectangle 5"/>
            <p:cNvSpPr>
              <a:spLocks noChangeArrowheads="1"/>
            </p:cNvSpPr>
            <p:nvPr/>
          </p:nvSpPr>
          <p:spPr bwMode="auto">
            <a:xfrm>
              <a:off x="4648200" y="6235969"/>
              <a:ext cx="914400" cy="145689"/>
            </a:xfrm>
            <a:prstGeom prst="rect">
              <a:avLst/>
            </a:prstGeom>
            <a:noFill/>
            <a:ln>
              <a:noFill/>
            </a:ln>
            <a:extLst/>
          </p:spPr>
          <p:txBody>
            <a:bodyPr>
              <a:spAutoFit/>
            </a:bodyPr>
            <a:lstStyle/>
            <a:p>
              <a:pPr algn="ctr">
                <a:defRPr/>
              </a:pPr>
              <a:r>
                <a:rPr lang="en-US" sz="800" b="1" i="1" dirty="0" err="1">
                  <a:solidFill>
                    <a:srgbClr val="000000"/>
                  </a:solidFill>
                  <a:latin typeface="+mn-lt"/>
                  <a:ea typeface="ＭＳ Ｐゴシック" pitchFamily="34" charset="-128"/>
                </a:rPr>
                <a:t>Goswami</a:t>
              </a:r>
              <a:r>
                <a:rPr lang="en-US" sz="800" b="1" i="1" dirty="0">
                  <a:solidFill>
                    <a:srgbClr val="000000"/>
                  </a:solidFill>
                  <a:latin typeface="+mn-lt"/>
                  <a:ea typeface="ＭＳ Ｐゴシック" pitchFamily="34" charset="-128"/>
                </a:rPr>
                <a:t> et al. (2003)</a:t>
              </a:r>
            </a:p>
          </p:txBody>
        </p:sp>
        <p:pic>
          <p:nvPicPr>
            <p:cNvPr id="17" name="Picture 16" descr="iso_low_indian.bmp"/>
            <p:cNvPicPr>
              <a:picLocks noChangeAspect="1"/>
            </p:cNvPicPr>
            <p:nvPr/>
          </p:nvPicPr>
          <p:blipFill>
            <a:blip r:embed="rId4"/>
            <a:srcRect/>
            <a:stretch>
              <a:fillRect/>
            </a:stretch>
          </p:blipFill>
          <p:spPr>
            <a:xfrm>
              <a:off x="4678279" y="5287923"/>
              <a:ext cx="808121" cy="959830"/>
            </a:xfrm>
            <a:prstGeom prst="rect">
              <a:avLst/>
            </a:prstGeom>
            <a:ln>
              <a:solidFill>
                <a:schemeClr val="accent6"/>
              </a:solidFill>
            </a:ln>
          </p:spPr>
        </p:pic>
      </p:grpSp>
      <p:grpSp>
        <p:nvGrpSpPr>
          <p:cNvPr id="16390" name="Group 28"/>
          <p:cNvGrpSpPr>
            <a:grpSpLocks/>
          </p:cNvGrpSpPr>
          <p:nvPr/>
        </p:nvGrpSpPr>
        <p:grpSpPr bwMode="auto">
          <a:xfrm>
            <a:off x="7086600" y="3733800"/>
            <a:ext cx="1981200" cy="1785938"/>
            <a:chOff x="1752600" y="4572000"/>
            <a:chExt cx="1371600" cy="1024354"/>
          </a:xfrm>
        </p:grpSpPr>
        <p:pic>
          <p:nvPicPr>
            <p:cNvPr id="16391" name="Picture 19" descr="p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72000"/>
              <a:ext cx="558190" cy="696259"/>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20" descr="n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572000"/>
              <a:ext cx="557550" cy="696259"/>
            </a:xfrm>
            <a:prstGeom prst="rect">
              <a:avLst/>
            </a:prstGeom>
            <a:noFill/>
            <a:ln w="6350" cap="sq">
              <a:solidFill>
                <a:schemeClr val="tx1"/>
              </a:solidFill>
              <a:round/>
              <a:headEnd/>
              <a:tailEnd/>
            </a:ln>
            <a:extLst>
              <a:ext uri="{909E8E84-426E-40DD-AFC4-6F175D3DCCD1}">
                <a14:hiddenFill xmlns:a14="http://schemas.microsoft.com/office/drawing/2010/main">
                  <a:solidFill>
                    <a:srgbClr val="FFFFFF"/>
                  </a:solidFill>
                </a14:hiddenFill>
              </a:ext>
            </a:extLst>
          </p:spPr>
        </p:pic>
        <p:sp>
          <p:nvSpPr>
            <p:cNvPr id="21" name="Rectangle 5"/>
            <p:cNvSpPr>
              <a:spLocks noChangeArrowheads="1"/>
            </p:cNvSpPr>
            <p:nvPr/>
          </p:nvSpPr>
          <p:spPr bwMode="auto">
            <a:xfrm>
              <a:off x="1752600" y="5257634"/>
              <a:ext cx="1371600" cy="338720"/>
            </a:xfrm>
            <a:prstGeom prst="rect">
              <a:avLst/>
            </a:prstGeom>
            <a:noFill/>
            <a:ln>
              <a:noFill/>
            </a:ln>
            <a:extLst/>
          </p:spPr>
          <p:txBody>
            <a:bodyPr>
              <a:spAutoFit/>
            </a:bodyPr>
            <a:lstStyle/>
            <a:p>
              <a:pPr algn="ctr">
                <a:defRPr/>
              </a:pPr>
              <a:r>
                <a:rPr lang="en-US" sz="800" b="1" i="1" dirty="0">
                  <a:solidFill>
                    <a:schemeClr val="tx1"/>
                  </a:solidFill>
                  <a:latin typeface="+mn-lt"/>
                  <a:ea typeface="ＭＳ Ｐゴシック" pitchFamily="34" charset="-128"/>
                </a:rPr>
                <a:t>Maloney and Hartmann (2000)</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1813" y="1524000"/>
            <a:ext cx="8305800" cy="3170238"/>
          </a:xfrm>
          <a:prstGeom prst="rect">
            <a:avLst/>
          </a:prstGeom>
          <a:noFill/>
        </p:spPr>
        <p:txBody>
          <a:bodyPr>
            <a:spAutoFit/>
          </a:bodyPr>
          <a:lstStyle/>
          <a:p>
            <a:pPr>
              <a:defRPr/>
            </a:pPr>
            <a:r>
              <a:rPr lang="en-US" sz="2000" b="1" u="sng" dirty="0">
                <a:solidFill>
                  <a:schemeClr val="tx1"/>
                </a:solidFill>
                <a:latin typeface="Calibri" pitchFamily="34" charset="0"/>
                <a:ea typeface="ＭＳ Ｐゴシック" pitchFamily="34" charset="-128"/>
              </a:rPr>
              <a:t>Key Research Questions</a:t>
            </a:r>
            <a:r>
              <a:rPr lang="en-US" sz="2000" dirty="0">
                <a:solidFill>
                  <a:schemeClr val="tx1"/>
                </a:solidFill>
                <a:latin typeface="Calibri" pitchFamily="34" charset="0"/>
                <a:ea typeface="ＭＳ Ｐゴシック" pitchFamily="34" charset="-128"/>
              </a:rPr>
              <a:t>:</a:t>
            </a:r>
          </a:p>
          <a:p>
            <a:pPr marL="285750" indent="-285750">
              <a:buFont typeface="Arial" pitchFamily="34" charset="0"/>
              <a:buChar char="•"/>
              <a:defRPr/>
            </a:pPr>
            <a:r>
              <a:rPr lang="en-US" sz="2000" dirty="0">
                <a:solidFill>
                  <a:schemeClr val="tx1"/>
                </a:solidFill>
                <a:latin typeface="Calibri" pitchFamily="34" charset="0"/>
                <a:ea typeface="ＭＳ Ｐゴシック" pitchFamily="34" charset="-128"/>
              </a:rPr>
              <a:t>Madden Julian Oscillation (MJO) is the most prominent signal of the intra-seasonal oscillations</a:t>
            </a:r>
          </a:p>
          <a:p>
            <a:pPr marL="285750" indent="-285750">
              <a:buFont typeface="Arial" pitchFamily="34" charset="0"/>
              <a:buChar char="•"/>
              <a:defRPr/>
            </a:pPr>
            <a:r>
              <a:rPr lang="en-US" sz="2000" dirty="0">
                <a:solidFill>
                  <a:schemeClr val="tx1"/>
                </a:solidFill>
                <a:latin typeface="Calibri" pitchFamily="34" charset="0"/>
                <a:ea typeface="ＭＳ Ｐゴシック" pitchFamily="34" charset="-128"/>
              </a:rPr>
              <a:t>TC genesis is correlated with the  positive (convective) phase of MJO</a:t>
            </a:r>
          </a:p>
          <a:p>
            <a:pPr marL="285750" indent="-285750">
              <a:buFont typeface="Arial" pitchFamily="34" charset="0"/>
              <a:buChar char="•"/>
              <a:defRPr/>
            </a:pPr>
            <a:r>
              <a:rPr lang="en-US" sz="2000" dirty="0">
                <a:solidFill>
                  <a:schemeClr val="tx1"/>
                </a:solidFill>
                <a:latin typeface="Calibri" pitchFamily="34" charset="0"/>
                <a:ea typeface="ＭＳ Ｐゴシック" pitchFamily="34" charset="-128"/>
              </a:rPr>
              <a:t>Phase of MJO influences the intensity of TCs</a:t>
            </a:r>
          </a:p>
          <a:p>
            <a:pPr marL="285750" indent="-285750">
              <a:buFont typeface="Arial" pitchFamily="34" charset="0"/>
              <a:buChar char="•"/>
              <a:defRPr/>
            </a:pPr>
            <a:r>
              <a:rPr lang="en-US" sz="2000" dirty="0">
                <a:solidFill>
                  <a:schemeClr val="tx1"/>
                </a:solidFill>
                <a:latin typeface="Calibri" pitchFamily="34" charset="0"/>
                <a:ea typeface="ＭＳ Ｐゴシック" pitchFamily="34" charset="-128"/>
              </a:rPr>
              <a:t>El Nino and Southern Oscillation (ENSO) is the most prominent signal of </a:t>
            </a:r>
            <a:r>
              <a:rPr lang="en-US" sz="2000" dirty="0" err="1">
                <a:solidFill>
                  <a:schemeClr val="tx1"/>
                </a:solidFill>
                <a:latin typeface="Calibri" pitchFamily="34" charset="0"/>
                <a:ea typeface="ＭＳ Ｐゴシック" pitchFamily="34" charset="-128"/>
              </a:rPr>
              <a:t>interannual</a:t>
            </a:r>
            <a:r>
              <a:rPr lang="en-US" sz="2000" dirty="0">
                <a:solidFill>
                  <a:schemeClr val="tx1"/>
                </a:solidFill>
                <a:latin typeface="Calibri" pitchFamily="34" charset="0"/>
                <a:ea typeface="ＭＳ Ｐゴシック" pitchFamily="34" charset="-128"/>
              </a:rPr>
              <a:t> variability</a:t>
            </a:r>
          </a:p>
          <a:p>
            <a:pPr marL="742950" lvl="1" indent="-285750">
              <a:buFont typeface="Arial" pitchFamily="34" charset="0"/>
              <a:buChar char="•"/>
              <a:defRPr/>
            </a:pPr>
            <a:r>
              <a:rPr lang="en-US" sz="2000" dirty="0">
                <a:solidFill>
                  <a:schemeClr val="tx1"/>
                </a:solidFill>
                <a:latin typeface="Calibri" pitchFamily="34" charset="0"/>
                <a:ea typeface="ＭＳ Ｐゴシック" pitchFamily="34" charset="-128"/>
              </a:rPr>
              <a:t>SST variations</a:t>
            </a:r>
          </a:p>
          <a:p>
            <a:pPr marL="285750" indent="-285750">
              <a:buFont typeface="Arial" pitchFamily="34" charset="0"/>
              <a:buChar char="•"/>
              <a:defRPr/>
            </a:pPr>
            <a:r>
              <a:rPr lang="en-US" sz="2000" dirty="0">
                <a:solidFill>
                  <a:schemeClr val="tx1"/>
                </a:solidFill>
                <a:latin typeface="Calibri" pitchFamily="34" charset="0"/>
                <a:ea typeface="ＭＳ Ｐゴシック" pitchFamily="34" charset="-128"/>
              </a:rPr>
              <a:t>ENSO impacts TC activities</a:t>
            </a:r>
          </a:p>
          <a:p>
            <a:pPr>
              <a:defRPr/>
            </a:pPr>
            <a:r>
              <a:rPr lang="en-US" sz="2000" dirty="0">
                <a:solidFill>
                  <a:schemeClr val="tx1"/>
                </a:solidFill>
                <a:latin typeface="Calibri" pitchFamily="34" charset="0"/>
                <a:ea typeface="ＭＳ Ｐゴシック" pitchFamily="34" charset="-128"/>
              </a:rPr>
              <a:t>What is the predictability of these phenomena?</a:t>
            </a:r>
          </a:p>
        </p:txBody>
      </p:sp>
      <p:sp>
        <p:nvSpPr>
          <p:cNvPr id="18435" name="TextBox 3"/>
          <p:cNvSpPr txBox="1">
            <a:spLocks noChangeArrowheads="1"/>
          </p:cNvSpPr>
          <p:nvPr/>
        </p:nvSpPr>
        <p:spPr bwMode="auto">
          <a:xfrm>
            <a:off x="1295400" y="5257800"/>
            <a:ext cx="6705600" cy="830263"/>
          </a:xfrm>
          <a:prstGeom prst="rect">
            <a:avLst/>
          </a:prstGeom>
          <a:solidFill>
            <a:srgbClr val="FFC000"/>
          </a:solidFill>
          <a:ln w="9525">
            <a:solidFill>
              <a:schemeClr val="tx1"/>
            </a:solidFill>
            <a:miter lim="800000"/>
            <a:headEnd/>
            <a:tailEnd/>
          </a:ln>
        </p:spPr>
        <p:txBody>
          <a:bodyPr>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r>
              <a:rPr lang="en-US" sz="2400"/>
              <a:t>Tropical cyclone activities are closely linked to seasonal, intraseasonal oscillations, and ENSO</a:t>
            </a:r>
          </a:p>
        </p:txBody>
      </p:sp>
      <p:sp>
        <p:nvSpPr>
          <p:cNvPr id="5" name="Right Arrow 4"/>
          <p:cNvSpPr/>
          <p:nvPr/>
        </p:nvSpPr>
        <p:spPr>
          <a:xfrm>
            <a:off x="609600" y="5638800"/>
            <a:ext cx="458788" cy="173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9945D71D-CD67-4A5E-9FCF-A9BCD98C68FE}" type="slidenum">
              <a:rPr lang="en-US" sz="1400" smtClean="0">
                <a:solidFill>
                  <a:schemeClr val="bg1"/>
                </a:solidFill>
              </a:rPr>
              <a:pPr eaLnBrk="1" hangingPunct="1"/>
              <a:t>13</a:t>
            </a:fld>
            <a:endParaRPr lang="en-US" sz="1400" smtClean="0">
              <a:solidFill>
                <a:schemeClr val="bg1"/>
              </a:solidFill>
            </a:endParaRPr>
          </a:p>
        </p:txBody>
      </p:sp>
      <p:sp>
        <p:nvSpPr>
          <p:cNvPr id="18438" name="Title 1"/>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a:r>
              <a:rPr lang="en-US" sz="2200">
                <a:solidFill>
                  <a:schemeClr val="tx1"/>
                </a:solidFill>
              </a:rPr>
              <a:t>	Seasonal Tropical Cyclone Threat: Predictability of</a:t>
            </a:r>
            <a:br>
              <a:rPr lang="en-US" sz="2200">
                <a:solidFill>
                  <a:schemeClr val="tx1"/>
                </a:solidFill>
              </a:rPr>
            </a:br>
            <a:r>
              <a:rPr lang="en-US" sz="2200">
                <a:solidFill>
                  <a:schemeClr val="tx1"/>
                </a:solidFill>
              </a:rPr>
              <a:t>	Tropical Cyclone Likelihood, Mean Track, and Intensity from Weekly to Seasonal Timescales</a:t>
            </a:r>
            <a:endParaRPr lang="en-US" sz="220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81013" y="492125"/>
            <a:ext cx="8229600" cy="709613"/>
          </a:xfrm>
        </p:spPr>
        <p:txBody>
          <a:bodyPr/>
          <a:lstStyle/>
          <a:p>
            <a:pPr eaLnBrk="1" hangingPunct="1"/>
            <a:r>
              <a:rPr lang="en-US" sz="2800" smtClean="0">
                <a:solidFill>
                  <a:srgbClr val="000000"/>
                </a:solidFill>
              </a:rPr>
              <a:t>Tropical Cyclone Demonstration </a:t>
            </a:r>
            <a:br>
              <a:rPr lang="en-US" sz="2800" smtClean="0">
                <a:solidFill>
                  <a:srgbClr val="000000"/>
                </a:solidFill>
              </a:rPr>
            </a:br>
            <a:r>
              <a:rPr lang="en-US" sz="2800" smtClean="0">
                <a:solidFill>
                  <a:srgbClr val="000000"/>
                </a:solidFill>
              </a:rPr>
              <a:t>Phase I</a:t>
            </a:r>
          </a:p>
        </p:txBody>
      </p:sp>
      <p:sp>
        <p:nvSpPr>
          <p:cNvPr id="19459" name="Content Placeholder 2"/>
          <p:cNvSpPr>
            <a:spLocks noGrp="1"/>
          </p:cNvSpPr>
          <p:nvPr>
            <p:ph idx="1"/>
          </p:nvPr>
        </p:nvSpPr>
        <p:spPr>
          <a:xfrm>
            <a:off x="0" y="1371600"/>
            <a:ext cx="7004649" cy="4953000"/>
          </a:xfrm>
        </p:spPr>
        <p:txBody>
          <a:bodyPr/>
          <a:lstStyle/>
          <a:p>
            <a:pPr marL="742950" indent="-514350" eaLnBrk="1" hangingPunct="1">
              <a:lnSpc>
                <a:spcPct val="90000"/>
              </a:lnSpc>
              <a:spcBef>
                <a:spcPct val="0"/>
              </a:spcBef>
              <a:spcAft>
                <a:spcPts val="600"/>
              </a:spcAft>
              <a:buFontTx/>
              <a:buAutoNum type="romanUcPeriod"/>
            </a:pPr>
            <a:r>
              <a:rPr lang="en-US" sz="2000" b="1" dirty="0" smtClean="0">
                <a:latin typeface="Calibri" pitchFamily="34" charset="0"/>
                <a:cs typeface="Calibri" pitchFamily="34" charset="0"/>
              </a:rPr>
              <a:t>Seasonal Tropical Cyclone Approach</a:t>
            </a:r>
          </a:p>
          <a:p>
            <a:pPr marL="742950" indent="-514350" eaLnBrk="1" hangingPunct="1">
              <a:lnSpc>
                <a:spcPct val="90000"/>
              </a:lnSpc>
              <a:spcBef>
                <a:spcPct val="0"/>
              </a:spcBef>
            </a:pPr>
            <a:r>
              <a:rPr lang="en-US" sz="2000" dirty="0" smtClean="0">
                <a:latin typeface="Calibri" pitchFamily="34" charset="0"/>
                <a:cs typeface="Calibri" pitchFamily="34" charset="0"/>
              </a:rPr>
              <a:t>Leverage advanced model predictions on seasonal to inter-annual timescales for improved seasonal tropical cyclone predictions</a:t>
            </a:r>
          </a:p>
          <a:p>
            <a:pPr marL="742950" indent="-514350" eaLnBrk="1" hangingPunct="1">
              <a:lnSpc>
                <a:spcPct val="90000"/>
              </a:lnSpc>
              <a:spcBef>
                <a:spcPct val="0"/>
              </a:spcBef>
              <a:buFontTx/>
              <a:buNone/>
            </a:pPr>
            <a:endParaRPr lang="en-US" sz="2000" dirty="0" smtClean="0">
              <a:latin typeface="Calibri" pitchFamily="34" charset="0"/>
              <a:cs typeface="Calibri" pitchFamily="34" charset="0"/>
            </a:endParaRPr>
          </a:p>
          <a:p>
            <a:pPr marL="742950" indent="-514350" eaLnBrk="1" hangingPunct="1">
              <a:lnSpc>
                <a:spcPct val="90000"/>
              </a:lnSpc>
              <a:spcBef>
                <a:spcPct val="0"/>
              </a:spcBef>
              <a:spcAft>
                <a:spcPts val="600"/>
              </a:spcAft>
            </a:pPr>
            <a:r>
              <a:rPr lang="en-US" sz="2000" dirty="0" err="1" smtClean="0">
                <a:latin typeface="Calibri" pitchFamily="34" charset="0"/>
                <a:cs typeface="Calibri" pitchFamily="34" charset="0"/>
              </a:rPr>
              <a:t>Interannual</a:t>
            </a:r>
            <a:r>
              <a:rPr lang="en-US" sz="2000" dirty="0" smtClean="0">
                <a:latin typeface="Calibri" pitchFamily="34" charset="0"/>
                <a:cs typeface="Calibri" pitchFamily="34" charset="0"/>
              </a:rPr>
              <a:t> variability (El Ni</a:t>
            </a:r>
            <a:r>
              <a:rPr lang="en-US" sz="2000" dirty="0" smtClean="0">
                <a:latin typeface="Calibri" pitchFamily="34" charset="0"/>
                <a:cs typeface="Calibri" pitchFamily="34" charset="0"/>
                <a:sym typeface="Symbol" pitchFamily="18" charset="2"/>
              </a:rPr>
              <a:t>no and La Nina) affects TC activity, formation locations, track type, and intensity in all basins, but especially in the Atlantic</a:t>
            </a:r>
          </a:p>
          <a:p>
            <a:pPr marL="742950" indent="-514350" eaLnBrk="1" hangingPunct="1">
              <a:lnSpc>
                <a:spcPct val="90000"/>
              </a:lnSpc>
              <a:spcBef>
                <a:spcPct val="0"/>
              </a:spcBef>
              <a:spcAft>
                <a:spcPts val="600"/>
              </a:spcAft>
              <a:buFontTx/>
              <a:buNone/>
            </a:pPr>
            <a:endParaRPr lang="en-US" sz="2000" dirty="0" smtClean="0">
              <a:latin typeface="Calibri" pitchFamily="34" charset="0"/>
              <a:cs typeface="Calibri" pitchFamily="34" charset="0"/>
            </a:endParaRPr>
          </a:p>
          <a:p>
            <a:pPr marL="742950" indent="-514350" eaLnBrk="1" hangingPunct="1">
              <a:lnSpc>
                <a:spcPct val="90000"/>
              </a:lnSpc>
              <a:spcBef>
                <a:spcPct val="0"/>
              </a:spcBef>
              <a:spcAft>
                <a:spcPts val="600"/>
              </a:spcAft>
            </a:pPr>
            <a:r>
              <a:rPr lang="en-US" sz="2000" dirty="0" smtClean="0">
                <a:latin typeface="Calibri" pitchFamily="34" charset="0"/>
                <a:cs typeface="Calibri" pitchFamily="34" charset="0"/>
              </a:rPr>
              <a:t>Dynamical seasonal TC forecasts have been shown to be as skillful as statistical techniques (Camargo et al. 2007)</a:t>
            </a:r>
          </a:p>
          <a:p>
            <a:pPr marL="742950" indent="-514350" eaLnBrk="1" hangingPunct="1">
              <a:lnSpc>
                <a:spcPct val="90000"/>
              </a:lnSpc>
              <a:spcBef>
                <a:spcPct val="0"/>
              </a:spcBef>
              <a:spcAft>
                <a:spcPts val="600"/>
              </a:spcAft>
              <a:buFontTx/>
              <a:buNone/>
            </a:pPr>
            <a:endParaRPr lang="en-US" sz="2000" dirty="0" smtClean="0">
              <a:latin typeface="Calibri" pitchFamily="34" charset="0"/>
              <a:cs typeface="Calibri" pitchFamily="34" charset="0"/>
            </a:endParaRPr>
          </a:p>
          <a:p>
            <a:pPr marL="742950" indent="-514350" eaLnBrk="1" hangingPunct="1">
              <a:lnSpc>
                <a:spcPct val="90000"/>
              </a:lnSpc>
              <a:spcBef>
                <a:spcPct val="0"/>
              </a:spcBef>
              <a:spcAft>
                <a:spcPts val="600"/>
              </a:spcAft>
            </a:pPr>
            <a:r>
              <a:rPr lang="en-US" sz="2000" dirty="0" smtClean="0">
                <a:latin typeface="Calibri" pitchFamily="34" charset="0"/>
                <a:cs typeface="Calibri" pitchFamily="34" charset="0"/>
              </a:rPr>
              <a:t>Tropical cyclone activity and maximum intensity distribution have been used as metrics demonstrating viability of advanced climate models such as GFDL High-resolution Atmospheric Model (HIRAM)</a:t>
            </a:r>
          </a:p>
          <a:p>
            <a:pPr marL="742950" indent="-514350" eaLnBrk="1" hangingPunct="1">
              <a:lnSpc>
                <a:spcPct val="90000"/>
              </a:lnSpc>
              <a:spcBef>
                <a:spcPct val="0"/>
              </a:spcBef>
              <a:spcAft>
                <a:spcPts val="600"/>
              </a:spcAft>
              <a:buFontTx/>
              <a:buNone/>
            </a:pPr>
            <a:r>
              <a:rPr lang="en-US" sz="2000" dirty="0" smtClean="0">
                <a:latin typeface="Calibri" pitchFamily="34" charset="0"/>
                <a:cs typeface="Calibri" pitchFamily="34" charset="0"/>
              </a:rPr>
              <a:t> </a:t>
            </a:r>
          </a:p>
          <a:p>
            <a:pPr marL="742950" indent="-514350" eaLnBrk="1" hangingPunct="1">
              <a:lnSpc>
                <a:spcPct val="90000"/>
              </a:lnSpc>
            </a:pPr>
            <a:endParaRPr lang="en-US" sz="1500" dirty="0" smtClean="0">
              <a:latin typeface="Calibri" pitchFamily="34" charset="0"/>
              <a:cs typeface="Calibri" pitchFamily="34" charset="0"/>
            </a:endParaRPr>
          </a:p>
        </p:txBody>
      </p:sp>
      <p:sp>
        <p:nvSpPr>
          <p:cNvPr id="19460" name="Down Arrow 3"/>
          <p:cNvSpPr>
            <a:spLocks noChangeArrowheads="1"/>
          </p:cNvSpPr>
          <p:nvPr/>
        </p:nvSpPr>
        <p:spPr bwMode="auto">
          <a:xfrm>
            <a:off x="4473575" y="5672138"/>
            <a:ext cx="122238" cy="369887"/>
          </a:xfrm>
          <a:prstGeom prst="downArrow">
            <a:avLst>
              <a:gd name="adj1" fmla="val 50000"/>
              <a:gd name="adj2" fmla="val 5011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42862" tIns="42862" rIns="42862" bIns="42862"/>
          <a:lstStyle/>
          <a:p>
            <a:pPr marL="120650" indent="-120650" eaLnBrk="0" hangingPunct="0">
              <a:spcBef>
                <a:spcPct val="20000"/>
              </a:spcBef>
            </a:pPr>
            <a:endParaRPr lang="en-US">
              <a:latin typeface="Calibri" pitchFamily="34" charset="0"/>
            </a:endParaRPr>
          </a:p>
        </p:txBody>
      </p:sp>
      <p:pic>
        <p:nvPicPr>
          <p:cNvPr id="5" name="Picture 5"/>
          <p:cNvPicPr>
            <a:picLocks noChangeAspect="1" noChangeArrowheads="1"/>
          </p:cNvPicPr>
          <p:nvPr/>
        </p:nvPicPr>
        <p:blipFill>
          <a:blip r:embed="rId2" cstate="print"/>
          <a:srcRect/>
          <a:stretch>
            <a:fillRect/>
          </a:stretch>
        </p:blipFill>
        <p:spPr bwMode="auto">
          <a:xfrm>
            <a:off x="6978765" y="2001326"/>
            <a:ext cx="1962779" cy="1417777"/>
          </a:xfrm>
          <a:prstGeom prst="rect">
            <a:avLst/>
          </a:prstGeom>
          <a:noFill/>
          <a:ln w="9525">
            <a:noFill/>
            <a:miter lim="800000"/>
            <a:headEnd/>
            <a:tailEnd/>
          </a:ln>
          <a:effectLst/>
        </p:spPr>
      </p:pic>
      <p:pic>
        <p:nvPicPr>
          <p:cNvPr id="6" name="Picture 8"/>
          <p:cNvPicPr>
            <a:picLocks noChangeAspect="1" noChangeArrowheads="1"/>
          </p:cNvPicPr>
          <p:nvPr/>
        </p:nvPicPr>
        <p:blipFill>
          <a:blip r:embed="rId3" cstate="print"/>
          <a:srcRect/>
          <a:stretch>
            <a:fillRect/>
          </a:stretch>
        </p:blipFill>
        <p:spPr bwMode="auto">
          <a:xfrm>
            <a:off x="7004648" y="3793138"/>
            <a:ext cx="1928723" cy="166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92125"/>
            <a:ext cx="8229600" cy="709613"/>
          </a:xfrm>
        </p:spPr>
        <p:txBody>
          <a:bodyPr/>
          <a:lstStyle/>
          <a:p>
            <a:pPr eaLnBrk="1" hangingPunct="1"/>
            <a:r>
              <a:rPr lang="en-US" sz="2800" smtClean="0">
                <a:solidFill>
                  <a:srgbClr val="000000"/>
                </a:solidFill>
              </a:rPr>
              <a:t>Tropical Cyclone Demonstration </a:t>
            </a:r>
            <a:br>
              <a:rPr lang="en-US" sz="2800" smtClean="0">
                <a:solidFill>
                  <a:srgbClr val="000000"/>
                </a:solidFill>
              </a:rPr>
            </a:br>
            <a:r>
              <a:rPr lang="en-US" sz="2800" smtClean="0">
                <a:solidFill>
                  <a:srgbClr val="000000"/>
                </a:solidFill>
              </a:rPr>
              <a:t>Phase I</a:t>
            </a:r>
          </a:p>
        </p:txBody>
      </p:sp>
      <p:sp>
        <p:nvSpPr>
          <p:cNvPr id="20483" name="Content Placeholder 2"/>
          <p:cNvSpPr>
            <a:spLocks noGrp="1"/>
          </p:cNvSpPr>
          <p:nvPr>
            <p:ph idx="1"/>
          </p:nvPr>
        </p:nvSpPr>
        <p:spPr>
          <a:xfrm>
            <a:off x="65213" y="1360488"/>
            <a:ext cx="7375460" cy="5105400"/>
          </a:xfrm>
        </p:spPr>
        <p:txBody>
          <a:bodyPr/>
          <a:lstStyle/>
          <a:p>
            <a:pPr marL="742950" indent="-514350" eaLnBrk="1" hangingPunct="1">
              <a:spcBef>
                <a:spcPct val="0"/>
              </a:spcBef>
              <a:spcAft>
                <a:spcPts val="1200"/>
              </a:spcAft>
              <a:buFontTx/>
              <a:buAutoNum type="romanUcPeriod" startAt="2"/>
            </a:pPr>
            <a:r>
              <a:rPr lang="en-US" sz="2200" b="1" dirty="0" smtClean="0">
                <a:latin typeface="Calibri" pitchFamily="34" charset="0"/>
                <a:cs typeface="Calibri" pitchFamily="34" charset="0"/>
              </a:rPr>
              <a:t>Extended-range (5-30 day) approach</a:t>
            </a:r>
          </a:p>
          <a:p>
            <a:pPr marL="742950" indent="-514350" eaLnBrk="1" hangingPunct="1">
              <a:spcBef>
                <a:spcPct val="0"/>
              </a:spcBef>
              <a:spcAft>
                <a:spcPts val="1200"/>
              </a:spcAft>
            </a:pPr>
            <a:r>
              <a:rPr lang="en-US" sz="2000" dirty="0" smtClean="0">
                <a:latin typeface="Calibri" pitchFamily="34" charset="0"/>
                <a:cs typeface="Calibri" pitchFamily="34" charset="0"/>
              </a:rPr>
              <a:t>Recent research has advanced </a:t>
            </a:r>
            <a:r>
              <a:rPr lang="en-US" sz="2000" dirty="0" smtClean="0">
                <a:latin typeface="Calibri" pitchFamily="34" charset="0"/>
                <a:cs typeface="Calibri" pitchFamily="34" charset="0"/>
              </a:rPr>
              <a:t>understanding, predictive </a:t>
            </a:r>
            <a:r>
              <a:rPr lang="en-US" sz="2000" dirty="0" smtClean="0">
                <a:latin typeface="Calibri" pitchFamily="34" charset="0"/>
                <a:cs typeface="Calibri" pitchFamily="34" charset="0"/>
              </a:rPr>
              <a:t>capability of </a:t>
            </a:r>
            <a:r>
              <a:rPr lang="en-US" sz="2000" dirty="0" err="1" smtClean="0">
                <a:latin typeface="Calibri" pitchFamily="34" charset="0"/>
                <a:cs typeface="Calibri" pitchFamily="34" charset="0"/>
              </a:rPr>
              <a:t>intraseasonal</a:t>
            </a:r>
            <a:r>
              <a:rPr lang="en-US" sz="2000" dirty="0" smtClean="0">
                <a:latin typeface="Calibri" pitchFamily="34" charset="0"/>
                <a:cs typeface="Calibri" pitchFamily="34" charset="0"/>
              </a:rPr>
              <a:t> </a:t>
            </a:r>
            <a:r>
              <a:rPr lang="en-US" sz="2000" dirty="0" smtClean="0">
                <a:latin typeface="Calibri" pitchFamily="34" charset="0"/>
                <a:cs typeface="Calibri" pitchFamily="34" charset="0"/>
              </a:rPr>
              <a:t>variability (e.g</a:t>
            </a:r>
            <a:r>
              <a:rPr lang="en-US" sz="2000" dirty="0" smtClean="0">
                <a:latin typeface="Calibri" pitchFamily="34" charset="0"/>
                <a:cs typeface="Calibri" pitchFamily="34" charset="0"/>
              </a:rPr>
              <a:t>. MJO</a:t>
            </a:r>
            <a:r>
              <a:rPr lang="en-US" sz="2000" dirty="0" smtClean="0">
                <a:latin typeface="Calibri" pitchFamily="34" charset="0"/>
                <a:cs typeface="Calibri" pitchFamily="34" charset="0"/>
              </a:rPr>
              <a:t>), </a:t>
            </a:r>
            <a:r>
              <a:rPr lang="en-US" sz="2000" dirty="0" smtClean="0">
                <a:latin typeface="Calibri" pitchFamily="34" charset="0"/>
                <a:cs typeface="Calibri" pitchFamily="34" charset="0"/>
              </a:rPr>
              <a:t>and modulation of </a:t>
            </a:r>
            <a:r>
              <a:rPr lang="en-US" sz="2000" dirty="0" err="1" smtClean="0">
                <a:latin typeface="Calibri" pitchFamily="34" charset="0"/>
                <a:cs typeface="Calibri" pitchFamily="34" charset="0"/>
              </a:rPr>
              <a:t>intraseasonally</a:t>
            </a:r>
            <a:r>
              <a:rPr lang="en-US" sz="2000" dirty="0" smtClean="0">
                <a:latin typeface="Calibri" pitchFamily="34" charset="0"/>
                <a:cs typeface="Calibri" pitchFamily="34" charset="0"/>
              </a:rPr>
              <a:t>-varying </a:t>
            </a:r>
            <a:r>
              <a:rPr lang="en-US" sz="2000" dirty="0" smtClean="0">
                <a:latin typeface="Calibri" pitchFamily="34" charset="0"/>
                <a:cs typeface="Calibri" pitchFamily="34" charset="0"/>
              </a:rPr>
              <a:t>large-scale circulation on tropical cyclone </a:t>
            </a:r>
            <a:r>
              <a:rPr lang="en-US" sz="2000" dirty="0" smtClean="0">
                <a:latin typeface="Calibri" pitchFamily="34" charset="0"/>
                <a:cs typeface="Calibri" pitchFamily="34" charset="0"/>
              </a:rPr>
              <a:t>formation, track</a:t>
            </a:r>
            <a:r>
              <a:rPr lang="en-US" sz="2000" i="1" dirty="0" smtClean="0">
                <a:latin typeface="Calibri" pitchFamily="34" charset="0"/>
                <a:cs typeface="Calibri" pitchFamily="34" charset="0"/>
              </a:rPr>
              <a:t>s</a:t>
            </a:r>
            <a:endParaRPr lang="en-US" sz="2000" i="1" dirty="0" smtClean="0">
              <a:latin typeface="Calibri" pitchFamily="34" charset="0"/>
              <a:cs typeface="Calibri" pitchFamily="34" charset="0"/>
            </a:endParaRPr>
          </a:p>
          <a:p>
            <a:pPr marL="742950" indent="-514350" eaLnBrk="1" hangingPunct="1">
              <a:spcBef>
                <a:spcPct val="0"/>
              </a:spcBef>
              <a:spcAft>
                <a:spcPts val="1200"/>
              </a:spcAft>
            </a:pPr>
            <a:r>
              <a:rPr lang="en-US" sz="2000" dirty="0" smtClean="0">
                <a:latin typeface="Calibri" pitchFamily="34" charset="0"/>
                <a:cs typeface="Calibri" pitchFamily="34" charset="0"/>
              </a:rPr>
              <a:t>Active phase of MJO </a:t>
            </a:r>
            <a:r>
              <a:rPr lang="en-US" sz="2000" dirty="0" smtClean="0">
                <a:latin typeface="Calibri" pitchFamily="34" charset="0"/>
                <a:cs typeface="Calibri" pitchFamily="34" charset="0"/>
              </a:rPr>
              <a:t>is </a:t>
            </a:r>
            <a:r>
              <a:rPr lang="en-US" sz="2000" dirty="0" smtClean="0">
                <a:latin typeface="Calibri" pitchFamily="34" charset="0"/>
                <a:cs typeface="Calibri" pitchFamily="34" charset="0"/>
              </a:rPr>
              <a:t>favorable for TC formation in conjunction with monsoon circulation (e.g., western North Pacific</a:t>
            </a:r>
            <a:r>
              <a:rPr lang="en-US" sz="2000" dirty="0" smtClean="0">
                <a:latin typeface="Calibri" pitchFamily="34" charset="0"/>
                <a:cs typeface="Calibri" pitchFamily="34" charset="0"/>
              </a:rPr>
              <a:t>)</a:t>
            </a:r>
            <a:endParaRPr lang="en-US" sz="2000" dirty="0" smtClean="0">
              <a:latin typeface="Calibri" pitchFamily="34" charset="0"/>
              <a:cs typeface="Calibri" pitchFamily="34" charset="0"/>
            </a:endParaRPr>
          </a:p>
          <a:p>
            <a:pPr marL="742950" indent="-514350" eaLnBrk="1" hangingPunct="1">
              <a:spcBef>
                <a:spcPct val="0"/>
              </a:spcBef>
              <a:spcAft>
                <a:spcPts val="1200"/>
              </a:spcAft>
            </a:pPr>
            <a:r>
              <a:rPr lang="en-US" sz="2000" dirty="0" smtClean="0">
                <a:latin typeface="Calibri" pitchFamily="34" charset="0"/>
                <a:cs typeface="Calibri" pitchFamily="34" charset="0"/>
              </a:rPr>
              <a:t>TC </a:t>
            </a:r>
            <a:r>
              <a:rPr lang="en-US" sz="2000" dirty="0" smtClean="0">
                <a:latin typeface="Calibri" pitchFamily="34" charset="0"/>
                <a:cs typeface="Calibri" pitchFamily="34" charset="0"/>
              </a:rPr>
              <a:t>motion is primarily determined by </a:t>
            </a:r>
            <a:r>
              <a:rPr lang="en-US" sz="2000" dirty="0" smtClean="0">
                <a:latin typeface="Calibri" pitchFamily="34" charset="0"/>
                <a:cs typeface="Calibri" pitchFamily="34" charset="0"/>
              </a:rPr>
              <a:t>large-scale </a:t>
            </a:r>
            <a:r>
              <a:rPr lang="en-US" sz="2000" dirty="0" smtClean="0">
                <a:latin typeface="Calibri" pitchFamily="34" charset="0"/>
                <a:cs typeface="Calibri" pitchFamily="34" charset="0"/>
              </a:rPr>
              <a:t>steering </a:t>
            </a:r>
            <a:r>
              <a:rPr lang="en-US" sz="2000" dirty="0" smtClean="0">
                <a:latin typeface="Calibri" pitchFamily="34" charset="0"/>
                <a:cs typeface="Calibri" pitchFamily="34" charset="0"/>
              </a:rPr>
              <a:t>flow</a:t>
            </a:r>
            <a:r>
              <a:rPr lang="en-US" sz="2000" dirty="0" smtClean="0">
                <a:latin typeface="Calibri" pitchFamily="34" charset="0"/>
                <a:cs typeface="Calibri" pitchFamily="34" charset="0"/>
              </a:rPr>
              <a:t>;</a:t>
            </a:r>
            <a:r>
              <a:rPr lang="en-US" sz="2000" dirty="0" smtClean="0">
                <a:latin typeface="Calibri" pitchFamily="34" charset="0"/>
                <a:cs typeface="Calibri" pitchFamily="34" charset="0"/>
              </a:rPr>
              <a:t> </a:t>
            </a:r>
            <a:r>
              <a:rPr lang="en-US" sz="2000" dirty="0" smtClean="0">
                <a:latin typeface="Calibri" pitchFamily="34" charset="0"/>
                <a:cs typeface="Calibri" pitchFamily="34" charset="0"/>
              </a:rPr>
              <a:t>intensification to typhoon intensity requires favorable environmental conditions over a large area, </a:t>
            </a:r>
            <a:r>
              <a:rPr lang="en-US" sz="2000" dirty="0" smtClean="0">
                <a:latin typeface="Calibri" pitchFamily="34" charset="0"/>
                <a:cs typeface="Calibri" pitchFamily="34" charset="0"/>
              </a:rPr>
              <a:t>so TC tracks TCs </a:t>
            </a:r>
            <a:r>
              <a:rPr lang="en-US" sz="2000" dirty="0" smtClean="0">
                <a:latin typeface="Calibri" pitchFamily="34" charset="0"/>
                <a:cs typeface="Calibri" pitchFamily="34" charset="0"/>
              </a:rPr>
              <a:t>are also modulated on </a:t>
            </a:r>
            <a:r>
              <a:rPr lang="en-US" sz="2000" dirty="0" err="1" smtClean="0">
                <a:latin typeface="Calibri" pitchFamily="34" charset="0"/>
                <a:cs typeface="Calibri" pitchFamily="34" charset="0"/>
              </a:rPr>
              <a:t>intraseasonal</a:t>
            </a:r>
            <a:r>
              <a:rPr lang="en-US" sz="2000" dirty="0" smtClean="0">
                <a:latin typeface="Calibri" pitchFamily="34" charset="0"/>
                <a:cs typeface="Calibri" pitchFamily="34" charset="0"/>
              </a:rPr>
              <a:t> </a:t>
            </a:r>
            <a:r>
              <a:rPr lang="en-US" sz="2000" dirty="0" smtClean="0">
                <a:latin typeface="Calibri" pitchFamily="34" charset="0"/>
                <a:cs typeface="Calibri" pitchFamily="34" charset="0"/>
              </a:rPr>
              <a:t>timescales</a:t>
            </a:r>
            <a:endParaRPr lang="en-US" sz="1900" dirty="0" smtClean="0">
              <a:latin typeface="Calibri" pitchFamily="34" charset="0"/>
              <a:cs typeface="Calibri" pitchFamily="34" charset="0"/>
            </a:endParaRPr>
          </a:p>
          <a:p>
            <a:pPr marL="400050" lvl="1" indent="0" eaLnBrk="1" hangingPunct="1">
              <a:spcBef>
                <a:spcPct val="0"/>
              </a:spcBef>
              <a:spcAft>
                <a:spcPts val="1200"/>
              </a:spcAft>
              <a:buFontTx/>
              <a:buNone/>
            </a:pPr>
            <a:r>
              <a:rPr lang="en-US" sz="2000" dirty="0" smtClean="0">
                <a:latin typeface="Calibri" pitchFamily="34" charset="0"/>
                <a:cs typeface="Calibri" pitchFamily="34" charset="0"/>
              </a:rPr>
              <a:t>ECMWF 32-day ensemble has been demonstrated to predict MJO variability on 20 day timescales</a:t>
            </a:r>
          </a:p>
          <a:p>
            <a:pPr marL="800100" lvl="2" eaLnBrk="1" hangingPunct="1">
              <a:spcBef>
                <a:spcPct val="0"/>
              </a:spcBef>
              <a:spcAft>
                <a:spcPts val="1200"/>
              </a:spcAft>
              <a:buFontTx/>
              <a:buNone/>
            </a:pPr>
            <a:endParaRPr lang="en-US" sz="1700" dirty="0" smtClean="0"/>
          </a:p>
          <a:p>
            <a:pPr marL="742950" indent="-514350" eaLnBrk="1" hangingPunct="1">
              <a:spcBef>
                <a:spcPct val="0"/>
              </a:spcBef>
              <a:spcAft>
                <a:spcPts val="1200"/>
              </a:spcAft>
            </a:pPr>
            <a:endParaRPr lang="en-US" sz="1700" dirty="0" smtClean="0"/>
          </a:p>
        </p:txBody>
      </p:sp>
      <p:sp>
        <p:nvSpPr>
          <p:cNvPr id="20484" name="Down Arrow 3"/>
          <p:cNvSpPr>
            <a:spLocks noChangeArrowheads="1"/>
          </p:cNvSpPr>
          <p:nvPr/>
        </p:nvSpPr>
        <p:spPr bwMode="auto">
          <a:xfrm>
            <a:off x="4473575" y="5672138"/>
            <a:ext cx="122238" cy="369887"/>
          </a:xfrm>
          <a:prstGeom prst="downArrow">
            <a:avLst>
              <a:gd name="adj1" fmla="val 50000"/>
              <a:gd name="adj2" fmla="val 5011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42862" tIns="42862" rIns="42862" bIns="42862"/>
          <a:lstStyle/>
          <a:p>
            <a:pPr marL="120650" indent="-120650" eaLnBrk="0" hangingPunct="0">
              <a:spcBef>
                <a:spcPct val="20000"/>
              </a:spcBef>
            </a:pPr>
            <a:endParaRPr lang="en-US">
              <a:latin typeface="Calibri" pitchFamily="34" charset="0"/>
            </a:endParaRPr>
          </a:p>
        </p:txBody>
      </p:sp>
      <p:pic>
        <p:nvPicPr>
          <p:cNvPr id="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0673" y="1518400"/>
            <a:ext cx="1573212"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73050" y="492125"/>
            <a:ext cx="8523288" cy="709613"/>
          </a:xfrm>
        </p:spPr>
        <p:txBody>
          <a:bodyPr/>
          <a:lstStyle/>
          <a:p>
            <a:pPr eaLnBrk="1" hangingPunct="1"/>
            <a:r>
              <a:rPr lang="en-US" sz="2800" smtClean="0">
                <a:solidFill>
                  <a:srgbClr val="000000"/>
                </a:solidFill>
              </a:rPr>
              <a:t>Tropical Cyclone Phase II Predictive Capability (2018-2025)</a:t>
            </a:r>
          </a:p>
        </p:txBody>
      </p:sp>
      <p:sp>
        <p:nvSpPr>
          <p:cNvPr id="21507" name="Content Placeholder 2"/>
          <p:cNvSpPr>
            <a:spLocks noGrp="1"/>
          </p:cNvSpPr>
          <p:nvPr>
            <p:ph idx="1"/>
          </p:nvPr>
        </p:nvSpPr>
        <p:spPr>
          <a:xfrm>
            <a:off x="0" y="1700213"/>
            <a:ext cx="8512233" cy="4156868"/>
          </a:xfrm>
        </p:spPr>
        <p:txBody>
          <a:bodyPr/>
          <a:lstStyle/>
          <a:p>
            <a:pPr algn="ctr" eaLnBrk="1" hangingPunct="1">
              <a:buFontTx/>
              <a:buNone/>
            </a:pPr>
            <a:r>
              <a:rPr lang="en-US" sz="2400" b="1" dirty="0" smtClean="0">
                <a:latin typeface="Calibri" pitchFamily="34" charset="0"/>
                <a:cs typeface="Calibri" pitchFamily="34" charset="0"/>
              </a:rPr>
              <a:t>Seamless Tropical Cyclone Prediction </a:t>
            </a:r>
          </a:p>
          <a:p>
            <a:pPr algn="ctr" eaLnBrk="1" hangingPunct="1">
              <a:buFontTx/>
              <a:buNone/>
            </a:pPr>
            <a:r>
              <a:rPr lang="en-US" sz="2400" b="1" dirty="0" smtClean="0">
                <a:latin typeface="Calibri" pitchFamily="34" charset="0"/>
                <a:cs typeface="Calibri" pitchFamily="34" charset="0"/>
              </a:rPr>
              <a:t>(1 day to seasonal)</a:t>
            </a:r>
          </a:p>
          <a:p>
            <a:pPr algn="ctr" eaLnBrk="1" hangingPunct="1">
              <a:buFontTx/>
              <a:buNone/>
            </a:pPr>
            <a:endParaRPr lang="en-US" sz="1200" b="1" dirty="0" smtClean="0">
              <a:latin typeface="Calibri" pitchFamily="34" charset="0"/>
              <a:cs typeface="Calibri" pitchFamily="34" charset="0"/>
            </a:endParaRPr>
          </a:p>
          <a:p>
            <a:pPr marL="747713" indent="-514350" eaLnBrk="1" hangingPunct="1"/>
            <a:r>
              <a:rPr lang="en-US" sz="2200" dirty="0" smtClean="0">
                <a:latin typeface="Calibri" pitchFamily="34" charset="0"/>
                <a:cs typeface="Calibri" pitchFamily="34" charset="0"/>
              </a:rPr>
              <a:t>Focus in Phase II: fill the </a:t>
            </a:r>
            <a:r>
              <a:rPr lang="en-US" sz="2200" dirty="0" err="1" smtClean="0">
                <a:latin typeface="Calibri" pitchFamily="34" charset="0"/>
                <a:cs typeface="Calibri" pitchFamily="34" charset="0"/>
              </a:rPr>
              <a:t>subseasonal</a:t>
            </a:r>
            <a:r>
              <a:rPr lang="en-US" sz="2200" dirty="0" smtClean="0">
                <a:latin typeface="Calibri" pitchFamily="34" charset="0"/>
                <a:cs typeface="Calibri" pitchFamily="34" charset="0"/>
              </a:rPr>
              <a:t> gap between the extended-range (5-30 day) and seasonal time scales</a:t>
            </a:r>
          </a:p>
          <a:p>
            <a:pPr marL="747713" indent="-514350" eaLnBrk="1" hangingPunct="1"/>
            <a:r>
              <a:rPr lang="en-US" sz="2200" dirty="0" smtClean="0">
                <a:latin typeface="Calibri" pitchFamily="34" charset="0"/>
                <a:cs typeface="Calibri" pitchFamily="34" charset="0"/>
              </a:rPr>
              <a:t>Utilize advanced seasonal tropical cyclone prediction models in the </a:t>
            </a:r>
            <a:r>
              <a:rPr lang="en-US" sz="2200" dirty="0" err="1" smtClean="0">
                <a:latin typeface="Calibri" pitchFamily="34" charset="0"/>
                <a:cs typeface="Calibri" pitchFamily="34" charset="0"/>
              </a:rPr>
              <a:t>subseasonal</a:t>
            </a:r>
            <a:r>
              <a:rPr lang="en-US" sz="2200" dirty="0" smtClean="0">
                <a:latin typeface="Calibri" pitchFamily="34" charset="0"/>
                <a:cs typeface="Calibri" pitchFamily="34" charset="0"/>
              </a:rPr>
              <a:t> time range</a:t>
            </a:r>
          </a:p>
          <a:p>
            <a:pPr marL="747713" indent="-514350" eaLnBrk="1" hangingPunct="1"/>
            <a:r>
              <a:rPr lang="en-US" sz="2200" dirty="0" smtClean="0">
                <a:latin typeface="Calibri" pitchFamily="34" charset="0"/>
                <a:cs typeface="Calibri" pitchFamily="34" charset="0"/>
              </a:rPr>
              <a:t>Extend the integrations of multiple skillful extended-range models into </a:t>
            </a:r>
            <a:r>
              <a:rPr lang="en-US" sz="2200" dirty="0" err="1" smtClean="0">
                <a:latin typeface="Calibri" pitchFamily="34" charset="0"/>
                <a:cs typeface="Calibri" pitchFamily="34" charset="0"/>
              </a:rPr>
              <a:t>subseasonal</a:t>
            </a:r>
            <a:r>
              <a:rPr lang="en-US" sz="2200" dirty="0" smtClean="0">
                <a:latin typeface="Calibri" pitchFamily="34" charset="0"/>
                <a:cs typeface="Calibri" pitchFamily="34" charset="0"/>
              </a:rPr>
              <a:t> time range</a:t>
            </a:r>
          </a:p>
          <a:p>
            <a:pPr marL="747713" lvl="1" indent="-514350" eaLnBrk="1" hangingPunct="1"/>
            <a:r>
              <a:rPr lang="en-US" sz="2200" dirty="0" smtClean="0">
                <a:latin typeface="Calibri" pitchFamily="34" charset="0"/>
                <a:cs typeface="Calibri" pitchFamily="34" charset="0"/>
              </a:rPr>
              <a:t>ECMWF is already considering a 45-day ensemble</a:t>
            </a:r>
          </a:p>
        </p:txBody>
      </p:sp>
      <p:sp>
        <p:nvSpPr>
          <p:cNvPr id="21508" name="Down Arrow 3"/>
          <p:cNvSpPr>
            <a:spLocks noChangeArrowheads="1"/>
          </p:cNvSpPr>
          <p:nvPr/>
        </p:nvSpPr>
        <p:spPr bwMode="auto">
          <a:xfrm>
            <a:off x="4473575" y="5672138"/>
            <a:ext cx="122238" cy="369887"/>
          </a:xfrm>
          <a:prstGeom prst="downArrow">
            <a:avLst>
              <a:gd name="adj1" fmla="val 50000"/>
              <a:gd name="adj2" fmla="val 5011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42862" tIns="42862" rIns="42862" bIns="42862"/>
          <a:lstStyle/>
          <a:p>
            <a:pPr marL="120650" indent="-120650" eaLnBrk="0" hangingPunct="0">
              <a:spcBef>
                <a:spcPct val="20000"/>
              </a:spcBef>
            </a:pPr>
            <a:endParaRPr lang="en-US">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txBox="1">
            <a:spLocks noGrp="1"/>
          </p:cNvSpPr>
          <p:nvPr/>
        </p:nvSpPr>
        <p:spPr bwMode="auto">
          <a:xfrm>
            <a:off x="7086600" y="661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r" eaLnBrk="1" hangingPunct="1"/>
            <a:endParaRPr lang="en-US" sz="1400"/>
          </a:p>
        </p:txBody>
      </p:sp>
      <p:sp>
        <p:nvSpPr>
          <p:cNvPr id="23555" name="Rectangle 2"/>
          <p:cNvSpPr>
            <a:spLocks noGrp="1" noChangeArrowheads="1"/>
          </p:cNvSpPr>
          <p:nvPr>
            <p:ph type="title" idx="4294967295"/>
          </p:nvPr>
        </p:nvSpPr>
        <p:spPr>
          <a:xfrm>
            <a:off x="1141413" y="92075"/>
            <a:ext cx="6838950" cy="1371600"/>
          </a:xfrm>
        </p:spPr>
        <p:txBody>
          <a:bodyPr/>
          <a:lstStyle/>
          <a:p>
            <a:pPr eaLnBrk="1" hangingPunct="1"/>
            <a:r>
              <a:rPr lang="en-US" sz="2800" dirty="0" smtClean="0"/>
              <a:t>High Impact Weather 0-100 Day Pilot Project (HIWPP)</a:t>
            </a:r>
          </a:p>
        </p:txBody>
      </p:sp>
      <p:sp>
        <p:nvSpPr>
          <p:cNvPr id="23556" name="Rectangle 3"/>
          <p:cNvSpPr>
            <a:spLocks noGrp="1" noChangeArrowheads="1"/>
          </p:cNvSpPr>
          <p:nvPr>
            <p:ph type="body" idx="4294967295"/>
          </p:nvPr>
        </p:nvSpPr>
        <p:spPr>
          <a:xfrm>
            <a:off x="422275" y="1331913"/>
            <a:ext cx="8428038" cy="4876800"/>
          </a:xfrm>
        </p:spPr>
        <p:txBody>
          <a:bodyPr/>
          <a:lstStyle/>
          <a:p>
            <a:pPr eaLnBrk="1" hangingPunct="1">
              <a:lnSpc>
                <a:spcPts val="2200"/>
              </a:lnSpc>
              <a:spcBef>
                <a:spcPts val="600"/>
              </a:spcBef>
            </a:pPr>
            <a:r>
              <a:rPr lang="en-US" sz="2300" dirty="0" smtClean="0">
                <a:latin typeface="Calibri" pitchFamily="34" charset="0"/>
                <a:cs typeface="Calibri" pitchFamily="34" charset="0"/>
              </a:rPr>
              <a:t>Vision</a:t>
            </a:r>
          </a:p>
          <a:p>
            <a:pPr lvl="1" eaLnBrk="1" hangingPunct="1">
              <a:lnSpc>
                <a:spcPts val="2200"/>
              </a:lnSpc>
              <a:spcBef>
                <a:spcPts val="600"/>
              </a:spcBef>
            </a:pPr>
            <a:r>
              <a:rPr lang="en-US" sz="2000" dirty="0" smtClean="0">
                <a:latin typeface="Calibri" pitchFamily="34" charset="0"/>
                <a:cs typeface="Calibri" pitchFamily="34" charset="0"/>
              </a:rPr>
              <a:t>Improve prediction of high-impact weather events in the 0 to 100 day range: extreme events</a:t>
            </a:r>
          </a:p>
          <a:p>
            <a:pPr lvl="1" eaLnBrk="1" hangingPunct="1">
              <a:lnSpc>
                <a:spcPts val="2200"/>
              </a:lnSpc>
              <a:spcBef>
                <a:spcPts val="600"/>
              </a:spcBef>
            </a:pPr>
            <a:r>
              <a:rPr lang="en-US" sz="2000" dirty="0" smtClean="0">
                <a:latin typeface="Calibri" pitchFamily="34" charset="0"/>
                <a:cs typeface="Calibri" pitchFamily="34" charset="0"/>
              </a:rPr>
              <a:t>Produce regular research-reliable runs from multi-agency models</a:t>
            </a:r>
          </a:p>
          <a:p>
            <a:pPr lvl="1" eaLnBrk="1" hangingPunct="1">
              <a:lnSpc>
                <a:spcPts val="2200"/>
              </a:lnSpc>
              <a:spcBef>
                <a:spcPts val="600"/>
              </a:spcBef>
            </a:pPr>
            <a:r>
              <a:rPr lang="en-US" sz="2000" dirty="0" smtClean="0">
                <a:latin typeface="Calibri" pitchFamily="34" charset="0"/>
                <a:cs typeface="Calibri" pitchFamily="34" charset="0"/>
              </a:rPr>
              <a:t>Unify physics, scale-aware parameterizations, statistical and other post-processing</a:t>
            </a:r>
          </a:p>
          <a:p>
            <a:pPr lvl="1" eaLnBrk="1" hangingPunct="1">
              <a:lnSpc>
                <a:spcPts val="2200"/>
              </a:lnSpc>
              <a:spcBef>
                <a:spcPts val="600"/>
              </a:spcBef>
            </a:pPr>
            <a:r>
              <a:rPr lang="en-US" sz="2000" dirty="0" smtClean="0">
                <a:latin typeface="Calibri" pitchFamily="34" charset="0"/>
                <a:cs typeface="Calibri" pitchFamily="34" charset="0"/>
              </a:rPr>
              <a:t>Implement </a:t>
            </a:r>
            <a:r>
              <a:rPr lang="en-US" sz="2000" dirty="0">
                <a:latin typeface="Calibri" pitchFamily="34" charset="0"/>
                <a:cs typeface="Calibri" pitchFamily="34" charset="0"/>
              </a:rPr>
              <a:t>common </a:t>
            </a:r>
            <a:r>
              <a:rPr lang="en-US" sz="2000" dirty="0" smtClean="0">
                <a:latin typeface="Calibri" pitchFamily="34" charset="0"/>
                <a:cs typeface="Calibri" pitchFamily="34" charset="0"/>
              </a:rPr>
              <a:t>modeling </a:t>
            </a:r>
            <a:r>
              <a:rPr lang="en-US" sz="2000" dirty="0">
                <a:latin typeface="Calibri" pitchFamily="34" charset="0"/>
                <a:cs typeface="Calibri" pitchFamily="34" charset="0"/>
              </a:rPr>
              <a:t>standards across local enabling technologies (ESMF, NUOPC Interoperability Layer, nesting, unstructured grids; dynamical </a:t>
            </a:r>
            <a:r>
              <a:rPr lang="en-US" sz="2000" dirty="0" smtClean="0">
                <a:latin typeface="Calibri" pitchFamily="34" charset="0"/>
                <a:cs typeface="Calibri" pitchFamily="34" charset="0"/>
              </a:rPr>
              <a:t>core, </a:t>
            </a:r>
            <a:r>
              <a:rPr lang="en-US" sz="2000" dirty="0">
                <a:latin typeface="Calibri" pitchFamily="34" charset="0"/>
                <a:cs typeface="Calibri" pitchFamily="34" charset="0"/>
              </a:rPr>
              <a:t>other </a:t>
            </a:r>
            <a:r>
              <a:rPr lang="en-US" sz="2000" dirty="0" err="1">
                <a:latin typeface="Calibri" pitchFamily="34" charset="0"/>
                <a:cs typeface="Calibri" pitchFamily="34" charset="0"/>
              </a:rPr>
              <a:t>numerics</a:t>
            </a:r>
            <a:r>
              <a:rPr lang="en-US" sz="2000" dirty="0">
                <a:latin typeface="Calibri" pitchFamily="34" charset="0"/>
                <a:cs typeface="Calibri" pitchFamily="34" charset="0"/>
              </a:rPr>
              <a:t>)</a:t>
            </a:r>
          </a:p>
          <a:p>
            <a:pPr lvl="1" eaLnBrk="1" hangingPunct="1">
              <a:lnSpc>
                <a:spcPts val="2200"/>
              </a:lnSpc>
              <a:spcBef>
                <a:spcPts val="600"/>
              </a:spcBef>
            </a:pPr>
            <a:r>
              <a:rPr lang="en-US" sz="2000" dirty="0">
                <a:latin typeface="Calibri" pitchFamily="34" charset="0"/>
                <a:cs typeface="Calibri" pitchFamily="34" charset="0"/>
              </a:rPr>
              <a:t>Use common skill metrics, diagnostics and prognostics </a:t>
            </a:r>
          </a:p>
          <a:p>
            <a:pPr eaLnBrk="1" hangingPunct="1">
              <a:lnSpc>
                <a:spcPts val="2200"/>
              </a:lnSpc>
              <a:spcBef>
                <a:spcPts val="600"/>
              </a:spcBef>
            </a:pPr>
            <a:r>
              <a:rPr lang="en-US" sz="2300" dirty="0" smtClean="0">
                <a:latin typeface="Calibri" pitchFamily="34" charset="0"/>
                <a:cs typeface="Calibri" pitchFamily="34" charset="0"/>
              </a:rPr>
              <a:t>A response to:</a:t>
            </a:r>
          </a:p>
          <a:p>
            <a:pPr lvl="1" eaLnBrk="1" hangingPunct="1">
              <a:lnSpc>
                <a:spcPts val="2200"/>
              </a:lnSpc>
              <a:spcBef>
                <a:spcPts val="600"/>
              </a:spcBef>
            </a:pPr>
            <a:r>
              <a:rPr lang="en-US" sz="2000" dirty="0" smtClean="0">
                <a:latin typeface="Calibri" pitchFamily="34" charset="0"/>
                <a:cs typeface="Calibri" pitchFamily="34" charset="0"/>
              </a:rPr>
              <a:t>Perceived recent increase in frequency/character of extreme weather</a:t>
            </a:r>
          </a:p>
          <a:p>
            <a:pPr lvl="1" eaLnBrk="1" hangingPunct="1">
              <a:lnSpc>
                <a:spcPts val="2200"/>
              </a:lnSpc>
              <a:spcBef>
                <a:spcPts val="600"/>
              </a:spcBef>
            </a:pPr>
            <a:r>
              <a:rPr lang="en-US" sz="2000" dirty="0" smtClean="0">
                <a:latin typeface="Calibri" pitchFamily="34" charset="0"/>
                <a:cs typeface="Calibri" pitchFamily="34" charset="0"/>
              </a:rPr>
              <a:t>Increased national assets/infrastructure at risk</a:t>
            </a:r>
          </a:p>
          <a:p>
            <a:pPr eaLnBrk="1" hangingPunct="1">
              <a:lnSpc>
                <a:spcPts val="2200"/>
              </a:lnSpc>
              <a:spcBef>
                <a:spcPts val="1200"/>
              </a:spcBef>
            </a:pPr>
            <a:r>
              <a:rPr lang="en-US" sz="2300" dirty="0" smtClean="0">
                <a:latin typeface="Calibri" pitchFamily="34" charset="0"/>
                <a:cs typeface="Calibri" pitchFamily="34" charset="0"/>
              </a:rPr>
              <a:t>Hurricane Sandy supplemental funds available to develop some of these capabilities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5513" y="139700"/>
            <a:ext cx="8334000" cy="1143000"/>
          </a:xfrm>
        </p:spPr>
        <p:txBody>
          <a:bodyPr/>
          <a:lstStyle/>
          <a:p>
            <a:r>
              <a:rPr lang="en-US" sz="2800" dirty="0" smtClean="0"/>
              <a:t>High Impact Weather 0-100 Day Pilot Project: Improved Computational Efficiency</a:t>
            </a:r>
          </a:p>
        </p:txBody>
      </p:sp>
      <p:sp>
        <p:nvSpPr>
          <p:cNvPr id="24579" name="Content Placeholder 2"/>
          <p:cNvSpPr>
            <a:spLocks noGrp="1"/>
          </p:cNvSpPr>
          <p:nvPr>
            <p:ph idx="1"/>
          </p:nvPr>
        </p:nvSpPr>
        <p:spPr>
          <a:xfrm>
            <a:off x="457200" y="1435100"/>
            <a:ext cx="8229600" cy="4525963"/>
          </a:xfrm>
        </p:spPr>
        <p:txBody>
          <a:bodyPr/>
          <a:lstStyle/>
          <a:p>
            <a:pPr>
              <a:spcBef>
                <a:spcPts val="600"/>
              </a:spcBef>
              <a:defRPr/>
            </a:pPr>
            <a:r>
              <a:rPr lang="en-US" sz="2000" spc="-20" dirty="0" smtClean="0">
                <a:latin typeface="Calibri" pitchFamily="34" charset="0"/>
                <a:ea typeface="ＭＳ Ｐゴシック" pitchFamily="34" charset="-128"/>
                <a:cs typeface="Calibri" pitchFamily="34" charset="0"/>
              </a:rPr>
              <a:t>Incorporate next-generation </a:t>
            </a:r>
            <a:r>
              <a:rPr lang="en-US" sz="2000" spc="-20" dirty="0">
                <a:latin typeface="Calibri" pitchFamily="34" charset="0"/>
                <a:ea typeface="ＭＳ Ｐゴシック" pitchFamily="34" charset="-128"/>
                <a:cs typeface="Calibri" pitchFamily="34" charset="0"/>
              </a:rPr>
              <a:t>Global </a:t>
            </a:r>
            <a:r>
              <a:rPr lang="en-US" sz="2000" i="1" u="sng" spc="-20" dirty="0">
                <a:latin typeface="Calibri" pitchFamily="34" charset="0"/>
                <a:ea typeface="ＭＳ Ｐゴシック" pitchFamily="34" charset="-128"/>
                <a:cs typeface="Calibri" pitchFamily="34" charset="0"/>
              </a:rPr>
              <a:t>Atmospheric</a:t>
            </a:r>
            <a:r>
              <a:rPr lang="en-US" sz="2000" spc="-20" dirty="0">
                <a:latin typeface="Calibri" pitchFamily="34" charset="0"/>
                <a:ea typeface="ＭＳ Ｐゴシック" pitchFamily="34" charset="-128"/>
                <a:cs typeface="Calibri" pitchFamily="34" charset="0"/>
              </a:rPr>
              <a:t> Cloud Resolving Models (GCRM) – and </a:t>
            </a:r>
            <a:r>
              <a:rPr lang="en-US" sz="2000" i="1" u="sng" spc="-20" dirty="0">
                <a:latin typeface="Calibri" pitchFamily="34" charset="0"/>
                <a:ea typeface="ＭＳ Ｐゴシック" pitchFamily="34" charset="-128"/>
                <a:cs typeface="Calibri" pitchFamily="34" charset="0"/>
              </a:rPr>
              <a:t>Air-Wave-Ocean Coupled</a:t>
            </a:r>
            <a:r>
              <a:rPr lang="en-US" sz="2000" spc="-20" dirty="0">
                <a:latin typeface="Calibri" pitchFamily="34" charset="0"/>
                <a:ea typeface="ＭＳ Ｐゴシック" pitchFamily="34" charset="-128"/>
                <a:cs typeface="Calibri" pitchFamily="34" charset="0"/>
              </a:rPr>
              <a:t> Models across scales. </a:t>
            </a:r>
          </a:p>
          <a:p>
            <a:pPr>
              <a:spcBef>
                <a:spcPts val="600"/>
              </a:spcBef>
              <a:defRPr/>
            </a:pPr>
            <a:r>
              <a:rPr lang="en-US" sz="2000" spc="-20" dirty="0" smtClean="0">
                <a:latin typeface="Calibri" pitchFamily="34" charset="0"/>
                <a:ea typeface="ＭＳ Ｐゴシック" pitchFamily="34" charset="-128"/>
                <a:cs typeface="Calibri" pitchFamily="34" charset="0"/>
              </a:rPr>
              <a:t>GFS/CFSv2, NMMB</a:t>
            </a:r>
            <a:r>
              <a:rPr lang="en-US" sz="2000" spc="-20" dirty="0">
                <a:latin typeface="Calibri" pitchFamily="34" charset="0"/>
                <a:ea typeface="ＭＳ Ｐゴシック" pitchFamily="34" charset="-128"/>
                <a:cs typeface="Calibri" pitchFamily="34" charset="0"/>
              </a:rPr>
              <a:t>, </a:t>
            </a:r>
            <a:r>
              <a:rPr lang="en-US" sz="2000" spc="-20" dirty="0" smtClean="0">
                <a:latin typeface="Calibri" pitchFamily="34" charset="0"/>
                <a:ea typeface="ＭＳ Ｐゴシック" pitchFamily="34" charset="-128"/>
                <a:cs typeface="Calibri" pitchFamily="34" charset="0"/>
              </a:rPr>
              <a:t>FIM/</a:t>
            </a:r>
            <a:r>
              <a:rPr lang="en-US" sz="2000" spc="-20" dirty="0" err="1" smtClean="0">
                <a:latin typeface="Calibri" pitchFamily="34" charset="0"/>
                <a:ea typeface="ＭＳ Ｐゴシック" pitchFamily="34" charset="-128"/>
                <a:cs typeface="Calibri" pitchFamily="34" charset="0"/>
              </a:rPr>
              <a:t>iHYCOM</a:t>
            </a:r>
            <a:r>
              <a:rPr lang="en-US" sz="2000" spc="-20" dirty="0" smtClean="0">
                <a:latin typeface="Calibri" pitchFamily="34" charset="0"/>
                <a:ea typeface="ＭＳ Ｐゴシック" pitchFamily="34" charset="-128"/>
                <a:cs typeface="Calibri" pitchFamily="34" charset="0"/>
              </a:rPr>
              <a:t>, FMS/MOM, </a:t>
            </a:r>
            <a:r>
              <a:rPr lang="en-US" sz="2000" spc="-20" dirty="0" err="1" smtClean="0">
                <a:latin typeface="Calibri" pitchFamily="34" charset="0"/>
                <a:ea typeface="ＭＳ Ｐゴシック" pitchFamily="34" charset="-128"/>
                <a:cs typeface="Calibri" pitchFamily="34" charset="0"/>
              </a:rPr>
              <a:t>HiRAM</a:t>
            </a:r>
            <a:r>
              <a:rPr lang="en-US" sz="2000" spc="-20" dirty="0">
                <a:latin typeface="Calibri" pitchFamily="34" charset="0"/>
                <a:ea typeface="ＭＳ Ｐゴシック" pitchFamily="34" charset="-128"/>
                <a:cs typeface="Calibri" pitchFamily="34" charset="0"/>
              </a:rPr>
              <a:t>, MPAS, </a:t>
            </a:r>
            <a:r>
              <a:rPr lang="en-US" sz="2000" spc="-20" dirty="0" smtClean="0">
                <a:latin typeface="Calibri" pitchFamily="34" charset="0"/>
                <a:ea typeface="ＭＳ Ｐゴシック" pitchFamily="34" charset="-128"/>
                <a:cs typeface="Calibri" pitchFamily="34" charset="0"/>
              </a:rPr>
              <a:t>NUMA, NAVGEM/HYCOM, MPAS, CESM etc.</a:t>
            </a:r>
            <a:endParaRPr lang="en-US" sz="2000" spc="-20" dirty="0">
              <a:latin typeface="Calibri" pitchFamily="34" charset="0"/>
              <a:ea typeface="ＭＳ Ｐゴシック" pitchFamily="34" charset="-128"/>
              <a:cs typeface="Calibri" pitchFamily="34" charset="0"/>
            </a:endParaRPr>
          </a:p>
          <a:p>
            <a:pPr marL="630238" lvl="1" indent="-173038">
              <a:spcBef>
                <a:spcPts val="600"/>
              </a:spcBef>
              <a:defRPr/>
            </a:pPr>
            <a:r>
              <a:rPr lang="en-US" spc="-20" dirty="0">
                <a:latin typeface="Calibri" pitchFamily="34" charset="0"/>
                <a:ea typeface="ＭＳ Ｐゴシック" pitchFamily="34" charset="-128"/>
                <a:cs typeface="Calibri" pitchFamily="34" charset="0"/>
              </a:rPr>
              <a:t>High resolution for regional high impact and extreme events</a:t>
            </a:r>
          </a:p>
          <a:p>
            <a:pPr marL="630238" lvl="1" indent="-173038">
              <a:spcBef>
                <a:spcPts val="600"/>
              </a:spcBef>
              <a:defRPr/>
            </a:pPr>
            <a:r>
              <a:rPr lang="en-US" spc="-20" dirty="0">
                <a:latin typeface="Calibri" pitchFamily="34" charset="0"/>
                <a:ea typeface="ＭＳ Ｐゴシック" pitchFamily="34" charset="-128"/>
                <a:cs typeface="Calibri" pitchFamily="34" charset="0"/>
              </a:rPr>
              <a:t>Adaptive/unstructured mesh is less dispersive and allows for better scaling/computational efficiency</a:t>
            </a:r>
          </a:p>
          <a:p>
            <a:pPr marL="630238" lvl="1" indent="-173038">
              <a:spcBef>
                <a:spcPts val="600"/>
              </a:spcBef>
              <a:defRPr/>
            </a:pPr>
            <a:r>
              <a:rPr lang="en-US" spc="-20" dirty="0">
                <a:latin typeface="Calibri" pitchFamily="34" charset="0"/>
                <a:ea typeface="ＭＳ Ｐゴシック" pitchFamily="34" charset="-128"/>
                <a:cs typeface="Calibri" pitchFamily="34" charset="0"/>
              </a:rPr>
              <a:t>Potentially </a:t>
            </a:r>
            <a:r>
              <a:rPr lang="en-US" spc="-20" dirty="0" smtClean="0">
                <a:latin typeface="Calibri" pitchFamily="34" charset="0"/>
                <a:ea typeface="ＭＳ Ｐゴシック" pitchFamily="34" charset="-128"/>
                <a:cs typeface="Calibri" pitchFamily="34" charset="0"/>
              </a:rPr>
              <a:t>improved </a:t>
            </a:r>
            <a:r>
              <a:rPr lang="en-US" spc="-20" dirty="0">
                <a:latin typeface="Calibri" pitchFamily="34" charset="0"/>
                <a:ea typeface="ＭＳ Ｐゴシック" pitchFamily="34" charset="-128"/>
                <a:cs typeface="Calibri" pitchFamily="34" charset="0"/>
              </a:rPr>
              <a:t>prediction at weather to short term seasonal </a:t>
            </a:r>
            <a:r>
              <a:rPr lang="en-US" spc="-20" dirty="0" smtClean="0">
                <a:latin typeface="Calibri" pitchFamily="34" charset="0"/>
                <a:ea typeface="ＭＳ Ｐゴシック" pitchFamily="34" charset="-128"/>
                <a:cs typeface="Calibri" pitchFamily="34" charset="0"/>
              </a:rPr>
              <a:t>climate </a:t>
            </a:r>
            <a:r>
              <a:rPr lang="en-US" spc="-20" dirty="0">
                <a:latin typeface="Calibri" pitchFamily="34" charset="0"/>
                <a:ea typeface="ＭＳ Ｐゴシック" pitchFamily="34" charset="-128"/>
                <a:cs typeface="Calibri" pitchFamily="34" charset="0"/>
              </a:rPr>
              <a:t>variability scales (5-100 days)</a:t>
            </a:r>
          </a:p>
          <a:p>
            <a:endParaRPr lang="en-US" sz="2400" dirty="0" smtClean="0">
              <a:latin typeface="Calibri" pitchFamily="34" charset="0"/>
              <a:cs typeface="Calibri" pitchFamily="34" charset="0"/>
            </a:endParaRPr>
          </a:p>
        </p:txBody>
      </p:sp>
      <p:pic>
        <p:nvPicPr>
          <p:cNvPr id="4"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3532" y="4470887"/>
            <a:ext cx="13589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0A7A8A7.gif">
            <a:hlinkClick r:id="" action="ppaction://media"/>
          </p:cNvPr>
          <p:cNvPicPr>
            <a:picLocks noRot="1" noChangeAspect="1"/>
          </p:cNvPicPr>
          <p:nvPr>
            <a:videoFile r:link="rId1"/>
          </p:nvPr>
        </p:nvPicPr>
        <p:blipFill>
          <a:blip r:embed="rId4">
            <a:clrChange>
              <a:clrFrom>
                <a:srgbClr val="656A80"/>
              </a:clrFrom>
              <a:clrTo>
                <a:srgbClr val="656A80">
                  <a:alpha val="0"/>
                </a:srgbClr>
              </a:clrTo>
            </a:clrChange>
            <a:extLst>
              <a:ext uri="{28A0092B-C50C-407E-A947-70E740481C1C}">
                <a14:useLocalDpi xmlns:a14="http://schemas.microsoft.com/office/drawing/2010/main" val="0"/>
              </a:ext>
            </a:extLst>
          </a:blip>
          <a:srcRect/>
          <a:stretch>
            <a:fillRect/>
          </a:stretch>
        </p:blipFill>
        <p:spPr bwMode="auto">
          <a:xfrm>
            <a:off x="7427913" y="5002700"/>
            <a:ext cx="1371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845" y="4432606"/>
            <a:ext cx="1778606" cy="182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http://fim.noaa.gov/tk2.png"/>
          <p:cNvPicPr>
            <a:picLocks noChangeAspect="1" noChangeArrowheads="1"/>
          </p:cNvPicPr>
          <p:nvPr/>
        </p:nvPicPr>
        <p:blipFill>
          <a:blip r:embed="rId2">
            <a:extLst>
              <a:ext uri="{28A0092B-C50C-407E-A947-70E740481C1C}">
                <a14:useLocalDpi xmlns:a14="http://schemas.microsoft.com/office/drawing/2010/main" val="0"/>
              </a:ext>
            </a:extLst>
          </a:blip>
          <a:srcRect l="10114" t="19403" r="9441" b="17851"/>
          <a:stretch>
            <a:fillRect/>
          </a:stretch>
        </p:blipFill>
        <p:spPr bwMode="auto">
          <a:xfrm>
            <a:off x="2816225" y="1463675"/>
            <a:ext cx="177482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a:xfrm>
            <a:off x="457200" y="139700"/>
            <a:ext cx="8229600" cy="1143000"/>
          </a:xfrm>
        </p:spPr>
        <p:txBody>
          <a:bodyPr/>
          <a:lstStyle/>
          <a:p>
            <a:r>
              <a:rPr lang="en-US" sz="2800" dirty="0" smtClean="0"/>
              <a:t>High Impact Weather 0-100 Day Pilot Project (HIWPP)</a:t>
            </a:r>
          </a:p>
        </p:txBody>
      </p:sp>
      <p:sp>
        <p:nvSpPr>
          <p:cNvPr id="26628" name="TextBox 4"/>
          <p:cNvSpPr txBox="1">
            <a:spLocks noChangeArrowheads="1"/>
          </p:cNvSpPr>
          <p:nvPr/>
        </p:nvSpPr>
        <p:spPr bwMode="auto">
          <a:xfrm>
            <a:off x="3703638" y="3446463"/>
            <a:ext cx="2114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400" b="1">
                <a:solidFill>
                  <a:srgbClr val="000000"/>
                </a:solidFill>
              </a:rPr>
              <a:t>0-100 Day Pilot Project</a:t>
            </a:r>
          </a:p>
        </p:txBody>
      </p:sp>
      <p:pic>
        <p:nvPicPr>
          <p:cNvPr id="26629" name="Picture 4" descr="http://www.nnvl.noaa.gov/images/low_resolution/1223v1_20121029-Sandy1540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4316413"/>
            <a:ext cx="26193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1328738"/>
            <a:ext cx="1508125" cy="176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1" descr="680893main1_seaIceArea_0826012-67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5584825"/>
            <a:ext cx="231616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5650" y="1328738"/>
            <a:ext cx="20478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186238"/>
            <a:ext cx="2133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2" descr="D:\AMOC\OCCAM_HYCOM_RAPID.tif"/>
          <p:cNvPicPr>
            <a:picLocks noChangeAspect="1" noChangeArrowheads="1"/>
          </p:cNvPicPr>
          <p:nvPr/>
        </p:nvPicPr>
        <p:blipFill>
          <a:blip r:embed="rId8">
            <a:extLst>
              <a:ext uri="{28A0092B-C50C-407E-A947-70E740481C1C}">
                <a14:useLocalDpi xmlns:a14="http://schemas.microsoft.com/office/drawing/2010/main" val="0"/>
              </a:ext>
            </a:extLst>
          </a:blip>
          <a:srcRect l="15347" t="15720" r="11447" b="30820"/>
          <a:stretch>
            <a:fillRect/>
          </a:stretch>
        </p:blipFill>
        <p:spPr bwMode="auto">
          <a:xfrm>
            <a:off x="6670675" y="5224463"/>
            <a:ext cx="2660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6" descr="http://www.nnvl.noaa.gov/images/low_resolution/1218v1_20121024-SandyB.png"/>
          <p:cNvPicPr>
            <a:picLocks noChangeAspect="1" noChangeArrowheads="1"/>
          </p:cNvPicPr>
          <p:nvPr/>
        </p:nvPicPr>
        <p:blipFill>
          <a:blip r:embed="rId9">
            <a:extLst>
              <a:ext uri="{28A0092B-C50C-407E-A947-70E740481C1C}">
                <a14:useLocalDpi xmlns:a14="http://schemas.microsoft.com/office/drawing/2010/main" val="0"/>
              </a:ext>
            </a:extLst>
          </a:blip>
          <a:srcRect l="21040" t="7755" r="33441" b="10478"/>
          <a:stretch>
            <a:fillRect/>
          </a:stretch>
        </p:blipFill>
        <p:spPr bwMode="auto">
          <a:xfrm>
            <a:off x="-534988" y="4711700"/>
            <a:ext cx="1731963"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588" y="1450975"/>
            <a:ext cx="1773237" cy="177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7" name="TextBox 17"/>
          <p:cNvSpPr txBox="1">
            <a:spLocks noChangeArrowheads="1"/>
          </p:cNvSpPr>
          <p:nvPr/>
        </p:nvSpPr>
        <p:spPr bwMode="auto">
          <a:xfrm>
            <a:off x="14288" y="3236913"/>
            <a:ext cx="93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400" b="1">
                <a:solidFill>
                  <a:srgbClr val="000000"/>
                </a:solidFill>
              </a:rPr>
              <a:t>Blocking</a:t>
            </a:r>
          </a:p>
        </p:txBody>
      </p:sp>
      <p:sp>
        <p:nvSpPr>
          <p:cNvPr id="26638" name="TextBox 18"/>
          <p:cNvSpPr txBox="1">
            <a:spLocks noChangeArrowheads="1"/>
          </p:cNvSpPr>
          <p:nvPr/>
        </p:nvSpPr>
        <p:spPr bwMode="auto">
          <a:xfrm>
            <a:off x="1284288" y="5961063"/>
            <a:ext cx="171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400" b="1">
                <a:solidFill>
                  <a:srgbClr val="000000"/>
                </a:solidFill>
              </a:rPr>
              <a:t>Tropical Cyclones</a:t>
            </a:r>
          </a:p>
        </p:txBody>
      </p:sp>
      <p:sp>
        <p:nvSpPr>
          <p:cNvPr id="26639" name="TextBox 19"/>
          <p:cNvSpPr txBox="1">
            <a:spLocks noChangeArrowheads="1"/>
          </p:cNvSpPr>
          <p:nvPr/>
        </p:nvSpPr>
        <p:spPr bwMode="auto">
          <a:xfrm>
            <a:off x="4291013" y="5227638"/>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400" b="1">
                <a:solidFill>
                  <a:srgbClr val="000000"/>
                </a:solidFill>
              </a:rPr>
              <a:t>Arctic</a:t>
            </a:r>
          </a:p>
        </p:txBody>
      </p:sp>
      <p:sp>
        <p:nvSpPr>
          <p:cNvPr id="26640" name="TextBox 20"/>
          <p:cNvSpPr txBox="1">
            <a:spLocks noChangeArrowheads="1"/>
          </p:cNvSpPr>
          <p:nvPr/>
        </p:nvSpPr>
        <p:spPr bwMode="auto">
          <a:xfrm>
            <a:off x="7419975" y="308927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400" b="1">
                <a:solidFill>
                  <a:srgbClr val="000000"/>
                </a:solidFill>
              </a:rPr>
              <a:t>HABs/Hypoxia</a:t>
            </a:r>
          </a:p>
        </p:txBody>
      </p:sp>
      <p:sp>
        <p:nvSpPr>
          <p:cNvPr id="26641" name="TextBox 21"/>
          <p:cNvSpPr txBox="1">
            <a:spLocks noChangeArrowheads="1"/>
          </p:cNvSpPr>
          <p:nvPr/>
        </p:nvSpPr>
        <p:spPr bwMode="auto">
          <a:xfrm>
            <a:off x="6710363" y="6024563"/>
            <a:ext cx="733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400" b="1">
                <a:solidFill>
                  <a:srgbClr val="000000"/>
                </a:solidFill>
              </a:rPr>
              <a:t>AMOC</a:t>
            </a:r>
          </a:p>
        </p:txBody>
      </p:sp>
      <p:cxnSp>
        <p:nvCxnSpPr>
          <p:cNvPr id="26642" name="Straight Arrow Connector 6"/>
          <p:cNvCxnSpPr>
            <a:cxnSpLocks noChangeShapeType="1"/>
            <a:stCxn id="26630" idx="3"/>
          </p:cNvCxnSpPr>
          <p:nvPr/>
        </p:nvCxnSpPr>
        <p:spPr bwMode="auto">
          <a:xfrm flipV="1">
            <a:off x="1792288" y="2205038"/>
            <a:ext cx="1023937" cy="4762"/>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643" name="Straight Arrow Connector 15"/>
          <p:cNvCxnSpPr>
            <a:cxnSpLocks noChangeShapeType="1"/>
          </p:cNvCxnSpPr>
          <p:nvPr/>
        </p:nvCxnSpPr>
        <p:spPr bwMode="auto">
          <a:xfrm>
            <a:off x="2024063" y="2060575"/>
            <a:ext cx="569912"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Arrow Connector 22"/>
          <p:cNvCxnSpPr/>
          <p:nvPr/>
        </p:nvCxnSpPr>
        <p:spPr bwMode="auto">
          <a:xfrm>
            <a:off x="2174018" y="3544888"/>
            <a:ext cx="839914" cy="0"/>
          </a:xfrm>
          <a:prstGeom prst="straightConnector1">
            <a:avLst/>
          </a:prstGeom>
          <a:ln>
            <a:headEnd type="arrow"/>
            <a:tailEnd type="arrow"/>
          </a:ln>
          <a:scene3d>
            <a:camera prst="orthographicFront">
              <a:rot lat="0" lon="0" rev="2700000"/>
            </a:camera>
            <a:lightRig rig="threePt" dir="t"/>
          </a:scene3d>
          <a:extLst/>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bwMode="auto">
          <a:xfrm>
            <a:off x="6496050" y="2351088"/>
            <a:ext cx="841375" cy="0"/>
          </a:xfrm>
          <a:prstGeom prst="straightConnector1">
            <a:avLst/>
          </a:prstGeom>
          <a:ln>
            <a:headEnd type="arrow"/>
            <a:tailEnd type="arrow"/>
          </a:ln>
          <a:extLst/>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bwMode="auto">
          <a:xfrm rot="5400000">
            <a:off x="4187031" y="4253707"/>
            <a:ext cx="839787" cy="0"/>
          </a:xfrm>
          <a:prstGeom prst="straightConnector1">
            <a:avLst/>
          </a:prstGeom>
          <a:ln>
            <a:headEnd type="arrow"/>
            <a:tailEnd type="arrow"/>
          </a:ln>
          <a:extLst/>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bwMode="auto">
          <a:xfrm>
            <a:off x="1965325" y="2354263"/>
            <a:ext cx="839788" cy="0"/>
          </a:xfrm>
          <a:prstGeom prst="straightConnector1">
            <a:avLst/>
          </a:prstGeom>
          <a:ln>
            <a:headEnd type="arrow"/>
            <a:tailEnd type="arrow"/>
          </a:ln>
          <a:extLst/>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bwMode="auto">
          <a:xfrm>
            <a:off x="6228451" y="3505200"/>
            <a:ext cx="839914" cy="0"/>
          </a:xfrm>
          <a:prstGeom prst="straightConnector1">
            <a:avLst/>
          </a:prstGeom>
          <a:ln>
            <a:headEnd type="arrow"/>
            <a:tailEnd type="arrow"/>
          </a:ln>
          <a:scene3d>
            <a:camera prst="orthographicFront">
              <a:rot lat="0" lon="0" rev="18900000"/>
            </a:camera>
            <a:lightRig rig="threePt" dir="t"/>
          </a:scene3d>
          <a:extLst/>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39700"/>
            <a:ext cx="8229600" cy="1143000"/>
          </a:xfrm>
        </p:spPr>
        <p:txBody>
          <a:bodyPr/>
          <a:lstStyle/>
          <a:p>
            <a:r>
              <a:rPr lang="en-US" sz="3600" smtClean="0"/>
              <a:t>ESPC Overview</a:t>
            </a:r>
          </a:p>
        </p:txBody>
      </p:sp>
      <p:sp>
        <p:nvSpPr>
          <p:cNvPr id="10243" name="Rectangle 4"/>
          <p:cNvSpPr>
            <a:spLocks noChangeArrowheads="1"/>
          </p:cNvSpPr>
          <p:nvPr/>
        </p:nvSpPr>
        <p:spPr bwMode="auto">
          <a:xfrm>
            <a:off x="76200" y="1338263"/>
            <a:ext cx="89154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91440">
            <a:spAutoFit/>
          </a:bodyPr>
          <a:lstStyle/>
          <a:p>
            <a:pPr>
              <a:lnSpc>
                <a:spcPts val="18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a:solidFill>
                  <a:schemeClr val="tx1"/>
                </a:solidFill>
                <a:latin typeface="Calibri" pitchFamily="34" charset="0"/>
                <a:ea typeface="ＭＳ Ｐゴシック" pitchFamily="34" charset="-128"/>
              </a:rPr>
              <a:t>Introduction</a:t>
            </a:r>
          </a:p>
          <a:p>
            <a:pPr marL="285750" indent="-285750">
              <a:lnSpc>
                <a:spcPts val="18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800" dirty="0">
                <a:solidFill>
                  <a:schemeClr val="tx1"/>
                </a:solidFill>
                <a:latin typeface="Calibri" pitchFamily="34" charset="0"/>
                <a:ea typeface="ＭＳ Ｐゴシック" pitchFamily="34" charset="-128"/>
              </a:rPr>
              <a:t>ESPC is an </a:t>
            </a:r>
            <a:r>
              <a:rPr lang="en-US" sz="1800" b="1" u="sng" dirty="0">
                <a:solidFill>
                  <a:schemeClr val="tx1"/>
                </a:solidFill>
                <a:latin typeface="Calibri" pitchFamily="34" charset="0"/>
                <a:ea typeface="ＭＳ Ｐゴシック" pitchFamily="34" charset="-128"/>
              </a:rPr>
              <a:t>interagency collaboration</a:t>
            </a:r>
            <a:r>
              <a:rPr lang="en-US" sz="1800" dirty="0">
                <a:solidFill>
                  <a:schemeClr val="tx1"/>
                </a:solidFill>
                <a:latin typeface="Calibri" pitchFamily="34" charset="0"/>
                <a:ea typeface="ＭＳ Ｐゴシック" pitchFamily="34" charset="-128"/>
              </a:rPr>
              <a:t> (</a:t>
            </a:r>
            <a:r>
              <a:rPr lang="en-US" sz="1800" dirty="0" err="1">
                <a:solidFill>
                  <a:schemeClr val="tx1"/>
                </a:solidFill>
                <a:latin typeface="Calibri" pitchFamily="34" charset="0"/>
                <a:ea typeface="ＭＳ Ｐゴシック" pitchFamily="34" charset="-128"/>
              </a:rPr>
              <a:t>DoD</a:t>
            </a:r>
            <a:r>
              <a:rPr lang="en-US" sz="1800" dirty="0">
                <a:solidFill>
                  <a:schemeClr val="tx1"/>
                </a:solidFill>
                <a:latin typeface="Calibri" pitchFamily="34" charset="0"/>
                <a:ea typeface="ＭＳ Ｐゴシック" pitchFamily="34" charset="-128"/>
              </a:rPr>
              <a:t>, NOAA, DoE, NASA, NSF) to coordinate R2O for an extended range earth system analysis and prediction capability at the </a:t>
            </a:r>
            <a:r>
              <a:rPr lang="en-US" sz="1800" b="1" u="sng" dirty="0">
                <a:solidFill>
                  <a:schemeClr val="tx1"/>
                </a:solidFill>
                <a:latin typeface="Calibri" pitchFamily="34" charset="0"/>
                <a:ea typeface="ＭＳ Ｐゴシック" pitchFamily="34" charset="-128"/>
              </a:rPr>
              <a:t>weather to climate interface</a:t>
            </a:r>
            <a:r>
              <a:rPr lang="en-US" sz="1800" dirty="0">
                <a:solidFill>
                  <a:schemeClr val="tx1"/>
                </a:solidFill>
                <a:latin typeface="Calibri" pitchFamily="34" charset="0"/>
                <a:ea typeface="ＭＳ Ｐゴシック" pitchFamily="34" charset="-128"/>
              </a:rPr>
              <a:t>. </a:t>
            </a:r>
          </a:p>
          <a:p>
            <a:pPr marL="285750" indent="-285750">
              <a:lnSpc>
                <a:spcPts val="18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800" dirty="0">
                <a:solidFill>
                  <a:schemeClr val="tx1"/>
                </a:solidFill>
                <a:latin typeface="Calibri" pitchFamily="34" charset="0"/>
                <a:ea typeface="ＭＳ Ｐゴシック" pitchFamily="34" charset="-128"/>
              </a:rPr>
              <a:t>Common </a:t>
            </a:r>
            <a:r>
              <a:rPr lang="en-US" sz="1800" b="1" u="sng" dirty="0">
                <a:solidFill>
                  <a:schemeClr val="tx1"/>
                </a:solidFill>
                <a:latin typeface="Calibri" pitchFamily="34" charset="0"/>
                <a:ea typeface="ＭＳ Ｐゴシック" pitchFamily="34" charset="-128"/>
              </a:rPr>
              <a:t>prediction requirements and forecast model standards</a:t>
            </a:r>
            <a:r>
              <a:rPr lang="en-US" sz="1800" dirty="0">
                <a:solidFill>
                  <a:schemeClr val="tx1"/>
                </a:solidFill>
                <a:latin typeface="Calibri" pitchFamily="34" charset="0"/>
                <a:ea typeface="ＭＳ Ｐゴシック" pitchFamily="34" charset="-128"/>
              </a:rPr>
              <a:t> enable agencies to improve leverage and collaboration.</a:t>
            </a:r>
          </a:p>
          <a:p>
            <a:pPr marL="285750" indent="-285750">
              <a:lnSpc>
                <a:spcPts val="18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800" dirty="0">
                <a:solidFill>
                  <a:schemeClr val="tx1"/>
                </a:solidFill>
                <a:latin typeface="Calibri" pitchFamily="34" charset="0"/>
                <a:ea typeface="ＭＳ Ｐゴシック" pitchFamily="34" charset="-128"/>
              </a:rPr>
              <a:t>Cooperative five-year </a:t>
            </a:r>
            <a:r>
              <a:rPr lang="en-US" sz="1800" b="1" u="sng" dirty="0">
                <a:solidFill>
                  <a:schemeClr val="tx1"/>
                </a:solidFill>
                <a:latin typeface="Calibri" pitchFamily="34" charset="0"/>
                <a:ea typeface="ＭＳ Ｐゴシック" pitchFamily="34" charset="-128"/>
              </a:rPr>
              <a:t>demonstration projects</a:t>
            </a:r>
            <a:r>
              <a:rPr lang="en-US" sz="1800" dirty="0">
                <a:solidFill>
                  <a:schemeClr val="tx1"/>
                </a:solidFill>
                <a:latin typeface="Calibri" pitchFamily="34" charset="0"/>
                <a:ea typeface="ＭＳ Ｐゴシック" pitchFamily="34" charset="-128"/>
              </a:rPr>
              <a:t> inform S&amp;T and R&amp;D efforts.</a:t>
            </a:r>
          </a:p>
          <a:p>
            <a:pPr marL="285750" indent="-285750">
              <a:lnSpc>
                <a:spcPts val="18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800" dirty="0">
                <a:solidFill>
                  <a:schemeClr val="tx1"/>
                </a:solidFill>
                <a:latin typeface="Calibri" pitchFamily="34" charset="0"/>
                <a:ea typeface="ＭＳ Ｐゴシック" pitchFamily="34" charset="-128"/>
              </a:rPr>
              <a:t>Integrate of atmosphere-ocean-land-ice and space predictions into a </a:t>
            </a:r>
            <a:r>
              <a:rPr lang="en-US" sz="1800" b="1" u="sng" dirty="0">
                <a:solidFill>
                  <a:schemeClr val="tx1"/>
                </a:solidFill>
                <a:latin typeface="Calibri" pitchFamily="34" charset="0"/>
                <a:ea typeface="ＭＳ Ｐゴシック" pitchFamily="34" charset="-128"/>
              </a:rPr>
              <a:t>fully coupled global prediction</a:t>
            </a:r>
            <a:r>
              <a:rPr lang="en-US" sz="1800" dirty="0">
                <a:solidFill>
                  <a:schemeClr val="tx1"/>
                </a:solidFill>
                <a:latin typeface="Calibri" pitchFamily="34" charset="0"/>
                <a:ea typeface="ＭＳ Ｐゴシック" pitchFamily="34" charset="-128"/>
              </a:rPr>
              <a:t> capability.</a:t>
            </a:r>
          </a:p>
        </p:txBody>
      </p:sp>
      <p:sp>
        <p:nvSpPr>
          <p:cNvPr id="3" name="Rectangle 2"/>
          <p:cNvSpPr/>
          <p:nvPr/>
        </p:nvSpPr>
        <p:spPr>
          <a:xfrm>
            <a:off x="76200" y="3611563"/>
            <a:ext cx="4572000" cy="2208212"/>
          </a:xfrm>
          <a:prstGeom prst="rect">
            <a:avLst/>
          </a:prstGeom>
        </p:spPr>
        <p:txBody>
          <a:bodyPr>
            <a:spAutoFit/>
          </a:bodyPr>
          <a:lstStyle/>
          <a:p>
            <a:pPr>
              <a:lnSpc>
                <a:spcPts val="2100"/>
              </a:lnSpc>
              <a:defRPr/>
            </a:pPr>
            <a:r>
              <a:rPr lang="en-US" sz="2000" dirty="0">
                <a:solidFill>
                  <a:schemeClr val="tx1"/>
                </a:solidFill>
                <a:latin typeface="Calibri" pitchFamily="34" charset="0"/>
                <a:ea typeface="ＭＳ Ｐゴシック" pitchFamily="34" charset="-128"/>
              </a:rPr>
              <a:t>Sources of Predictability:</a:t>
            </a:r>
          </a:p>
          <a:p>
            <a:pPr marL="285750" indent="-285750">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Improve Model </a:t>
            </a:r>
            <a:r>
              <a:rPr lang="en-US" sz="1800" dirty="0" smtClean="0">
                <a:solidFill>
                  <a:schemeClr val="tx1"/>
                </a:solidFill>
                <a:latin typeface="Calibri" pitchFamily="34" charset="0"/>
                <a:ea typeface="ＭＳ Ｐゴシック" pitchFamily="34" charset="-128"/>
              </a:rPr>
              <a:t>Physics through:</a:t>
            </a:r>
            <a:endParaRPr lang="en-US" sz="1800" dirty="0">
              <a:solidFill>
                <a:schemeClr val="tx1"/>
              </a:solidFill>
              <a:latin typeface="Calibri" pitchFamily="34" charset="0"/>
              <a:ea typeface="ＭＳ Ｐゴシック" pitchFamily="34" charset="-128"/>
            </a:endParaRPr>
          </a:p>
          <a:p>
            <a:pPr lvl="1">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 Coupled global modeling</a:t>
            </a:r>
          </a:p>
          <a:p>
            <a:pPr lvl="1">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 </a:t>
            </a:r>
            <a:r>
              <a:rPr lang="en-US" sz="1800" dirty="0" smtClean="0">
                <a:solidFill>
                  <a:schemeClr val="tx1"/>
                </a:solidFill>
                <a:latin typeface="Calibri" pitchFamily="34" charset="0"/>
                <a:ea typeface="ＭＳ Ｐゴシック" pitchFamily="34" charset="-128"/>
              </a:rPr>
              <a:t>Improved </a:t>
            </a:r>
            <a:r>
              <a:rPr lang="en-US" sz="1800" dirty="0">
                <a:solidFill>
                  <a:schemeClr val="tx1"/>
                </a:solidFill>
                <a:latin typeface="Calibri" pitchFamily="34" charset="0"/>
                <a:ea typeface="ＭＳ Ｐゴシック" pitchFamily="34" charset="-128"/>
              </a:rPr>
              <a:t>resolution &amp; parameterization</a:t>
            </a:r>
          </a:p>
          <a:p>
            <a:pPr marL="282575" indent="-282575">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Improve Initial Value Problem through </a:t>
            </a:r>
          </a:p>
          <a:p>
            <a:pPr lvl="1">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 Joint observational retrievals</a:t>
            </a:r>
          </a:p>
          <a:p>
            <a:pPr lvl="1">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 New hybrid DA approaches</a:t>
            </a:r>
          </a:p>
          <a:p>
            <a:pPr>
              <a:lnSpc>
                <a:spcPts val="18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800" dirty="0">
              <a:solidFill>
                <a:schemeClr val="tx1"/>
              </a:solidFill>
              <a:latin typeface="Calibri" pitchFamily="34" charset="0"/>
              <a:ea typeface="ＭＳ Ｐゴシック" pitchFamily="34" charset="-128"/>
            </a:endParaRPr>
          </a:p>
        </p:txBody>
      </p:sp>
      <p:sp>
        <p:nvSpPr>
          <p:cNvPr id="4" name="Rectangle 3"/>
          <p:cNvSpPr/>
          <p:nvPr/>
        </p:nvSpPr>
        <p:spPr>
          <a:xfrm>
            <a:off x="4572000" y="3582988"/>
            <a:ext cx="4572000" cy="3019425"/>
          </a:xfrm>
          <a:prstGeom prst="rect">
            <a:avLst/>
          </a:prstGeom>
        </p:spPr>
        <p:txBody>
          <a:bodyPr>
            <a:spAutoFit/>
          </a:bodyPr>
          <a:lstStyle/>
          <a:p>
            <a:pPr>
              <a:lnSpc>
                <a:spcPts val="2100"/>
              </a:lnSpc>
              <a:defRPr/>
            </a:pPr>
            <a:endParaRPr lang="en-US" sz="2000" dirty="0">
              <a:solidFill>
                <a:schemeClr val="tx1"/>
              </a:solidFill>
              <a:latin typeface="Calibri" pitchFamily="34" charset="0"/>
              <a:ea typeface="ＭＳ Ｐゴシック" pitchFamily="34" charset="-128"/>
            </a:endParaRPr>
          </a:p>
          <a:p>
            <a:pPr marL="282575" indent="-282575">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Increase Forecast Information through</a:t>
            </a:r>
          </a:p>
          <a:p>
            <a:pPr lvl="1">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 Stochastic prediction and post-model processing</a:t>
            </a:r>
          </a:p>
          <a:p>
            <a:pPr lvl="1">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 National Multi-model ensembles</a:t>
            </a:r>
          </a:p>
          <a:p>
            <a:pPr lvl="1">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 Seamless prediction</a:t>
            </a:r>
          </a:p>
          <a:p>
            <a:pPr marL="282575" indent="-282575">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Increase System Resolution affordably through</a:t>
            </a:r>
          </a:p>
          <a:p>
            <a:pPr lvl="1">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 Efficient Computational Architectures</a:t>
            </a:r>
          </a:p>
          <a:p>
            <a:pPr lvl="1">
              <a:lnSpc>
                <a:spcPts val="2100"/>
              </a:lnSpc>
              <a:buFont typeface="Arial" pitchFamily="34" charset="0"/>
              <a:buChar char="•"/>
              <a:defRPr/>
            </a:pPr>
            <a:r>
              <a:rPr lang="en-US" sz="1800" dirty="0">
                <a:solidFill>
                  <a:schemeClr val="tx1"/>
                </a:solidFill>
                <a:latin typeface="Calibri" pitchFamily="34" charset="0"/>
                <a:ea typeface="ＭＳ Ｐゴシック" pitchFamily="34" charset="-128"/>
              </a:rPr>
              <a:t> Efficient </a:t>
            </a:r>
            <a:r>
              <a:rPr lang="en-US" sz="1800" dirty="0" err="1">
                <a:solidFill>
                  <a:schemeClr val="tx1"/>
                </a:solidFill>
                <a:latin typeface="Calibri" pitchFamily="34" charset="0"/>
                <a:ea typeface="ＭＳ Ｐゴシック" pitchFamily="34" charset="-128"/>
              </a:rPr>
              <a:t>Numerics</a:t>
            </a:r>
            <a:r>
              <a:rPr lang="en-US" sz="1800" dirty="0">
                <a:solidFill>
                  <a:schemeClr val="tx1"/>
                </a:solidFill>
                <a:latin typeface="Calibri" pitchFamily="34" charset="0"/>
                <a:ea typeface="ＭＳ Ｐゴシック" pitchFamily="34" charset="-128"/>
              </a:rPr>
              <a:t>/Discretization</a:t>
            </a:r>
          </a:p>
          <a:p>
            <a:pPr>
              <a:lnSpc>
                <a:spcPts val="18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800" dirty="0">
              <a:solidFill>
                <a:schemeClr val="tx1"/>
              </a:solidFill>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CE937F9A-470B-4BE8-8241-D02C9E5897B9}" type="slidenum">
              <a:rPr lang="en-US" sz="1400" smtClean="0">
                <a:solidFill>
                  <a:schemeClr val="bg1"/>
                </a:solidFill>
              </a:rPr>
              <a:pPr eaLnBrk="1" hangingPunct="1"/>
              <a:t>20</a:t>
            </a:fld>
            <a:endParaRPr lang="en-US" sz="1400" smtClean="0">
              <a:solidFill>
                <a:schemeClr val="bg1"/>
              </a:solidFill>
            </a:endParaRPr>
          </a:p>
        </p:txBody>
      </p:sp>
      <p:sp>
        <p:nvSpPr>
          <p:cNvPr id="5" name="Rectangle 4"/>
          <p:cNvSpPr/>
          <p:nvPr/>
        </p:nvSpPr>
        <p:spPr>
          <a:xfrm>
            <a:off x="1752600" y="381000"/>
            <a:ext cx="5257800" cy="584200"/>
          </a:xfrm>
          <a:prstGeom prst="rect">
            <a:avLst/>
          </a:prstGeom>
        </p:spPr>
        <p:txBody>
          <a:bodyPr>
            <a:spAutoFit/>
          </a:bodyPr>
          <a:lstStyle/>
          <a:p>
            <a:pPr algn="ctr">
              <a:defRPr/>
            </a:pPr>
            <a:r>
              <a:rPr lang="en-US" sz="3200" dirty="0">
                <a:solidFill>
                  <a:schemeClr val="tx1"/>
                </a:solidFill>
                <a:latin typeface="+mj-lt"/>
                <a:ea typeface="ＭＳ Ｐゴシック" pitchFamily="34" charset="-128"/>
              </a:rPr>
              <a:t>Summary</a:t>
            </a:r>
          </a:p>
        </p:txBody>
      </p:sp>
      <p:sp>
        <p:nvSpPr>
          <p:cNvPr id="29700" name="TextBox 5"/>
          <p:cNvSpPr txBox="1">
            <a:spLocks noChangeArrowheads="1"/>
          </p:cNvSpPr>
          <p:nvPr/>
        </p:nvSpPr>
        <p:spPr bwMode="auto">
          <a:xfrm>
            <a:off x="457200" y="1514475"/>
            <a:ext cx="838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defRPr/>
            </a:pPr>
            <a:r>
              <a:rPr lang="en-US" sz="1800" dirty="0" smtClean="0">
                <a:solidFill>
                  <a:schemeClr val="tx1"/>
                </a:solidFill>
                <a:latin typeface="Calibri" pitchFamily="34" charset="0"/>
              </a:rPr>
              <a:t>There is an increasing effort to partner on environmental prediction within the Federal agencies as represented by NUOPC and ESPC</a:t>
            </a:r>
          </a:p>
          <a:p>
            <a:pPr eaLnBrk="1" hangingPunct="1">
              <a:defRPr/>
            </a:pPr>
            <a:endParaRPr lang="en-US" sz="1800" dirty="0" smtClean="0">
              <a:solidFill>
                <a:schemeClr val="tx1"/>
              </a:solidFill>
              <a:latin typeface="Calibri" pitchFamily="34" charset="0"/>
            </a:endParaRPr>
          </a:p>
          <a:p>
            <a:pPr eaLnBrk="1" hangingPunct="1">
              <a:defRPr/>
            </a:pPr>
            <a:r>
              <a:rPr lang="en-US" sz="1800" dirty="0" smtClean="0">
                <a:solidFill>
                  <a:schemeClr val="tx1"/>
                </a:solidFill>
                <a:latin typeface="Calibri" pitchFamily="34" charset="0"/>
              </a:rPr>
              <a:t>ESPC will provide the next generation of operational environmental prediction service to the Nation in order to meet increasing needs for guidance beyond ten days to decades</a:t>
            </a:r>
          </a:p>
          <a:p>
            <a:pPr eaLnBrk="1" hangingPunct="1">
              <a:defRPr/>
            </a:pPr>
            <a:endParaRPr lang="en-US" sz="1800" dirty="0" smtClean="0">
              <a:solidFill>
                <a:schemeClr val="tx1"/>
              </a:solidFill>
              <a:latin typeface="Calibri" pitchFamily="34" charset="0"/>
            </a:endParaRPr>
          </a:p>
          <a:p>
            <a:pPr eaLnBrk="1" hangingPunct="1">
              <a:defRPr/>
            </a:pPr>
            <a:r>
              <a:rPr lang="en-US" sz="1800" dirty="0" smtClean="0">
                <a:solidFill>
                  <a:schemeClr val="tx1"/>
                </a:solidFill>
                <a:latin typeface="Calibri" pitchFamily="34" charset="0"/>
              </a:rPr>
              <a:t>Through recent workshops, ESPC has been better defined and has proposed five thrusts at ISI timescales in addition to exploring the feasibility of operational decadal prediction</a:t>
            </a:r>
          </a:p>
          <a:p>
            <a:pPr eaLnBrk="1" hangingPunct="1">
              <a:defRPr/>
            </a:pPr>
            <a:endParaRPr lang="en-US" sz="1800" dirty="0" smtClean="0">
              <a:solidFill>
                <a:schemeClr val="tx1"/>
              </a:solidFill>
              <a:latin typeface="Calibri" pitchFamily="34" charset="0"/>
            </a:endParaRPr>
          </a:p>
          <a:p>
            <a:pPr marL="463550" eaLnBrk="1" hangingPunct="1">
              <a:defRPr/>
            </a:pPr>
            <a:r>
              <a:rPr lang="en-US" sz="1800" dirty="0" smtClean="0">
                <a:solidFill>
                  <a:schemeClr val="tx1"/>
                </a:solidFill>
                <a:latin typeface="Calibri" pitchFamily="34" charset="0"/>
              </a:rPr>
              <a:t>Some ESPC efforts directly support improved TC forecasting at sub-seasonal to seasonal time scales</a:t>
            </a:r>
            <a:endParaRPr lang="en-US" sz="1800" dirty="0" smtClean="0">
              <a:solidFill>
                <a:srgbClr val="FF0000"/>
              </a:solidFill>
              <a:latin typeface="Calibri" pitchFamily="34" charset="0"/>
            </a:endParaRPr>
          </a:p>
          <a:p>
            <a:pPr eaLnBrk="1" hangingPunct="1">
              <a:defRPr/>
            </a:pPr>
            <a:endParaRPr lang="en-US" sz="1800" dirty="0" smtClean="0">
              <a:solidFill>
                <a:schemeClr val="tx1"/>
              </a:solidFill>
              <a:latin typeface="Calibri" pitchFamily="34" charset="0"/>
            </a:endParaRPr>
          </a:p>
          <a:p>
            <a:pPr eaLnBrk="1" hangingPunct="1">
              <a:defRPr/>
            </a:pPr>
            <a:r>
              <a:rPr lang="en-US" sz="1800" dirty="0" smtClean="0">
                <a:solidFill>
                  <a:schemeClr val="tx1"/>
                </a:solidFill>
                <a:latin typeface="Calibri" pitchFamily="34" charset="0"/>
              </a:rPr>
              <a:t>The ESPC demonstrations are open to wide participation</a:t>
            </a:r>
          </a:p>
          <a:p>
            <a:pPr eaLnBrk="1" hangingPunct="1">
              <a:defRPr/>
            </a:pPr>
            <a:endParaRPr lang="en-US" sz="1800" dirty="0" smtClean="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5"/>
          <p:cNvSpPr>
            <a:spLocks noChangeShapeType="1"/>
          </p:cNvSpPr>
          <p:nvPr/>
        </p:nvSpPr>
        <p:spPr bwMode="auto">
          <a:xfrm>
            <a:off x="228600" y="1295400"/>
            <a:ext cx="8686800" cy="1588"/>
          </a:xfrm>
          <a:prstGeom prst="line">
            <a:avLst/>
          </a:prstGeom>
          <a:noFill/>
          <a:ln w="57240">
            <a:solidFill>
              <a:srgbClr val="BBE0E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675" name="Text Placeholder 4"/>
          <p:cNvSpPr>
            <a:spLocks/>
          </p:cNvSpPr>
          <p:nvPr/>
        </p:nvSpPr>
        <p:spPr bwMode="auto">
          <a:xfrm>
            <a:off x="685800" y="1828800"/>
            <a:ext cx="7772400" cy="1500188"/>
          </a:xfrm>
          <a:prstGeom prst="rect">
            <a:avLst/>
          </a:prstGeom>
          <a:solidFill>
            <a:srgbClr val="FFFFFF"/>
          </a:solidFill>
          <a:ln>
            <a:noFill/>
          </a:ln>
          <a:extLst>
            <a:ext uri="{91240B29-F687-4F45-9708-019B960494DF}">
              <a14:hiddenLine xmlns:a14="http://schemas.microsoft.com/office/drawing/2010/main" w="12600">
                <a:solidFill>
                  <a:srgbClr val="000000"/>
                </a:solidFill>
                <a:miter lim="800000"/>
                <a:headEnd/>
                <a:tailEnd/>
              </a14:hiddenLine>
            </a:ext>
          </a:extLst>
        </p:spPr>
        <p:txBody>
          <a:bodyPr tIns="91440" anchor="b"/>
          <a:lstStyle/>
          <a:p>
            <a:pPr algn="ctr" defTabSz="457200">
              <a:spcBef>
                <a:spcPct val="20000"/>
              </a:spcBef>
            </a:pPr>
            <a:r>
              <a:rPr lang="en-US" sz="4000">
                <a:solidFill>
                  <a:schemeClr val="tx1"/>
                </a:solidFill>
              </a:rPr>
              <a:t>Discussion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F726B4ED-39BC-43B6-BB7A-B8B88E007CFB}" type="slidenum">
              <a:rPr lang="en-US" sz="1400" smtClean="0">
                <a:solidFill>
                  <a:schemeClr val="bg1"/>
                </a:solidFill>
              </a:rPr>
              <a:pPr eaLnBrk="1" hangingPunct="1"/>
              <a:t>22</a:t>
            </a:fld>
            <a:endParaRPr lang="en-US" sz="1400" smtClean="0">
              <a:solidFill>
                <a:schemeClr val="bg1"/>
              </a:solidFill>
            </a:endParaRPr>
          </a:p>
        </p:txBody>
      </p:sp>
      <p:graphicFrame>
        <p:nvGraphicFramePr>
          <p:cNvPr id="4" name="Table 3"/>
          <p:cNvGraphicFramePr>
            <a:graphicFrameLocks noGrp="1"/>
          </p:cNvGraphicFramePr>
          <p:nvPr/>
        </p:nvGraphicFramePr>
        <p:xfrm>
          <a:off x="265113" y="1371600"/>
          <a:ext cx="8594726" cy="4857760"/>
        </p:xfrm>
        <a:graphic>
          <a:graphicData uri="http://schemas.openxmlformats.org/drawingml/2006/table">
            <a:tbl>
              <a:tblPr/>
              <a:tblGrid>
                <a:gridCol w="2281890"/>
                <a:gridCol w="780970"/>
                <a:gridCol w="780970"/>
                <a:gridCol w="780970"/>
                <a:gridCol w="797238"/>
                <a:gridCol w="829778"/>
                <a:gridCol w="780970"/>
                <a:gridCol w="780970"/>
                <a:gridCol w="780970"/>
              </a:tblGrid>
              <a:tr h="656359">
                <a:tc>
                  <a:txBody>
                    <a:bodyPr/>
                    <a:lstStyle/>
                    <a:p>
                      <a:pPr algn="ctr" fontAlgn="t">
                        <a:lnSpc>
                          <a:spcPts val="1800"/>
                        </a:lnSpc>
                      </a:pPr>
                      <a:r>
                        <a:rPr lang="en-US" sz="1600" b="0" i="0" u="none" strike="noStrike" dirty="0">
                          <a:solidFill>
                            <a:srgbClr val="000000"/>
                          </a:solidFill>
                          <a:latin typeface="Arial"/>
                        </a:rPr>
                        <a:t> </a:t>
                      </a:r>
                    </a:p>
                  </a:txBody>
                  <a:tcPr marL="8658" marR="8658" marT="86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700"/>
                        </a:lnSpc>
                      </a:pPr>
                      <a:r>
                        <a:rPr lang="en-US" sz="1200" b="0" i="0" u="none" strike="noStrike" dirty="0">
                          <a:solidFill>
                            <a:srgbClr val="000000"/>
                          </a:solidFill>
                          <a:latin typeface="Arial"/>
                        </a:rPr>
                        <a:t>North Atlantic</a:t>
                      </a:r>
                    </a:p>
                  </a:txBody>
                  <a:tcPr marL="8658" marR="8658" marT="86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700"/>
                        </a:lnSpc>
                      </a:pPr>
                      <a:r>
                        <a:rPr lang="en-US" sz="1200" b="0" i="0" u="none" strike="noStrike" dirty="0">
                          <a:solidFill>
                            <a:srgbClr val="000000"/>
                          </a:solidFill>
                          <a:latin typeface="Arial"/>
                        </a:rPr>
                        <a:t>Eastern North Pacific</a:t>
                      </a:r>
                    </a:p>
                  </a:txBody>
                  <a:tcPr marL="8658" marR="8658" marT="86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700"/>
                        </a:lnSpc>
                      </a:pPr>
                      <a:r>
                        <a:rPr lang="en-US" sz="1200" b="0" i="0" u="none" strike="noStrike" dirty="0">
                          <a:solidFill>
                            <a:srgbClr val="000000"/>
                          </a:solidFill>
                          <a:latin typeface="Arial"/>
                        </a:rPr>
                        <a:t>Central North Pacific</a:t>
                      </a:r>
                    </a:p>
                  </a:txBody>
                  <a:tcPr marL="8658" marR="8658" marT="86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700"/>
                        </a:lnSpc>
                      </a:pPr>
                      <a:r>
                        <a:rPr lang="en-US" sz="1200" b="0" i="0" u="none" strike="noStrike" dirty="0">
                          <a:solidFill>
                            <a:srgbClr val="000000"/>
                          </a:solidFill>
                          <a:latin typeface="Arial"/>
                        </a:rPr>
                        <a:t>Western North Pacific</a:t>
                      </a:r>
                    </a:p>
                  </a:txBody>
                  <a:tcPr marL="8658" marR="8658" marT="86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700"/>
                        </a:lnSpc>
                      </a:pPr>
                      <a:r>
                        <a:rPr lang="en-US" sz="1200" b="0" i="0" u="none" strike="noStrike" dirty="0">
                          <a:solidFill>
                            <a:srgbClr val="000000"/>
                          </a:solidFill>
                          <a:latin typeface="Arial"/>
                        </a:rPr>
                        <a:t>Australia</a:t>
                      </a:r>
                    </a:p>
                  </a:txBody>
                  <a:tcPr marL="8658" marR="8658" marT="86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700"/>
                        </a:lnSpc>
                      </a:pPr>
                      <a:r>
                        <a:rPr lang="en-US" sz="1200" b="0" i="0" u="none" strike="noStrike" dirty="0">
                          <a:solidFill>
                            <a:srgbClr val="000000"/>
                          </a:solidFill>
                          <a:latin typeface="Arial"/>
                        </a:rPr>
                        <a:t>North Indian Ocean </a:t>
                      </a:r>
                    </a:p>
                  </a:txBody>
                  <a:tcPr marL="8658" marR="8658" marT="86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700"/>
                        </a:lnSpc>
                      </a:pPr>
                      <a:r>
                        <a:rPr lang="en-US" sz="1200" b="0" i="0" u="none" strike="noStrike" dirty="0">
                          <a:solidFill>
                            <a:srgbClr val="000000"/>
                          </a:solidFill>
                          <a:latin typeface="Arial"/>
                        </a:rPr>
                        <a:t>South Indian Ocean</a:t>
                      </a:r>
                    </a:p>
                  </a:txBody>
                  <a:tcPr marL="8658" marR="8658" marT="86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700"/>
                        </a:lnSpc>
                      </a:pPr>
                      <a:r>
                        <a:rPr lang="en-US" sz="1200" b="0" i="0" u="none" strike="noStrike" dirty="0">
                          <a:solidFill>
                            <a:srgbClr val="000000"/>
                          </a:solidFill>
                          <a:latin typeface="Arial"/>
                        </a:rPr>
                        <a:t>South Pacific</a:t>
                      </a:r>
                    </a:p>
                  </a:txBody>
                  <a:tcPr marL="8658" marR="8658" marT="866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859">
                <a:tc>
                  <a:txBody>
                    <a:bodyPr/>
                    <a:lstStyle/>
                    <a:p>
                      <a:pPr algn="ctr" fontAlgn="t">
                        <a:lnSpc>
                          <a:spcPts val="1800"/>
                        </a:lnSpc>
                      </a:pPr>
                      <a:r>
                        <a:rPr lang="en-US" sz="1500" b="0" i="0" u="none" strike="noStrike" dirty="0">
                          <a:solidFill>
                            <a:srgbClr val="000000"/>
                          </a:solidFill>
                          <a:latin typeface="Arial"/>
                        </a:rPr>
                        <a:t>City Univ. Hong Kong (China)</a:t>
                      </a:r>
                    </a:p>
                  </a:txBody>
                  <a:tcPr marL="8658" marR="8658" marT="86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859">
                <a:tc>
                  <a:txBody>
                    <a:bodyPr/>
                    <a:lstStyle/>
                    <a:p>
                      <a:pPr algn="ctr" fontAlgn="t">
                        <a:lnSpc>
                          <a:spcPts val="1800"/>
                        </a:lnSpc>
                      </a:pPr>
                      <a:r>
                        <a:rPr lang="en-US" sz="1500" b="0" i="0" u="none" strike="noStrike" dirty="0">
                          <a:solidFill>
                            <a:srgbClr val="000000"/>
                          </a:solidFill>
                          <a:latin typeface="Arial"/>
                        </a:rPr>
                        <a:t>Colorado State Univ. (USA)</a:t>
                      </a:r>
                    </a:p>
                  </a:txBody>
                  <a:tcPr marL="8658" marR="8658" marT="86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859">
                <a:tc>
                  <a:txBody>
                    <a:bodyPr/>
                    <a:lstStyle/>
                    <a:p>
                      <a:pPr algn="ctr" fontAlgn="t">
                        <a:lnSpc>
                          <a:spcPts val="1800"/>
                        </a:lnSpc>
                      </a:pPr>
                      <a:r>
                        <a:rPr lang="en-US" sz="1500" b="0" i="0" u="none" strike="noStrike" dirty="0">
                          <a:solidFill>
                            <a:srgbClr val="000000"/>
                          </a:solidFill>
                          <a:latin typeface="Arial"/>
                        </a:rPr>
                        <a:t>Cuban </a:t>
                      </a:r>
                      <a:r>
                        <a:rPr lang="en-US" sz="1500" b="0" i="0" u="none" strike="noStrike" dirty="0" err="1">
                          <a:solidFill>
                            <a:srgbClr val="000000"/>
                          </a:solidFill>
                          <a:latin typeface="Arial"/>
                        </a:rPr>
                        <a:t>Meterological</a:t>
                      </a:r>
                      <a:r>
                        <a:rPr lang="en-US" sz="1500" b="0" i="0" u="none" strike="noStrike" dirty="0">
                          <a:solidFill>
                            <a:srgbClr val="000000"/>
                          </a:solidFill>
                          <a:latin typeface="Arial"/>
                        </a:rPr>
                        <a:t> Institute (Cuba)</a:t>
                      </a:r>
                    </a:p>
                  </a:txBody>
                  <a:tcPr marL="8658" marR="8658" marT="86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859">
                <a:tc>
                  <a:txBody>
                    <a:bodyPr/>
                    <a:lstStyle/>
                    <a:p>
                      <a:pPr algn="ctr" fontAlgn="t">
                        <a:lnSpc>
                          <a:spcPts val="1800"/>
                        </a:lnSpc>
                      </a:pPr>
                      <a:r>
                        <a:rPr lang="en-US" sz="1500" b="0" i="0" u="none" strike="noStrike" dirty="0">
                          <a:solidFill>
                            <a:srgbClr val="000000"/>
                          </a:solidFill>
                          <a:latin typeface="Arial"/>
                        </a:rPr>
                        <a:t>ECMWF (EU)</a:t>
                      </a:r>
                    </a:p>
                  </a:txBody>
                  <a:tcPr marL="8658" marR="8658" marT="86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Dynamical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Dynamical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Dynamical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Dynamical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Dynamical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Dynamical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Dynamical</a:t>
                      </a:r>
                    </a:p>
                  </a:txBody>
                  <a:tcPr marL="8658" marR="8658" marT="8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4459">
                <a:tc>
                  <a:txBody>
                    <a:bodyPr/>
                    <a:lstStyle/>
                    <a:p>
                      <a:pPr algn="ctr" fontAlgn="t">
                        <a:lnSpc>
                          <a:spcPts val="1800"/>
                        </a:lnSpc>
                      </a:pPr>
                      <a:r>
                        <a:rPr lang="en-US" sz="1500" b="0" i="0" u="none" strike="noStrike" dirty="0">
                          <a:solidFill>
                            <a:srgbClr val="000000"/>
                          </a:solidFill>
                          <a:latin typeface="Arial"/>
                        </a:rPr>
                        <a:t>International Research Institute for Climate and Society (IRI) (USA)</a:t>
                      </a:r>
                    </a:p>
                  </a:txBody>
                  <a:tcPr marL="8658" marR="8658" marT="86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Dynamical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Dynamical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dirty="0">
                          <a:solidFill>
                            <a:srgbClr val="000000"/>
                          </a:solidFill>
                          <a:latin typeface="+mn-lt"/>
                        </a:rPr>
                        <a:t>X Dynamical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Dynamical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Dynamical</a:t>
                      </a:r>
                    </a:p>
                  </a:txBody>
                  <a:tcPr marL="8658" marR="8658" marT="8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60">
                <a:tc>
                  <a:txBody>
                    <a:bodyPr/>
                    <a:lstStyle/>
                    <a:p>
                      <a:pPr algn="ctr" fontAlgn="t">
                        <a:lnSpc>
                          <a:spcPts val="1800"/>
                        </a:lnSpc>
                      </a:pPr>
                      <a:r>
                        <a:rPr lang="en-US" sz="1500" b="0" i="0" u="none" strike="noStrike" dirty="0">
                          <a:solidFill>
                            <a:srgbClr val="000000"/>
                          </a:solidFill>
                          <a:latin typeface="Arial"/>
                          <a:ea typeface="Times New Roman"/>
                        </a:rPr>
                        <a:t>Macquarie Univ. (AUS)</a:t>
                      </a:r>
                      <a:endParaRPr lang="en-US" sz="1500" b="0" i="0" u="none" strike="noStrike" dirty="0">
                        <a:solidFill>
                          <a:srgbClr val="000000"/>
                        </a:solidFill>
                        <a:latin typeface="Arial"/>
                      </a:endParaRPr>
                    </a:p>
                  </a:txBody>
                  <a:tcPr marL="8658" marR="8658" marT="86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859">
                <a:tc>
                  <a:txBody>
                    <a:bodyPr/>
                    <a:lstStyle/>
                    <a:p>
                      <a:pPr algn="ctr" fontAlgn="t">
                        <a:lnSpc>
                          <a:spcPts val="1800"/>
                        </a:lnSpc>
                      </a:pPr>
                      <a:r>
                        <a:rPr lang="en-US" sz="1500" b="0" i="0" u="none" strike="noStrike" dirty="0">
                          <a:solidFill>
                            <a:srgbClr val="000000"/>
                          </a:solidFill>
                          <a:latin typeface="Arial"/>
                        </a:rPr>
                        <a:t>National Meteorological Institute (MEX)</a:t>
                      </a:r>
                    </a:p>
                  </a:txBody>
                  <a:tcPr marL="8658" marR="8658" marT="86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dirty="0">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859">
                <a:tc>
                  <a:txBody>
                    <a:bodyPr/>
                    <a:lstStyle/>
                    <a:p>
                      <a:pPr algn="ctr" fontAlgn="t">
                        <a:lnSpc>
                          <a:spcPts val="1800"/>
                        </a:lnSpc>
                      </a:pPr>
                      <a:r>
                        <a:rPr lang="en-US" sz="1500" b="0" i="0" u="none" strike="noStrike" dirty="0">
                          <a:solidFill>
                            <a:srgbClr val="000000"/>
                          </a:solidFill>
                          <a:latin typeface="Arial"/>
                        </a:rPr>
                        <a:t>National Climate Centre (China)</a:t>
                      </a:r>
                    </a:p>
                  </a:txBody>
                  <a:tcPr marL="8658" marR="8658" marT="86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dirty="0">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60">
                <a:tc>
                  <a:txBody>
                    <a:bodyPr/>
                    <a:lstStyle/>
                    <a:p>
                      <a:pPr algn="ctr" fontAlgn="t">
                        <a:lnSpc>
                          <a:spcPts val="1800"/>
                        </a:lnSpc>
                      </a:pPr>
                      <a:r>
                        <a:rPr lang="en-US" sz="1500" b="0" i="0" u="none" strike="noStrike" dirty="0">
                          <a:solidFill>
                            <a:srgbClr val="000000"/>
                          </a:solidFill>
                          <a:latin typeface="Arial"/>
                        </a:rPr>
                        <a:t>NOAA CPC (USA)</a:t>
                      </a:r>
                    </a:p>
                  </a:txBody>
                  <a:tcPr marL="8658" marR="8658" marT="86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dirty="0">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lnSpc>
                          <a:spcPts val="1800"/>
                        </a:lnSpc>
                      </a:pPr>
                      <a:r>
                        <a:rPr lang="en-US" sz="1100" b="0" i="0" u="none" strike="noStrike">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lnSpc>
                          <a:spcPts val="1800"/>
                        </a:lnSpc>
                      </a:pPr>
                      <a:r>
                        <a:rPr lang="en-US" sz="1100" b="0" i="0" u="none" strike="noStrike" dirty="0">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60">
                <a:tc>
                  <a:txBody>
                    <a:bodyPr/>
                    <a:lstStyle/>
                    <a:p>
                      <a:pPr algn="ctr" fontAlgn="t">
                        <a:lnSpc>
                          <a:spcPts val="1800"/>
                        </a:lnSpc>
                      </a:pPr>
                      <a:r>
                        <a:rPr lang="en-US" sz="1500" b="0" i="0" u="none" strike="noStrike" dirty="0">
                          <a:solidFill>
                            <a:srgbClr val="000000"/>
                          </a:solidFill>
                          <a:latin typeface="Arial"/>
                        </a:rPr>
                        <a:t>Tropical Storm Risk (UK)</a:t>
                      </a:r>
                    </a:p>
                  </a:txBody>
                  <a:tcPr marL="8658" marR="8658" marT="86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dirty="0">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lnSpc>
                          <a:spcPts val="1800"/>
                        </a:lnSpc>
                      </a:pPr>
                      <a:r>
                        <a:rPr lang="en-US" sz="1100" b="0" i="0" u="none" strike="noStrike" dirty="0">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dirty="0">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lnSpc>
                          <a:spcPts val="1800"/>
                        </a:lnSpc>
                      </a:pPr>
                      <a:r>
                        <a:rPr lang="en-US" sz="1100" b="0" i="0" u="none" strike="noStrike" dirty="0">
                          <a:solidFill>
                            <a:srgbClr val="000000"/>
                          </a:solidFill>
                          <a:latin typeface="+mn-lt"/>
                        </a:rPr>
                        <a:t>X Statistical</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800"/>
                        </a:lnSpc>
                      </a:pPr>
                      <a:r>
                        <a:rPr lang="en-US" sz="1100" b="0" i="0" u="none" strike="noStrike" dirty="0">
                          <a:solidFill>
                            <a:srgbClr val="000000"/>
                          </a:solidFill>
                          <a:latin typeface="+mn-lt"/>
                        </a:rPr>
                        <a:t> </a:t>
                      </a:r>
                    </a:p>
                  </a:txBody>
                  <a:tcPr marL="8658" marR="8658" marT="8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533" name="TextBox 4"/>
          <p:cNvSpPr txBox="1">
            <a:spLocks noChangeArrowheads="1"/>
          </p:cNvSpPr>
          <p:nvPr/>
        </p:nvSpPr>
        <p:spPr bwMode="auto">
          <a:xfrm>
            <a:off x="6588125" y="6022975"/>
            <a:ext cx="2255838"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900" b="1" i="1"/>
              <a:t>Adapted from Camargo et al. (2007).</a:t>
            </a:r>
          </a:p>
        </p:txBody>
      </p:sp>
      <p:sp>
        <p:nvSpPr>
          <p:cNvPr id="17534" name="Title 1"/>
          <p:cNvSpPr txBox="1">
            <a:spLocks/>
          </p:cNvSpPr>
          <p:nvPr/>
        </p:nvSpPr>
        <p:spPr bwMode="auto">
          <a:xfrm>
            <a:off x="481013" y="327025"/>
            <a:ext cx="82296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r>
              <a:rPr lang="en-US" sz="3200">
                <a:solidFill>
                  <a:srgbClr val="000000"/>
                </a:solidFill>
              </a:rPr>
              <a:t>Use of Dynamical Approaches to Seasonal Prediction is Increasing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字方塊 1"/>
          <p:cNvSpPr txBox="1">
            <a:spLocks noChangeArrowheads="1"/>
          </p:cNvSpPr>
          <p:nvPr/>
        </p:nvSpPr>
        <p:spPr bwMode="auto">
          <a:xfrm>
            <a:off x="0" y="56197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spcBef>
                <a:spcPct val="50000"/>
              </a:spcBef>
            </a:pPr>
            <a:r>
              <a:rPr lang="en-US" sz="3200" dirty="0">
                <a:solidFill>
                  <a:srgbClr val="000000"/>
                </a:solidFill>
                <a:cs typeface="Arial" pitchFamily="34" charset="0"/>
              </a:rPr>
              <a:t>Strategy</a:t>
            </a:r>
          </a:p>
        </p:txBody>
      </p:sp>
      <p:sp>
        <p:nvSpPr>
          <p:cNvPr id="22531" name="TextBox 2"/>
          <p:cNvSpPr txBox="1">
            <a:spLocks noChangeArrowheads="1"/>
          </p:cNvSpPr>
          <p:nvPr/>
        </p:nvSpPr>
        <p:spPr bwMode="auto">
          <a:xfrm>
            <a:off x="76200" y="1289050"/>
            <a:ext cx="906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285750" indent="-285750"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buFont typeface="Arial" pitchFamily="34" charset="0"/>
              <a:buChar char="•"/>
            </a:pPr>
            <a:r>
              <a:rPr lang="en-US" sz="1800" dirty="0">
                <a:latin typeface="Calibri" pitchFamily="34" charset="0"/>
                <a:cs typeface="Calibri" pitchFamily="34" charset="0"/>
              </a:rPr>
              <a:t>Synergy among academia, laboratories, and operation centers</a:t>
            </a:r>
          </a:p>
          <a:p>
            <a:pPr eaLnBrk="1" hangingPunct="1">
              <a:buFont typeface="Arial" pitchFamily="34" charset="0"/>
              <a:buChar char="•"/>
            </a:pPr>
            <a:r>
              <a:rPr lang="en-US" sz="1800" dirty="0">
                <a:latin typeface="Calibri" pitchFamily="34" charset="0"/>
                <a:cs typeface="Calibri" pitchFamily="34" charset="0"/>
              </a:rPr>
              <a:t>Team members are experts on TCs, </a:t>
            </a:r>
            <a:r>
              <a:rPr lang="en-US" sz="1800" dirty="0" err="1">
                <a:latin typeface="Calibri" pitchFamily="34" charset="0"/>
                <a:cs typeface="Calibri" pitchFamily="34" charset="0"/>
              </a:rPr>
              <a:t>intraseasonal</a:t>
            </a:r>
            <a:r>
              <a:rPr lang="en-US" sz="1800" dirty="0">
                <a:latin typeface="Calibri" pitchFamily="34" charset="0"/>
                <a:cs typeface="Calibri" pitchFamily="34" charset="0"/>
              </a:rPr>
              <a:t> to </a:t>
            </a:r>
            <a:r>
              <a:rPr lang="en-US" sz="1800" dirty="0" err="1">
                <a:latin typeface="Calibri" pitchFamily="34" charset="0"/>
                <a:cs typeface="Calibri" pitchFamily="34" charset="0"/>
              </a:rPr>
              <a:t>interannual</a:t>
            </a:r>
            <a:r>
              <a:rPr lang="en-US" sz="1800" dirty="0">
                <a:latin typeface="Calibri" pitchFamily="34" charset="0"/>
                <a:cs typeface="Calibri" pitchFamily="34" charset="0"/>
              </a:rPr>
              <a:t> </a:t>
            </a:r>
            <a:r>
              <a:rPr lang="en-US" sz="1800" dirty="0" err="1">
                <a:latin typeface="Calibri" pitchFamily="34" charset="0"/>
                <a:cs typeface="Calibri" pitchFamily="34" charset="0"/>
              </a:rPr>
              <a:t>variabilities</a:t>
            </a:r>
            <a:r>
              <a:rPr lang="en-US" sz="1800" dirty="0">
                <a:latin typeface="Calibri" pitchFamily="34" charset="0"/>
                <a:cs typeface="Calibri" pitchFamily="34" charset="0"/>
              </a:rPr>
              <a:t>, and model developers</a:t>
            </a:r>
          </a:p>
        </p:txBody>
      </p:sp>
      <p:sp>
        <p:nvSpPr>
          <p:cNvPr id="22532" name="TextBox 4"/>
          <p:cNvSpPr txBox="1">
            <a:spLocks noChangeArrowheads="1"/>
          </p:cNvSpPr>
          <p:nvPr/>
        </p:nvSpPr>
        <p:spPr bwMode="auto">
          <a:xfrm>
            <a:off x="433438" y="2528888"/>
            <a:ext cx="2244397" cy="370357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285750" indent="-285750"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buFont typeface="Arial" pitchFamily="34" charset="0"/>
              <a:buChar char="•"/>
            </a:pPr>
            <a:r>
              <a:rPr lang="en-US" sz="1400" b="1" dirty="0">
                <a:solidFill>
                  <a:schemeClr val="tx1"/>
                </a:solidFill>
                <a:latin typeface="Calibri" pitchFamily="34" charset="0"/>
                <a:cs typeface="Calibri" pitchFamily="34" charset="0"/>
              </a:rPr>
              <a:t>Melinda </a:t>
            </a:r>
            <a:r>
              <a:rPr lang="en-US" sz="1400" b="1" dirty="0" err="1">
                <a:solidFill>
                  <a:schemeClr val="tx1"/>
                </a:solidFill>
                <a:latin typeface="Calibri" pitchFamily="34" charset="0"/>
                <a:cs typeface="Calibri" pitchFamily="34" charset="0"/>
              </a:rPr>
              <a:t>Peng</a:t>
            </a:r>
            <a:r>
              <a:rPr lang="en-US" sz="1400" b="1" dirty="0">
                <a:solidFill>
                  <a:schemeClr val="tx1"/>
                </a:solidFill>
                <a:latin typeface="Calibri" pitchFamily="34" charset="0"/>
                <a:cs typeface="Calibri" pitchFamily="34" charset="0"/>
              </a:rPr>
              <a:t> (NRL)</a:t>
            </a:r>
          </a:p>
          <a:p>
            <a:pPr eaLnBrk="1" hangingPunct="1">
              <a:buFont typeface="Arial" pitchFamily="34" charset="0"/>
              <a:buChar char="•"/>
            </a:pPr>
            <a:r>
              <a:rPr lang="en-US" sz="1400" b="1" dirty="0" err="1">
                <a:solidFill>
                  <a:schemeClr val="tx1"/>
                </a:solidFill>
                <a:latin typeface="Calibri" pitchFamily="34" charset="0"/>
                <a:cs typeface="Calibri" pitchFamily="34" charset="0"/>
              </a:rPr>
              <a:t>Suzana</a:t>
            </a:r>
            <a:r>
              <a:rPr lang="en-US" sz="1400" b="1" dirty="0">
                <a:solidFill>
                  <a:schemeClr val="tx1"/>
                </a:solidFill>
                <a:latin typeface="Calibri" pitchFamily="34" charset="0"/>
                <a:cs typeface="Calibri" pitchFamily="34" charset="0"/>
              </a:rPr>
              <a:t> Camargo (U C)</a:t>
            </a:r>
          </a:p>
          <a:p>
            <a:pPr eaLnBrk="1" hangingPunct="1">
              <a:buFont typeface="Arial" pitchFamily="34" charset="0"/>
              <a:buChar char="•"/>
            </a:pPr>
            <a:r>
              <a:rPr lang="en-US" sz="1400" b="1" dirty="0">
                <a:solidFill>
                  <a:schemeClr val="tx1"/>
                </a:solidFill>
                <a:latin typeface="Calibri" pitchFamily="34" charset="0"/>
                <a:cs typeface="Calibri" pitchFamily="34" charset="0"/>
              </a:rPr>
              <a:t>Mark </a:t>
            </a:r>
            <a:r>
              <a:rPr lang="en-US" sz="1400" b="1" dirty="0" err="1">
                <a:solidFill>
                  <a:schemeClr val="tx1"/>
                </a:solidFill>
                <a:latin typeface="Calibri" pitchFamily="34" charset="0"/>
                <a:cs typeface="Calibri" pitchFamily="34" charset="0"/>
              </a:rPr>
              <a:t>DeMaria</a:t>
            </a:r>
            <a:r>
              <a:rPr lang="en-US" sz="1400" b="1" dirty="0">
                <a:solidFill>
                  <a:schemeClr val="tx1"/>
                </a:solidFill>
                <a:latin typeface="Calibri" pitchFamily="34" charset="0"/>
                <a:cs typeface="Calibri" pitchFamily="34" charset="0"/>
              </a:rPr>
              <a:t> (NESDIS)</a:t>
            </a:r>
          </a:p>
          <a:p>
            <a:pPr eaLnBrk="1" hangingPunct="1">
              <a:buFont typeface="Arial" pitchFamily="34" charset="0"/>
              <a:buChar char="•"/>
            </a:pPr>
            <a:r>
              <a:rPr lang="en-US" sz="1400" b="1" dirty="0">
                <a:solidFill>
                  <a:schemeClr val="tx1"/>
                </a:solidFill>
                <a:latin typeface="Calibri" pitchFamily="34" charset="0"/>
                <a:cs typeface="Calibri" pitchFamily="34" charset="0"/>
              </a:rPr>
              <a:t>Russ Elsberry (NPS)</a:t>
            </a:r>
          </a:p>
          <a:p>
            <a:pPr eaLnBrk="1" hangingPunct="1">
              <a:buFont typeface="Arial" pitchFamily="34" charset="0"/>
              <a:buChar char="•"/>
            </a:pPr>
            <a:r>
              <a:rPr lang="en-US" sz="1400" b="1" dirty="0">
                <a:solidFill>
                  <a:schemeClr val="tx1"/>
                </a:solidFill>
                <a:latin typeface="Calibri" pitchFamily="34" charset="0"/>
                <a:cs typeface="Calibri" pitchFamily="34" charset="0"/>
              </a:rPr>
              <a:t>Tim Li (U H)</a:t>
            </a:r>
          </a:p>
          <a:p>
            <a:pPr eaLnBrk="1" hangingPunct="1">
              <a:buFont typeface="Arial" pitchFamily="34" charset="0"/>
              <a:buChar char="•"/>
            </a:pPr>
            <a:r>
              <a:rPr lang="en-US" sz="1400" b="1" dirty="0">
                <a:solidFill>
                  <a:schemeClr val="tx1"/>
                </a:solidFill>
                <a:latin typeface="Calibri" pitchFamily="34" charset="0"/>
                <a:cs typeface="Calibri" pitchFamily="34" charset="0"/>
              </a:rPr>
              <a:t>Eric Maloney (CSU)</a:t>
            </a:r>
          </a:p>
          <a:p>
            <a:pPr eaLnBrk="1" hangingPunct="1">
              <a:buFont typeface="Arial" pitchFamily="34" charset="0"/>
              <a:buChar char="•"/>
            </a:pPr>
            <a:r>
              <a:rPr lang="en-US" sz="1400" b="1" dirty="0" err="1">
                <a:solidFill>
                  <a:schemeClr val="tx1"/>
                </a:solidFill>
                <a:latin typeface="Calibri" pitchFamily="34" charset="0"/>
                <a:cs typeface="Calibri" pitchFamily="34" charset="0"/>
              </a:rPr>
              <a:t>Shian</a:t>
            </a:r>
            <a:r>
              <a:rPr lang="en-US" sz="1400" b="1" dirty="0">
                <a:solidFill>
                  <a:schemeClr val="tx1"/>
                </a:solidFill>
                <a:latin typeface="Calibri" pitchFamily="34" charset="0"/>
                <a:cs typeface="Calibri" pitchFamily="34" charset="0"/>
              </a:rPr>
              <a:t> </a:t>
            </a:r>
            <a:r>
              <a:rPr lang="en-US" sz="1400" b="1" dirty="0" err="1">
                <a:solidFill>
                  <a:schemeClr val="tx1"/>
                </a:solidFill>
                <a:latin typeface="Calibri" pitchFamily="34" charset="0"/>
                <a:cs typeface="Calibri" pitchFamily="34" charset="0"/>
              </a:rPr>
              <a:t>Jiann</a:t>
            </a:r>
            <a:r>
              <a:rPr lang="en-US" sz="1400" b="1" dirty="0">
                <a:solidFill>
                  <a:schemeClr val="tx1"/>
                </a:solidFill>
                <a:latin typeface="Calibri" pitchFamily="34" charset="0"/>
                <a:cs typeface="Calibri" pitchFamily="34" charset="0"/>
              </a:rPr>
              <a:t> Lin (GFDL)</a:t>
            </a:r>
          </a:p>
          <a:p>
            <a:pPr eaLnBrk="1" hangingPunct="1">
              <a:buFont typeface="Arial" pitchFamily="34" charset="0"/>
              <a:buChar char="•"/>
            </a:pPr>
            <a:r>
              <a:rPr lang="en-US" sz="1400" b="1" dirty="0">
                <a:solidFill>
                  <a:srgbClr val="000000"/>
                </a:solidFill>
                <a:latin typeface="Calibri" pitchFamily="34" charset="0"/>
                <a:cs typeface="Calibri" pitchFamily="34" charset="0"/>
              </a:rPr>
              <a:t>Duane </a:t>
            </a:r>
            <a:r>
              <a:rPr lang="en-US" sz="1400" b="1" dirty="0" err="1">
                <a:solidFill>
                  <a:srgbClr val="000000"/>
                </a:solidFill>
                <a:latin typeface="Calibri" pitchFamily="34" charset="0"/>
                <a:cs typeface="Calibri" pitchFamily="34" charset="0"/>
              </a:rPr>
              <a:t>Waliser</a:t>
            </a:r>
            <a:r>
              <a:rPr lang="en-US" sz="1400" b="1" dirty="0">
                <a:solidFill>
                  <a:srgbClr val="000000"/>
                </a:solidFill>
                <a:latin typeface="Calibri" pitchFamily="34" charset="0"/>
                <a:cs typeface="Calibri" pitchFamily="34" charset="0"/>
              </a:rPr>
              <a:t> (JPL)</a:t>
            </a:r>
          </a:p>
          <a:p>
            <a:pPr eaLnBrk="1" hangingPunct="1">
              <a:buFont typeface="Arial" pitchFamily="34" charset="0"/>
              <a:buChar char="•"/>
            </a:pPr>
            <a:r>
              <a:rPr lang="en-US" sz="1400" b="1" dirty="0">
                <a:solidFill>
                  <a:srgbClr val="000000"/>
                </a:solidFill>
                <a:latin typeface="Calibri" pitchFamily="34" charset="0"/>
                <a:cs typeface="Calibri" pitchFamily="34" charset="0"/>
              </a:rPr>
              <a:t>Stan Benjamin (ESRL)</a:t>
            </a:r>
          </a:p>
          <a:p>
            <a:pPr eaLnBrk="1" hangingPunct="1">
              <a:buFont typeface="Arial" pitchFamily="34" charset="0"/>
              <a:buChar char="•"/>
            </a:pPr>
            <a:r>
              <a:rPr lang="en-US" sz="1400" b="1" dirty="0">
                <a:solidFill>
                  <a:srgbClr val="000000"/>
                </a:solidFill>
                <a:latin typeface="Calibri" pitchFamily="34" charset="0"/>
                <a:cs typeface="Calibri" pitchFamily="34" charset="0"/>
              </a:rPr>
              <a:t>Bill </a:t>
            </a:r>
            <a:r>
              <a:rPr lang="en-US" sz="1400" b="1" dirty="0" err="1">
                <a:solidFill>
                  <a:srgbClr val="000000"/>
                </a:solidFill>
                <a:latin typeface="Calibri" pitchFamily="34" charset="0"/>
                <a:cs typeface="Calibri" pitchFamily="34" charset="0"/>
              </a:rPr>
              <a:t>Skamarock</a:t>
            </a:r>
            <a:r>
              <a:rPr lang="en-US" sz="1400" b="1" dirty="0">
                <a:solidFill>
                  <a:srgbClr val="000000"/>
                </a:solidFill>
                <a:latin typeface="Calibri" pitchFamily="34" charset="0"/>
                <a:cs typeface="Calibri" pitchFamily="34" charset="0"/>
              </a:rPr>
              <a:t> (NCAR)</a:t>
            </a:r>
          </a:p>
          <a:p>
            <a:pPr eaLnBrk="1" hangingPunct="1">
              <a:buFont typeface="Arial" pitchFamily="34" charset="0"/>
              <a:buChar char="•"/>
            </a:pPr>
            <a:r>
              <a:rPr lang="en-US" sz="1400" b="1" dirty="0">
                <a:solidFill>
                  <a:srgbClr val="000000"/>
                </a:solidFill>
                <a:latin typeface="Calibri" pitchFamily="34" charset="0"/>
                <a:cs typeface="Calibri" pitchFamily="34" charset="0"/>
              </a:rPr>
              <a:t>Jim </a:t>
            </a:r>
            <a:r>
              <a:rPr lang="en-US" sz="1400" b="1" dirty="0" err="1">
                <a:solidFill>
                  <a:srgbClr val="000000"/>
                </a:solidFill>
                <a:latin typeface="Calibri" pitchFamily="34" charset="0"/>
                <a:cs typeface="Calibri" pitchFamily="34" charset="0"/>
              </a:rPr>
              <a:t>Dudhia</a:t>
            </a:r>
            <a:r>
              <a:rPr lang="en-US" sz="1400" b="1" dirty="0">
                <a:solidFill>
                  <a:srgbClr val="000000"/>
                </a:solidFill>
                <a:latin typeface="Calibri" pitchFamily="34" charset="0"/>
                <a:cs typeface="Calibri" pitchFamily="34" charset="0"/>
              </a:rPr>
              <a:t> (NCAR)</a:t>
            </a:r>
          </a:p>
          <a:p>
            <a:pPr eaLnBrk="1" hangingPunct="1">
              <a:buFont typeface="Arial" pitchFamily="34" charset="0"/>
              <a:buChar char="•"/>
            </a:pPr>
            <a:r>
              <a:rPr lang="en-US" sz="1400" b="1" dirty="0">
                <a:solidFill>
                  <a:srgbClr val="000000"/>
                </a:solidFill>
                <a:latin typeface="Calibri" pitchFamily="34" charset="0"/>
                <a:cs typeface="Calibri" pitchFamily="34" charset="0"/>
              </a:rPr>
              <a:t>Rich Neale (NCAR)</a:t>
            </a:r>
          </a:p>
          <a:p>
            <a:pPr eaLnBrk="1" hangingPunct="1">
              <a:lnSpc>
                <a:spcPts val="1950"/>
              </a:lnSpc>
              <a:buFont typeface="Arial" pitchFamily="34" charset="0"/>
              <a:buChar char="•"/>
            </a:pPr>
            <a:r>
              <a:rPr lang="en-US" sz="1400" b="1" dirty="0">
                <a:solidFill>
                  <a:srgbClr val="000000"/>
                </a:solidFill>
                <a:latin typeface="Calibri" pitchFamily="34" charset="0"/>
                <a:cs typeface="Calibri" pitchFamily="34" charset="0"/>
              </a:rPr>
              <a:t>Wayne Higgins (CPC)</a:t>
            </a:r>
          </a:p>
          <a:p>
            <a:pPr eaLnBrk="1" hangingPunct="1">
              <a:lnSpc>
                <a:spcPts val="1950"/>
              </a:lnSpc>
              <a:buFont typeface="Arial" pitchFamily="34" charset="0"/>
              <a:buChar char="•"/>
            </a:pPr>
            <a:r>
              <a:rPr lang="en-US" sz="1400" b="1" dirty="0">
                <a:solidFill>
                  <a:srgbClr val="000000"/>
                </a:solidFill>
                <a:latin typeface="Calibri" pitchFamily="34" charset="0"/>
                <a:cs typeface="Calibri" pitchFamily="34" charset="0"/>
              </a:rPr>
              <a:t>Jae </a:t>
            </a:r>
            <a:r>
              <a:rPr lang="en-US" sz="1400" b="1" dirty="0" err="1">
                <a:solidFill>
                  <a:srgbClr val="000000"/>
                </a:solidFill>
                <a:latin typeface="Calibri" pitchFamily="34" charset="0"/>
                <a:cs typeface="Calibri" pitchFamily="34" charset="0"/>
              </a:rPr>
              <a:t>Schemm</a:t>
            </a:r>
            <a:r>
              <a:rPr lang="en-US" sz="1400" b="1" dirty="0">
                <a:solidFill>
                  <a:srgbClr val="000000"/>
                </a:solidFill>
                <a:latin typeface="Calibri" pitchFamily="34" charset="0"/>
                <a:cs typeface="Calibri" pitchFamily="34" charset="0"/>
              </a:rPr>
              <a:t> (CPC)</a:t>
            </a:r>
          </a:p>
          <a:p>
            <a:pPr eaLnBrk="1" hangingPunct="1">
              <a:lnSpc>
                <a:spcPts val="1950"/>
              </a:lnSpc>
              <a:buFont typeface="Arial" pitchFamily="34" charset="0"/>
              <a:buChar char="•"/>
            </a:pPr>
            <a:r>
              <a:rPr lang="en-US" sz="1400" b="1" dirty="0">
                <a:solidFill>
                  <a:srgbClr val="000000"/>
                </a:solidFill>
                <a:latin typeface="Calibri" pitchFamily="34" charset="0"/>
                <a:cs typeface="Calibri" pitchFamily="34" charset="0"/>
              </a:rPr>
              <a:t>Carolyn Reynolds (NRL)</a:t>
            </a:r>
          </a:p>
          <a:p>
            <a:pPr eaLnBrk="1" hangingPunct="1">
              <a:lnSpc>
                <a:spcPts val="1950"/>
              </a:lnSpc>
              <a:buFont typeface="Arial" pitchFamily="34" charset="0"/>
              <a:buChar char="•"/>
            </a:pPr>
            <a:r>
              <a:rPr lang="en-US" sz="1400" b="1" dirty="0">
                <a:solidFill>
                  <a:srgbClr val="000000"/>
                </a:solidFill>
                <a:latin typeface="Calibri" pitchFamily="34" charset="0"/>
                <a:cs typeface="Calibri" pitchFamily="34" charset="0"/>
              </a:rPr>
              <a:t>Tim Whitcomb (NRL)</a:t>
            </a:r>
          </a:p>
        </p:txBody>
      </p:sp>
      <p:sp>
        <p:nvSpPr>
          <p:cNvPr id="22533" name="TextBox 6"/>
          <p:cNvSpPr txBox="1">
            <a:spLocks noChangeArrowheads="1"/>
          </p:cNvSpPr>
          <p:nvPr/>
        </p:nvSpPr>
        <p:spPr bwMode="auto">
          <a:xfrm>
            <a:off x="509588" y="2122488"/>
            <a:ext cx="218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2000" b="1" dirty="0">
                <a:solidFill>
                  <a:srgbClr val="C00000"/>
                </a:solidFill>
                <a:latin typeface="Calibri" pitchFamily="34" charset="0"/>
                <a:cs typeface="Calibri" pitchFamily="34" charset="0"/>
              </a:rPr>
              <a:t>Team members</a:t>
            </a:r>
          </a:p>
        </p:txBody>
      </p:sp>
      <p:sp>
        <p:nvSpPr>
          <p:cNvPr id="22534" name="Rectangle 7"/>
          <p:cNvSpPr>
            <a:spLocks noChangeArrowheads="1"/>
          </p:cNvSpPr>
          <p:nvPr/>
        </p:nvSpPr>
        <p:spPr bwMode="auto">
          <a:xfrm>
            <a:off x="6026725" y="2479675"/>
            <a:ext cx="2971800" cy="35035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285750" lvl="1" indent="-285750" defTabSz="912813" eaLnBrk="0" hangingPunct="0">
              <a:lnSpc>
                <a:spcPts val="1900"/>
              </a:lnSpc>
              <a:buClr>
                <a:srgbClr val="000000"/>
              </a:buClr>
              <a:buFont typeface="Arial" pitchFamily="34" charset="0"/>
              <a:buChar char="•"/>
            </a:pPr>
            <a:r>
              <a:rPr lang="en-US" sz="1400" b="1" dirty="0">
                <a:solidFill>
                  <a:srgbClr val="000000"/>
                </a:solidFill>
                <a:latin typeface="Calibri" pitchFamily="34" charset="0"/>
                <a:cs typeface="Calibri" pitchFamily="34" charset="0"/>
              </a:rPr>
              <a:t>NOAA Weather and Climate Forecast System </a:t>
            </a:r>
            <a:r>
              <a:rPr lang="en-US" sz="1400" b="1" dirty="0">
                <a:solidFill>
                  <a:srgbClr val="C00000"/>
                </a:solidFill>
                <a:latin typeface="Calibri" pitchFamily="34" charset="0"/>
                <a:cs typeface="Calibri" pitchFamily="34" charset="0"/>
              </a:rPr>
              <a:t>(GFS/CFS)</a:t>
            </a:r>
          </a:p>
          <a:p>
            <a:pPr marL="285750" lvl="1" indent="-285750" defTabSz="912813" eaLnBrk="0" hangingPunct="0">
              <a:lnSpc>
                <a:spcPts val="1900"/>
              </a:lnSpc>
              <a:buClr>
                <a:srgbClr val="000000"/>
              </a:buClr>
              <a:buFont typeface="Arial" pitchFamily="34" charset="0"/>
              <a:buChar char="•"/>
            </a:pPr>
            <a:r>
              <a:rPr lang="en-US" sz="1400" b="1" dirty="0">
                <a:solidFill>
                  <a:srgbClr val="000000"/>
                </a:solidFill>
                <a:latin typeface="Calibri" pitchFamily="34" charset="0"/>
                <a:cs typeface="Calibri" pitchFamily="34" charset="0"/>
              </a:rPr>
              <a:t>GFDL High-resolution Atmospheric Model </a:t>
            </a:r>
            <a:r>
              <a:rPr lang="en-US" sz="1400" b="1" dirty="0">
                <a:solidFill>
                  <a:srgbClr val="C00000"/>
                </a:solidFill>
                <a:latin typeface="Calibri" pitchFamily="34" charset="0"/>
                <a:cs typeface="Calibri" pitchFamily="34" charset="0"/>
              </a:rPr>
              <a:t>(</a:t>
            </a:r>
            <a:r>
              <a:rPr lang="en-US" sz="1400" b="1" dirty="0" err="1">
                <a:solidFill>
                  <a:srgbClr val="C00000"/>
                </a:solidFill>
                <a:latin typeface="Calibri" pitchFamily="34" charset="0"/>
                <a:cs typeface="Calibri" pitchFamily="34" charset="0"/>
              </a:rPr>
              <a:t>HiRAM</a:t>
            </a:r>
            <a:r>
              <a:rPr lang="en-US" sz="1400" b="1" dirty="0">
                <a:solidFill>
                  <a:srgbClr val="C00000"/>
                </a:solidFill>
                <a:latin typeface="Calibri" pitchFamily="34" charset="0"/>
                <a:cs typeface="Calibri" pitchFamily="34" charset="0"/>
              </a:rPr>
              <a:t>)</a:t>
            </a:r>
          </a:p>
          <a:p>
            <a:pPr marL="285750" lvl="1" indent="-285750" defTabSz="912813" eaLnBrk="0" hangingPunct="0">
              <a:lnSpc>
                <a:spcPts val="1900"/>
              </a:lnSpc>
              <a:buClr>
                <a:srgbClr val="000000"/>
              </a:buClr>
              <a:buFont typeface="Arial" pitchFamily="34" charset="0"/>
              <a:buChar char="•"/>
            </a:pPr>
            <a:r>
              <a:rPr lang="en-US" sz="1400" b="1" dirty="0">
                <a:solidFill>
                  <a:srgbClr val="000000"/>
                </a:solidFill>
                <a:latin typeface="Calibri" pitchFamily="34" charset="0"/>
                <a:cs typeface="Calibri" pitchFamily="34" charset="0"/>
              </a:rPr>
              <a:t>Navy Global Environment Model </a:t>
            </a:r>
            <a:r>
              <a:rPr lang="en-US" sz="1400" b="1" dirty="0">
                <a:solidFill>
                  <a:srgbClr val="C00000"/>
                </a:solidFill>
                <a:latin typeface="Calibri" pitchFamily="34" charset="0"/>
                <a:cs typeface="Calibri" pitchFamily="34" charset="0"/>
              </a:rPr>
              <a:t>(NAVGEM)</a:t>
            </a:r>
          </a:p>
          <a:p>
            <a:pPr marL="285750" lvl="1" indent="-285750" defTabSz="912813" eaLnBrk="0" hangingPunct="0">
              <a:lnSpc>
                <a:spcPts val="1900"/>
              </a:lnSpc>
              <a:buClr>
                <a:srgbClr val="000000"/>
              </a:buClr>
              <a:buFont typeface="Arial" pitchFamily="34" charset="0"/>
              <a:buChar char="•"/>
            </a:pPr>
            <a:r>
              <a:rPr lang="en-US" sz="1400" b="1" dirty="0">
                <a:solidFill>
                  <a:srgbClr val="000000"/>
                </a:solidFill>
                <a:latin typeface="Calibri" pitchFamily="34" charset="0"/>
                <a:cs typeface="Calibri" pitchFamily="34" charset="0"/>
              </a:rPr>
              <a:t>Flow-following finite-volume Icosahedral Model </a:t>
            </a:r>
            <a:r>
              <a:rPr lang="en-US" sz="1400" b="1" dirty="0">
                <a:solidFill>
                  <a:srgbClr val="C00000"/>
                </a:solidFill>
                <a:latin typeface="Calibri" pitchFamily="34" charset="0"/>
                <a:cs typeface="Calibri" pitchFamily="34" charset="0"/>
              </a:rPr>
              <a:t>(FIM)</a:t>
            </a:r>
          </a:p>
          <a:p>
            <a:pPr marL="285750" lvl="1" indent="-285750" defTabSz="912813" eaLnBrk="0" hangingPunct="0">
              <a:lnSpc>
                <a:spcPts val="1900"/>
              </a:lnSpc>
              <a:buClr>
                <a:srgbClr val="000000"/>
              </a:buClr>
              <a:buFont typeface="Arial" pitchFamily="34" charset="0"/>
              <a:buChar char="•"/>
            </a:pPr>
            <a:r>
              <a:rPr lang="en-US" sz="1400" b="1" dirty="0">
                <a:solidFill>
                  <a:srgbClr val="000000"/>
                </a:solidFill>
                <a:latin typeface="Calibri" pitchFamily="34" charset="0"/>
                <a:cs typeface="Calibri" pitchFamily="34" charset="0"/>
              </a:rPr>
              <a:t>Non-hydrostatic Unified Model for Atmosphere </a:t>
            </a:r>
            <a:r>
              <a:rPr lang="en-US" sz="1400" b="1" dirty="0">
                <a:solidFill>
                  <a:srgbClr val="C00000"/>
                </a:solidFill>
                <a:latin typeface="Calibri" pitchFamily="34" charset="0"/>
                <a:cs typeface="Calibri" pitchFamily="34" charset="0"/>
              </a:rPr>
              <a:t>(NUMA)</a:t>
            </a:r>
          </a:p>
          <a:p>
            <a:pPr marL="285750" lvl="1" indent="-285750" defTabSz="912813" eaLnBrk="0" hangingPunct="0">
              <a:lnSpc>
                <a:spcPts val="1900"/>
              </a:lnSpc>
              <a:buClr>
                <a:srgbClr val="000000"/>
              </a:buClr>
              <a:buFont typeface="Arial" pitchFamily="34" charset="0"/>
              <a:buChar char="•"/>
            </a:pPr>
            <a:r>
              <a:rPr lang="en-US" sz="1400" b="1" dirty="0">
                <a:solidFill>
                  <a:srgbClr val="000000"/>
                </a:solidFill>
                <a:latin typeface="Calibri" pitchFamily="34" charset="0"/>
                <a:cs typeface="Calibri" pitchFamily="34" charset="0"/>
              </a:rPr>
              <a:t>Model for Prediction Across Scales </a:t>
            </a:r>
            <a:r>
              <a:rPr lang="en-US" sz="1400" b="1" dirty="0">
                <a:solidFill>
                  <a:srgbClr val="C00000"/>
                </a:solidFill>
                <a:latin typeface="Calibri" pitchFamily="34" charset="0"/>
                <a:cs typeface="Calibri" pitchFamily="34" charset="0"/>
              </a:rPr>
              <a:t>(MPAS)</a:t>
            </a:r>
          </a:p>
          <a:p>
            <a:pPr marL="285750" indent="-285750" defTabSz="912813">
              <a:lnSpc>
                <a:spcPts val="1900"/>
              </a:lnSpc>
              <a:buFont typeface="Arial" pitchFamily="34" charset="0"/>
              <a:buChar char="•"/>
            </a:pPr>
            <a:r>
              <a:rPr lang="en-US" sz="1400" b="1" dirty="0">
                <a:solidFill>
                  <a:srgbClr val="000000"/>
                </a:solidFill>
                <a:latin typeface="Calibri" pitchFamily="34" charset="0"/>
                <a:cs typeface="Calibri" pitchFamily="34" charset="0"/>
              </a:rPr>
              <a:t>Community Earth System Model </a:t>
            </a:r>
            <a:r>
              <a:rPr lang="en-US" sz="1400" b="1" dirty="0">
                <a:solidFill>
                  <a:srgbClr val="C00000"/>
                </a:solidFill>
                <a:latin typeface="Calibri" pitchFamily="34" charset="0"/>
                <a:cs typeface="Calibri" pitchFamily="34" charset="0"/>
              </a:rPr>
              <a:t>(CESM)</a:t>
            </a:r>
          </a:p>
        </p:txBody>
      </p:sp>
      <p:sp>
        <p:nvSpPr>
          <p:cNvPr id="22535" name="TextBox 8"/>
          <p:cNvSpPr txBox="1">
            <a:spLocks noChangeArrowheads="1"/>
          </p:cNvSpPr>
          <p:nvPr/>
        </p:nvSpPr>
        <p:spPr bwMode="auto">
          <a:xfrm>
            <a:off x="7045325" y="2117725"/>
            <a:ext cx="979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2000" b="1" dirty="0">
                <a:solidFill>
                  <a:srgbClr val="C00000"/>
                </a:solidFill>
                <a:latin typeface="Calibri" pitchFamily="34" charset="0"/>
                <a:cs typeface="Calibri" pitchFamily="34" charset="0"/>
              </a:rPr>
              <a:t>Models</a:t>
            </a:r>
          </a:p>
        </p:txBody>
      </p:sp>
      <p:sp>
        <p:nvSpPr>
          <p:cNvPr id="10" name="Rectangle 9"/>
          <p:cNvSpPr/>
          <p:nvPr/>
        </p:nvSpPr>
        <p:spPr>
          <a:xfrm>
            <a:off x="3810000" y="2362200"/>
            <a:ext cx="14478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cs typeface="Arial" pitchFamily="34" charset="0"/>
              </a:rPr>
              <a:t>Basic Research</a:t>
            </a:r>
          </a:p>
        </p:txBody>
      </p:sp>
      <p:sp>
        <p:nvSpPr>
          <p:cNvPr id="11" name="Rectangle 10"/>
          <p:cNvSpPr/>
          <p:nvPr/>
        </p:nvSpPr>
        <p:spPr>
          <a:xfrm>
            <a:off x="3713163" y="3733800"/>
            <a:ext cx="1668462"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cs typeface="Arial" pitchFamily="34" charset="0"/>
              </a:rPr>
              <a:t>Model Development</a:t>
            </a:r>
          </a:p>
        </p:txBody>
      </p:sp>
      <p:sp>
        <p:nvSpPr>
          <p:cNvPr id="12" name="Rectangle 11"/>
          <p:cNvSpPr/>
          <p:nvPr/>
        </p:nvSpPr>
        <p:spPr>
          <a:xfrm>
            <a:off x="3565525" y="5218113"/>
            <a:ext cx="1920875" cy="8778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cs typeface="Arial" pitchFamily="34" charset="0"/>
              </a:rPr>
              <a:t>Operational Implementation</a:t>
            </a:r>
          </a:p>
        </p:txBody>
      </p:sp>
      <p:sp>
        <p:nvSpPr>
          <p:cNvPr id="13" name="Curved Right Arrow 12"/>
          <p:cNvSpPr/>
          <p:nvPr/>
        </p:nvSpPr>
        <p:spPr>
          <a:xfrm>
            <a:off x="3352800" y="2971800"/>
            <a:ext cx="457200" cy="1066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 name="Curved Right Arrow 13"/>
          <p:cNvSpPr/>
          <p:nvPr/>
        </p:nvSpPr>
        <p:spPr>
          <a:xfrm rot="205334">
            <a:off x="3233738" y="4340225"/>
            <a:ext cx="500062" cy="1447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Curved Right Arrow 15"/>
          <p:cNvSpPr/>
          <p:nvPr/>
        </p:nvSpPr>
        <p:spPr>
          <a:xfrm rot="10509759">
            <a:off x="5308600" y="4286250"/>
            <a:ext cx="498475" cy="1447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Curved Right Arrow 16"/>
          <p:cNvSpPr/>
          <p:nvPr/>
        </p:nvSpPr>
        <p:spPr>
          <a:xfrm rot="10800000">
            <a:off x="5257800" y="2905125"/>
            <a:ext cx="457200" cy="1066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585788"/>
            <a:ext cx="8229600" cy="708025"/>
          </a:xfrm>
        </p:spPr>
        <p:txBody>
          <a:bodyPr/>
          <a:lstStyle/>
          <a:p>
            <a:r>
              <a:rPr lang="en-US" smtClean="0"/>
              <a:t>ESPC Roadmap</a:t>
            </a:r>
          </a:p>
        </p:txBody>
      </p:sp>
      <p:sp>
        <p:nvSpPr>
          <p:cNvPr id="19459" name="Content Placeholder 2"/>
          <p:cNvSpPr>
            <a:spLocks noGrp="1"/>
          </p:cNvSpPr>
          <p:nvPr>
            <p:ph idx="1"/>
          </p:nvPr>
        </p:nvSpPr>
        <p:spPr>
          <a:xfrm>
            <a:off x="257175" y="1274763"/>
            <a:ext cx="8604250" cy="4525962"/>
          </a:xfrm>
        </p:spPr>
        <p:txBody>
          <a:bodyPr/>
          <a:lstStyle/>
          <a:p>
            <a:pPr marL="228600" indent="0">
              <a:spcBef>
                <a:spcPct val="0"/>
              </a:spcBef>
              <a:buFontTx/>
              <a:buNone/>
            </a:pPr>
            <a:r>
              <a:rPr lang="en-US" sz="2000" b="1" u="sng" smtClean="0">
                <a:solidFill>
                  <a:srgbClr val="FF0000"/>
                </a:solidFill>
              </a:rPr>
              <a:t>2010-2011</a:t>
            </a:r>
          </a:p>
          <a:p>
            <a:pPr marL="688975" lvl="1" indent="-342900">
              <a:spcBef>
                <a:spcPct val="0"/>
              </a:spcBef>
            </a:pPr>
            <a:r>
              <a:rPr lang="en-US" sz="2000" smtClean="0"/>
              <a:t>Planning, First ESPC scientific workshop (Boulder, CO Sep 2010) </a:t>
            </a:r>
          </a:p>
          <a:p>
            <a:pPr marL="228600" indent="0">
              <a:spcBef>
                <a:spcPct val="0"/>
              </a:spcBef>
              <a:buFontTx/>
              <a:buNone/>
            </a:pPr>
            <a:r>
              <a:rPr lang="en-US" sz="2000" b="1" u="sng" smtClean="0">
                <a:solidFill>
                  <a:srgbClr val="FF0000"/>
                </a:solidFill>
              </a:rPr>
              <a:t>2012-2013</a:t>
            </a:r>
            <a:r>
              <a:rPr lang="en-US" sz="2000" b="1" u="sng" smtClean="0"/>
              <a:t> </a:t>
            </a:r>
          </a:p>
          <a:p>
            <a:pPr marL="688975" lvl="1" indent="-342900">
              <a:spcBef>
                <a:spcPct val="0"/>
              </a:spcBef>
            </a:pPr>
            <a:r>
              <a:rPr lang="en-US" sz="2000" smtClean="0"/>
              <a:t>Interim Scientific Steering Committee formed, ISSC workshop (Silver Spring, MD, Mar 2012) </a:t>
            </a:r>
          </a:p>
          <a:p>
            <a:pPr marL="688975" lvl="1" indent="-342900">
              <a:spcBef>
                <a:spcPct val="0"/>
              </a:spcBef>
            </a:pPr>
            <a:r>
              <a:rPr lang="en-US" sz="2000" smtClean="0"/>
              <a:t>Proposed demonstration systems for IOC at 2018, Demo workshop (Nov 2012) </a:t>
            </a:r>
          </a:p>
          <a:p>
            <a:pPr marL="228600" indent="0">
              <a:spcBef>
                <a:spcPct val="0"/>
              </a:spcBef>
              <a:buFontTx/>
              <a:buNone/>
            </a:pPr>
            <a:r>
              <a:rPr lang="en-US" sz="2000" b="1" u="sng" smtClean="0">
                <a:solidFill>
                  <a:srgbClr val="FF0000"/>
                </a:solidFill>
              </a:rPr>
              <a:t>2013-2017 </a:t>
            </a:r>
          </a:p>
          <a:p>
            <a:pPr marL="688975" lvl="1" indent="-342900">
              <a:spcBef>
                <a:spcPct val="0"/>
              </a:spcBef>
            </a:pPr>
            <a:r>
              <a:rPr lang="en-US" sz="2000" smtClean="0"/>
              <a:t>Construct implementation plan for each demonstration project</a:t>
            </a:r>
          </a:p>
          <a:p>
            <a:pPr marL="688975" lvl="1" indent="-342900">
              <a:spcBef>
                <a:spcPct val="0"/>
              </a:spcBef>
            </a:pPr>
            <a:r>
              <a:rPr lang="en-US" sz="2000" smtClean="0"/>
              <a:t>Develop a better understanding of the bounds on prediction skill at various time and space scales in the current “skill nadir” </a:t>
            </a:r>
          </a:p>
          <a:p>
            <a:pPr marL="688975" lvl="1" indent="-342900">
              <a:spcBef>
                <a:spcPct val="0"/>
              </a:spcBef>
            </a:pPr>
            <a:r>
              <a:rPr lang="en-US" sz="2000" smtClean="0"/>
              <a:t>Implement systematic improvements in Research towards Operations </a:t>
            </a:r>
          </a:p>
          <a:p>
            <a:pPr marL="688975" lvl="1" indent="-342900">
              <a:spcBef>
                <a:spcPct val="0"/>
              </a:spcBef>
            </a:pPr>
            <a:r>
              <a:rPr lang="en-US" sz="2000" smtClean="0"/>
              <a:t>Conduct verification and validation with common metrics</a:t>
            </a:r>
          </a:p>
          <a:p>
            <a:pPr marL="228600" indent="0">
              <a:spcBef>
                <a:spcPct val="0"/>
              </a:spcBef>
              <a:buFontTx/>
              <a:buNone/>
            </a:pPr>
            <a:r>
              <a:rPr lang="en-US" sz="2000" b="1" u="sng" smtClean="0">
                <a:solidFill>
                  <a:srgbClr val="FF0000"/>
                </a:solidFill>
              </a:rPr>
              <a:t>2018</a:t>
            </a:r>
          </a:p>
          <a:p>
            <a:pPr marL="688975" lvl="1" indent="-342900">
              <a:spcBef>
                <a:spcPct val="0"/>
              </a:spcBef>
            </a:pPr>
            <a:r>
              <a:rPr lang="en-US" sz="2000" smtClean="0"/>
              <a:t>Initial Operational Capability (IOC) towards a FOC by 2025</a:t>
            </a:r>
            <a:endParaRPr lang="en-US" sz="2200" smtClean="0"/>
          </a:p>
        </p:txBody>
      </p:sp>
    </p:spTree>
    <p:extLst>
      <p:ext uri="{BB962C8B-B14F-4D97-AF65-F5344CB8AC3E}">
        <p14:creationId xmlns:p14="http://schemas.microsoft.com/office/powerpoint/2010/main" val="110701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995488" y="1955800"/>
            <a:ext cx="4481512" cy="3759200"/>
          </a:xfrm>
          <a:prstGeom prst="rect">
            <a:avLst/>
          </a:prstGeom>
          <a:gradFill rotWithShape="1">
            <a:gsLst>
              <a:gs pos="0">
                <a:srgbClr val="CBFFFF"/>
              </a:gs>
              <a:gs pos="100000">
                <a:srgbClr val="B5E5E9">
                  <a:alpha val="34998"/>
                </a:srgbClr>
              </a:gs>
            </a:gsLst>
            <a:lin ang="5400000"/>
          </a:gradFill>
          <a:ln w="9525">
            <a:solidFill>
              <a:srgbClr val="B6DCDF"/>
            </a:solidFill>
            <a:miter lim="800000"/>
            <a:headEnd/>
            <a:tailEnd/>
          </a:ln>
          <a:effectLst>
            <a:outerShdw dist="23000" dir="5400000" rotWithShape="0">
              <a:srgbClr val="808080">
                <a:alpha val="34998"/>
              </a:srgbClr>
            </a:outerShdw>
          </a:effectLst>
        </p:spPr>
        <p:txBody>
          <a:bodyPr/>
          <a:lstStyle/>
          <a:p>
            <a:pPr algn="ctr">
              <a:defRPr/>
            </a:pPr>
            <a:r>
              <a:rPr lang="en-US" sz="1600" dirty="0">
                <a:solidFill>
                  <a:srgbClr val="FF0000"/>
                </a:solidFill>
                <a:latin typeface="+mn-lt"/>
                <a:ea typeface="+mn-ea"/>
              </a:rPr>
              <a:t>ESPC Focus</a:t>
            </a:r>
          </a:p>
        </p:txBody>
      </p:sp>
      <p:pic>
        <p:nvPicPr>
          <p:cNvPr id="7171"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1295400"/>
            <a:ext cx="7391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6"/>
          <p:cNvSpPr>
            <a:spLocks noChangeArrowheads="1"/>
          </p:cNvSpPr>
          <p:nvPr/>
        </p:nvSpPr>
        <p:spPr bwMode="auto">
          <a:xfrm>
            <a:off x="3429000" y="6319838"/>
            <a:ext cx="3441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Assessment of Intraseasonal to Interannual Climate Prediction and Predictability, 2010, THE NATIONAL ACADEMIES PRESS • 500 Fifth Street, N.W. • Washington, DC 20001</a:t>
            </a:r>
          </a:p>
        </p:txBody>
      </p:sp>
      <p:sp>
        <p:nvSpPr>
          <p:cNvPr id="7173" name="Rectangle 2"/>
          <p:cNvSpPr>
            <a:spLocks noGrp="1" noChangeArrowheads="1"/>
          </p:cNvSpPr>
          <p:nvPr>
            <p:ph type="title"/>
          </p:nvPr>
        </p:nvSpPr>
        <p:spPr>
          <a:xfrm>
            <a:off x="228600" y="228600"/>
            <a:ext cx="8686800" cy="1143000"/>
          </a:xfrm>
        </p:spPr>
        <p:txBody>
          <a:bodyPr/>
          <a:lstStyle/>
          <a:p>
            <a:r>
              <a:rPr lang="en-US" sz="2800" smtClean="0"/>
              <a:t>Sources of Extended Range Predictability: </a:t>
            </a:r>
            <a:br>
              <a:rPr lang="en-US" sz="2800" smtClean="0"/>
            </a:br>
            <a:r>
              <a:rPr lang="en-US" sz="2000" smtClean="0"/>
              <a:t>Subseasonal, Intraseasonal and Interannual (ISI) Timescales</a:t>
            </a:r>
            <a:endParaRPr lang="en-US"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39700"/>
            <a:ext cx="8229600" cy="1143000"/>
          </a:xfrm>
        </p:spPr>
        <p:txBody>
          <a:bodyPr/>
          <a:lstStyle/>
          <a:p>
            <a:r>
              <a:rPr lang="en-US" sz="3200" smtClean="0"/>
              <a:t>Global Coupled Models</a:t>
            </a:r>
          </a:p>
        </p:txBody>
      </p:sp>
      <p:sp>
        <p:nvSpPr>
          <p:cNvPr id="8195" name="Content Placeholder 6"/>
          <p:cNvSpPr>
            <a:spLocks noGrp="1"/>
          </p:cNvSpPr>
          <p:nvPr>
            <p:ph idx="1"/>
          </p:nvPr>
        </p:nvSpPr>
        <p:spPr>
          <a:xfrm>
            <a:off x="0" y="1371600"/>
            <a:ext cx="4343400" cy="4754563"/>
          </a:xfrm>
        </p:spPr>
        <p:txBody>
          <a:bodyPr/>
          <a:lstStyle/>
          <a:p>
            <a:pPr>
              <a:spcBef>
                <a:spcPts val="600"/>
              </a:spcBef>
            </a:pPr>
            <a:r>
              <a:rPr lang="en-US" sz="1900" dirty="0" smtClean="0">
                <a:latin typeface="Calibri" pitchFamily="34" charset="0"/>
              </a:rPr>
              <a:t>Global air-sea coupled models were first implemented for climate applications but are increasingly being used at </a:t>
            </a:r>
            <a:r>
              <a:rPr lang="en-US" sz="1900" dirty="0" err="1" smtClean="0">
                <a:latin typeface="Calibri" pitchFamily="34" charset="0"/>
              </a:rPr>
              <a:t>subseasonal</a:t>
            </a:r>
            <a:r>
              <a:rPr lang="en-US" sz="1900" dirty="0" smtClean="0">
                <a:latin typeface="Calibri" pitchFamily="34" charset="0"/>
              </a:rPr>
              <a:t> to ISI timescales. </a:t>
            </a:r>
          </a:p>
          <a:p>
            <a:pPr>
              <a:spcBef>
                <a:spcPts val="600"/>
              </a:spcBef>
            </a:pPr>
            <a:r>
              <a:rPr lang="en-US" sz="1900" dirty="0" smtClean="0">
                <a:latin typeface="Calibri" pitchFamily="34" charset="0"/>
              </a:rPr>
              <a:t>Benefit is seen especially in the tropics in both atmospheric and oceanic verification  with largely comparable skill in extra-tropics and some benefit still seen at higher latitudes from coupling in the Southern Hemisphere.</a:t>
            </a:r>
          </a:p>
          <a:p>
            <a:pPr>
              <a:spcBef>
                <a:spcPts val="600"/>
              </a:spcBef>
            </a:pPr>
            <a:r>
              <a:rPr lang="en-US" sz="1900" dirty="0" smtClean="0">
                <a:latin typeface="Calibri" pitchFamily="34" charset="0"/>
              </a:rPr>
              <a:t>At week two and beyond, coupling produces skill improvements comparable to doubling resolution in some research cases.</a:t>
            </a:r>
          </a:p>
        </p:txBody>
      </p:sp>
      <p:grpSp>
        <p:nvGrpSpPr>
          <p:cNvPr id="8196" name="Group 8"/>
          <p:cNvGrpSpPr>
            <a:grpSpLocks/>
          </p:cNvGrpSpPr>
          <p:nvPr/>
        </p:nvGrpSpPr>
        <p:grpSpPr bwMode="auto">
          <a:xfrm>
            <a:off x="4191000" y="1524000"/>
            <a:ext cx="4800600" cy="4997450"/>
            <a:chOff x="2912866" y="1295400"/>
            <a:chExt cx="6078734" cy="4997965"/>
          </a:xfrm>
        </p:grpSpPr>
        <p:pic>
          <p:nvPicPr>
            <p:cNvPr id="819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295400"/>
              <a:ext cx="3124200" cy="499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2866" y="1295400"/>
              <a:ext cx="318313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Rectangle 9"/>
          <p:cNvSpPr>
            <a:spLocks noChangeArrowheads="1"/>
          </p:cNvSpPr>
          <p:nvPr/>
        </p:nvSpPr>
        <p:spPr bwMode="auto">
          <a:xfrm>
            <a:off x="7108825" y="6019800"/>
            <a:ext cx="2035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Crown copyright Met Office</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5"/>
          <p:cNvSpPr>
            <a:spLocks noChangeShapeType="1"/>
          </p:cNvSpPr>
          <p:nvPr/>
        </p:nvSpPr>
        <p:spPr bwMode="auto">
          <a:xfrm>
            <a:off x="228600" y="1295400"/>
            <a:ext cx="8686800" cy="1588"/>
          </a:xfrm>
          <a:prstGeom prst="line">
            <a:avLst/>
          </a:prstGeom>
          <a:noFill/>
          <a:ln w="57240">
            <a:solidFill>
              <a:srgbClr val="BBE0E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219" name="Title 3"/>
          <p:cNvSpPr>
            <a:spLocks noGrp="1"/>
          </p:cNvSpPr>
          <p:nvPr>
            <p:ph type="title"/>
          </p:nvPr>
        </p:nvSpPr>
        <p:spPr>
          <a:xfrm>
            <a:off x="457200" y="139700"/>
            <a:ext cx="8229600" cy="1143000"/>
          </a:xfrm>
        </p:spPr>
        <p:txBody>
          <a:bodyPr/>
          <a:lstStyle/>
          <a:p>
            <a:r>
              <a:rPr lang="en-US" sz="3200" dirty="0" smtClean="0"/>
              <a:t>Recent ESPC Activity</a:t>
            </a:r>
          </a:p>
        </p:txBody>
      </p:sp>
      <p:sp>
        <p:nvSpPr>
          <p:cNvPr id="5" name="Content Placeholder 4"/>
          <p:cNvSpPr>
            <a:spLocks noGrp="1"/>
          </p:cNvSpPr>
          <p:nvPr>
            <p:ph idx="1"/>
          </p:nvPr>
        </p:nvSpPr>
        <p:spPr/>
        <p:txBody>
          <a:bodyPr/>
          <a:lstStyle/>
          <a:p>
            <a:pPr marL="0" indent="0">
              <a:buFontTx/>
              <a:buNone/>
              <a:defRPr/>
            </a:pPr>
            <a:r>
              <a:rPr lang="en-US" b="1" dirty="0" smtClean="0">
                <a:latin typeface="Calibri" pitchFamily="34" charset="0"/>
                <a:ea typeface="ＭＳ Ｐゴシック" pitchFamily="34" charset="-128"/>
                <a:cs typeface="Calibri" pitchFamily="34" charset="0"/>
              </a:rPr>
              <a:t>Demonstrations Workshop 13-15 </a:t>
            </a:r>
            <a:r>
              <a:rPr lang="en-US" b="1" dirty="0" smtClean="0">
                <a:latin typeface="Calibri" pitchFamily="34" charset="0"/>
                <a:ea typeface="ＭＳ Ｐゴシック" pitchFamily="34" charset="-128"/>
                <a:cs typeface="Calibri" pitchFamily="34" charset="0"/>
              </a:rPr>
              <a:t>Nov </a:t>
            </a:r>
            <a:r>
              <a:rPr lang="en-US" b="1" dirty="0" smtClean="0">
                <a:latin typeface="Calibri" pitchFamily="34" charset="0"/>
                <a:ea typeface="ＭＳ Ｐゴシック" pitchFamily="34" charset="-128"/>
                <a:cs typeface="Calibri" pitchFamily="34" charset="0"/>
              </a:rPr>
              <a:t>2012</a:t>
            </a:r>
          </a:p>
          <a:p>
            <a:pPr lvl="1">
              <a:defRPr/>
            </a:pPr>
            <a:r>
              <a:rPr lang="en-US" sz="1600" dirty="0" smtClean="0">
                <a:latin typeface="Calibri" pitchFamily="34" charset="0"/>
                <a:ea typeface="ＭＳ Ｐゴシック" charset="-128"/>
                <a:cs typeface="Calibri" pitchFamily="34" charset="0"/>
              </a:rPr>
              <a:t>Attended by Demo team leads, working group participants, Agency/lab representatives (for coordination)</a:t>
            </a:r>
          </a:p>
          <a:p>
            <a:pPr lvl="1">
              <a:defRPr/>
            </a:pPr>
            <a:r>
              <a:rPr lang="en-US" sz="1600" dirty="0" smtClean="0">
                <a:latin typeface="Calibri" pitchFamily="34" charset="0"/>
                <a:ea typeface="ＭＳ Ｐゴシック" charset="-128"/>
                <a:cs typeface="Calibri" pitchFamily="34" charset="0"/>
              </a:rPr>
              <a:t>Organized around Demo groups: Preliminary talks, breakouts for working group discussions, reconvened/summarized</a:t>
            </a:r>
          </a:p>
          <a:p>
            <a:pPr lvl="1">
              <a:defRPr/>
            </a:pPr>
            <a:r>
              <a:rPr lang="en-US" sz="1600" dirty="0" smtClean="0">
                <a:latin typeface="Calibri" pitchFamily="34" charset="0"/>
                <a:ea typeface="ＭＳ Ｐゴシック" charset="-128"/>
                <a:cs typeface="Calibri" pitchFamily="34" charset="0"/>
              </a:rPr>
              <a:t>Drafted implementation plans that are in refinement now for a July 2013 start</a:t>
            </a:r>
          </a:p>
          <a:p>
            <a:pPr lvl="1">
              <a:defRPr/>
            </a:pPr>
            <a:endParaRPr lang="en-US" sz="1600" dirty="0" smtClean="0">
              <a:latin typeface="Calibri" pitchFamily="34" charset="0"/>
              <a:ea typeface="ＭＳ Ｐゴシック" charset="-128"/>
              <a:cs typeface="Calibri" pitchFamily="34" charset="0"/>
            </a:endParaRPr>
          </a:p>
          <a:p>
            <a:pPr marL="0" indent="0">
              <a:buFontTx/>
              <a:buNone/>
              <a:defRPr/>
            </a:pPr>
            <a:r>
              <a:rPr lang="en-US" b="1" dirty="0" smtClean="0">
                <a:latin typeface="Calibri" pitchFamily="34" charset="0"/>
                <a:ea typeface="ＭＳ Ｐゴシック" pitchFamily="34" charset="-128"/>
                <a:cs typeface="Calibri" pitchFamily="34" charset="0"/>
              </a:rPr>
              <a:t>0-100 day </a:t>
            </a:r>
            <a:r>
              <a:rPr lang="en-US" b="1" dirty="0" smtClean="0">
                <a:latin typeface="Calibri" pitchFamily="34" charset="0"/>
                <a:ea typeface="ＭＳ Ｐゴシック" pitchFamily="34" charset="-128"/>
                <a:cs typeface="Calibri" pitchFamily="34" charset="0"/>
              </a:rPr>
              <a:t>Pilot Project included in </a:t>
            </a:r>
            <a:r>
              <a:rPr lang="en-US" b="1" dirty="0" smtClean="0">
                <a:latin typeface="Calibri" pitchFamily="34" charset="0"/>
                <a:ea typeface="ＭＳ Ｐゴシック" pitchFamily="34" charset="-128"/>
                <a:cs typeface="Calibri" pitchFamily="34" charset="0"/>
              </a:rPr>
              <a:t>ESPC Project Office focus </a:t>
            </a:r>
            <a:r>
              <a:rPr lang="en-US" b="1" dirty="0" smtClean="0">
                <a:latin typeface="Calibri" pitchFamily="34" charset="0"/>
                <a:ea typeface="ＭＳ Ｐゴシック" pitchFamily="34" charset="-128"/>
                <a:cs typeface="Calibri" pitchFamily="34" charset="0"/>
              </a:rPr>
              <a:t>Jan 2013</a:t>
            </a:r>
          </a:p>
          <a:p>
            <a:pPr lvl="1">
              <a:defRPr/>
            </a:pPr>
            <a:r>
              <a:rPr lang="en-US" sz="1600" dirty="0" smtClean="0">
                <a:latin typeface="Calibri" pitchFamily="34" charset="0"/>
                <a:ea typeface="ＭＳ Ｐゴシック" charset="-128"/>
                <a:cs typeface="Calibri" pitchFamily="34" charset="0"/>
              </a:rPr>
              <a:t>NOAA/ESRL initiative to improve R2O transitions</a:t>
            </a:r>
          </a:p>
          <a:p>
            <a:pPr lvl="1">
              <a:defRPr/>
            </a:pPr>
            <a:r>
              <a:rPr lang="en-US" sz="1600" dirty="0" smtClean="0">
                <a:latin typeface="Calibri" pitchFamily="34" charset="0"/>
                <a:ea typeface="ＭＳ Ｐゴシック" charset="-128"/>
                <a:cs typeface="Calibri" pitchFamily="34" charset="0"/>
              </a:rPr>
              <a:t>Overlaps ESPC time scale</a:t>
            </a:r>
          </a:p>
          <a:p>
            <a:pPr lvl="1">
              <a:defRPr/>
            </a:pPr>
            <a:r>
              <a:rPr lang="en-US" sz="1600" dirty="0" smtClean="0">
                <a:latin typeface="Calibri" pitchFamily="34" charset="0"/>
                <a:ea typeface="ＭＳ Ｐゴシック" charset="-128"/>
                <a:cs typeface="Calibri" pitchFamily="34" charset="0"/>
              </a:rPr>
              <a:t>Benefits from greater interagency inclusiveness</a:t>
            </a:r>
          </a:p>
          <a:p>
            <a:pPr lvl="1">
              <a:defRPr/>
            </a:pPr>
            <a:r>
              <a:rPr lang="en-US" sz="1600" dirty="0" smtClean="0">
                <a:latin typeface="Calibri" pitchFamily="34" charset="0"/>
                <a:ea typeface="ＭＳ Ｐゴシック" charset="-128"/>
                <a:cs typeface="Calibri" pitchFamily="34" charset="0"/>
              </a:rPr>
              <a:t>Demo </a:t>
            </a:r>
            <a:r>
              <a:rPr lang="en-US" sz="1600" dirty="0" smtClean="0">
                <a:latin typeface="Calibri" pitchFamily="34" charset="0"/>
                <a:ea typeface="ＭＳ Ｐゴシック" charset="-128"/>
                <a:cs typeface="Calibri" pitchFamily="34" charset="0"/>
              </a:rPr>
              <a:t>Projects </a:t>
            </a:r>
            <a:r>
              <a:rPr lang="en-US" sz="1600" dirty="0" smtClean="0">
                <a:latin typeface="Calibri" pitchFamily="34" charset="0"/>
                <a:ea typeface="ＭＳ Ｐゴシック" charset="-128"/>
                <a:cs typeface="Calibri" pitchFamily="34" charset="0"/>
              </a:rPr>
              <a:t>provide focused improvements to extended-range capability, but do not, themselves, provide a forecast capability</a:t>
            </a:r>
          </a:p>
          <a:p>
            <a:pPr lvl="1">
              <a:defRPr/>
            </a:pPr>
            <a:r>
              <a:rPr lang="en-US" sz="1600" dirty="0" smtClean="0">
                <a:latin typeface="Calibri" pitchFamily="34" charset="0"/>
                <a:ea typeface="ＭＳ Ｐゴシック" charset="-128"/>
                <a:cs typeface="Calibri" pitchFamily="34" charset="0"/>
              </a:rPr>
              <a:t>NOAA OAR working on infrastructure shortfalls, working cross-agency on science funding shortfalls</a:t>
            </a:r>
            <a:endParaRPr lang="en-US" sz="1600" dirty="0" smtClean="0">
              <a:latin typeface="Calibri" pitchFamily="34" charset="0"/>
              <a:ea typeface="ＭＳ Ｐゴシック" charset="-128"/>
              <a:cs typeface="Calibri" pitchFamily="34" charset="0"/>
            </a:endParaRPr>
          </a:p>
          <a:p>
            <a:pPr>
              <a:defRPr/>
            </a:pPr>
            <a:endParaRPr lang="en-US" dirty="0">
              <a:latin typeface="Calibri" pitchFamily="34" charset="0"/>
              <a:ea typeface="ＭＳ Ｐゴシック" pitchFamily="34" charset="-128"/>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IceThickSep2007CIC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500" y="3200400"/>
            <a:ext cx="9540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1150" y="1562100"/>
            <a:ext cx="2324100" cy="1335088"/>
          </a:xfrm>
          <a:prstGeom prst="rect">
            <a:avLst/>
          </a:prstGeom>
          <a:noFill/>
          <a:ln w="9525">
            <a:solidFill>
              <a:srgbClr val="66FF33"/>
            </a:solidFill>
            <a:miter lim="800000"/>
            <a:headEnd/>
            <a:tailEnd/>
          </a:ln>
          <a:extLst>
            <a:ext uri="{909E8E84-426E-40DD-AFC4-6F175D3DCCD1}">
              <a14:hiddenFill xmlns:a14="http://schemas.microsoft.com/office/drawing/2010/main">
                <a:solidFill>
                  <a:srgbClr val="FFFFFF"/>
                </a:solidFill>
              </a14:hiddenFill>
            </a:ext>
          </a:extLst>
        </p:spPr>
      </p:pic>
      <p:sp>
        <p:nvSpPr>
          <p:cNvPr id="10244" name="Line 5"/>
          <p:cNvSpPr>
            <a:spLocks noChangeShapeType="1"/>
          </p:cNvSpPr>
          <p:nvPr/>
        </p:nvSpPr>
        <p:spPr bwMode="auto">
          <a:xfrm>
            <a:off x="228600" y="1295400"/>
            <a:ext cx="8686800" cy="1588"/>
          </a:xfrm>
          <a:prstGeom prst="line">
            <a:avLst/>
          </a:prstGeom>
          <a:noFill/>
          <a:ln w="57240">
            <a:solidFill>
              <a:srgbClr val="BBE0E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45" name="Rectangle 2"/>
          <p:cNvSpPr>
            <a:spLocks noChangeArrowheads="1"/>
          </p:cNvSpPr>
          <p:nvPr/>
        </p:nvSpPr>
        <p:spPr bwMode="auto">
          <a:xfrm>
            <a:off x="381000" y="533400"/>
            <a:ext cx="8302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tIns="91440"/>
          <a:lstStyle/>
          <a:p>
            <a:pPr algn="ctr" defTabSz="457200">
              <a:lnSpc>
                <a:spcPts val="26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a:solidFill>
                  <a:srgbClr val="000000"/>
                </a:solidFill>
              </a:rPr>
              <a:t>ESPC Demonstrations </a:t>
            </a:r>
          </a:p>
          <a:p>
            <a:pPr algn="ctr" defTabSz="457200">
              <a:lnSpc>
                <a:spcPts val="26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000000"/>
                </a:solidFill>
              </a:rPr>
              <a:t>(10 days to 1-2 years)</a:t>
            </a:r>
            <a:endParaRPr lang="en-US" sz="3600" dirty="0">
              <a:solidFill>
                <a:srgbClr val="000000"/>
              </a:solidFill>
            </a:endParaRPr>
          </a:p>
        </p:txBody>
      </p:sp>
      <p:sp>
        <p:nvSpPr>
          <p:cNvPr id="6" name="Content Placeholder 2"/>
          <p:cNvSpPr txBox="1">
            <a:spLocks/>
          </p:cNvSpPr>
          <p:nvPr/>
        </p:nvSpPr>
        <p:spPr bwMode="auto">
          <a:xfrm>
            <a:off x="76200" y="1319213"/>
            <a:ext cx="6808788" cy="4956175"/>
          </a:xfrm>
          <a:prstGeom prst="rect">
            <a:avLst/>
          </a:prstGeom>
          <a:noFill/>
          <a:ln w="9525">
            <a:noFill/>
            <a:miter lim="800000"/>
            <a:headEnd/>
            <a:tailEnd/>
          </a:ln>
        </p:spPr>
        <p:txBody>
          <a:bodyPr/>
          <a:lstStyle/>
          <a:p>
            <a:pPr eaLnBrk="0" hangingPunct="0">
              <a:lnSpc>
                <a:spcPts val="2100"/>
              </a:lnSpc>
              <a:spcBef>
                <a:spcPts val="0"/>
              </a:spcBef>
              <a:buFont typeface="Arial" pitchFamily="34" charset="0"/>
              <a:buChar char="•"/>
              <a:defRPr/>
            </a:pPr>
            <a:r>
              <a:rPr lang="en-US" sz="2000" kern="0" dirty="0">
                <a:solidFill>
                  <a:schemeClr val="tx1"/>
                </a:solidFill>
                <a:latin typeface="Calibri" pitchFamily="34" charset="0"/>
                <a:ea typeface="ＭＳ Ｐゴシック" pitchFamily="34" charset="-128"/>
                <a:cs typeface="Calibri" pitchFamily="34" charset="0"/>
              </a:rPr>
              <a:t> Extreme Weather Events: Predictability of Blocking Events and Related High Impact Weather at Leads of 1-6 Weeks (Stan Benjamin, ESRL)</a:t>
            </a:r>
          </a:p>
          <a:p>
            <a:pPr eaLnBrk="0" hangingPunct="0">
              <a:lnSpc>
                <a:spcPts val="2100"/>
              </a:lnSpc>
              <a:spcBef>
                <a:spcPts val="1200"/>
              </a:spcBef>
              <a:buFont typeface="Arial" pitchFamily="34" charset="0"/>
              <a:buChar char="•"/>
              <a:defRPr/>
            </a:pPr>
            <a:r>
              <a:rPr lang="en-US" sz="2000" kern="0" dirty="0">
                <a:solidFill>
                  <a:schemeClr val="tx1"/>
                </a:solidFill>
                <a:latin typeface="Calibri" pitchFamily="34" charset="0"/>
                <a:ea typeface="ＭＳ Ｐゴシック" pitchFamily="34" charset="-128"/>
                <a:cs typeface="Calibri" pitchFamily="34" charset="0"/>
              </a:rPr>
              <a:t> Seasonal Tropical Cyclone Threat: Predictability of Tropical Cyclone Likelihood, Mean Track, and Intensity from Weekly to Seasonal Timescales (Melinda </a:t>
            </a:r>
            <a:r>
              <a:rPr lang="en-US" sz="2000" kern="0" dirty="0" err="1">
                <a:solidFill>
                  <a:schemeClr val="tx1"/>
                </a:solidFill>
                <a:latin typeface="Calibri" pitchFamily="34" charset="0"/>
                <a:ea typeface="ＭＳ Ｐゴシック" pitchFamily="34" charset="-128"/>
                <a:cs typeface="Calibri" pitchFamily="34" charset="0"/>
              </a:rPr>
              <a:t>Peng</a:t>
            </a:r>
            <a:r>
              <a:rPr lang="en-US" sz="2000" kern="0" dirty="0">
                <a:solidFill>
                  <a:schemeClr val="tx1"/>
                </a:solidFill>
                <a:latin typeface="Calibri" pitchFamily="34" charset="0"/>
                <a:ea typeface="ＭＳ Ｐゴシック" pitchFamily="34" charset="-128"/>
                <a:cs typeface="Calibri" pitchFamily="34" charset="0"/>
              </a:rPr>
              <a:t>, NRL MRY)</a:t>
            </a:r>
          </a:p>
          <a:p>
            <a:pPr eaLnBrk="0" hangingPunct="0">
              <a:lnSpc>
                <a:spcPts val="2100"/>
              </a:lnSpc>
              <a:spcBef>
                <a:spcPts val="1200"/>
              </a:spcBef>
              <a:buFont typeface="Arial" pitchFamily="34" charset="0"/>
              <a:buChar char="•"/>
              <a:defRPr/>
            </a:pPr>
            <a:r>
              <a:rPr lang="en-US" sz="2000" kern="0" dirty="0">
                <a:solidFill>
                  <a:schemeClr val="tx1"/>
                </a:solidFill>
                <a:latin typeface="Calibri" pitchFamily="34" charset="0"/>
                <a:ea typeface="ＭＳ Ｐゴシック" pitchFamily="34" charset="-128"/>
                <a:cs typeface="Calibri" pitchFamily="34" charset="0"/>
              </a:rPr>
              <a:t> Arctic Sea Ice Extent and Seasonal Ice Free Dates: Predictability from Weekly to Seasonal Timescales (Phil Jones, LANL)</a:t>
            </a:r>
          </a:p>
          <a:p>
            <a:pPr eaLnBrk="0" hangingPunct="0">
              <a:lnSpc>
                <a:spcPts val="2100"/>
              </a:lnSpc>
              <a:spcBef>
                <a:spcPts val="1200"/>
              </a:spcBef>
              <a:buFont typeface="Arial" pitchFamily="34" charset="0"/>
              <a:buChar char="•"/>
              <a:defRPr/>
            </a:pPr>
            <a:r>
              <a:rPr lang="en-US" sz="2000" kern="0" dirty="0">
                <a:solidFill>
                  <a:schemeClr val="tx1"/>
                </a:solidFill>
                <a:latin typeface="Calibri" pitchFamily="34" charset="0"/>
                <a:ea typeface="ＭＳ Ｐゴシック" pitchFamily="34" charset="-128"/>
                <a:cs typeface="Calibri" pitchFamily="34" charset="0"/>
              </a:rPr>
              <a:t> Coastal Seas: Predictability of Circulation, Hypoxia, </a:t>
            </a:r>
          </a:p>
          <a:p>
            <a:pPr eaLnBrk="0" hangingPunct="0">
              <a:lnSpc>
                <a:spcPts val="2100"/>
              </a:lnSpc>
              <a:spcBef>
                <a:spcPts val="0"/>
              </a:spcBef>
              <a:defRPr/>
            </a:pPr>
            <a:r>
              <a:rPr lang="en-US" sz="2000" kern="0" dirty="0">
                <a:solidFill>
                  <a:schemeClr val="tx1"/>
                </a:solidFill>
                <a:latin typeface="Calibri" pitchFamily="34" charset="0"/>
                <a:ea typeface="ＭＳ Ｐゴシック" pitchFamily="34" charset="-128"/>
                <a:cs typeface="Calibri" pitchFamily="34" charset="0"/>
              </a:rPr>
              <a:t>and Harmful Algal Blooms at Lead Times of 1-6 Weeks (Gregg Jacobs, NRL SSC)</a:t>
            </a:r>
          </a:p>
          <a:p>
            <a:pPr eaLnBrk="0" hangingPunct="0">
              <a:lnSpc>
                <a:spcPts val="2100"/>
              </a:lnSpc>
              <a:spcBef>
                <a:spcPts val="1200"/>
              </a:spcBef>
              <a:buFont typeface="Arial" pitchFamily="34" charset="0"/>
              <a:buChar char="•"/>
              <a:defRPr/>
            </a:pPr>
            <a:r>
              <a:rPr lang="en-US" sz="2000" kern="0" dirty="0">
                <a:solidFill>
                  <a:schemeClr val="tx1"/>
                </a:solidFill>
                <a:latin typeface="Calibri" pitchFamily="34" charset="0"/>
                <a:ea typeface="ＭＳ Ｐゴシック" pitchFamily="34" charset="-128"/>
                <a:cs typeface="Calibri" pitchFamily="34" charset="0"/>
              </a:rPr>
              <a:t> Open Ocean: Predictability of the Atlantic </a:t>
            </a:r>
            <a:r>
              <a:rPr lang="en-US" sz="2000" kern="0" dirty="0" err="1">
                <a:solidFill>
                  <a:schemeClr val="tx1"/>
                </a:solidFill>
                <a:latin typeface="Calibri" pitchFamily="34" charset="0"/>
                <a:ea typeface="ＭＳ Ｐゴシック" pitchFamily="34" charset="-128"/>
                <a:cs typeface="Calibri" pitchFamily="34" charset="0"/>
              </a:rPr>
              <a:t>Meridional</a:t>
            </a:r>
            <a:r>
              <a:rPr lang="en-US" sz="2000" kern="0" dirty="0">
                <a:solidFill>
                  <a:schemeClr val="tx1"/>
                </a:solidFill>
                <a:latin typeface="Calibri" pitchFamily="34" charset="0"/>
                <a:ea typeface="ＭＳ Ｐゴシック" pitchFamily="34" charset="-128"/>
                <a:cs typeface="Calibri" pitchFamily="34" charset="0"/>
              </a:rPr>
              <a:t> Overturning Circulation (AMOC) from Monthly to Decadal Timescales for Improved Weather and Climate Forecasts (Jim Richman, NRL SSC)</a:t>
            </a:r>
          </a:p>
        </p:txBody>
      </p:sp>
      <p:pic>
        <p:nvPicPr>
          <p:cNvPr id="1024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0163" y="3048000"/>
            <a:ext cx="1241425" cy="884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6"/>
          <a:srcRect/>
          <a:stretch>
            <a:fillRect/>
          </a:stretch>
        </p:blipFill>
        <p:spPr bwMode="auto">
          <a:xfrm>
            <a:off x="7904163" y="5121275"/>
            <a:ext cx="1216025" cy="1000125"/>
          </a:xfrm>
          <a:prstGeom prst="rect">
            <a:avLst/>
          </a:prstGeom>
          <a:noFill/>
          <a:ln w="9525">
            <a:solidFill>
              <a:schemeClr val="accent2">
                <a:lumMod val="50000"/>
              </a:schemeClr>
            </a:solidFill>
            <a:miter lim="800000"/>
            <a:headEnd/>
            <a:tailEnd/>
          </a:ln>
          <a:effectLst/>
        </p:spPr>
      </p:pic>
      <p:pic>
        <p:nvPicPr>
          <p:cNvPr id="10249" name="Picture 9" descr="MOC200dpi.jpg"/>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5100" y="4340225"/>
            <a:ext cx="1206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Group 23"/>
          <p:cNvGrpSpPr>
            <a:grpSpLocks/>
          </p:cNvGrpSpPr>
          <p:nvPr/>
        </p:nvGrpSpPr>
        <p:grpSpPr bwMode="auto">
          <a:xfrm>
            <a:off x="6408738" y="4265613"/>
            <a:ext cx="1371600" cy="1609725"/>
            <a:chOff x="7086600" y="1524000"/>
            <a:chExt cx="1752600" cy="2294965"/>
          </a:xfrm>
        </p:grpSpPr>
        <p:pic>
          <p:nvPicPr>
            <p:cNvPr id="10251"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1524000"/>
              <a:ext cx="123267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543006" y="2361413"/>
              <a:ext cx="916869" cy="914365"/>
            </a:xfrm>
            <a:prstGeom prst="rect">
              <a:avLst/>
            </a:prstGeom>
            <a:noFill/>
            <a:ln w="9525">
              <a:solidFill>
                <a:schemeClr val="accent2">
                  <a:lumMod val="60000"/>
                  <a:lumOff val="40000"/>
                </a:schemeClr>
              </a:solidFill>
              <a:miter lim="800000"/>
              <a:headEnd/>
              <a:tailEnd/>
            </a:ln>
          </p:spPr>
        </p:pic>
        <p:pic>
          <p:nvPicPr>
            <p:cNvPr id="23" name="Picture 2"/>
            <p:cNvPicPr>
              <a:picLocks noChangeAspect="1" noChangeArrowheads="1"/>
            </p:cNvPicPr>
            <p:nvPr/>
          </p:nvPicPr>
          <p:blipFill>
            <a:blip r:embed="rId10"/>
            <a:srcRect/>
            <a:stretch>
              <a:fillRect/>
            </a:stretch>
          </p:blipFill>
          <p:spPr bwMode="auto">
            <a:xfrm>
              <a:off x="8153576" y="2743907"/>
              <a:ext cx="685624" cy="1075058"/>
            </a:xfrm>
            <a:prstGeom prst="rect">
              <a:avLst/>
            </a:prstGeom>
            <a:noFill/>
            <a:ln w="9525">
              <a:solidFill>
                <a:schemeClr val="accent2">
                  <a:lumMod val="60000"/>
                  <a:lumOff val="40000"/>
                </a:schemeClr>
              </a:solid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4"/>
          <p:cNvSpPr>
            <a:spLocks noChangeArrowheads="1"/>
          </p:cNvSpPr>
          <p:nvPr/>
        </p:nvSpPr>
        <p:spPr bwMode="auto">
          <a:xfrm>
            <a:off x="76200" y="1328738"/>
            <a:ext cx="8915400"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a:latin typeface="Calibri" pitchFamily="34" charset="0"/>
              </a:rPr>
              <a:t>ESPC Demonstration #1 – Improved guidance for extreme weather events related to atmospheric blocking flow (flooding, drought, persistent anomalously cold/warm conditions).</a:t>
            </a:r>
          </a:p>
          <a:p>
            <a:r>
              <a:rPr lang="en-US" sz="1800" b="1" u="sng">
                <a:solidFill>
                  <a:srgbClr val="000000"/>
                </a:solidFill>
                <a:latin typeface="Calibri" pitchFamily="34" charset="0"/>
                <a:cs typeface="Arial" pitchFamily="34" charset="0"/>
              </a:rPr>
              <a:t>Objective</a:t>
            </a:r>
            <a:r>
              <a:rPr lang="en-US" sz="1800" b="1">
                <a:solidFill>
                  <a:srgbClr val="000000"/>
                </a:solidFill>
                <a:latin typeface="Calibri" pitchFamily="34" charset="0"/>
                <a:cs typeface="Arial" pitchFamily="34" charset="0"/>
              </a:rPr>
              <a:t>:</a:t>
            </a:r>
          </a:p>
          <a:p>
            <a:pPr>
              <a:buFont typeface="Arial" pitchFamily="34" charset="0"/>
              <a:buChar char="•"/>
            </a:pPr>
            <a:r>
              <a:rPr lang="en-US" sz="1800">
                <a:solidFill>
                  <a:srgbClr val="000000"/>
                </a:solidFill>
                <a:latin typeface="Calibri" pitchFamily="34" charset="0"/>
                <a:cs typeface="Arial" pitchFamily="34" charset="0"/>
              </a:rPr>
              <a:t>Apply current understanding of the blocking process to develop,</a:t>
            </a:r>
          </a:p>
          <a:p>
            <a:r>
              <a:rPr lang="en-US" sz="1800">
                <a:solidFill>
                  <a:srgbClr val="000000"/>
                </a:solidFill>
                <a:latin typeface="Calibri" pitchFamily="34" charset="0"/>
                <a:cs typeface="Arial" pitchFamily="34" charset="0"/>
              </a:rPr>
              <a:t> assess utility of model diagnostics to current state and forecast.</a:t>
            </a:r>
          </a:p>
          <a:p>
            <a:r>
              <a:rPr lang="en-US" sz="1800" b="1" u="sng">
                <a:solidFill>
                  <a:srgbClr val="000000"/>
                </a:solidFill>
                <a:latin typeface="Calibri" pitchFamily="34" charset="0"/>
                <a:cs typeface="Arial" pitchFamily="34" charset="0"/>
              </a:rPr>
              <a:t>Thrusts</a:t>
            </a:r>
            <a:r>
              <a:rPr lang="en-US" sz="1800" b="1">
                <a:solidFill>
                  <a:srgbClr val="000000"/>
                </a:solidFill>
                <a:latin typeface="Calibri" pitchFamily="34" charset="0"/>
                <a:cs typeface="Arial" pitchFamily="34" charset="0"/>
              </a:rPr>
              <a:t>:</a:t>
            </a:r>
          </a:p>
          <a:p>
            <a:pPr marL="119063" lvl="1" indent="-119063" eaLnBrk="0" hangingPunct="0">
              <a:lnSpc>
                <a:spcPct val="110000"/>
              </a:lnSpc>
              <a:buClr>
                <a:srgbClr val="000000"/>
              </a:buClr>
              <a:buFont typeface="Arial" pitchFamily="34" charset="0"/>
              <a:buChar char="•"/>
            </a:pPr>
            <a:r>
              <a:rPr lang="en-US" sz="1800">
                <a:solidFill>
                  <a:srgbClr val="000000"/>
                </a:solidFill>
                <a:latin typeface="Calibri" pitchFamily="34" charset="0"/>
                <a:cs typeface="Arial" pitchFamily="34" charset="0"/>
              </a:rPr>
              <a:t>Diagnose longer-term weather anomalies from atmospheric blocking</a:t>
            </a:r>
          </a:p>
          <a:p>
            <a:pPr marL="119063" lvl="1" indent="-119063" eaLnBrk="0" hangingPunct="0">
              <a:lnSpc>
                <a:spcPct val="110000"/>
              </a:lnSpc>
              <a:buClr>
                <a:srgbClr val="000000"/>
              </a:buClr>
            </a:pPr>
            <a:r>
              <a:rPr lang="en-US" sz="1800">
                <a:solidFill>
                  <a:srgbClr val="000000"/>
                </a:solidFill>
                <a:latin typeface="Calibri" pitchFamily="34" charset="0"/>
                <a:cs typeface="Arial" pitchFamily="34" charset="0"/>
              </a:rPr>
              <a:t>(quasi-stationary events with duration of at least 4 days to 2+ months)</a:t>
            </a:r>
          </a:p>
          <a:p>
            <a:pPr marL="119063" lvl="1" indent="-119063" eaLnBrk="0" hangingPunct="0">
              <a:lnSpc>
                <a:spcPct val="110000"/>
              </a:lnSpc>
              <a:buClr>
                <a:srgbClr val="000000"/>
              </a:buClr>
              <a:buFont typeface="Arial" pitchFamily="34" charset="0"/>
              <a:buChar char="•"/>
            </a:pPr>
            <a:r>
              <a:rPr lang="en-US" sz="1800">
                <a:solidFill>
                  <a:srgbClr val="000000"/>
                </a:solidFill>
                <a:latin typeface="Calibri" pitchFamily="34" charset="0"/>
                <a:cs typeface="Arial" pitchFamily="34" charset="0"/>
              </a:rPr>
              <a:t>Predict seasonal statistics (below/normal/above average </a:t>
            </a:r>
          </a:p>
          <a:p>
            <a:pPr marL="119063" lvl="1" indent="-119063" eaLnBrk="0" hangingPunct="0">
              <a:lnSpc>
                <a:spcPct val="110000"/>
              </a:lnSpc>
              <a:buClr>
                <a:srgbClr val="000000"/>
              </a:buClr>
            </a:pPr>
            <a:r>
              <a:rPr lang="en-US" sz="1800">
                <a:solidFill>
                  <a:srgbClr val="000000"/>
                </a:solidFill>
                <a:latin typeface="Calibri" pitchFamily="34" charset="0"/>
                <a:cs typeface="Arial" pitchFamily="34" charset="0"/>
              </a:rPr>
              <a:t>conditions) at various lead times up to six months.  </a:t>
            </a:r>
          </a:p>
          <a:p>
            <a:pPr marL="119063" lvl="1" indent="-119063" eaLnBrk="0" hangingPunct="0">
              <a:lnSpc>
                <a:spcPct val="110000"/>
              </a:lnSpc>
              <a:buClr>
                <a:srgbClr val="000000"/>
              </a:buClr>
              <a:buFont typeface="Arial" pitchFamily="34" charset="0"/>
              <a:buChar char="•"/>
            </a:pPr>
            <a:r>
              <a:rPr lang="en-US" sz="1800">
                <a:solidFill>
                  <a:srgbClr val="000000"/>
                </a:solidFill>
                <a:latin typeface="Calibri" pitchFamily="34" charset="0"/>
                <a:cs typeface="Arial" pitchFamily="34" charset="0"/>
              </a:rPr>
              <a:t>Predict individual events (onset/persistence/cessation)</a:t>
            </a:r>
          </a:p>
          <a:p>
            <a:pPr marL="119063" lvl="1" indent="-119063" eaLnBrk="0" hangingPunct="0">
              <a:lnSpc>
                <a:spcPct val="110000"/>
              </a:lnSpc>
              <a:buClr>
                <a:srgbClr val="000000"/>
              </a:buClr>
              <a:buFont typeface="Arial" pitchFamily="34" charset="0"/>
              <a:buChar char="•"/>
            </a:pPr>
            <a:r>
              <a:rPr lang="en-US" sz="1800">
                <a:solidFill>
                  <a:srgbClr val="000000"/>
                </a:solidFill>
                <a:latin typeface="Calibri" pitchFamily="34" charset="0"/>
                <a:cs typeface="Arial" pitchFamily="34" charset="0"/>
              </a:rPr>
              <a:t>Predict outcomes (floods, droughts, fires, extreme temps, snow). </a:t>
            </a:r>
          </a:p>
          <a:p>
            <a:pPr>
              <a:lnSpc>
                <a:spcPct val="110000"/>
              </a:lnSpc>
            </a:pPr>
            <a:r>
              <a:rPr lang="en-US" sz="1800" b="1" u="sng">
                <a:solidFill>
                  <a:srgbClr val="000000"/>
                </a:solidFill>
                <a:latin typeface="Calibri" pitchFamily="34" charset="0"/>
                <a:cs typeface="Arial" pitchFamily="34" charset="0"/>
              </a:rPr>
              <a:t>Challenges</a:t>
            </a:r>
            <a:r>
              <a:rPr lang="en-US" sz="1800" b="1">
                <a:solidFill>
                  <a:srgbClr val="000000"/>
                </a:solidFill>
                <a:latin typeface="Calibri" pitchFamily="34" charset="0"/>
                <a:cs typeface="Arial" pitchFamily="34" charset="0"/>
              </a:rPr>
              <a:t>:</a:t>
            </a:r>
          </a:p>
          <a:p>
            <a:pPr>
              <a:buFont typeface="Arial" pitchFamily="34" charset="0"/>
              <a:buChar char="•"/>
            </a:pPr>
            <a:r>
              <a:rPr lang="en-US" sz="1800">
                <a:solidFill>
                  <a:srgbClr val="000000"/>
                </a:solidFill>
                <a:latin typeface="Calibri" pitchFamily="34" charset="0"/>
                <a:cs typeface="Arial" pitchFamily="34" charset="0"/>
              </a:rPr>
              <a:t>Several possible causes are postulated each with unique sources</a:t>
            </a:r>
          </a:p>
          <a:p>
            <a:r>
              <a:rPr lang="en-US" sz="1800">
                <a:solidFill>
                  <a:srgbClr val="000000"/>
                </a:solidFill>
                <a:latin typeface="Calibri" pitchFamily="34" charset="0"/>
                <a:cs typeface="Arial" pitchFamily="34" charset="0"/>
              </a:rPr>
              <a:t> of predictability and technical approach. These include MJO </a:t>
            </a:r>
          </a:p>
          <a:p>
            <a:r>
              <a:rPr lang="en-US" sz="1800">
                <a:solidFill>
                  <a:srgbClr val="000000"/>
                </a:solidFill>
                <a:latin typeface="Calibri" pitchFamily="34" charset="0"/>
                <a:cs typeface="Arial" pitchFamily="34" charset="0"/>
              </a:rPr>
              <a:t>interaction, TCs/extratropical transition, SSW events, and early season snow cover or melting.</a:t>
            </a:r>
          </a:p>
        </p:txBody>
      </p:sp>
      <p:sp>
        <p:nvSpPr>
          <p:cNvPr id="11267" name="Title 1"/>
          <p:cNvSpPr>
            <a:spLocks noGrp="1"/>
          </p:cNvSpPr>
          <p:nvPr>
            <p:ph type="title"/>
          </p:nvPr>
        </p:nvSpPr>
        <p:spPr>
          <a:xfrm>
            <a:off x="457200" y="139700"/>
            <a:ext cx="8229600" cy="1143000"/>
          </a:xfrm>
        </p:spPr>
        <p:txBody>
          <a:bodyPr/>
          <a:lstStyle/>
          <a:p>
            <a:r>
              <a:rPr lang="en-US" smtClean="0"/>
              <a:t>	</a:t>
            </a:r>
          </a:p>
        </p:txBody>
      </p:sp>
      <p:pic>
        <p:nvPicPr>
          <p:cNvPr id="1126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895725"/>
            <a:ext cx="27432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0" descr="Screen Shot 2012-03-18 at 3.15.16 PM.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1905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itle 1"/>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a:r>
              <a:rPr lang="en-US" sz="2400" dirty="0">
                <a:solidFill>
                  <a:schemeClr val="tx1"/>
                </a:solidFill>
              </a:rPr>
              <a:t>Extreme Weather Events: Predictability of Blocking</a:t>
            </a:r>
          </a:p>
          <a:p>
            <a:pPr algn="ctr"/>
            <a:r>
              <a:rPr lang="en-US" sz="2400" dirty="0">
                <a:solidFill>
                  <a:schemeClr val="tx1"/>
                </a:solidFill>
              </a:rPr>
              <a:t>Events and Related High Impact Weather </a:t>
            </a:r>
          </a:p>
          <a:p>
            <a:pPr algn="ctr"/>
            <a:r>
              <a:rPr lang="en-US" sz="2400" dirty="0">
                <a:solidFill>
                  <a:schemeClr val="tx1"/>
                </a:solidFill>
              </a:rPr>
              <a:t>at Lead Times of 1-6 Weeks</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03188" y="3035300"/>
            <a:ext cx="4926012" cy="3195638"/>
          </a:xfrm>
        </p:spPr>
        <p:txBody>
          <a:bodyPr/>
          <a:lstStyle/>
          <a:p>
            <a:pPr marL="0" indent="0" algn="r">
              <a:buFontTx/>
              <a:buNone/>
            </a:pPr>
            <a:r>
              <a:rPr lang="en-US" sz="2400" smtClean="0">
                <a:latin typeface="Calibri" pitchFamily="34" charset="0"/>
              </a:rPr>
              <a:t>Extratropical wave interaction</a:t>
            </a:r>
          </a:p>
          <a:p>
            <a:pPr marL="0" indent="0" algn="r">
              <a:buFontTx/>
              <a:buNone/>
            </a:pPr>
            <a:r>
              <a:rPr lang="en-US" sz="2400" smtClean="0">
                <a:latin typeface="Calibri" pitchFamily="34" charset="0"/>
              </a:rPr>
              <a:t>MJO life cycle</a:t>
            </a:r>
          </a:p>
          <a:p>
            <a:pPr marL="0" indent="0" algn="r">
              <a:buFontTx/>
              <a:buNone/>
            </a:pPr>
            <a:r>
              <a:rPr lang="en-US" sz="2400" smtClean="0">
                <a:latin typeface="Calibri" pitchFamily="34" charset="0"/>
              </a:rPr>
              <a:t>Other tropical processes/ENSO</a:t>
            </a:r>
          </a:p>
          <a:p>
            <a:pPr marL="0" indent="0" algn="r">
              <a:buFontTx/>
              <a:buNone/>
            </a:pPr>
            <a:r>
              <a:rPr lang="en-US" sz="2400" smtClean="0">
                <a:latin typeface="Calibri" pitchFamily="34" charset="0"/>
              </a:rPr>
              <a:t>Trop storms, extratrop transitions</a:t>
            </a:r>
          </a:p>
          <a:p>
            <a:pPr marL="0" indent="0" algn="r">
              <a:buFontTx/>
              <a:buNone/>
            </a:pPr>
            <a:r>
              <a:rPr lang="en-US" sz="2400" smtClean="0">
                <a:latin typeface="Calibri" pitchFamily="34" charset="0"/>
              </a:rPr>
              <a:t>Sudden stratospheric warming events</a:t>
            </a:r>
          </a:p>
          <a:p>
            <a:pPr marL="0" indent="0" algn="r">
              <a:buFontTx/>
              <a:buNone/>
            </a:pPr>
            <a:r>
              <a:rPr lang="en-US" sz="2400" smtClean="0">
                <a:latin typeface="Calibri" pitchFamily="34" charset="0"/>
              </a:rPr>
              <a:t>Snow/ice cover anomalies</a:t>
            </a:r>
          </a:p>
          <a:p>
            <a:pPr marL="0" indent="0" algn="r">
              <a:buFontTx/>
              <a:buNone/>
            </a:pPr>
            <a:r>
              <a:rPr lang="en-US" sz="2400" smtClean="0">
                <a:latin typeface="Calibri" pitchFamily="34" charset="0"/>
              </a:rPr>
              <a:t>Soil moisture anomalies</a:t>
            </a:r>
          </a:p>
        </p:txBody>
      </p:sp>
      <p:graphicFrame>
        <p:nvGraphicFramePr>
          <p:cNvPr id="8" name="Table 7"/>
          <p:cNvGraphicFramePr>
            <a:graphicFrameLocks noGrp="1"/>
          </p:cNvGraphicFramePr>
          <p:nvPr/>
        </p:nvGraphicFramePr>
        <p:xfrm>
          <a:off x="5105400" y="1496699"/>
          <a:ext cx="3966307" cy="4605854"/>
        </p:xfrm>
        <a:graphic>
          <a:graphicData uri="http://schemas.openxmlformats.org/drawingml/2006/table">
            <a:tbl>
              <a:tblPr firstRow="1" bandRow="1">
                <a:tableStyleId>{5C22544A-7EE6-4342-B048-85BDC9FD1C3A}</a:tableStyleId>
              </a:tblPr>
              <a:tblGrid>
                <a:gridCol w="625231"/>
                <a:gridCol w="370199"/>
                <a:gridCol w="604770"/>
                <a:gridCol w="561574"/>
                <a:gridCol w="704210"/>
                <a:gridCol w="396117"/>
                <a:gridCol w="704206"/>
              </a:tblGrid>
              <a:tr h="1539968">
                <a:tc>
                  <a:txBody>
                    <a:bodyPr/>
                    <a:lstStyle/>
                    <a:p>
                      <a:r>
                        <a:rPr lang="en-US" sz="1600" dirty="0" smtClean="0"/>
                        <a:t>Initial</a:t>
                      </a:r>
                      <a:r>
                        <a:rPr lang="en-US" sz="1600" baseline="0" dirty="0" smtClean="0"/>
                        <a:t> value – data  </a:t>
                      </a:r>
                      <a:r>
                        <a:rPr lang="en-US" sz="1600" baseline="0" dirty="0" err="1" smtClean="0"/>
                        <a:t>assim</a:t>
                      </a:r>
                      <a:endParaRPr lang="en-US" sz="1600" dirty="0"/>
                    </a:p>
                  </a:txBody>
                  <a:tcPr vert="vert270">
                    <a:solidFill>
                      <a:srgbClr val="0070C0"/>
                    </a:solidFill>
                  </a:tcPr>
                </a:tc>
                <a:tc>
                  <a:txBody>
                    <a:bodyPr/>
                    <a:lstStyle/>
                    <a:p>
                      <a:r>
                        <a:rPr lang="en-US" sz="1600" dirty="0" smtClean="0"/>
                        <a:t>High-res</a:t>
                      </a:r>
                      <a:r>
                        <a:rPr lang="en-US" sz="1600" baseline="0" dirty="0" smtClean="0"/>
                        <a:t> </a:t>
                      </a:r>
                      <a:r>
                        <a:rPr lang="en-US" sz="1600" baseline="0" dirty="0" err="1" smtClean="0"/>
                        <a:t>Δx</a:t>
                      </a:r>
                      <a:endParaRPr lang="en-US" sz="1600" dirty="0"/>
                    </a:p>
                  </a:txBody>
                  <a:tcPr vert="vert270">
                    <a:solidFill>
                      <a:srgbClr val="0070C0"/>
                    </a:solidFill>
                  </a:tcPr>
                </a:tc>
                <a:tc>
                  <a:txBody>
                    <a:bodyPr/>
                    <a:lstStyle/>
                    <a:p>
                      <a:r>
                        <a:rPr lang="en-US" sz="1600" dirty="0" smtClean="0"/>
                        <a:t>Coupled</a:t>
                      </a:r>
                      <a:r>
                        <a:rPr lang="en-US" sz="1600" baseline="0" dirty="0" smtClean="0"/>
                        <a:t> ocean</a:t>
                      </a:r>
                      <a:endParaRPr lang="en-US" sz="1600" dirty="0"/>
                    </a:p>
                  </a:txBody>
                  <a:tcPr vert="vert270">
                    <a:solidFill>
                      <a:srgbClr val="0070C0"/>
                    </a:solidFill>
                  </a:tcPr>
                </a:tc>
                <a:tc>
                  <a:txBody>
                    <a:bodyPr/>
                    <a:lstStyle/>
                    <a:p>
                      <a:r>
                        <a:rPr lang="en-US" sz="1600" dirty="0" smtClean="0"/>
                        <a:t>Stochastic</a:t>
                      </a:r>
                      <a:r>
                        <a:rPr lang="en-US" sz="1600" baseline="0" dirty="0" smtClean="0"/>
                        <a:t> physics</a:t>
                      </a:r>
                      <a:endParaRPr lang="en-US" sz="1600" dirty="0"/>
                    </a:p>
                  </a:txBody>
                  <a:tcPr vert="vert270">
                    <a:solidFill>
                      <a:srgbClr val="0070C0"/>
                    </a:solidFill>
                  </a:tcPr>
                </a:tc>
                <a:tc>
                  <a:txBody>
                    <a:bodyPr/>
                    <a:lstStyle/>
                    <a:p>
                      <a:r>
                        <a:rPr lang="en-US" sz="1600" dirty="0" smtClean="0"/>
                        <a:t>PV</a:t>
                      </a:r>
                      <a:r>
                        <a:rPr lang="en-US" sz="1600" baseline="0" dirty="0" smtClean="0"/>
                        <a:t> cons. </a:t>
                      </a:r>
                      <a:r>
                        <a:rPr lang="en-US" sz="1600" baseline="0" dirty="0" err="1" smtClean="0"/>
                        <a:t>Numerics</a:t>
                      </a:r>
                      <a:endParaRPr lang="en-US" sz="1600" dirty="0"/>
                    </a:p>
                  </a:txBody>
                  <a:tcPr vert="vert270">
                    <a:solidFill>
                      <a:srgbClr val="0070C0"/>
                    </a:solidFill>
                  </a:tcPr>
                </a:tc>
                <a:tc>
                  <a:txBody>
                    <a:bodyPr/>
                    <a:lstStyle/>
                    <a:p>
                      <a:r>
                        <a:rPr lang="en-US" sz="1600" dirty="0" err="1" smtClean="0"/>
                        <a:t>Chem</a:t>
                      </a:r>
                      <a:r>
                        <a:rPr lang="en-US" sz="1600" dirty="0" smtClean="0"/>
                        <a:t>/aerosol</a:t>
                      </a:r>
                      <a:endParaRPr lang="en-US" sz="1600" dirty="0"/>
                    </a:p>
                  </a:txBody>
                  <a:tcPr vert="vert270">
                    <a:solidFill>
                      <a:srgbClr val="0070C0"/>
                    </a:solidFill>
                  </a:tcPr>
                </a:tc>
                <a:tc>
                  <a:txBody>
                    <a:bodyPr/>
                    <a:lstStyle/>
                    <a:p>
                      <a:r>
                        <a:rPr lang="en-US" sz="1600" dirty="0" smtClean="0"/>
                        <a:t>Soil/snow</a:t>
                      </a:r>
                      <a:r>
                        <a:rPr lang="en-US" sz="1600" baseline="0" dirty="0" smtClean="0"/>
                        <a:t> LSM accuracy</a:t>
                      </a:r>
                      <a:endParaRPr lang="en-US" sz="1600" dirty="0"/>
                    </a:p>
                  </a:txBody>
                  <a:tcPr vert="vert270">
                    <a:solidFill>
                      <a:srgbClr val="0070C0"/>
                    </a:solidFill>
                  </a:tcPr>
                </a:tc>
              </a:tr>
              <a:tr h="445778">
                <a:tc>
                  <a:txBody>
                    <a:bodyPr/>
                    <a:lstStyle/>
                    <a:p>
                      <a:pPr algn="ctr"/>
                      <a:r>
                        <a:rPr lang="en-US" sz="1600" b="1" dirty="0" smtClean="0">
                          <a:sym typeface="Wingdings"/>
                        </a:rPr>
                        <a:t></a:t>
                      </a:r>
                      <a:endParaRPr lang="en-US" sz="1600" b="1" dirty="0"/>
                    </a:p>
                  </a:txBody>
                  <a:tcP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99CCFF"/>
                    </a:solidFill>
                  </a:tcPr>
                </a:tc>
                <a:tc>
                  <a:txBody>
                    <a:bodyPr/>
                    <a:lstStyle/>
                    <a:p>
                      <a:pPr algn="ctr"/>
                      <a:endParaRPr lang="en-US" sz="1600" dirty="0"/>
                    </a:p>
                  </a:txBody>
                  <a:tcP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99CCFF"/>
                    </a:solidFill>
                  </a:tcPr>
                </a:tc>
                <a:tc>
                  <a:txBody>
                    <a:bodyPr/>
                    <a:lstStyle/>
                    <a:p>
                      <a:pPr algn="ctr"/>
                      <a:endParaRPr lang="en-US" sz="1600" dirty="0"/>
                    </a:p>
                  </a:txBody>
                  <a:tcPr>
                    <a:solidFill>
                      <a:srgbClr val="99CCFF"/>
                    </a:solidFill>
                  </a:tcPr>
                </a:tc>
                <a:tc>
                  <a:txBody>
                    <a:bodyPr/>
                    <a:lstStyle/>
                    <a:p>
                      <a:pPr algn="ctr"/>
                      <a:endParaRPr lang="en-US" sz="1600" dirty="0"/>
                    </a:p>
                  </a:txBody>
                  <a:tcPr>
                    <a:solidFill>
                      <a:srgbClr val="99CCFF"/>
                    </a:solidFill>
                  </a:tcPr>
                </a:tc>
              </a:tr>
              <a:tr h="431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CCECFF"/>
                    </a:solidFill>
                  </a:tcPr>
                </a:tc>
                <a:tc>
                  <a:txBody>
                    <a:bodyPr/>
                    <a:lstStyle/>
                    <a:p>
                      <a:pPr algn="ctr"/>
                      <a:r>
                        <a:rPr lang="en-US" sz="1600" b="1" dirty="0" smtClean="0">
                          <a:sym typeface="Wingdings"/>
                        </a:rPr>
                        <a:t></a:t>
                      </a:r>
                      <a:endParaRPr lang="en-US" sz="1600" b="1" dirty="0"/>
                    </a:p>
                  </a:txBody>
                  <a:tcP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CCEC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CCECFF"/>
                    </a:solidFill>
                  </a:tcPr>
                </a:tc>
                <a:tc>
                  <a:txBody>
                    <a:bodyPr/>
                    <a:lstStyle/>
                    <a:p>
                      <a:pPr algn="ctr"/>
                      <a:endParaRPr lang="en-US" sz="1600" dirty="0"/>
                    </a:p>
                  </a:txBody>
                  <a:tcPr>
                    <a:solidFill>
                      <a:srgbClr val="CCECFF"/>
                    </a:solidFill>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99CCFF"/>
                    </a:solidFill>
                  </a:tcPr>
                </a:tc>
                <a:tc>
                  <a:txBody>
                    <a:bodyPr/>
                    <a:lstStyle/>
                    <a:p>
                      <a:pPr algn="ctr"/>
                      <a:r>
                        <a:rPr lang="en-US" sz="1600" b="1" dirty="0" smtClean="0">
                          <a:sym typeface="Wingdings"/>
                        </a:rPr>
                        <a:t></a:t>
                      </a:r>
                      <a:endParaRPr lang="en-US" sz="1600" b="1" dirty="0"/>
                    </a:p>
                  </a:txBody>
                  <a:tcP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99CCFF"/>
                    </a:solidFill>
                  </a:tcPr>
                </a:tc>
                <a:tc>
                  <a:txBody>
                    <a:bodyPr/>
                    <a:lstStyle/>
                    <a:p>
                      <a:pPr algn="ctr"/>
                      <a:endParaRPr lang="en-US" sz="1600" dirty="0"/>
                    </a:p>
                  </a:txBody>
                  <a:tcP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99CCFF"/>
                    </a:solidFill>
                  </a:tcPr>
                </a:tc>
                <a:tc>
                  <a:txBody>
                    <a:bodyPr/>
                    <a:lstStyle/>
                    <a:p>
                      <a:pPr algn="ctr"/>
                      <a:endParaRPr lang="en-US" sz="1600" dirty="0"/>
                    </a:p>
                  </a:txBody>
                  <a:tcPr>
                    <a:solidFill>
                      <a:srgbClr val="99CCFF"/>
                    </a:solidFill>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CCECFF"/>
                    </a:solidFill>
                  </a:tcPr>
                </a:tc>
                <a:tc>
                  <a:txBody>
                    <a:bodyPr/>
                    <a:lstStyle/>
                    <a:p>
                      <a:pPr algn="ctr"/>
                      <a:r>
                        <a:rPr lang="en-US" sz="1600" b="1" dirty="0" smtClean="0">
                          <a:sym typeface="Wingdings"/>
                        </a:rPr>
                        <a:t></a:t>
                      </a:r>
                      <a:endParaRPr lang="en-US" sz="1600" b="1" dirty="0"/>
                    </a:p>
                  </a:txBody>
                  <a:tcPr>
                    <a:solidFill>
                      <a:srgbClr val="CCECFF"/>
                    </a:solidFill>
                  </a:tcPr>
                </a:tc>
                <a:tc>
                  <a:txBody>
                    <a:bodyPr/>
                    <a:lstStyle/>
                    <a:p>
                      <a:pPr algn="ctr"/>
                      <a:r>
                        <a:rPr lang="en-US" sz="1600" b="1" dirty="0" smtClean="0">
                          <a:sym typeface="Wingdings"/>
                        </a:rPr>
                        <a:t></a:t>
                      </a:r>
                      <a:endParaRPr lang="en-US" sz="1600" b="1" dirty="0"/>
                    </a:p>
                  </a:txBody>
                  <a:tcPr>
                    <a:solidFill>
                      <a:srgbClr val="CCECFF"/>
                    </a:solidFill>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99CCFF"/>
                    </a:solidFill>
                  </a:tcPr>
                </a:tc>
                <a:tc>
                  <a:txBody>
                    <a:bodyPr/>
                    <a:lstStyle/>
                    <a:p>
                      <a:pPr algn="ctr"/>
                      <a:endParaRPr lang="en-US" sz="1600" dirty="0"/>
                    </a:p>
                  </a:txBody>
                  <a:tcPr>
                    <a:solidFill>
                      <a:srgbClr val="99CCFF"/>
                    </a:solidFill>
                  </a:tcPr>
                </a:tc>
                <a:tc>
                  <a:txBody>
                    <a:bodyPr/>
                    <a:lstStyle/>
                    <a:p>
                      <a:pPr algn="ctr"/>
                      <a:endParaRPr lang="en-US" sz="1600" dirty="0"/>
                    </a:p>
                  </a:txBody>
                  <a:tcPr>
                    <a:solidFill>
                      <a:srgbClr val="99CCFF"/>
                    </a:solidFill>
                  </a:tcPr>
                </a:tc>
                <a:tc>
                  <a:txBody>
                    <a:bodyPr/>
                    <a:lstStyle/>
                    <a:p>
                      <a:pPr algn="ctr"/>
                      <a:endParaRPr lang="en-US" sz="1600" dirty="0"/>
                    </a:p>
                  </a:txBody>
                  <a:tcP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99CCFF"/>
                    </a:solidFill>
                  </a:tcPr>
                </a:tc>
                <a:tc>
                  <a:txBody>
                    <a:bodyPr/>
                    <a:lstStyle/>
                    <a:p>
                      <a:pPr algn="ctr"/>
                      <a:r>
                        <a:rPr lang="en-US" sz="1600" b="1" dirty="0" smtClean="0">
                          <a:sym typeface="Wingdings"/>
                        </a:rPr>
                        <a:t></a:t>
                      </a:r>
                      <a:endParaRPr lang="en-US" sz="1600" b="1" dirty="0"/>
                    </a:p>
                  </a:txBody>
                  <a:tcPr>
                    <a:solidFill>
                      <a:srgbClr val="99CCFF"/>
                    </a:solidFill>
                  </a:tcPr>
                </a:tc>
                <a:tc>
                  <a:txBody>
                    <a:bodyPr/>
                    <a:lstStyle/>
                    <a:p>
                      <a:pPr algn="ctr"/>
                      <a:endParaRPr lang="en-US" sz="1600" dirty="0"/>
                    </a:p>
                  </a:txBody>
                  <a:tcPr>
                    <a:solidFill>
                      <a:srgbClr val="99CCFF"/>
                    </a:solidFill>
                  </a:tcPr>
                </a:tc>
              </a:tr>
              <a:tr h="394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CCECFF"/>
                    </a:solidFill>
                  </a:tcPr>
                </a:tc>
                <a:tc>
                  <a:txBody>
                    <a:bodyPr/>
                    <a:lstStyle/>
                    <a:p>
                      <a:pPr algn="ctr"/>
                      <a:endParaRPr lang="en-US" sz="1600" dirty="0"/>
                    </a:p>
                  </a:txBody>
                  <a:tcPr>
                    <a:solidFill>
                      <a:srgbClr val="CCECFF"/>
                    </a:solidFill>
                  </a:tcPr>
                </a:tc>
                <a:tc>
                  <a:txBody>
                    <a:bodyPr/>
                    <a:lstStyle/>
                    <a:p>
                      <a:pPr algn="ctr"/>
                      <a:endParaRPr lang="en-US" sz="1600" dirty="0"/>
                    </a:p>
                  </a:txBody>
                  <a:tcPr>
                    <a:solidFill>
                      <a:srgbClr val="CCECFF"/>
                    </a:solidFill>
                  </a:tcPr>
                </a:tc>
                <a:tc>
                  <a:txBody>
                    <a:bodyPr/>
                    <a:lstStyle/>
                    <a:p>
                      <a:pPr algn="ctr"/>
                      <a:endParaRPr lang="en-US" sz="1600" dirty="0"/>
                    </a:p>
                  </a:txBody>
                  <a:tcPr>
                    <a:solidFill>
                      <a:srgbClr val="CCECFF"/>
                    </a:solidFill>
                  </a:tcPr>
                </a:tc>
                <a:tc>
                  <a:txBody>
                    <a:bodyPr/>
                    <a:lstStyle/>
                    <a:p>
                      <a:pPr algn="ctr"/>
                      <a:endParaRPr lang="en-US" sz="1600"/>
                    </a:p>
                  </a:txBody>
                  <a:tcPr>
                    <a:solidFill>
                      <a:srgbClr val="CCECFF"/>
                    </a:solidFill>
                  </a:tcPr>
                </a:tc>
                <a:tc>
                  <a:txBody>
                    <a:bodyPr/>
                    <a:lstStyle/>
                    <a:p>
                      <a:pPr algn="ctr"/>
                      <a:r>
                        <a:rPr lang="en-US" sz="1600" b="1" dirty="0" smtClean="0">
                          <a:sym typeface="Wingdings"/>
                        </a:rPr>
                        <a:t></a:t>
                      </a:r>
                      <a:endParaRPr lang="en-US" sz="1600" b="1" dirty="0"/>
                    </a:p>
                  </a:txBody>
                  <a:tcPr>
                    <a:solidFill>
                      <a:srgbClr val="CCECFF"/>
                    </a:solidFill>
                  </a:tcPr>
                </a:tc>
                <a:tc>
                  <a:txBody>
                    <a:bodyPr/>
                    <a:lstStyle/>
                    <a:p>
                      <a:pPr algn="ctr"/>
                      <a:r>
                        <a:rPr lang="en-US" sz="1600" b="1" dirty="0" smtClean="0">
                          <a:sym typeface="Wingdings"/>
                        </a:rPr>
                        <a:t></a:t>
                      </a:r>
                      <a:endParaRPr lang="en-US" sz="1600" b="1" dirty="0"/>
                    </a:p>
                  </a:txBody>
                  <a:tcPr>
                    <a:solidFill>
                      <a:srgbClr val="CCECFF"/>
                    </a:solidFill>
                  </a:tcPr>
                </a:tc>
              </a:tr>
              <a:tr h="4220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99CCFF"/>
                    </a:solidFill>
                  </a:tcPr>
                </a:tc>
                <a:tc>
                  <a:txBody>
                    <a:bodyPr/>
                    <a:lstStyle/>
                    <a:p>
                      <a:pPr algn="ctr"/>
                      <a:endParaRPr lang="en-US" sz="1600" dirty="0"/>
                    </a:p>
                  </a:txBody>
                  <a:tcPr>
                    <a:solidFill>
                      <a:srgbClr val="99CC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ym typeface="Wingdings"/>
                        </a:rPr>
                        <a:t></a:t>
                      </a:r>
                      <a:endParaRPr lang="en-US" sz="1600" b="1" dirty="0" smtClean="0"/>
                    </a:p>
                  </a:txBody>
                  <a:tcPr>
                    <a:solidFill>
                      <a:srgbClr val="99CCFF"/>
                    </a:solidFill>
                  </a:tcPr>
                </a:tc>
                <a:tc>
                  <a:txBody>
                    <a:bodyPr/>
                    <a:lstStyle/>
                    <a:p>
                      <a:pPr algn="ctr"/>
                      <a:endParaRPr lang="en-US" sz="1600"/>
                    </a:p>
                  </a:txBody>
                  <a:tcPr>
                    <a:solidFill>
                      <a:srgbClr val="99CCFF"/>
                    </a:solidFill>
                  </a:tcPr>
                </a:tc>
                <a:tc>
                  <a:txBody>
                    <a:bodyPr/>
                    <a:lstStyle/>
                    <a:p>
                      <a:pPr algn="ctr"/>
                      <a:endParaRPr lang="en-US" sz="1600" dirty="0"/>
                    </a:p>
                  </a:txBody>
                  <a:tcPr>
                    <a:solidFill>
                      <a:srgbClr val="99CCFF"/>
                    </a:solidFill>
                  </a:tcPr>
                </a:tc>
                <a:tc>
                  <a:txBody>
                    <a:bodyPr/>
                    <a:lstStyle/>
                    <a:p>
                      <a:pPr algn="ctr"/>
                      <a:r>
                        <a:rPr lang="en-US" sz="1600" b="1" dirty="0" smtClean="0">
                          <a:sym typeface="Wingdings"/>
                        </a:rPr>
                        <a:t></a:t>
                      </a:r>
                      <a:endParaRPr lang="en-US" sz="1600" b="1" dirty="0"/>
                    </a:p>
                  </a:txBody>
                  <a:tcPr>
                    <a:solidFill>
                      <a:srgbClr val="99CCFF"/>
                    </a:solidFill>
                  </a:tcPr>
                </a:tc>
                <a:tc>
                  <a:txBody>
                    <a:bodyPr/>
                    <a:lstStyle/>
                    <a:p>
                      <a:pPr algn="ctr"/>
                      <a:r>
                        <a:rPr lang="en-US" sz="1600" b="1" dirty="0" smtClean="0">
                          <a:sym typeface="Wingdings"/>
                        </a:rPr>
                        <a:t></a:t>
                      </a:r>
                      <a:endParaRPr lang="en-US" sz="1600" b="1" dirty="0"/>
                    </a:p>
                  </a:txBody>
                  <a:tcPr>
                    <a:solidFill>
                      <a:srgbClr val="99CCFF"/>
                    </a:solidFill>
                  </a:tcPr>
                </a:tc>
              </a:tr>
            </a:tbl>
          </a:graphicData>
        </a:graphic>
      </p:graphicFrame>
      <p:sp>
        <p:nvSpPr>
          <p:cNvPr id="12292" name="Title 1"/>
          <p:cNvSpPr>
            <a:spLocks noGrp="1"/>
          </p:cNvSpPr>
          <p:nvPr>
            <p:ph type="title"/>
          </p:nvPr>
        </p:nvSpPr>
        <p:spPr>
          <a:xfrm>
            <a:off x="1143000" y="304800"/>
            <a:ext cx="7237413" cy="838200"/>
          </a:xfrm>
        </p:spPr>
        <p:txBody>
          <a:bodyPr/>
          <a:lstStyle/>
          <a:p>
            <a:r>
              <a:rPr lang="en-US" sz="2800" dirty="0" smtClean="0"/>
              <a:t>Processes related to blocking: </a:t>
            </a:r>
            <a:br>
              <a:rPr lang="en-US" sz="2800" dirty="0" smtClean="0"/>
            </a:br>
            <a:r>
              <a:rPr lang="en-US" sz="2800" dirty="0" smtClean="0"/>
              <a:t>onset, maintenance, cessation</a:t>
            </a:r>
          </a:p>
        </p:txBody>
      </p:sp>
      <p:sp>
        <p:nvSpPr>
          <p:cNvPr id="12293" name="TextBox 5"/>
          <p:cNvSpPr txBox="1">
            <a:spLocks noChangeArrowheads="1"/>
          </p:cNvSpPr>
          <p:nvPr/>
        </p:nvSpPr>
        <p:spPr bwMode="auto">
          <a:xfrm>
            <a:off x="6065838" y="1309688"/>
            <a:ext cx="2133600"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600"/>
              <a:t>Components needed</a:t>
            </a:r>
          </a:p>
        </p:txBody>
      </p:sp>
      <p:sp>
        <p:nvSpPr>
          <p:cNvPr id="12294"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fld id="{623D0CB8-7566-49ED-BA5A-E2DFE5A1D90C}" type="slidenum">
              <a:rPr lang="en-US" sz="1400" smtClean="0">
                <a:solidFill>
                  <a:schemeClr val="bg1"/>
                </a:solidFill>
              </a:rPr>
              <a:pPr eaLnBrk="1" hangingPunct="1"/>
              <a:t>8</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152"/>
          <p:cNvSpPr/>
          <p:nvPr/>
        </p:nvSpPr>
        <p:spPr>
          <a:xfrm rot="5002032">
            <a:off x="2366169" y="3491707"/>
            <a:ext cx="577850" cy="506412"/>
          </a:xfrm>
          <a:custGeom>
            <a:avLst/>
            <a:gdLst>
              <a:gd name="connsiteX0" fmla="*/ 82978 w 945838"/>
              <a:gd name="connsiteY0" fmla="*/ 541285 h 948071"/>
              <a:gd name="connsiteX1" fmla="*/ 145950 w 945838"/>
              <a:gd name="connsiteY1" fmla="*/ 236894 h 948071"/>
              <a:gd name="connsiteX2" fmla="*/ 408332 w 945838"/>
              <a:gd name="connsiteY2" fmla="*/ 58457 h 948071"/>
              <a:gd name="connsiteX3" fmla="*/ 891114 w 945838"/>
              <a:gd name="connsiteY3" fmla="*/ 16472 h 948071"/>
              <a:gd name="connsiteX4" fmla="*/ 870123 w 945838"/>
              <a:gd name="connsiteY4" fmla="*/ 310368 h 948071"/>
              <a:gd name="connsiteX5" fmla="*/ 313874 w 945838"/>
              <a:gd name="connsiteY5" fmla="*/ 478308 h 948071"/>
              <a:gd name="connsiteX6" fmla="*/ 618237 w 945838"/>
              <a:gd name="connsiteY6" fmla="*/ 625256 h 948071"/>
              <a:gd name="connsiteX7" fmla="*/ 282388 w 945838"/>
              <a:gd name="connsiteY7" fmla="*/ 929647 h 948071"/>
              <a:gd name="connsiteX8" fmla="*/ 9512 w 945838"/>
              <a:gd name="connsiteY8" fmla="*/ 877166 h 948071"/>
              <a:gd name="connsiteX9" fmla="*/ 82978 w 945838"/>
              <a:gd name="connsiteY9" fmla="*/ 541285 h 948071"/>
              <a:gd name="connsiteX0" fmla="*/ 82978 w 870627"/>
              <a:gd name="connsiteY0" fmla="*/ 483767 h 890553"/>
              <a:gd name="connsiteX1" fmla="*/ 145950 w 870627"/>
              <a:gd name="connsiteY1" fmla="*/ 179376 h 890553"/>
              <a:gd name="connsiteX2" fmla="*/ 408332 w 870627"/>
              <a:gd name="connsiteY2" fmla="*/ 939 h 890553"/>
              <a:gd name="connsiteX3" fmla="*/ 870123 w 870627"/>
              <a:gd name="connsiteY3" fmla="*/ 252850 h 890553"/>
              <a:gd name="connsiteX4" fmla="*/ 313874 w 870627"/>
              <a:gd name="connsiteY4" fmla="*/ 420790 h 890553"/>
              <a:gd name="connsiteX5" fmla="*/ 618237 w 870627"/>
              <a:gd name="connsiteY5" fmla="*/ 567738 h 890553"/>
              <a:gd name="connsiteX6" fmla="*/ 282388 w 870627"/>
              <a:gd name="connsiteY6" fmla="*/ 872129 h 890553"/>
              <a:gd name="connsiteX7" fmla="*/ 9512 w 870627"/>
              <a:gd name="connsiteY7" fmla="*/ 819648 h 890553"/>
              <a:gd name="connsiteX8" fmla="*/ 82978 w 870627"/>
              <a:gd name="connsiteY8" fmla="*/ 483767 h 890553"/>
              <a:gd name="connsiteX0" fmla="*/ 82978 w 618311"/>
              <a:gd name="connsiteY0" fmla="*/ 490015 h 896801"/>
              <a:gd name="connsiteX1" fmla="*/ 145950 w 618311"/>
              <a:gd name="connsiteY1" fmla="*/ 185624 h 896801"/>
              <a:gd name="connsiteX2" fmla="*/ 408332 w 618311"/>
              <a:gd name="connsiteY2" fmla="*/ 7187 h 896801"/>
              <a:gd name="connsiteX3" fmla="*/ 313874 w 618311"/>
              <a:gd name="connsiteY3" fmla="*/ 427038 h 896801"/>
              <a:gd name="connsiteX4" fmla="*/ 618237 w 618311"/>
              <a:gd name="connsiteY4" fmla="*/ 573986 h 896801"/>
              <a:gd name="connsiteX5" fmla="*/ 282388 w 618311"/>
              <a:gd name="connsiteY5" fmla="*/ 878377 h 896801"/>
              <a:gd name="connsiteX6" fmla="*/ 9512 w 618311"/>
              <a:gd name="connsiteY6" fmla="*/ 825896 h 896801"/>
              <a:gd name="connsiteX7" fmla="*/ 82978 w 618311"/>
              <a:gd name="connsiteY7" fmla="*/ 490015 h 896801"/>
              <a:gd name="connsiteX0" fmla="*/ 82978 w 651279"/>
              <a:gd name="connsiteY0" fmla="*/ 420460 h 827246"/>
              <a:gd name="connsiteX1" fmla="*/ 145950 w 651279"/>
              <a:gd name="connsiteY1" fmla="*/ 116069 h 827246"/>
              <a:gd name="connsiteX2" fmla="*/ 649723 w 651279"/>
              <a:gd name="connsiteY2" fmla="*/ 11106 h 827246"/>
              <a:gd name="connsiteX3" fmla="*/ 313874 w 651279"/>
              <a:gd name="connsiteY3" fmla="*/ 357483 h 827246"/>
              <a:gd name="connsiteX4" fmla="*/ 618237 w 651279"/>
              <a:gd name="connsiteY4" fmla="*/ 504431 h 827246"/>
              <a:gd name="connsiteX5" fmla="*/ 282388 w 651279"/>
              <a:gd name="connsiteY5" fmla="*/ 808822 h 827246"/>
              <a:gd name="connsiteX6" fmla="*/ 9512 w 651279"/>
              <a:gd name="connsiteY6" fmla="*/ 756341 h 827246"/>
              <a:gd name="connsiteX7" fmla="*/ 82978 w 651279"/>
              <a:gd name="connsiteY7" fmla="*/ 420460 h 827246"/>
              <a:gd name="connsiteX0" fmla="*/ 82978 w 679912"/>
              <a:gd name="connsiteY0" fmla="*/ 486929 h 893715"/>
              <a:gd name="connsiteX1" fmla="*/ 145950 w 679912"/>
              <a:gd name="connsiteY1" fmla="*/ 182538 h 893715"/>
              <a:gd name="connsiteX2" fmla="*/ 649723 w 679912"/>
              <a:gd name="connsiteY2" fmla="*/ 77575 h 893715"/>
              <a:gd name="connsiteX3" fmla="*/ 313874 w 679912"/>
              <a:gd name="connsiteY3" fmla="*/ 423952 h 893715"/>
              <a:gd name="connsiteX4" fmla="*/ 618237 w 679912"/>
              <a:gd name="connsiteY4" fmla="*/ 570900 h 893715"/>
              <a:gd name="connsiteX5" fmla="*/ 282388 w 679912"/>
              <a:gd name="connsiteY5" fmla="*/ 875291 h 893715"/>
              <a:gd name="connsiteX6" fmla="*/ 9512 w 679912"/>
              <a:gd name="connsiteY6" fmla="*/ 822810 h 893715"/>
              <a:gd name="connsiteX7" fmla="*/ 82978 w 679912"/>
              <a:gd name="connsiteY7" fmla="*/ 486929 h 893715"/>
              <a:gd name="connsiteX0" fmla="*/ 82978 w 653894"/>
              <a:gd name="connsiteY0" fmla="*/ 418518 h 825304"/>
              <a:gd name="connsiteX1" fmla="*/ 145950 w 653894"/>
              <a:gd name="connsiteY1" fmla="*/ 114127 h 825304"/>
              <a:gd name="connsiteX2" fmla="*/ 649723 w 653894"/>
              <a:gd name="connsiteY2" fmla="*/ 9164 h 825304"/>
              <a:gd name="connsiteX3" fmla="*/ 397836 w 653894"/>
              <a:gd name="connsiteY3" fmla="*/ 324053 h 825304"/>
              <a:gd name="connsiteX4" fmla="*/ 618237 w 653894"/>
              <a:gd name="connsiteY4" fmla="*/ 502489 h 825304"/>
              <a:gd name="connsiteX5" fmla="*/ 282388 w 653894"/>
              <a:gd name="connsiteY5" fmla="*/ 806880 h 825304"/>
              <a:gd name="connsiteX6" fmla="*/ 9512 w 653894"/>
              <a:gd name="connsiteY6" fmla="*/ 754399 h 825304"/>
              <a:gd name="connsiteX7" fmla="*/ 82978 w 653894"/>
              <a:gd name="connsiteY7" fmla="*/ 418518 h 825304"/>
              <a:gd name="connsiteX0" fmla="*/ 82978 w 619452"/>
              <a:gd name="connsiteY0" fmla="*/ 408852 h 815638"/>
              <a:gd name="connsiteX1" fmla="*/ 145950 w 619452"/>
              <a:gd name="connsiteY1" fmla="*/ 104461 h 815638"/>
              <a:gd name="connsiteX2" fmla="*/ 471303 w 619452"/>
              <a:gd name="connsiteY2" fmla="*/ 9995 h 815638"/>
              <a:gd name="connsiteX3" fmla="*/ 397836 w 619452"/>
              <a:gd name="connsiteY3" fmla="*/ 314387 h 815638"/>
              <a:gd name="connsiteX4" fmla="*/ 618237 w 619452"/>
              <a:gd name="connsiteY4" fmla="*/ 492823 h 815638"/>
              <a:gd name="connsiteX5" fmla="*/ 282388 w 619452"/>
              <a:gd name="connsiteY5" fmla="*/ 797214 h 815638"/>
              <a:gd name="connsiteX6" fmla="*/ 9512 w 619452"/>
              <a:gd name="connsiteY6" fmla="*/ 744733 h 815638"/>
              <a:gd name="connsiteX7" fmla="*/ 82978 w 619452"/>
              <a:gd name="connsiteY7" fmla="*/ 408852 h 815638"/>
              <a:gd name="connsiteX0" fmla="*/ 82978 w 619452"/>
              <a:gd name="connsiteY0" fmla="*/ 443879 h 850665"/>
              <a:gd name="connsiteX1" fmla="*/ 145950 w 619452"/>
              <a:gd name="connsiteY1" fmla="*/ 139488 h 850665"/>
              <a:gd name="connsiteX2" fmla="*/ 471303 w 619452"/>
              <a:gd name="connsiteY2" fmla="*/ 45022 h 850665"/>
              <a:gd name="connsiteX3" fmla="*/ 397836 w 619452"/>
              <a:gd name="connsiteY3" fmla="*/ 349414 h 850665"/>
              <a:gd name="connsiteX4" fmla="*/ 618237 w 619452"/>
              <a:gd name="connsiteY4" fmla="*/ 527850 h 850665"/>
              <a:gd name="connsiteX5" fmla="*/ 282388 w 619452"/>
              <a:gd name="connsiteY5" fmla="*/ 832241 h 850665"/>
              <a:gd name="connsiteX6" fmla="*/ 9512 w 619452"/>
              <a:gd name="connsiteY6" fmla="*/ 779760 h 850665"/>
              <a:gd name="connsiteX7" fmla="*/ 82978 w 619452"/>
              <a:gd name="connsiteY7" fmla="*/ 443879 h 850665"/>
              <a:gd name="connsiteX0" fmla="*/ 3849 w 613789"/>
              <a:gd name="connsiteY0" fmla="*/ 790336 h 876222"/>
              <a:gd name="connsiteX1" fmla="*/ 140287 w 613789"/>
              <a:gd name="connsiteY1" fmla="*/ 150064 h 876222"/>
              <a:gd name="connsiteX2" fmla="*/ 465640 w 613789"/>
              <a:gd name="connsiteY2" fmla="*/ 55598 h 876222"/>
              <a:gd name="connsiteX3" fmla="*/ 392173 w 613789"/>
              <a:gd name="connsiteY3" fmla="*/ 359990 h 876222"/>
              <a:gd name="connsiteX4" fmla="*/ 612574 w 613789"/>
              <a:gd name="connsiteY4" fmla="*/ 538426 h 876222"/>
              <a:gd name="connsiteX5" fmla="*/ 276725 w 613789"/>
              <a:gd name="connsiteY5" fmla="*/ 842817 h 876222"/>
              <a:gd name="connsiteX6" fmla="*/ 3849 w 613789"/>
              <a:gd name="connsiteY6" fmla="*/ 790336 h 876222"/>
              <a:gd name="connsiteX0" fmla="*/ 3849 w 618537"/>
              <a:gd name="connsiteY0" fmla="*/ 766237 h 852123"/>
              <a:gd name="connsiteX1" fmla="*/ 140287 w 618537"/>
              <a:gd name="connsiteY1" fmla="*/ 125965 h 852123"/>
              <a:gd name="connsiteX2" fmla="*/ 465640 w 618537"/>
              <a:gd name="connsiteY2" fmla="*/ 31499 h 852123"/>
              <a:gd name="connsiteX3" fmla="*/ 612574 w 618537"/>
              <a:gd name="connsiteY3" fmla="*/ 514327 h 852123"/>
              <a:gd name="connsiteX4" fmla="*/ 276725 w 618537"/>
              <a:gd name="connsiteY4" fmla="*/ 818718 h 852123"/>
              <a:gd name="connsiteX5" fmla="*/ 3849 w 618537"/>
              <a:gd name="connsiteY5" fmla="*/ 766237 h 852123"/>
              <a:gd name="connsiteX0" fmla="*/ 23468 w 638155"/>
              <a:gd name="connsiteY0" fmla="*/ 766237 h 779111"/>
              <a:gd name="connsiteX1" fmla="*/ 159906 w 638155"/>
              <a:gd name="connsiteY1" fmla="*/ 125965 h 779111"/>
              <a:gd name="connsiteX2" fmla="*/ 485259 w 638155"/>
              <a:gd name="connsiteY2" fmla="*/ 31499 h 779111"/>
              <a:gd name="connsiteX3" fmla="*/ 632193 w 638155"/>
              <a:gd name="connsiteY3" fmla="*/ 514327 h 779111"/>
              <a:gd name="connsiteX4" fmla="*/ 23468 w 638155"/>
              <a:gd name="connsiteY4" fmla="*/ 766237 h 779111"/>
              <a:gd name="connsiteX0" fmla="*/ 473846 w 479808"/>
              <a:gd name="connsiteY0" fmla="*/ 506716 h 507270"/>
              <a:gd name="connsiteX1" fmla="*/ 1559 w 479808"/>
              <a:gd name="connsiteY1" fmla="*/ 118354 h 507270"/>
              <a:gd name="connsiteX2" fmla="*/ 326912 w 479808"/>
              <a:gd name="connsiteY2" fmla="*/ 23888 h 507270"/>
              <a:gd name="connsiteX3" fmla="*/ 473846 w 479808"/>
              <a:gd name="connsiteY3" fmla="*/ 506716 h 507270"/>
              <a:gd name="connsiteX0" fmla="*/ 585461 w 607581"/>
              <a:gd name="connsiteY0" fmla="*/ 483507 h 505370"/>
              <a:gd name="connsiteX1" fmla="*/ 1178 w 607581"/>
              <a:gd name="connsiteY1" fmla="*/ 380118 h 505370"/>
              <a:gd name="connsiteX2" fmla="*/ 438527 w 607581"/>
              <a:gd name="connsiteY2" fmla="*/ 679 h 505370"/>
              <a:gd name="connsiteX3" fmla="*/ 585461 w 607581"/>
              <a:gd name="connsiteY3" fmla="*/ 483507 h 505370"/>
              <a:gd name="connsiteX0" fmla="*/ 585461 w 607582"/>
              <a:gd name="connsiteY0" fmla="*/ 483507 h 505370"/>
              <a:gd name="connsiteX1" fmla="*/ 1178 w 607582"/>
              <a:gd name="connsiteY1" fmla="*/ 380118 h 505370"/>
              <a:gd name="connsiteX2" fmla="*/ 438527 w 607582"/>
              <a:gd name="connsiteY2" fmla="*/ 679 h 505370"/>
              <a:gd name="connsiteX3" fmla="*/ 585461 w 607582"/>
              <a:gd name="connsiteY3" fmla="*/ 483507 h 505370"/>
              <a:gd name="connsiteX0" fmla="*/ 472357 w 514218"/>
              <a:gd name="connsiteY0" fmla="*/ 776436 h 784540"/>
              <a:gd name="connsiteX1" fmla="*/ 70 w 514218"/>
              <a:gd name="connsiteY1" fmla="*/ 388075 h 784540"/>
              <a:gd name="connsiteX2" fmla="*/ 437419 w 514218"/>
              <a:gd name="connsiteY2" fmla="*/ 8636 h 784540"/>
              <a:gd name="connsiteX3" fmla="*/ 472357 w 514218"/>
              <a:gd name="connsiteY3" fmla="*/ 776436 h 784540"/>
              <a:gd name="connsiteX0" fmla="*/ 300773 w 450998"/>
              <a:gd name="connsiteY0" fmla="*/ 594446 h 607780"/>
              <a:gd name="connsiteX1" fmla="*/ 1493 w 450998"/>
              <a:gd name="connsiteY1" fmla="*/ 382187 h 607780"/>
              <a:gd name="connsiteX2" fmla="*/ 438842 w 450998"/>
              <a:gd name="connsiteY2" fmla="*/ 2748 h 607780"/>
              <a:gd name="connsiteX3" fmla="*/ 300773 w 450998"/>
              <a:gd name="connsiteY3" fmla="*/ 594446 h 607780"/>
              <a:gd name="connsiteX0" fmla="*/ 301280 w 472771"/>
              <a:gd name="connsiteY0" fmla="*/ 760946 h 786047"/>
              <a:gd name="connsiteX1" fmla="*/ 2000 w 472771"/>
              <a:gd name="connsiteY1" fmla="*/ 548687 h 786047"/>
              <a:gd name="connsiteX2" fmla="*/ 461915 w 472771"/>
              <a:gd name="connsiteY2" fmla="*/ 1951 h 786047"/>
              <a:gd name="connsiteX3" fmla="*/ 301280 w 472771"/>
              <a:gd name="connsiteY3" fmla="*/ 760946 h 786047"/>
              <a:gd name="connsiteX0" fmla="*/ 352728 w 479572"/>
              <a:gd name="connsiteY0" fmla="*/ 486224 h 587524"/>
              <a:gd name="connsiteX1" fmla="*/ 794 w 479572"/>
              <a:gd name="connsiteY1" fmla="*/ 546923 h 587524"/>
              <a:gd name="connsiteX2" fmla="*/ 460709 w 479572"/>
              <a:gd name="connsiteY2" fmla="*/ 187 h 587524"/>
              <a:gd name="connsiteX3" fmla="*/ 352728 w 479572"/>
              <a:gd name="connsiteY3" fmla="*/ 486224 h 587524"/>
              <a:gd name="connsiteX0" fmla="*/ 367358 w 494202"/>
              <a:gd name="connsiteY0" fmla="*/ 486224 h 599247"/>
              <a:gd name="connsiteX1" fmla="*/ 15424 w 494202"/>
              <a:gd name="connsiteY1" fmla="*/ 546923 h 599247"/>
              <a:gd name="connsiteX2" fmla="*/ 475339 w 494202"/>
              <a:gd name="connsiteY2" fmla="*/ 187 h 599247"/>
              <a:gd name="connsiteX3" fmla="*/ 367358 w 494202"/>
              <a:gd name="connsiteY3" fmla="*/ 486224 h 599247"/>
              <a:gd name="connsiteX0" fmla="*/ 323286 w 446318"/>
              <a:gd name="connsiteY0" fmla="*/ 487688 h 704656"/>
              <a:gd name="connsiteX1" fmla="*/ 16484 w 446318"/>
              <a:gd name="connsiteY1" fmla="*/ 671659 h 704656"/>
              <a:gd name="connsiteX2" fmla="*/ 431267 w 446318"/>
              <a:gd name="connsiteY2" fmla="*/ 1651 h 704656"/>
              <a:gd name="connsiteX3" fmla="*/ 323286 w 446318"/>
              <a:gd name="connsiteY3" fmla="*/ 487688 h 704656"/>
              <a:gd name="connsiteX0" fmla="*/ 324438 w 462732"/>
              <a:gd name="connsiteY0" fmla="*/ 492152 h 709120"/>
              <a:gd name="connsiteX1" fmla="*/ 17636 w 462732"/>
              <a:gd name="connsiteY1" fmla="*/ 676123 h 709120"/>
              <a:gd name="connsiteX2" fmla="*/ 432419 w 462732"/>
              <a:gd name="connsiteY2" fmla="*/ 6115 h 709120"/>
              <a:gd name="connsiteX3" fmla="*/ 324438 w 462732"/>
              <a:gd name="connsiteY3" fmla="*/ 492152 h 709120"/>
            </a:gdLst>
            <a:ahLst/>
            <a:cxnLst>
              <a:cxn ang="0">
                <a:pos x="connsiteX0" y="connsiteY0"/>
              </a:cxn>
              <a:cxn ang="0">
                <a:pos x="connsiteX1" y="connsiteY1"/>
              </a:cxn>
              <a:cxn ang="0">
                <a:pos x="connsiteX2" y="connsiteY2"/>
              </a:cxn>
              <a:cxn ang="0">
                <a:pos x="connsiteX3" y="connsiteY3"/>
              </a:cxn>
            </a:cxnLst>
            <a:rect l="l" t="t" r="r" b="b"/>
            <a:pathLst>
              <a:path w="462732" h="709120">
                <a:moveTo>
                  <a:pt x="324438" y="492152"/>
                </a:moveTo>
                <a:cubicBezTo>
                  <a:pt x="255307" y="603820"/>
                  <a:pt x="127513" y="783545"/>
                  <a:pt x="17636" y="676123"/>
                </a:cubicBezTo>
                <a:cubicBezTo>
                  <a:pt x="-92241" y="568701"/>
                  <a:pt x="343675" y="-68885"/>
                  <a:pt x="432419" y="6115"/>
                </a:cubicBezTo>
                <a:cubicBezTo>
                  <a:pt x="521163" y="81115"/>
                  <a:pt x="393569" y="380484"/>
                  <a:pt x="324438" y="492152"/>
                </a:cubicBezTo>
                <a:close/>
              </a:path>
            </a:pathLst>
          </a:custGeom>
          <a:solidFill>
            <a:srgbClr val="660066">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2" name="Freeform 151"/>
          <p:cNvSpPr/>
          <p:nvPr/>
        </p:nvSpPr>
        <p:spPr>
          <a:xfrm rot="3480622">
            <a:off x="6345238" y="2393950"/>
            <a:ext cx="766762" cy="2389188"/>
          </a:xfrm>
          <a:custGeom>
            <a:avLst/>
            <a:gdLst>
              <a:gd name="connsiteX0" fmla="*/ 82978 w 945838"/>
              <a:gd name="connsiteY0" fmla="*/ 541285 h 948071"/>
              <a:gd name="connsiteX1" fmla="*/ 145950 w 945838"/>
              <a:gd name="connsiteY1" fmla="*/ 236894 h 948071"/>
              <a:gd name="connsiteX2" fmla="*/ 408332 w 945838"/>
              <a:gd name="connsiteY2" fmla="*/ 58457 h 948071"/>
              <a:gd name="connsiteX3" fmla="*/ 891114 w 945838"/>
              <a:gd name="connsiteY3" fmla="*/ 16472 h 948071"/>
              <a:gd name="connsiteX4" fmla="*/ 870123 w 945838"/>
              <a:gd name="connsiteY4" fmla="*/ 310368 h 948071"/>
              <a:gd name="connsiteX5" fmla="*/ 313874 w 945838"/>
              <a:gd name="connsiteY5" fmla="*/ 478308 h 948071"/>
              <a:gd name="connsiteX6" fmla="*/ 618237 w 945838"/>
              <a:gd name="connsiteY6" fmla="*/ 625256 h 948071"/>
              <a:gd name="connsiteX7" fmla="*/ 282388 w 945838"/>
              <a:gd name="connsiteY7" fmla="*/ 929647 h 948071"/>
              <a:gd name="connsiteX8" fmla="*/ 9512 w 945838"/>
              <a:gd name="connsiteY8" fmla="*/ 877166 h 948071"/>
              <a:gd name="connsiteX9" fmla="*/ 82978 w 945838"/>
              <a:gd name="connsiteY9" fmla="*/ 541285 h 948071"/>
              <a:gd name="connsiteX0" fmla="*/ 82978 w 870627"/>
              <a:gd name="connsiteY0" fmla="*/ 483767 h 890553"/>
              <a:gd name="connsiteX1" fmla="*/ 145950 w 870627"/>
              <a:gd name="connsiteY1" fmla="*/ 179376 h 890553"/>
              <a:gd name="connsiteX2" fmla="*/ 408332 w 870627"/>
              <a:gd name="connsiteY2" fmla="*/ 939 h 890553"/>
              <a:gd name="connsiteX3" fmla="*/ 870123 w 870627"/>
              <a:gd name="connsiteY3" fmla="*/ 252850 h 890553"/>
              <a:gd name="connsiteX4" fmla="*/ 313874 w 870627"/>
              <a:gd name="connsiteY4" fmla="*/ 420790 h 890553"/>
              <a:gd name="connsiteX5" fmla="*/ 618237 w 870627"/>
              <a:gd name="connsiteY5" fmla="*/ 567738 h 890553"/>
              <a:gd name="connsiteX6" fmla="*/ 282388 w 870627"/>
              <a:gd name="connsiteY6" fmla="*/ 872129 h 890553"/>
              <a:gd name="connsiteX7" fmla="*/ 9512 w 870627"/>
              <a:gd name="connsiteY7" fmla="*/ 819648 h 890553"/>
              <a:gd name="connsiteX8" fmla="*/ 82978 w 870627"/>
              <a:gd name="connsiteY8" fmla="*/ 483767 h 890553"/>
              <a:gd name="connsiteX0" fmla="*/ 82978 w 618311"/>
              <a:gd name="connsiteY0" fmla="*/ 490015 h 896801"/>
              <a:gd name="connsiteX1" fmla="*/ 145950 w 618311"/>
              <a:gd name="connsiteY1" fmla="*/ 185624 h 896801"/>
              <a:gd name="connsiteX2" fmla="*/ 408332 w 618311"/>
              <a:gd name="connsiteY2" fmla="*/ 7187 h 896801"/>
              <a:gd name="connsiteX3" fmla="*/ 313874 w 618311"/>
              <a:gd name="connsiteY3" fmla="*/ 427038 h 896801"/>
              <a:gd name="connsiteX4" fmla="*/ 618237 w 618311"/>
              <a:gd name="connsiteY4" fmla="*/ 573986 h 896801"/>
              <a:gd name="connsiteX5" fmla="*/ 282388 w 618311"/>
              <a:gd name="connsiteY5" fmla="*/ 878377 h 896801"/>
              <a:gd name="connsiteX6" fmla="*/ 9512 w 618311"/>
              <a:gd name="connsiteY6" fmla="*/ 825896 h 896801"/>
              <a:gd name="connsiteX7" fmla="*/ 82978 w 618311"/>
              <a:gd name="connsiteY7" fmla="*/ 490015 h 896801"/>
              <a:gd name="connsiteX0" fmla="*/ 82978 w 651279"/>
              <a:gd name="connsiteY0" fmla="*/ 420460 h 827246"/>
              <a:gd name="connsiteX1" fmla="*/ 145950 w 651279"/>
              <a:gd name="connsiteY1" fmla="*/ 116069 h 827246"/>
              <a:gd name="connsiteX2" fmla="*/ 649723 w 651279"/>
              <a:gd name="connsiteY2" fmla="*/ 11106 h 827246"/>
              <a:gd name="connsiteX3" fmla="*/ 313874 w 651279"/>
              <a:gd name="connsiteY3" fmla="*/ 357483 h 827246"/>
              <a:gd name="connsiteX4" fmla="*/ 618237 w 651279"/>
              <a:gd name="connsiteY4" fmla="*/ 504431 h 827246"/>
              <a:gd name="connsiteX5" fmla="*/ 282388 w 651279"/>
              <a:gd name="connsiteY5" fmla="*/ 808822 h 827246"/>
              <a:gd name="connsiteX6" fmla="*/ 9512 w 651279"/>
              <a:gd name="connsiteY6" fmla="*/ 756341 h 827246"/>
              <a:gd name="connsiteX7" fmla="*/ 82978 w 651279"/>
              <a:gd name="connsiteY7" fmla="*/ 420460 h 827246"/>
              <a:gd name="connsiteX0" fmla="*/ 82978 w 679912"/>
              <a:gd name="connsiteY0" fmla="*/ 486929 h 893715"/>
              <a:gd name="connsiteX1" fmla="*/ 145950 w 679912"/>
              <a:gd name="connsiteY1" fmla="*/ 182538 h 893715"/>
              <a:gd name="connsiteX2" fmla="*/ 649723 w 679912"/>
              <a:gd name="connsiteY2" fmla="*/ 77575 h 893715"/>
              <a:gd name="connsiteX3" fmla="*/ 313874 w 679912"/>
              <a:gd name="connsiteY3" fmla="*/ 423952 h 893715"/>
              <a:gd name="connsiteX4" fmla="*/ 618237 w 679912"/>
              <a:gd name="connsiteY4" fmla="*/ 570900 h 893715"/>
              <a:gd name="connsiteX5" fmla="*/ 282388 w 679912"/>
              <a:gd name="connsiteY5" fmla="*/ 875291 h 893715"/>
              <a:gd name="connsiteX6" fmla="*/ 9512 w 679912"/>
              <a:gd name="connsiteY6" fmla="*/ 822810 h 893715"/>
              <a:gd name="connsiteX7" fmla="*/ 82978 w 679912"/>
              <a:gd name="connsiteY7" fmla="*/ 486929 h 893715"/>
              <a:gd name="connsiteX0" fmla="*/ 82978 w 653894"/>
              <a:gd name="connsiteY0" fmla="*/ 418518 h 825304"/>
              <a:gd name="connsiteX1" fmla="*/ 145950 w 653894"/>
              <a:gd name="connsiteY1" fmla="*/ 114127 h 825304"/>
              <a:gd name="connsiteX2" fmla="*/ 649723 w 653894"/>
              <a:gd name="connsiteY2" fmla="*/ 9164 h 825304"/>
              <a:gd name="connsiteX3" fmla="*/ 397836 w 653894"/>
              <a:gd name="connsiteY3" fmla="*/ 324053 h 825304"/>
              <a:gd name="connsiteX4" fmla="*/ 618237 w 653894"/>
              <a:gd name="connsiteY4" fmla="*/ 502489 h 825304"/>
              <a:gd name="connsiteX5" fmla="*/ 282388 w 653894"/>
              <a:gd name="connsiteY5" fmla="*/ 806880 h 825304"/>
              <a:gd name="connsiteX6" fmla="*/ 9512 w 653894"/>
              <a:gd name="connsiteY6" fmla="*/ 754399 h 825304"/>
              <a:gd name="connsiteX7" fmla="*/ 82978 w 653894"/>
              <a:gd name="connsiteY7" fmla="*/ 418518 h 825304"/>
              <a:gd name="connsiteX0" fmla="*/ 82978 w 619452"/>
              <a:gd name="connsiteY0" fmla="*/ 408852 h 815638"/>
              <a:gd name="connsiteX1" fmla="*/ 145950 w 619452"/>
              <a:gd name="connsiteY1" fmla="*/ 104461 h 815638"/>
              <a:gd name="connsiteX2" fmla="*/ 471303 w 619452"/>
              <a:gd name="connsiteY2" fmla="*/ 9995 h 815638"/>
              <a:gd name="connsiteX3" fmla="*/ 397836 w 619452"/>
              <a:gd name="connsiteY3" fmla="*/ 314387 h 815638"/>
              <a:gd name="connsiteX4" fmla="*/ 618237 w 619452"/>
              <a:gd name="connsiteY4" fmla="*/ 492823 h 815638"/>
              <a:gd name="connsiteX5" fmla="*/ 282388 w 619452"/>
              <a:gd name="connsiteY5" fmla="*/ 797214 h 815638"/>
              <a:gd name="connsiteX6" fmla="*/ 9512 w 619452"/>
              <a:gd name="connsiteY6" fmla="*/ 744733 h 815638"/>
              <a:gd name="connsiteX7" fmla="*/ 82978 w 619452"/>
              <a:gd name="connsiteY7" fmla="*/ 408852 h 815638"/>
              <a:gd name="connsiteX0" fmla="*/ 82978 w 619452"/>
              <a:gd name="connsiteY0" fmla="*/ 443879 h 850665"/>
              <a:gd name="connsiteX1" fmla="*/ 145950 w 619452"/>
              <a:gd name="connsiteY1" fmla="*/ 139488 h 850665"/>
              <a:gd name="connsiteX2" fmla="*/ 471303 w 619452"/>
              <a:gd name="connsiteY2" fmla="*/ 45022 h 850665"/>
              <a:gd name="connsiteX3" fmla="*/ 397836 w 619452"/>
              <a:gd name="connsiteY3" fmla="*/ 349414 h 850665"/>
              <a:gd name="connsiteX4" fmla="*/ 618237 w 619452"/>
              <a:gd name="connsiteY4" fmla="*/ 527850 h 850665"/>
              <a:gd name="connsiteX5" fmla="*/ 282388 w 619452"/>
              <a:gd name="connsiteY5" fmla="*/ 832241 h 850665"/>
              <a:gd name="connsiteX6" fmla="*/ 9512 w 619452"/>
              <a:gd name="connsiteY6" fmla="*/ 779760 h 850665"/>
              <a:gd name="connsiteX7" fmla="*/ 82978 w 619452"/>
              <a:gd name="connsiteY7" fmla="*/ 443879 h 850665"/>
              <a:gd name="connsiteX0" fmla="*/ 3849 w 613789"/>
              <a:gd name="connsiteY0" fmla="*/ 790336 h 876222"/>
              <a:gd name="connsiteX1" fmla="*/ 140287 w 613789"/>
              <a:gd name="connsiteY1" fmla="*/ 150064 h 876222"/>
              <a:gd name="connsiteX2" fmla="*/ 465640 w 613789"/>
              <a:gd name="connsiteY2" fmla="*/ 55598 h 876222"/>
              <a:gd name="connsiteX3" fmla="*/ 392173 w 613789"/>
              <a:gd name="connsiteY3" fmla="*/ 359990 h 876222"/>
              <a:gd name="connsiteX4" fmla="*/ 612574 w 613789"/>
              <a:gd name="connsiteY4" fmla="*/ 538426 h 876222"/>
              <a:gd name="connsiteX5" fmla="*/ 276725 w 613789"/>
              <a:gd name="connsiteY5" fmla="*/ 842817 h 876222"/>
              <a:gd name="connsiteX6" fmla="*/ 3849 w 613789"/>
              <a:gd name="connsiteY6" fmla="*/ 790336 h 876222"/>
              <a:gd name="connsiteX0" fmla="*/ 3849 w 618537"/>
              <a:gd name="connsiteY0" fmla="*/ 766237 h 852123"/>
              <a:gd name="connsiteX1" fmla="*/ 140287 w 618537"/>
              <a:gd name="connsiteY1" fmla="*/ 125965 h 852123"/>
              <a:gd name="connsiteX2" fmla="*/ 465640 w 618537"/>
              <a:gd name="connsiteY2" fmla="*/ 31499 h 852123"/>
              <a:gd name="connsiteX3" fmla="*/ 612574 w 618537"/>
              <a:gd name="connsiteY3" fmla="*/ 514327 h 852123"/>
              <a:gd name="connsiteX4" fmla="*/ 276725 w 618537"/>
              <a:gd name="connsiteY4" fmla="*/ 818718 h 852123"/>
              <a:gd name="connsiteX5" fmla="*/ 3849 w 618537"/>
              <a:gd name="connsiteY5" fmla="*/ 766237 h 852123"/>
              <a:gd name="connsiteX0" fmla="*/ 23468 w 638155"/>
              <a:gd name="connsiteY0" fmla="*/ 766237 h 779111"/>
              <a:gd name="connsiteX1" fmla="*/ 159906 w 638155"/>
              <a:gd name="connsiteY1" fmla="*/ 125965 h 779111"/>
              <a:gd name="connsiteX2" fmla="*/ 485259 w 638155"/>
              <a:gd name="connsiteY2" fmla="*/ 31499 h 779111"/>
              <a:gd name="connsiteX3" fmla="*/ 632193 w 638155"/>
              <a:gd name="connsiteY3" fmla="*/ 514327 h 779111"/>
              <a:gd name="connsiteX4" fmla="*/ 23468 w 638155"/>
              <a:gd name="connsiteY4" fmla="*/ 766237 h 779111"/>
              <a:gd name="connsiteX0" fmla="*/ 473846 w 479808"/>
              <a:gd name="connsiteY0" fmla="*/ 506716 h 507270"/>
              <a:gd name="connsiteX1" fmla="*/ 1559 w 479808"/>
              <a:gd name="connsiteY1" fmla="*/ 118354 h 507270"/>
              <a:gd name="connsiteX2" fmla="*/ 326912 w 479808"/>
              <a:gd name="connsiteY2" fmla="*/ 23888 h 507270"/>
              <a:gd name="connsiteX3" fmla="*/ 473846 w 479808"/>
              <a:gd name="connsiteY3" fmla="*/ 506716 h 507270"/>
              <a:gd name="connsiteX0" fmla="*/ 585461 w 607581"/>
              <a:gd name="connsiteY0" fmla="*/ 483507 h 505370"/>
              <a:gd name="connsiteX1" fmla="*/ 1178 w 607581"/>
              <a:gd name="connsiteY1" fmla="*/ 380118 h 505370"/>
              <a:gd name="connsiteX2" fmla="*/ 438527 w 607581"/>
              <a:gd name="connsiteY2" fmla="*/ 679 h 505370"/>
              <a:gd name="connsiteX3" fmla="*/ 585461 w 607581"/>
              <a:gd name="connsiteY3" fmla="*/ 483507 h 505370"/>
              <a:gd name="connsiteX0" fmla="*/ 585461 w 607582"/>
              <a:gd name="connsiteY0" fmla="*/ 483507 h 505370"/>
              <a:gd name="connsiteX1" fmla="*/ 1178 w 607582"/>
              <a:gd name="connsiteY1" fmla="*/ 380118 h 505370"/>
              <a:gd name="connsiteX2" fmla="*/ 438527 w 607582"/>
              <a:gd name="connsiteY2" fmla="*/ 679 h 505370"/>
              <a:gd name="connsiteX3" fmla="*/ 585461 w 607582"/>
              <a:gd name="connsiteY3" fmla="*/ 483507 h 505370"/>
              <a:gd name="connsiteX0" fmla="*/ 472357 w 514218"/>
              <a:gd name="connsiteY0" fmla="*/ 776436 h 784540"/>
              <a:gd name="connsiteX1" fmla="*/ 70 w 514218"/>
              <a:gd name="connsiteY1" fmla="*/ 388075 h 784540"/>
              <a:gd name="connsiteX2" fmla="*/ 437419 w 514218"/>
              <a:gd name="connsiteY2" fmla="*/ 8636 h 784540"/>
              <a:gd name="connsiteX3" fmla="*/ 472357 w 514218"/>
              <a:gd name="connsiteY3" fmla="*/ 776436 h 784540"/>
              <a:gd name="connsiteX0" fmla="*/ 300773 w 450998"/>
              <a:gd name="connsiteY0" fmla="*/ 594446 h 607780"/>
              <a:gd name="connsiteX1" fmla="*/ 1493 w 450998"/>
              <a:gd name="connsiteY1" fmla="*/ 382187 h 607780"/>
              <a:gd name="connsiteX2" fmla="*/ 438842 w 450998"/>
              <a:gd name="connsiteY2" fmla="*/ 2748 h 607780"/>
              <a:gd name="connsiteX3" fmla="*/ 300773 w 450998"/>
              <a:gd name="connsiteY3" fmla="*/ 594446 h 607780"/>
              <a:gd name="connsiteX0" fmla="*/ 301280 w 472771"/>
              <a:gd name="connsiteY0" fmla="*/ 760946 h 786047"/>
              <a:gd name="connsiteX1" fmla="*/ 2000 w 472771"/>
              <a:gd name="connsiteY1" fmla="*/ 548687 h 786047"/>
              <a:gd name="connsiteX2" fmla="*/ 461915 w 472771"/>
              <a:gd name="connsiteY2" fmla="*/ 1951 h 786047"/>
              <a:gd name="connsiteX3" fmla="*/ 301280 w 472771"/>
              <a:gd name="connsiteY3" fmla="*/ 760946 h 786047"/>
              <a:gd name="connsiteX0" fmla="*/ 352728 w 479572"/>
              <a:gd name="connsiteY0" fmla="*/ 486224 h 587524"/>
              <a:gd name="connsiteX1" fmla="*/ 794 w 479572"/>
              <a:gd name="connsiteY1" fmla="*/ 546923 h 587524"/>
              <a:gd name="connsiteX2" fmla="*/ 460709 w 479572"/>
              <a:gd name="connsiteY2" fmla="*/ 187 h 587524"/>
              <a:gd name="connsiteX3" fmla="*/ 352728 w 479572"/>
              <a:gd name="connsiteY3" fmla="*/ 486224 h 587524"/>
              <a:gd name="connsiteX0" fmla="*/ 367358 w 494202"/>
              <a:gd name="connsiteY0" fmla="*/ 486224 h 599247"/>
              <a:gd name="connsiteX1" fmla="*/ 15424 w 494202"/>
              <a:gd name="connsiteY1" fmla="*/ 546923 h 599247"/>
              <a:gd name="connsiteX2" fmla="*/ 475339 w 494202"/>
              <a:gd name="connsiteY2" fmla="*/ 187 h 599247"/>
              <a:gd name="connsiteX3" fmla="*/ 367358 w 494202"/>
              <a:gd name="connsiteY3" fmla="*/ 486224 h 599247"/>
              <a:gd name="connsiteX0" fmla="*/ 323286 w 446318"/>
              <a:gd name="connsiteY0" fmla="*/ 487688 h 704656"/>
              <a:gd name="connsiteX1" fmla="*/ 16484 w 446318"/>
              <a:gd name="connsiteY1" fmla="*/ 671659 h 704656"/>
              <a:gd name="connsiteX2" fmla="*/ 431267 w 446318"/>
              <a:gd name="connsiteY2" fmla="*/ 1651 h 704656"/>
              <a:gd name="connsiteX3" fmla="*/ 323286 w 446318"/>
              <a:gd name="connsiteY3" fmla="*/ 487688 h 704656"/>
              <a:gd name="connsiteX0" fmla="*/ 324438 w 462732"/>
              <a:gd name="connsiteY0" fmla="*/ 492152 h 709120"/>
              <a:gd name="connsiteX1" fmla="*/ 17636 w 462732"/>
              <a:gd name="connsiteY1" fmla="*/ 676123 h 709120"/>
              <a:gd name="connsiteX2" fmla="*/ 432419 w 462732"/>
              <a:gd name="connsiteY2" fmla="*/ 6115 h 709120"/>
              <a:gd name="connsiteX3" fmla="*/ 324438 w 462732"/>
              <a:gd name="connsiteY3" fmla="*/ 492152 h 709120"/>
              <a:gd name="connsiteX0" fmla="*/ 326717 w 491526"/>
              <a:gd name="connsiteY0" fmla="*/ 486414 h 703382"/>
              <a:gd name="connsiteX1" fmla="*/ 19915 w 491526"/>
              <a:gd name="connsiteY1" fmla="*/ 670385 h 703382"/>
              <a:gd name="connsiteX2" fmla="*/ 434698 w 491526"/>
              <a:gd name="connsiteY2" fmla="*/ 377 h 703382"/>
              <a:gd name="connsiteX3" fmla="*/ 326717 w 491526"/>
              <a:gd name="connsiteY3" fmla="*/ 486414 h 703382"/>
              <a:gd name="connsiteX0" fmla="*/ 227222 w 423988"/>
              <a:gd name="connsiteY0" fmla="*/ 437708 h 688633"/>
              <a:gd name="connsiteX1" fmla="*/ 3634 w 423988"/>
              <a:gd name="connsiteY1" fmla="*/ 672960 h 688633"/>
              <a:gd name="connsiteX2" fmla="*/ 418417 w 423988"/>
              <a:gd name="connsiteY2" fmla="*/ 2952 h 688633"/>
              <a:gd name="connsiteX3" fmla="*/ 227222 w 423988"/>
              <a:gd name="connsiteY3" fmla="*/ 437708 h 688633"/>
              <a:gd name="connsiteX0" fmla="*/ 260603 w 457369"/>
              <a:gd name="connsiteY0" fmla="*/ 437708 h 679347"/>
              <a:gd name="connsiteX1" fmla="*/ 37015 w 457369"/>
              <a:gd name="connsiteY1" fmla="*/ 672960 h 679347"/>
              <a:gd name="connsiteX2" fmla="*/ 451798 w 457369"/>
              <a:gd name="connsiteY2" fmla="*/ 2952 h 679347"/>
              <a:gd name="connsiteX3" fmla="*/ 260603 w 457369"/>
              <a:gd name="connsiteY3" fmla="*/ 437708 h 679347"/>
              <a:gd name="connsiteX0" fmla="*/ 192093 w 385979"/>
              <a:gd name="connsiteY0" fmla="*/ 438597 h 713995"/>
              <a:gd name="connsiteX1" fmla="*/ 40576 w 385979"/>
              <a:gd name="connsiteY1" fmla="*/ 708414 h 713995"/>
              <a:gd name="connsiteX2" fmla="*/ 383288 w 385979"/>
              <a:gd name="connsiteY2" fmla="*/ 3841 h 713995"/>
              <a:gd name="connsiteX3" fmla="*/ 192093 w 385979"/>
              <a:gd name="connsiteY3" fmla="*/ 438597 h 713995"/>
              <a:gd name="connsiteX0" fmla="*/ 199818 w 428086"/>
              <a:gd name="connsiteY0" fmla="*/ 434766 h 710164"/>
              <a:gd name="connsiteX1" fmla="*/ 48301 w 428086"/>
              <a:gd name="connsiteY1" fmla="*/ 704583 h 710164"/>
              <a:gd name="connsiteX2" fmla="*/ 391013 w 428086"/>
              <a:gd name="connsiteY2" fmla="*/ 10 h 710164"/>
              <a:gd name="connsiteX3" fmla="*/ 199818 w 428086"/>
              <a:gd name="connsiteY3" fmla="*/ 434766 h 710164"/>
              <a:gd name="connsiteX0" fmla="*/ 194230 w 424841"/>
              <a:gd name="connsiteY0" fmla="*/ 473517 h 748569"/>
              <a:gd name="connsiteX1" fmla="*/ 42713 w 424841"/>
              <a:gd name="connsiteY1" fmla="*/ 743334 h 748569"/>
              <a:gd name="connsiteX2" fmla="*/ 385425 w 424841"/>
              <a:gd name="connsiteY2" fmla="*/ 38761 h 748569"/>
              <a:gd name="connsiteX3" fmla="*/ 396117 w 424841"/>
              <a:gd name="connsiteY3" fmla="*/ 132268 h 748569"/>
              <a:gd name="connsiteX4" fmla="*/ 194230 w 424841"/>
              <a:gd name="connsiteY4" fmla="*/ 473517 h 748569"/>
              <a:gd name="connsiteX0" fmla="*/ 154223 w 366720"/>
              <a:gd name="connsiteY0" fmla="*/ 488359 h 772441"/>
              <a:gd name="connsiteX1" fmla="*/ 2706 w 366720"/>
              <a:gd name="connsiteY1" fmla="*/ 758176 h 772441"/>
              <a:gd name="connsiteX2" fmla="*/ 284491 w 366720"/>
              <a:gd name="connsiteY2" fmla="*/ 35755 h 772441"/>
              <a:gd name="connsiteX3" fmla="*/ 356110 w 366720"/>
              <a:gd name="connsiteY3" fmla="*/ 147110 h 772441"/>
              <a:gd name="connsiteX4" fmla="*/ 154223 w 366720"/>
              <a:gd name="connsiteY4" fmla="*/ 488359 h 772441"/>
              <a:gd name="connsiteX0" fmla="*/ 187229 w 399726"/>
              <a:gd name="connsiteY0" fmla="*/ 488359 h 758210"/>
              <a:gd name="connsiteX1" fmla="*/ 35712 w 399726"/>
              <a:gd name="connsiteY1" fmla="*/ 758176 h 758210"/>
              <a:gd name="connsiteX2" fmla="*/ 317497 w 399726"/>
              <a:gd name="connsiteY2" fmla="*/ 35755 h 758210"/>
              <a:gd name="connsiteX3" fmla="*/ 389116 w 399726"/>
              <a:gd name="connsiteY3" fmla="*/ 147110 h 758210"/>
              <a:gd name="connsiteX4" fmla="*/ 187229 w 399726"/>
              <a:gd name="connsiteY4" fmla="*/ 488359 h 758210"/>
              <a:gd name="connsiteX0" fmla="*/ 214956 w 428080"/>
              <a:gd name="connsiteY0" fmla="*/ 490287 h 787496"/>
              <a:gd name="connsiteX1" fmla="*/ 33975 w 428080"/>
              <a:gd name="connsiteY1" fmla="*/ 787466 h 787496"/>
              <a:gd name="connsiteX2" fmla="*/ 345224 w 428080"/>
              <a:gd name="connsiteY2" fmla="*/ 37683 h 787496"/>
              <a:gd name="connsiteX3" fmla="*/ 416843 w 428080"/>
              <a:gd name="connsiteY3" fmla="*/ 149038 h 787496"/>
              <a:gd name="connsiteX4" fmla="*/ 214956 w 428080"/>
              <a:gd name="connsiteY4" fmla="*/ 490287 h 787496"/>
              <a:gd name="connsiteX0" fmla="*/ 214685 w 405966"/>
              <a:gd name="connsiteY0" fmla="*/ 492534 h 789744"/>
              <a:gd name="connsiteX1" fmla="*/ 33704 w 405966"/>
              <a:gd name="connsiteY1" fmla="*/ 789713 h 789744"/>
              <a:gd name="connsiteX2" fmla="*/ 344953 w 405966"/>
              <a:gd name="connsiteY2" fmla="*/ 39930 h 789744"/>
              <a:gd name="connsiteX3" fmla="*/ 390366 w 405966"/>
              <a:gd name="connsiteY3" fmla="*/ 141790 h 789744"/>
              <a:gd name="connsiteX4" fmla="*/ 214685 w 405966"/>
              <a:gd name="connsiteY4" fmla="*/ 492534 h 789744"/>
              <a:gd name="connsiteX0" fmla="*/ 182256 w 367561"/>
              <a:gd name="connsiteY0" fmla="*/ 499493 h 810392"/>
              <a:gd name="connsiteX1" fmla="*/ 1275 w 367561"/>
              <a:gd name="connsiteY1" fmla="*/ 796672 h 810392"/>
              <a:gd name="connsiteX2" fmla="*/ 277803 w 367561"/>
              <a:gd name="connsiteY2" fmla="*/ 38536 h 810392"/>
              <a:gd name="connsiteX3" fmla="*/ 357937 w 367561"/>
              <a:gd name="connsiteY3" fmla="*/ 148749 h 810392"/>
              <a:gd name="connsiteX4" fmla="*/ 182256 w 367561"/>
              <a:gd name="connsiteY4" fmla="*/ 499493 h 810392"/>
              <a:gd name="connsiteX0" fmla="*/ 206710 w 392015"/>
              <a:gd name="connsiteY0" fmla="*/ 499493 h 805507"/>
              <a:gd name="connsiteX1" fmla="*/ 25729 w 392015"/>
              <a:gd name="connsiteY1" fmla="*/ 796672 h 805507"/>
              <a:gd name="connsiteX2" fmla="*/ 302257 w 392015"/>
              <a:gd name="connsiteY2" fmla="*/ 38536 h 805507"/>
              <a:gd name="connsiteX3" fmla="*/ 382391 w 392015"/>
              <a:gd name="connsiteY3" fmla="*/ 148749 h 805507"/>
              <a:gd name="connsiteX4" fmla="*/ 206710 w 392015"/>
              <a:gd name="connsiteY4" fmla="*/ 499493 h 80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015" h="805507">
                <a:moveTo>
                  <a:pt x="206710" y="499493"/>
                </a:moveTo>
                <a:cubicBezTo>
                  <a:pt x="147266" y="607480"/>
                  <a:pt x="146044" y="855238"/>
                  <a:pt x="25729" y="796672"/>
                </a:cubicBezTo>
                <a:cubicBezTo>
                  <a:pt x="-94586" y="738106"/>
                  <a:pt x="242813" y="146523"/>
                  <a:pt x="302257" y="38536"/>
                </a:cubicBezTo>
                <a:cubicBezTo>
                  <a:pt x="361701" y="-69451"/>
                  <a:pt x="414257" y="76290"/>
                  <a:pt x="382391" y="148749"/>
                </a:cubicBezTo>
                <a:cubicBezTo>
                  <a:pt x="350525" y="221208"/>
                  <a:pt x="266154" y="391506"/>
                  <a:pt x="206710" y="499493"/>
                </a:cubicBezTo>
                <a:close/>
              </a:path>
            </a:pathLst>
          </a:custGeom>
          <a:solidFill>
            <a:srgbClr val="660066">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1" name="Freeform 150"/>
          <p:cNvSpPr/>
          <p:nvPr/>
        </p:nvSpPr>
        <p:spPr>
          <a:xfrm>
            <a:off x="1343025" y="3348038"/>
            <a:ext cx="604838" cy="855662"/>
          </a:xfrm>
          <a:custGeom>
            <a:avLst/>
            <a:gdLst>
              <a:gd name="connsiteX0" fmla="*/ 82978 w 945838"/>
              <a:gd name="connsiteY0" fmla="*/ 541285 h 948071"/>
              <a:gd name="connsiteX1" fmla="*/ 145950 w 945838"/>
              <a:gd name="connsiteY1" fmla="*/ 236894 h 948071"/>
              <a:gd name="connsiteX2" fmla="*/ 408332 w 945838"/>
              <a:gd name="connsiteY2" fmla="*/ 58457 h 948071"/>
              <a:gd name="connsiteX3" fmla="*/ 891114 w 945838"/>
              <a:gd name="connsiteY3" fmla="*/ 16472 h 948071"/>
              <a:gd name="connsiteX4" fmla="*/ 870123 w 945838"/>
              <a:gd name="connsiteY4" fmla="*/ 310368 h 948071"/>
              <a:gd name="connsiteX5" fmla="*/ 313874 w 945838"/>
              <a:gd name="connsiteY5" fmla="*/ 478308 h 948071"/>
              <a:gd name="connsiteX6" fmla="*/ 618237 w 945838"/>
              <a:gd name="connsiteY6" fmla="*/ 625256 h 948071"/>
              <a:gd name="connsiteX7" fmla="*/ 282388 w 945838"/>
              <a:gd name="connsiteY7" fmla="*/ 929647 h 948071"/>
              <a:gd name="connsiteX8" fmla="*/ 9512 w 945838"/>
              <a:gd name="connsiteY8" fmla="*/ 877166 h 948071"/>
              <a:gd name="connsiteX9" fmla="*/ 82978 w 945838"/>
              <a:gd name="connsiteY9" fmla="*/ 541285 h 948071"/>
              <a:gd name="connsiteX0" fmla="*/ 82978 w 870627"/>
              <a:gd name="connsiteY0" fmla="*/ 483767 h 890553"/>
              <a:gd name="connsiteX1" fmla="*/ 145950 w 870627"/>
              <a:gd name="connsiteY1" fmla="*/ 179376 h 890553"/>
              <a:gd name="connsiteX2" fmla="*/ 408332 w 870627"/>
              <a:gd name="connsiteY2" fmla="*/ 939 h 890553"/>
              <a:gd name="connsiteX3" fmla="*/ 870123 w 870627"/>
              <a:gd name="connsiteY3" fmla="*/ 252850 h 890553"/>
              <a:gd name="connsiteX4" fmla="*/ 313874 w 870627"/>
              <a:gd name="connsiteY4" fmla="*/ 420790 h 890553"/>
              <a:gd name="connsiteX5" fmla="*/ 618237 w 870627"/>
              <a:gd name="connsiteY5" fmla="*/ 567738 h 890553"/>
              <a:gd name="connsiteX6" fmla="*/ 282388 w 870627"/>
              <a:gd name="connsiteY6" fmla="*/ 872129 h 890553"/>
              <a:gd name="connsiteX7" fmla="*/ 9512 w 870627"/>
              <a:gd name="connsiteY7" fmla="*/ 819648 h 890553"/>
              <a:gd name="connsiteX8" fmla="*/ 82978 w 870627"/>
              <a:gd name="connsiteY8" fmla="*/ 483767 h 890553"/>
              <a:gd name="connsiteX0" fmla="*/ 82978 w 618311"/>
              <a:gd name="connsiteY0" fmla="*/ 490015 h 896801"/>
              <a:gd name="connsiteX1" fmla="*/ 145950 w 618311"/>
              <a:gd name="connsiteY1" fmla="*/ 185624 h 896801"/>
              <a:gd name="connsiteX2" fmla="*/ 408332 w 618311"/>
              <a:gd name="connsiteY2" fmla="*/ 7187 h 896801"/>
              <a:gd name="connsiteX3" fmla="*/ 313874 w 618311"/>
              <a:gd name="connsiteY3" fmla="*/ 427038 h 896801"/>
              <a:gd name="connsiteX4" fmla="*/ 618237 w 618311"/>
              <a:gd name="connsiteY4" fmla="*/ 573986 h 896801"/>
              <a:gd name="connsiteX5" fmla="*/ 282388 w 618311"/>
              <a:gd name="connsiteY5" fmla="*/ 878377 h 896801"/>
              <a:gd name="connsiteX6" fmla="*/ 9512 w 618311"/>
              <a:gd name="connsiteY6" fmla="*/ 825896 h 896801"/>
              <a:gd name="connsiteX7" fmla="*/ 82978 w 618311"/>
              <a:gd name="connsiteY7" fmla="*/ 490015 h 896801"/>
              <a:gd name="connsiteX0" fmla="*/ 82978 w 651279"/>
              <a:gd name="connsiteY0" fmla="*/ 420460 h 827246"/>
              <a:gd name="connsiteX1" fmla="*/ 145950 w 651279"/>
              <a:gd name="connsiteY1" fmla="*/ 116069 h 827246"/>
              <a:gd name="connsiteX2" fmla="*/ 649723 w 651279"/>
              <a:gd name="connsiteY2" fmla="*/ 11106 h 827246"/>
              <a:gd name="connsiteX3" fmla="*/ 313874 w 651279"/>
              <a:gd name="connsiteY3" fmla="*/ 357483 h 827246"/>
              <a:gd name="connsiteX4" fmla="*/ 618237 w 651279"/>
              <a:gd name="connsiteY4" fmla="*/ 504431 h 827246"/>
              <a:gd name="connsiteX5" fmla="*/ 282388 w 651279"/>
              <a:gd name="connsiteY5" fmla="*/ 808822 h 827246"/>
              <a:gd name="connsiteX6" fmla="*/ 9512 w 651279"/>
              <a:gd name="connsiteY6" fmla="*/ 756341 h 827246"/>
              <a:gd name="connsiteX7" fmla="*/ 82978 w 651279"/>
              <a:gd name="connsiteY7" fmla="*/ 420460 h 827246"/>
              <a:gd name="connsiteX0" fmla="*/ 82978 w 679912"/>
              <a:gd name="connsiteY0" fmla="*/ 486929 h 893715"/>
              <a:gd name="connsiteX1" fmla="*/ 145950 w 679912"/>
              <a:gd name="connsiteY1" fmla="*/ 182538 h 893715"/>
              <a:gd name="connsiteX2" fmla="*/ 649723 w 679912"/>
              <a:gd name="connsiteY2" fmla="*/ 77575 h 893715"/>
              <a:gd name="connsiteX3" fmla="*/ 313874 w 679912"/>
              <a:gd name="connsiteY3" fmla="*/ 423952 h 893715"/>
              <a:gd name="connsiteX4" fmla="*/ 618237 w 679912"/>
              <a:gd name="connsiteY4" fmla="*/ 570900 h 893715"/>
              <a:gd name="connsiteX5" fmla="*/ 282388 w 679912"/>
              <a:gd name="connsiteY5" fmla="*/ 875291 h 893715"/>
              <a:gd name="connsiteX6" fmla="*/ 9512 w 679912"/>
              <a:gd name="connsiteY6" fmla="*/ 822810 h 893715"/>
              <a:gd name="connsiteX7" fmla="*/ 82978 w 679912"/>
              <a:gd name="connsiteY7" fmla="*/ 486929 h 893715"/>
              <a:gd name="connsiteX0" fmla="*/ 82978 w 653894"/>
              <a:gd name="connsiteY0" fmla="*/ 418518 h 825304"/>
              <a:gd name="connsiteX1" fmla="*/ 145950 w 653894"/>
              <a:gd name="connsiteY1" fmla="*/ 114127 h 825304"/>
              <a:gd name="connsiteX2" fmla="*/ 649723 w 653894"/>
              <a:gd name="connsiteY2" fmla="*/ 9164 h 825304"/>
              <a:gd name="connsiteX3" fmla="*/ 397836 w 653894"/>
              <a:gd name="connsiteY3" fmla="*/ 324053 h 825304"/>
              <a:gd name="connsiteX4" fmla="*/ 618237 w 653894"/>
              <a:gd name="connsiteY4" fmla="*/ 502489 h 825304"/>
              <a:gd name="connsiteX5" fmla="*/ 282388 w 653894"/>
              <a:gd name="connsiteY5" fmla="*/ 806880 h 825304"/>
              <a:gd name="connsiteX6" fmla="*/ 9512 w 653894"/>
              <a:gd name="connsiteY6" fmla="*/ 754399 h 825304"/>
              <a:gd name="connsiteX7" fmla="*/ 82978 w 653894"/>
              <a:gd name="connsiteY7" fmla="*/ 418518 h 825304"/>
              <a:gd name="connsiteX0" fmla="*/ 82978 w 619452"/>
              <a:gd name="connsiteY0" fmla="*/ 408852 h 815638"/>
              <a:gd name="connsiteX1" fmla="*/ 145950 w 619452"/>
              <a:gd name="connsiteY1" fmla="*/ 104461 h 815638"/>
              <a:gd name="connsiteX2" fmla="*/ 471303 w 619452"/>
              <a:gd name="connsiteY2" fmla="*/ 9995 h 815638"/>
              <a:gd name="connsiteX3" fmla="*/ 397836 w 619452"/>
              <a:gd name="connsiteY3" fmla="*/ 314387 h 815638"/>
              <a:gd name="connsiteX4" fmla="*/ 618237 w 619452"/>
              <a:gd name="connsiteY4" fmla="*/ 492823 h 815638"/>
              <a:gd name="connsiteX5" fmla="*/ 282388 w 619452"/>
              <a:gd name="connsiteY5" fmla="*/ 797214 h 815638"/>
              <a:gd name="connsiteX6" fmla="*/ 9512 w 619452"/>
              <a:gd name="connsiteY6" fmla="*/ 744733 h 815638"/>
              <a:gd name="connsiteX7" fmla="*/ 82978 w 619452"/>
              <a:gd name="connsiteY7" fmla="*/ 408852 h 815638"/>
              <a:gd name="connsiteX0" fmla="*/ 82978 w 619452"/>
              <a:gd name="connsiteY0" fmla="*/ 443879 h 850665"/>
              <a:gd name="connsiteX1" fmla="*/ 145950 w 619452"/>
              <a:gd name="connsiteY1" fmla="*/ 139488 h 850665"/>
              <a:gd name="connsiteX2" fmla="*/ 471303 w 619452"/>
              <a:gd name="connsiteY2" fmla="*/ 45022 h 850665"/>
              <a:gd name="connsiteX3" fmla="*/ 397836 w 619452"/>
              <a:gd name="connsiteY3" fmla="*/ 349414 h 850665"/>
              <a:gd name="connsiteX4" fmla="*/ 618237 w 619452"/>
              <a:gd name="connsiteY4" fmla="*/ 527850 h 850665"/>
              <a:gd name="connsiteX5" fmla="*/ 282388 w 619452"/>
              <a:gd name="connsiteY5" fmla="*/ 832241 h 850665"/>
              <a:gd name="connsiteX6" fmla="*/ 9512 w 619452"/>
              <a:gd name="connsiteY6" fmla="*/ 779760 h 850665"/>
              <a:gd name="connsiteX7" fmla="*/ 82978 w 619452"/>
              <a:gd name="connsiteY7" fmla="*/ 443879 h 850665"/>
              <a:gd name="connsiteX0" fmla="*/ 3849 w 613789"/>
              <a:gd name="connsiteY0" fmla="*/ 790336 h 876222"/>
              <a:gd name="connsiteX1" fmla="*/ 140287 w 613789"/>
              <a:gd name="connsiteY1" fmla="*/ 150064 h 876222"/>
              <a:gd name="connsiteX2" fmla="*/ 465640 w 613789"/>
              <a:gd name="connsiteY2" fmla="*/ 55598 h 876222"/>
              <a:gd name="connsiteX3" fmla="*/ 392173 w 613789"/>
              <a:gd name="connsiteY3" fmla="*/ 359990 h 876222"/>
              <a:gd name="connsiteX4" fmla="*/ 612574 w 613789"/>
              <a:gd name="connsiteY4" fmla="*/ 538426 h 876222"/>
              <a:gd name="connsiteX5" fmla="*/ 276725 w 613789"/>
              <a:gd name="connsiteY5" fmla="*/ 842817 h 876222"/>
              <a:gd name="connsiteX6" fmla="*/ 3849 w 613789"/>
              <a:gd name="connsiteY6" fmla="*/ 790336 h 876222"/>
              <a:gd name="connsiteX0" fmla="*/ 3849 w 618537"/>
              <a:gd name="connsiteY0" fmla="*/ 766237 h 852123"/>
              <a:gd name="connsiteX1" fmla="*/ 140287 w 618537"/>
              <a:gd name="connsiteY1" fmla="*/ 125965 h 852123"/>
              <a:gd name="connsiteX2" fmla="*/ 465640 w 618537"/>
              <a:gd name="connsiteY2" fmla="*/ 31499 h 852123"/>
              <a:gd name="connsiteX3" fmla="*/ 612574 w 618537"/>
              <a:gd name="connsiteY3" fmla="*/ 514327 h 852123"/>
              <a:gd name="connsiteX4" fmla="*/ 276725 w 618537"/>
              <a:gd name="connsiteY4" fmla="*/ 818718 h 852123"/>
              <a:gd name="connsiteX5" fmla="*/ 3849 w 618537"/>
              <a:gd name="connsiteY5" fmla="*/ 766237 h 852123"/>
              <a:gd name="connsiteX0" fmla="*/ 23468 w 638155"/>
              <a:gd name="connsiteY0" fmla="*/ 766237 h 779111"/>
              <a:gd name="connsiteX1" fmla="*/ 159906 w 638155"/>
              <a:gd name="connsiteY1" fmla="*/ 125965 h 779111"/>
              <a:gd name="connsiteX2" fmla="*/ 485259 w 638155"/>
              <a:gd name="connsiteY2" fmla="*/ 31499 h 779111"/>
              <a:gd name="connsiteX3" fmla="*/ 632193 w 638155"/>
              <a:gd name="connsiteY3" fmla="*/ 514327 h 779111"/>
              <a:gd name="connsiteX4" fmla="*/ 23468 w 638155"/>
              <a:gd name="connsiteY4" fmla="*/ 766237 h 779111"/>
              <a:gd name="connsiteX0" fmla="*/ 473846 w 479808"/>
              <a:gd name="connsiteY0" fmla="*/ 506716 h 507270"/>
              <a:gd name="connsiteX1" fmla="*/ 1559 w 479808"/>
              <a:gd name="connsiteY1" fmla="*/ 118354 h 507270"/>
              <a:gd name="connsiteX2" fmla="*/ 326912 w 479808"/>
              <a:gd name="connsiteY2" fmla="*/ 23888 h 507270"/>
              <a:gd name="connsiteX3" fmla="*/ 473846 w 479808"/>
              <a:gd name="connsiteY3" fmla="*/ 506716 h 507270"/>
              <a:gd name="connsiteX0" fmla="*/ 585461 w 607581"/>
              <a:gd name="connsiteY0" fmla="*/ 483507 h 505370"/>
              <a:gd name="connsiteX1" fmla="*/ 1178 w 607581"/>
              <a:gd name="connsiteY1" fmla="*/ 380118 h 505370"/>
              <a:gd name="connsiteX2" fmla="*/ 438527 w 607581"/>
              <a:gd name="connsiteY2" fmla="*/ 679 h 505370"/>
              <a:gd name="connsiteX3" fmla="*/ 585461 w 607581"/>
              <a:gd name="connsiteY3" fmla="*/ 483507 h 505370"/>
              <a:gd name="connsiteX0" fmla="*/ 585461 w 607582"/>
              <a:gd name="connsiteY0" fmla="*/ 483507 h 505370"/>
              <a:gd name="connsiteX1" fmla="*/ 1178 w 607582"/>
              <a:gd name="connsiteY1" fmla="*/ 380118 h 505370"/>
              <a:gd name="connsiteX2" fmla="*/ 438527 w 607582"/>
              <a:gd name="connsiteY2" fmla="*/ 679 h 505370"/>
              <a:gd name="connsiteX3" fmla="*/ 585461 w 607582"/>
              <a:gd name="connsiteY3" fmla="*/ 483507 h 505370"/>
              <a:gd name="connsiteX0" fmla="*/ 472357 w 514218"/>
              <a:gd name="connsiteY0" fmla="*/ 776436 h 784540"/>
              <a:gd name="connsiteX1" fmla="*/ 70 w 514218"/>
              <a:gd name="connsiteY1" fmla="*/ 388075 h 784540"/>
              <a:gd name="connsiteX2" fmla="*/ 437419 w 514218"/>
              <a:gd name="connsiteY2" fmla="*/ 8636 h 784540"/>
              <a:gd name="connsiteX3" fmla="*/ 472357 w 514218"/>
              <a:gd name="connsiteY3" fmla="*/ 776436 h 784540"/>
              <a:gd name="connsiteX0" fmla="*/ 300773 w 450998"/>
              <a:gd name="connsiteY0" fmla="*/ 594446 h 607780"/>
              <a:gd name="connsiteX1" fmla="*/ 1493 w 450998"/>
              <a:gd name="connsiteY1" fmla="*/ 382187 h 607780"/>
              <a:gd name="connsiteX2" fmla="*/ 438842 w 450998"/>
              <a:gd name="connsiteY2" fmla="*/ 2748 h 607780"/>
              <a:gd name="connsiteX3" fmla="*/ 300773 w 450998"/>
              <a:gd name="connsiteY3" fmla="*/ 594446 h 607780"/>
              <a:gd name="connsiteX0" fmla="*/ 301280 w 472771"/>
              <a:gd name="connsiteY0" fmla="*/ 760946 h 786047"/>
              <a:gd name="connsiteX1" fmla="*/ 2000 w 472771"/>
              <a:gd name="connsiteY1" fmla="*/ 548687 h 786047"/>
              <a:gd name="connsiteX2" fmla="*/ 461915 w 472771"/>
              <a:gd name="connsiteY2" fmla="*/ 1951 h 786047"/>
              <a:gd name="connsiteX3" fmla="*/ 301280 w 472771"/>
              <a:gd name="connsiteY3" fmla="*/ 760946 h 786047"/>
              <a:gd name="connsiteX0" fmla="*/ 352728 w 479572"/>
              <a:gd name="connsiteY0" fmla="*/ 486224 h 587524"/>
              <a:gd name="connsiteX1" fmla="*/ 794 w 479572"/>
              <a:gd name="connsiteY1" fmla="*/ 546923 h 587524"/>
              <a:gd name="connsiteX2" fmla="*/ 460709 w 479572"/>
              <a:gd name="connsiteY2" fmla="*/ 187 h 587524"/>
              <a:gd name="connsiteX3" fmla="*/ 352728 w 479572"/>
              <a:gd name="connsiteY3" fmla="*/ 486224 h 587524"/>
              <a:gd name="connsiteX0" fmla="*/ 367358 w 494202"/>
              <a:gd name="connsiteY0" fmla="*/ 486224 h 599247"/>
              <a:gd name="connsiteX1" fmla="*/ 15424 w 494202"/>
              <a:gd name="connsiteY1" fmla="*/ 546923 h 599247"/>
              <a:gd name="connsiteX2" fmla="*/ 475339 w 494202"/>
              <a:gd name="connsiteY2" fmla="*/ 187 h 599247"/>
              <a:gd name="connsiteX3" fmla="*/ 367358 w 494202"/>
              <a:gd name="connsiteY3" fmla="*/ 486224 h 599247"/>
              <a:gd name="connsiteX0" fmla="*/ 323286 w 446318"/>
              <a:gd name="connsiteY0" fmla="*/ 487688 h 704656"/>
              <a:gd name="connsiteX1" fmla="*/ 16484 w 446318"/>
              <a:gd name="connsiteY1" fmla="*/ 671659 h 704656"/>
              <a:gd name="connsiteX2" fmla="*/ 431267 w 446318"/>
              <a:gd name="connsiteY2" fmla="*/ 1651 h 704656"/>
              <a:gd name="connsiteX3" fmla="*/ 323286 w 446318"/>
              <a:gd name="connsiteY3" fmla="*/ 487688 h 704656"/>
              <a:gd name="connsiteX0" fmla="*/ 324438 w 462732"/>
              <a:gd name="connsiteY0" fmla="*/ 492152 h 709120"/>
              <a:gd name="connsiteX1" fmla="*/ 17636 w 462732"/>
              <a:gd name="connsiteY1" fmla="*/ 676123 h 709120"/>
              <a:gd name="connsiteX2" fmla="*/ 432419 w 462732"/>
              <a:gd name="connsiteY2" fmla="*/ 6115 h 709120"/>
              <a:gd name="connsiteX3" fmla="*/ 324438 w 462732"/>
              <a:gd name="connsiteY3" fmla="*/ 492152 h 709120"/>
            </a:gdLst>
            <a:ahLst/>
            <a:cxnLst>
              <a:cxn ang="0">
                <a:pos x="connsiteX0" y="connsiteY0"/>
              </a:cxn>
              <a:cxn ang="0">
                <a:pos x="connsiteX1" y="connsiteY1"/>
              </a:cxn>
              <a:cxn ang="0">
                <a:pos x="connsiteX2" y="connsiteY2"/>
              </a:cxn>
              <a:cxn ang="0">
                <a:pos x="connsiteX3" y="connsiteY3"/>
              </a:cxn>
            </a:cxnLst>
            <a:rect l="l" t="t" r="r" b="b"/>
            <a:pathLst>
              <a:path w="462732" h="709120">
                <a:moveTo>
                  <a:pt x="324438" y="492152"/>
                </a:moveTo>
                <a:cubicBezTo>
                  <a:pt x="255307" y="603820"/>
                  <a:pt x="127513" y="783545"/>
                  <a:pt x="17636" y="676123"/>
                </a:cubicBezTo>
                <a:cubicBezTo>
                  <a:pt x="-92241" y="568701"/>
                  <a:pt x="343675" y="-68885"/>
                  <a:pt x="432419" y="6115"/>
                </a:cubicBezTo>
                <a:cubicBezTo>
                  <a:pt x="521163" y="81115"/>
                  <a:pt x="393569" y="380484"/>
                  <a:pt x="324438" y="492152"/>
                </a:cubicBezTo>
                <a:close/>
              </a:path>
            </a:pathLst>
          </a:custGeom>
          <a:solidFill>
            <a:srgbClr val="660066">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317" name="Title 1"/>
          <p:cNvSpPr>
            <a:spLocks noGrp="1"/>
          </p:cNvSpPr>
          <p:nvPr>
            <p:ph type="title"/>
          </p:nvPr>
        </p:nvSpPr>
        <p:spPr>
          <a:xfrm>
            <a:off x="139700" y="590550"/>
            <a:ext cx="8742363" cy="457200"/>
          </a:xfrm>
          <a:extLst>
            <a:ext uri="{91240B29-F687-4F45-9708-019B960494DF}">
              <a14:hiddenLine xmlns:a14="http://schemas.microsoft.com/office/drawing/2010/main" w="38100">
                <a:solidFill>
                  <a:srgbClr val="000000"/>
                </a:solidFill>
                <a:miter lim="800000"/>
                <a:headEnd/>
                <a:tailEnd/>
              </a14:hiddenLine>
            </a:ext>
          </a:extLst>
        </p:spPr>
        <p:txBody>
          <a:bodyPr/>
          <a:lstStyle/>
          <a:p>
            <a:r>
              <a:rPr lang="en-US" sz="2800" dirty="0" smtClean="0"/>
              <a:t>Impact of Divergent Outflow Pattern on </a:t>
            </a:r>
            <a:br>
              <a:rPr lang="en-US" sz="2800" dirty="0" smtClean="0"/>
            </a:br>
            <a:r>
              <a:rPr lang="en-US" sz="2800" dirty="0" smtClean="0"/>
              <a:t>Downstream Flow</a:t>
            </a:r>
          </a:p>
        </p:txBody>
      </p:sp>
      <p:cxnSp>
        <p:nvCxnSpPr>
          <p:cNvPr id="44" name="Straight Arrow Connector 43"/>
          <p:cNvCxnSpPr/>
          <p:nvPr/>
        </p:nvCxnSpPr>
        <p:spPr>
          <a:xfrm>
            <a:off x="1165225" y="4846638"/>
            <a:ext cx="195263"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319" name="TextBox 2"/>
          <p:cNvSpPr txBox="1">
            <a:spLocks noChangeArrowheads="1"/>
          </p:cNvSpPr>
          <p:nvPr/>
        </p:nvSpPr>
        <p:spPr bwMode="auto">
          <a:xfrm>
            <a:off x="1452563" y="4792663"/>
            <a:ext cx="14462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600"/>
              <a:t>Divergent wind</a:t>
            </a:r>
          </a:p>
        </p:txBody>
      </p:sp>
      <p:sp>
        <p:nvSpPr>
          <p:cNvPr id="49" name="Freeform 48"/>
          <p:cNvSpPr/>
          <p:nvPr/>
        </p:nvSpPr>
        <p:spPr>
          <a:xfrm>
            <a:off x="4776788" y="4902200"/>
            <a:ext cx="509587" cy="161925"/>
          </a:xfrm>
          <a:custGeom>
            <a:avLst/>
            <a:gdLst>
              <a:gd name="connsiteX0" fmla="*/ 0 w 3704828"/>
              <a:gd name="connsiteY0" fmla="*/ 215503 h 1937095"/>
              <a:gd name="connsiteX1" fmla="*/ 440801 w 3704828"/>
              <a:gd name="connsiteY1" fmla="*/ 845280 h 1937095"/>
              <a:gd name="connsiteX2" fmla="*/ 1206955 w 3704828"/>
              <a:gd name="connsiteY2" fmla="*/ 1936892 h 1937095"/>
              <a:gd name="connsiteX3" fmla="*/ 1815681 w 3704828"/>
              <a:gd name="connsiteY3" fmla="*/ 929250 h 1937095"/>
              <a:gd name="connsiteX4" fmla="*/ 2655302 w 3704828"/>
              <a:gd name="connsiteY4" fmla="*/ 79052 h 1937095"/>
              <a:gd name="connsiteX5" fmla="*/ 3704828 w 3704828"/>
              <a:gd name="connsiteY5" fmla="*/ 37067 h 1937095"/>
              <a:gd name="connsiteX0" fmla="*/ 0 w 3704828"/>
              <a:gd name="connsiteY0" fmla="*/ 178436 h 1899998"/>
              <a:gd name="connsiteX1" fmla="*/ 440801 w 3704828"/>
              <a:gd name="connsiteY1" fmla="*/ 808213 h 1899998"/>
              <a:gd name="connsiteX2" fmla="*/ 1206955 w 3704828"/>
              <a:gd name="connsiteY2" fmla="*/ 1899825 h 1899998"/>
              <a:gd name="connsiteX3" fmla="*/ 1815681 w 3704828"/>
              <a:gd name="connsiteY3" fmla="*/ 892183 h 1899998"/>
              <a:gd name="connsiteX4" fmla="*/ 2823227 w 3704828"/>
              <a:gd name="connsiteY4" fmla="*/ 797716 h 1899998"/>
              <a:gd name="connsiteX5" fmla="*/ 3704828 w 3704828"/>
              <a:gd name="connsiteY5" fmla="*/ 0 h 1899998"/>
              <a:gd name="connsiteX0" fmla="*/ 0 w 3799286"/>
              <a:gd name="connsiteY0" fmla="*/ 0 h 1721562"/>
              <a:gd name="connsiteX1" fmla="*/ 440801 w 3799286"/>
              <a:gd name="connsiteY1" fmla="*/ 629777 h 1721562"/>
              <a:gd name="connsiteX2" fmla="*/ 1206955 w 3799286"/>
              <a:gd name="connsiteY2" fmla="*/ 1721389 h 1721562"/>
              <a:gd name="connsiteX3" fmla="*/ 1815681 w 3799286"/>
              <a:gd name="connsiteY3" fmla="*/ 713747 h 1721562"/>
              <a:gd name="connsiteX4" fmla="*/ 2823227 w 3799286"/>
              <a:gd name="connsiteY4" fmla="*/ 619280 h 1721562"/>
              <a:gd name="connsiteX5" fmla="*/ 3799286 w 3799286"/>
              <a:gd name="connsiteY5" fmla="*/ 587791 h 1721562"/>
              <a:gd name="connsiteX0" fmla="*/ 0 w 3799286"/>
              <a:gd name="connsiteY0" fmla="*/ 0 h 1721558"/>
              <a:gd name="connsiteX1" fmla="*/ 440801 w 3799286"/>
              <a:gd name="connsiteY1" fmla="*/ 629777 h 1721558"/>
              <a:gd name="connsiteX2" fmla="*/ 1206955 w 3799286"/>
              <a:gd name="connsiteY2" fmla="*/ 1721389 h 1721558"/>
              <a:gd name="connsiteX3" fmla="*/ 1815681 w 3799286"/>
              <a:gd name="connsiteY3" fmla="*/ 713747 h 1721558"/>
              <a:gd name="connsiteX4" fmla="*/ 2875704 w 3799286"/>
              <a:gd name="connsiteY4" fmla="*/ 724243 h 1721558"/>
              <a:gd name="connsiteX5" fmla="*/ 3799286 w 3799286"/>
              <a:gd name="connsiteY5" fmla="*/ 587791 h 1721558"/>
              <a:gd name="connsiteX0" fmla="*/ 0 w 3799286"/>
              <a:gd name="connsiteY0" fmla="*/ 0 h 1723002"/>
              <a:gd name="connsiteX1" fmla="*/ 440801 w 3799286"/>
              <a:gd name="connsiteY1" fmla="*/ 629777 h 1723002"/>
              <a:gd name="connsiteX2" fmla="*/ 1206955 w 3799286"/>
              <a:gd name="connsiteY2" fmla="*/ 1721389 h 1723002"/>
              <a:gd name="connsiteX3" fmla="*/ 1773700 w 3799286"/>
              <a:gd name="connsiteY3" fmla="*/ 871191 h 1723002"/>
              <a:gd name="connsiteX4" fmla="*/ 2875704 w 3799286"/>
              <a:gd name="connsiteY4" fmla="*/ 724243 h 1723002"/>
              <a:gd name="connsiteX5" fmla="*/ 3799286 w 3799286"/>
              <a:gd name="connsiteY5" fmla="*/ 587791 h 1723002"/>
              <a:gd name="connsiteX0" fmla="*/ 0 w 3799286"/>
              <a:gd name="connsiteY0" fmla="*/ 0 h 1723024"/>
              <a:gd name="connsiteX1" fmla="*/ 440801 w 3799286"/>
              <a:gd name="connsiteY1" fmla="*/ 629777 h 1723024"/>
              <a:gd name="connsiteX2" fmla="*/ 1206955 w 3799286"/>
              <a:gd name="connsiteY2" fmla="*/ 1721389 h 1723024"/>
              <a:gd name="connsiteX3" fmla="*/ 1773700 w 3799286"/>
              <a:gd name="connsiteY3" fmla="*/ 871191 h 1723024"/>
              <a:gd name="connsiteX4" fmla="*/ 2844218 w 3799286"/>
              <a:gd name="connsiteY4" fmla="*/ 661265 h 1723024"/>
              <a:gd name="connsiteX5" fmla="*/ 3799286 w 3799286"/>
              <a:gd name="connsiteY5" fmla="*/ 587791 h 1723024"/>
              <a:gd name="connsiteX0" fmla="*/ 0 w 3799286"/>
              <a:gd name="connsiteY0" fmla="*/ 0 h 1724812"/>
              <a:gd name="connsiteX1" fmla="*/ 1039031 w 3799286"/>
              <a:gd name="connsiteY1" fmla="*/ 514318 h 1724812"/>
              <a:gd name="connsiteX2" fmla="*/ 1206955 w 3799286"/>
              <a:gd name="connsiteY2" fmla="*/ 1721389 h 1724812"/>
              <a:gd name="connsiteX3" fmla="*/ 1773700 w 3799286"/>
              <a:gd name="connsiteY3" fmla="*/ 871191 h 1724812"/>
              <a:gd name="connsiteX4" fmla="*/ 2844218 w 3799286"/>
              <a:gd name="connsiteY4" fmla="*/ 661265 h 1724812"/>
              <a:gd name="connsiteX5" fmla="*/ 3799286 w 3799286"/>
              <a:gd name="connsiteY5" fmla="*/ 587791 h 1724812"/>
              <a:gd name="connsiteX0" fmla="*/ 0 w 3799286"/>
              <a:gd name="connsiteY0" fmla="*/ 0 h 1578505"/>
              <a:gd name="connsiteX1" fmla="*/ 1039031 w 3799286"/>
              <a:gd name="connsiteY1" fmla="*/ 514318 h 1578505"/>
              <a:gd name="connsiteX2" fmla="*/ 1112498 w 3799286"/>
              <a:gd name="connsiteY2" fmla="*/ 1574441 h 1578505"/>
              <a:gd name="connsiteX3" fmla="*/ 1773700 w 3799286"/>
              <a:gd name="connsiteY3" fmla="*/ 871191 h 1578505"/>
              <a:gd name="connsiteX4" fmla="*/ 2844218 w 3799286"/>
              <a:gd name="connsiteY4" fmla="*/ 661265 h 1578505"/>
              <a:gd name="connsiteX5" fmla="*/ 3799286 w 3799286"/>
              <a:gd name="connsiteY5" fmla="*/ 587791 h 1578505"/>
              <a:gd name="connsiteX0" fmla="*/ 0 w 3799286"/>
              <a:gd name="connsiteY0" fmla="*/ 0 h 1576258"/>
              <a:gd name="connsiteX1" fmla="*/ 1039031 w 3799286"/>
              <a:gd name="connsiteY1" fmla="*/ 514318 h 1576258"/>
              <a:gd name="connsiteX2" fmla="*/ 1112498 w 3799286"/>
              <a:gd name="connsiteY2" fmla="*/ 1574441 h 1576258"/>
              <a:gd name="connsiteX3" fmla="*/ 1784196 w 3799286"/>
              <a:gd name="connsiteY3" fmla="*/ 766229 h 1576258"/>
              <a:gd name="connsiteX4" fmla="*/ 2844218 w 3799286"/>
              <a:gd name="connsiteY4" fmla="*/ 661265 h 1576258"/>
              <a:gd name="connsiteX5" fmla="*/ 3799286 w 3799286"/>
              <a:gd name="connsiteY5" fmla="*/ 587791 h 1576258"/>
              <a:gd name="connsiteX0" fmla="*/ 0 w 3799286"/>
              <a:gd name="connsiteY0" fmla="*/ 0 h 1701984"/>
              <a:gd name="connsiteX1" fmla="*/ 1039031 w 3799286"/>
              <a:gd name="connsiteY1" fmla="*/ 514318 h 1701984"/>
              <a:gd name="connsiteX2" fmla="*/ 1133488 w 3799286"/>
              <a:gd name="connsiteY2" fmla="*/ 1700396 h 1701984"/>
              <a:gd name="connsiteX3" fmla="*/ 1784196 w 3799286"/>
              <a:gd name="connsiteY3" fmla="*/ 766229 h 1701984"/>
              <a:gd name="connsiteX4" fmla="*/ 2844218 w 3799286"/>
              <a:gd name="connsiteY4" fmla="*/ 661265 h 1701984"/>
              <a:gd name="connsiteX5" fmla="*/ 3799286 w 3799286"/>
              <a:gd name="connsiteY5" fmla="*/ 587791 h 1701984"/>
              <a:gd name="connsiteX0" fmla="*/ 0 w 3799286"/>
              <a:gd name="connsiteY0" fmla="*/ 0 h 1880180"/>
              <a:gd name="connsiteX1" fmla="*/ 1039031 w 3799286"/>
              <a:gd name="connsiteY1" fmla="*/ 514318 h 1880180"/>
              <a:gd name="connsiteX2" fmla="*/ 976059 w 3799286"/>
              <a:gd name="connsiteY2" fmla="*/ 1878833 h 1880180"/>
              <a:gd name="connsiteX3" fmla="*/ 1784196 w 3799286"/>
              <a:gd name="connsiteY3" fmla="*/ 766229 h 1880180"/>
              <a:gd name="connsiteX4" fmla="*/ 2844218 w 3799286"/>
              <a:gd name="connsiteY4" fmla="*/ 661265 h 1880180"/>
              <a:gd name="connsiteX5" fmla="*/ 3799286 w 3799286"/>
              <a:gd name="connsiteY5" fmla="*/ 587791 h 1880180"/>
              <a:gd name="connsiteX0" fmla="*/ 0 w 3799286"/>
              <a:gd name="connsiteY0" fmla="*/ 0 h 1880180"/>
              <a:gd name="connsiteX1" fmla="*/ 934078 w 3799286"/>
              <a:gd name="connsiteY1" fmla="*/ 514318 h 1880180"/>
              <a:gd name="connsiteX2" fmla="*/ 976059 w 3799286"/>
              <a:gd name="connsiteY2" fmla="*/ 1878833 h 1880180"/>
              <a:gd name="connsiteX3" fmla="*/ 1784196 w 3799286"/>
              <a:gd name="connsiteY3" fmla="*/ 766229 h 1880180"/>
              <a:gd name="connsiteX4" fmla="*/ 2844218 w 3799286"/>
              <a:gd name="connsiteY4" fmla="*/ 661265 h 1880180"/>
              <a:gd name="connsiteX5" fmla="*/ 3799286 w 3799286"/>
              <a:gd name="connsiteY5" fmla="*/ 587791 h 1880180"/>
              <a:gd name="connsiteX0" fmla="*/ 0 w 3799286"/>
              <a:gd name="connsiteY0" fmla="*/ 0 h 1880199"/>
              <a:gd name="connsiteX1" fmla="*/ 934078 w 3799286"/>
              <a:gd name="connsiteY1" fmla="*/ 514318 h 1880199"/>
              <a:gd name="connsiteX2" fmla="*/ 976059 w 3799286"/>
              <a:gd name="connsiteY2" fmla="*/ 1878833 h 1880199"/>
              <a:gd name="connsiteX3" fmla="*/ 1784196 w 3799286"/>
              <a:gd name="connsiteY3" fmla="*/ 766229 h 1880199"/>
              <a:gd name="connsiteX4" fmla="*/ 2760256 w 3799286"/>
              <a:gd name="connsiteY4" fmla="*/ 577295 h 1880199"/>
              <a:gd name="connsiteX5" fmla="*/ 3799286 w 3799286"/>
              <a:gd name="connsiteY5" fmla="*/ 587791 h 1880199"/>
              <a:gd name="connsiteX0" fmla="*/ 0 w 3830772"/>
              <a:gd name="connsiteY0" fmla="*/ 0 h 1880199"/>
              <a:gd name="connsiteX1" fmla="*/ 934078 w 3830772"/>
              <a:gd name="connsiteY1" fmla="*/ 514318 h 1880199"/>
              <a:gd name="connsiteX2" fmla="*/ 976059 w 3830772"/>
              <a:gd name="connsiteY2" fmla="*/ 1878833 h 1880199"/>
              <a:gd name="connsiteX3" fmla="*/ 1784196 w 3830772"/>
              <a:gd name="connsiteY3" fmla="*/ 766229 h 1880199"/>
              <a:gd name="connsiteX4" fmla="*/ 2760256 w 3830772"/>
              <a:gd name="connsiteY4" fmla="*/ 577295 h 1880199"/>
              <a:gd name="connsiteX5" fmla="*/ 3830772 w 3830772"/>
              <a:gd name="connsiteY5" fmla="*/ 566799 h 1880199"/>
              <a:gd name="connsiteX0" fmla="*/ 0 w 3830772"/>
              <a:gd name="connsiteY0" fmla="*/ 0 h 1879312"/>
              <a:gd name="connsiteX1" fmla="*/ 797640 w 3830772"/>
              <a:gd name="connsiteY1" fmla="*/ 619281 h 1879312"/>
              <a:gd name="connsiteX2" fmla="*/ 976059 w 3830772"/>
              <a:gd name="connsiteY2" fmla="*/ 1878833 h 1879312"/>
              <a:gd name="connsiteX3" fmla="*/ 1784196 w 3830772"/>
              <a:gd name="connsiteY3" fmla="*/ 766229 h 1879312"/>
              <a:gd name="connsiteX4" fmla="*/ 2760256 w 3830772"/>
              <a:gd name="connsiteY4" fmla="*/ 577295 h 1879312"/>
              <a:gd name="connsiteX5" fmla="*/ 3830772 w 3830772"/>
              <a:gd name="connsiteY5" fmla="*/ 566799 h 1879312"/>
              <a:gd name="connsiteX0" fmla="*/ 0 w 3830772"/>
              <a:gd name="connsiteY0" fmla="*/ 0 h 1858328"/>
              <a:gd name="connsiteX1" fmla="*/ 797640 w 3830772"/>
              <a:gd name="connsiteY1" fmla="*/ 619281 h 1858328"/>
              <a:gd name="connsiteX2" fmla="*/ 787144 w 3830772"/>
              <a:gd name="connsiteY2" fmla="*/ 1857840 h 1858328"/>
              <a:gd name="connsiteX3" fmla="*/ 1784196 w 3830772"/>
              <a:gd name="connsiteY3" fmla="*/ 766229 h 1858328"/>
              <a:gd name="connsiteX4" fmla="*/ 2760256 w 3830772"/>
              <a:gd name="connsiteY4" fmla="*/ 577295 h 1858328"/>
              <a:gd name="connsiteX5" fmla="*/ 3830772 w 3830772"/>
              <a:gd name="connsiteY5" fmla="*/ 566799 h 1858328"/>
              <a:gd name="connsiteX0" fmla="*/ 0 w 3830772"/>
              <a:gd name="connsiteY0" fmla="*/ 0 h 1857932"/>
              <a:gd name="connsiteX1" fmla="*/ 577239 w 3830772"/>
              <a:gd name="connsiteY1" fmla="*/ 703251 h 1857932"/>
              <a:gd name="connsiteX2" fmla="*/ 787144 w 3830772"/>
              <a:gd name="connsiteY2" fmla="*/ 1857840 h 1857932"/>
              <a:gd name="connsiteX3" fmla="*/ 1784196 w 3830772"/>
              <a:gd name="connsiteY3" fmla="*/ 766229 h 1857932"/>
              <a:gd name="connsiteX4" fmla="*/ 2760256 w 3830772"/>
              <a:gd name="connsiteY4" fmla="*/ 577295 h 1857932"/>
              <a:gd name="connsiteX5" fmla="*/ 3830772 w 3830772"/>
              <a:gd name="connsiteY5" fmla="*/ 566799 h 1857932"/>
              <a:gd name="connsiteX0" fmla="*/ 0 w 3830772"/>
              <a:gd name="connsiteY0" fmla="*/ 0 h 1721493"/>
              <a:gd name="connsiteX1" fmla="*/ 577239 w 3830772"/>
              <a:gd name="connsiteY1" fmla="*/ 703251 h 1721493"/>
              <a:gd name="connsiteX2" fmla="*/ 766154 w 3830772"/>
              <a:gd name="connsiteY2" fmla="*/ 1721388 h 1721493"/>
              <a:gd name="connsiteX3" fmla="*/ 1784196 w 3830772"/>
              <a:gd name="connsiteY3" fmla="*/ 766229 h 1721493"/>
              <a:gd name="connsiteX4" fmla="*/ 2760256 w 3830772"/>
              <a:gd name="connsiteY4" fmla="*/ 577295 h 1721493"/>
              <a:gd name="connsiteX5" fmla="*/ 3830772 w 3830772"/>
              <a:gd name="connsiteY5" fmla="*/ 566799 h 1721493"/>
              <a:gd name="connsiteX0" fmla="*/ 0 w 3830772"/>
              <a:gd name="connsiteY0" fmla="*/ 0 h 1721945"/>
              <a:gd name="connsiteX1" fmla="*/ 734668 w 3830772"/>
              <a:gd name="connsiteY1" fmla="*/ 619281 h 1721945"/>
              <a:gd name="connsiteX2" fmla="*/ 766154 w 3830772"/>
              <a:gd name="connsiteY2" fmla="*/ 1721388 h 1721945"/>
              <a:gd name="connsiteX3" fmla="*/ 1784196 w 3830772"/>
              <a:gd name="connsiteY3" fmla="*/ 766229 h 1721945"/>
              <a:gd name="connsiteX4" fmla="*/ 2760256 w 3830772"/>
              <a:gd name="connsiteY4" fmla="*/ 577295 h 1721945"/>
              <a:gd name="connsiteX5" fmla="*/ 3830772 w 3830772"/>
              <a:gd name="connsiteY5" fmla="*/ 566799 h 1721945"/>
              <a:gd name="connsiteX0" fmla="*/ 0 w 3830772"/>
              <a:gd name="connsiteY0" fmla="*/ 0 h 1721945"/>
              <a:gd name="connsiteX1" fmla="*/ 776649 w 3830772"/>
              <a:gd name="connsiteY1" fmla="*/ 619281 h 1721945"/>
              <a:gd name="connsiteX2" fmla="*/ 766154 w 3830772"/>
              <a:gd name="connsiteY2" fmla="*/ 1721388 h 1721945"/>
              <a:gd name="connsiteX3" fmla="*/ 1784196 w 3830772"/>
              <a:gd name="connsiteY3" fmla="*/ 766229 h 1721945"/>
              <a:gd name="connsiteX4" fmla="*/ 2760256 w 3830772"/>
              <a:gd name="connsiteY4" fmla="*/ 577295 h 1721945"/>
              <a:gd name="connsiteX5" fmla="*/ 3830772 w 3830772"/>
              <a:gd name="connsiteY5" fmla="*/ 566799 h 1721945"/>
              <a:gd name="connsiteX0" fmla="*/ 0 w 3830772"/>
              <a:gd name="connsiteY0" fmla="*/ 0 h 1721917"/>
              <a:gd name="connsiteX1" fmla="*/ 776649 w 3830772"/>
              <a:gd name="connsiteY1" fmla="*/ 619281 h 1721917"/>
              <a:gd name="connsiteX2" fmla="*/ 766154 w 3830772"/>
              <a:gd name="connsiteY2" fmla="*/ 1721388 h 1721917"/>
              <a:gd name="connsiteX3" fmla="*/ 1784196 w 3830772"/>
              <a:gd name="connsiteY3" fmla="*/ 766229 h 1721917"/>
              <a:gd name="connsiteX4" fmla="*/ 2760256 w 3830772"/>
              <a:gd name="connsiteY4" fmla="*/ 839702 h 1721917"/>
              <a:gd name="connsiteX5" fmla="*/ 3830772 w 3830772"/>
              <a:gd name="connsiteY5" fmla="*/ 566799 h 1721917"/>
              <a:gd name="connsiteX0" fmla="*/ 0 w 3830772"/>
              <a:gd name="connsiteY0" fmla="*/ 0 h 1722657"/>
              <a:gd name="connsiteX1" fmla="*/ 776649 w 3830772"/>
              <a:gd name="connsiteY1" fmla="*/ 619281 h 1722657"/>
              <a:gd name="connsiteX2" fmla="*/ 766154 w 3830772"/>
              <a:gd name="connsiteY2" fmla="*/ 1721388 h 1722657"/>
              <a:gd name="connsiteX3" fmla="*/ 1784196 w 3830772"/>
              <a:gd name="connsiteY3" fmla="*/ 839703 h 1722657"/>
              <a:gd name="connsiteX4" fmla="*/ 2760256 w 3830772"/>
              <a:gd name="connsiteY4" fmla="*/ 839702 h 1722657"/>
              <a:gd name="connsiteX5" fmla="*/ 3830772 w 3830772"/>
              <a:gd name="connsiteY5" fmla="*/ 566799 h 1722657"/>
              <a:gd name="connsiteX0" fmla="*/ 0 w 2760254"/>
              <a:gd name="connsiteY0" fmla="*/ 0 h 1722657"/>
              <a:gd name="connsiteX1" fmla="*/ 776649 w 2760254"/>
              <a:gd name="connsiteY1" fmla="*/ 619281 h 1722657"/>
              <a:gd name="connsiteX2" fmla="*/ 766154 w 2760254"/>
              <a:gd name="connsiteY2" fmla="*/ 1721388 h 1722657"/>
              <a:gd name="connsiteX3" fmla="*/ 1784196 w 2760254"/>
              <a:gd name="connsiteY3" fmla="*/ 839703 h 1722657"/>
              <a:gd name="connsiteX4" fmla="*/ 2760256 w 2760254"/>
              <a:gd name="connsiteY4" fmla="*/ 839702 h 1722657"/>
              <a:gd name="connsiteX0" fmla="*/ 0 w 1784196"/>
              <a:gd name="connsiteY0" fmla="*/ 0 h 1722657"/>
              <a:gd name="connsiteX1" fmla="*/ 776649 w 1784196"/>
              <a:gd name="connsiteY1" fmla="*/ 619281 h 1722657"/>
              <a:gd name="connsiteX2" fmla="*/ 766154 w 1784196"/>
              <a:gd name="connsiteY2" fmla="*/ 1721388 h 1722657"/>
              <a:gd name="connsiteX3" fmla="*/ 1784196 w 1784196"/>
              <a:gd name="connsiteY3" fmla="*/ 839703 h 1722657"/>
              <a:gd name="connsiteX0" fmla="*/ 0 w 2698816"/>
              <a:gd name="connsiteY0" fmla="*/ 0 h 1723064"/>
              <a:gd name="connsiteX1" fmla="*/ 776649 w 2698816"/>
              <a:gd name="connsiteY1" fmla="*/ 619281 h 1723064"/>
              <a:gd name="connsiteX2" fmla="*/ 766154 w 2698816"/>
              <a:gd name="connsiteY2" fmla="*/ 1721388 h 1723064"/>
              <a:gd name="connsiteX3" fmla="*/ 2698816 w 2698816"/>
              <a:gd name="connsiteY3" fmla="*/ 351365 h 1723064"/>
              <a:gd name="connsiteX0" fmla="*/ 0 w 2698816"/>
              <a:gd name="connsiteY0" fmla="*/ 0 h 1721389"/>
              <a:gd name="connsiteX1" fmla="*/ 766154 w 2698816"/>
              <a:gd name="connsiteY1" fmla="*/ 1721388 h 1721389"/>
              <a:gd name="connsiteX2" fmla="*/ 2698816 w 2698816"/>
              <a:gd name="connsiteY2" fmla="*/ 351365 h 1721389"/>
              <a:gd name="connsiteX0" fmla="*/ 0 w 2698816"/>
              <a:gd name="connsiteY0" fmla="*/ 0 h 1093532"/>
              <a:gd name="connsiteX1" fmla="*/ 888103 w 2698816"/>
              <a:gd name="connsiteY1" fmla="*/ 1093532 h 1093532"/>
              <a:gd name="connsiteX2" fmla="*/ 2698816 w 2698816"/>
              <a:gd name="connsiteY2" fmla="*/ 351365 h 1093532"/>
              <a:gd name="connsiteX0" fmla="*/ 0 w 1662249"/>
              <a:gd name="connsiteY0" fmla="*/ 67207 h 1160864"/>
              <a:gd name="connsiteX1" fmla="*/ 888103 w 1662249"/>
              <a:gd name="connsiteY1" fmla="*/ 1160739 h 1160864"/>
              <a:gd name="connsiteX2" fmla="*/ 1662249 w 1662249"/>
              <a:gd name="connsiteY2" fmla="*/ 0 h 1160864"/>
            </a:gdLst>
            <a:ahLst/>
            <a:cxnLst>
              <a:cxn ang="0">
                <a:pos x="connsiteX0" y="connsiteY0"/>
              </a:cxn>
              <a:cxn ang="0">
                <a:pos x="connsiteX1" y="connsiteY1"/>
              </a:cxn>
              <a:cxn ang="0">
                <a:pos x="connsiteX2" y="connsiteY2"/>
              </a:cxn>
            </a:cxnLst>
            <a:rect l="l" t="t" r="r" b="b"/>
            <a:pathLst>
              <a:path w="1662249" h="1160864">
                <a:moveTo>
                  <a:pt x="0" y="67207"/>
                </a:moveTo>
                <a:cubicBezTo>
                  <a:pt x="159615" y="425829"/>
                  <a:pt x="611062" y="1171940"/>
                  <a:pt x="888103" y="1160739"/>
                </a:cubicBezTo>
                <a:cubicBezTo>
                  <a:pt x="1165144" y="1149538"/>
                  <a:pt x="1329899" y="146948"/>
                  <a:pt x="1662249"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100" dirty="0"/>
          </a:p>
        </p:txBody>
      </p:sp>
      <p:sp>
        <p:nvSpPr>
          <p:cNvPr id="13321" name="TextBox 55"/>
          <p:cNvSpPr txBox="1">
            <a:spLocks noChangeArrowheads="1"/>
          </p:cNvSpPr>
          <p:nvPr/>
        </p:nvSpPr>
        <p:spPr bwMode="auto">
          <a:xfrm>
            <a:off x="5478463" y="4813300"/>
            <a:ext cx="22113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600"/>
              <a:t>Upper-level PV contour</a:t>
            </a:r>
          </a:p>
        </p:txBody>
      </p:sp>
      <p:sp>
        <p:nvSpPr>
          <p:cNvPr id="57" name="Freeform 56"/>
          <p:cNvSpPr/>
          <p:nvPr/>
        </p:nvSpPr>
        <p:spPr>
          <a:xfrm>
            <a:off x="1166813" y="5251450"/>
            <a:ext cx="179387" cy="188913"/>
          </a:xfrm>
          <a:custGeom>
            <a:avLst/>
            <a:gdLst>
              <a:gd name="connsiteX0" fmla="*/ 82978 w 945838"/>
              <a:gd name="connsiteY0" fmla="*/ 541285 h 948071"/>
              <a:gd name="connsiteX1" fmla="*/ 145950 w 945838"/>
              <a:gd name="connsiteY1" fmla="*/ 236894 h 948071"/>
              <a:gd name="connsiteX2" fmla="*/ 408332 w 945838"/>
              <a:gd name="connsiteY2" fmla="*/ 58457 h 948071"/>
              <a:gd name="connsiteX3" fmla="*/ 891114 w 945838"/>
              <a:gd name="connsiteY3" fmla="*/ 16472 h 948071"/>
              <a:gd name="connsiteX4" fmla="*/ 870123 w 945838"/>
              <a:gd name="connsiteY4" fmla="*/ 310368 h 948071"/>
              <a:gd name="connsiteX5" fmla="*/ 313874 w 945838"/>
              <a:gd name="connsiteY5" fmla="*/ 478308 h 948071"/>
              <a:gd name="connsiteX6" fmla="*/ 618237 w 945838"/>
              <a:gd name="connsiteY6" fmla="*/ 625256 h 948071"/>
              <a:gd name="connsiteX7" fmla="*/ 282388 w 945838"/>
              <a:gd name="connsiteY7" fmla="*/ 929647 h 948071"/>
              <a:gd name="connsiteX8" fmla="*/ 9512 w 945838"/>
              <a:gd name="connsiteY8" fmla="*/ 877166 h 948071"/>
              <a:gd name="connsiteX9" fmla="*/ 82978 w 945838"/>
              <a:gd name="connsiteY9" fmla="*/ 541285 h 948071"/>
              <a:gd name="connsiteX0" fmla="*/ 82978 w 870627"/>
              <a:gd name="connsiteY0" fmla="*/ 483767 h 890553"/>
              <a:gd name="connsiteX1" fmla="*/ 145950 w 870627"/>
              <a:gd name="connsiteY1" fmla="*/ 179376 h 890553"/>
              <a:gd name="connsiteX2" fmla="*/ 408332 w 870627"/>
              <a:gd name="connsiteY2" fmla="*/ 939 h 890553"/>
              <a:gd name="connsiteX3" fmla="*/ 870123 w 870627"/>
              <a:gd name="connsiteY3" fmla="*/ 252850 h 890553"/>
              <a:gd name="connsiteX4" fmla="*/ 313874 w 870627"/>
              <a:gd name="connsiteY4" fmla="*/ 420790 h 890553"/>
              <a:gd name="connsiteX5" fmla="*/ 618237 w 870627"/>
              <a:gd name="connsiteY5" fmla="*/ 567738 h 890553"/>
              <a:gd name="connsiteX6" fmla="*/ 282388 w 870627"/>
              <a:gd name="connsiteY6" fmla="*/ 872129 h 890553"/>
              <a:gd name="connsiteX7" fmla="*/ 9512 w 870627"/>
              <a:gd name="connsiteY7" fmla="*/ 819648 h 890553"/>
              <a:gd name="connsiteX8" fmla="*/ 82978 w 870627"/>
              <a:gd name="connsiteY8" fmla="*/ 483767 h 890553"/>
              <a:gd name="connsiteX0" fmla="*/ 82978 w 618311"/>
              <a:gd name="connsiteY0" fmla="*/ 490015 h 896801"/>
              <a:gd name="connsiteX1" fmla="*/ 145950 w 618311"/>
              <a:gd name="connsiteY1" fmla="*/ 185624 h 896801"/>
              <a:gd name="connsiteX2" fmla="*/ 408332 w 618311"/>
              <a:gd name="connsiteY2" fmla="*/ 7187 h 896801"/>
              <a:gd name="connsiteX3" fmla="*/ 313874 w 618311"/>
              <a:gd name="connsiteY3" fmla="*/ 427038 h 896801"/>
              <a:gd name="connsiteX4" fmla="*/ 618237 w 618311"/>
              <a:gd name="connsiteY4" fmla="*/ 573986 h 896801"/>
              <a:gd name="connsiteX5" fmla="*/ 282388 w 618311"/>
              <a:gd name="connsiteY5" fmla="*/ 878377 h 896801"/>
              <a:gd name="connsiteX6" fmla="*/ 9512 w 618311"/>
              <a:gd name="connsiteY6" fmla="*/ 825896 h 896801"/>
              <a:gd name="connsiteX7" fmla="*/ 82978 w 618311"/>
              <a:gd name="connsiteY7" fmla="*/ 490015 h 896801"/>
              <a:gd name="connsiteX0" fmla="*/ 82978 w 651279"/>
              <a:gd name="connsiteY0" fmla="*/ 420460 h 827246"/>
              <a:gd name="connsiteX1" fmla="*/ 145950 w 651279"/>
              <a:gd name="connsiteY1" fmla="*/ 116069 h 827246"/>
              <a:gd name="connsiteX2" fmla="*/ 649723 w 651279"/>
              <a:gd name="connsiteY2" fmla="*/ 11106 h 827246"/>
              <a:gd name="connsiteX3" fmla="*/ 313874 w 651279"/>
              <a:gd name="connsiteY3" fmla="*/ 357483 h 827246"/>
              <a:gd name="connsiteX4" fmla="*/ 618237 w 651279"/>
              <a:gd name="connsiteY4" fmla="*/ 504431 h 827246"/>
              <a:gd name="connsiteX5" fmla="*/ 282388 w 651279"/>
              <a:gd name="connsiteY5" fmla="*/ 808822 h 827246"/>
              <a:gd name="connsiteX6" fmla="*/ 9512 w 651279"/>
              <a:gd name="connsiteY6" fmla="*/ 756341 h 827246"/>
              <a:gd name="connsiteX7" fmla="*/ 82978 w 651279"/>
              <a:gd name="connsiteY7" fmla="*/ 420460 h 827246"/>
              <a:gd name="connsiteX0" fmla="*/ 82978 w 679912"/>
              <a:gd name="connsiteY0" fmla="*/ 486929 h 893715"/>
              <a:gd name="connsiteX1" fmla="*/ 145950 w 679912"/>
              <a:gd name="connsiteY1" fmla="*/ 182538 h 893715"/>
              <a:gd name="connsiteX2" fmla="*/ 649723 w 679912"/>
              <a:gd name="connsiteY2" fmla="*/ 77575 h 893715"/>
              <a:gd name="connsiteX3" fmla="*/ 313874 w 679912"/>
              <a:gd name="connsiteY3" fmla="*/ 423952 h 893715"/>
              <a:gd name="connsiteX4" fmla="*/ 618237 w 679912"/>
              <a:gd name="connsiteY4" fmla="*/ 570900 h 893715"/>
              <a:gd name="connsiteX5" fmla="*/ 282388 w 679912"/>
              <a:gd name="connsiteY5" fmla="*/ 875291 h 893715"/>
              <a:gd name="connsiteX6" fmla="*/ 9512 w 679912"/>
              <a:gd name="connsiteY6" fmla="*/ 822810 h 893715"/>
              <a:gd name="connsiteX7" fmla="*/ 82978 w 679912"/>
              <a:gd name="connsiteY7" fmla="*/ 486929 h 893715"/>
              <a:gd name="connsiteX0" fmla="*/ 82978 w 653894"/>
              <a:gd name="connsiteY0" fmla="*/ 418518 h 825304"/>
              <a:gd name="connsiteX1" fmla="*/ 145950 w 653894"/>
              <a:gd name="connsiteY1" fmla="*/ 114127 h 825304"/>
              <a:gd name="connsiteX2" fmla="*/ 649723 w 653894"/>
              <a:gd name="connsiteY2" fmla="*/ 9164 h 825304"/>
              <a:gd name="connsiteX3" fmla="*/ 397836 w 653894"/>
              <a:gd name="connsiteY3" fmla="*/ 324053 h 825304"/>
              <a:gd name="connsiteX4" fmla="*/ 618237 w 653894"/>
              <a:gd name="connsiteY4" fmla="*/ 502489 h 825304"/>
              <a:gd name="connsiteX5" fmla="*/ 282388 w 653894"/>
              <a:gd name="connsiteY5" fmla="*/ 806880 h 825304"/>
              <a:gd name="connsiteX6" fmla="*/ 9512 w 653894"/>
              <a:gd name="connsiteY6" fmla="*/ 754399 h 825304"/>
              <a:gd name="connsiteX7" fmla="*/ 82978 w 653894"/>
              <a:gd name="connsiteY7" fmla="*/ 418518 h 825304"/>
              <a:gd name="connsiteX0" fmla="*/ 82978 w 619452"/>
              <a:gd name="connsiteY0" fmla="*/ 408852 h 815638"/>
              <a:gd name="connsiteX1" fmla="*/ 145950 w 619452"/>
              <a:gd name="connsiteY1" fmla="*/ 104461 h 815638"/>
              <a:gd name="connsiteX2" fmla="*/ 471303 w 619452"/>
              <a:gd name="connsiteY2" fmla="*/ 9995 h 815638"/>
              <a:gd name="connsiteX3" fmla="*/ 397836 w 619452"/>
              <a:gd name="connsiteY3" fmla="*/ 314387 h 815638"/>
              <a:gd name="connsiteX4" fmla="*/ 618237 w 619452"/>
              <a:gd name="connsiteY4" fmla="*/ 492823 h 815638"/>
              <a:gd name="connsiteX5" fmla="*/ 282388 w 619452"/>
              <a:gd name="connsiteY5" fmla="*/ 797214 h 815638"/>
              <a:gd name="connsiteX6" fmla="*/ 9512 w 619452"/>
              <a:gd name="connsiteY6" fmla="*/ 744733 h 815638"/>
              <a:gd name="connsiteX7" fmla="*/ 82978 w 619452"/>
              <a:gd name="connsiteY7" fmla="*/ 408852 h 815638"/>
              <a:gd name="connsiteX0" fmla="*/ 82978 w 619452"/>
              <a:gd name="connsiteY0" fmla="*/ 443879 h 850665"/>
              <a:gd name="connsiteX1" fmla="*/ 145950 w 619452"/>
              <a:gd name="connsiteY1" fmla="*/ 139488 h 850665"/>
              <a:gd name="connsiteX2" fmla="*/ 471303 w 619452"/>
              <a:gd name="connsiteY2" fmla="*/ 45022 h 850665"/>
              <a:gd name="connsiteX3" fmla="*/ 397836 w 619452"/>
              <a:gd name="connsiteY3" fmla="*/ 349414 h 850665"/>
              <a:gd name="connsiteX4" fmla="*/ 618237 w 619452"/>
              <a:gd name="connsiteY4" fmla="*/ 527850 h 850665"/>
              <a:gd name="connsiteX5" fmla="*/ 282388 w 619452"/>
              <a:gd name="connsiteY5" fmla="*/ 832241 h 850665"/>
              <a:gd name="connsiteX6" fmla="*/ 9512 w 619452"/>
              <a:gd name="connsiteY6" fmla="*/ 779760 h 850665"/>
              <a:gd name="connsiteX7" fmla="*/ 82978 w 619452"/>
              <a:gd name="connsiteY7" fmla="*/ 443879 h 850665"/>
              <a:gd name="connsiteX0" fmla="*/ 3849 w 613789"/>
              <a:gd name="connsiteY0" fmla="*/ 790336 h 876222"/>
              <a:gd name="connsiteX1" fmla="*/ 140287 w 613789"/>
              <a:gd name="connsiteY1" fmla="*/ 150064 h 876222"/>
              <a:gd name="connsiteX2" fmla="*/ 465640 w 613789"/>
              <a:gd name="connsiteY2" fmla="*/ 55598 h 876222"/>
              <a:gd name="connsiteX3" fmla="*/ 392173 w 613789"/>
              <a:gd name="connsiteY3" fmla="*/ 359990 h 876222"/>
              <a:gd name="connsiteX4" fmla="*/ 612574 w 613789"/>
              <a:gd name="connsiteY4" fmla="*/ 538426 h 876222"/>
              <a:gd name="connsiteX5" fmla="*/ 276725 w 613789"/>
              <a:gd name="connsiteY5" fmla="*/ 842817 h 876222"/>
              <a:gd name="connsiteX6" fmla="*/ 3849 w 613789"/>
              <a:gd name="connsiteY6" fmla="*/ 790336 h 876222"/>
              <a:gd name="connsiteX0" fmla="*/ 3849 w 618537"/>
              <a:gd name="connsiteY0" fmla="*/ 766237 h 852123"/>
              <a:gd name="connsiteX1" fmla="*/ 140287 w 618537"/>
              <a:gd name="connsiteY1" fmla="*/ 125965 h 852123"/>
              <a:gd name="connsiteX2" fmla="*/ 465640 w 618537"/>
              <a:gd name="connsiteY2" fmla="*/ 31499 h 852123"/>
              <a:gd name="connsiteX3" fmla="*/ 612574 w 618537"/>
              <a:gd name="connsiteY3" fmla="*/ 514327 h 852123"/>
              <a:gd name="connsiteX4" fmla="*/ 276725 w 618537"/>
              <a:gd name="connsiteY4" fmla="*/ 818718 h 852123"/>
              <a:gd name="connsiteX5" fmla="*/ 3849 w 618537"/>
              <a:gd name="connsiteY5" fmla="*/ 766237 h 852123"/>
              <a:gd name="connsiteX0" fmla="*/ 23468 w 638155"/>
              <a:gd name="connsiteY0" fmla="*/ 766237 h 779111"/>
              <a:gd name="connsiteX1" fmla="*/ 159906 w 638155"/>
              <a:gd name="connsiteY1" fmla="*/ 125965 h 779111"/>
              <a:gd name="connsiteX2" fmla="*/ 485259 w 638155"/>
              <a:gd name="connsiteY2" fmla="*/ 31499 h 779111"/>
              <a:gd name="connsiteX3" fmla="*/ 632193 w 638155"/>
              <a:gd name="connsiteY3" fmla="*/ 514327 h 779111"/>
              <a:gd name="connsiteX4" fmla="*/ 23468 w 638155"/>
              <a:gd name="connsiteY4" fmla="*/ 766237 h 779111"/>
              <a:gd name="connsiteX0" fmla="*/ 473846 w 479808"/>
              <a:gd name="connsiteY0" fmla="*/ 506716 h 507270"/>
              <a:gd name="connsiteX1" fmla="*/ 1559 w 479808"/>
              <a:gd name="connsiteY1" fmla="*/ 118354 h 507270"/>
              <a:gd name="connsiteX2" fmla="*/ 326912 w 479808"/>
              <a:gd name="connsiteY2" fmla="*/ 23888 h 507270"/>
              <a:gd name="connsiteX3" fmla="*/ 473846 w 479808"/>
              <a:gd name="connsiteY3" fmla="*/ 506716 h 507270"/>
              <a:gd name="connsiteX0" fmla="*/ 585461 w 607581"/>
              <a:gd name="connsiteY0" fmla="*/ 483507 h 505370"/>
              <a:gd name="connsiteX1" fmla="*/ 1178 w 607581"/>
              <a:gd name="connsiteY1" fmla="*/ 380118 h 505370"/>
              <a:gd name="connsiteX2" fmla="*/ 438527 w 607581"/>
              <a:gd name="connsiteY2" fmla="*/ 679 h 505370"/>
              <a:gd name="connsiteX3" fmla="*/ 585461 w 607581"/>
              <a:gd name="connsiteY3" fmla="*/ 483507 h 505370"/>
              <a:gd name="connsiteX0" fmla="*/ 585461 w 607582"/>
              <a:gd name="connsiteY0" fmla="*/ 483507 h 505370"/>
              <a:gd name="connsiteX1" fmla="*/ 1178 w 607582"/>
              <a:gd name="connsiteY1" fmla="*/ 380118 h 505370"/>
              <a:gd name="connsiteX2" fmla="*/ 438527 w 607582"/>
              <a:gd name="connsiteY2" fmla="*/ 679 h 505370"/>
              <a:gd name="connsiteX3" fmla="*/ 585461 w 607582"/>
              <a:gd name="connsiteY3" fmla="*/ 483507 h 505370"/>
              <a:gd name="connsiteX0" fmla="*/ 472357 w 514218"/>
              <a:gd name="connsiteY0" fmla="*/ 776436 h 784540"/>
              <a:gd name="connsiteX1" fmla="*/ 70 w 514218"/>
              <a:gd name="connsiteY1" fmla="*/ 388075 h 784540"/>
              <a:gd name="connsiteX2" fmla="*/ 437419 w 514218"/>
              <a:gd name="connsiteY2" fmla="*/ 8636 h 784540"/>
              <a:gd name="connsiteX3" fmla="*/ 472357 w 514218"/>
              <a:gd name="connsiteY3" fmla="*/ 776436 h 784540"/>
            </a:gdLst>
            <a:ahLst/>
            <a:cxnLst>
              <a:cxn ang="0">
                <a:pos x="connsiteX0" y="connsiteY0"/>
              </a:cxn>
              <a:cxn ang="0">
                <a:pos x="connsiteX1" y="connsiteY1"/>
              </a:cxn>
              <a:cxn ang="0">
                <a:pos x="connsiteX2" y="connsiteY2"/>
              </a:cxn>
              <a:cxn ang="0">
                <a:pos x="connsiteX3" y="connsiteY3"/>
              </a:cxn>
            </a:cxnLst>
            <a:rect l="l" t="t" r="r" b="b"/>
            <a:pathLst>
              <a:path w="514218" h="784540">
                <a:moveTo>
                  <a:pt x="472357" y="776436"/>
                </a:moveTo>
                <a:cubicBezTo>
                  <a:pt x="399466" y="839676"/>
                  <a:pt x="5893" y="516042"/>
                  <a:pt x="70" y="388075"/>
                </a:cubicBezTo>
                <a:cubicBezTo>
                  <a:pt x="-5753" y="260108"/>
                  <a:pt x="358705" y="-56091"/>
                  <a:pt x="437419" y="8636"/>
                </a:cubicBezTo>
                <a:cubicBezTo>
                  <a:pt x="516133" y="73363"/>
                  <a:pt x="545248" y="713196"/>
                  <a:pt x="472357" y="776436"/>
                </a:cubicBezTo>
                <a:close/>
              </a:path>
            </a:pathLst>
          </a:custGeom>
          <a:solidFill>
            <a:srgbClr val="4ED63D"/>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100" dirty="0"/>
          </a:p>
        </p:txBody>
      </p:sp>
      <p:sp>
        <p:nvSpPr>
          <p:cNvPr id="13323" name="TextBox 57"/>
          <p:cNvSpPr txBox="1">
            <a:spLocks noChangeArrowheads="1"/>
          </p:cNvSpPr>
          <p:nvPr/>
        </p:nvSpPr>
        <p:spPr bwMode="auto">
          <a:xfrm>
            <a:off x="1462088" y="5154613"/>
            <a:ext cx="2711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600"/>
              <a:t>Precipitation/diabatic heating</a:t>
            </a:r>
          </a:p>
        </p:txBody>
      </p:sp>
      <p:sp>
        <p:nvSpPr>
          <p:cNvPr id="13324" name="Rectangle 3"/>
          <p:cNvSpPr>
            <a:spLocks noChangeArrowheads="1"/>
          </p:cNvSpPr>
          <p:nvPr/>
        </p:nvSpPr>
        <p:spPr bwMode="auto">
          <a:xfrm>
            <a:off x="903288" y="1303338"/>
            <a:ext cx="3132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p>
            <a:r>
              <a:rPr lang="en-US" sz="2100" b="1" u="sng"/>
              <a:t>Circular outflow pattern</a:t>
            </a:r>
          </a:p>
        </p:txBody>
      </p:sp>
      <p:sp>
        <p:nvSpPr>
          <p:cNvPr id="13325" name="Rectangle 58"/>
          <p:cNvSpPr>
            <a:spLocks noChangeArrowheads="1"/>
          </p:cNvSpPr>
          <p:nvPr/>
        </p:nvSpPr>
        <p:spPr bwMode="auto">
          <a:xfrm>
            <a:off x="5538788" y="1317625"/>
            <a:ext cx="2924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p>
            <a:r>
              <a:rPr lang="en-US" sz="2100" b="1" u="sng"/>
              <a:t>Linear outflow pattern</a:t>
            </a:r>
          </a:p>
        </p:txBody>
      </p:sp>
      <p:sp>
        <p:nvSpPr>
          <p:cNvPr id="64" name="Freeform 63"/>
          <p:cNvSpPr/>
          <p:nvPr/>
        </p:nvSpPr>
        <p:spPr>
          <a:xfrm>
            <a:off x="92075" y="3079750"/>
            <a:ext cx="3951288" cy="1452563"/>
          </a:xfrm>
          <a:custGeom>
            <a:avLst/>
            <a:gdLst>
              <a:gd name="connsiteX0" fmla="*/ 0 w 3704828"/>
              <a:gd name="connsiteY0" fmla="*/ 215503 h 1937095"/>
              <a:gd name="connsiteX1" fmla="*/ 440801 w 3704828"/>
              <a:gd name="connsiteY1" fmla="*/ 845280 h 1937095"/>
              <a:gd name="connsiteX2" fmla="*/ 1206955 w 3704828"/>
              <a:gd name="connsiteY2" fmla="*/ 1936892 h 1937095"/>
              <a:gd name="connsiteX3" fmla="*/ 1815681 w 3704828"/>
              <a:gd name="connsiteY3" fmla="*/ 929250 h 1937095"/>
              <a:gd name="connsiteX4" fmla="*/ 2655302 w 3704828"/>
              <a:gd name="connsiteY4" fmla="*/ 79052 h 1937095"/>
              <a:gd name="connsiteX5" fmla="*/ 3704828 w 3704828"/>
              <a:gd name="connsiteY5" fmla="*/ 37067 h 1937095"/>
              <a:gd name="connsiteX0" fmla="*/ 0 w 3704828"/>
              <a:gd name="connsiteY0" fmla="*/ 178436 h 1899998"/>
              <a:gd name="connsiteX1" fmla="*/ 440801 w 3704828"/>
              <a:gd name="connsiteY1" fmla="*/ 808213 h 1899998"/>
              <a:gd name="connsiteX2" fmla="*/ 1206955 w 3704828"/>
              <a:gd name="connsiteY2" fmla="*/ 1899825 h 1899998"/>
              <a:gd name="connsiteX3" fmla="*/ 1815681 w 3704828"/>
              <a:gd name="connsiteY3" fmla="*/ 892183 h 1899998"/>
              <a:gd name="connsiteX4" fmla="*/ 2823227 w 3704828"/>
              <a:gd name="connsiteY4" fmla="*/ 797716 h 1899998"/>
              <a:gd name="connsiteX5" fmla="*/ 3704828 w 3704828"/>
              <a:gd name="connsiteY5" fmla="*/ 0 h 1899998"/>
              <a:gd name="connsiteX0" fmla="*/ 0 w 3799286"/>
              <a:gd name="connsiteY0" fmla="*/ 0 h 1721562"/>
              <a:gd name="connsiteX1" fmla="*/ 440801 w 3799286"/>
              <a:gd name="connsiteY1" fmla="*/ 629777 h 1721562"/>
              <a:gd name="connsiteX2" fmla="*/ 1206955 w 3799286"/>
              <a:gd name="connsiteY2" fmla="*/ 1721389 h 1721562"/>
              <a:gd name="connsiteX3" fmla="*/ 1815681 w 3799286"/>
              <a:gd name="connsiteY3" fmla="*/ 713747 h 1721562"/>
              <a:gd name="connsiteX4" fmla="*/ 2823227 w 3799286"/>
              <a:gd name="connsiteY4" fmla="*/ 619280 h 1721562"/>
              <a:gd name="connsiteX5" fmla="*/ 3799286 w 3799286"/>
              <a:gd name="connsiteY5" fmla="*/ 587791 h 1721562"/>
              <a:gd name="connsiteX0" fmla="*/ 0 w 3799286"/>
              <a:gd name="connsiteY0" fmla="*/ 0 h 1721558"/>
              <a:gd name="connsiteX1" fmla="*/ 440801 w 3799286"/>
              <a:gd name="connsiteY1" fmla="*/ 629777 h 1721558"/>
              <a:gd name="connsiteX2" fmla="*/ 1206955 w 3799286"/>
              <a:gd name="connsiteY2" fmla="*/ 1721389 h 1721558"/>
              <a:gd name="connsiteX3" fmla="*/ 1815681 w 3799286"/>
              <a:gd name="connsiteY3" fmla="*/ 713747 h 1721558"/>
              <a:gd name="connsiteX4" fmla="*/ 2875704 w 3799286"/>
              <a:gd name="connsiteY4" fmla="*/ 724243 h 1721558"/>
              <a:gd name="connsiteX5" fmla="*/ 3799286 w 3799286"/>
              <a:gd name="connsiteY5" fmla="*/ 587791 h 1721558"/>
              <a:gd name="connsiteX0" fmla="*/ 0 w 3799286"/>
              <a:gd name="connsiteY0" fmla="*/ 0 h 1723002"/>
              <a:gd name="connsiteX1" fmla="*/ 440801 w 3799286"/>
              <a:gd name="connsiteY1" fmla="*/ 629777 h 1723002"/>
              <a:gd name="connsiteX2" fmla="*/ 1206955 w 3799286"/>
              <a:gd name="connsiteY2" fmla="*/ 1721389 h 1723002"/>
              <a:gd name="connsiteX3" fmla="*/ 1773700 w 3799286"/>
              <a:gd name="connsiteY3" fmla="*/ 871191 h 1723002"/>
              <a:gd name="connsiteX4" fmla="*/ 2875704 w 3799286"/>
              <a:gd name="connsiteY4" fmla="*/ 724243 h 1723002"/>
              <a:gd name="connsiteX5" fmla="*/ 3799286 w 3799286"/>
              <a:gd name="connsiteY5" fmla="*/ 587791 h 1723002"/>
              <a:gd name="connsiteX0" fmla="*/ 0 w 3799286"/>
              <a:gd name="connsiteY0" fmla="*/ 0 h 1723024"/>
              <a:gd name="connsiteX1" fmla="*/ 440801 w 3799286"/>
              <a:gd name="connsiteY1" fmla="*/ 629777 h 1723024"/>
              <a:gd name="connsiteX2" fmla="*/ 1206955 w 3799286"/>
              <a:gd name="connsiteY2" fmla="*/ 1721389 h 1723024"/>
              <a:gd name="connsiteX3" fmla="*/ 1773700 w 3799286"/>
              <a:gd name="connsiteY3" fmla="*/ 871191 h 1723024"/>
              <a:gd name="connsiteX4" fmla="*/ 2844218 w 3799286"/>
              <a:gd name="connsiteY4" fmla="*/ 661265 h 1723024"/>
              <a:gd name="connsiteX5" fmla="*/ 3799286 w 3799286"/>
              <a:gd name="connsiteY5" fmla="*/ 587791 h 1723024"/>
              <a:gd name="connsiteX0" fmla="*/ 0 w 3799286"/>
              <a:gd name="connsiteY0" fmla="*/ 0 h 1725197"/>
              <a:gd name="connsiteX1" fmla="*/ 682192 w 3799286"/>
              <a:gd name="connsiteY1" fmla="*/ 493325 h 1725197"/>
              <a:gd name="connsiteX2" fmla="*/ 1206955 w 3799286"/>
              <a:gd name="connsiteY2" fmla="*/ 1721389 h 1725197"/>
              <a:gd name="connsiteX3" fmla="*/ 1773700 w 3799286"/>
              <a:gd name="connsiteY3" fmla="*/ 871191 h 1725197"/>
              <a:gd name="connsiteX4" fmla="*/ 2844218 w 3799286"/>
              <a:gd name="connsiteY4" fmla="*/ 661265 h 1725197"/>
              <a:gd name="connsiteX5" fmla="*/ 3799286 w 3799286"/>
              <a:gd name="connsiteY5" fmla="*/ 587791 h 1725197"/>
              <a:gd name="connsiteX0" fmla="*/ 0 w 3799286"/>
              <a:gd name="connsiteY0" fmla="*/ 0 h 1652048"/>
              <a:gd name="connsiteX1" fmla="*/ 682192 w 3799286"/>
              <a:gd name="connsiteY1" fmla="*/ 493325 h 1652048"/>
              <a:gd name="connsiteX2" fmla="*/ 1039031 w 3799286"/>
              <a:gd name="connsiteY2" fmla="*/ 1647916 h 1652048"/>
              <a:gd name="connsiteX3" fmla="*/ 1773700 w 3799286"/>
              <a:gd name="connsiteY3" fmla="*/ 871191 h 1652048"/>
              <a:gd name="connsiteX4" fmla="*/ 2844218 w 3799286"/>
              <a:gd name="connsiteY4" fmla="*/ 661265 h 1652048"/>
              <a:gd name="connsiteX5" fmla="*/ 3799286 w 3799286"/>
              <a:gd name="connsiteY5" fmla="*/ 587791 h 1652048"/>
              <a:gd name="connsiteX0" fmla="*/ 0 w 3799286"/>
              <a:gd name="connsiteY0" fmla="*/ 0 h 1651837"/>
              <a:gd name="connsiteX1" fmla="*/ 314857 w 3799286"/>
              <a:gd name="connsiteY1" fmla="*/ 503822 h 1651837"/>
              <a:gd name="connsiteX2" fmla="*/ 1039031 w 3799286"/>
              <a:gd name="connsiteY2" fmla="*/ 1647916 h 1651837"/>
              <a:gd name="connsiteX3" fmla="*/ 1773700 w 3799286"/>
              <a:gd name="connsiteY3" fmla="*/ 871191 h 1651837"/>
              <a:gd name="connsiteX4" fmla="*/ 2844218 w 3799286"/>
              <a:gd name="connsiteY4" fmla="*/ 661265 h 1651837"/>
              <a:gd name="connsiteX5" fmla="*/ 3799286 w 3799286"/>
              <a:gd name="connsiteY5" fmla="*/ 587791 h 1651837"/>
              <a:gd name="connsiteX0" fmla="*/ 0 w 4040677"/>
              <a:gd name="connsiteY0" fmla="*/ 0 h 1609852"/>
              <a:gd name="connsiteX1" fmla="*/ 556248 w 4040677"/>
              <a:gd name="connsiteY1" fmla="*/ 461837 h 1609852"/>
              <a:gd name="connsiteX2" fmla="*/ 1280422 w 4040677"/>
              <a:gd name="connsiteY2" fmla="*/ 1605931 h 1609852"/>
              <a:gd name="connsiteX3" fmla="*/ 2015091 w 4040677"/>
              <a:gd name="connsiteY3" fmla="*/ 829206 h 1609852"/>
              <a:gd name="connsiteX4" fmla="*/ 3085609 w 4040677"/>
              <a:gd name="connsiteY4" fmla="*/ 619280 h 1609852"/>
              <a:gd name="connsiteX5" fmla="*/ 4040677 w 4040677"/>
              <a:gd name="connsiteY5" fmla="*/ 545806 h 1609852"/>
              <a:gd name="connsiteX0" fmla="*/ 0 w 4040677"/>
              <a:gd name="connsiteY0" fmla="*/ 0 h 1808544"/>
              <a:gd name="connsiteX1" fmla="*/ 556248 w 4040677"/>
              <a:gd name="connsiteY1" fmla="*/ 461837 h 1808544"/>
              <a:gd name="connsiteX2" fmla="*/ 1122993 w 4040677"/>
              <a:gd name="connsiteY2" fmla="*/ 1805360 h 1808544"/>
              <a:gd name="connsiteX3" fmla="*/ 2015091 w 4040677"/>
              <a:gd name="connsiteY3" fmla="*/ 829206 h 1808544"/>
              <a:gd name="connsiteX4" fmla="*/ 3085609 w 4040677"/>
              <a:gd name="connsiteY4" fmla="*/ 619280 h 1808544"/>
              <a:gd name="connsiteX5" fmla="*/ 4040677 w 4040677"/>
              <a:gd name="connsiteY5" fmla="*/ 545806 h 1808544"/>
              <a:gd name="connsiteX0" fmla="*/ 0 w 4040677"/>
              <a:gd name="connsiteY0" fmla="*/ 0 h 1777152"/>
              <a:gd name="connsiteX1" fmla="*/ 556248 w 4040677"/>
              <a:gd name="connsiteY1" fmla="*/ 461837 h 1777152"/>
              <a:gd name="connsiteX2" fmla="*/ 1039031 w 4040677"/>
              <a:gd name="connsiteY2" fmla="*/ 1773871 h 1777152"/>
              <a:gd name="connsiteX3" fmla="*/ 2015091 w 4040677"/>
              <a:gd name="connsiteY3" fmla="*/ 829206 h 1777152"/>
              <a:gd name="connsiteX4" fmla="*/ 3085609 w 4040677"/>
              <a:gd name="connsiteY4" fmla="*/ 619280 h 1777152"/>
              <a:gd name="connsiteX5" fmla="*/ 4040677 w 4040677"/>
              <a:gd name="connsiteY5" fmla="*/ 545806 h 1777152"/>
              <a:gd name="connsiteX0" fmla="*/ 0 w 4040677"/>
              <a:gd name="connsiteY0" fmla="*/ 0 h 1774290"/>
              <a:gd name="connsiteX1" fmla="*/ 556248 w 4040677"/>
              <a:gd name="connsiteY1" fmla="*/ 703251 h 1774290"/>
              <a:gd name="connsiteX2" fmla="*/ 1039031 w 4040677"/>
              <a:gd name="connsiteY2" fmla="*/ 1773871 h 1774290"/>
              <a:gd name="connsiteX3" fmla="*/ 2015091 w 4040677"/>
              <a:gd name="connsiteY3" fmla="*/ 829206 h 1774290"/>
              <a:gd name="connsiteX4" fmla="*/ 3085609 w 4040677"/>
              <a:gd name="connsiteY4" fmla="*/ 619280 h 1774290"/>
              <a:gd name="connsiteX5" fmla="*/ 4040677 w 4040677"/>
              <a:gd name="connsiteY5" fmla="*/ 545806 h 1774290"/>
              <a:gd name="connsiteX0" fmla="*/ 0 w 4040677"/>
              <a:gd name="connsiteY0" fmla="*/ 0 h 1711342"/>
              <a:gd name="connsiteX1" fmla="*/ 556248 w 4040677"/>
              <a:gd name="connsiteY1" fmla="*/ 703251 h 1711342"/>
              <a:gd name="connsiteX2" fmla="*/ 913088 w 4040677"/>
              <a:gd name="connsiteY2" fmla="*/ 1710893 h 1711342"/>
              <a:gd name="connsiteX3" fmla="*/ 2015091 w 4040677"/>
              <a:gd name="connsiteY3" fmla="*/ 829206 h 1711342"/>
              <a:gd name="connsiteX4" fmla="*/ 3085609 w 4040677"/>
              <a:gd name="connsiteY4" fmla="*/ 619280 h 1711342"/>
              <a:gd name="connsiteX5" fmla="*/ 4040677 w 4040677"/>
              <a:gd name="connsiteY5" fmla="*/ 545806 h 1711342"/>
              <a:gd name="connsiteX0" fmla="*/ 0 w 4040677"/>
              <a:gd name="connsiteY0" fmla="*/ 0 h 1710904"/>
              <a:gd name="connsiteX1" fmla="*/ 556248 w 4040677"/>
              <a:gd name="connsiteY1" fmla="*/ 703251 h 1710904"/>
              <a:gd name="connsiteX2" fmla="*/ 913088 w 4040677"/>
              <a:gd name="connsiteY2" fmla="*/ 1710893 h 1710904"/>
              <a:gd name="connsiteX3" fmla="*/ 2015091 w 4040677"/>
              <a:gd name="connsiteY3" fmla="*/ 724243 h 1710904"/>
              <a:gd name="connsiteX4" fmla="*/ 3085609 w 4040677"/>
              <a:gd name="connsiteY4" fmla="*/ 619280 h 1710904"/>
              <a:gd name="connsiteX5" fmla="*/ 4040677 w 4040677"/>
              <a:gd name="connsiteY5" fmla="*/ 545806 h 1710904"/>
              <a:gd name="connsiteX0" fmla="*/ 0 w 4040677"/>
              <a:gd name="connsiteY0" fmla="*/ 0 h 1710903"/>
              <a:gd name="connsiteX1" fmla="*/ 556248 w 4040677"/>
              <a:gd name="connsiteY1" fmla="*/ 703251 h 1710903"/>
              <a:gd name="connsiteX2" fmla="*/ 913088 w 4040677"/>
              <a:gd name="connsiteY2" fmla="*/ 1710893 h 1710903"/>
              <a:gd name="connsiteX3" fmla="*/ 2015091 w 4040677"/>
              <a:gd name="connsiteY3" fmla="*/ 724243 h 1710903"/>
              <a:gd name="connsiteX4" fmla="*/ 3085609 w 4040677"/>
              <a:gd name="connsiteY4" fmla="*/ 808213 h 1710903"/>
              <a:gd name="connsiteX5" fmla="*/ 4040677 w 4040677"/>
              <a:gd name="connsiteY5" fmla="*/ 545806 h 1710903"/>
              <a:gd name="connsiteX0" fmla="*/ 0 w 4040677"/>
              <a:gd name="connsiteY0" fmla="*/ 0 h 1711077"/>
              <a:gd name="connsiteX1" fmla="*/ 556248 w 4040677"/>
              <a:gd name="connsiteY1" fmla="*/ 703251 h 1711077"/>
              <a:gd name="connsiteX2" fmla="*/ 913088 w 4040677"/>
              <a:gd name="connsiteY2" fmla="*/ 1710893 h 1711077"/>
              <a:gd name="connsiteX3" fmla="*/ 2015091 w 4040677"/>
              <a:gd name="connsiteY3" fmla="*/ 787220 h 1711077"/>
              <a:gd name="connsiteX4" fmla="*/ 3085609 w 4040677"/>
              <a:gd name="connsiteY4" fmla="*/ 808213 h 1711077"/>
              <a:gd name="connsiteX5" fmla="*/ 4040677 w 4040677"/>
              <a:gd name="connsiteY5" fmla="*/ 545806 h 1711077"/>
              <a:gd name="connsiteX0" fmla="*/ 0 w 4040677"/>
              <a:gd name="connsiteY0" fmla="*/ 0 h 1711075"/>
              <a:gd name="connsiteX1" fmla="*/ 556248 w 4040677"/>
              <a:gd name="connsiteY1" fmla="*/ 703251 h 1711075"/>
              <a:gd name="connsiteX2" fmla="*/ 913088 w 4040677"/>
              <a:gd name="connsiteY2" fmla="*/ 1710893 h 1711075"/>
              <a:gd name="connsiteX3" fmla="*/ 2015091 w 4040677"/>
              <a:gd name="connsiteY3" fmla="*/ 787220 h 1711075"/>
              <a:gd name="connsiteX4" fmla="*/ 3085609 w 4040677"/>
              <a:gd name="connsiteY4" fmla="*/ 850198 h 1711075"/>
              <a:gd name="connsiteX5" fmla="*/ 4040677 w 4040677"/>
              <a:gd name="connsiteY5" fmla="*/ 545806 h 1711075"/>
              <a:gd name="connsiteX0" fmla="*/ 0 w 4072163"/>
              <a:gd name="connsiteY0" fmla="*/ 0 h 1711075"/>
              <a:gd name="connsiteX1" fmla="*/ 556248 w 4072163"/>
              <a:gd name="connsiteY1" fmla="*/ 703251 h 1711075"/>
              <a:gd name="connsiteX2" fmla="*/ 913088 w 4072163"/>
              <a:gd name="connsiteY2" fmla="*/ 1710893 h 1711075"/>
              <a:gd name="connsiteX3" fmla="*/ 2015091 w 4072163"/>
              <a:gd name="connsiteY3" fmla="*/ 787220 h 1711075"/>
              <a:gd name="connsiteX4" fmla="*/ 3085609 w 4072163"/>
              <a:gd name="connsiteY4" fmla="*/ 850198 h 1711075"/>
              <a:gd name="connsiteX5" fmla="*/ 4072163 w 4072163"/>
              <a:gd name="connsiteY5" fmla="*/ 692754 h 1711075"/>
              <a:gd name="connsiteX0" fmla="*/ 0 w 4072163"/>
              <a:gd name="connsiteY0" fmla="*/ 0 h 1710998"/>
              <a:gd name="connsiteX1" fmla="*/ 556248 w 4072163"/>
              <a:gd name="connsiteY1" fmla="*/ 703251 h 1710998"/>
              <a:gd name="connsiteX2" fmla="*/ 913088 w 4072163"/>
              <a:gd name="connsiteY2" fmla="*/ 1710893 h 1710998"/>
              <a:gd name="connsiteX3" fmla="*/ 1888091 w 4072163"/>
              <a:gd name="connsiteY3" fmla="*/ 767682 h 1710998"/>
              <a:gd name="connsiteX4" fmla="*/ 3085609 w 4072163"/>
              <a:gd name="connsiteY4" fmla="*/ 850198 h 1710998"/>
              <a:gd name="connsiteX5" fmla="*/ 4072163 w 4072163"/>
              <a:gd name="connsiteY5" fmla="*/ 692754 h 1710998"/>
              <a:gd name="connsiteX0" fmla="*/ 0 w 4072163"/>
              <a:gd name="connsiteY0" fmla="*/ 0 h 1710991"/>
              <a:gd name="connsiteX1" fmla="*/ 556248 w 4072163"/>
              <a:gd name="connsiteY1" fmla="*/ 703251 h 1710991"/>
              <a:gd name="connsiteX2" fmla="*/ 913088 w 4072163"/>
              <a:gd name="connsiteY2" fmla="*/ 1710893 h 1710991"/>
              <a:gd name="connsiteX3" fmla="*/ 1888091 w 4072163"/>
              <a:gd name="connsiteY3" fmla="*/ 767682 h 1710991"/>
              <a:gd name="connsiteX4" fmla="*/ 3026994 w 4072163"/>
              <a:gd name="connsiteY4" fmla="*/ 1192121 h 1710991"/>
              <a:gd name="connsiteX5" fmla="*/ 4072163 w 4072163"/>
              <a:gd name="connsiteY5" fmla="*/ 692754 h 1710991"/>
              <a:gd name="connsiteX0" fmla="*/ 0 w 4179625"/>
              <a:gd name="connsiteY0" fmla="*/ 0 h 1456991"/>
              <a:gd name="connsiteX1" fmla="*/ 663710 w 4179625"/>
              <a:gd name="connsiteY1" fmla="*/ 449251 h 1456991"/>
              <a:gd name="connsiteX2" fmla="*/ 1020550 w 4179625"/>
              <a:gd name="connsiteY2" fmla="*/ 1456893 h 1456991"/>
              <a:gd name="connsiteX3" fmla="*/ 1995553 w 4179625"/>
              <a:gd name="connsiteY3" fmla="*/ 513682 h 1456991"/>
              <a:gd name="connsiteX4" fmla="*/ 3134456 w 4179625"/>
              <a:gd name="connsiteY4" fmla="*/ 938121 h 1456991"/>
              <a:gd name="connsiteX5" fmla="*/ 4179625 w 4179625"/>
              <a:gd name="connsiteY5" fmla="*/ 438754 h 1456991"/>
              <a:gd name="connsiteX0" fmla="*/ 0 w 4179625"/>
              <a:gd name="connsiteY0" fmla="*/ 0 h 1457025"/>
              <a:gd name="connsiteX1" fmla="*/ 663710 w 4179625"/>
              <a:gd name="connsiteY1" fmla="*/ 449251 h 1457025"/>
              <a:gd name="connsiteX2" fmla="*/ 1020550 w 4179625"/>
              <a:gd name="connsiteY2" fmla="*/ 1456893 h 1457025"/>
              <a:gd name="connsiteX3" fmla="*/ 1839246 w 4179625"/>
              <a:gd name="connsiteY3" fmla="*/ 523452 h 1457025"/>
              <a:gd name="connsiteX4" fmla="*/ 3134456 w 4179625"/>
              <a:gd name="connsiteY4" fmla="*/ 938121 h 1457025"/>
              <a:gd name="connsiteX5" fmla="*/ 4179625 w 4179625"/>
              <a:gd name="connsiteY5" fmla="*/ 438754 h 1457025"/>
              <a:gd name="connsiteX0" fmla="*/ 0 w 4179625"/>
              <a:gd name="connsiteY0" fmla="*/ 0 h 1457025"/>
              <a:gd name="connsiteX1" fmla="*/ 663710 w 4179625"/>
              <a:gd name="connsiteY1" fmla="*/ 449251 h 1457025"/>
              <a:gd name="connsiteX2" fmla="*/ 1020550 w 4179625"/>
              <a:gd name="connsiteY2" fmla="*/ 1456893 h 1457025"/>
              <a:gd name="connsiteX3" fmla="*/ 1839246 w 4179625"/>
              <a:gd name="connsiteY3" fmla="*/ 523452 h 1457025"/>
              <a:gd name="connsiteX4" fmla="*/ 3007456 w 4179625"/>
              <a:gd name="connsiteY4" fmla="*/ 928352 h 1457025"/>
              <a:gd name="connsiteX5" fmla="*/ 4179625 w 4179625"/>
              <a:gd name="connsiteY5" fmla="*/ 438754 h 1457025"/>
              <a:gd name="connsiteX0" fmla="*/ 0 w 4179625"/>
              <a:gd name="connsiteY0" fmla="*/ 0 h 1457025"/>
              <a:gd name="connsiteX1" fmla="*/ 663710 w 4179625"/>
              <a:gd name="connsiteY1" fmla="*/ 449251 h 1457025"/>
              <a:gd name="connsiteX2" fmla="*/ 1020550 w 4179625"/>
              <a:gd name="connsiteY2" fmla="*/ 1456893 h 1457025"/>
              <a:gd name="connsiteX3" fmla="*/ 1839246 w 4179625"/>
              <a:gd name="connsiteY3" fmla="*/ 523452 h 1457025"/>
              <a:gd name="connsiteX4" fmla="*/ 3007456 w 4179625"/>
              <a:gd name="connsiteY4" fmla="*/ 928352 h 1457025"/>
              <a:gd name="connsiteX5" fmla="*/ 4179625 w 4179625"/>
              <a:gd name="connsiteY5" fmla="*/ 438754 h 1457025"/>
              <a:gd name="connsiteX0" fmla="*/ 0 w 4179625"/>
              <a:gd name="connsiteY0" fmla="*/ 0 h 1456942"/>
              <a:gd name="connsiteX1" fmla="*/ 663710 w 4179625"/>
              <a:gd name="connsiteY1" fmla="*/ 449251 h 1456942"/>
              <a:gd name="connsiteX2" fmla="*/ 1020550 w 4179625"/>
              <a:gd name="connsiteY2" fmla="*/ 1456893 h 1456942"/>
              <a:gd name="connsiteX3" fmla="*/ 1936939 w 4179625"/>
              <a:gd name="connsiteY3" fmla="*/ 406222 h 1456942"/>
              <a:gd name="connsiteX4" fmla="*/ 3007456 w 4179625"/>
              <a:gd name="connsiteY4" fmla="*/ 928352 h 1456942"/>
              <a:gd name="connsiteX5" fmla="*/ 4179625 w 4179625"/>
              <a:gd name="connsiteY5" fmla="*/ 438754 h 1456942"/>
              <a:gd name="connsiteX0" fmla="*/ 0 w 4179625"/>
              <a:gd name="connsiteY0" fmla="*/ 0 h 1456942"/>
              <a:gd name="connsiteX1" fmla="*/ 663710 w 4179625"/>
              <a:gd name="connsiteY1" fmla="*/ 449251 h 1456942"/>
              <a:gd name="connsiteX2" fmla="*/ 1020550 w 4179625"/>
              <a:gd name="connsiteY2" fmla="*/ 1456893 h 1456942"/>
              <a:gd name="connsiteX3" fmla="*/ 2073708 w 4179625"/>
              <a:gd name="connsiteY3" fmla="*/ 406222 h 1456942"/>
              <a:gd name="connsiteX4" fmla="*/ 3007456 w 4179625"/>
              <a:gd name="connsiteY4" fmla="*/ 928352 h 1456942"/>
              <a:gd name="connsiteX5" fmla="*/ 4179625 w 4179625"/>
              <a:gd name="connsiteY5" fmla="*/ 438754 h 1456942"/>
              <a:gd name="connsiteX0" fmla="*/ 0 w 4179625"/>
              <a:gd name="connsiteY0" fmla="*/ 0 h 1456942"/>
              <a:gd name="connsiteX1" fmla="*/ 663710 w 4179625"/>
              <a:gd name="connsiteY1" fmla="*/ 449251 h 1456942"/>
              <a:gd name="connsiteX2" fmla="*/ 1020550 w 4179625"/>
              <a:gd name="connsiteY2" fmla="*/ 1456893 h 1456942"/>
              <a:gd name="connsiteX3" fmla="*/ 2073708 w 4179625"/>
              <a:gd name="connsiteY3" fmla="*/ 406222 h 1456942"/>
              <a:gd name="connsiteX4" fmla="*/ 3075841 w 4179625"/>
              <a:gd name="connsiteY4" fmla="*/ 1047920 h 1456942"/>
              <a:gd name="connsiteX5" fmla="*/ 4179625 w 4179625"/>
              <a:gd name="connsiteY5" fmla="*/ 438754 h 1456942"/>
              <a:gd name="connsiteX0" fmla="*/ 0 w 4169319"/>
              <a:gd name="connsiteY0" fmla="*/ 0 h 1456942"/>
              <a:gd name="connsiteX1" fmla="*/ 663710 w 4169319"/>
              <a:gd name="connsiteY1" fmla="*/ 449251 h 1456942"/>
              <a:gd name="connsiteX2" fmla="*/ 1020550 w 4169319"/>
              <a:gd name="connsiteY2" fmla="*/ 1456893 h 1456942"/>
              <a:gd name="connsiteX3" fmla="*/ 2073708 w 4169319"/>
              <a:gd name="connsiteY3" fmla="*/ 406222 h 1456942"/>
              <a:gd name="connsiteX4" fmla="*/ 3075841 w 4169319"/>
              <a:gd name="connsiteY4" fmla="*/ 1047920 h 1456942"/>
              <a:gd name="connsiteX5" fmla="*/ 4169319 w 4169319"/>
              <a:gd name="connsiteY5" fmla="*/ 340764 h 145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9319" h="1456942">
                <a:moveTo>
                  <a:pt x="0" y="0"/>
                </a:moveTo>
                <a:cubicBezTo>
                  <a:pt x="227397" y="164442"/>
                  <a:pt x="493618" y="206436"/>
                  <a:pt x="663710" y="449251"/>
                </a:cubicBezTo>
                <a:cubicBezTo>
                  <a:pt x="833802" y="692067"/>
                  <a:pt x="785550" y="1464065"/>
                  <a:pt x="1020550" y="1456893"/>
                </a:cubicBezTo>
                <a:cubicBezTo>
                  <a:pt x="1255550" y="1449722"/>
                  <a:pt x="1731159" y="474384"/>
                  <a:pt x="2073708" y="406222"/>
                </a:cubicBezTo>
                <a:cubicBezTo>
                  <a:pt x="2416257" y="338060"/>
                  <a:pt x="2738243" y="1095153"/>
                  <a:pt x="3075841" y="1047920"/>
                </a:cubicBezTo>
                <a:cubicBezTo>
                  <a:pt x="3525179" y="1041029"/>
                  <a:pt x="3778596" y="503963"/>
                  <a:pt x="4169319" y="340764"/>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5" name="Freeform 64"/>
          <p:cNvSpPr/>
          <p:nvPr/>
        </p:nvSpPr>
        <p:spPr>
          <a:xfrm>
            <a:off x="139700" y="2736850"/>
            <a:ext cx="3908425" cy="1347788"/>
          </a:xfrm>
          <a:custGeom>
            <a:avLst/>
            <a:gdLst>
              <a:gd name="connsiteX0" fmla="*/ 0 w 3704828"/>
              <a:gd name="connsiteY0" fmla="*/ 215503 h 1937095"/>
              <a:gd name="connsiteX1" fmla="*/ 440801 w 3704828"/>
              <a:gd name="connsiteY1" fmla="*/ 845280 h 1937095"/>
              <a:gd name="connsiteX2" fmla="*/ 1206955 w 3704828"/>
              <a:gd name="connsiteY2" fmla="*/ 1936892 h 1937095"/>
              <a:gd name="connsiteX3" fmla="*/ 1815681 w 3704828"/>
              <a:gd name="connsiteY3" fmla="*/ 929250 h 1937095"/>
              <a:gd name="connsiteX4" fmla="*/ 2655302 w 3704828"/>
              <a:gd name="connsiteY4" fmla="*/ 79052 h 1937095"/>
              <a:gd name="connsiteX5" fmla="*/ 3704828 w 3704828"/>
              <a:gd name="connsiteY5" fmla="*/ 37067 h 1937095"/>
              <a:gd name="connsiteX0" fmla="*/ 0 w 3704828"/>
              <a:gd name="connsiteY0" fmla="*/ 178436 h 1899998"/>
              <a:gd name="connsiteX1" fmla="*/ 440801 w 3704828"/>
              <a:gd name="connsiteY1" fmla="*/ 808213 h 1899998"/>
              <a:gd name="connsiteX2" fmla="*/ 1206955 w 3704828"/>
              <a:gd name="connsiteY2" fmla="*/ 1899825 h 1899998"/>
              <a:gd name="connsiteX3" fmla="*/ 1815681 w 3704828"/>
              <a:gd name="connsiteY3" fmla="*/ 892183 h 1899998"/>
              <a:gd name="connsiteX4" fmla="*/ 2823227 w 3704828"/>
              <a:gd name="connsiteY4" fmla="*/ 797716 h 1899998"/>
              <a:gd name="connsiteX5" fmla="*/ 3704828 w 3704828"/>
              <a:gd name="connsiteY5" fmla="*/ 0 h 1899998"/>
              <a:gd name="connsiteX0" fmla="*/ 0 w 3799286"/>
              <a:gd name="connsiteY0" fmla="*/ 0 h 1721562"/>
              <a:gd name="connsiteX1" fmla="*/ 440801 w 3799286"/>
              <a:gd name="connsiteY1" fmla="*/ 629777 h 1721562"/>
              <a:gd name="connsiteX2" fmla="*/ 1206955 w 3799286"/>
              <a:gd name="connsiteY2" fmla="*/ 1721389 h 1721562"/>
              <a:gd name="connsiteX3" fmla="*/ 1815681 w 3799286"/>
              <a:gd name="connsiteY3" fmla="*/ 713747 h 1721562"/>
              <a:gd name="connsiteX4" fmla="*/ 2823227 w 3799286"/>
              <a:gd name="connsiteY4" fmla="*/ 619280 h 1721562"/>
              <a:gd name="connsiteX5" fmla="*/ 3799286 w 3799286"/>
              <a:gd name="connsiteY5" fmla="*/ 587791 h 1721562"/>
              <a:gd name="connsiteX0" fmla="*/ 0 w 3799286"/>
              <a:gd name="connsiteY0" fmla="*/ 0 h 1721558"/>
              <a:gd name="connsiteX1" fmla="*/ 440801 w 3799286"/>
              <a:gd name="connsiteY1" fmla="*/ 629777 h 1721558"/>
              <a:gd name="connsiteX2" fmla="*/ 1206955 w 3799286"/>
              <a:gd name="connsiteY2" fmla="*/ 1721389 h 1721558"/>
              <a:gd name="connsiteX3" fmla="*/ 1815681 w 3799286"/>
              <a:gd name="connsiteY3" fmla="*/ 713747 h 1721558"/>
              <a:gd name="connsiteX4" fmla="*/ 2875704 w 3799286"/>
              <a:gd name="connsiteY4" fmla="*/ 724243 h 1721558"/>
              <a:gd name="connsiteX5" fmla="*/ 3799286 w 3799286"/>
              <a:gd name="connsiteY5" fmla="*/ 587791 h 1721558"/>
              <a:gd name="connsiteX0" fmla="*/ 0 w 3799286"/>
              <a:gd name="connsiteY0" fmla="*/ 0 h 1723002"/>
              <a:gd name="connsiteX1" fmla="*/ 440801 w 3799286"/>
              <a:gd name="connsiteY1" fmla="*/ 629777 h 1723002"/>
              <a:gd name="connsiteX2" fmla="*/ 1206955 w 3799286"/>
              <a:gd name="connsiteY2" fmla="*/ 1721389 h 1723002"/>
              <a:gd name="connsiteX3" fmla="*/ 1773700 w 3799286"/>
              <a:gd name="connsiteY3" fmla="*/ 871191 h 1723002"/>
              <a:gd name="connsiteX4" fmla="*/ 2875704 w 3799286"/>
              <a:gd name="connsiteY4" fmla="*/ 724243 h 1723002"/>
              <a:gd name="connsiteX5" fmla="*/ 3799286 w 3799286"/>
              <a:gd name="connsiteY5" fmla="*/ 587791 h 1723002"/>
              <a:gd name="connsiteX0" fmla="*/ 0 w 3799286"/>
              <a:gd name="connsiteY0" fmla="*/ 0 h 1723024"/>
              <a:gd name="connsiteX1" fmla="*/ 440801 w 3799286"/>
              <a:gd name="connsiteY1" fmla="*/ 629777 h 1723024"/>
              <a:gd name="connsiteX2" fmla="*/ 1206955 w 3799286"/>
              <a:gd name="connsiteY2" fmla="*/ 1721389 h 1723024"/>
              <a:gd name="connsiteX3" fmla="*/ 1773700 w 3799286"/>
              <a:gd name="connsiteY3" fmla="*/ 871191 h 1723024"/>
              <a:gd name="connsiteX4" fmla="*/ 2844218 w 3799286"/>
              <a:gd name="connsiteY4" fmla="*/ 661265 h 1723024"/>
              <a:gd name="connsiteX5" fmla="*/ 3799286 w 3799286"/>
              <a:gd name="connsiteY5" fmla="*/ 587791 h 1723024"/>
              <a:gd name="connsiteX0" fmla="*/ 0 w 3799286"/>
              <a:gd name="connsiteY0" fmla="*/ 0 h 1724812"/>
              <a:gd name="connsiteX1" fmla="*/ 1039031 w 3799286"/>
              <a:gd name="connsiteY1" fmla="*/ 514318 h 1724812"/>
              <a:gd name="connsiteX2" fmla="*/ 1206955 w 3799286"/>
              <a:gd name="connsiteY2" fmla="*/ 1721389 h 1724812"/>
              <a:gd name="connsiteX3" fmla="*/ 1773700 w 3799286"/>
              <a:gd name="connsiteY3" fmla="*/ 871191 h 1724812"/>
              <a:gd name="connsiteX4" fmla="*/ 2844218 w 3799286"/>
              <a:gd name="connsiteY4" fmla="*/ 661265 h 1724812"/>
              <a:gd name="connsiteX5" fmla="*/ 3799286 w 3799286"/>
              <a:gd name="connsiteY5" fmla="*/ 587791 h 1724812"/>
              <a:gd name="connsiteX0" fmla="*/ 0 w 3799286"/>
              <a:gd name="connsiteY0" fmla="*/ 0 h 1578505"/>
              <a:gd name="connsiteX1" fmla="*/ 1039031 w 3799286"/>
              <a:gd name="connsiteY1" fmla="*/ 514318 h 1578505"/>
              <a:gd name="connsiteX2" fmla="*/ 1112498 w 3799286"/>
              <a:gd name="connsiteY2" fmla="*/ 1574441 h 1578505"/>
              <a:gd name="connsiteX3" fmla="*/ 1773700 w 3799286"/>
              <a:gd name="connsiteY3" fmla="*/ 871191 h 1578505"/>
              <a:gd name="connsiteX4" fmla="*/ 2844218 w 3799286"/>
              <a:gd name="connsiteY4" fmla="*/ 661265 h 1578505"/>
              <a:gd name="connsiteX5" fmla="*/ 3799286 w 3799286"/>
              <a:gd name="connsiteY5" fmla="*/ 587791 h 1578505"/>
              <a:gd name="connsiteX0" fmla="*/ 0 w 3799286"/>
              <a:gd name="connsiteY0" fmla="*/ 0 h 1576258"/>
              <a:gd name="connsiteX1" fmla="*/ 1039031 w 3799286"/>
              <a:gd name="connsiteY1" fmla="*/ 514318 h 1576258"/>
              <a:gd name="connsiteX2" fmla="*/ 1112498 w 3799286"/>
              <a:gd name="connsiteY2" fmla="*/ 1574441 h 1576258"/>
              <a:gd name="connsiteX3" fmla="*/ 1784196 w 3799286"/>
              <a:gd name="connsiteY3" fmla="*/ 766229 h 1576258"/>
              <a:gd name="connsiteX4" fmla="*/ 2844218 w 3799286"/>
              <a:gd name="connsiteY4" fmla="*/ 661265 h 1576258"/>
              <a:gd name="connsiteX5" fmla="*/ 3799286 w 3799286"/>
              <a:gd name="connsiteY5" fmla="*/ 587791 h 1576258"/>
              <a:gd name="connsiteX0" fmla="*/ 0 w 3799286"/>
              <a:gd name="connsiteY0" fmla="*/ 0 h 1701984"/>
              <a:gd name="connsiteX1" fmla="*/ 1039031 w 3799286"/>
              <a:gd name="connsiteY1" fmla="*/ 514318 h 1701984"/>
              <a:gd name="connsiteX2" fmla="*/ 1133488 w 3799286"/>
              <a:gd name="connsiteY2" fmla="*/ 1700396 h 1701984"/>
              <a:gd name="connsiteX3" fmla="*/ 1784196 w 3799286"/>
              <a:gd name="connsiteY3" fmla="*/ 766229 h 1701984"/>
              <a:gd name="connsiteX4" fmla="*/ 2844218 w 3799286"/>
              <a:gd name="connsiteY4" fmla="*/ 661265 h 1701984"/>
              <a:gd name="connsiteX5" fmla="*/ 3799286 w 3799286"/>
              <a:gd name="connsiteY5" fmla="*/ 587791 h 1701984"/>
              <a:gd name="connsiteX0" fmla="*/ 0 w 3799286"/>
              <a:gd name="connsiteY0" fmla="*/ 0 h 1880180"/>
              <a:gd name="connsiteX1" fmla="*/ 1039031 w 3799286"/>
              <a:gd name="connsiteY1" fmla="*/ 514318 h 1880180"/>
              <a:gd name="connsiteX2" fmla="*/ 976059 w 3799286"/>
              <a:gd name="connsiteY2" fmla="*/ 1878833 h 1880180"/>
              <a:gd name="connsiteX3" fmla="*/ 1784196 w 3799286"/>
              <a:gd name="connsiteY3" fmla="*/ 766229 h 1880180"/>
              <a:gd name="connsiteX4" fmla="*/ 2844218 w 3799286"/>
              <a:gd name="connsiteY4" fmla="*/ 661265 h 1880180"/>
              <a:gd name="connsiteX5" fmla="*/ 3799286 w 3799286"/>
              <a:gd name="connsiteY5" fmla="*/ 587791 h 1880180"/>
              <a:gd name="connsiteX0" fmla="*/ 0 w 3799286"/>
              <a:gd name="connsiteY0" fmla="*/ 0 h 1880180"/>
              <a:gd name="connsiteX1" fmla="*/ 934078 w 3799286"/>
              <a:gd name="connsiteY1" fmla="*/ 514318 h 1880180"/>
              <a:gd name="connsiteX2" fmla="*/ 976059 w 3799286"/>
              <a:gd name="connsiteY2" fmla="*/ 1878833 h 1880180"/>
              <a:gd name="connsiteX3" fmla="*/ 1784196 w 3799286"/>
              <a:gd name="connsiteY3" fmla="*/ 766229 h 1880180"/>
              <a:gd name="connsiteX4" fmla="*/ 2844218 w 3799286"/>
              <a:gd name="connsiteY4" fmla="*/ 661265 h 1880180"/>
              <a:gd name="connsiteX5" fmla="*/ 3799286 w 3799286"/>
              <a:gd name="connsiteY5" fmla="*/ 587791 h 1880180"/>
              <a:gd name="connsiteX0" fmla="*/ 0 w 3799286"/>
              <a:gd name="connsiteY0" fmla="*/ 0 h 1880199"/>
              <a:gd name="connsiteX1" fmla="*/ 934078 w 3799286"/>
              <a:gd name="connsiteY1" fmla="*/ 514318 h 1880199"/>
              <a:gd name="connsiteX2" fmla="*/ 976059 w 3799286"/>
              <a:gd name="connsiteY2" fmla="*/ 1878833 h 1880199"/>
              <a:gd name="connsiteX3" fmla="*/ 1784196 w 3799286"/>
              <a:gd name="connsiteY3" fmla="*/ 766229 h 1880199"/>
              <a:gd name="connsiteX4" fmla="*/ 2760256 w 3799286"/>
              <a:gd name="connsiteY4" fmla="*/ 577295 h 1880199"/>
              <a:gd name="connsiteX5" fmla="*/ 3799286 w 3799286"/>
              <a:gd name="connsiteY5" fmla="*/ 587791 h 1880199"/>
              <a:gd name="connsiteX0" fmla="*/ 0 w 3830772"/>
              <a:gd name="connsiteY0" fmla="*/ 0 h 1880199"/>
              <a:gd name="connsiteX1" fmla="*/ 934078 w 3830772"/>
              <a:gd name="connsiteY1" fmla="*/ 514318 h 1880199"/>
              <a:gd name="connsiteX2" fmla="*/ 976059 w 3830772"/>
              <a:gd name="connsiteY2" fmla="*/ 1878833 h 1880199"/>
              <a:gd name="connsiteX3" fmla="*/ 1784196 w 3830772"/>
              <a:gd name="connsiteY3" fmla="*/ 766229 h 1880199"/>
              <a:gd name="connsiteX4" fmla="*/ 2760256 w 3830772"/>
              <a:gd name="connsiteY4" fmla="*/ 577295 h 1880199"/>
              <a:gd name="connsiteX5" fmla="*/ 3830772 w 3830772"/>
              <a:gd name="connsiteY5" fmla="*/ 566799 h 1880199"/>
              <a:gd name="connsiteX0" fmla="*/ 0 w 3830772"/>
              <a:gd name="connsiteY0" fmla="*/ 0 h 1879312"/>
              <a:gd name="connsiteX1" fmla="*/ 797640 w 3830772"/>
              <a:gd name="connsiteY1" fmla="*/ 619281 h 1879312"/>
              <a:gd name="connsiteX2" fmla="*/ 976059 w 3830772"/>
              <a:gd name="connsiteY2" fmla="*/ 1878833 h 1879312"/>
              <a:gd name="connsiteX3" fmla="*/ 1784196 w 3830772"/>
              <a:gd name="connsiteY3" fmla="*/ 766229 h 1879312"/>
              <a:gd name="connsiteX4" fmla="*/ 2760256 w 3830772"/>
              <a:gd name="connsiteY4" fmla="*/ 577295 h 1879312"/>
              <a:gd name="connsiteX5" fmla="*/ 3830772 w 3830772"/>
              <a:gd name="connsiteY5" fmla="*/ 566799 h 1879312"/>
              <a:gd name="connsiteX0" fmla="*/ 0 w 3830772"/>
              <a:gd name="connsiteY0" fmla="*/ 0 h 1858328"/>
              <a:gd name="connsiteX1" fmla="*/ 797640 w 3830772"/>
              <a:gd name="connsiteY1" fmla="*/ 619281 h 1858328"/>
              <a:gd name="connsiteX2" fmla="*/ 787144 w 3830772"/>
              <a:gd name="connsiteY2" fmla="*/ 1857840 h 1858328"/>
              <a:gd name="connsiteX3" fmla="*/ 1784196 w 3830772"/>
              <a:gd name="connsiteY3" fmla="*/ 766229 h 1858328"/>
              <a:gd name="connsiteX4" fmla="*/ 2760256 w 3830772"/>
              <a:gd name="connsiteY4" fmla="*/ 577295 h 1858328"/>
              <a:gd name="connsiteX5" fmla="*/ 3830772 w 3830772"/>
              <a:gd name="connsiteY5" fmla="*/ 566799 h 1858328"/>
              <a:gd name="connsiteX0" fmla="*/ 0 w 3830772"/>
              <a:gd name="connsiteY0" fmla="*/ 0 h 1857932"/>
              <a:gd name="connsiteX1" fmla="*/ 577239 w 3830772"/>
              <a:gd name="connsiteY1" fmla="*/ 703251 h 1857932"/>
              <a:gd name="connsiteX2" fmla="*/ 787144 w 3830772"/>
              <a:gd name="connsiteY2" fmla="*/ 1857840 h 1857932"/>
              <a:gd name="connsiteX3" fmla="*/ 1784196 w 3830772"/>
              <a:gd name="connsiteY3" fmla="*/ 766229 h 1857932"/>
              <a:gd name="connsiteX4" fmla="*/ 2760256 w 3830772"/>
              <a:gd name="connsiteY4" fmla="*/ 577295 h 1857932"/>
              <a:gd name="connsiteX5" fmla="*/ 3830772 w 3830772"/>
              <a:gd name="connsiteY5" fmla="*/ 566799 h 1857932"/>
              <a:gd name="connsiteX0" fmla="*/ 0 w 3830772"/>
              <a:gd name="connsiteY0" fmla="*/ 0 h 1721493"/>
              <a:gd name="connsiteX1" fmla="*/ 577239 w 3830772"/>
              <a:gd name="connsiteY1" fmla="*/ 703251 h 1721493"/>
              <a:gd name="connsiteX2" fmla="*/ 766154 w 3830772"/>
              <a:gd name="connsiteY2" fmla="*/ 1721388 h 1721493"/>
              <a:gd name="connsiteX3" fmla="*/ 1784196 w 3830772"/>
              <a:gd name="connsiteY3" fmla="*/ 766229 h 1721493"/>
              <a:gd name="connsiteX4" fmla="*/ 2760256 w 3830772"/>
              <a:gd name="connsiteY4" fmla="*/ 577295 h 1721493"/>
              <a:gd name="connsiteX5" fmla="*/ 3830772 w 3830772"/>
              <a:gd name="connsiteY5" fmla="*/ 566799 h 1721493"/>
              <a:gd name="connsiteX0" fmla="*/ 0 w 3830772"/>
              <a:gd name="connsiteY0" fmla="*/ 0 h 1721945"/>
              <a:gd name="connsiteX1" fmla="*/ 734668 w 3830772"/>
              <a:gd name="connsiteY1" fmla="*/ 619281 h 1721945"/>
              <a:gd name="connsiteX2" fmla="*/ 766154 w 3830772"/>
              <a:gd name="connsiteY2" fmla="*/ 1721388 h 1721945"/>
              <a:gd name="connsiteX3" fmla="*/ 1784196 w 3830772"/>
              <a:gd name="connsiteY3" fmla="*/ 766229 h 1721945"/>
              <a:gd name="connsiteX4" fmla="*/ 2760256 w 3830772"/>
              <a:gd name="connsiteY4" fmla="*/ 577295 h 1721945"/>
              <a:gd name="connsiteX5" fmla="*/ 3830772 w 3830772"/>
              <a:gd name="connsiteY5" fmla="*/ 566799 h 1721945"/>
              <a:gd name="connsiteX0" fmla="*/ 0 w 3830772"/>
              <a:gd name="connsiteY0" fmla="*/ 0 h 1721945"/>
              <a:gd name="connsiteX1" fmla="*/ 776649 w 3830772"/>
              <a:gd name="connsiteY1" fmla="*/ 619281 h 1721945"/>
              <a:gd name="connsiteX2" fmla="*/ 766154 w 3830772"/>
              <a:gd name="connsiteY2" fmla="*/ 1721388 h 1721945"/>
              <a:gd name="connsiteX3" fmla="*/ 1784196 w 3830772"/>
              <a:gd name="connsiteY3" fmla="*/ 766229 h 1721945"/>
              <a:gd name="connsiteX4" fmla="*/ 2760256 w 3830772"/>
              <a:gd name="connsiteY4" fmla="*/ 577295 h 1721945"/>
              <a:gd name="connsiteX5" fmla="*/ 3830772 w 3830772"/>
              <a:gd name="connsiteY5" fmla="*/ 566799 h 1721945"/>
              <a:gd name="connsiteX0" fmla="*/ 0 w 3830772"/>
              <a:gd name="connsiteY0" fmla="*/ 0 h 1721917"/>
              <a:gd name="connsiteX1" fmla="*/ 776649 w 3830772"/>
              <a:gd name="connsiteY1" fmla="*/ 619281 h 1721917"/>
              <a:gd name="connsiteX2" fmla="*/ 766154 w 3830772"/>
              <a:gd name="connsiteY2" fmla="*/ 1721388 h 1721917"/>
              <a:gd name="connsiteX3" fmla="*/ 1784196 w 3830772"/>
              <a:gd name="connsiteY3" fmla="*/ 766229 h 1721917"/>
              <a:gd name="connsiteX4" fmla="*/ 2760256 w 3830772"/>
              <a:gd name="connsiteY4" fmla="*/ 839702 h 1721917"/>
              <a:gd name="connsiteX5" fmla="*/ 3830772 w 3830772"/>
              <a:gd name="connsiteY5" fmla="*/ 566799 h 1721917"/>
              <a:gd name="connsiteX0" fmla="*/ 0 w 3830772"/>
              <a:gd name="connsiteY0" fmla="*/ 0 h 1722657"/>
              <a:gd name="connsiteX1" fmla="*/ 776649 w 3830772"/>
              <a:gd name="connsiteY1" fmla="*/ 619281 h 1722657"/>
              <a:gd name="connsiteX2" fmla="*/ 766154 w 3830772"/>
              <a:gd name="connsiteY2" fmla="*/ 1721388 h 1722657"/>
              <a:gd name="connsiteX3" fmla="*/ 1784196 w 3830772"/>
              <a:gd name="connsiteY3" fmla="*/ 839703 h 1722657"/>
              <a:gd name="connsiteX4" fmla="*/ 2760256 w 3830772"/>
              <a:gd name="connsiteY4" fmla="*/ 839702 h 1722657"/>
              <a:gd name="connsiteX5" fmla="*/ 3830772 w 3830772"/>
              <a:gd name="connsiteY5" fmla="*/ 566799 h 1722657"/>
              <a:gd name="connsiteX0" fmla="*/ 0 w 3830772"/>
              <a:gd name="connsiteY0" fmla="*/ 0 h 1721639"/>
              <a:gd name="connsiteX1" fmla="*/ 776649 w 3830772"/>
              <a:gd name="connsiteY1" fmla="*/ 619281 h 1721639"/>
              <a:gd name="connsiteX2" fmla="*/ 766154 w 3830772"/>
              <a:gd name="connsiteY2" fmla="*/ 1721388 h 1721639"/>
              <a:gd name="connsiteX3" fmla="*/ 1754889 w 3830772"/>
              <a:gd name="connsiteY3" fmla="*/ 722472 h 1721639"/>
              <a:gd name="connsiteX4" fmla="*/ 2760256 w 3830772"/>
              <a:gd name="connsiteY4" fmla="*/ 839702 h 1721639"/>
              <a:gd name="connsiteX5" fmla="*/ 3830772 w 3830772"/>
              <a:gd name="connsiteY5" fmla="*/ 566799 h 1721639"/>
              <a:gd name="connsiteX0" fmla="*/ 0 w 3830772"/>
              <a:gd name="connsiteY0" fmla="*/ 0 h 1438424"/>
              <a:gd name="connsiteX1" fmla="*/ 776649 w 3830772"/>
              <a:gd name="connsiteY1" fmla="*/ 619281 h 1438424"/>
              <a:gd name="connsiteX2" fmla="*/ 863846 w 3830772"/>
              <a:gd name="connsiteY2" fmla="*/ 1438081 h 1438424"/>
              <a:gd name="connsiteX3" fmla="*/ 1754889 w 3830772"/>
              <a:gd name="connsiteY3" fmla="*/ 722472 h 1438424"/>
              <a:gd name="connsiteX4" fmla="*/ 2760256 w 3830772"/>
              <a:gd name="connsiteY4" fmla="*/ 839702 h 1438424"/>
              <a:gd name="connsiteX5" fmla="*/ 3830772 w 3830772"/>
              <a:gd name="connsiteY5" fmla="*/ 566799 h 1438424"/>
              <a:gd name="connsiteX0" fmla="*/ 0 w 3830772"/>
              <a:gd name="connsiteY0" fmla="*/ 0 h 1438404"/>
              <a:gd name="connsiteX1" fmla="*/ 776649 w 3830772"/>
              <a:gd name="connsiteY1" fmla="*/ 619281 h 1438404"/>
              <a:gd name="connsiteX2" fmla="*/ 863846 w 3830772"/>
              <a:gd name="connsiteY2" fmla="*/ 1438081 h 1438404"/>
              <a:gd name="connsiteX3" fmla="*/ 1754889 w 3830772"/>
              <a:gd name="connsiteY3" fmla="*/ 722472 h 1438404"/>
              <a:gd name="connsiteX4" fmla="*/ 2799333 w 3830772"/>
              <a:gd name="connsiteY4" fmla="*/ 1083933 h 1438404"/>
              <a:gd name="connsiteX5" fmla="*/ 3830772 w 3830772"/>
              <a:gd name="connsiteY5" fmla="*/ 566799 h 1438404"/>
              <a:gd name="connsiteX0" fmla="*/ 0 w 4221541"/>
              <a:gd name="connsiteY0" fmla="*/ 0 h 1262557"/>
              <a:gd name="connsiteX1" fmla="*/ 1167418 w 4221541"/>
              <a:gd name="connsiteY1" fmla="*/ 443434 h 1262557"/>
              <a:gd name="connsiteX2" fmla="*/ 1254615 w 4221541"/>
              <a:gd name="connsiteY2" fmla="*/ 1262234 h 1262557"/>
              <a:gd name="connsiteX3" fmla="*/ 2145658 w 4221541"/>
              <a:gd name="connsiteY3" fmla="*/ 546625 h 1262557"/>
              <a:gd name="connsiteX4" fmla="*/ 3190102 w 4221541"/>
              <a:gd name="connsiteY4" fmla="*/ 908086 h 1262557"/>
              <a:gd name="connsiteX5" fmla="*/ 4221541 w 4221541"/>
              <a:gd name="connsiteY5" fmla="*/ 390952 h 1262557"/>
              <a:gd name="connsiteX0" fmla="*/ 0 w 4221541"/>
              <a:gd name="connsiteY0" fmla="*/ 0 h 1262550"/>
              <a:gd name="connsiteX1" fmla="*/ 1167418 w 4221541"/>
              <a:gd name="connsiteY1" fmla="*/ 443434 h 1262550"/>
              <a:gd name="connsiteX2" fmla="*/ 1254615 w 4221541"/>
              <a:gd name="connsiteY2" fmla="*/ 1262234 h 1262550"/>
              <a:gd name="connsiteX3" fmla="*/ 2145658 w 4221541"/>
              <a:gd name="connsiteY3" fmla="*/ 546625 h 1262550"/>
              <a:gd name="connsiteX4" fmla="*/ 3111948 w 4221541"/>
              <a:gd name="connsiteY4" fmla="*/ 1005778 h 1262550"/>
              <a:gd name="connsiteX5" fmla="*/ 4221541 w 4221541"/>
              <a:gd name="connsiteY5" fmla="*/ 390952 h 1262550"/>
              <a:gd name="connsiteX0" fmla="*/ 0 w 4221541"/>
              <a:gd name="connsiteY0" fmla="*/ 0 h 1389508"/>
              <a:gd name="connsiteX1" fmla="*/ 1167418 w 4221541"/>
              <a:gd name="connsiteY1" fmla="*/ 443434 h 1389508"/>
              <a:gd name="connsiteX2" fmla="*/ 1205769 w 4221541"/>
              <a:gd name="connsiteY2" fmla="*/ 1389234 h 1389508"/>
              <a:gd name="connsiteX3" fmla="*/ 2145658 w 4221541"/>
              <a:gd name="connsiteY3" fmla="*/ 546625 h 1389508"/>
              <a:gd name="connsiteX4" fmla="*/ 3111948 w 4221541"/>
              <a:gd name="connsiteY4" fmla="*/ 1005778 h 1389508"/>
              <a:gd name="connsiteX5" fmla="*/ 4221541 w 4221541"/>
              <a:gd name="connsiteY5" fmla="*/ 390952 h 1389508"/>
              <a:gd name="connsiteX0" fmla="*/ 0 w 4221541"/>
              <a:gd name="connsiteY0" fmla="*/ 0 h 1389496"/>
              <a:gd name="connsiteX1" fmla="*/ 1167418 w 4221541"/>
              <a:gd name="connsiteY1" fmla="*/ 443434 h 1389496"/>
              <a:gd name="connsiteX2" fmla="*/ 1205769 w 4221541"/>
              <a:gd name="connsiteY2" fmla="*/ 1389234 h 1389496"/>
              <a:gd name="connsiteX3" fmla="*/ 2145658 w 4221541"/>
              <a:gd name="connsiteY3" fmla="*/ 546625 h 1389496"/>
              <a:gd name="connsiteX4" fmla="*/ 3111948 w 4221541"/>
              <a:gd name="connsiteY4" fmla="*/ 1005778 h 1389496"/>
              <a:gd name="connsiteX5" fmla="*/ 4221541 w 4221541"/>
              <a:gd name="connsiteY5" fmla="*/ 390952 h 1389496"/>
              <a:gd name="connsiteX0" fmla="*/ 0 w 4221541"/>
              <a:gd name="connsiteY0" fmla="*/ 0 h 1233253"/>
              <a:gd name="connsiteX1" fmla="*/ 1167418 w 4221541"/>
              <a:gd name="connsiteY1" fmla="*/ 443434 h 1233253"/>
              <a:gd name="connsiteX2" fmla="*/ 1254615 w 4221541"/>
              <a:gd name="connsiteY2" fmla="*/ 1232926 h 1233253"/>
              <a:gd name="connsiteX3" fmla="*/ 2145658 w 4221541"/>
              <a:gd name="connsiteY3" fmla="*/ 546625 h 1233253"/>
              <a:gd name="connsiteX4" fmla="*/ 3111948 w 4221541"/>
              <a:gd name="connsiteY4" fmla="*/ 1005778 h 1233253"/>
              <a:gd name="connsiteX5" fmla="*/ 4221541 w 4221541"/>
              <a:gd name="connsiteY5" fmla="*/ 390952 h 1233253"/>
              <a:gd name="connsiteX0" fmla="*/ 0 w 4221541"/>
              <a:gd name="connsiteY0" fmla="*/ 0 h 1233251"/>
              <a:gd name="connsiteX1" fmla="*/ 1167418 w 4221541"/>
              <a:gd name="connsiteY1" fmla="*/ 443434 h 1233251"/>
              <a:gd name="connsiteX2" fmla="*/ 1254615 w 4221541"/>
              <a:gd name="connsiteY2" fmla="*/ 1232926 h 1233251"/>
              <a:gd name="connsiteX3" fmla="*/ 2145658 w 4221541"/>
              <a:gd name="connsiteY3" fmla="*/ 546625 h 1233251"/>
              <a:gd name="connsiteX4" fmla="*/ 3180333 w 4221541"/>
              <a:gd name="connsiteY4" fmla="*/ 1031169 h 1233251"/>
              <a:gd name="connsiteX5" fmla="*/ 4221541 w 4221541"/>
              <a:gd name="connsiteY5" fmla="*/ 390952 h 123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1" h="1233251">
                <a:moveTo>
                  <a:pt x="0" y="0"/>
                </a:moveTo>
                <a:cubicBezTo>
                  <a:pt x="346344" y="171439"/>
                  <a:pt x="958316" y="237946"/>
                  <a:pt x="1167418" y="443434"/>
                </a:cubicBezTo>
                <a:cubicBezTo>
                  <a:pt x="1376520" y="648922"/>
                  <a:pt x="1091575" y="1215728"/>
                  <a:pt x="1254615" y="1232926"/>
                </a:cubicBezTo>
                <a:cubicBezTo>
                  <a:pt x="1417655" y="1250125"/>
                  <a:pt x="1824705" y="580251"/>
                  <a:pt x="2145658" y="546625"/>
                </a:cubicBezTo>
                <a:cubicBezTo>
                  <a:pt x="2466611" y="512999"/>
                  <a:pt x="2844485" y="1060909"/>
                  <a:pt x="3180333" y="1031169"/>
                </a:cubicBezTo>
                <a:cubicBezTo>
                  <a:pt x="3516181" y="1001429"/>
                  <a:pt x="3903185" y="415443"/>
                  <a:pt x="4221541" y="390952"/>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6" name="Freeform 65"/>
          <p:cNvSpPr/>
          <p:nvPr/>
        </p:nvSpPr>
        <p:spPr>
          <a:xfrm>
            <a:off x="4975225" y="2279650"/>
            <a:ext cx="3827463" cy="1770063"/>
          </a:xfrm>
          <a:custGeom>
            <a:avLst/>
            <a:gdLst>
              <a:gd name="connsiteX0" fmla="*/ 0 w 3704828"/>
              <a:gd name="connsiteY0" fmla="*/ 215503 h 1937095"/>
              <a:gd name="connsiteX1" fmla="*/ 440801 w 3704828"/>
              <a:gd name="connsiteY1" fmla="*/ 845280 h 1937095"/>
              <a:gd name="connsiteX2" fmla="*/ 1206955 w 3704828"/>
              <a:gd name="connsiteY2" fmla="*/ 1936892 h 1937095"/>
              <a:gd name="connsiteX3" fmla="*/ 1815681 w 3704828"/>
              <a:gd name="connsiteY3" fmla="*/ 929250 h 1937095"/>
              <a:gd name="connsiteX4" fmla="*/ 2655302 w 3704828"/>
              <a:gd name="connsiteY4" fmla="*/ 79052 h 1937095"/>
              <a:gd name="connsiteX5" fmla="*/ 3704828 w 3704828"/>
              <a:gd name="connsiteY5" fmla="*/ 37067 h 1937095"/>
              <a:gd name="connsiteX0" fmla="*/ 0 w 3704828"/>
              <a:gd name="connsiteY0" fmla="*/ 178436 h 1900000"/>
              <a:gd name="connsiteX1" fmla="*/ 440801 w 3704828"/>
              <a:gd name="connsiteY1" fmla="*/ 808213 h 1900000"/>
              <a:gd name="connsiteX2" fmla="*/ 1206955 w 3704828"/>
              <a:gd name="connsiteY2" fmla="*/ 1899825 h 1900000"/>
              <a:gd name="connsiteX3" fmla="*/ 1815681 w 3704828"/>
              <a:gd name="connsiteY3" fmla="*/ 892183 h 1900000"/>
              <a:gd name="connsiteX4" fmla="*/ 3158025 w 3704828"/>
              <a:gd name="connsiteY4" fmla="*/ 736127 h 1900000"/>
              <a:gd name="connsiteX5" fmla="*/ 3704828 w 3704828"/>
              <a:gd name="connsiteY5" fmla="*/ 0 h 1900000"/>
              <a:gd name="connsiteX0" fmla="*/ 0 w 4566636"/>
              <a:gd name="connsiteY0" fmla="*/ 0 h 1721564"/>
              <a:gd name="connsiteX1" fmla="*/ 440801 w 4566636"/>
              <a:gd name="connsiteY1" fmla="*/ 629777 h 1721564"/>
              <a:gd name="connsiteX2" fmla="*/ 1206955 w 4566636"/>
              <a:gd name="connsiteY2" fmla="*/ 1721389 h 1721564"/>
              <a:gd name="connsiteX3" fmla="*/ 1815681 w 4566636"/>
              <a:gd name="connsiteY3" fmla="*/ 713747 h 1721564"/>
              <a:gd name="connsiteX4" fmla="*/ 3158025 w 4566636"/>
              <a:gd name="connsiteY4" fmla="*/ 557691 h 1721564"/>
              <a:gd name="connsiteX5" fmla="*/ 4566636 w 4566636"/>
              <a:gd name="connsiteY5" fmla="*/ 560488 h 1721564"/>
              <a:gd name="connsiteX0" fmla="*/ 0 w 4566636"/>
              <a:gd name="connsiteY0" fmla="*/ 0 h 1726382"/>
              <a:gd name="connsiteX1" fmla="*/ 440801 w 4566636"/>
              <a:gd name="connsiteY1" fmla="*/ 629777 h 1726382"/>
              <a:gd name="connsiteX2" fmla="*/ 1206955 w 4566636"/>
              <a:gd name="connsiteY2" fmla="*/ 1721389 h 1726382"/>
              <a:gd name="connsiteX3" fmla="*/ 2055072 w 4566636"/>
              <a:gd name="connsiteY3" fmla="*/ 1016034 h 1726382"/>
              <a:gd name="connsiteX4" fmla="*/ 3158025 w 4566636"/>
              <a:gd name="connsiteY4" fmla="*/ 557691 h 1726382"/>
              <a:gd name="connsiteX5" fmla="*/ 4566636 w 4566636"/>
              <a:gd name="connsiteY5" fmla="*/ 560488 h 1726382"/>
              <a:gd name="connsiteX0" fmla="*/ 0 w 4566636"/>
              <a:gd name="connsiteY0" fmla="*/ 0 h 1726041"/>
              <a:gd name="connsiteX1" fmla="*/ 440801 w 4566636"/>
              <a:gd name="connsiteY1" fmla="*/ 629777 h 1726041"/>
              <a:gd name="connsiteX2" fmla="*/ 1206955 w 4566636"/>
              <a:gd name="connsiteY2" fmla="*/ 1721389 h 1726041"/>
              <a:gd name="connsiteX3" fmla="*/ 2055072 w 4566636"/>
              <a:gd name="connsiteY3" fmla="*/ 1016034 h 1726041"/>
              <a:gd name="connsiteX4" fmla="*/ 3361508 w 4566636"/>
              <a:gd name="connsiteY4" fmla="*/ 837587 h 1726041"/>
              <a:gd name="connsiteX5" fmla="*/ 4566636 w 4566636"/>
              <a:gd name="connsiteY5" fmla="*/ 560488 h 1726041"/>
              <a:gd name="connsiteX0" fmla="*/ 0 w 4566636"/>
              <a:gd name="connsiteY0" fmla="*/ 0 h 1537160"/>
              <a:gd name="connsiteX1" fmla="*/ 440801 w 4566636"/>
              <a:gd name="connsiteY1" fmla="*/ 629777 h 1537160"/>
              <a:gd name="connsiteX2" fmla="*/ 895746 w 4566636"/>
              <a:gd name="connsiteY2" fmla="*/ 1531061 h 1537160"/>
              <a:gd name="connsiteX3" fmla="*/ 2055072 w 4566636"/>
              <a:gd name="connsiteY3" fmla="*/ 1016034 h 1537160"/>
              <a:gd name="connsiteX4" fmla="*/ 3361508 w 4566636"/>
              <a:gd name="connsiteY4" fmla="*/ 837587 h 1537160"/>
              <a:gd name="connsiteX5" fmla="*/ 4566636 w 4566636"/>
              <a:gd name="connsiteY5" fmla="*/ 560488 h 1537160"/>
              <a:gd name="connsiteX0" fmla="*/ 0 w 4566636"/>
              <a:gd name="connsiteY0" fmla="*/ 0 h 1533023"/>
              <a:gd name="connsiteX1" fmla="*/ 440801 w 4566636"/>
              <a:gd name="connsiteY1" fmla="*/ 629777 h 1533023"/>
              <a:gd name="connsiteX2" fmla="*/ 895746 w 4566636"/>
              <a:gd name="connsiteY2" fmla="*/ 1531061 h 1533023"/>
              <a:gd name="connsiteX3" fmla="*/ 2089764 w 4566636"/>
              <a:gd name="connsiteY3" fmla="*/ 870149 h 1533023"/>
              <a:gd name="connsiteX4" fmla="*/ 3361508 w 4566636"/>
              <a:gd name="connsiteY4" fmla="*/ 837587 h 1533023"/>
              <a:gd name="connsiteX5" fmla="*/ 4566636 w 4566636"/>
              <a:gd name="connsiteY5" fmla="*/ 560488 h 1533023"/>
              <a:gd name="connsiteX0" fmla="*/ 0 w 4566636"/>
              <a:gd name="connsiteY0" fmla="*/ 0 h 1533123"/>
              <a:gd name="connsiteX1" fmla="*/ 440801 w 4566636"/>
              <a:gd name="connsiteY1" fmla="*/ 629777 h 1533123"/>
              <a:gd name="connsiteX2" fmla="*/ 895746 w 4566636"/>
              <a:gd name="connsiteY2" fmla="*/ 1531061 h 1533123"/>
              <a:gd name="connsiteX3" fmla="*/ 2089764 w 4566636"/>
              <a:gd name="connsiteY3" fmla="*/ 870149 h 1533123"/>
              <a:gd name="connsiteX4" fmla="*/ 3361508 w 4566636"/>
              <a:gd name="connsiteY4" fmla="*/ 655230 h 1533123"/>
              <a:gd name="connsiteX5" fmla="*/ 4566636 w 4566636"/>
              <a:gd name="connsiteY5" fmla="*/ 560488 h 1533123"/>
              <a:gd name="connsiteX0" fmla="*/ 0 w 4589764"/>
              <a:gd name="connsiteY0" fmla="*/ 0 h 1533123"/>
              <a:gd name="connsiteX1" fmla="*/ 440801 w 4589764"/>
              <a:gd name="connsiteY1" fmla="*/ 629777 h 1533123"/>
              <a:gd name="connsiteX2" fmla="*/ 895746 w 4589764"/>
              <a:gd name="connsiteY2" fmla="*/ 1531061 h 1533123"/>
              <a:gd name="connsiteX3" fmla="*/ 2089764 w 4589764"/>
              <a:gd name="connsiteY3" fmla="*/ 870149 h 1533123"/>
              <a:gd name="connsiteX4" fmla="*/ 3361508 w 4589764"/>
              <a:gd name="connsiteY4" fmla="*/ 655230 h 1533123"/>
              <a:gd name="connsiteX5" fmla="*/ 4589764 w 4589764"/>
              <a:gd name="connsiteY5" fmla="*/ 438917 h 1533123"/>
              <a:gd name="connsiteX0" fmla="*/ 0 w 4589764"/>
              <a:gd name="connsiteY0" fmla="*/ 0 h 1460420"/>
              <a:gd name="connsiteX1" fmla="*/ 440801 w 4589764"/>
              <a:gd name="connsiteY1" fmla="*/ 629777 h 1460420"/>
              <a:gd name="connsiteX2" fmla="*/ 895746 w 4589764"/>
              <a:gd name="connsiteY2" fmla="*/ 1458118 h 1460420"/>
              <a:gd name="connsiteX3" fmla="*/ 2089764 w 4589764"/>
              <a:gd name="connsiteY3" fmla="*/ 870149 h 1460420"/>
              <a:gd name="connsiteX4" fmla="*/ 3361508 w 4589764"/>
              <a:gd name="connsiteY4" fmla="*/ 655230 h 1460420"/>
              <a:gd name="connsiteX5" fmla="*/ 4589764 w 4589764"/>
              <a:gd name="connsiteY5" fmla="*/ 438917 h 1460420"/>
              <a:gd name="connsiteX0" fmla="*/ 0 w 4589764"/>
              <a:gd name="connsiteY0" fmla="*/ 0 h 1461681"/>
              <a:gd name="connsiteX1" fmla="*/ 440801 w 4589764"/>
              <a:gd name="connsiteY1" fmla="*/ 629777 h 1461681"/>
              <a:gd name="connsiteX2" fmla="*/ 895746 w 4589764"/>
              <a:gd name="connsiteY2" fmla="*/ 1458118 h 1461681"/>
              <a:gd name="connsiteX3" fmla="*/ 2136020 w 4589764"/>
              <a:gd name="connsiteY3" fmla="*/ 918778 h 1461681"/>
              <a:gd name="connsiteX4" fmla="*/ 3361508 w 4589764"/>
              <a:gd name="connsiteY4" fmla="*/ 655230 h 1461681"/>
              <a:gd name="connsiteX5" fmla="*/ 4589764 w 4589764"/>
              <a:gd name="connsiteY5" fmla="*/ 438917 h 1461681"/>
              <a:gd name="connsiteX0" fmla="*/ 0 w 4531945"/>
              <a:gd name="connsiteY0" fmla="*/ 0 h 1461681"/>
              <a:gd name="connsiteX1" fmla="*/ 440801 w 4531945"/>
              <a:gd name="connsiteY1" fmla="*/ 629777 h 1461681"/>
              <a:gd name="connsiteX2" fmla="*/ 895746 w 4531945"/>
              <a:gd name="connsiteY2" fmla="*/ 1458118 h 1461681"/>
              <a:gd name="connsiteX3" fmla="*/ 2136020 w 4531945"/>
              <a:gd name="connsiteY3" fmla="*/ 918778 h 1461681"/>
              <a:gd name="connsiteX4" fmla="*/ 3361508 w 4531945"/>
              <a:gd name="connsiteY4" fmla="*/ 655230 h 1461681"/>
              <a:gd name="connsiteX5" fmla="*/ 4531945 w 4531945"/>
              <a:gd name="connsiteY5" fmla="*/ 25574 h 1461681"/>
              <a:gd name="connsiteX0" fmla="*/ 0 w 4531945"/>
              <a:gd name="connsiteY0" fmla="*/ 0 h 1461681"/>
              <a:gd name="connsiteX1" fmla="*/ 440801 w 4531945"/>
              <a:gd name="connsiteY1" fmla="*/ 629777 h 1461681"/>
              <a:gd name="connsiteX2" fmla="*/ 895746 w 4531945"/>
              <a:gd name="connsiteY2" fmla="*/ 1458118 h 1461681"/>
              <a:gd name="connsiteX3" fmla="*/ 2136020 w 4531945"/>
              <a:gd name="connsiteY3" fmla="*/ 918778 h 1461681"/>
              <a:gd name="connsiteX4" fmla="*/ 3361508 w 4531945"/>
              <a:gd name="connsiteY4" fmla="*/ 655230 h 1461681"/>
              <a:gd name="connsiteX5" fmla="*/ 4531945 w 4531945"/>
              <a:gd name="connsiteY5" fmla="*/ 25574 h 1461681"/>
              <a:gd name="connsiteX0" fmla="*/ 0 w 4300666"/>
              <a:gd name="connsiteY0" fmla="*/ 71683 h 1533364"/>
              <a:gd name="connsiteX1" fmla="*/ 440801 w 4300666"/>
              <a:gd name="connsiteY1" fmla="*/ 701460 h 1533364"/>
              <a:gd name="connsiteX2" fmla="*/ 895746 w 4300666"/>
              <a:gd name="connsiteY2" fmla="*/ 1529801 h 1533364"/>
              <a:gd name="connsiteX3" fmla="*/ 2136020 w 4300666"/>
              <a:gd name="connsiteY3" fmla="*/ 990461 h 1533364"/>
              <a:gd name="connsiteX4" fmla="*/ 3361508 w 4300666"/>
              <a:gd name="connsiteY4" fmla="*/ 726913 h 1533364"/>
              <a:gd name="connsiteX5" fmla="*/ 4300666 w 4300666"/>
              <a:gd name="connsiteY5" fmla="*/ 0 h 1533364"/>
              <a:gd name="connsiteX0" fmla="*/ 0 w 4343588"/>
              <a:gd name="connsiteY0" fmla="*/ 71683 h 1533364"/>
              <a:gd name="connsiteX1" fmla="*/ 440801 w 4343588"/>
              <a:gd name="connsiteY1" fmla="*/ 701460 h 1533364"/>
              <a:gd name="connsiteX2" fmla="*/ 895746 w 4343588"/>
              <a:gd name="connsiteY2" fmla="*/ 1529801 h 1533364"/>
              <a:gd name="connsiteX3" fmla="*/ 2136020 w 4343588"/>
              <a:gd name="connsiteY3" fmla="*/ 990461 h 1533364"/>
              <a:gd name="connsiteX4" fmla="*/ 3361508 w 4343588"/>
              <a:gd name="connsiteY4" fmla="*/ 726913 h 1533364"/>
              <a:gd name="connsiteX5" fmla="*/ 4300666 w 4343588"/>
              <a:gd name="connsiteY5" fmla="*/ 0 h 1533364"/>
              <a:gd name="connsiteX0" fmla="*/ 0 w 4300666"/>
              <a:gd name="connsiteY0" fmla="*/ 71683 h 1533364"/>
              <a:gd name="connsiteX1" fmla="*/ 440801 w 4300666"/>
              <a:gd name="connsiteY1" fmla="*/ 701460 h 1533364"/>
              <a:gd name="connsiteX2" fmla="*/ 895746 w 4300666"/>
              <a:gd name="connsiteY2" fmla="*/ 1529801 h 1533364"/>
              <a:gd name="connsiteX3" fmla="*/ 2136020 w 4300666"/>
              <a:gd name="connsiteY3" fmla="*/ 990461 h 1533364"/>
              <a:gd name="connsiteX4" fmla="*/ 3361508 w 4300666"/>
              <a:gd name="connsiteY4" fmla="*/ 726913 h 1533364"/>
              <a:gd name="connsiteX5" fmla="*/ 4165037 w 4300666"/>
              <a:gd name="connsiteY5" fmla="*/ 444256 h 1533364"/>
              <a:gd name="connsiteX6" fmla="*/ 4300666 w 4300666"/>
              <a:gd name="connsiteY6" fmla="*/ 0 h 1533364"/>
              <a:gd name="connsiteX0" fmla="*/ 0 w 4205995"/>
              <a:gd name="connsiteY0" fmla="*/ 254040 h 1715721"/>
              <a:gd name="connsiteX1" fmla="*/ 440801 w 4205995"/>
              <a:gd name="connsiteY1" fmla="*/ 883817 h 1715721"/>
              <a:gd name="connsiteX2" fmla="*/ 895746 w 4205995"/>
              <a:gd name="connsiteY2" fmla="*/ 1712158 h 1715721"/>
              <a:gd name="connsiteX3" fmla="*/ 2136020 w 4205995"/>
              <a:gd name="connsiteY3" fmla="*/ 1172818 h 1715721"/>
              <a:gd name="connsiteX4" fmla="*/ 3361508 w 4205995"/>
              <a:gd name="connsiteY4" fmla="*/ 909270 h 1715721"/>
              <a:gd name="connsiteX5" fmla="*/ 4165037 w 4205995"/>
              <a:gd name="connsiteY5" fmla="*/ 626613 h 1715721"/>
              <a:gd name="connsiteX6" fmla="*/ 4000004 w 4205995"/>
              <a:gd name="connsiteY6" fmla="*/ 0 h 1715721"/>
              <a:gd name="connsiteX0" fmla="*/ 0 w 4174735"/>
              <a:gd name="connsiteY0" fmla="*/ 254040 h 1715721"/>
              <a:gd name="connsiteX1" fmla="*/ 440801 w 4174735"/>
              <a:gd name="connsiteY1" fmla="*/ 883817 h 1715721"/>
              <a:gd name="connsiteX2" fmla="*/ 895746 w 4174735"/>
              <a:gd name="connsiteY2" fmla="*/ 1712158 h 1715721"/>
              <a:gd name="connsiteX3" fmla="*/ 2136020 w 4174735"/>
              <a:gd name="connsiteY3" fmla="*/ 1172818 h 1715721"/>
              <a:gd name="connsiteX4" fmla="*/ 3361508 w 4174735"/>
              <a:gd name="connsiteY4" fmla="*/ 909270 h 1715721"/>
              <a:gd name="connsiteX5" fmla="*/ 4130345 w 4174735"/>
              <a:gd name="connsiteY5" fmla="*/ 784656 h 1715721"/>
              <a:gd name="connsiteX6" fmla="*/ 4000004 w 4174735"/>
              <a:gd name="connsiteY6" fmla="*/ 0 h 1715721"/>
              <a:gd name="connsiteX0" fmla="*/ 0 w 4163395"/>
              <a:gd name="connsiteY0" fmla="*/ 254040 h 1715721"/>
              <a:gd name="connsiteX1" fmla="*/ 440801 w 4163395"/>
              <a:gd name="connsiteY1" fmla="*/ 883817 h 1715721"/>
              <a:gd name="connsiteX2" fmla="*/ 895746 w 4163395"/>
              <a:gd name="connsiteY2" fmla="*/ 1712158 h 1715721"/>
              <a:gd name="connsiteX3" fmla="*/ 2136020 w 4163395"/>
              <a:gd name="connsiteY3" fmla="*/ 1172818 h 1715721"/>
              <a:gd name="connsiteX4" fmla="*/ 3361508 w 4163395"/>
              <a:gd name="connsiteY4" fmla="*/ 909270 h 1715721"/>
              <a:gd name="connsiteX5" fmla="*/ 4130345 w 4163395"/>
              <a:gd name="connsiteY5" fmla="*/ 784656 h 1715721"/>
              <a:gd name="connsiteX6" fmla="*/ 4000004 w 4163395"/>
              <a:gd name="connsiteY6" fmla="*/ 0 h 1715721"/>
              <a:gd name="connsiteX0" fmla="*/ 0 w 4439434"/>
              <a:gd name="connsiteY0" fmla="*/ 399926 h 1861607"/>
              <a:gd name="connsiteX1" fmla="*/ 440801 w 4439434"/>
              <a:gd name="connsiteY1" fmla="*/ 1029703 h 1861607"/>
              <a:gd name="connsiteX2" fmla="*/ 895746 w 4439434"/>
              <a:gd name="connsiteY2" fmla="*/ 1858044 h 1861607"/>
              <a:gd name="connsiteX3" fmla="*/ 2136020 w 4439434"/>
              <a:gd name="connsiteY3" fmla="*/ 1318704 h 1861607"/>
              <a:gd name="connsiteX4" fmla="*/ 3361508 w 4439434"/>
              <a:gd name="connsiteY4" fmla="*/ 1055156 h 1861607"/>
              <a:gd name="connsiteX5" fmla="*/ 4130345 w 4439434"/>
              <a:gd name="connsiteY5" fmla="*/ 930542 h 1861607"/>
              <a:gd name="connsiteX6" fmla="*/ 4439434 w 4439434"/>
              <a:gd name="connsiteY6" fmla="*/ 0 h 1861607"/>
              <a:gd name="connsiteX0" fmla="*/ 0 w 4439434"/>
              <a:gd name="connsiteY0" fmla="*/ 404764 h 1866445"/>
              <a:gd name="connsiteX1" fmla="*/ 440801 w 4439434"/>
              <a:gd name="connsiteY1" fmla="*/ 1034541 h 1866445"/>
              <a:gd name="connsiteX2" fmla="*/ 895746 w 4439434"/>
              <a:gd name="connsiteY2" fmla="*/ 1862882 h 1866445"/>
              <a:gd name="connsiteX3" fmla="*/ 2136020 w 4439434"/>
              <a:gd name="connsiteY3" fmla="*/ 1323542 h 1866445"/>
              <a:gd name="connsiteX4" fmla="*/ 3361508 w 4439434"/>
              <a:gd name="connsiteY4" fmla="*/ 1059994 h 1866445"/>
              <a:gd name="connsiteX5" fmla="*/ 4130345 w 4439434"/>
              <a:gd name="connsiteY5" fmla="*/ 935380 h 1866445"/>
              <a:gd name="connsiteX6" fmla="*/ 4439434 w 4439434"/>
              <a:gd name="connsiteY6" fmla="*/ 4838 h 1866445"/>
              <a:gd name="connsiteX0" fmla="*/ 0 w 4439434"/>
              <a:gd name="connsiteY0" fmla="*/ 416810 h 1878491"/>
              <a:gd name="connsiteX1" fmla="*/ 440801 w 4439434"/>
              <a:gd name="connsiteY1" fmla="*/ 1046587 h 1878491"/>
              <a:gd name="connsiteX2" fmla="*/ 895746 w 4439434"/>
              <a:gd name="connsiteY2" fmla="*/ 1874928 h 1878491"/>
              <a:gd name="connsiteX3" fmla="*/ 2136020 w 4439434"/>
              <a:gd name="connsiteY3" fmla="*/ 1335588 h 1878491"/>
              <a:gd name="connsiteX4" fmla="*/ 3361508 w 4439434"/>
              <a:gd name="connsiteY4" fmla="*/ 1072040 h 1878491"/>
              <a:gd name="connsiteX5" fmla="*/ 4130345 w 4439434"/>
              <a:gd name="connsiteY5" fmla="*/ 947426 h 1878491"/>
              <a:gd name="connsiteX6" fmla="*/ 3841247 w 4439434"/>
              <a:gd name="connsiteY6" fmla="*/ 84270 h 1878491"/>
              <a:gd name="connsiteX7" fmla="*/ 4439434 w 4439434"/>
              <a:gd name="connsiteY7" fmla="*/ 16884 h 1878491"/>
              <a:gd name="connsiteX0" fmla="*/ 0 w 3998633"/>
              <a:gd name="connsiteY0" fmla="*/ 1046587 h 1878491"/>
              <a:gd name="connsiteX1" fmla="*/ 454945 w 3998633"/>
              <a:gd name="connsiteY1" fmla="*/ 1874928 h 1878491"/>
              <a:gd name="connsiteX2" fmla="*/ 1695219 w 3998633"/>
              <a:gd name="connsiteY2" fmla="*/ 1335588 h 1878491"/>
              <a:gd name="connsiteX3" fmla="*/ 2920707 w 3998633"/>
              <a:gd name="connsiteY3" fmla="*/ 1072040 h 1878491"/>
              <a:gd name="connsiteX4" fmla="*/ 3689544 w 3998633"/>
              <a:gd name="connsiteY4" fmla="*/ 947426 h 1878491"/>
              <a:gd name="connsiteX5" fmla="*/ 3400446 w 3998633"/>
              <a:gd name="connsiteY5" fmla="*/ 84270 h 1878491"/>
              <a:gd name="connsiteX6" fmla="*/ 3998633 w 3998633"/>
              <a:gd name="connsiteY6" fmla="*/ 16884 h 1878491"/>
              <a:gd name="connsiteX0" fmla="*/ 0 w 4958439"/>
              <a:gd name="connsiteY0" fmla="*/ 1000713 h 1832617"/>
              <a:gd name="connsiteX1" fmla="*/ 454945 w 4958439"/>
              <a:gd name="connsiteY1" fmla="*/ 1829054 h 1832617"/>
              <a:gd name="connsiteX2" fmla="*/ 1695219 w 4958439"/>
              <a:gd name="connsiteY2" fmla="*/ 1289714 h 1832617"/>
              <a:gd name="connsiteX3" fmla="*/ 2920707 w 4958439"/>
              <a:gd name="connsiteY3" fmla="*/ 1026166 h 1832617"/>
              <a:gd name="connsiteX4" fmla="*/ 3689544 w 4958439"/>
              <a:gd name="connsiteY4" fmla="*/ 901552 h 1832617"/>
              <a:gd name="connsiteX5" fmla="*/ 3400446 w 4958439"/>
              <a:gd name="connsiteY5" fmla="*/ 38396 h 1832617"/>
              <a:gd name="connsiteX6" fmla="*/ 4958439 w 4958439"/>
              <a:gd name="connsiteY6" fmla="*/ 226309 h 1832617"/>
              <a:gd name="connsiteX0" fmla="*/ 0 w 4958439"/>
              <a:gd name="connsiteY0" fmla="*/ 1419852 h 2251756"/>
              <a:gd name="connsiteX1" fmla="*/ 454945 w 4958439"/>
              <a:gd name="connsiteY1" fmla="*/ 2248193 h 2251756"/>
              <a:gd name="connsiteX2" fmla="*/ 1695219 w 4958439"/>
              <a:gd name="connsiteY2" fmla="*/ 1708853 h 2251756"/>
              <a:gd name="connsiteX3" fmla="*/ 2920707 w 4958439"/>
              <a:gd name="connsiteY3" fmla="*/ 1445305 h 2251756"/>
              <a:gd name="connsiteX4" fmla="*/ 3689544 w 4958439"/>
              <a:gd name="connsiteY4" fmla="*/ 1320691 h 2251756"/>
              <a:gd name="connsiteX5" fmla="*/ 3284807 w 4958439"/>
              <a:gd name="connsiteY5" fmla="*/ 19878 h 2251756"/>
              <a:gd name="connsiteX6" fmla="*/ 4958439 w 4958439"/>
              <a:gd name="connsiteY6" fmla="*/ 645448 h 2251756"/>
              <a:gd name="connsiteX0" fmla="*/ 0 w 4958439"/>
              <a:gd name="connsiteY0" fmla="*/ 1419852 h 2251756"/>
              <a:gd name="connsiteX1" fmla="*/ 454945 w 4958439"/>
              <a:gd name="connsiteY1" fmla="*/ 2248193 h 2251756"/>
              <a:gd name="connsiteX2" fmla="*/ 1695219 w 4958439"/>
              <a:gd name="connsiteY2" fmla="*/ 1708853 h 2251756"/>
              <a:gd name="connsiteX3" fmla="*/ 2920707 w 4958439"/>
              <a:gd name="connsiteY3" fmla="*/ 1445305 h 2251756"/>
              <a:gd name="connsiteX4" fmla="*/ 3689544 w 4958439"/>
              <a:gd name="connsiteY4" fmla="*/ 1320691 h 2251756"/>
              <a:gd name="connsiteX5" fmla="*/ 3284807 w 4958439"/>
              <a:gd name="connsiteY5" fmla="*/ 19878 h 2251756"/>
              <a:gd name="connsiteX6" fmla="*/ 4958439 w 4958439"/>
              <a:gd name="connsiteY6" fmla="*/ 645448 h 2251756"/>
              <a:gd name="connsiteX0" fmla="*/ 0 w 4958439"/>
              <a:gd name="connsiteY0" fmla="*/ 1555888 h 2387792"/>
              <a:gd name="connsiteX1" fmla="*/ 454945 w 4958439"/>
              <a:gd name="connsiteY1" fmla="*/ 2384229 h 2387792"/>
              <a:gd name="connsiteX2" fmla="*/ 1695219 w 4958439"/>
              <a:gd name="connsiteY2" fmla="*/ 1844889 h 2387792"/>
              <a:gd name="connsiteX3" fmla="*/ 2920707 w 4958439"/>
              <a:gd name="connsiteY3" fmla="*/ 1581341 h 2387792"/>
              <a:gd name="connsiteX4" fmla="*/ 3689544 w 4958439"/>
              <a:gd name="connsiteY4" fmla="*/ 1456727 h 2387792"/>
              <a:gd name="connsiteX5" fmla="*/ 3284807 w 4958439"/>
              <a:gd name="connsiteY5" fmla="*/ 155914 h 2387792"/>
              <a:gd name="connsiteX6" fmla="*/ 4958439 w 4958439"/>
              <a:gd name="connsiteY6" fmla="*/ 781484 h 2387792"/>
              <a:gd name="connsiteX0" fmla="*/ 0 w 4530574"/>
              <a:gd name="connsiteY0" fmla="*/ 1606832 h 2438736"/>
              <a:gd name="connsiteX1" fmla="*/ 454945 w 4530574"/>
              <a:gd name="connsiteY1" fmla="*/ 2435173 h 2438736"/>
              <a:gd name="connsiteX2" fmla="*/ 1695219 w 4530574"/>
              <a:gd name="connsiteY2" fmla="*/ 1895833 h 2438736"/>
              <a:gd name="connsiteX3" fmla="*/ 2920707 w 4530574"/>
              <a:gd name="connsiteY3" fmla="*/ 1632285 h 2438736"/>
              <a:gd name="connsiteX4" fmla="*/ 3689544 w 4530574"/>
              <a:gd name="connsiteY4" fmla="*/ 1507671 h 2438736"/>
              <a:gd name="connsiteX5" fmla="*/ 3284807 w 4530574"/>
              <a:gd name="connsiteY5" fmla="*/ 206858 h 2438736"/>
              <a:gd name="connsiteX6" fmla="*/ 4530574 w 4530574"/>
              <a:gd name="connsiteY6" fmla="*/ 431243 h 2438736"/>
              <a:gd name="connsiteX0" fmla="*/ 0 w 4530574"/>
              <a:gd name="connsiteY0" fmla="*/ 1488753 h 2320657"/>
              <a:gd name="connsiteX1" fmla="*/ 454945 w 4530574"/>
              <a:gd name="connsiteY1" fmla="*/ 2317094 h 2320657"/>
              <a:gd name="connsiteX2" fmla="*/ 1695219 w 4530574"/>
              <a:gd name="connsiteY2" fmla="*/ 1777754 h 2320657"/>
              <a:gd name="connsiteX3" fmla="*/ 2920707 w 4530574"/>
              <a:gd name="connsiteY3" fmla="*/ 1514206 h 2320657"/>
              <a:gd name="connsiteX4" fmla="*/ 3689544 w 4530574"/>
              <a:gd name="connsiteY4" fmla="*/ 1389592 h 2320657"/>
              <a:gd name="connsiteX5" fmla="*/ 3446702 w 4530574"/>
              <a:gd name="connsiteY5" fmla="*/ 234664 h 2320657"/>
              <a:gd name="connsiteX6" fmla="*/ 4530574 w 4530574"/>
              <a:gd name="connsiteY6" fmla="*/ 313164 h 2320657"/>
              <a:gd name="connsiteX0" fmla="*/ 0 w 4530574"/>
              <a:gd name="connsiteY0" fmla="*/ 1500698 h 2332602"/>
              <a:gd name="connsiteX1" fmla="*/ 454945 w 4530574"/>
              <a:gd name="connsiteY1" fmla="*/ 2329039 h 2332602"/>
              <a:gd name="connsiteX2" fmla="*/ 1695219 w 4530574"/>
              <a:gd name="connsiteY2" fmla="*/ 1789699 h 2332602"/>
              <a:gd name="connsiteX3" fmla="*/ 2920707 w 4530574"/>
              <a:gd name="connsiteY3" fmla="*/ 1526151 h 2332602"/>
              <a:gd name="connsiteX4" fmla="*/ 3689544 w 4530574"/>
              <a:gd name="connsiteY4" fmla="*/ 1401537 h 2332602"/>
              <a:gd name="connsiteX5" fmla="*/ 3446702 w 4530574"/>
              <a:gd name="connsiteY5" fmla="*/ 246609 h 2332602"/>
              <a:gd name="connsiteX6" fmla="*/ 4530574 w 4530574"/>
              <a:gd name="connsiteY6" fmla="*/ 325109 h 2332602"/>
              <a:gd name="connsiteX0" fmla="*/ 0 w 4530574"/>
              <a:gd name="connsiteY0" fmla="*/ 1519411 h 2351315"/>
              <a:gd name="connsiteX1" fmla="*/ 454945 w 4530574"/>
              <a:gd name="connsiteY1" fmla="*/ 2347752 h 2351315"/>
              <a:gd name="connsiteX2" fmla="*/ 1695219 w 4530574"/>
              <a:gd name="connsiteY2" fmla="*/ 1808412 h 2351315"/>
              <a:gd name="connsiteX3" fmla="*/ 2920707 w 4530574"/>
              <a:gd name="connsiteY3" fmla="*/ 1544864 h 2351315"/>
              <a:gd name="connsiteX4" fmla="*/ 3689544 w 4530574"/>
              <a:gd name="connsiteY4" fmla="*/ 1420250 h 2351315"/>
              <a:gd name="connsiteX5" fmla="*/ 3400446 w 4530574"/>
              <a:gd name="connsiteY5" fmla="*/ 241007 h 2351315"/>
              <a:gd name="connsiteX6" fmla="*/ 4530574 w 4530574"/>
              <a:gd name="connsiteY6" fmla="*/ 343822 h 2351315"/>
              <a:gd name="connsiteX0" fmla="*/ 0 w 4530574"/>
              <a:gd name="connsiteY0" fmla="*/ 1369668 h 2201572"/>
              <a:gd name="connsiteX1" fmla="*/ 454945 w 4530574"/>
              <a:gd name="connsiteY1" fmla="*/ 2198009 h 2201572"/>
              <a:gd name="connsiteX2" fmla="*/ 1695219 w 4530574"/>
              <a:gd name="connsiteY2" fmla="*/ 1658669 h 2201572"/>
              <a:gd name="connsiteX3" fmla="*/ 2920707 w 4530574"/>
              <a:gd name="connsiteY3" fmla="*/ 1395121 h 2201572"/>
              <a:gd name="connsiteX4" fmla="*/ 3689544 w 4530574"/>
              <a:gd name="connsiteY4" fmla="*/ 1270507 h 2201572"/>
              <a:gd name="connsiteX5" fmla="*/ 3400446 w 4530574"/>
              <a:gd name="connsiteY5" fmla="*/ 91264 h 2201572"/>
              <a:gd name="connsiteX6" fmla="*/ 4530574 w 4530574"/>
              <a:gd name="connsiteY6" fmla="*/ 194079 h 220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0574" h="2201572">
                <a:moveTo>
                  <a:pt x="0" y="1369668"/>
                </a:moveTo>
                <a:cubicBezTo>
                  <a:pt x="149291" y="1612688"/>
                  <a:pt x="172409" y="2149842"/>
                  <a:pt x="454945" y="2198009"/>
                </a:cubicBezTo>
                <a:cubicBezTo>
                  <a:pt x="737481" y="2246176"/>
                  <a:pt x="1284259" y="1792484"/>
                  <a:pt x="1695219" y="1658669"/>
                </a:cubicBezTo>
                <a:cubicBezTo>
                  <a:pt x="2106179" y="1524854"/>
                  <a:pt x="2582538" y="1480077"/>
                  <a:pt x="2920707" y="1395121"/>
                </a:cubicBezTo>
                <a:cubicBezTo>
                  <a:pt x="3258877" y="1310166"/>
                  <a:pt x="3571041" y="1422978"/>
                  <a:pt x="3689544" y="1270507"/>
                </a:cubicBezTo>
                <a:cubicBezTo>
                  <a:pt x="3808047" y="1118036"/>
                  <a:pt x="3002013" y="343611"/>
                  <a:pt x="3400446" y="91264"/>
                </a:cubicBezTo>
                <a:cubicBezTo>
                  <a:pt x="3960774" y="-148925"/>
                  <a:pt x="4342220" y="156681"/>
                  <a:pt x="4530574" y="19407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7" name="Freeform 66"/>
          <p:cNvSpPr/>
          <p:nvPr/>
        </p:nvSpPr>
        <p:spPr>
          <a:xfrm>
            <a:off x="5180013" y="2012950"/>
            <a:ext cx="2922587" cy="1830388"/>
          </a:xfrm>
          <a:custGeom>
            <a:avLst/>
            <a:gdLst>
              <a:gd name="connsiteX0" fmla="*/ 0 w 3704828"/>
              <a:gd name="connsiteY0" fmla="*/ 215503 h 1937095"/>
              <a:gd name="connsiteX1" fmla="*/ 440801 w 3704828"/>
              <a:gd name="connsiteY1" fmla="*/ 845280 h 1937095"/>
              <a:gd name="connsiteX2" fmla="*/ 1206955 w 3704828"/>
              <a:gd name="connsiteY2" fmla="*/ 1936892 h 1937095"/>
              <a:gd name="connsiteX3" fmla="*/ 1815681 w 3704828"/>
              <a:gd name="connsiteY3" fmla="*/ 929250 h 1937095"/>
              <a:gd name="connsiteX4" fmla="*/ 2655302 w 3704828"/>
              <a:gd name="connsiteY4" fmla="*/ 79052 h 1937095"/>
              <a:gd name="connsiteX5" fmla="*/ 3704828 w 3704828"/>
              <a:gd name="connsiteY5" fmla="*/ 37067 h 1937095"/>
              <a:gd name="connsiteX0" fmla="*/ 0 w 3704828"/>
              <a:gd name="connsiteY0" fmla="*/ 178436 h 1900000"/>
              <a:gd name="connsiteX1" fmla="*/ 440801 w 3704828"/>
              <a:gd name="connsiteY1" fmla="*/ 808213 h 1900000"/>
              <a:gd name="connsiteX2" fmla="*/ 1206955 w 3704828"/>
              <a:gd name="connsiteY2" fmla="*/ 1899825 h 1900000"/>
              <a:gd name="connsiteX3" fmla="*/ 1815681 w 3704828"/>
              <a:gd name="connsiteY3" fmla="*/ 892183 h 1900000"/>
              <a:gd name="connsiteX4" fmla="*/ 3158025 w 3704828"/>
              <a:gd name="connsiteY4" fmla="*/ 736127 h 1900000"/>
              <a:gd name="connsiteX5" fmla="*/ 3704828 w 3704828"/>
              <a:gd name="connsiteY5" fmla="*/ 0 h 1900000"/>
              <a:gd name="connsiteX0" fmla="*/ 0 w 4566636"/>
              <a:gd name="connsiteY0" fmla="*/ 0 h 1721564"/>
              <a:gd name="connsiteX1" fmla="*/ 440801 w 4566636"/>
              <a:gd name="connsiteY1" fmla="*/ 629777 h 1721564"/>
              <a:gd name="connsiteX2" fmla="*/ 1206955 w 4566636"/>
              <a:gd name="connsiteY2" fmla="*/ 1721389 h 1721564"/>
              <a:gd name="connsiteX3" fmla="*/ 1815681 w 4566636"/>
              <a:gd name="connsiteY3" fmla="*/ 713747 h 1721564"/>
              <a:gd name="connsiteX4" fmla="*/ 3158025 w 4566636"/>
              <a:gd name="connsiteY4" fmla="*/ 557691 h 1721564"/>
              <a:gd name="connsiteX5" fmla="*/ 4566636 w 4566636"/>
              <a:gd name="connsiteY5" fmla="*/ 560488 h 1721564"/>
              <a:gd name="connsiteX0" fmla="*/ 0 w 4566636"/>
              <a:gd name="connsiteY0" fmla="*/ 0 h 1726382"/>
              <a:gd name="connsiteX1" fmla="*/ 440801 w 4566636"/>
              <a:gd name="connsiteY1" fmla="*/ 629777 h 1726382"/>
              <a:gd name="connsiteX2" fmla="*/ 1206955 w 4566636"/>
              <a:gd name="connsiteY2" fmla="*/ 1721389 h 1726382"/>
              <a:gd name="connsiteX3" fmla="*/ 2055072 w 4566636"/>
              <a:gd name="connsiteY3" fmla="*/ 1016034 h 1726382"/>
              <a:gd name="connsiteX4" fmla="*/ 3158025 w 4566636"/>
              <a:gd name="connsiteY4" fmla="*/ 557691 h 1726382"/>
              <a:gd name="connsiteX5" fmla="*/ 4566636 w 4566636"/>
              <a:gd name="connsiteY5" fmla="*/ 560488 h 1726382"/>
              <a:gd name="connsiteX0" fmla="*/ 0 w 4566636"/>
              <a:gd name="connsiteY0" fmla="*/ 0 h 1726041"/>
              <a:gd name="connsiteX1" fmla="*/ 440801 w 4566636"/>
              <a:gd name="connsiteY1" fmla="*/ 629777 h 1726041"/>
              <a:gd name="connsiteX2" fmla="*/ 1206955 w 4566636"/>
              <a:gd name="connsiteY2" fmla="*/ 1721389 h 1726041"/>
              <a:gd name="connsiteX3" fmla="*/ 2055072 w 4566636"/>
              <a:gd name="connsiteY3" fmla="*/ 1016034 h 1726041"/>
              <a:gd name="connsiteX4" fmla="*/ 3361508 w 4566636"/>
              <a:gd name="connsiteY4" fmla="*/ 837587 h 1726041"/>
              <a:gd name="connsiteX5" fmla="*/ 4566636 w 4566636"/>
              <a:gd name="connsiteY5" fmla="*/ 560488 h 1726041"/>
              <a:gd name="connsiteX0" fmla="*/ 0 w 4566636"/>
              <a:gd name="connsiteY0" fmla="*/ 0 h 1537160"/>
              <a:gd name="connsiteX1" fmla="*/ 440801 w 4566636"/>
              <a:gd name="connsiteY1" fmla="*/ 629777 h 1537160"/>
              <a:gd name="connsiteX2" fmla="*/ 895746 w 4566636"/>
              <a:gd name="connsiteY2" fmla="*/ 1531061 h 1537160"/>
              <a:gd name="connsiteX3" fmla="*/ 2055072 w 4566636"/>
              <a:gd name="connsiteY3" fmla="*/ 1016034 h 1537160"/>
              <a:gd name="connsiteX4" fmla="*/ 3361508 w 4566636"/>
              <a:gd name="connsiteY4" fmla="*/ 837587 h 1537160"/>
              <a:gd name="connsiteX5" fmla="*/ 4566636 w 4566636"/>
              <a:gd name="connsiteY5" fmla="*/ 560488 h 1537160"/>
              <a:gd name="connsiteX0" fmla="*/ 39435 w 4139259"/>
              <a:gd name="connsiteY0" fmla="*/ 0 h 1481180"/>
              <a:gd name="connsiteX1" fmla="*/ 13424 w 4139259"/>
              <a:gd name="connsiteY1" fmla="*/ 573797 h 1481180"/>
              <a:gd name="connsiteX2" fmla="*/ 468369 w 4139259"/>
              <a:gd name="connsiteY2" fmla="*/ 1475081 h 1481180"/>
              <a:gd name="connsiteX3" fmla="*/ 1627695 w 4139259"/>
              <a:gd name="connsiteY3" fmla="*/ 960054 h 1481180"/>
              <a:gd name="connsiteX4" fmla="*/ 2934131 w 4139259"/>
              <a:gd name="connsiteY4" fmla="*/ 781607 h 1481180"/>
              <a:gd name="connsiteX5" fmla="*/ 4139259 w 4139259"/>
              <a:gd name="connsiteY5" fmla="*/ 504508 h 1481180"/>
              <a:gd name="connsiteX0" fmla="*/ 0 w 4099824"/>
              <a:gd name="connsiteY0" fmla="*/ 0 h 1475745"/>
              <a:gd name="connsiteX1" fmla="*/ 273228 w 4099824"/>
              <a:gd name="connsiteY1" fmla="*/ 842497 h 1475745"/>
              <a:gd name="connsiteX2" fmla="*/ 428934 w 4099824"/>
              <a:gd name="connsiteY2" fmla="*/ 1475081 h 1475745"/>
              <a:gd name="connsiteX3" fmla="*/ 1588260 w 4099824"/>
              <a:gd name="connsiteY3" fmla="*/ 960054 h 1475745"/>
              <a:gd name="connsiteX4" fmla="*/ 2894696 w 4099824"/>
              <a:gd name="connsiteY4" fmla="*/ 781607 h 1475745"/>
              <a:gd name="connsiteX5" fmla="*/ 4099824 w 4099824"/>
              <a:gd name="connsiteY5" fmla="*/ 504508 h 1475745"/>
              <a:gd name="connsiteX0" fmla="*/ 0 w 3980128"/>
              <a:gd name="connsiteY0" fmla="*/ 0 h 1251829"/>
              <a:gd name="connsiteX1" fmla="*/ 153532 w 3980128"/>
              <a:gd name="connsiteY1" fmla="*/ 618581 h 1251829"/>
              <a:gd name="connsiteX2" fmla="*/ 309238 w 3980128"/>
              <a:gd name="connsiteY2" fmla="*/ 1251165 h 1251829"/>
              <a:gd name="connsiteX3" fmla="*/ 1468564 w 3980128"/>
              <a:gd name="connsiteY3" fmla="*/ 736138 h 1251829"/>
              <a:gd name="connsiteX4" fmla="*/ 2775000 w 3980128"/>
              <a:gd name="connsiteY4" fmla="*/ 557691 h 1251829"/>
              <a:gd name="connsiteX5" fmla="*/ 3980128 w 3980128"/>
              <a:gd name="connsiteY5" fmla="*/ 280592 h 1251829"/>
              <a:gd name="connsiteX0" fmla="*/ 0 w 3980128"/>
              <a:gd name="connsiteY0" fmla="*/ 0 h 1251829"/>
              <a:gd name="connsiteX1" fmla="*/ 153532 w 3980128"/>
              <a:gd name="connsiteY1" fmla="*/ 618581 h 1251829"/>
              <a:gd name="connsiteX2" fmla="*/ 309238 w 3980128"/>
              <a:gd name="connsiteY2" fmla="*/ 1251165 h 1251829"/>
              <a:gd name="connsiteX3" fmla="*/ 1468564 w 3980128"/>
              <a:gd name="connsiteY3" fmla="*/ 736138 h 1251829"/>
              <a:gd name="connsiteX4" fmla="*/ 2775000 w 3980128"/>
              <a:gd name="connsiteY4" fmla="*/ 557691 h 1251829"/>
              <a:gd name="connsiteX5" fmla="*/ 3980128 w 3980128"/>
              <a:gd name="connsiteY5" fmla="*/ 280592 h 1251829"/>
              <a:gd name="connsiteX0" fmla="*/ 0 w 3513316"/>
              <a:gd name="connsiteY0" fmla="*/ 0 h 1251829"/>
              <a:gd name="connsiteX1" fmla="*/ 153532 w 3513316"/>
              <a:gd name="connsiteY1" fmla="*/ 618581 h 1251829"/>
              <a:gd name="connsiteX2" fmla="*/ 309238 w 3513316"/>
              <a:gd name="connsiteY2" fmla="*/ 1251165 h 1251829"/>
              <a:gd name="connsiteX3" fmla="*/ 1468564 w 3513316"/>
              <a:gd name="connsiteY3" fmla="*/ 736138 h 1251829"/>
              <a:gd name="connsiteX4" fmla="*/ 2775000 w 3513316"/>
              <a:gd name="connsiteY4" fmla="*/ 557691 h 1251829"/>
              <a:gd name="connsiteX5" fmla="*/ 3513316 w 3513316"/>
              <a:gd name="connsiteY5" fmla="*/ 403747 h 1251829"/>
              <a:gd name="connsiteX0" fmla="*/ 0 w 3513316"/>
              <a:gd name="connsiteY0" fmla="*/ 0 h 1254390"/>
              <a:gd name="connsiteX1" fmla="*/ 153532 w 3513316"/>
              <a:gd name="connsiteY1" fmla="*/ 618581 h 1254390"/>
              <a:gd name="connsiteX2" fmla="*/ 309238 w 3513316"/>
              <a:gd name="connsiteY2" fmla="*/ 1251165 h 1254390"/>
              <a:gd name="connsiteX3" fmla="*/ 1514755 w 3513316"/>
              <a:gd name="connsiteY3" fmla="*/ 851697 h 1254390"/>
              <a:gd name="connsiteX4" fmla="*/ 2775000 w 3513316"/>
              <a:gd name="connsiteY4" fmla="*/ 557691 h 1254390"/>
              <a:gd name="connsiteX5" fmla="*/ 3513316 w 3513316"/>
              <a:gd name="connsiteY5" fmla="*/ 403747 h 1254390"/>
              <a:gd name="connsiteX0" fmla="*/ 0 w 3894388"/>
              <a:gd name="connsiteY0" fmla="*/ 71332 h 1325722"/>
              <a:gd name="connsiteX1" fmla="*/ 153532 w 3894388"/>
              <a:gd name="connsiteY1" fmla="*/ 689913 h 1325722"/>
              <a:gd name="connsiteX2" fmla="*/ 309238 w 3894388"/>
              <a:gd name="connsiteY2" fmla="*/ 1322497 h 1325722"/>
              <a:gd name="connsiteX3" fmla="*/ 1514755 w 3894388"/>
              <a:gd name="connsiteY3" fmla="*/ 923029 h 1325722"/>
              <a:gd name="connsiteX4" fmla="*/ 2775000 w 3894388"/>
              <a:gd name="connsiteY4" fmla="*/ 629023 h 1325722"/>
              <a:gd name="connsiteX5" fmla="*/ 3894388 w 3894388"/>
              <a:gd name="connsiteY5" fmla="*/ 0 h 1325722"/>
              <a:gd name="connsiteX0" fmla="*/ 0 w 3894388"/>
              <a:gd name="connsiteY0" fmla="*/ 71332 h 1325722"/>
              <a:gd name="connsiteX1" fmla="*/ 153532 w 3894388"/>
              <a:gd name="connsiteY1" fmla="*/ 689913 h 1325722"/>
              <a:gd name="connsiteX2" fmla="*/ 309238 w 3894388"/>
              <a:gd name="connsiteY2" fmla="*/ 1322497 h 1325722"/>
              <a:gd name="connsiteX3" fmla="*/ 1514755 w 3894388"/>
              <a:gd name="connsiteY3" fmla="*/ 923029 h 1325722"/>
              <a:gd name="connsiteX4" fmla="*/ 2775000 w 3894388"/>
              <a:gd name="connsiteY4" fmla="*/ 629023 h 1325722"/>
              <a:gd name="connsiteX5" fmla="*/ 3894388 w 3894388"/>
              <a:gd name="connsiteY5" fmla="*/ 0 h 1325722"/>
              <a:gd name="connsiteX0" fmla="*/ 0 w 3894388"/>
              <a:gd name="connsiteY0" fmla="*/ 71332 h 1325722"/>
              <a:gd name="connsiteX1" fmla="*/ 153532 w 3894388"/>
              <a:gd name="connsiteY1" fmla="*/ 689913 h 1325722"/>
              <a:gd name="connsiteX2" fmla="*/ 309238 w 3894388"/>
              <a:gd name="connsiteY2" fmla="*/ 1322497 h 1325722"/>
              <a:gd name="connsiteX3" fmla="*/ 1514755 w 3894388"/>
              <a:gd name="connsiteY3" fmla="*/ 923029 h 1325722"/>
              <a:gd name="connsiteX4" fmla="*/ 2775000 w 3894388"/>
              <a:gd name="connsiteY4" fmla="*/ 629023 h 1325722"/>
              <a:gd name="connsiteX5" fmla="*/ 3585208 w 3894388"/>
              <a:gd name="connsiteY5" fmla="*/ 426312 h 1325722"/>
              <a:gd name="connsiteX6" fmla="*/ 3894388 w 3894388"/>
              <a:gd name="connsiteY6" fmla="*/ 0 h 1325722"/>
              <a:gd name="connsiteX0" fmla="*/ 0 w 3623534"/>
              <a:gd name="connsiteY0" fmla="*/ 212572 h 1466962"/>
              <a:gd name="connsiteX1" fmla="*/ 153532 w 3623534"/>
              <a:gd name="connsiteY1" fmla="*/ 831153 h 1466962"/>
              <a:gd name="connsiteX2" fmla="*/ 309238 w 3623534"/>
              <a:gd name="connsiteY2" fmla="*/ 1463737 h 1466962"/>
              <a:gd name="connsiteX3" fmla="*/ 1514755 w 3623534"/>
              <a:gd name="connsiteY3" fmla="*/ 1064269 h 1466962"/>
              <a:gd name="connsiteX4" fmla="*/ 2775000 w 3623534"/>
              <a:gd name="connsiteY4" fmla="*/ 770263 h 1466962"/>
              <a:gd name="connsiteX5" fmla="*/ 3585208 w 3623534"/>
              <a:gd name="connsiteY5" fmla="*/ 567552 h 1466962"/>
              <a:gd name="connsiteX6" fmla="*/ 3340101 w 3623534"/>
              <a:gd name="connsiteY6" fmla="*/ 0 h 1466962"/>
              <a:gd name="connsiteX0" fmla="*/ 0 w 3711686"/>
              <a:gd name="connsiteY0" fmla="*/ 212572 h 1466962"/>
              <a:gd name="connsiteX1" fmla="*/ 153532 w 3711686"/>
              <a:gd name="connsiteY1" fmla="*/ 831153 h 1466962"/>
              <a:gd name="connsiteX2" fmla="*/ 309238 w 3711686"/>
              <a:gd name="connsiteY2" fmla="*/ 1463737 h 1466962"/>
              <a:gd name="connsiteX3" fmla="*/ 1514755 w 3711686"/>
              <a:gd name="connsiteY3" fmla="*/ 1064269 h 1466962"/>
              <a:gd name="connsiteX4" fmla="*/ 2775000 w 3711686"/>
              <a:gd name="connsiteY4" fmla="*/ 770263 h 1466962"/>
              <a:gd name="connsiteX5" fmla="*/ 3585208 w 3711686"/>
              <a:gd name="connsiteY5" fmla="*/ 567552 h 1466962"/>
              <a:gd name="connsiteX6" fmla="*/ 3340101 w 3711686"/>
              <a:gd name="connsiteY6" fmla="*/ 0 h 1466962"/>
              <a:gd name="connsiteX0" fmla="*/ 0 w 3628674"/>
              <a:gd name="connsiteY0" fmla="*/ 276772 h 1531162"/>
              <a:gd name="connsiteX1" fmla="*/ 153532 w 3628674"/>
              <a:gd name="connsiteY1" fmla="*/ 895353 h 1531162"/>
              <a:gd name="connsiteX2" fmla="*/ 309238 w 3628674"/>
              <a:gd name="connsiteY2" fmla="*/ 1527937 h 1531162"/>
              <a:gd name="connsiteX3" fmla="*/ 1514755 w 3628674"/>
              <a:gd name="connsiteY3" fmla="*/ 1128469 h 1531162"/>
              <a:gd name="connsiteX4" fmla="*/ 2775000 w 3628674"/>
              <a:gd name="connsiteY4" fmla="*/ 834463 h 1531162"/>
              <a:gd name="connsiteX5" fmla="*/ 3585208 w 3628674"/>
              <a:gd name="connsiteY5" fmla="*/ 631752 h 1531162"/>
              <a:gd name="connsiteX6" fmla="*/ 2866647 w 3628674"/>
              <a:gd name="connsiteY6" fmla="*/ 0 h 1531162"/>
              <a:gd name="connsiteX0" fmla="*/ 0 w 3585208"/>
              <a:gd name="connsiteY0" fmla="*/ 276772 h 1531162"/>
              <a:gd name="connsiteX1" fmla="*/ 153532 w 3585208"/>
              <a:gd name="connsiteY1" fmla="*/ 895353 h 1531162"/>
              <a:gd name="connsiteX2" fmla="*/ 309238 w 3585208"/>
              <a:gd name="connsiteY2" fmla="*/ 1527937 h 1531162"/>
              <a:gd name="connsiteX3" fmla="*/ 1514755 w 3585208"/>
              <a:gd name="connsiteY3" fmla="*/ 1128469 h 1531162"/>
              <a:gd name="connsiteX4" fmla="*/ 2775000 w 3585208"/>
              <a:gd name="connsiteY4" fmla="*/ 834463 h 1531162"/>
              <a:gd name="connsiteX5" fmla="*/ 3585208 w 3585208"/>
              <a:gd name="connsiteY5" fmla="*/ 631752 h 1531162"/>
              <a:gd name="connsiteX6" fmla="*/ 2866647 w 3585208"/>
              <a:gd name="connsiteY6" fmla="*/ 0 h 1531162"/>
              <a:gd name="connsiteX0" fmla="*/ 0 w 3585793"/>
              <a:gd name="connsiteY0" fmla="*/ 276772 h 1531162"/>
              <a:gd name="connsiteX1" fmla="*/ 153532 w 3585793"/>
              <a:gd name="connsiteY1" fmla="*/ 895353 h 1531162"/>
              <a:gd name="connsiteX2" fmla="*/ 309238 w 3585793"/>
              <a:gd name="connsiteY2" fmla="*/ 1527937 h 1531162"/>
              <a:gd name="connsiteX3" fmla="*/ 1514755 w 3585793"/>
              <a:gd name="connsiteY3" fmla="*/ 1128469 h 1531162"/>
              <a:gd name="connsiteX4" fmla="*/ 2775000 w 3585793"/>
              <a:gd name="connsiteY4" fmla="*/ 834463 h 1531162"/>
              <a:gd name="connsiteX5" fmla="*/ 3585208 w 3585793"/>
              <a:gd name="connsiteY5" fmla="*/ 631752 h 1531162"/>
              <a:gd name="connsiteX6" fmla="*/ 2866647 w 3585793"/>
              <a:gd name="connsiteY6" fmla="*/ 0 h 1531162"/>
              <a:gd name="connsiteX0" fmla="*/ 0 w 3240212"/>
              <a:gd name="connsiteY0" fmla="*/ 276772 h 1531162"/>
              <a:gd name="connsiteX1" fmla="*/ 153532 w 3240212"/>
              <a:gd name="connsiteY1" fmla="*/ 895353 h 1531162"/>
              <a:gd name="connsiteX2" fmla="*/ 309238 w 3240212"/>
              <a:gd name="connsiteY2" fmla="*/ 1527937 h 1531162"/>
              <a:gd name="connsiteX3" fmla="*/ 1514755 w 3240212"/>
              <a:gd name="connsiteY3" fmla="*/ 1128469 h 1531162"/>
              <a:gd name="connsiteX4" fmla="*/ 2775000 w 3240212"/>
              <a:gd name="connsiteY4" fmla="*/ 834463 h 1531162"/>
              <a:gd name="connsiteX5" fmla="*/ 3238780 w 3240212"/>
              <a:gd name="connsiteY5" fmla="*/ 606072 h 1531162"/>
              <a:gd name="connsiteX6" fmla="*/ 2866647 w 3240212"/>
              <a:gd name="connsiteY6" fmla="*/ 0 h 1531162"/>
              <a:gd name="connsiteX0" fmla="*/ 0 w 3240719"/>
              <a:gd name="connsiteY0" fmla="*/ 289612 h 1544002"/>
              <a:gd name="connsiteX1" fmla="*/ 153532 w 3240719"/>
              <a:gd name="connsiteY1" fmla="*/ 908193 h 1544002"/>
              <a:gd name="connsiteX2" fmla="*/ 309238 w 3240719"/>
              <a:gd name="connsiteY2" fmla="*/ 1540777 h 1544002"/>
              <a:gd name="connsiteX3" fmla="*/ 1514755 w 3240719"/>
              <a:gd name="connsiteY3" fmla="*/ 1141309 h 1544002"/>
              <a:gd name="connsiteX4" fmla="*/ 2775000 w 3240719"/>
              <a:gd name="connsiteY4" fmla="*/ 847303 h 1544002"/>
              <a:gd name="connsiteX5" fmla="*/ 3238780 w 3240719"/>
              <a:gd name="connsiteY5" fmla="*/ 618912 h 1544002"/>
              <a:gd name="connsiteX6" fmla="*/ 2624147 w 3240719"/>
              <a:gd name="connsiteY6" fmla="*/ 0 h 1544002"/>
              <a:gd name="connsiteX0" fmla="*/ 0 w 3240719"/>
              <a:gd name="connsiteY0" fmla="*/ 289612 h 1544002"/>
              <a:gd name="connsiteX1" fmla="*/ 153532 w 3240719"/>
              <a:gd name="connsiteY1" fmla="*/ 908193 h 1544002"/>
              <a:gd name="connsiteX2" fmla="*/ 309238 w 3240719"/>
              <a:gd name="connsiteY2" fmla="*/ 1540777 h 1544002"/>
              <a:gd name="connsiteX3" fmla="*/ 1514755 w 3240719"/>
              <a:gd name="connsiteY3" fmla="*/ 1141309 h 1544002"/>
              <a:gd name="connsiteX4" fmla="*/ 2775000 w 3240719"/>
              <a:gd name="connsiteY4" fmla="*/ 847303 h 1544002"/>
              <a:gd name="connsiteX5" fmla="*/ 3238780 w 3240719"/>
              <a:gd name="connsiteY5" fmla="*/ 618912 h 1544002"/>
              <a:gd name="connsiteX6" fmla="*/ 2624147 w 3240719"/>
              <a:gd name="connsiteY6" fmla="*/ 0 h 1544002"/>
              <a:gd name="connsiteX0" fmla="*/ 0 w 3260434"/>
              <a:gd name="connsiteY0" fmla="*/ 944451 h 2198841"/>
              <a:gd name="connsiteX1" fmla="*/ 153532 w 3260434"/>
              <a:gd name="connsiteY1" fmla="*/ 1563032 h 2198841"/>
              <a:gd name="connsiteX2" fmla="*/ 309238 w 3260434"/>
              <a:gd name="connsiteY2" fmla="*/ 2195616 h 2198841"/>
              <a:gd name="connsiteX3" fmla="*/ 1514755 w 3260434"/>
              <a:gd name="connsiteY3" fmla="*/ 1796148 h 2198841"/>
              <a:gd name="connsiteX4" fmla="*/ 2775000 w 3260434"/>
              <a:gd name="connsiteY4" fmla="*/ 1502142 h 2198841"/>
              <a:gd name="connsiteX5" fmla="*/ 3238780 w 3260434"/>
              <a:gd name="connsiteY5" fmla="*/ 1273751 h 2198841"/>
              <a:gd name="connsiteX6" fmla="*/ 2139146 w 3260434"/>
              <a:gd name="connsiteY6" fmla="*/ 0 h 2198841"/>
              <a:gd name="connsiteX0" fmla="*/ 0 w 3260434"/>
              <a:gd name="connsiteY0" fmla="*/ 944451 h 2198841"/>
              <a:gd name="connsiteX1" fmla="*/ 153532 w 3260434"/>
              <a:gd name="connsiteY1" fmla="*/ 1563032 h 2198841"/>
              <a:gd name="connsiteX2" fmla="*/ 309238 w 3260434"/>
              <a:gd name="connsiteY2" fmla="*/ 2195616 h 2198841"/>
              <a:gd name="connsiteX3" fmla="*/ 1514755 w 3260434"/>
              <a:gd name="connsiteY3" fmla="*/ 1796148 h 2198841"/>
              <a:gd name="connsiteX4" fmla="*/ 2775000 w 3260434"/>
              <a:gd name="connsiteY4" fmla="*/ 1502142 h 2198841"/>
              <a:gd name="connsiteX5" fmla="*/ 3238780 w 3260434"/>
              <a:gd name="connsiteY5" fmla="*/ 1273751 h 2198841"/>
              <a:gd name="connsiteX6" fmla="*/ 2139146 w 3260434"/>
              <a:gd name="connsiteY6" fmla="*/ 0 h 2198841"/>
              <a:gd name="connsiteX0" fmla="*/ 0 w 3240206"/>
              <a:gd name="connsiteY0" fmla="*/ 944451 h 2198841"/>
              <a:gd name="connsiteX1" fmla="*/ 153532 w 3240206"/>
              <a:gd name="connsiteY1" fmla="*/ 1563032 h 2198841"/>
              <a:gd name="connsiteX2" fmla="*/ 309238 w 3240206"/>
              <a:gd name="connsiteY2" fmla="*/ 2195616 h 2198841"/>
              <a:gd name="connsiteX3" fmla="*/ 1514755 w 3240206"/>
              <a:gd name="connsiteY3" fmla="*/ 1796148 h 2198841"/>
              <a:gd name="connsiteX4" fmla="*/ 2775000 w 3240206"/>
              <a:gd name="connsiteY4" fmla="*/ 1502142 h 2198841"/>
              <a:gd name="connsiteX5" fmla="*/ 3238780 w 3240206"/>
              <a:gd name="connsiteY5" fmla="*/ 1273751 h 2198841"/>
              <a:gd name="connsiteX6" fmla="*/ 2647573 w 3240206"/>
              <a:gd name="connsiteY6" fmla="*/ 460114 h 2198841"/>
              <a:gd name="connsiteX7" fmla="*/ 2139146 w 3240206"/>
              <a:gd name="connsiteY7" fmla="*/ 0 h 2198841"/>
              <a:gd name="connsiteX0" fmla="*/ 0 w 3240206"/>
              <a:gd name="connsiteY0" fmla="*/ 1303971 h 2558361"/>
              <a:gd name="connsiteX1" fmla="*/ 153532 w 3240206"/>
              <a:gd name="connsiteY1" fmla="*/ 1922552 h 2558361"/>
              <a:gd name="connsiteX2" fmla="*/ 309238 w 3240206"/>
              <a:gd name="connsiteY2" fmla="*/ 2555136 h 2558361"/>
              <a:gd name="connsiteX3" fmla="*/ 1514755 w 3240206"/>
              <a:gd name="connsiteY3" fmla="*/ 2155668 h 2558361"/>
              <a:gd name="connsiteX4" fmla="*/ 2775000 w 3240206"/>
              <a:gd name="connsiteY4" fmla="*/ 1861662 h 2558361"/>
              <a:gd name="connsiteX5" fmla="*/ 3238780 w 3240206"/>
              <a:gd name="connsiteY5" fmla="*/ 1633271 h 2558361"/>
              <a:gd name="connsiteX6" fmla="*/ 2647573 w 3240206"/>
              <a:gd name="connsiteY6" fmla="*/ 819634 h 2558361"/>
              <a:gd name="connsiteX7" fmla="*/ 2289265 w 3240206"/>
              <a:gd name="connsiteY7" fmla="*/ 0 h 2558361"/>
              <a:gd name="connsiteX0" fmla="*/ 0 w 3240206"/>
              <a:gd name="connsiteY0" fmla="*/ 1303971 h 2558361"/>
              <a:gd name="connsiteX1" fmla="*/ 153532 w 3240206"/>
              <a:gd name="connsiteY1" fmla="*/ 1922552 h 2558361"/>
              <a:gd name="connsiteX2" fmla="*/ 309238 w 3240206"/>
              <a:gd name="connsiteY2" fmla="*/ 2555136 h 2558361"/>
              <a:gd name="connsiteX3" fmla="*/ 1514755 w 3240206"/>
              <a:gd name="connsiteY3" fmla="*/ 2155668 h 2558361"/>
              <a:gd name="connsiteX4" fmla="*/ 2775000 w 3240206"/>
              <a:gd name="connsiteY4" fmla="*/ 1861662 h 2558361"/>
              <a:gd name="connsiteX5" fmla="*/ 3238780 w 3240206"/>
              <a:gd name="connsiteY5" fmla="*/ 1633271 h 2558361"/>
              <a:gd name="connsiteX6" fmla="*/ 2647573 w 3240206"/>
              <a:gd name="connsiteY6" fmla="*/ 819634 h 2558361"/>
              <a:gd name="connsiteX7" fmla="*/ 2289265 w 3240206"/>
              <a:gd name="connsiteY7" fmla="*/ 0 h 2558361"/>
              <a:gd name="connsiteX0" fmla="*/ 0 w 3240206"/>
              <a:gd name="connsiteY0" fmla="*/ 1316811 h 2571201"/>
              <a:gd name="connsiteX1" fmla="*/ 153532 w 3240206"/>
              <a:gd name="connsiteY1" fmla="*/ 1935392 h 2571201"/>
              <a:gd name="connsiteX2" fmla="*/ 309238 w 3240206"/>
              <a:gd name="connsiteY2" fmla="*/ 2567976 h 2571201"/>
              <a:gd name="connsiteX3" fmla="*/ 1514755 w 3240206"/>
              <a:gd name="connsiteY3" fmla="*/ 2168508 h 2571201"/>
              <a:gd name="connsiteX4" fmla="*/ 2775000 w 3240206"/>
              <a:gd name="connsiteY4" fmla="*/ 1874502 h 2571201"/>
              <a:gd name="connsiteX5" fmla="*/ 3238780 w 3240206"/>
              <a:gd name="connsiteY5" fmla="*/ 1646111 h 2571201"/>
              <a:gd name="connsiteX6" fmla="*/ 2647573 w 3240206"/>
              <a:gd name="connsiteY6" fmla="*/ 832474 h 2571201"/>
              <a:gd name="connsiteX7" fmla="*/ 2785814 w 3240206"/>
              <a:gd name="connsiteY7" fmla="*/ 0 h 2571201"/>
              <a:gd name="connsiteX0" fmla="*/ 0 w 3240206"/>
              <a:gd name="connsiteY0" fmla="*/ 1316811 h 2571201"/>
              <a:gd name="connsiteX1" fmla="*/ 153532 w 3240206"/>
              <a:gd name="connsiteY1" fmla="*/ 1935392 h 2571201"/>
              <a:gd name="connsiteX2" fmla="*/ 309238 w 3240206"/>
              <a:gd name="connsiteY2" fmla="*/ 2567976 h 2571201"/>
              <a:gd name="connsiteX3" fmla="*/ 1514755 w 3240206"/>
              <a:gd name="connsiteY3" fmla="*/ 2168508 h 2571201"/>
              <a:gd name="connsiteX4" fmla="*/ 2775000 w 3240206"/>
              <a:gd name="connsiteY4" fmla="*/ 1874502 h 2571201"/>
              <a:gd name="connsiteX5" fmla="*/ 3238780 w 3240206"/>
              <a:gd name="connsiteY5" fmla="*/ 1646111 h 2571201"/>
              <a:gd name="connsiteX6" fmla="*/ 2647573 w 3240206"/>
              <a:gd name="connsiteY6" fmla="*/ 832474 h 2571201"/>
              <a:gd name="connsiteX7" fmla="*/ 2785814 w 3240206"/>
              <a:gd name="connsiteY7" fmla="*/ 0 h 2571201"/>
              <a:gd name="connsiteX0" fmla="*/ 0 w 3240206"/>
              <a:gd name="connsiteY0" fmla="*/ 1175571 h 2429961"/>
              <a:gd name="connsiteX1" fmla="*/ 153532 w 3240206"/>
              <a:gd name="connsiteY1" fmla="*/ 1794152 h 2429961"/>
              <a:gd name="connsiteX2" fmla="*/ 309238 w 3240206"/>
              <a:gd name="connsiteY2" fmla="*/ 2426736 h 2429961"/>
              <a:gd name="connsiteX3" fmla="*/ 1514755 w 3240206"/>
              <a:gd name="connsiteY3" fmla="*/ 2027268 h 2429961"/>
              <a:gd name="connsiteX4" fmla="*/ 2775000 w 3240206"/>
              <a:gd name="connsiteY4" fmla="*/ 1733262 h 2429961"/>
              <a:gd name="connsiteX5" fmla="*/ 3238780 w 3240206"/>
              <a:gd name="connsiteY5" fmla="*/ 1504871 h 2429961"/>
              <a:gd name="connsiteX6" fmla="*/ 2647573 w 3240206"/>
              <a:gd name="connsiteY6" fmla="*/ 691234 h 2429961"/>
              <a:gd name="connsiteX7" fmla="*/ 3213077 w 3240206"/>
              <a:gd name="connsiteY7" fmla="*/ 0 h 2429961"/>
              <a:gd name="connsiteX0" fmla="*/ 0 w 3238820"/>
              <a:gd name="connsiteY0" fmla="*/ 1175571 h 2429961"/>
              <a:gd name="connsiteX1" fmla="*/ 153532 w 3238820"/>
              <a:gd name="connsiteY1" fmla="*/ 1794152 h 2429961"/>
              <a:gd name="connsiteX2" fmla="*/ 309238 w 3238820"/>
              <a:gd name="connsiteY2" fmla="*/ 2426736 h 2429961"/>
              <a:gd name="connsiteX3" fmla="*/ 1514755 w 3238820"/>
              <a:gd name="connsiteY3" fmla="*/ 2027268 h 2429961"/>
              <a:gd name="connsiteX4" fmla="*/ 2775000 w 3238820"/>
              <a:gd name="connsiteY4" fmla="*/ 1733262 h 2429961"/>
              <a:gd name="connsiteX5" fmla="*/ 3238780 w 3238820"/>
              <a:gd name="connsiteY5" fmla="*/ 1504871 h 2429961"/>
              <a:gd name="connsiteX6" fmla="*/ 2797692 w 3238820"/>
              <a:gd name="connsiteY6" fmla="*/ 627034 h 2429961"/>
              <a:gd name="connsiteX7" fmla="*/ 3213077 w 3238820"/>
              <a:gd name="connsiteY7" fmla="*/ 0 h 2429961"/>
              <a:gd name="connsiteX0" fmla="*/ 0 w 3238820"/>
              <a:gd name="connsiteY0" fmla="*/ 1175571 h 2429961"/>
              <a:gd name="connsiteX1" fmla="*/ 153532 w 3238820"/>
              <a:gd name="connsiteY1" fmla="*/ 1794152 h 2429961"/>
              <a:gd name="connsiteX2" fmla="*/ 309238 w 3238820"/>
              <a:gd name="connsiteY2" fmla="*/ 2426736 h 2429961"/>
              <a:gd name="connsiteX3" fmla="*/ 1514755 w 3238820"/>
              <a:gd name="connsiteY3" fmla="*/ 2027268 h 2429961"/>
              <a:gd name="connsiteX4" fmla="*/ 2775000 w 3238820"/>
              <a:gd name="connsiteY4" fmla="*/ 1733262 h 2429961"/>
              <a:gd name="connsiteX5" fmla="*/ 3238780 w 3238820"/>
              <a:gd name="connsiteY5" fmla="*/ 1504871 h 2429961"/>
              <a:gd name="connsiteX6" fmla="*/ 2797692 w 3238820"/>
              <a:gd name="connsiteY6" fmla="*/ 627034 h 2429961"/>
              <a:gd name="connsiteX7" fmla="*/ 3213077 w 3238820"/>
              <a:gd name="connsiteY7" fmla="*/ 0 h 2429961"/>
              <a:gd name="connsiteX0" fmla="*/ 0 w 3455577"/>
              <a:gd name="connsiteY0" fmla="*/ 1149891 h 2404281"/>
              <a:gd name="connsiteX1" fmla="*/ 153532 w 3455577"/>
              <a:gd name="connsiteY1" fmla="*/ 1768472 h 2404281"/>
              <a:gd name="connsiteX2" fmla="*/ 309238 w 3455577"/>
              <a:gd name="connsiteY2" fmla="*/ 2401056 h 2404281"/>
              <a:gd name="connsiteX3" fmla="*/ 1514755 w 3455577"/>
              <a:gd name="connsiteY3" fmla="*/ 2001588 h 2404281"/>
              <a:gd name="connsiteX4" fmla="*/ 2775000 w 3455577"/>
              <a:gd name="connsiteY4" fmla="*/ 1707582 h 2404281"/>
              <a:gd name="connsiteX5" fmla="*/ 3238780 w 3455577"/>
              <a:gd name="connsiteY5" fmla="*/ 1479191 h 2404281"/>
              <a:gd name="connsiteX6" fmla="*/ 2797692 w 3455577"/>
              <a:gd name="connsiteY6" fmla="*/ 601354 h 2404281"/>
              <a:gd name="connsiteX7" fmla="*/ 3455577 w 3455577"/>
              <a:gd name="connsiteY7" fmla="*/ 0 h 2404281"/>
              <a:gd name="connsiteX0" fmla="*/ 0 w 3455577"/>
              <a:gd name="connsiteY0" fmla="*/ 1149891 h 2404281"/>
              <a:gd name="connsiteX1" fmla="*/ 153532 w 3455577"/>
              <a:gd name="connsiteY1" fmla="*/ 1768472 h 2404281"/>
              <a:gd name="connsiteX2" fmla="*/ 309238 w 3455577"/>
              <a:gd name="connsiteY2" fmla="*/ 2401056 h 2404281"/>
              <a:gd name="connsiteX3" fmla="*/ 1514755 w 3455577"/>
              <a:gd name="connsiteY3" fmla="*/ 2001588 h 2404281"/>
              <a:gd name="connsiteX4" fmla="*/ 2775000 w 3455577"/>
              <a:gd name="connsiteY4" fmla="*/ 1707582 h 2404281"/>
              <a:gd name="connsiteX5" fmla="*/ 3238780 w 3455577"/>
              <a:gd name="connsiteY5" fmla="*/ 1479191 h 2404281"/>
              <a:gd name="connsiteX6" fmla="*/ 2797692 w 3455577"/>
              <a:gd name="connsiteY6" fmla="*/ 601354 h 2404281"/>
              <a:gd name="connsiteX7" fmla="*/ 3455577 w 3455577"/>
              <a:gd name="connsiteY7" fmla="*/ 0 h 2404281"/>
              <a:gd name="connsiteX0" fmla="*/ 0 w 3455577"/>
              <a:gd name="connsiteY0" fmla="*/ 1149891 h 2404281"/>
              <a:gd name="connsiteX1" fmla="*/ 153532 w 3455577"/>
              <a:gd name="connsiteY1" fmla="*/ 1768472 h 2404281"/>
              <a:gd name="connsiteX2" fmla="*/ 309238 w 3455577"/>
              <a:gd name="connsiteY2" fmla="*/ 2401056 h 2404281"/>
              <a:gd name="connsiteX3" fmla="*/ 1514755 w 3455577"/>
              <a:gd name="connsiteY3" fmla="*/ 2001588 h 2404281"/>
              <a:gd name="connsiteX4" fmla="*/ 2775000 w 3455577"/>
              <a:gd name="connsiteY4" fmla="*/ 1707582 h 2404281"/>
              <a:gd name="connsiteX5" fmla="*/ 3238780 w 3455577"/>
              <a:gd name="connsiteY5" fmla="*/ 1479191 h 2404281"/>
              <a:gd name="connsiteX6" fmla="*/ 2797692 w 3455577"/>
              <a:gd name="connsiteY6" fmla="*/ 601354 h 2404281"/>
              <a:gd name="connsiteX7" fmla="*/ 3455577 w 3455577"/>
              <a:gd name="connsiteY7" fmla="*/ 0 h 2404281"/>
              <a:gd name="connsiteX0" fmla="*/ 0 w 3455577"/>
              <a:gd name="connsiteY0" fmla="*/ 1149891 h 2404281"/>
              <a:gd name="connsiteX1" fmla="*/ 153532 w 3455577"/>
              <a:gd name="connsiteY1" fmla="*/ 1768472 h 2404281"/>
              <a:gd name="connsiteX2" fmla="*/ 309238 w 3455577"/>
              <a:gd name="connsiteY2" fmla="*/ 2401056 h 2404281"/>
              <a:gd name="connsiteX3" fmla="*/ 1514755 w 3455577"/>
              <a:gd name="connsiteY3" fmla="*/ 2001588 h 2404281"/>
              <a:gd name="connsiteX4" fmla="*/ 2775000 w 3455577"/>
              <a:gd name="connsiteY4" fmla="*/ 1707582 h 2404281"/>
              <a:gd name="connsiteX5" fmla="*/ 3238780 w 3455577"/>
              <a:gd name="connsiteY5" fmla="*/ 1479191 h 2404281"/>
              <a:gd name="connsiteX6" fmla="*/ 2797692 w 3455577"/>
              <a:gd name="connsiteY6" fmla="*/ 601354 h 2404281"/>
              <a:gd name="connsiteX7" fmla="*/ 3455577 w 3455577"/>
              <a:gd name="connsiteY7" fmla="*/ 0 h 24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5577" h="2404281">
                <a:moveTo>
                  <a:pt x="0" y="1149891"/>
                </a:moveTo>
                <a:cubicBezTo>
                  <a:pt x="99056" y="1404600"/>
                  <a:pt x="101992" y="1559945"/>
                  <a:pt x="153532" y="1768472"/>
                </a:cubicBezTo>
                <a:cubicBezTo>
                  <a:pt x="205072" y="1977000"/>
                  <a:pt x="82368" y="2362203"/>
                  <a:pt x="309238" y="2401056"/>
                </a:cubicBezTo>
                <a:cubicBezTo>
                  <a:pt x="536108" y="2439909"/>
                  <a:pt x="1103795" y="2117167"/>
                  <a:pt x="1514755" y="2001588"/>
                </a:cubicBezTo>
                <a:cubicBezTo>
                  <a:pt x="1925715" y="1886009"/>
                  <a:pt x="2508833" y="1779668"/>
                  <a:pt x="2775000" y="1707582"/>
                </a:cubicBezTo>
                <a:cubicBezTo>
                  <a:pt x="3041167" y="1635496"/>
                  <a:pt x="3234998" y="1663562"/>
                  <a:pt x="3238780" y="1479191"/>
                </a:cubicBezTo>
                <a:cubicBezTo>
                  <a:pt x="3242562" y="1294820"/>
                  <a:pt x="2842392" y="1019086"/>
                  <a:pt x="2797692" y="601354"/>
                </a:cubicBezTo>
                <a:cubicBezTo>
                  <a:pt x="2752992" y="183622"/>
                  <a:pt x="3074560" y="145166"/>
                  <a:pt x="345557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8" name="Freeform 67"/>
          <p:cNvSpPr/>
          <p:nvPr/>
        </p:nvSpPr>
        <p:spPr>
          <a:xfrm>
            <a:off x="5548313" y="3384550"/>
            <a:ext cx="2473325" cy="1063625"/>
          </a:xfrm>
          <a:custGeom>
            <a:avLst/>
            <a:gdLst>
              <a:gd name="connsiteX0" fmla="*/ 82978 w 945838"/>
              <a:gd name="connsiteY0" fmla="*/ 541285 h 948071"/>
              <a:gd name="connsiteX1" fmla="*/ 145950 w 945838"/>
              <a:gd name="connsiteY1" fmla="*/ 236894 h 948071"/>
              <a:gd name="connsiteX2" fmla="*/ 408332 w 945838"/>
              <a:gd name="connsiteY2" fmla="*/ 58457 h 948071"/>
              <a:gd name="connsiteX3" fmla="*/ 891114 w 945838"/>
              <a:gd name="connsiteY3" fmla="*/ 16472 h 948071"/>
              <a:gd name="connsiteX4" fmla="*/ 870123 w 945838"/>
              <a:gd name="connsiteY4" fmla="*/ 310368 h 948071"/>
              <a:gd name="connsiteX5" fmla="*/ 313874 w 945838"/>
              <a:gd name="connsiteY5" fmla="*/ 478308 h 948071"/>
              <a:gd name="connsiteX6" fmla="*/ 618237 w 945838"/>
              <a:gd name="connsiteY6" fmla="*/ 625256 h 948071"/>
              <a:gd name="connsiteX7" fmla="*/ 282388 w 945838"/>
              <a:gd name="connsiteY7" fmla="*/ 929647 h 948071"/>
              <a:gd name="connsiteX8" fmla="*/ 9512 w 945838"/>
              <a:gd name="connsiteY8" fmla="*/ 877166 h 948071"/>
              <a:gd name="connsiteX9" fmla="*/ 82978 w 945838"/>
              <a:gd name="connsiteY9" fmla="*/ 541285 h 948071"/>
              <a:gd name="connsiteX0" fmla="*/ 82978 w 870627"/>
              <a:gd name="connsiteY0" fmla="*/ 483767 h 890553"/>
              <a:gd name="connsiteX1" fmla="*/ 145950 w 870627"/>
              <a:gd name="connsiteY1" fmla="*/ 179376 h 890553"/>
              <a:gd name="connsiteX2" fmla="*/ 408332 w 870627"/>
              <a:gd name="connsiteY2" fmla="*/ 939 h 890553"/>
              <a:gd name="connsiteX3" fmla="*/ 870123 w 870627"/>
              <a:gd name="connsiteY3" fmla="*/ 252850 h 890553"/>
              <a:gd name="connsiteX4" fmla="*/ 313874 w 870627"/>
              <a:gd name="connsiteY4" fmla="*/ 420790 h 890553"/>
              <a:gd name="connsiteX5" fmla="*/ 618237 w 870627"/>
              <a:gd name="connsiteY5" fmla="*/ 567738 h 890553"/>
              <a:gd name="connsiteX6" fmla="*/ 282388 w 870627"/>
              <a:gd name="connsiteY6" fmla="*/ 872129 h 890553"/>
              <a:gd name="connsiteX7" fmla="*/ 9512 w 870627"/>
              <a:gd name="connsiteY7" fmla="*/ 819648 h 890553"/>
              <a:gd name="connsiteX8" fmla="*/ 82978 w 870627"/>
              <a:gd name="connsiteY8" fmla="*/ 483767 h 890553"/>
              <a:gd name="connsiteX0" fmla="*/ 82978 w 618311"/>
              <a:gd name="connsiteY0" fmla="*/ 490015 h 896801"/>
              <a:gd name="connsiteX1" fmla="*/ 145950 w 618311"/>
              <a:gd name="connsiteY1" fmla="*/ 185624 h 896801"/>
              <a:gd name="connsiteX2" fmla="*/ 408332 w 618311"/>
              <a:gd name="connsiteY2" fmla="*/ 7187 h 896801"/>
              <a:gd name="connsiteX3" fmla="*/ 313874 w 618311"/>
              <a:gd name="connsiteY3" fmla="*/ 427038 h 896801"/>
              <a:gd name="connsiteX4" fmla="*/ 618237 w 618311"/>
              <a:gd name="connsiteY4" fmla="*/ 573986 h 896801"/>
              <a:gd name="connsiteX5" fmla="*/ 282388 w 618311"/>
              <a:gd name="connsiteY5" fmla="*/ 878377 h 896801"/>
              <a:gd name="connsiteX6" fmla="*/ 9512 w 618311"/>
              <a:gd name="connsiteY6" fmla="*/ 825896 h 896801"/>
              <a:gd name="connsiteX7" fmla="*/ 82978 w 618311"/>
              <a:gd name="connsiteY7" fmla="*/ 490015 h 896801"/>
              <a:gd name="connsiteX0" fmla="*/ 82978 w 651279"/>
              <a:gd name="connsiteY0" fmla="*/ 420460 h 827246"/>
              <a:gd name="connsiteX1" fmla="*/ 145950 w 651279"/>
              <a:gd name="connsiteY1" fmla="*/ 116069 h 827246"/>
              <a:gd name="connsiteX2" fmla="*/ 649723 w 651279"/>
              <a:gd name="connsiteY2" fmla="*/ 11106 h 827246"/>
              <a:gd name="connsiteX3" fmla="*/ 313874 w 651279"/>
              <a:gd name="connsiteY3" fmla="*/ 357483 h 827246"/>
              <a:gd name="connsiteX4" fmla="*/ 618237 w 651279"/>
              <a:gd name="connsiteY4" fmla="*/ 504431 h 827246"/>
              <a:gd name="connsiteX5" fmla="*/ 282388 w 651279"/>
              <a:gd name="connsiteY5" fmla="*/ 808822 h 827246"/>
              <a:gd name="connsiteX6" fmla="*/ 9512 w 651279"/>
              <a:gd name="connsiteY6" fmla="*/ 756341 h 827246"/>
              <a:gd name="connsiteX7" fmla="*/ 82978 w 651279"/>
              <a:gd name="connsiteY7" fmla="*/ 420460 h 827246"/>
              <a:gd name="connsiteX0" fmla="*/ 82978 w 679912"/>
              <a:gd name="connsiteY0" fmla="*/ 486929 h 893715"/>
              <a:gd name="connsiteX1" fmla="*/ 145950 w 679912"/>
              <a:gd name="connsiteY1" fmla="*/ 182538 h 893715"/>
              <a:gd name="connsiteX2" fmla="*/ 649723 w 679912"/>
              <a:gd name="connsiteY2" fmla="*/ 77575 h 893715"/>
              <a:gd name="connsiteX3" fmla="*/ 313874 w 679912"/>
              <a:gd name="connsiteY3" fmla="*/ 423952 h 893715"/>
              <a:gd name="connsiteX4" fmla="*/ 618237 w 679912"/>
              <a:gd name="connsiteY4" fmla="*/ 570900 h 893715"/>
              <a:gd name="connsiteX5" fmla="*/ 282388 w 679912"/>
              <a:gd name="connsiteY5" fmla="*/ 875291 h 893715"/>
              <a:gd name="connsiteX6" fmla="*/ 9512 w 679912"/>
              <a:gd name="connsiteY6" fmla="*/ 822810 h 893715"/>
              <a:gd name="connsiteX7" fmla="*/ 82978 w 679912"/>
              <a:gd name="connsiteY7" fmla="*/ 486929 h 893715"/>
              <a:gd name="connsiteX0" fmla="*/ 82978 w 653894"/>
              <a:gd name="connsiteY0" fmla="*/ 418518 h 825304"/>
              <a:gd name="connsiteX1" fmla="*/ 145950 w 653894"/>
              <a:gd name="connsiteY1" fmla="*/ 114127 h 825304"/>
              <a:gd name="connsiteX2" fmla="*/ 649723 w 653894"/>
              <a:gd name="connsiteY2" fmla="*/ 9164 h 825304"/>
              <a:gd name="connsiteX3" fmla="*/ 397836 w 653894"/>
              <a:gd name="connsiteY3" fmla="*/ 324053 h 825304"/>
              <a:gd name="connsiteX4" fmla="*/ 618237 w 653894"/>
              <a:gd name="connsiteY4" fmla="*/ 502489 h 825304"/>
              <a:gd name="connsiteX5" fmla="*/ 282388 w 653894"/>
              <a:gd name="connsiteY5" fmla="*/ 806880 h 825304"/>
              <a:gd name="connsiteX6" fmla="*/ 9512 w 653894"/>
              <a:gd name="connsiteY6" fmla="*/ 754399 h 825304"/>
              <a:gd name="connsiteX7" fmla="*/ 82978 w 653894"/>
              <a:gd name="connsiteY7" fmla="*/ 418518 h 825304"/>
              <a:gd name="connsiteX0" fmla="*/ 82978 w 619452"/>
              <a:gd name="connsiteY0" fmla="*/ 408852 h 815638"/>
              <a:gd name="connsiteX1" fmla="*/ 145950 w 619452"/>
              <a:gd name="connsiteY1" fmla="*/ 104461 h 815638"/>
              <a:gd name="connsiteX2" fmla="*/ 471303 w 619452"/>
              <a:gd name="connsiteY2" fmla="*/ 9995 h 815638"/>
              <a:gd name="connsiteX3" fmla="*/ 397836 w 619452"/>
              <a:gd name="connsiteY3" fmla="*/ 314387 h 815638"/>
              <a:gd name="connsiteX4" fmla="*/ 618237 w 619452"/>
              <a:gd name="connsiteY4" fmla="*/ 492823 h 815638"/>
              <a:gd name="connsiteX5" fmla="*/ 282388 w 619452"/>
              <a:gd name="connsiteY5" fmla="*/ 797214 h 815638"/>
              <a:gd name="connsiteX6" fmla="*/ 9512 w 619452"/>
              <a:gd name="connsiteY6" fmla="*/ 744733 h 815638"/>
              <a:gd name="connsiteX7" fmla="*/ 82978 w 619452"/>
              <a:gd name="connsiteY7" fmla="*/ 408852 h 815638"/>
              <a:gd name="connsiteX0" fmla="*/ 82978 w 619452"/>
              <a:gd name="connsiteY0" fmla="*/ 443879 h 850665"/>
              <a:gd name="connsiteX1" fmla="*/ 145950 w 619452"/>
              <a:gd name="connsiteY1" fmla="*/ 139488 h 850665"/>
              <a:gd name="connsiteX2" fmla="*/ 471303 w 619452"/>
              <a:gd name="connsiteY2" fmla="*/ 45022 h 850665"/>
              <a:gd name="connsiteX3" fmla="*/ 397836 w 619452"/>
              <a:gd name="connsiteY3" fmla="*/ 349414 h 850665"/>
              <a:gd name="connsiteX4" fmla="*/ 618237 w 619452"/>
              <a:gd name="connsiteY4" fmla="*/ 527850 h 850665"/>
              <a:gd name="connsiteX5" fmla="*/ 282388 w 619452"/>
              <a:gd name="connsiteY5" fmla="*/ 832241 h 850665"/>
              <a:gd name="connsiteX6" fmla="*/ 9512 w 619452"/>
              <a:gd name="connsiteY6" fmla="*/ 779760 h 850665"/>
              <a:gd name="connsiteX7" fmla="*/ 82978 w 619452"/>
              <a:gd name="connsiteY7" fmla="*/ 443879 h 850665"/>
              <a:gd name="connsiteX0" fmla="*/ 82978 w 1845211"/>
              <a:gd name="connsiteY0" fmla="*/ 735189 h 1141975"/>
              <a:gd name="connsiteX1" fmla="*/ 145950 w 1845211"/>
              <a:gd name="connsiteY1" fmla="*/ 430798 h 1141975"/>
              <a:gd name="connsiteX2" fmla="*/ 1835688 w 1845211"/>
              <a:gd name="connsiteY2" fmla="*/ 21444 h 1141975"/>
              <a:gd name="connsiteX3" fmla="*/ 397836 w 1845211"/>
              <a:gd name="connsiteY3" fmla="*/ 640724 h 1141975"/>
              <a:gd name="connsiteX4" fmla="*/ 618237 w 1845211"/>
              <a:gd name="connsiteY4" fmla="*/ 819160 h 1141975"/>
              <a:gd name="connsiteX5" fmla="*/ 282388 w 1845211"/>
              <a:gd name="connsiteY5" fmla="*/ 1123551 h 1141975"/>
              <a:gd name="connsiteX6" fmla="*/ 9512 w 1845211"/>
              <a:gd name="connsiteY6" fmla="*/ 1071070 h 1141975"/>
              <a:gd name="connsiteX7" fmla="*/ 82978 w 1845211"/>
              <a:gd name="connsiteY7" fmla="*/ 735189 h 1141975"/>
              <a:gd name="connsiteX0" fmla="*/ 85560 w 1838386"/>
              <a:gd name="connsiteY0" fmla="*/ 716692 h 1123478"/>
              <a:gd name="connsiteX1" fmla="*/ 316456 w 1838386"/>
              <a:gd name="connsiteY1" fmla="*/ 401805 h 1123478"/>
              <a:gd name="connsiteX2" fmla="*/ 1838270 w 1838386"/>
              <a:gd name="connsiteY2" fmla="*/ 2947 h 1123478"/>
              <a:gd name="connsiteX3" fmla="*/ 400418 w 1838386"/>
              <a:gd name="connsiteY3" fmla="*/ 622227 h 1123478"/>
              <a:gd name="connsiteX4" fmla="*/ 620819 w 1838386"/>
              <a:gd name="connsiteY4" fmla="*/ 800663 h 1123478"/>
              <a:gd name="connsiteX5" fmla="*/ 284970 w 1838386"/>
              <a:gd name="connsiteY5" fmla="*/ 1105054 h 1123478"/>
              <a:gd name="connsiteX6" fmla="*/ 12094 w 1838386"/>
              <a:gd name="connsiteY6" fmla="*/ 1052573 h 1123478"/>
              <a:gd name="connsiteX7" fmla="*/ 85560 w 1838386"/>
              <a:gd name="connsiteY7" fmla="*/ 716692 h 1123478"/>
              <a:gd name="connsiteX0" fmla="*/ 85560 w 1838386"/>
              <a:gd name="connsiteY0" fmla="*/ 727055 h 1133841"/>
              <a:gd name="connsiteX1" fmla="*/ 316456 w 1838386"/>
              <a:gd name="connsiteY1" fmla="*/ 412168 h 1133841"/>
              <a:gd name="connsiteX2" fmla="*/ 1838270 w 1838386"/>
              <a:gd name="connsiteY2" fmla="*/ 13310 h 1133841"/>
              <a:gd name="connsiteX3" fmla="*/ 400418 w 1838386"/>
              <a:gd name="connsiteY3" fmla="*/ 632590 h 1133841"/>
              <a:gd name="connsiteX4" fmla="*/ 620819 w 1838386"/>
              <a:gd name="connsiteY4" fmla="*/ 811026 h 1133841"/>
              <a:gd name="connsiteX5" fmla="*/ 284970 w 1838386"/>
              <a:gd name="connsiteY5" fmla="*/ 1115417 h 1133841"/>
              <a:gd name="connsiteX6" fmla="*/ 12094 w 1838386"/>
              <a:gd name="connsiteY6" fmla="*/ 1062936 h 1133841"/>
              <a:gd name="connsiteX7" fmla="*/ 85560 w 1838386"/>
              <a:gd name="connsiteY7" fmla="*/ 727055 h 1133841"/>
              <a:gd name="connsiteX0" fmla="*/ 136335 w 1942526"/>
              <a:gd name="connsiteY0" fmla="*/ 950194 h 1356980"/>
              <a:gd name="connsiteX1" fmla="*/ 1416758 w 1942526"/>
              <a:gd name="connsiteY1" fmla="*/ 204960 h 1356980"/>
              <a:gd name="connsiteX2" fmla="*/ 1889045 w 1942526"/>
              <a:gd name="connsiteY2" fmla="*/ 236449 h 1356980"/>
              <a:gd name="connsiteX3" fmla="*/ 451193 w 1942526"/>
              <a:gd name="connsiteY3" fmla="*/ 855729 h 1356980"/>
              <a:gd name="connsiteX4" fmla="*/ 671594 w 1942526"/>
              <a:gd name="connsiteY4" fmla="*/ 1034165 h 1356980"/>
              <a:gd name="connsiteX5" fmla="*/ 335745 w 1942526"/>
              <a:gd name="connsiteY5" fmla="*/ 1338556 h 1356980"/>
              <a:gd name="connsiteX6" fmla="*/ 62869 w 1942526"/>
              <a:gd name="connsiteY6" fmla="*/ 1286075 h 1356980"/>
              <a:gd name="connsiteX7" fmla="*/ 136335 w 1942526"/>
              <a:gd name="connsiteY7" fmla="*/ 950194 h 1356980"/>
              <a:gd name="connsiteX0" fmla="*/ 136335 w 1933870"/>
              <a:gd name="connsiteY0" fmla="*/ 830392 h 1237178"/>
              <a:gd name="connsiteX1" fmla="*/ 1416758 w 1933870"/>
              <a:gd name="connsiteY1" fmla="*/ 85158 h 1237178"/>
              <a:gd name="connsiteX2" fmla="*/ 1889045 w 1933870"/>
              <a:gd name="connsiteY2" fmla="*/ 116647 h 1237178"/>
              <a:gd name="connsiteX3" fmla="*/ 451193 w 1933870"/>
              <a:gd name="connsiteY3" fmla="*/ 735927 h 1237178"/>
              <a:gd name="connsiteX4" fmla="*/ 671594 w 1933870"/>
              <a:gd name="connsiteY4" fmla="*/ 914363 h 1237178"/>
              <a:gd name="connsiteX5" fmla="*/ 335745 w 1933870"/>
              <a:gd name="connsiteY5" fmla="*/ 1218754 h 1237178"/>
              <a:gd name="connsiteX6" fmla="*/ 62869 w 1933870"/>
              <a:gd name="connsiteY6" fmla="*/ 1166273 h 1237178"/>
              <a:gd name="connsiteX7" fmla="*/ 136335 w 1933870"/>
              <a:gd name="connsiteY7" fmla="*/ 830392 h 1237178"/>
              <a:gd name="connsiteX0" fmla="*/ 136335 w 1924182"/>
              <a:gd name="connsiteY0" fmla="*/ 827374 h 1234160"/>
              <a:gd name="connsiteX1" fmla="*/ 1416758 w 1924182"/>
              <a:gd name="connsiteY1" fmla="*/ 82140 h 1234160"/>
              <a:gd name="connsiteX2" fmla="*/ 1889045 w 1924182"/>
              <a:gd name="connsiteY2" fmla="*/ 113629 h 1234160"/>
              <a:gd name="connsiteX3" fmla="*/ 608622 w 1924182"/>
              <a:gd name="connsiteY3" fmla="*/ 669931 h 1234160"/>
              <a:gd name="connsiteX4" fmla="*/ 671594 w 1924182"/>
              <a:gd name="connsiteY4" fmla="*/ 911345 h 1234160"/>
              <a:gd name="connsiteX5" fmla="*/ 335745 w 1924182"/>
              <a:gd name="connsiteY5" fmla="*/ 1215736 h 1234160"/>
              <a:gd name="connsiteX6" fmla="*/ 62869 w 1924182"/>
              <a:gd name="connsiteY6" fmla="*/ 1163255 h 1234160"/>
              <a:gd name="connsiteX7" fmla="*/ 136335 w 1924182"/>
              <a:gd name="connsiteY7" fmla="*/ 827374 h 1234160"/>
              <a:gd name="connsiteX0" fmla="*/ 136335 w 1924182"/>
              <a:gd name="connsiteY0" fmla="*/ 827374 h 1234160"/>
              <a:gd name="connsiteX1" fmla="*/ 1416758 w 1924182"/>
              <a:gd name="connsiteY1" fmla="*/ 82140 h 1234160"/>
              <a:gd name="connsiteX2" fmla="*/ 1889045 w 1924182"/>
              <a:gd name="connsiteY2" fmla="*/ 113629 h 1234160"/>
              <a:gd name="connsiteX3" fmla="*/ 608622 w 1924182"/>
              <a:gd name="connsiteY3" fmla="*/ 669931 h 1234160"/>
              <a:gd name="connsiteX4" fmla="*/ 671594 w 1924182"/>
              <a:gd name="connsiteY4" fmla="*/ 911345 h 1234160"/>
              <a:gd name="connsiteX5" fmla="*/ 335745 w 1924182"/>
              <a:gd name="connsiteY5" fmla="*/ 1215736 h 1234160"/>
              <a:gd name="connsiteX6" fmla="*/ 62869 w 1924182"/>
              <a:gd name="connsiteY6" fmla="*/ 1163255 h 1234160"/>
              <a:gd name="connsiteX7" fmla="*/ 136335 w 1924182"/>
              <a:gd name="connsiteY7" fmla="*/ 827374 h 1234160"/>
              <a:gd name="connsiteX0" fmla="*/ 136335 w 1776903"/>
              <a:gd name="connsiteY0" fmla="*/ 764746 h 1171532"/>
              <a:gd name="connsiteX1" fmla="*/ 1416758 w 1776903"/>
              <a:gd name="connsiteY1" fmla="*/ 19512 h 1171532"/>
              <a:gd name="connsiteX2" fmla="*/ 1731616 w 1776903"/>
              <a:gd name="connsiteY2" fmla="*/ 250430 h 1171532"/>
              <a:gd name="connsiteX3" fmla="*/ 608622 w 1776903"/>
              <a:gd name="connsiteY3" fmla="*/ 607303 h 1171532"/>
              <a:gd name="connsiteX4" fmla="*/ 671594 w 1776903"/>
              <a:gd name="connsiteY4" fmla="*/ 848717 h 1171532"/>
              <a:gd name="connsiteX5" fmla="*/ 335745 w 1776903"/>
              <a:gd name="connsiteY5" fmla="*/ 1153108 h 1171532"/>
              <a:gd name="connsiteX6" fmla="*/ 62869 w 1776903"/>
              <a:gd name="connsiteY6" fmla="*/ 1100627 h 1171532"/>
              <a:gd name="connsiteX7" fmla="*/ 136335 w 1776903"/>
              <a:gd name="connsiteY7" fmla="*/ 764746 h 1171532"/>
              <a:gd name="connsiteX0" fmla="*/ 136335 w 1776903"/>
              <a:gd name="connsiteY0" fmla="*/ 764746 h 1171532"/>
              <a:gd name="connsiteX1" fmla="*/ 1416758 w 1776903"/>
              <a:gd name="connsiteY1" fmla="*/ 19512 h 1171532"/>
              <a:gd name="connsiteX2" fmla="*/ 1731616 w 1776903"/>
              <a:gd name="connsiteY2" fmla="*/ 250430 h 1171532"/>
              <a:gd name="connsiteX3" fmla="*/ 608622 w 1776903"/>
              <a:gd name="connsiteY3" fmla="*/ 607303 h 1171532"/>
              <a:gd name="connsiteX4" fmla="*/ 440699 w 1776903"/>
              <a:gd name="connsiteY4" fmla="*/ 869709 h 1171532"/>
              <a:gd name="connsiteX5" fmla="*/ 335745 w 1776903"/>
              <a:gd name="connsiteY5" fmla="*/ 1153108 h 1171532"/>
              <a:gd name="connsiteX6" fmla="*/ 62869 w 1776903"/>
              <a:gd name="connsiteY6" fmla="*/ 1100627 h 1171532"/>
              <a:gd name="connsiteX7" fmla="*/ 136335 w 1776903"/>
              <a:gd name="connsiteY7" fmla="*/ 764746 h 1171532"/>
              <a:gd name="connsiteX0" fmla="*/ 140633 w 1781201"/>
              <a:gd name="connsiteY0" fmla="*/ 764746 h 1101907"/>
              <a:gd name="connsiteX1" fmla="*/ 1421056 w 1781201"/>
              <a:gd name="connsiteY1" fmla="*/ 19512 h 1101907"/>
              <a:gd name="connsiteX2" fmla="*/ 1735914 w 1781201"/>
              <a:gd name="connsiteY2" fmla="*/ 250430 h 1101907"/>
              <a:gd name="connsiteX3" fmla="*/ 612920 w 1781201"/>
              <a:gd name="connsiteY3" fmla="*/ 607303 h 1101907"/>
              <a:gd name="connsiteX4" fmla="*/ 444997 w 1781201"/>
              <a:gd name="connsiteY4" fmla="*/ 869709 h 1101907"/>
              <a:gd name="connsiteX5" fmla="*/ 67167 w 1781201"/>
              <a:gd name="connsiteY5" fmla="*/ 1100627 h 1101907"/>
              <a:gd name="connsiteX6" fmla="*/ 140633 w 1781201"/>
              <a:gd name="connsiteY6" fmla="*/ 764746 h 1101907"/>
              <a:gd name="connsiteX0" fmla="*/ 140633 w 1781201"/>
              <a:gd name="connsiteY0" fmla="*/ 764746 h 1103185"/>
              <a:gd name="connsiteX1" fmla="*/ 1421056 w 1781201"/>
              <a:gd name="connsiteY1" fmla="*/ 19512 h 1103185"/>
              <a:gd name="connsiteX2" fmla="*/ 1735914 w 1781201"/>
              <a:gd name="connsiteY2" fmla="*/ 250430 h 1103185"/>
              <a:gd name="connsiteX3" fmla="*/ 612920 w 1781201"/>
              <a:gd name="connsiteY3" fmla="*/ 607303 h 1103185"/>
              <a:gd name="connsiteX4" fmla="*/ 444997 w 1781201"/>
              <a:gd name="connsiteY4" fmla="*/ 869709 h 1103185"/>
              <a:gd name="connsiteX5" fmla="*/ 67167 w 1781201"/>
              <a:gd name="connsiteY5" fmla="*/ 1100627 h 1103185"/>
              <a:gd name="connsiteX6" fmla="*/ 140633 w 1781201"/>
              <a:gd name="connsiteY6" fmla="*/ 764746 h 1103185"/>
              <a:gd name="connsiteX0" fmla="*/ 136336 w 1776904"/>
              <a:gd name="connsiteY0" fmla="*/ 764746 h 1135984"/>
              <a:gd name="connsiteX1" fmla="*/ 1416759 w 1776904"/>
              <a:gd name="connsiteY1" fmla="*/ 19512 h 1135984"/>
              <a:gd name="connsiteX2" fmla="*/ 1731617 w 1776904"/>
              <a:gd name="connsiteY2" fmla="*/ 250430 h 1135984"/>
              <a:gd name="connsiteX3" fmla="*/ 608623 w 1776904"/>
              <a:gd name="connsiteY3" fmla="*/ 607303 h 1135984"/>
              <a:gd name="connsiteX4" fmla="*/ 367233 w 1776904"/>
              <a:gd name="connsiteY4" fmla="*/ 1006161 h 1135984"/>
              <a:gd name="connsiteX5" fmla="*/ 62870 w 1776904"/>
              <a:gd name="connsiteY5" fmla="*/ 1100627 h 1135984"/>
              <a:gd name="connsiteX6" fmla="*/ 136336 w 1776904"/>
              <a:gd name="connsiteY6" fmla="*/ 764746 h 1135984"/>
              <a:gd name="connsiteX0" fmla="*/ 136336 w 1776904"/>
              <a:gd name="connsiteY0" fmla="*/ 764746 h 1158393"/>
              <a:gd name="connsiteX1" fmla="*/ 1416759 w 1776904"/>
              <a:gd name="connsiteY1" fmla="*/ 19512 h 1158393"/>
              <a:gd name="connsiteX2" fmla="*/ 1731617 w 1776904"/>
              <a:gd name="connsiteY2" fmla="*/ 250430 h 1158393"/>
              <a:gd name="connsiteX3" fmla="*/ 608623 w 1776904"/>
              <a:gd name="connsiteY3" fmla="*/ 607303 h 1158393"/>
              <a:gd name="connsiteX4" fmla="*/ 367233 w 1776904"/>
              <a:gd name="connsiteY4" fmla="*/ 1006161 h 1158393"/>
              <a:gd name="connsiteX5" fmla="*/ 62870 w 1776904"/>
              <a:gd name="connsiteY5" fmla="*/ 1100627 h 1158393"/>
              <a:gd name="connsiteX6" fmla="*/ 136336 w 1776904"/>
              <a:gd name="connsiteY6" fmla="*/ 764746 h 1158393"/>
              <a:gd name="connsiteX0" fmla="*/ 139393 w 1779961"/>
              <a:gd name="connsiteY0" fmla="*/ 764746 h 1198394"/>
              <a:gd name="connsiteX1" fmla="*/ 1419816 w 1779961"/>
              <a:gd name="connsiteY1" fmla="*/ 19512 h 1198394"/>
              <a:gd name="connsiteX2" fmla="*/ 1734674 w 1779961"/>
              <a:gd name="connsiteY2" fmla="*/ 250430 h 1198394"/>
              <a:gd name="connsiteX3" fmla="*/ 611680 w 1779961"/>
              <a:gd name="connsiteY3" fmla="*/ 607303 h 1198394"/>
              <a:gd name="connsiteX4" fmla="*/ 422767 w 1779961"/>
              <a:gd name="connsiteY4" fmla="*/ 1069138 h 1198394"/>
              <a:gd name="connsiteX5" fmla="*/ 65927 w 1779961"/>
              <a:gd name="connsiteY5" fmla="*/ 1100627 h 1198394"/>
              <a:gd name="connsiteX6" fmla="*/ 139393 w 1779961"/>
              <a:gd name="connsiteY6" fmla="*/ 764746 h 1198394"/>
              <a:gd name="connsiteX0" fmla="*/ 139393 w 1779961"/>
              <a:gd name="connsiteY0" fmla="*/ 764746 h 1201595"/>
              <a:gd name="connsiteX1" fmla="*/ 1419816 w 1779961"/>
              <a:gd name="connsiteY1" fmla="*/ 19512 h 1201595"/>
              <a:gd name="connsiteX2" fmla="*/ 1734674 w 1779961"/>
              <a:gd name="connsiteY2" fmla="*/ 250430 h 1201595"/>
              <a:gd name="connsiteX3" fmla="*/ 611680 w 1779961"/>
              <a:gd name="connsiteY3" fmla="*/ 607303 h 1201595"/>
              <a:gd name="connsiteX4" fmla="*/ 422767 w 1779961"/>
              <a:gd name="connsiteY4" fmla="*/ 1069138 h 1201595"/>
              <a:gd name="connsiteX5" fmla="*/ 65927 w 1779961"/>
              <a:gd name="connsiteY5" fmla="*/ 1184597 h 1201595"/>
              <a:gd name="connsiteX6" fmla="*/ 139393 w 1779961"/>
              <a:gd name="connsiteY6" fmla="*/ 764746 h 1201595"/>
              <a:gd name="connsiteX0" fmla="*/ 172642 w 1743000"/>
              <a:gd name="connsiteY0" fmla="*/ 648161 h 1203299"/>
              <a:gd name="connsiteX1" fmla="*/ 1384238 w 1743000"/>
              <a:gd name="connsiteY1" fmla="*/ 13544 h 1203299"/>
              <a:gd name="connsiteX2" fmla="*/ 1699096 w 1743000"/>
              <a:gd name="connsiteY2" fmla="*/ 244462 h 1203299"/>
              <a:gd name="connsiteX3" fmla="*/ 576102 w 1743000"/>
              <a:gd name="connsiteY3" fmla="*/ 601335 h 1203299"/>
              <a:gd name="connsiteX4" fmla="*/ 387189 w 1743000"/>
              <a:gd name="connsiteY4" fmla="*/ 1063170 h 1203299"/>
              <a:gd name="connsiteX5" fmla="*/ 30349 w 1743000"/>
              <a:gd name="connsiteY5" fmla="*/ 1178629 h 1203299"/>
              <a:gd name="connsiteX6" fmla="*/ 172642 w 1743000"/>
              <a:gd name="connsiteY6" fmla="*/ 648161 h 120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000" h="1203299">
                <a:moveTo>
                  <a:pt x="172642" y="648161"/>
                </a:moveTo>
                <a:cubicBezTo>
                  <a:pt x="398290" y="453980"/>
                  <a:pt x="1129829" y="80827"/>
                  <a:pt x="1384238" y="13544"/>
                </a:cubicBezTo>
                <a:cubicBezTo>
                  <a:pt x="1638647" y="-53739"/>
                  <a:pt x="1833785" y="146497"/>
                  <a:pt x="1699096" y="244462"/>
                </a:cubicBezTo>
                <a:cubicBezTo>
                  <a:pt x="1564407" y="342427"/>
                  <a:pt x="794753" y="464884"/>
                  <a:pt x="576102" y="601335"/>
                </a:cubicBezTo>
                <a:cubicBezTo>
                  <a:pt x="357451" y="737786"/>
                  <a:pt x="478148" y="966954"/>
                  <a:pt x="387189" y="1063170"/>
                </a:cubicBezTo>
                <a:cubicBezTo>
                  <a:pt x="296230" y="1159386"/>
                  <a:pt x="66107" y="1247797"/>
                  <a:pt x="30349" y="1178629"/>
                </a:cubicBezTo>
                <a:cubicBezTo>
                  <a:pt x="-5409" y="1109461"/>
                  <a:pt x="-53006" y="842342"/>
                  <a:pt x="172642" y="648161"/>
                </a:cubicBezTo>
                <a:close/>
              </a:path>
            </a:pathLst>
          </a:custGeom>
          <a:solidFill>
            <a:srgbClr val="4ED63D"/>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9" name="Straight Arrow Connector 68"/>
          <p:cNvCxnSpPr/>
          <p:nvPr/>
        </p:nvCxnSpPr>
        <p:spPr>
          <a:xfrm flipH="1" flipV="1">
            <a:off x="5507038" y="3954463"/>
            <a:ext cx="107950" cy="13335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flipV="1">
            <a:off x="5570538" y="3763963"/>
            <a:ext cx="176212" cy="24447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flipV="1">
            <a:off x="5770563" y="3602038"/>
            <a:ext cx="193675" cy="30480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5381625" y="4237038"/>
            <a:ext cx="228600" cy="6032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6088063" y="3440113"/>
            <a:ext cx="149225" cy="32543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flipV="1">
            <a:off x="6375400" y="3392488"/>
            <a:ext cx="180975" cy="36353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flipV="1">
            <a:off x="6732588" y="3232150"/>
            <a:ext cx="131762" cy="34448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7173913" y="3222625"/>
            <a:ext cx="88900" cy="29368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6562725" y="3816350"/>
            <a:ext cx="93663" cy="19843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6913563" y="3741738"/>
            <a:ext cx="41275" cy="19367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7207250" y="3673475"/>
            <a:ext cx="90488" cy="19843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6281738" y="3892550"/>
            <a:ext cx="93662" cy="19843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6059488" y="4238625"/>
            <a:ext cx="146050" cy="131763"/>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5746750" y="4349750"/>
            <a:ext cx="39688" cy="22860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flipV="1">
            <a:off x="7494588" y="3198813"/>
            <a:ext cx="149225" cy="27940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3" name="Freeform 92"/>
          <p:cNvSpPr/>
          <p:nvPr/>
        </p:nvSpPr>
        <p:spPr>
          <a:xfrm>
            <a:off x="1693863" y="3541713"/>
            <a:ext cx="490537" cy="741362"/>
          </a:xfrm>
          <a:custGeom>
            <a:avLst/>
            <a:gdLst>
              <a:gd name="connsiteX0" fmla="*/ 82978 w 945838"/>
              <a:gd name="connsiteY0" fmla="*/ 541285 h 948071"/>
              <a:gd name="connsiteX1" fmla="*/ 145950 w 945838"/>
              <a:gd name="connsiteY1" fmla="*/ 236894 h 948071"/>
              <a:gd name="connsiteX2" fmla="*/ 408332 w 945838"/>
              <a:gd name="connsiteY2" fmla="*/ 58457 h 948071"/>
              <a:gd name="connsiteX3" fmla="*/ 891114 w 945838"/>
              <a:gd name="connsiteY3" fmla="*/ 16472 h 948071"/>
              <a:gd name="connsiteX4" fmla="*/ 870123 w 945838"/>
              <a:gd name="connsiteY4" fmla="*/ 310368 h 948071"/>
              <a:gd name="connsiteX5" fmla="*/ 313874 w 945838"/>
              <a:gd name="connsiteY5" fmla="*/ 478308 h 948071"/>
              <a:gd name="connsiteX6" fmla="*/ 618237 w 945838"/>
              <a:gd name="connsiteY6" fmla="*/ 625256 h 948071"/>
              <a:gd name="connsiteX7" fmla="*/ 282388 w 945838"/>
              <a:gd name="connsiteY7" fmla="*/ 929647 h 948071"/>
              <a:gd name="connsiteX8" fmla="*/ 9512 w 945838"/>
              <a:gd name="connsiteY8" fmla="*/ 877166 h 948071"/>
              <a:gd name="connsiteX9" fmla="*/ 82978 w 945838"/>
              <a:gd name="connsiteY9" fmla="*/ 541285 h 948071"/>
              <a:gd name="connsiteX0" fmla="*/ 82978 w 870627"/>
              <a:gd name="connsiteY0" fmla="*/ 483767 h 890553"/>
              <a:gd name="connsiteX1" fmla="*/ 145950 w 870627"/>
              <a:gd name="connsiteY1" fmla="*/ 179376 h 890553"/>
              <a:gd name="connsiteX2" fmla="*/ 408332 w 870627"/>
              <a:gd name="connsiteY2" fmla="*/ 939 h 890553"/>
              <a:gd name="connsiteX3" fmla="*/ 870123 w 870627"/>
              <a:gd name="connsiteY3" fmla="*/ 252850 h 890553"/>
              <a:gd name="connsiteX4" fmla="*/ 313874 w 870627"/>
              <a:gd name="connsiteY4" fmla="*/ 420790 h 890553"/>
              <a:gd name="connsiteX5" fmla="*/ 618237 w 870627"/>
              <a:gd name="connsiteY5" fmla="*/ 567738 h 890553"/>
              <a:gd name="connsiteX6" fmla="*/ 282388 w 870627"/>
              <a:gd name="connsiteY6" fmla="*/ 872129 h 890553"/>
              <a:gd name="connsiteX7" fmla="*/ 9512 w 870627"/>
              <a:gd name="connsiteY7" fmla="*/ 819648 h 890553"/>
              <a:gd name="connsiteX8" fmla="*/ 82978 w 870627"/>
              <a:gd name="connsiteY8" fmla="*/ 483767 h 890553"/>
              <a:gd name="connsiteX0" fmla="*/ 82978 w 618311"/>
              <a:gd name="connsiteY0" fmla="*/ 490015 h 896801"/>
              <a:gd name="connsiteX1" fmla="*/ 145950 w 618311"/>
              <a:gd name="connsiteY1" fmla="*/ 185624 h 896801"/>
              <a:gd name="connsiteX2" fmla="*/ 408332 w 618311"/>
              <a:gd name="connsiteY2" fmla="*/ 7187 h 896801"/>
              <a:gd name="connsiteX3" fmla="*/ 313874 w 618311"/>
              <a:gd name="connsiteY3" fmla="*/ 427038 h 896801"/>
              <a:gd name="connsiteX4" fmla="*/ 618237 w 618311"/>
              <a:gd name="connsiteY4" fmla="*/ 573986 h 896801"/>
              <a:gd name="connsiteX5" fmla="*/ 282388 w 618311"/>
              <a:gd name="connsiteY5" fmla="*/ 878377 h 896801"/>
              <a:gd name="connsiteX6" fmla="*/ 9512 w 618311"/>
              <a:gd name="connsiteY6" fmla="*/ 825896 h 896801"/>
              <a:gd name="connsiteX7" fmla="*/ 82978 w 618311"/>
              <a:gd name="connsiteY7" fmla="*/ 490015 h 896801"/>
              <a:gd name="connsiteX0" fmla="*/ 82978 w 651279"/>
              <a:gd name="connsiteY0" fmla="*/ 420460 h 827246"/>
              <a:gd name="connsiteX1" fmla="*/ 145950 w 651279"/>
              <a:gd name="connsiteY1" fmla="*/ 116069 h 827246"/>
              <a:gd name="connsiteX2" fmla="*/ 649723 w 651279"/>
              <a:gd name="connsiteY2" fmla="*/ 11106 h 827246"/>
              <a:gd name="connsiteX3" fmla="*/ 313874 w 651279"/>
              <a:gd name="connsiteY3" fmla="*/ 357483 h 827246"/>
              <a:gd name="connsiteX4" fmla="*/ 618237 w 651279"/>
              <a:gd name="connsiteY4" fmla="*/ 504431 h 827246"/>
              <a:gd name="connsiteX5" fmla="*/ 282388 w 651279"/>
              <a:gd name="connsiteY5" fmla="*/ 808822 h 827246"/>
              <a:gd name="connsiteX6" fmla="*/ 9512 w 651279"/>
              <a:gd name="connsiteY6" fmla="*/ 756341 h 827246"/>
              <a:gd name="connsiteX7" fmla="*/ 82978 w 651279"/>
              <a:gd name="connsiteY7" fmla="*/ 420460 h 827246"/>
              <a:gd name="connsiteX0" fmla="*/ 82978 w 679912"/>
              <a:gd name="connsiteY0" fmla="*/ 486929 h 893715"/>
              <a:gd name="connsiteX1" fmla="*/ 145950 w 679912"/>
              <a:gd name="connsiteY1" fmla="*/ 182538 h 893715"/>
              <a:gd name="connsiteX2" fmla="*/ 649723 w 679912"/>
              <a:gd name="connsiteY2" fmla="*/ 77575 h 893715"/>
              <a:gd name="connsiteX3" fmla="*/ 313874 w 679912"/>
              <a:gd name="connsiteY3" fmla="*/ 423952 h 893715"/>
              <a:gd name="connsiteX4" fmla="*/ 618237 w 679912"/>
              <a:gd name="connsiteY4" fmla="*/ 570900 h 893715"/>
              <a:gd name="connsiteX5" fmla="*/ 282388 w 679912"/>
              <a:gd name="connsiteY5" fmla="*/ 875291 h 893715"/>
              <a:gd name="connsiteX6" fmla="*/ 9512 w 679912"/>
              <a:gd name="connsiteY6" fmla="*/ 822810 h 893715"/>
              <a:gd name="connsiteX7" fmla="*/ 82978 w 679912"/>
              <a:gd name="connsiteY7" fmla="*/ 486929 h 893715"/>
              <a:gd name="connsiteX0" fmla="*/ 82978 w 653894"/>
              <a:gd name="connsiteY0" fmla="*/ 418518 h 825304"/>
              <a:gd name="connsiteX1" fmla="*/ 145950 w 653894"/>
              <a:gd name="connsiteY1" fmla="*/ 114127 h 825304"/>
              <a:gd name="connsiteX2" fmla="*/ 649723 w 653894"/>
              <a:gd name="connsiteY2" fmla="*/ 9164 h 825304"/>
              <a:gd name="connsiteX3" fmla="*/ 397836 w 653894"/>
              <a:gd name="connsiteY3" fmla="*/ 324053 h 825304"/>
              <a:gd name="connsiteX4" fmla="*/ 618237 w 653894"/>
              <a:gd name="connsiteY4" fmla="*/ 502489 h 825304"/>
              <a:gd name="connsiteX5" fmla="*/ 282388 w 653894"/>
              <a:gd name="connsiteY5" fmla="*/ 806880 h 825304"/>
              <a:gd name="connsiteX6" fmla="*/ 9512 w 653894"/>
              <a:gd name="connsiteY6" fmla="*/ 754399 h 825304"/>
              <a:gd name="connsiteX7" fmla="*/ 82978 w 653894"/>
              <a:gd name="connsiteY7" fmla="*/ 418518 h 825304"/>
              <a:gd name="connsiteX0" fmla="*/ 82978 w 619452"/>
              <a:gd name="connsiteY0" fmla="*/ 408852 h 815638"/>
              <a:gd name="connsiteX1" fmla="*/ 145950 w 619452"/>
              <a:gd name="connsiteY1" fmla="*/ 104461 h 815638"/>
              <a:gd name="connsiteX2" fmla="*/ 471303 w 619452"/>
              <a:gd name="connsiteY2" fmla="*/ 9995 h 815638"/>
              <a:gd name="connsiteX3" fmla="*/ 397836 w 619452"/>
              <a:gd name="connsiteY3" fmla="*/ 314387 h 815638"/>
              <a:gd name="connsiteX4" fmla="*/ 618237 w 619452"/>
              <a:gd name="connsiteY4" fmla="*/ 492823 h 815638"/>
              <a:gd name="connsiteX5" fmla="*/ 282388 w 619452"/>
              <a:gd name="connsiteY5" fmla="*/ 797214 h 815638"/>
              <a:gd name="connsiteX6" fmla="*/ 9512 w 619452"/>
              <a:gd name="connsiteY6" fmla="*/ 744733 h 815638"/>
              <a:gd name="connsiteX7" fmla="*/ 82978 w 619452"/>
              <a:gd name="connsiteY7" fmla="*/ 408852 h 815638"/>
              <a:gd name="connsiteX0" fmla="*/ 82978 w 619452"/>
              <a:gd name="connsiteY0" fmla="*/ 443879 h 850665"/>
              <a:gd name="connsiteX1" fmla="*/ 145950 w 619452"/>
              <a:gd name="connsiteY1" fmla="*/ 139488 h 850665"/>
              <a:gd name="connsiteX2" fmla="*/ 471303 w 619452"/>
              <a:gd name="connsiteY2" fmla="*/ 45022 h 850665"/>
              <a:gd name="connsiteX3" fmla="*/ 397836 w 619452"/>
              <a:gd name="connsiteY3" fmla="*/ 349414 h 850665"/>
              <a:gd name="connsiteX4" fmla="*/ 618237 w 619452"/>
              <a:gd name="connsiteY4" fmla="*/ 527850 h 850665"/>
              <a:gd name="connsiteX5" fmla="*/ 282388 w 619452"/>
              <a:gd name="connsiteY5" fmla="*/ 832241 h 850665"/>
              <a:gd name="connsiteX6" fmla="*/ 9512 w 619452"/>
              <a:gd name="connsiteY6" fmla="*/ 779760 h 850665"/>
              <a:gd name="connsiteX7" fmla="*/ 82978 w 619452"/>
              <a:gd name="connsiteY7" fmla="*/ 443879 h 850665"/>
              <a:gd name="connsiteX0" fmla="*/ 82978 w 623439"/>
              <a:gd name="connsiteY0" fmla="*/ 406416 h 813202"/>
              <a:gd name="connsiteX1" fmla="*/ 145950 w 623439"/>
              <a:gd name="connsiteY1" fmla="*/ 102025 h 813202"/>
              <a:gd name="connsiteX2" fmla="*/ 471303 w 623439"/>
              <a:gd name="connsiteY2" fmla="*/ 7559 h 813202"/>
              <a:gd name="connsiteX3" fmla="*/ 485759 w 623439"/>
              <a:gd name="connsiteY3" fmla="*/ 272874 h 813202"/>
              <a:gd name="connsiteX4" fmla="*/ 618237 w 623439"/>
              <a:gd name="connsiteY4" fmla="*/ 490387 h 813202"/>
              <a:gd name="connsiteX5" fmla="*/ 282388 w 623439"/>
              <a:gd name="connsiteY5" fmla="*/ 794778 h 813202"/>
              <a:gd name="connsiteX6" fmla="*/ 9512 w 623439"/>
              <a:gd name="connsiteY6" fmla="*/ 742297 h 813202"/>
              <a:gd name="connsiteX7" fmla="*/ 82978 w 623439"/>
              <a:gd name="connsiteY7" fmla="*/ 406416 h 813202"/>
              <a:gd name="connsiteX0" fmla="*/ 82978 w 595032"/>
              <a:gd name="connsiteY0" fmla="*/ 406416 h 813202"/>
              <a:gd name="connsiteX1" fmla="*/ 145950 w 595032"/>
              <a:gd name="connsiteY1" fmla="*/ 102025 h 813202"/>
              <a:gd name="connsiteX2" fmla="*/ 471303 w 595032"/>
              <a:gd name="connsiteY2" fmla="*/ 7559 h 813202"/>
              <a:gd name="connsiteX3" fmla="*/ 485759 w 595032"/>
              <a:gd name="connsiteY3" fmla="*/ 272874 h 813202"/>
              <a:gd name="connsiteX4" fmla="*/ 588930 w 595032"/>
              <a:gd name="connsiteY4" fmla="*/ 382926 h 813202"/>
              <a:gd name="connsiteX5" fmla="*/ 282388 w 595032"/>
              <a:gd name="connsiteY5" fmla="*/ 794778 h 813202"/>
              <a:gd name="connsiteX6" fmla="*/ 9512 w 595032"/>
              <a:gd name="connsiteY6" fmla="*/ 742297 h 813202"/>
              <a:gd name="connsiteX7" fmla="*/ 82978 w 595032"/>
              <a:gd name="connsiteY7" fmla="*/ 406416 h 813202"/>
              <a:gd name="connsiteX0" fmla="*/ 617 w 512671"/>
              <a:gd name="connsiteY0" fmla="*/ 406416 h 802844"/>
              <a:gd name="connsiteX1" fmla="*/ 63589 w 512671"/>
              <a:gd name="connsiteY1" fmla="*/ 102025 h 802844"/>
              <a:gd name="connsiteX2" fmla="*/ 388942 w 512671"/>
              <a:gd name="connsiteY2" fmla="*/ 7559 h 802844"/>
              <a:gd name="connsiteX3" fmla="*/ 403398 w 512671"/>
              <a:gd name="connsiteY3" fmla="*/ 272874 h 802844"/>
              <a:gd name="connsiteX4" fmla="*/ 506569 w 512671"/>
              <a:gd name="connsiteY4" fmla="*/ 382926 h 802844"/>
              <a:gd name="connsiteX5" fmla="*/ 200027 w 512671"/>
              <a:gd name="connsiteY5" fmla="*/ 794778 h 802844"/>
              <a:gd name="connsiteX6" fmla="*/ 44382 w 512671"/>
              <a:gd name="connsiteY6" fmla="*/ 644605 h 802844"/>
              <a:gd name="connsiteX7" fmla="*/ 617 w 512671"/>
              <a:gd name="connsiteY7" fmla="*/ 406416 h 8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671" h="802844">
                <a:moveTo>
                  <a:pt x="617" y="406416"/>
                </a:moveTo>
                <a:cubicBezTo>
                  <a:pt x="3818" y="315986"/>
                  <a:pt x="-1132" y="168501"/>
                  <a:pt x="63589" y="102025"/>
                </a:cubicBezTo>
                <a:cubicBezTo>
                  <a:pt x="128310" y="35549"/>
                  <a:pt x="332307" y="-20916"/>
                  <a:pt x="388942" y="7559"/>
                </a:cubicBezTo>
                <a:cubicBezTo>
                  <a:pt x="445577" y="36034"/>
                  <a:pt x="383794" y="210313"/>
                  <a:pt x="403398" y="272874"/>
                </a:cubicBezTo>
                <a:cubicBezTo>
                  <a:pt x="423002" y="335435"/>
                  <a:pt x="540464" y="295942"/>
                  <a:pt x="506569" y="382926"/>
                </a:cubicBezTo>
                <a:cubicBezTo>
                  <a:pt x="472674" y="469910"/>
                  <a:pt x="301481" y="752793"/>
                  <a:pt x="200027" y="794778"/>
                </a:cubicBezTo>
                <a:cubicBezTo>
                  <a:pt x="98573" y="836763"/>
                  <a:pt x="82864" y="704084"/>
                  <a:pt x="44382" y="644605"/>
                </a:cubicBezTo>
                <a:cubicBezTo>
                  <a:pt x="5900" y="585126"/>
                  <a:pt x="-2584" y="496846"/>
                  <a:pt x="617" y="406416"/>
                </a:cubicBezTo>
                <a:close/>
              </a:path>
            </a:pathLst>
          </a:custGeom>
          <a:solidFill>
            <a:srgbClr val="4ED63D"/>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6" name="Straight Arrow Connector 95"/>
          <p:cNvCxnSpPr/>
          <p:nvPr/>
        </p:nvCxnSpPr>
        <p:spPr>
          <a:xfrm flipH="1" flipV="1">
            <a:off x="1404938" y="3924300"/>
            <a:ext cx="296862" cy="119063"/>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V="1">
            <a:off x="2105025" y="3883025"/>
            <a:ext cx="304800" cy="80963"/>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H="1" flipV="1">
            <a:off x="1563688" y="3586163"/>
            <a:ext cx="207962" cy="239712"/>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2090738" y="4084638"/>
            <a:ext cx="169862" cy="11112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flipV="1">
            <a:off x="2063750" y="3654425"/>
            <a:ext cx="300038" cy="19843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flipH="1" flipV="1">
            <a:off x="1808163" y="3416300"/>
            <a:ext cx="101600" cy="29368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2065338" y="3348038"/>
            <a:ext cx="52387" cy="334962"/>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7597775" y="3592513"/>
            <a:ext cx="90488" cy="19843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355" name="WordArt 1028"/>
          <p:cNvSpPr>
            <a:spLocks noChangeArrowheads="1" noChangeShapeType="1" noTextEdit="1"/>
          </p:cNvSpPr>
          <p:nvPr/>
        </p:nvSpPr>
        <p:spPr bwMode="auto">
          <a:xfrm>
            <a:off x="3152775" y="3581400"/>
            <a:ext cx="231775" cy="325438"/>
          </a:xfrm>
          <a:prstGeom prst="rect">
            <a:avLst/>
          </a:prstGeom>
        </p:spPr>
        <p:txBody>
          <a:bodyPr wrap="none" fromWordArt="1">
            <a:prstTxWarp prst="textPlain">
              <a:avLst>
                <a:gd name="adj" fmla="val 50000"/>
              </a:avLst>
            </a:prstTxWarp>
          </a:bodyPr>
          <a:lstStyle/>
          <a:p>
            <a:pPr algn="ctr"/>
            <a:r>
              <a:rPr lang="en-US" sz="3600" b="1" kern="10">
                <a:ln w="12700">
                  <a:solidFill>
                    <a:srgbClr val="000000"/>
                  </a:solidFill>
                  <a:round/>
                  <a:headEnd/>
                  <a:tailEnd/>
                </a:ln>
                <a:solidFill>
                  <a:srgbClr val="FF0000"/>
                </a:solidFill>
                <a:latin typeface="Calibri"/>
                <a:cs typeface="Calibri"/>
              </a:rPr>
              <a:t>L</a:t>
            </a:r>
          </a:p>
        </p:txBody>
      </p:sp>
      <p:sp>
        <p:nvSpPr>
          <p:cNvPr id="13356" name="WordArt 1028"/>
          <p:cNvSpPr>
            <a:spLocks noChangeArrowheads="1" noChangeShapeType="1" noTextEdit="1"/>
          </p:cNvSpPr>
          <p:nvPr/>
        </p:nvSpPr>
        <p:spPr bwMode="auto">
          <a:xfrm>
            <a:off x="7712075" y="2759075"/>
            <a:ext cx="233363" cy="327025"/>
          </a:xfrm>
          <a:prstGeom prst="rect">
            <a:avLst/>
          </a:prstGeom>
        </p:spPr>
        <p:txBody>
          <a:bodyPr wrap="none" fromWordArt="1">
            <a:prstTxWarp prst="textPlain">
              <a:avLst>
                <a:gd name="adj" fmla="val 50000"/>
              </a:avLst>
            </a:prstTxWarp>
          </a:bodyPr>
          <a:lstStyle/>
          <a:p>
            <a:pPr algn="ctr"/>
            <a:r>
              <a:rPr lang="en-US" sz="3600" b="1" kern="10">
                <a:ln w="12700">
                  <a:solidFill>
                    <a:srgbClr val="000000"/>
                  </a:solidFill>
                  <a:round/>
                  <a:headEnd/>
                  <a:tailEnd/>
                </a:ln>
                <a:solidFill>
                  <a:srgbClr val="FF0000"/>
                </a:solidFill>
                <a:latin typeface="Calibri"/>
                <a:cs typeface="Calibri"/>
              </a:rPr>
              <a:t>L</a:t>
            </a:r>
          </a:p>
        </p:txBody>
      </p:sp>
      <p:sp>
        <p:nvSpPr>
          <p:cNvPr id="123" name="Freeform 122"/>
          <p:cNvSpPr/>
          <p:nvPr/>
        </p:nvSpPr>
        <p:spPr>
          <a:xfrm>
            <a:off x="7156450" y="2759075"/>
            <a:ext cx="947738" cy="531813"/>
          </a:xfrm>
          <a:custGeom>
            <a:avLst/>
            <a:gdLst>
              <a:gd name="connsiteX0" fmla="*/ 0 w 2422769"/>
              <a:gd name="connsiteY0" fmla="*/ 0 h 1484923"/>
              <a:gd name="connsiteX1" fmla="*/ 703384 w 2422769"/>
              <a:gd name="connsiteY1" fmla="*/ 859692 h 1484923"/>
              <a:gd name="connsiteX2" fmla="*/ 2422769 w 2422769"/>
              <a:gd name="connsiteY2" fmla="*/ 1484923 h 1484923"/>
              <a:gd name="connsiteX0" fmla="*/ 0 w 2136442"/>
              <a:gd name="connsiteY0" fmla="*/ 0 h 1484923"/>
              <a:gd name="connsiteX1" fmla="*/ 703384 w 2136442"/>
              <a:gd name="connsiteY1" fmla="*/ 859692 h 1484923"/>
              <a:gd name="connsiteX2" fmla="*/ 2136442 w 2136442"/>
              <a:gd name="connsiteY2" fmla="*/ 1484923 h 1484923"/>
            </a:gdLst>
            <a:ahLst/>
            <a:cxnLst>
              <a:cxn ang="0">
                <a:pos x="connsiteX0" y="connsiteY0"/>
              </a:cxn>
              <a:cxn ang="0">
                <a:pos x="connsiteX1" y="connsiteY1"/>
              </a:cxn>
              <a:cxn ang="0">
                <a:pos x="connsiteX2" y="connsiteY2"/>
              </a:cxn>
            </a:cxnLst>
            <a:rect l="l" t="t" r="r" b="b"/>
            <a:pathLst>
              <a:path w="2136442" h="1484923">
                <a:moveTo>
                  <a:pt x="0" y="0"/>
                </a:moveTo>
                <a:cubicBezTo>
                  <a:pt x="149794" y="306102"/>
                  <a:pt x="347310" y="612205"/>
                  <a:pt x="703384" y="859692"/>
                </a:cubicBezTo>
                <a:cubicBezTo>
                  <a:pt x="1059458" y="1107179"/>
                  <a:pt x="2136442" y="1484923"/>
                  <a:pt x="2136442" y="1484923"/>
                </a:cubicBezTo>
              </a:path>
            </a:pathLst>
          </a:custGeom>
          <a:ln w="57150"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lIns="45720" tIns="22860" rIns="45720" bIns="22860" anchor="ctr"/>
          <a:lstStyle/>
          <a:p>
            <a:pPr algn="ctr">
              <a:defRPr/>
            </a:pPr>
            <a:endParaRPr lang="en-US"/>
          </a:p>
        </p:txBody>
      </p:sp>
      <p:sp>
        <p:nvSpPr>
          <p:cNvPr id="124" name="Freeform 123"/>
          <p:cNvSpPr/>
          <p:nvPr/>
        </p:nvSpPr>
        <p:spPr>
          <a:xfrm rot="1258527">
            <a:off x="2914650" y="3370263"/>
            <a:ext cx="263525" cy="744537"/>
          </a:xfrm>
          <a:custGeom>
            <a:avLst/>
            <a:gdLst>
              <a:gd name="connsiteX0" fmla="*/ 0 w 2422769"/>
              <a:gd name="connsiteY0" fmla="*/ 0 h 1484923"/>
              <a:gd name="connsiteX1" fmla="*/ 703384 w 2422769"/>
              <a:gd name="connsiteY1" fmla="*/ 859692 h 1484923"/>
              <a:gd name="connsiteX2" fmla="*/ 2422769 w 2422769"/>
              <a:gd name="connsiteY2" fmla="*/ 1484923 h 1484923"/>
            </a:gdLst>
            <a:ahLst/>
            <a:cxnLst>
              <a:cxn ang="0">
                <a:pos x="connsiteX0" y="connsiteY0"/>
              </a:cxn>
              <a:cxn ang="0">
                <a:pos x="connsiteX1" y="connsiteY1"/>
              </a:cxn>
              <a:cxn ang="0">
                <a:pos x="connsiteX2" y="connsiteY2"/>
              </a:cxn>
            </a:cxnLst>
            <a:rect l="l" t="t" r="r" b="b"/>
            <a:pathLst>
              <a:path w="2422769" h="1484923">
                <a:moveTo>
                  <a:pt x="0" y="0"/>
                </a:moveTo>
                <a:cubicBezTo>
                  <a:pt x="149794" y="306102"/>
                  <a:pt x="299589" y="612205"/>
                  <a:pt x="703384" y="859692"/>
                </a:cubicBezTo>
                <a:cubicBezTo>
                  <a:pt x="1107179" y="1107179"/>
                  <a:pt x="2422769" y="1484923"/>
                  <a:pt x="2422769" y="1484923"/>
                </a:cubicBezTo>
              </a:path>
            </a:pathLst>
          </a:custGeom>
          <a:ln w="57150"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lIns="45720" tIns="22860" rIns="45720" bIns="22860" anchor="ctr"/>
          <a:lstStyle/>
          <a:p>
            <a:pPr algn="ctr">
              <a:defRPr/>
            </a:pPr>
            <a:endParaRPr lang="en-US"/>
          </a:p>
        </p:txBody>
      </p:sp>
      <p:sp>
        <p:nvSpPr>
          <p:cNvPr id="125" name="Freeform 124"/>
          <p:cNvSpPr/>
          <p:nvPr/>
        </p:nvSpPr>
        <p:spPr>
          <a:xfrm rot="12601028">
            <a:off x="7359650" y="2468563"/>
            <a:ext cx="1196975" cy="360362"/>
          </a:xfrm>
          <a:custGeom>
            <a:avLst/>
            <a:gdLst>
              <a:gd name="connsiteX0" fmla="*/ 0 w 2422769"/>
              <a:gd name="connsiteY0" fmla="*/ 0 h 1484923"/>
              <a:gd name="connsiteX1" fmla="*/ 703384 w 2422769"/>
              <a:gd name="connsiteY1" fmla="*/ 859692 h 1484923"/>
              <a:gd name="connsiteX2" fmla="*/ 2422769 w 2422769"/>
              <a:gd name="connsiteY2" fmla="*/ 1484923 h 1484923"/>
              <a:gd name="connsiteX0" fmla="*/ 0 w 2422769"/>
              <a:gd name="connsiteY0" fmla="*/ 0 h 1484923"/>
              <a:gd name="connsiteX1" fmla="*/ 960089 w 2422769"/>
              <a:gd name="connsiteY1" fmla="*/ 966191 h 1484923"/>
              <a:gd name="connsiteX2" fmla="*/ 2422769 w 2422769"/>
              <a:gd name="connsiteY2" fmla="*/ 1484923 h 1484923"/>
            </a:gdLst>
            <a:ahLst/>
            <a:cxnLst>
              <a:cxn ang="0">
                <a:pos x="connsiteX0" y="connsiteY0"/>
              </a:cxn>
              <a:cxn ang="0">
                <a:pos x="connsiteX1" y="connsiteY1"/>
              </a:cxn>
              <a:cxn ang="0">
                <a:pos x="connsiteX2" y="connsiteY2"/>
              </a:cxn>
            </a:cxnLst>
            <a:rect l="l" t="t" r="r" b="b"/>
            <a:pathLst>
              <a:path w="2422769" h="1484923">
                <a:moveTo>
                  <a:pt x="0" y="0"/>
                </a:moveTo>
                <a:cubicBezTo>
                  <a:pt x="149794" y="306102"/>
                  <a:pt x="556294" y="718704"/>
                  <a:pt x="960089" y="966191"/>
                </a:cubicBezTo>
                <a:cubicBezTo>
                  <a:pt x="1363884" y="1213678"/>
                  <a:pt x="2422769" y="1484923"/>
                  <a:pt x="2422769" y="1484923"/>
                </a:cubicBezTo>
              </a:path>
            </a:pathLst>
          </a:custGeom>
          <a:ln w="57150" cmpd="sng">
            <a:solidFill>
              <a:srgbClr val="3366FF"/>
            </a:solidFill>
            <a:prstDash val="solid"/>
          </a:ln>
          <a:effectLst/>
        </p:spPr>
        <p:style>
          <a:lnRef idx="2">
            <a:schemeClr val="accent1"/>
          </a:lnRef>
          <a:fillRef idx="0">
            <a:schemeClr val="accent1"/>
          </a:fillRef>
          <a:effectRef idx="1">
            <a:schemeClr val="accent1"/>
          </a:effectRef>
          <a:fontRef idx="minor">
            <a:schemeClr val="tx1"/>
          </a:fontRef>
        </p:style>
        <p:txBody>
          <a:bodyPr lIns="45720" tIns="22860" rIns="45720" bIns="22860" anchor="ctr"/>
          <a:lstStyle/>
          <a:p>
            <a:pPr algn="ctr">
              <a:defRPr/>
            </a:pPr>
            <a:endParaRPr lang="en-US"/>
          </a:p>
        </p:txBody>
      </p:sp>
      <p:sp>
        <p:nvSpPr>
          <p:cNvPr id="13360" name="TextBox 141"/>
          <p:cNvSpPr txBox="1">
            <a:spLocks noChangeArrowheads="1"/>
          </p:cNvSpPr>
          <p:nvPr/>
        </p:nvSpPr>
        <p:spPr bwMode="auto">
          <a:xfrm>
            <a:off x="1144588" y="2555875"/>
            <a:ext cx="1230312"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r>
              <a:rPr lang="en-US" sz="1600">
                <a:solidFill>
                  <a:srgbClr val="FF0000"/>
                </a:solidFill>
              </a:rPr>
              <a:t>Ridge </a:t>
            </a:r>
            <a:br>
              <a:rPr lang="en-US" sz="1600">
                <a:solidFill>
                  <a:srgbClr val="FF0000"/>
                </a:solidFill>
              </a:rPr>
            </a:br>
            <a:r>
              <a:rPr lang="en-US" sz="1600">
                <a:solidFill>
                  <a:srgbClr val="FF0000"/>
                </a:solidFill>
              </a:rPr>
              <a:t>amplification</a:t>
            </a:r>
          </a:p>
        </p:txBody>
      </p:sp>
      <p:sp>
        <p:nvSpPr>
          <p:cNvPr id="13361" name="TextBox 143"/>
          <p:cNvSpPr txBox="1">
            <a:spLocks noChangeArrowheads="1"/>
          </p:cNvSpPr>
          <p:nvPr/>
        </p:nvSpPr>
        <p:spPr bwMode="auto">
          <a:xfrm>
            <a:off x="6113463" y="2092325"/>
            <a:ext cx="14414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r>
              <a:rPr lang="en-US" sz="1600" b="1"/>
              <a:t>Cyclonic wave breaking</a:t>
            </a:r>
          </a:p>
        </p:txBody>
      </p:sp>
      <p:sp>
        <p:nvSpPr>
          <p:cNvPr id="156" name="Freeform 155"/>
          <p:cNvSpPr/>
          <p:nvPr/>
        </p:nvSpPr>
        <p:spPr>
          <a:xfrm rot="685694">
            <a:off x="4813300" y="5135563"/>
            <a:ext cx="504825" cy="411162"/>
          </a:xfrm>
          <a:custGeom>
            <a:avLst/>
            <a:gdLst>
              <a:gd name="connsiteX0" fmla="*/ 82978 w 945838"/>
              <a:gd name="connsiteY0" fmla="*/ 541285 h 948071"/>
              <a:gd name="connsiteX1" fmla="*/ 145950 w 945838"/>
              <a:gd name="connsiteY1" fmla="*/ 236894 h 948071"/>
              <a:gd name="connsiteX2" fmla="*/ 408332 w 945838"/>
              <a:gd name="connsiteY2" fmla="*/ 58457 h 948071"/>
              <a:gd name="connsiteX3" fmla="*/ 891114 w 945838"/>
              <a:gd name="connsiteY3" fmla="*/ 16472 h 948071"/>
              <a:gd name="connsiteX4" fmla="*/ 870123 w 945838"/>
              <a:gd name="connsiteY4" fmla="*/ 310368 h 948071"/>
              <a:gd name="connsiteX5" fmla="*/ 313874 w 945838"/>
              <a:gd name="connsiteY5" fmla="*/ 478308 h 948071"/>
              <a:gd name="connsiteX6" fmla="*/ 618237 w 945838"/>
              <a:gd name="connsiteY6" fmla="*/ 625256 h 948071"/>
              <a:gd name="connsiteX7" fmla="*/ 282388 w 945838"/>
              <a:gd name="connsiteY7" fmla="*/ 929647 h 948071"/>
              <a:gd name="connsiteX8" fmla="*/ 9512 w 945838"/>
              <a:gd name="connsiteY8" fmla="*/ 877166 h 948071"/>
              <a:gd name="connsiteX9" fmla="*/ 82978 w 945838"/>
              <a:gd name="connsiteY9" fmla="*/ 541285 h 948071"/>
              <a:gd name="connsiteX0" fmla="*/ 82978 w 870627"/>
              <a:gd name="connsiteY0" fmla="*/ 483767 h 890553"/>
              <a:gd name="connsiteX1" fmla="*/ 145950 w 870627"/>
              <a:gd name="connsiteY1" fmla="*/ 179376 h 890553"/>
              <a:gd name="connsiteX2" fmla="*/ 408332 w 870627"/>
              <a:gd name="connsiteY2" fmla="*/ 939 h 890553"/>
              <a:gd name="connsiteX3" fmla="*/ 870123 w 870627"/>
              <a:gd name="connsiteY3" fmla="*/ 252850 h 890553"/>
              <a:gd name="connsiteX4" fmla="*/ 313874 w 870627"/>
              <a:gd name="connsiteY4" fmla="*/ 420790 h 890553"/>
              <a:gd name="connsiteX5" fmla="*/ 618237 w 870627"/>
              <a:gd name="connsiteY5" fmla="*/ 567738 h 890553"/>
              <a:gd name="connsiteX6" fmla="*/ 282388 w 870627"/>
              <a:gd name="connsiteY6" fmla="*/ 872129 h 890553"/>
              <a:gd name="connsiteX7" fmla="*/ 9512 w 870627"/>
              <a:gd name="connsiteY7" fmla="*/ 819648 h 890553"/>
              <a:gd name="connsiteX8" fmla="*/ 82978 w 870627"/>
              <a:gd name="connsiteY8" fmla="*/ 483767 h 890553"/>
              <a:gd name="connsiteX0" fmla="*/ 82978 w 618311"/>
              <a:gd name="connsiteY0" fmla="*/ 490015 h 896801"/>
              <a:gd name="connsiteX1" fmla="*/ 145950 w 618311"/>
              <a:gd name="connsiteY1" fmla="*/ 185624 h 896801"/>
              <a:gd name="connsiteX2" fmla="*/ 408332 w 618311"/>
              <a:gd name="connsiteY2" fmla="*/ 7187 h 896801"/>
              <a:gd name="connsiteX3" fmla="*/ 313874 w 618311"/>
              <a:gd name="connsiteY3" fmla="*/ 427038 h 896801"/>
              <a:gd name="connsiteX4" fmla="*/ 618237 w 618311"/>
              <a:gd name="connsiteY4" fmla="*/ 573986 h 896801"/>
              <a:gd name="connsiteX5" fmla="*/ 282388 w 618311"/>
              <a:gd name="connsiteY5" fmla="*/ 878377 h 896801"/>
              <a:gd name="connsiteX6" fmla="*/ 9512 w 618311"/>
              <a:gd name="connsiteY6" fmla="*/ 825896 h 896801"/>
              <a:gd name="connsiteX7" fmla="*/ 82978 w 618311"/>
              <a:gd name="connsiteY7" fmla="*/ 490015 h 896801"/>
              <a:gd name="connsiteX0" fmla="*/ 82978 w 651279"/>
              <a:gd name="connsiteY0" fmla="*/ 420460 h 827246"/>
              <a:gd name="connsiteX1" fmla="*/ 145950 w 651279"/>
              <a:gd name="connsiteY1" fmla="*/ 116069 h 827246"/>
              <a:gd name="connsiteX2" fmla="*/ 649723 w 651279"/>
              <a:gd name="connsiteY2" fmla="*/ 11106 h 827246"/>
              <a:gd name="connsiteX3" fmla="*/ 313874 w 651279"/>
              <a:gd name="connsiteY3" fmla="*/ 357483 h 827246"/>
              <a:gd name="connsiteX4" fmla="*/ 618237 w 651279"/>
              <a:gd name="connsiteY4" fmla="*/ 504431 h 827246"/>
              <a:gd name="connsiteX5" fmla="*/ 282388 w 651279"/>
              <a:gd name="connsiteY5" fmla="*/ 808822 h 827246"/>
              <a:gd name="connsiteX6" fmla="*/ 9512 w 651279"/>
              <a:gd name="connsiteY6" fmla="*/ 756341 h 827246"/>
              <a:gd name="connsiteX7" fmla="*/ 82978 w 651279"/>
              <a:gd name="connsiteY7" fmla="*/ 420460 h 827246"/>
              <a:gd name="connsiteX0" fmla="*/ 82978 w 679912"/>
              <a:gd name="connsiteY0" fmla="*/ 486929 h 893715"/>
              <a:gd name="connsiteX1" fmla="*/ 145950 w 679912"/>
              <a:gd name="connsiteY1" fmla="*/ 182538 h 893715"/>
              <a:gd name="connsiteX2" fmla="*/ 649723 w 679912"/>
              <a:gd name="connsiteY2" fmla="*/ 77575 h 893715"/>
              <a:gd name="connsiteX3" fmla="*/ 313874 w 679912"/>
              <a:gd name="connsiteY3" fmla="*/ 423952 h 893715"/>
              <a:gd name="connsiteX4" fmla="*/ 618237 w 679912"/>
              <a:gd name="connsiteY4" fmla="*/ 570900 h 893715"/>
              <a:gd name="connsiteX5" fmla="*/ 282388 w 679912"/>
              <a:gd name="connsiteY5" fmla="*/ 875291 h 893715"/>
              <a:gd name="connsiteX6" fmla="*/ 9512 w 679912"/>
              <a:gd name="connsiteY6" fmla="*/ 822810 h 893715"/>
              <a:gd name="connsiteX7" fmla="*/ 82978 w 679912"/>
              <a:gd name="connsiteY7" fmla="*/ 486929 h 893715"/>
              <a:gd name="connsiteX0" fmla="*/ 82978 w 653894"/>
              <a:gd name="connsiteY0" fmla="*/ 418518 h 825304"/>
              <a:gd name="connsiteX1" fmla="*/ 145950 w 653894"/>
              <a:gd name="connsiteY1" fmla="*/ 114127 h 825304"/>
              <a:gd name="connsiteX2" fmla="*/ 649723 w 653894"/>
              <a:gd name="connsiteY2" fmla="*/ 9164 h 825304"/>
              <a:gd name="connsiteX3" fmla="*/ 397836 w 653894"/>
              <a:gd name="connsiteY3" fmla="*/ 324053 h 825304"/>
              <a:gd name="connsiteX4" fmla="*/ 618237 w 653894"/>
              <a:gd name="connsiteY4" fmla="*/ 502489 h 825304"/>
              <a:gd name="connsiteX5" fmla="*/ 282388 w 653894"/>
              <a:gd name="connsiteY5" fmla="*/ 806880 h 825304"/>
              <a:gd name="connsiteX6" fmla="*/ 9512 w 653894"/>
              <a:gd name="connsiteY6" fmla="*/ 754399 h 825304"/>
              <a:gd name="connsiteX7" fmla="*/ 82978 w 653894"/>
              <a:gd name="connsiteY7" fmla="*/ 418518 h 825304"/>
              <a:gd name="connsiteX0" fmla="*/ 82978 w 619452"/>
              <a:gd name="connsiteY0" fmla="*/ 408852 h 815638"/>
              <a:gd name="connsiteX1" fmla="*/ 145950 w 619452"/>
              <a:gd name="connsiteY1" fmla="*/ 104461 h 815638"/>
              <a:gd name="connsiteX2" fmla="*/ 471303 w 619452"/>
              <a:gd name="connsiteY2" fmla="*/ 9995 h 815638"/>
              <a:gd name="connsiteX3" fmla="*/ 397836 w 619452"/>
              <a:gd name="connsiteY3" fmla="*/ 314387 h 815638"/>
              <a:gd name="connsiteX4" fmla="*/ 618237 w 619452"/>
              <a:gd name="connsiteY4" fmla="*/ 492823 h 815638"/>
              <a:gd name="connsiteX5" fmla="*/ 282388 w 619452"/>
              <a:gd name="connsiteY5" fmla="*/ 797214 h 815638"/>
              <a:gd name="connsiteX6" fmla="*/ 9512 w 619452"/>
              <a:gd name="connsiteY6" fmla="*/ 744733 h 815638"/>
              <a:gd name="connsiteX7" fmla="*/ 82978 w 619452"/>
              <a:gd name="connsiteY7" fmla="*/ 408852 h 815638"/>
              <a:gd name="connsiteX0" fmla="*/ 82978 w 619452"/>
              <a:gd name="connsiteY0" fmla="*/ 443879 h 850665"/>
              <a:gd name="connsiteX1" fmla="*/ 145950 w 619452"/>
              <a:gd name="connsiteY1" fmla="*/ 139488 h 850665"/>
              <a:gd name="connsiteX2" fmla="*/ 471303 w 619452"/>
              <a:gd name="connsiteY2" fmla="*/ 45022 h 850665"/>
              <a:gd name="connsiteX3" fmla="*/ 397836 w 619452"/>
              <a:gd name="connsiteY3" fmla="*/ 349414 h 850665"/>
              <a:gd name="connsiteX4" fmla="*/ 618237 w 619452"/>
              <a:gd name="connsiteY4" fmla="*/ 527850 h 850665"/>
              <a:gd name="connsiteX5" fmla="*/ 282388 w 619452"/>
              <a:gd name="connsiteY5" fmla="*/ 832241 h 850665"/>
              <a:gd name="connsiteX6" fmla="*/ 9512 w 619452"/>
              <a:gd name="connsiteY6" fmla="*/ 779760 h 850665"/>
              <a:gd name="connsiteX7" fmla="*/ 82978 w 619452"/>
              <a:gd name="connsiteY7" fmla="*/ 443879 h 850665"/>
              <a:gd name="connsiteX0" fmla="*/ 3849 w 613789"/>
              <a:gd name="connsiteY0" fmla="*/ 790336 h 876222"/>
              <a:gd name="connsiteX1" fmla="*/ 140287 w 613789"/>
              <a:gd name="connsiteY1" fmla="*/ 150064 h 876222"/>
              <a:gd name="connsiteX2" fmla="*/ 465640 w 613789"/>
              <a:gd name="connsiteY2" fmla="*/ 55598 h 876222"/>
              <a:gd name="connsiteX3" fmla="*/ 392173 w 613789"/>
              <a:gd name="connsiteY3" fmla="*/ 359990 h 876222"/>
              <a:gd name="connsiteX4" fmla="*/ 612574 w 613789"/>
              <a:gd name="connsiteY4" fmla="*/ 538426 h 876222"/>
              <a:gd name="connsiteX5" fmla="*/ 276725 w 613789"/>
              <a:gd name="connsiteY5" fmla="*/ 842817 h 876222"/>
              <a:gd name="connsiteX6" fmla="*/ 3849 w 613789"/>
              <a:gd name="connsiteY6" fmla="*/ 790336 h 876222"/>
              <a:gd name="connsiteX0" fmla="*/ 3849 w 618537"/>
              <a:gd name="connsiteY0" fmla="*/ 766237 h 852123"/>
              <a:gd name="connsiteX1" fmla="*/ 140287 w 618537"/>
              <a:gd name="connsiteY1" fmla="*/ 125965 h 852123"/>
              <a:gd name="connsiteX2" fmla="*/ 465640 w 618537"/>
              <a:gd name="connsiteY2" fmla="*/ 31499 h 852123"/>
              <a:gd name="connsiteX3" fmla="*/ 612574 w 618537"/>
              <a:gd name="connsiteY3" fmla="*/ 514327 h 852123"/>
              <a:gd name="connsiteX4" fmla="*/ 276725 w 618537"/>
              <a:gd name="connsiteY4" fmla="*/ 818718 h 852123"/>
              <a:gd name="connsiteX5" fmla="*/ 3849 w 618537"/>
              <a:gd name="connsiteY5" fmla="*/ 766237 h 852123"/>
              <a:gd name="connsiteX0" fmla="*/ 23468 w 638155"/>
              <a:gd name="connsiteY0" fmla="*/ 766237 h 779111"/>
              <a:gd name="connsiteX1" fmla="*/ 159906 w 638155"/>
              <a:gd name="connsiteY1" fmla="*/ 125965 h 779111"/>
              <a:gd name="connsiteX2" fmla="*/ 485259 w 638155"/>
              <a:gd name="connsiteY2" fmla="*/ 31499 h 779111"/>
              <a:gd name="connsiteX3" fmla="*/ 632193 w 638155"/>
              <a:gd name="connsiteY3" fmla="*/ 514327 h 779111"/>
              <a:gd name="connsiteX4" fmla="*/ 23468 w 638155"/>
              <a:gd name="connsiteY4" fmla="*/ 766237 h 779111"/>
              <a:gd name="connsiteX0" fmla="*/ 473846 w 479808"/>
              <a:gd name="connsiteY0" fmla="*/ 506716 h 507270"/>
              <a:gd name="connsiteX1" fmla="*/ 1559 w 479808"/>
              <a:gd name="connsiteY1" fmla="*/ 118354 h 507270"/>
              <a:gd name="connsiteX2" fmla="*/ 326912 w 479808"/>
              <a:gd name="connsiteY2" fmla="*/ 23888 h 507270"/>
              <a:gd name="connsiteX3" fmla="*/ 473846 w 479808"/>
              <a:gd name="connsiteY3" fmla="*/ 506716 h 507270"/>
              <a:gd name="connsiteX0" fmla="*/ 585461 w 607581"/>
              <a:gd name="connsiteY0" fmla="*/ 483507 h 505370"/>
              <a:gd name="connsiteX1" fmla="*/ 1178 w 607581"/>
              <a:gd name="connsiteY1" fmla="*/ 380118 h 505370"/>
              <a:gd name="connsiteX2" fmla="*/ 438527 w 607581"/>
              <a:gd name="connsiteY2" fmla="*/ 679 h 505370"/>
              <a:gd name="connsiteX3" fmla="*/ 585461 w 607581"/>
              <a:gd name="connsiteY3" fmla="*/ 483507 h 505370"/>
              <a:gd name="connsiteX0" fmla="*/ 585461 w 607582"/>
              <a:gd name="connsiteY0" fmla="*/ 483507 h 505370"/>
              <a:gd name="connsiteX1" fmla="*/ 1178 w 607582"/>
              <a:gd name="connsiteY1" fmla="*/ 380118 h 505370"/>
              <a:gd name="connsiteX2" fmla="*/ 438527 w 607582"/>
              <a:gd name="connsiteY2" fmla="*/ 679 h 505370"/>
              <a:gd name="connsiteX3" fmla="*/ 585461 w 607582"/>
              <a:gd name="connsiteY3" fmla="*/ 483507 h 505370"/>
              <a:gd name="connsiteX0" fmla="*/ 472357 w 514218"/>
              <a:gd name="connsiteY0" fmla="*/ 776436 h 784540"/>
              <a:gd name="connsiteX1" fmla="*/ 70 w 514218"/>
              <a:gd name="connsiteY1" fmla="*/ 388075 h 784540"/>
              <a:gd name="connsiteX2" fmla="*/ 437419 w 514218"/>
              <a:gd name="connsiteY2" fmla="*/ 8636 h 784540"/>
              <a:gd name="connsiteX3" fmla="*/ 472357 w 514218"/>
              <a:gd name="connsiteY3" fmla="*/ 776436 h 784540"/>
              <a:gd name="connsiteX0" fmla="*/ 300773 w 450998"/>
              <a:gd name="connsiteY0" fmla="*/ 594446 h 607780"/>
              <a:gd name="connsiteX1" fmla="*/ 1493 w 450998"/>
              <a:gd name="connsiteY1" fmla="*/ 382187 h 607780"/>
              <a:gd name="connsiteX2" fmla="*/ 438842 w 450998"/>
              <a:gd name="connsiteY2" fmla="*/ 2748 h 607780"/>
              <a:gd name="connsiteX3" fmla="*/ 300773 w 450998"/>
              <a:gd name="connsiteY3" fmla="*/ 594446 h 607780"/>
              <a:gd name="connsiteX0" fmla="*/ 301280 w 472771"/>
              <a:gd name="connsiteY0" fmla="*/ 760946 h 786047"/>
              <a:gd name="connsiteX1" fmla="*/ 2000 w 472771"/>
              <a:gd name="connsiteY1" fmla="*/ 548687 h 786047"/>
              <a:gd name="connsiteX2" fmla="*/ 461915 w 472771"/>
              <a:gd name="connsiteY2" fmla="*/ 1951 h 786047"/>
              <a:gd name="connsiteX3" fmla="*/ 301280 w 472771"/>
              <a:gd name="connsiteY3" fmla="*/ 760946 h 786047"/>
              <a:gd name="connsiteX0" fmla="*/ 352728 w 479572"/>
              <a:gd name="connsiteY0" fmla="*/ 486224 h 587524"/>
              <a:gd name="connsiteX1" fmla="*/ 794 w 479572"/>
              <a:gd name="connsiteY1" fmla="*/ 546923 h 587524"/>
              <a:gd name="connsiteX2" fmla="*/ 460709 w 479572"/>
              <a:gd name="connsiteY2" fmla="*/ 187 h 587524"/>
              <a:gd name="connsiteX3" fmla="*/ 352728 w 479572"/>
              <a:gd name="connsiteY3" fmla="*/ 486224 h 587524"/>
              <a:gd name="connsiteX0" fmla="*/ 367358 w 494202"/>
              <a:gd name="connsiteY0" fmla="*/ 486224 h 599247"/>
              <a:gd name="connsiteX1" fmla="*/ 15424 w 494202"/>
              <a:gd name="connsiteY1" fmla="*/ 546923 h 599247"/>
              <a:gd name="connsiteX2" fmla="*/ 475339 w 494202"/>
              <a:gd name="connsiteY2" fmla="*/ 187 h 599247"/>
              <a:gd name="connsiteX3" fmla="*/ 367358 w 494202"/>
              <a:gd name="connsiteY3" fmla="*/ 486224 h 599247"/>
              <a:gd name="connsiteX0" fmla="*/ 323286 w 446318"/>
              <a:gd name="connsiteY0" fmla="*/ 487688 h 704656"/>
              <a:gd name="connsiteX1" fmla="*/ 16484 w 446318"/>
              <a:gd name="connsiteY1" fmla="*/ 671659 h 704656"/>
              <a:gd name="connsiteX2" fmla="*/ 431267 w 446318"/>
              <a:gd name="connsiteY2" fmla="*/ 1651 h 704656"/>
              <a:gd name="connsiteX3" fmla="*/ 323286 w 446318"/>
              <a:gd name="connsiteY3" fmla="*/ 487688 h 704656"/>
              <a:gd name="connsiteX0" fmla="*/ 324438 w 462732"/>
              <a:gd name="connsiteY0" fmla="*/ 492152 h 709120"/>
              <a:gd name="connsiteX1" fmla="*/ 17636 w 462732"/>
              <a:gd name="connsiteY1" fmla="*/ 676123 h 709120"/>
              <a:gd name="connsiteX2" fmla="*/ 432419 w 462732"/>
              <a:gd name="connsiteY2" fmla="*/ 6115 h 709120"/>
              <a:gd name="connsiteX3" fmla="*/ 324438 w 462732"/>
              <a:gd name="connsiteY3" fmla="*/ 492152 h 709120"/>
            </a:gdLst>
            <a:ahLst/>
            <a:cxnLst>
              <a:cxn ang="0">
                <a:pos x="connsiteX0" y="connsiteY0"/>
              </a:cxn>
              <a:cxn ang="0">
                <a:pos x="connsiteX1" y="connsiteY1"/>
              </a:cxn>
              <a:cxn ang="0">
                <a:pos x="connsiteX2" y="connsiteY2"/>
              </a:cxn>
              <a:cxn ang="0">
                <a:pos x="connsiteX3" y="connsiteY3"/>
              </a:cxn>
            </a:cxnLst>
            <a:rect l="l" t="t" r="r" b="b"/>
            <a:pathLst>
              <a:path w="462732" h="709120">
                <a:moveTo>
                  <a:pt x="324438" y="492152"/>
                </a:moveTo>
                <a:cubicBezTo>
                  <a:pt x="255307" y="603820"/>
                  <a:pt x="127513" y="783545"/>
                  <a:pt x="17636" y="676123"/>
                </a:cubicBezTo>
                <a:cubicBezTo>
                  <a:pt x="-92241" y="568701"/>
                  <a:pt x="343675" y="-68885"/>
                  <a:pt x="432419" y="6115"/>
                </a:cubicBezTo>
                <a:cubicBezTo>
                  <a:pt x="521163" y="81115"/>
                  <a:pt x="393569" y="380484"/>
                  <a:pt x="324438" y="492152"/>
                </a:cubicBezTo>
                <a:close/>
              </a:path>
            </a:pathLst>
          </a:custGeom>
          <a:solidFill>
            <a:srgbClr val="660066">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100" dirty="0"/>
          </a:p>
        </p:txBody>
      </p:sp>
      <p:sp>
        <p:nvSpPr>
          <p:cNvPr id="13363" name="TextBox 156"/>
          <p:cNvSpPr txBox="1">
            <a:spLocks noChangeArrowheads="1"/>
          </p:cNvSpPr>
          <p:nvPr/>
        </p:nvSpPr>
        <p:spPr bwMode="auto">
          <a:xfrm>
            <a:off x="5470525" y="5173663"/>
            <a:ext cx="161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600"/>
              <a:t>Wind speed max</a:t>
            </a:r>
          </a:p>
        </p:txBody>
      </p:sp>
      <p:sp>
        <p:nvSpPr>
          <p:cNvPr id="13364" name="TextBox 158"/>
          <p:cNvSpPr txBox="1">
            <a:spLocks noChangeArrowheads="1"/>
          </p:cNvSpPr>
          <p:nvPr/>
        </p:nvSpPr>
        <p:spPr bwMode="auto">
          <a:xfrm>
            <a:off x="7570788" y="1989138"/>
            <a:ext cx="14414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r>
              <a:rPr lang="en-US" b="1"/>
              <a:t>Blocking </a:t>
            </a:r>
            <a:br>
              <a:rPr lang="en-US" b="1"/>
            </a:br>
            <a:r>
              <a:rPr lang="en-US" b="1"/>
              <a:t>onset</a:t>
            </a:r>
          </a:p>
        </p:txBody>
      </p:sp>
      <p:sp>
        <p:nvSpPr>
          <p:cNvPr id="13365" name="TextBox 159"/>
          <p:cNvSpPr txBox="1">
            <a:spLocks noChangeArrowheads="1"/>
          </p:cNvSpPr>
          <p:nvPr/>
        </p:nvSpPr>
        <p:spPr bwMode="auto">
          <a:xfrm rot="-735550">
            <a:off x="5705475" y="3046413"/>
            <a:ext cx="143986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r>
              <a:rPr lang="en-US" sz="1600">
                <a:solidFill>
                  <a:srgbClr val="FF0000"/>
                </a:solidFill>
              </a:rPr>
              <a:t>Jet elongation</a:t>
            </a:r>
          </a:p>
        </p:txBody>
      </p:sp>
      <p:sp>
        <p:nvSpPr>
          <p:cNvPr id="13366" name="TextBox 160"/>
          <p:cNvSpPr txBox="1">
            <a:spLocks noChangeArrowheads="1"/>
          </p:cNvSpPr>
          <p:nvPr/>
        </p:nvSpPr>
        <p:spPr bwMode="auto">
          <a:xfrm>
            <a:off x="2803525" y="2538413"/>
            <a:ext cx="14493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r>
              <a:rPr lang="en-US" sz="1600" b="1"/>
              <a:t>Rossby wave </a:t>
            </a:r>
            <a:br>
              <a:rPr lang="en-US" sz="1600" b="1"/>
            </a:br>
            <a:r>
              <a:rPr lang="en-US" sz="1600" b="1"/>
              <a:t>dispersion</a:t>
            </a:r>
          </a:p>
        </p:txBody>
      </p:sp>
      <p:sp>
        <p:nvSpPr>
          <p:cNvPr id="13367" name="TextBox 109"/>
          <p:cNvSpPr txBox="1">
            <a:spLocks noChangeArrowheads="1"/>
          </p:cNvSpPr>
          <p:nvPr/>
        </p:nvSpPr>
        <p:spPr bwMode="auto">
          <a:xfrm>
            <a:off x="1009650" y="4111625"/>
            <a:ext cx="178276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288" rIns="0" bIns="0" anchor="ctr" anchorCtr="1">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lnSpc>
                <a:spcPts val="1663"/>
              </a:lnSpc>
            </a:pPr>
            <a:r>
              <a:rPr lang="en-US" sz="4000">
                <a:latin typeface="Times New Roman" pitchFamily="18" charset="0"/>
                <a:cs typeface="Times New Roman" pitchFamily="18" charset="0"/>
              </a:rPr>
              <a:t>9</a:t>
            </a:r>
          </a:p>
        </p:txBody>
      </p:sp>
      <p:sp>
        <p:nvSpPr>
          <p:cNvPr id="13368" name="TextBox 110"/>
          <p:cNvSpPr txBox="1">
            <a:spLocks noChangeArrowheads="1"/>
          </p:cNvSpPr>
          <p:nvPr/>
        </p:nvSpPr>
        <p:spPr bwMode="auto">
          <a:xfrm rot="10800000">
            <a:off x="989013" y="3729038"/>
            <a:ext cx="17811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288" rIns="0" bIns="0" anchor="ctr" anchorCtr="1">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lnSpc>
                <a:spcPts val="1663"/>
              </a:lnSpc>
            </a:pPr>
            <a:r>
              <a:rPr lang="en-US" sz="4000">
                <a:latin typeface="Times New Roman" pitchFamily="18" charset="0"/>
                <a:cs typeface="Times New Roman" pitchFamily="18" charset="0"/>
              </a:rPr>
              <a:t>9</a:t>
            </a:r>
          </a:p>
        </p:txBody>
      </p:sp>
      <p:sp>
        <p:nvSpPr>
          <p:cNvPr id="13369" name="TextBox 111"/>
          <p:cNvSpPr txBox="1">
            <a:spLocks noChangeArrowheads="1"/>
          </p:cNvSpPr>
          <p:nvPr/>
        </p:nvSpPr>
        <p:spPr bwMode="auto">
          <a:xfrm>
            <a:off x="4897438" y="4284663"/>
            <a:ext cx="17811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288" rIns="0" bIns="0" anchor="ctr" anchorCtr="1">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lnSpc>
                <a:spcPts val="1663"/>
              </a:lnSpc>
            </a:pPr>
            <a:r>
              <a:rPr lang="en-US" sz="4000">
                <a:latin typeface="Times New Roman" pitchFamily="18" charset="0"/>
                <a:cs typeface="Times New Roman" pitchFamily="18" charset="0"/>
              </a:rPr>
              <a:t>9</a:t>
            </a:r>
          </a:p>
        </p:txBody>
      </p:sp>
      <p:sp>
        <p:nvSpPr>
          <p:cNvPr id="13370" name="TextBox 112"/>
          <p:cNvSpPr txBox="1">
            <a:spLocks noChangeArrowheads="1"/>
          </p:cNvSpPr>
          <p:nvPr/>
        </p:nvSpPr>
        <p:spPr bwMode="auto">
          <a:xfrm rot="10800000">
            <a:off x="4875213" y="3902075"/>
            <a:ext cx="17827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288" rIns="0" bIns="0" anchor="ctr" anchorCtr="1">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lnSpc>
                <a:spcPts val="1663"/>
              </a:lnSpc>
            </a:pPr>
            <a:r>
              <a:rPr lang="en-US" sz="4000">
                <a:latin typeface="Times New Roman" pitchFamily="18" charset="0"/>
                <a:cs typeface="Times New Roman" pitchFamily="18" charset="0"/>
              </a:rPr>
              <a:t>9</a:t>
            </a:r>
          </a:p>
        </p:txBody>
      </p:sp>
      <p:sp>
        <p:nvSpPr>
          <p:cNvPr id="13371" name="WordArt 1028"/>
          <p:cNvSpPr>
            <a:spLocks noChangeArrowheads="1" noChangeShapeType="1" noTextEdit="1"/>
          </p:cNvSpPr>
          <p:nvPr/>
        </p:nvSpPr>
        <p:spPr bwMode="auto">
          <a:xfrm>
            <a:off x="4991100" y="6002338"/>
            <a:ext cx="233363" cy="325437"/>
          </a:xfrm>
          <a:prstGeom prst="rect">
            <a:avLst/>
          </a:prstGeom>
        </p:spPr>
        <p:txBody>
          <a:bodyPr wrap="none" fromWordArt="1">
            <a:prstTxWarp prst="textPlain">
              <a:avLst>
                <a:gd name="adj" fmla="val 50000"/>
              </a:avLst>
            </a:prstTxWarp>
          </a:bodyPr>
          <a:lstStyle/>
          <a:p>
            <a:pPr algn="ctr"/>
            <a:r>
              <a:rPr lang="en-US" sz="3600" b="1" kern="10">
                <a:ln w="12700">
                  <a:solidFill>
                    <a:srgbClr val="000000"/>
                  </a:solidFill>
                  <a:round/>
                  <a:headEnd/>
                  <a:tailEnd/>
                </a:ln>
                <a:solidFill>
                  <a:srgbClr val="FF0000"/>
                </a:solidFill>
                <a:latin typeface="Calibri"/>
                <a:cs typeface="Calibri"/>
              </a:rPr>
              <a:t>L</a:t>
            </a:r>
          </a:p>
        </p:txBody>
      </p:sp>
      <p:sp>
        <p:nvSpPr>
          <p:cNvPr id="117" name="Freeform 116"/>
          <p:cNvSpPr/>
          <p:nvPr/>
        </p:nvSpPr>
        <p:spPr>
          <a:xfrm rot="1258527">
            <a:off x="1222375" y="5608638"/>
            <a:ext cx="82550" cy="369887"/>
          </a:xfrm>
          <a:custGeom>
            <a:avLst/>
            <a:gdLst>
              <a:gd name="connsiteX0" fmla="*/ 0 w 2422769"/>
              <a:gd name="connsiteY0" fmla="*/ 0 h 1484923"/>
              <a:gd name="connsiteX1" fmla="*/ 703384 w 2422769"/>
              <a:gd name="connsiteY1" fmla="*/ 859692 h 1484923"/>
              <a:gd name="connsiteX2" fmla="*/ 2422769 w 2422769"/>
              <a:gd name="connsiteY2" fmla="*/ 1484923 h 1484923"/>
            </a:gdLst>
            <a:ahLst/>
            <a:cxnLst>
              <a:cxn ang="0">
                <a:pos x="connsiteX0" y="connsiteY0"/>
              </a:cxn>
              <a:cxn ang="0">
                <a:pos x="connsiteX1" y="connsiteY1"/>
              </a:cxn>
              <a:cxn ang="0">
                <a:pos x="connsiteX2" y="connsiteY2"/>
              </a:cxn>
            </a:cxnLst>
            <a:rect l="l" t="t" r="r" b="b"/>
            <a:pathLst>
              <a:path w="2422769" h="1484923">
                <a:moveTo>
                  <a:pt x="0" y="0"/>
                </a:moveTo>
                <a:cubicBezTo>
                  <a:pt x="149794" y="306102"/>
                  <a:pt x="299589" y="612205"/>
                  <a:pt x="703384" y="859692"/>
                </a:cubicBezTo>
                <a:cubicBezTo>
                  <a:pt x="1107179" y="1107179"/>
                  <a:pt x="2422769" y="1484923"/>
                  <a:pt x="2422769" y="1484923"/>
                </a:cubicBezTo>
              </a:path>
            </a:pathLst>
          </a:custGeom>
          <a:ln w="57150"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lIns="45720" tIns="22860" rIns="45720" bIns="22860" anchor="ctr"/>
          <a:lstStyle/>
          <a:p>
            <a:pPr algn="ctr">
              <a:defRPr/>
            </a:pPr>
            <a:endParaRPr lang="en-US"/>
          </a:p>
        </p:txBody>
      </p:sp>
      <p:sp>
        <p:nvSpPr>
          <p:cNvPr id="13373" name="TextBox 117"/>
          <p:cNvSpPr txBox="1">
            <a:spLocks noChangeArrowheads="1"/>
          </p:cNvSpPr>
          <p:nvPr/>
        </p:nvSpPr>
        <p:spPr bwMode="auto">
          <a:xfrm>
            <a:off x="1443038" y="5583238"/>
            <a:ext cx="11541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600"/>
              <a:t>Trough axis</a:t>
            </a:r>
          </a:p>
        </p:txBody>
      </p:sp>
      <p:sp>
        <p:nvSpPr>
          <p:cNvPr id="13374" name="TextBox 118"/>
          <p:cNvSpPr txBox="1">
            <a:spLocks noChangeArrowheads="1"/>
          </p:cNvSpPr>
          <p:nvPr/>
        </p:nvSpPr>
        <p:spPr bwMode="auto">
          <a:xfrm>
            <a:off x="5492750" y="5975350"/>
            <a:ext cx="19954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600"/>
              <a:t>Downstream cyclone</a:t>
            </a:r>
          </a:p>
        </p:txBody>
      </p:sp>
      <p:sp>
        <p:nvSpPr>
          <p:cNvPr id="120" name="Freeform 119"/>
          <p:cNvSpPr/>
          <p:nvPr/>
        </p:nvSpPr>
        <p:spPr>
          <a:xfrm rot="14637457">
            <a:off x="1144588" y="6121400"/>
            <a:ext cx="311150" cy="69850"/>
          </a:xfrm>
          <a:custGeom>
            <a:avLst/>
            <a:gdLst>
              <a:gd name="connsiteX0" fmla="*/ 0 w 2422769"/>
              <a:gd name="connsiteY0" fmla="*/ 0 h 1484923"/>
              <a:gd name="connsiteX1" fmla="*/ 703384 w 2422769"/>
              <a:gd name="connsiteY1" fmla="*/ 859692 h 1484923"/>
              <a:gd name="connsiteX2" fmla="*/ 2422769 w 2422769"/>
              <a:gd name="connsiteY2" fmla="*/ 1484923 h 1484923"/>
              <a:gd name="connsiteX0" fmla="*/ 0 w 2422769"/>
              <a:gd name="connsiteY0" fmla="*/ 0 h 1484923"/>
              <a:gd name="connsiteX1" fmla="*/ 960089 w 2422769"/>
              <a:gd name="connsiteY1" fmla="*/ 966191 h 1484923"/>
              <a:gd name="connsiteX2" fmla="*/ 2422769 w 2422769"/>
              <a:gd name="connsiteY2" fmla="*/ 1484923 h 1484923"/>
            </a:gdLst>
            <a:ahLst/>
            <a:cxnLst>
              <a:cxn ang="0">
                <a:pos x="connsiteX0" y="connsiteY0"/>
              </a:cxn>
              <a:cxn ang="0">
                <a:pos x="connsiteX1" y="connsiteY1"/>
              </a:cxn>
              <a:cxn ang="0">
                <a:pos x="connsiteX2" y="connsiteY2"/>
              </a:cxn>
            </a:cxnLst>
            <a:rect l="l" t="t" r="r" b="b"/>
            <a:pathLst>
              <a:path w="2422769" h="1484923">
                <a:moveTo>
                  <a:pt x="0" y="0"/>
                </a:moveTo>
                <a:cubicBezTo>
                  <a:pt x="149794" y="306102"/>
                  <a:pt x="556294" y="718704"/>
                  <a:pt x="960089" y="966191"/>
                </a:cubicBezTo>
                <a:cubicBezTo>
                  <a:pt x="1363884" y="1213678"/>
                  <a:pt x="2422769" y="1484923"/>
                  <a:pt x="2422769" y="1484923"/>
                </a:cubicBezTo>
              </a:path>
            </a:pathLst>
          </a:custGeom>
          <a:ln w="57150" cmpd="sng">
            <a:solidFill>
              <a:srgbClr val="3366FF"/>
            </a:solidFill>
            <a:prstDash val="solid"/>
          </a:ln>
          <a:effectLst/>
        </p:spPr>
        <p:style>
          <a:lnRef idx="2">
            <a:schemeClr val="accent1"/>
          </a:lnRef>
          <a:fillRef idx="0">
            <a:schemeClr val="accent1"/>
          </a:fillRef>
          <a:effectRef idx="1">
            <a:schemeClr val="accent1"/>
          </a:effectRef>
          <a:fontRef idx="minor">
            <a:schemeClr val="tx1"/>
          </a:fontRef>
        </p:style>
        <p:txBody>
          <a:bodyPr lIns="45720" tIns="22860" rIns="45720" bIns="22860" anchor="ctr"/>
          <a:lstStyle/>
          <a:p>
            <a:pPr algn="ctr">
              <a:defRPr/>
            </a:pPr>
            <a:endParaRPr lang="en-US"/>
          </a:p>
        </p:txBody>
      </p:sp>
      <p:sp>
        <p:nvSpPr>
          <p:cNvPr id="13376" name="TextBox 120"/>
          <p:cNvSpPr txBox="1">
            <a:spLocks noChangeArrowheads="1"/>
          </p:cNvSpPr>
          <p:nvPr/>
        </p:nvSpPr>
        <p:spPr bwMode="auto">
          <a:xfrm>
            <a:off x="4192588" y="5848350"/>
            <a:ext cx="17811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288" rIns="0" bIns="0" anchor="ctr" anchorCtr="1">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lnSpc>
                <a:spcPts val="1663"/>
              </a:lnSpc>
            </a:pPr>
            <a:r>
              <a:rPr lang="en-US" sz="4000">
                <a:latin typeface="Times New Roman" pitchFamily="18" charset="0"/>
                <a:cs typeface="Times New Roman" pitchFamily="18" charset="0"/>
              </a:rPr>
              <a:t>9</a:t>
            </a:r>
          </a:p>
        </p:txBody>
      </p:sp>
      <p:sp>
        <p:nvSpPr>
          <p:cNvPr id="13377" name="TextBox 121"/>
          <p:cNvSpPr txBox="1">
            <a:spLocks noChangeArrowheads="1"/>
          </p:cNvSpPr>
          <p:nvPr/>
        </p:nvSpPr>
        <p:spPr bwMode="auto">
          <a:xfrm rot="10800000">
            <a:off x="4170363" y="5513388"/>
            <a:ext cx="178276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288" rIns="0" bIns="0" anchor="ctr" anchorCtr="1">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algn="ctr" eaLnBrk="1" hangingPunct="1">
              <a:lnSpc>
                <a:spcPts val="1663"/>
              </a:lnSpc>
            </a:pPr>
            <a:r>
              <a:rPr lang="en-US" sz="4000">
                <a:latin typeface="Times New Roman" pitchFamily="18" charset="0"/>
                <a:cs typeface="Times New Roman" pitchFamily="18" charset="0"/>
              </a:rPr>
              <a:t>9</a:t>
            </a:r>
          </a:p>
        </p:txBody>
      </p:sp>
      <p:sp>
        <p:nvSpPr>
          <p:cNvPr id="13378" name="TextBox 125"/>
          <p:cNvSpPr txBox="1">
            <a:spLocks noChangeArrowheads="1"/>
          </p:cNvSpPr>
          <p:nvPr/>
        </p:nvSpPr>
        <p:spPr bwMode="auto">
          <a:xfrm>
            <a:off x="5480050" y="5611813"/>
            <a:ext cx="24844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600"/>
              <a:t>Recurving tropical cyclone</a:t>
            </a:r>
          </a:p>
        </p:txBody>
      </p:sp>
      <p:sp>
        <p:nvSpPr>
          <p:cNvPr id="13379" name="TextBox 127"/>
          <p:cNvSpPr txBox="1">
            <a:spLocks noChangeArrowheads="1"/>
          </p:cNvSpPr>
          <p:nvPr/>
        </p:nvSpPr>
        <p:spPr bwMode="auto">
          <a:xfrm>
            <a:off x="1439863" y="5942013"/>
            <a:ext cx="10477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1600"/>
              <a:t>Ridge axis</a:t>
            </a:r>
          </a:p>
        </p:txBody>
      </p:sp>
      <p:cxnSp>
        <p:nvCxnSpPr>
          <p:cNvPr id="6" name="Straight Connector 5"/>
          <p:cNvCxnSpPr/>
          <p:nvPr/>
        </p:nvCxnSpPr>
        <p:spPr>
          <a:xfrm flipV="1">
            <a:off x="430213" y="4635500"/>
            <a:ext cx="8283575" cy="11113"/>
          </a:xfrm>
          <a:prstGeom prst="line">
            <a:avLst/>
          </a:prstGeom>
          <a:ln>
            <a:solidFill>
              <a:schemeClr val="tx1">
                <a:lumMod val="85000"/>
                <a:lumOff val="15000"/>
              </a:schemeClr>
            </a:solidFill>
            <a:prstDash val="dash"/>
          </a:ln>
        </p:spPr>
        <p:style>
          <a:lnRef idx="2">
            <a:schemeClr val="accent1"/>
          </a:lnRef>
          <a:fillRef idx="0">
            <a:schemeClr val="accent1"/>
          </a:fillRef>
          <a:effectRef idx="1">
            <a:schemeClr val="accent1"/>
          </a:effectRef>
          <a:fontRef idx="minor">
            <a:schemeClr val="tx1"/>
          </a:fontRef>
        </p:style>
      </p:cxnSp>
      <p:sp>
        <p:nvSpPr>
          <p:cNvPr id="13381" name="TextBox 4"/>
          <p:cNvSpPr txBox="1">
            <a:spLocks noChangeArrowheads="1"/>
          </p:cNvSpPr>
          <p:nvPr/>
        </p:nvSpPr>
        <p:spPr bwMode="auto">
          <a:xfrm>
            <a:off x="7089775" y="4254500"/>
            <a:ext cx="1838325"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FF"/>
                </a:solidFill>
                <a:latin typeface="Arial" pitchFamily="34" charset="0"/>
                <a:ea typeface="MS PGothic" pitchFamily="34" charset="-128"/>
                <a:sym typeface="Arial" pitchFamily="34" charset="0"/>
              </a:defRPr>
            </a:lvl1pPr>
            <a:lvl2pPr marL="742950" indent="-285750" eaLnBrk="0" hangingPunct="0">
              <a:defRPr sz="1200">
                <a:solidFill>
                  <a:srgbClr val="0000FF"/>
                </a:solidFill>
                <a:latin typeface="Arial" pitchFamily="34" charset="0"/>
                <a:ea typeface="MS PGothic" pitchFamily="34" charset="-128"/>
                <a:sym typeface="Arial" pitchFamily="34" charset="0"/>
              </a:defRPr>
            </a:lvl2pPr>
            <a:lvl3pPr marL="1143000" indent="-228600" eaLnBrk="0" hangingPunct="0">
              <a:defRPr sz="1200">
                <a:solidFill>
                  <a:srgbClr val="0000FF"/>
                </a:solidFill>
                <a:latin typeface="Arial" pitchFamily="34" charset="0"/>
                <a:ea typeface="MS PGothic" pitchFamily="34" charset="-128"/>
                <a:sym typeface="Arial" pitchFamily="34" charset="0"/>
              </a:defRPr>
            </a:lvl3pPr>
            <a:lvl4pPr marL="1600200" indent="-228600" eaLnBrk="0" hangingPunct="0">
              <a:defRPr sz="1200">
                <a:solidFill>
                  <a:srgbClr val="0000FF"/>
                </a:solidFill>
                <a:latin typeface="Arial" pitchFamily="34" charset="0"/>
                <a:ea typeface="MS PGothic" pitchFamily="34" charset="-128"/>
                <a:sym typeface="Arial" pitchFamily="34" charset="0"/>
              </a:defRPr>
            </a:lvl4pPr>
            <a:lvl5pPr marL="2057400" indent="-228600" eaLnBrk="0" hangingPunct="0">
              <a:defRPr sz="1200">
                <a:solidFill>
                  <a:srgbClr val="0000FF"/>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1200">
                <a:solidFill>
                  <a:srgbClr val="0000FF"/>
                </a:solidFill>
                <a:latin typeface="Arial" pitchFamily="34" charset="0"/>
                <a:ea typeface="MS PGothic" pitchFamily="34" charset="-128"/>
                <a:sym typeface="Arial" pitchFamily="34" charset="0"/>
              </a:defRPr>
            </a:lvl9pPr>
          </a:lstStyle>
          <a:p>
            <a:pPr eaLnBrk="1" hangingPunct="1"/>
            <a:r>
              <a:rPr lang="en-US" sz="900" b="1" i="1" dirty="0" err="1"/>
              <a:t>Harr</a:t>
            </a:r>
            <a:r>
              <a:rPr lang="en-US" sz="900" b="1" i="1" dirty="0"/>
              <a:t> and </a:t>
            </a:r>
            <a:r>
              <a:rPr lang="en-US" sz="900" b="1" i="1" dirty="0" err="1" smtClean="0"/>
              <a:t>Archambault</a:t>
            </a:r>
            <a:r>
              <a:rPr lang="en-US" sz="900" b="1" i="1" dirty="0" smtClean="0"/>
              <a:t> </a:t>
            </a:r>
            <a:r>
              <a:rPr lang="en-US" sz="900" b="1" i="1" dirty="0"/>
              <a:t>(2013).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42862" tIns="42862" rIns="42862" bIns="42862" numCol="1" anchor="t" anchorCtr="0" compatLnSpc="1">
        <a:prstTxWarp prst="textNoShape">
          <a:avLst/>
        </a:prstTxWarp>
      </a:bodyPr>
      <a:lstStyle>
        <a:defPPr marL="120650" marR="0" indent="-120650" algn="l" defTabSz="914400" rtl="0" eaLnBrk="0" fontAlgn="base" latinLnBrk="0" hangingPunct="0">
          <a:lnSpc>
            <a:spcPct val="100000"/>
          </a:lnSpc>
          <a:spcBef>
            <a:spcPct val="20000"/>
          </a:spcBef>
          <a:spcAft>
            <a:spcPct val="0"/>
          </a:spcAft>
          <a:buClrTx/>
          <a:buSzTx/>
          <a:buFontTx/>
          <a:buNone/>
          <a:tabLst/>
          <a:defRPr kumimoji="0" lang="en-US" sz="1200" b="0" i="0" u="none" strike="noStrike" cap="none" normalizeH="0" baseline="0" smtClean="0">
            <a:ln>
              <a:noFill/>
            </a:ln>
            <a:solidFill>
              <a:srgbClr val="0000FF"/>
            </a:solidFill>
            <a:effectLst/>
            <a:latin typeface="Arial" pitchFamily="34" charset="0"/>
            <a:sym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42862" tIns="42862" rIns="42862" bIns="42862" numCol="1" anchor="t" anchorCtr="0" compatLnSpc="1">
        <a:prstTxWarp prst="textNoShape">
          <a:avLst/>
        </a:prstTxWarp>
      </a:bodyPr>
      <a:lstStyle>
        <a:defPPr marL="120650" marR="0" indent="-120650" algn="l" defTabSz="914400" rtl="0" eaLnBrk="0" fontAlgn="base" latinLnBrk="0" hangingPunct="0">
          <a:lnSpc>
            <a:spcPct val="100000"/>
          </a:lnSpc>
          <a:spcBef>
            <a:spcPct val="20000"/>
          </a:spcBef>
          <a:spcAft>
            <a:spcPct val="0"/>
          </a:spcAft>
          <a:buClrTx/>
          <a:buSzTx/>
          <a:buFontTx/>
          <a:buNone/>
          <a:tabLst/>
          <a:defRPr kumimoji="0" lang="en-US" sz="1200" b="0" i="0" u="none" strike="noStrike" cap="none" normalizeH="0" baseline="0" smtClean="0">
            <a:ln>
              <a:noFill/>
            </a:ln>
            <a:solidFill>
              <a:srgbClr val="0000FF"/>
            </a:solidFill>
            <a:effectLst/>
            <a:latin typeface="Arial" pitchFamily="34" charset="0"/>
            <a:sym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34818</TotalTime>
  <Words>2352</Words>
  <Application>Microsoft Office PowerPoint</Application>
  <PresentationFormat>On-screen Show (4:3)</PresentationFormat>
  <Paragraphs>423</Paragraphs>
  <Slides>24</Slides>
  <Notes>13</Notes>
  <HiddenSlides>1</HiddenSlides>
  <MMClips>1</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Default Design</vt:lpstr>
      <vt:lpstr>Custom Design</vt:lpstr>
      <vt:lpstr>  Earth System Prediction Capability (ESPC)  </vt:lpstr>
      <vt:lpstr>ESPC Overview</vt:lpstr>
      <vt:lpstr>Sources of Extended Range Predictability:  Subseasonal, Intraseasonal and Interannual (ISI) Timescales</vt:lpstr>
      <vt:lpstr>Global Coupled Models</vt:lpstr>
      <vt:lpstr>Recent ESPC Activity</vt:lpstr>
      <vt:lpstr>PowerPoint Presentation</vt:lpstr>
      <vt:lpstr> </vt:lpstr>
      <vt:lpstr>Processes related to blocking:  onset, maintenance, cessation</vt:lpstr>
      <vt:lpstr>Impact of Divergent Outflow Pattern on  Downstream Flow</vt:lpstr>
      <vt:lpstr>Physical Mechanisms that Link Recurving  Tropical Cyclones to Blocking</vt:lpstr>
      <vt:lpstr>Extreme Weather Events: Blocking</vt:lpstr>
      <vt:lpstr>Seasonal Tropical Cyclone Threat: Predictability of Tropical Cyclone Likelihood, Mean Track, and Intensity  from Weekly to Seasonal Timescales</vt:lpstr>
      <vt:lpstr>PowerPoint Presentation</vt:lpstr>
      <vt:lpstr>Tropical Cyclone Demonstration  Phase I</vt:lpstr>
      <vt:lpstr>Tropical Cyclone Demonstration  Phase I</vt:lpstr>
      <vt:lpstr>Tropical Cyclone Phase II Predictive Capability (2018-2025)</vt:lpstr>
      <vt:lpstr>High Impact Weather 0-100 Day Pilot Project (HIWPP)</vt:lpstr>
      <vt:lpstr>High Impact Weather 0-100 Day Pilot Project: Improved Computational Efficiency</vt:lpstr>
      <vt:lpstr>High Impact Weather 0-100 Day Pilot Project (HIWPP)</vt:lpstr>
      <vt:lpstr>PowerPoint Presentation</vt:lpstr>
      <vt:lpstr>PowerPoint Presentation</vt:lpstr>
      <vt:lpstr>PowerPoint Presentation</vt:lpstr>
      <vt:lpstr>PowerPoint Presentation</vt:lpstr>
      <vt:lpstr>ESPC Roadmap</vt:lpstr>
    </vt:vector>
  </TitlesOfParts>
  <Company>National Weather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Unified Operational  Prediction Capability  COPC</dc:title>
  <dc:creator>Steven Warren</dc:creator>
  <cp:lastModifiedBy>Jessie Carman</cp:lastModifiedBy>
  <cp:revision>661</cp:revision>
  <cp:lastPrinted>2012-11-27T22:27:43Z</cp:lastPrinted>
  <dcterms:created xsi:type="dcterms:W3CDTF">2011-06-08T13:07:14Z</dcterms:created>
  <dcterms:modified xsi:type="dcterms:W3CDTF">2013-02-28T19:30:37Z</dcterms:modified>
</cp:coreProperties>
</file>