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85" r:id="rId2"/>
    <p:sldId id="386" r:id="rId3"/>
    <p:sldId id="412" r:id="rId4"/>
    <p:sldId id="420" r:id="rId5"/>
    <p:sldId id="373" r:id="rId6"/>
    <p:sldId id="451" r:id="rId7"/>
    <p:sldId id="452" r:id="rId8"/>
    <p:sldId id="507" r:id="rId9"/>
    <p:sldId id="466" r:id="rId10"/>
    <p:sldId id="508" r:id="rId11"/>
    <p:sldId id="506" r:id="rId12"/>
    <p:sldId id="468" r:id="rId13"/>
    <p:sldId id="504" r:id="rId14"/>
    <p:sldId id="513" r:id="rId15"/>
    <p:sldId id="491" r:id="rId16"/>
    <p:sldId id="497" r:id="rId17"/>
    <p:sldId id="492" r:id="rId18"/>
    <p:sldId id="514" r:id="rId19"/>
    <p:sldId id="413" r:id="rId20"/>
    <p:sldId id="388" r:id="rId21"/>
    <p:sldId id="393" r:id="rId22"/>
    <p:sldId id="390" r:id="rId23"/>
    <p:sldId id="391" r:id="rId24"/>
    <p:sldId id="471" r:id="rId25"/>
    <p:sldId id="394" r:id="rId26"/>
    <p:sldId id="448" r:id="rId27"/>
    <p:sldId id="453" r:id="rId28"/>
    <p:sldId id="465" r:id="rId29"/>
    <p:sldId id="470" r:id="rId30"/>
    <p:sldId id="467" r:id="rId31"/>
    <p:sldId id="464" r:id="rId32"/>
    <p:sldId id="392" r:id="rId33"/>
    <p:sldId id="436" r:id="rId34"/>
    <p:sldId id="493" r:id="rId35"/>
    <p:sldId id="494" r:id="rId36"/>
    <p:sldId id="476" r:id="rId37"/>
    <p:sldId id="438" r:id="rId38"/>
    <p:sldId id="496" r:id="rId39"/>
    <p:sldId id="511" r:id="rId40"/>
    <p:sldId id="444" r:id="rId41"/>
    <p:sldId id="445" r:id="rId42"/>
    <p:sldId id="446" r:id="rId43"/>
    <p:sldId id="509" r:id="rId44"/>
    <p:sldId id="498" r:id="rId45"/>
    <p:sldId id="499" r:id="rId46"/>
    <p:sldId id="500" r:id="rId47"/>
    <p:sldId id="501" r:id="rId48"/>
    <p:sldId id="502" r:id="rId49"/>
    <p:sldId id="417"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B40069"/>
    <a:srgbClr val="0099FF"/>
    <a:srgbClr val="00FFFF"/>
    <a:srgbClr val="008000"/>
    <a:srgbClr val="009999"/>
    <a:srgbClr val="D60093"/>
    <a:srgbClr val="CC009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8565" autoAdjust="0"/>
    <p:restoredTop sz="96006" autoAdjust="0"/>
  </p:normalViewPr>
  <p:slideViewPr>
    <p:cSldViewPr>
      <p:cViewPr>
        <p:scale>
          <a:sx n="70" d="100"/>
          <a:sy n="70" d="100"/>
        </p:scale>
        <p:origin x="-1888" y="-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FF02E-2882-4CD5-A510-7AC811AA60DF}"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en-US"/>
        </a:p>
      </dgm:t>
    </dgm:pt>
    <dgm:pt modelId="{94E8178E-9B82-4FF4-8D3B-9274C264D3E8}">
      <dgm:prSet/>
      <dgm:spPr/>
      <dgm:t>
        <a:bodyPr/>
        <a:lstStyle/>
        <a:p>
          <a:pPr rtl="0"/>
          <a:r>
            <a:rPr lang="en-US" b="1" dirty="0" smtClean="0">
              <a:solidFill>
                <a:srgbClr val="000066"/>
              </a:solidFill>
            </a:rPr>
            <a:t>80-member ensemble for Data Assimilation</a:t>
          </a:r>
          <a:endParaRPr lang="en-US" b="1" dirty="0">
            <a:solidFill>
              <a:srgbClr val="000066"/>
            </a:solidFill>
          </a:endParaRPr>
        </a:p>
      </dgm:t>
    </dgm:pt>
    <dgm:pt modelId="{B78D2823-F1F9-4F22-83FD-B14F8DD4FCB4}" type="parTrans" cxnId="{DA9AA748-BF5E-460D-ACCF-B639CC671910}">
      <dgm:prSet/>
      <dgm:spPr/>
      <dgm:t>
        <a:bodyPr/>
        <a:lstStyle/>
        <a:p>
          <a:endParaRPr lang="en-US"/>
        </a:p>
      </dgm:t>
    </dgm:pt>
    <dgm:pt modelId="{A45DF51B-E757-45A3-9E12-2AE9F6A8EC57}" type="sibTrans" cxnId="{DA9AA748-BF5E-460D-ACCF-B639CC671910}">
      <dgm:prSet/>
      <dgm:spPr/>
      <dgm:t>
        <a:bodyPr/>
        <a:lstStyle/>
        <a:p>
          <a:endParaRPr lang="en-US"/>
        </a:p>
      </dgm:t>
    </dgm:pt>
    <dgm:pt modelId="{525646ED-5D0A-493F-BB8D-60C0E589E337}">
      <dgm:prSet/>
      <dgm:spPr/>
      <dgm:t>
        <a:bodyPr/>
        <a:lstStyle/>
        <a:p>
          <a:pPr rtl="0"/>
          <a:r>
            <a:rPr lang="en-US" b="1" dirty="0" smtClean="0">
              <a:solidFill>
                <a:srgbClr val="000066"/>
              </a:solidFill>
            </a:rPr>
            <a:t>GFS-EnKF lateral boundary conditions.</a:t>
          </a:r>
          <a:endParaRPr lang="en-US" b="1" dirty="0">
            <a:solidFill>
              <a:srgbClr val="000066"/>
            </a:solidFill>
          </a:endParaRPr>
        </a:p>
      </dgm:t>
    </dgm:pt>
    <dgm:pt modelId="{117D6029-F8D0-4384-92A6-A776F9363A84}" type="parTrans" cxnId="{16D85E86-2DA5-4778-991F-E63986CF7032}">
      <dgm:prSet/>
      <dgm:spPr/>
      <dgm:t>
        <a:bodyPr/>
        <a:lstStyle/>
        <a:p>
          <a:endParaRPr lang="en-US"/>
        </a:p>
      </dgm:t>
    </dgm:pt>
    <dgm:pt modelId="{CF934D1D-E834-4901-A628-5AD786E300F1}" type="sibTrans" cxnId="{16D85E86-2DA5-4778-991F-E63986CF7032}">
      <dgm:prSet/>
      <dgm:spPr/>
      <dgm:t>
        <a:bodyPr/>
        <a:lstStyle/>
        <a:p>
          <a:endParaRPr lang="en-US"/>
        </a:p>
      </dgm:t>
    </dgm:pt>
    <dgm:pt modelId="{30B95BCE-341F-4C36-BA83-8F70382B2438}">
      <dgm:prSet/>
      <dgm:spPr/>
      <dgm:t>
        <a:bodyPr/>
        <a:lstStyle/>
        <a:p>
          <a:pPr rtl="0"/>
          <a:r>
            <a:rPr lang="en-US" b="1" dirty="0" smtClean="0">
              <a:solidFill>
                <a:srgbClr val="000066"/>
              </a:solidFill>
            </a:rPr>
            <a:t>Serial EnKF for data assimilation (DART)</a:t>
          </a:r>
          <a:endParaRPr lang="en-US" b="1" dirty="0">
            <a:solidFill>
              <a:srgbClr val="000066"/>
            </a:solidFill>
          </a:endParaRPr>
        </a:p>
      </dgm:t>
    </dgm:pt>
    <dgm:pt modelId="{DD110349-A6C6-45A9-8E88-AAC1CF5F93B3}" type="parTrans" cxnId="{F401B6DF-59D2-4E4A-B899-C2D0CEF6B356}">
      <dgm:prSet/>
      <dgm:spPr/>
      <dgm:t>
        <a:bodyPr/>
        <a:lstStyle/>
        <a:p>
          <a:endParaRPr lang="en-US"/>
        </a:p>
      </dgm:t>
    </dgm:pt>
    <dgm:pt modelId="{ADACEB26-D2A2-45E6-984F-BFD088387780}" type="sibTrans" cxnId="{F401B6DF-59D2-4E4A-B899-C2D0CEF6B356}">
      <dgm:prSet/>
      <dgm:spPr/>
      <dgm:t>
        <a:bodyPr/>
        <a:lstStyle/>
        <a:p>
          <a:endParaRPr lang="en-US"/>
        </a:p>
      </dgm:t>
    </dgm:pt>
    <dgm:pt modelId="{C4ED86A8-6D98-416B-A439-29D08C49B45E}">
      <dgm:prSet/>
      <dgm:spPr/>
      <dgm:t>
        <a:bodyPr/>
        <a:lstStyle/>
        <a:p>
          <a:pPr rtl="0"/>
          <a:r>
            <a:rPr lang="en-US" b="1" dirty="0" smtClean="0">
              <a:solidFill>
                <a:srgbClr val="000066"/>
              </a:solidFill>
            </a:rPr>
            <a:t>Two-way interactive DA – highest resolution nest defines the innovation</a:t>
          </a:r>
          <a:endParaRPr lang="en-US" b="1" dirty="0">
            <a:solidFill>
              <a:srgbClr val="000066"/>
            </a:solidFill>
          </a:endParaRPr>
        </a:p>
      </dgm:t>
    </dgm:pt>
    <dgm:pt modelId="{6AB7206B-2805-4AE7-816A-0797B9E0BA05}" type="parTrans" cxnId="{D77CF314-6D96-4E0B-BA0C-77E436FF1B18}">
      <dgm:prSet/>
      <dgm:spPr/>
      <dgm:t>
        <a:bodyPr/>
        <a:lstStyle/>
        <a:p>
          <a:endParaRPr lang="en-US"/>
        </a:p>
      </dgm:t>
    </dgm:pt>
    <dgm:pt modelId="{D959C384-5EF4-484E-999C-5ABF7DD409BB}" type="sibTrans" cxnId="{D77CF314-6D96-4E0B-BA0C-77E436FF1B18}">
      <dgm:prSet/>
      <dgm:spPr/>
      <dgm:t>
        <a:bodyPr/>
        <a:lstStyle/>
        <a:p>
          <a:endParaRPr lang="en-US"/>
        </a:p>
      </dgm:t>
    </dgm:pt>
    <dgm:pt modelId="{C677D6AA-81AE-4279-8DBE-ECCB16A3449F}">
      <dgm:prSet/>
      <dgm:spPr/>
      <dgm:t>
        <a:bodyPr/>
        <a:lstStyle/>
        <a:p>
          <a:pPr rtl="0"/>
          <a:r>
            <a:rPr lang="en-US" b="1" dirty="0" smtClean="0">
              <a:solidFill>
                <a:srgbClr val="000066"/>
              </a:solidFill>
            </a:rPr>
            <a:t>Control Observations: Surface/ship stations, cloud-track winds, aircraft data, dropsondes, radiosondes, synthetic tropical cyclone observations, storm position.</a:t>
          </a:r>
          <a:endParaRPr lang="en-US" b="1" dirty="0">
            <a:solidFill>
              <a:srgbClr val="000066"/>
            </a:solidFill>
          </a:endParaRPr>
        </a:p>
      </dgm:t>
    </dgm:pt>
    <dgm:pt modelId="{FBD0AFDA-D755-4C67-8658-3BAD3D1EAC70}" type="parTrans" cxnId="{5B450198-2DA8-44E9-B7CB-E22E90294F1F}">
      <dgm:prSet/>
      <dgm:spPr/>
      <dgm:t>
        <a:bodyPr/>
        <a:lstStyle/>
        <a:p>
          <a:endParaRPr lang="en-US"/>
        </a:p>
      </dgm:t>
    </dgm:pt>
    <dgm:pt modelId="{5D3E3087-D6BD-4A1F-B9F2-E3FAF543B221}" type="sibTrans" cxnId="{5B450198-2DA8-44E9-B7CB-E22E90294F1F}">
      <dgm:prSet/>
      <dgm:spPr/>
      <dgm:t>
        <a:bodyPr/>
        <a:lstStyle/>
        <a:p>
          <a:endParaRPr lang="en-US"/>
        </a:p>
      </dgm:t>
    </dgm:pt>
    <dgm:pt modelId="{E5AA5EE6-9488-42A5-8A98-17930E805677}">
      <dgm:prSet/>
      <dgm:spPr/>
      <dgm:t>
        <a:bodyPr/>
        <a:lstStyle/>
        <a:p>
          <a:pPr rtl="0"/>
          <a:r>
            <a:rPr lang="en-US" b="1" dirty="0" smtClean="0">
              <a:solidFill>
                <a:srgbClr val="000066"/>
              </a:solidFill>
            </a:rPr>
            <a:t>6-hr update cycle</a:t>
          </a:r>
          <a:endParaRPr lang="en-US" b="1" dirty="0">
            <a:solidFill>
              <a:srgbClr val="000066"/>
            </a:solidFill>
          </a:endParaRPr>
        </a:p>
      </dgm:t>
    </dgm:pt>
    <dgm:pt modelId="{E6B155A8-927D-4BAA-AB93-FFDC6134FCAC}" type="parTrans" cxnId="{DE6767C1-E638-4667-A25F-8C1FC34559C6}">
      <dgm:prSet/>
      <dgm:spPr/>
      <dgm:t>
        <a:bodyPr/>
        <a:lstStyle/>
        <a:p>
          <a:endParaRPr lang="en-US"/>
        </a:p>
      </dgm:t>
    </dgm:pt>
    <dgm:pt modelId="{05114257-EA76-4977-BD89-6978EFD26AC3}" type="sibTrans" cxnId="{DE6767C1-E638-4667-A25F-8C1FC34559C6}">
      <dgm:prSet/>
      <dgm:spPr/>
      <dgm:t>
        <a:bodyPr/>
        <a:lstStyle/>
        <a:p>
          <a:endParaRPr lang="en-US"/>
        </a:p>
      </dgm:t>
    </dgm:pt>
    <dgm:pt modelId="{27701B27-2F87-4F86-B6E0-DB8C2939C271}">
      <dgm:prSet/>
      <dgm:spPr/>
      <dgm:t>
        <a:bodyPr/>
        <a:lstStyle/>
        <a:p>
          <a:pPr rtl="0"/>
          <a:r>
            <a:rPr lang="en-US" b="1" dirty="0" smtClean="0">
              <a:solidFill>
                <a:srgbClr val="000066"/>
              </a:solidFill>
            </a:rPr>
            <a:t>Distance based localization, multiplicative based adaptive inflation.</a:t>
          </a:r>
          <a:endParaRPr lang="en-US" b="1" dirty="0">
            <a:solidFill>
              <a:srgbClr val="000066"/>
            </a:solidFill>
          </a:endParaRPr>
        </a:p>
      </dgm:t>
    </dgm:pt>
    <dgm:pt modelId="{CDEE6C91-3848-48DF-9DDA-01BD3C00966F}" type="parTrans" cxnId="{64B17105-6E0B-4BCD-90B2-8AD455609425}">
      <dgm:prSet/>
      <dgm:spPr/>
      <dgm:t>
        <a:bodyPr/>
        <a:lstStyle/>
        <a:p>
          <a:endParaRPr lang="en-US"/>
        </a:p>
      </dgm:t>
    </dgm:pt>
    <dgm:pt modelId="{361EE7C3-865E-45FB-9E75-020D5A52B9E2}" type="sibTrans" cxnId="{64B17105-6E0B-4BCD-90B2-8AD455609425}">
      <dgm:prSet/>
      <dgm:spPr/>
      <dgm:t>
        <a:bodyPr/>
        <a:lstStyle/>
        <a:p>
          <a:endParaRPr lang="en-US"/>
        </a:p>
      </dgm:t>
    </dgm:pt>
    <dgm:pt modelId="{B5F68FF2-B132-4F81-ACAD-9490FFD10FA1}">
      <dgm:prSet/>
      <dgm:spPr/>
      <dgm:t>
        <a:bodyPr/>
        <a:lstStyle/>
        <a:p>
          <a:pPr rtl="0"/>
          <a:r>
            <a:rPr lang="en-US" b="1" dirty="0" smtClean="0">
              <a:solidFill>
                <a:srgbClr val="000066"/>
              </a:solidFill>
            </a:rPr>
            <a:t>GFS-EnKF fields interpolated to COAMPS grid for the initial ensemble</a:t>
          </a:r>
          <a:endParaRPr lang="en-US" b="1" dirty="0">
            <a:solidFill>
              <a:srgbClr val="000066"/>
            </a:solidFill>
          </a:endParaRPr>
        </a:p>
      </dgm:t>
    </dgm:pt>
    <dgm:pt modelId="{97E211E6-C3EC-4394-BED7-AD8BE3F67A9C}" type="parTrans" cxnId="{8CBD8963-7E62-4CC7-917C-E62C567EFBC4}">
      <dgm:prSet/>
      <dgm:spPr/>
      <dgm:t>
        <a:bodyPr/>
        <a:lstStyle/>
        <a:p>
          <a:endParaRPr lang="en-US"/>
        </a:p>
      </dgm:t>
    </dgm:pt>
    <dgm:pt modelId="{BE13CAC2-EE41-4F77-B531-FE30D95B6934}" type="sibTrans" cxnId="{8CBD8963-7E62-4CC7-917C-E62C567EFBC4}">
      <dgm:prSet/>
      <dgm:spPr/>
      <dgm:t>
        <a:bodyPr/>
        <a:lstStyle/>
        <a:p>
          <a:endParaRPr lang="en-US"/>
        </a:p>
      </dgm:t>
    </dgm:pt>
    <dgm:pt modelId="{9EBEF0FB-C4DA-4D02-A2DA-43FC3A0AC115}">
      <dgm:prSet/>
      <dgm:spPr/>
      <dgm:t>
        <a:bodyPr/>
        <a:lstStyle/>
        <a:p>
          <a:pPr rtl="0"/>
          <a:r>
            <a:rPr lang="en-US" b="1" dirty="0" smtClean="0">
              <a:solidFill>
                <a:srgbClr val="000066"/>
              </a:solidFill>
            </a:rPr>
            <a:t>DA and forecast for Atlantic, </a:t>
          </a:r>
          <a:r>
            <a:rPr lang="en-US" b="1" dirty="0" err="1" smtClean="0">
              <a:solidFill>
                <a:srgbClr val="000066"/>
              </a:solidFill>
            </a:rPr>
            <a:t>EastPac</a:t>
          </a:r>
          <a:r>
            <a:rPr lang="en-US" b="1" dirty="0" smtClean="0">
              <a:solidFill>
                <a:srgbClr val="000066"/>
              </a:solidFill>
            </a:rPr>
            <a:t>, and </a:t>
          </a:r>
          <a:r>
            <a:rPr lang="en-US" b="1" dirty="0" err="1" smtClean="0">
              <a:solidFill>
                <a:srgbClr val="000066"/>
              </a:solidFill>
            </a:rPr>
            <a:t>WestPac</a:t>
          </a:r>
          <a:r>
            <a:rPr lang="en-US" b="1" dirty="0" smtClean="0">
              <a:solidFill>
                <a:srgbClr val="000066"/>
              </a:solidFill>
            </a:rPr>
            <a:t> basins</a:t>
          </a:r>
          <a:endParaRPr lang="en-US" b="1" dirty="0">
            <a:solidFill>
              <a:srgbClr val="000066"/>
            </a:solidFill>
          </a:endParaRPr>
        </a:p>
      </dgm:t>
    </dgm:pt>
    <dgm:pt modelId="{5C6DDC55-6A0C-45DD-B531-1C86B930F822}" type="parTrans" cxnId="{15019982-EFE5-4E3F-9CEB-65AC15D5BBCE}">
      <dgm:prSet/>
      <dgm:spPr/>
      <dgm:t>
        <a:bodyPr/>
        <a:lstStyle/>
        <a:p>
          <a:endParaRPr lang="en-US"/>
        </a:p>
      </dgm:t>
    </dgm:pt>
    <dgm:pt modelId="{7309CBF8-CFF8-419A-85E3-FBE393FD5606}" type="sibTrans" cxnId="{15019982-EFE5-4E3F-9CEB-65AC15D5BBCE}">
      <dgm:prSet/>
      <dgm:spPr/>
      <dgm:t>
        <a:bodyPr/>
        <a:lstStyle/>
        <a:p>
          <a:endParaRPr lang="en-US"/>
        </a:p>
      </dgm:t>
    </dgm:pt>
    <dgm:pt modelId="{A4ECB554-7828-40E3-B44C-13E044123F54}">
      <dgm:prSet/>
      <dgm:spPr/>
      <dgm:t>
        <a:bodyPr/>
        <a:lstStyle/>
        <a:p>
          <a:pPr rtl="0"/>
          <a:r>
            <a:rPr lang="en-US" b="1" dirty="0" smtClean="0">
              <a:solidFill>
                <a:srgbClr val="000066"/>
              </a:solidFill>
            </a:rPr>
            <a:t>Fixed 45-km mesh for each basin</a:t>
          </a:r>
          <a:endParaRPr lang="en-US" b="1" dirty="0">
            <a:solidFill>
              <a:srgbClr val="000066"/>
            </a:solidFill>
          </a:endParaRPr>
        </a:p>
      </dgm:t>
    </dgm:pt>
    <dgm:pt modelId="{BF061A60-C4AF-4991-A479-4F9DEA20AA3A}" type="parTrans" cxnId="{A11E145C-D2AA-4A2E-A210-591BA1EABC7E}">
      <dgm:prSet/>
      <dgm:spPr/>
      <dgm:t>
        <a:bodyPr/>
        <a:lstStyle/>
        <a:p>
          <a:endParaRPr lang="en-US"/>
        </a:p>
      </dgm:t>
    </dgm:pt>
    <dgm:pt modelId="{344453D6-902B-4F33-AB1D-DF79511ED03F}" type="sibTrans" cxnId="{A11E145C-D2AA-4A2E-A210-591BA1EABC7E}">
      <dgm:prSet/>
      <dgm:spPr/>
      <dgm:t>
        <a:bodyPr/>
        <a:lstStyle/>
        <a:p>
          <a:endParaRPr lang="en-US"/>
        </a:p>
      </dgm:t>
    </dgm:pt>
    <dgm:pt modelId="{2FF926CD-38E3-4339-92DE-96AA5EF22BB2}">
      <dgm:prSet/>
      <dgm:spPr/>
      <dgm:t>
        <a:bodyPr/>
        <a:lstStyle/>
        <a:p>
          <a:pPr rtl="0"/>
          <a:r>
            <a:rPr lang="en-US" b="1" dirty="0" smtClean="0">
              <a:solidFill>
                <a:srgbClr val="000066"/>
              </a:solidFill>
            </a:rPr>
            <a:t>Imbedded 15- and 5-km moving nests</a:t>
          </a:r>
          <a:endParaRPr lang="en-US" b="1" dirty="0">
            <a:solidFill>
              <a:srgbClr val="000066"/>
            </a:solidFill>
          </a:endParaRPr>
        </a:p>
      </dgm:t>
    </dgm:pt>
    <dgm:pt modelId="{0CDB6280-E0F6-4CAC-9E6D-120694AC91A6}" type="parTrans" cxnId="{E68CDE45-7229-409F-9EFD-8D0BAB571239}">
      <dgm:prSet/>
      <dgm:spPr/>
      <dgm:t>
        <a:bodyPr/>
        <a:lstStyle/>
        <a:p>
          <a:endParaRPr lang="en-US"/>
        </a:p>
      </dgm:t>
    </dgm:pt>
    <dgm:pt modelId="{3573F339-BCAA-4810-AB77-C8512EA78D0E}" type="sibTrans" cxnId="{E68CDE45-7229-409F-9EFD-8D0BAB571239}">
      <dgm:prSet/>
      <dgm:spPr/>
      <dgm:t>
        <a:bodyPr/>
        <a:lstStyle/>
        <a:p>
          <a:endParaRPr lang="en-US"/>
        </a:p>
      </dgm:t>
    </dgm:pt>
    <dgm:pt modelId="{6EAC8C6A-F250-4386-B652-4E9B87AE7BC7}">
      <dgm:prSet/>
      <dgm:spPr/>
      <dgm:t>
        <a:bodyPr/>
        <a:lstStyle/>
        <a:p>
          <a:pPr rtl="0"/>
          <a:r>
            <a:rPr lang="en-US" b="1" dirty="0" smtClean="0">
              <a:solidFill>
                <a:srgbClr val="000066"/>
              </a:solidFill>
            </a:rPr>
            <a:t>10-20 members for forecast ensemble</a:t>
          </a:r>
          <a:endParaRPr lang="en-US" b="1" dirty="0">
            <a:solidFill>
              <a:srgbClr val="000066"/>
            </a:solidFill>
          </a:endParaRPr>
        </a:p>
      </dgm:t>
    </dgm:pt>
    <dgm:pt modelId="{0C2255D7-ED02-481A-B86B-248B7F0C901E}" type="parTrans" cxnId="{C1FF61CD-DC3C-4990-BAB3-BB2B4EDF8A13}">
      <dgm:prSet/>
      <dgm:spPr/>
      <dgm:t>
        <a:bodyPr/>
        <a:lstStyle/>
        <a:p>
          <a:endParaRPr lang="en-US"/>
        </a:p>
      </dgm:t>
    </dgm:pt>
    <dgm:pt modelId="{9CD6F839-DABC-4AE1-AF14-9DAD9CF21DEE}" type="sibTrans" cxnId="{C1FF61CD-DC3C-4990-BAB3-BB2B4EDF8A13}">
      <dgm:prSet/>
      <dgm:spPr/>
      <dgm:t>
        <a:bodyPr/>
        <a:lstStyle/>
        <a:p>
          <a:endParaRPr lang="en-US"/>
        </a:p>
      </dgm:t>
    </dgm:pt>
    <dgm:pt modelId="{88956780-666F-4188-B21E-DA2F58DDC110}" type="pres">
      <dgm:prSet presAssocID="{9CBFF02E-2882-4CD5-A510-7AC811AA60DF}" presName="linear" presStyleCnt="0">
        <dgm:presLayoutVars>
          <dgm:dir/>
          <dgm:animLvl val="lvl"/>
          <dgm:resizeHandles val="exact"/>
        </dgm:presLayoutVars>
      </dgm:prSet>
      <dgm:spPr/>
      <dgm:t>
        <a:bodyPr/>
        <a:lstStyle/>
        <a:p>
          <a:endParaRPr lang="en-US"/>
        </a:p>
      </dgm:t>
    </dgm:pt>
    <dgm:pt modelId="{76810F45-E65C-4D85-BF6C-5AED3566912F}" type="pres">
      <dgm:prSet presAssocID="{30B95BCE-341F-4C36-BA83-8F70382B2438}" presName="parentLin" presStyleCnt="0"/>
      <dgm:spPr/>
      <dgm:t>
        <a:bodyPr/>
        <a:lstStyle/>
        <a:p>
          <a:endParaRPr lang="en-US"/>
        </a:p>
      </dgm:t>
    </dgm:pt>
    <dgm:pt modelId="{1D19F92B-968C-4D13-9E46-DE9D9D877BC5}" type="pres">
      <dgm:prSet presAssocID="{30B95BCE-341F-4C36-BA83-8F70382B2438}" presName="parentLeftMargin" presStyleLbl="node1" presStyleIdx="0" presStyleCnt="3"/>
      <dgm:spPr/>
      <dgm:t>
        <a:bodyPr/>
        <a:lstStyle/>
        <a:p>
          <a:endParaRPr lang="en-US"/>
        </a:p>
      </dgm:t>
    </dgm:pt>
    <dgm:pt modelId="{98ECC5CB-5DB0-4465-BE64-FCBCE58DC924}" type="pres">
      <dgm:prSet presAssocID="{30B95BCE-341F-4C36-BA83-8F70382B2438}" presName="parentText" presStyleLbl="node1" presStyleIdx="0" presStyleCnt="3">
        <dgm:presLayoutVars>
          <dgm:chMax val="0"/>
          <dgm:bulletEnabled val="1"/>
        </dgm:presLayoutVars>
      </dgm:prSet>
      <dgm:spPr/>
      <dgm:t>
        <a:bodyPr/>
        <a:lstStyle/>
        <a:p>
          <a:endParaRPr lang="en-US"/>
        </a:p>
      </dgm:t>
    </dgm:pt>
    <dgm:pt modelId="{1925379B-A57F-47CA-AABA-8FD424FA3A02}" type="pres">
      <dgm:prSet presAssocID="{30B95BCE-341F-4C36-BA83-8F70382B2438}" presName="negativeSpace" presStyleCnt="0"/>
      <dgm:spPr/>
      <dgm:t>
        <a:bodyPr/>
        <a:lstStyle/>
        <a:p>
          <a:endParaRPr lang="en-US"/>
        </a:p>
      </dgm:t>
    </dgm:pt>
    <dgm:pt modelId="{F75B3817-365D-4FD4-B7B6-557817E1B9D5}" type="pres">
      <dgm:prSet presAssocID="{30B95BCE-341F-4C36-BA83-8F70382B2438}" presName="childText" presStyleLbl="conFgAcc1" presStyleIdx="0" presStyleCnt="3">
        <dgm:presLayoutVars>
          <dgm:bulletEnabled val="1"/>
        </dgm:presLayoutVars>
      </dgm:prSet>
      <dgm:spPr/>
      <dgm:t>
        <a:bodyPr/>
        <a:lstStyle/>
        <a:p>
          <a:endParaRPr lang="en-US"/>
        </a:p>
      </dgm:t>
    </dgm:pt>
    <dgm:pt modelId="{BE44B816-23C3-4AEA-A545-4D39A2446B11}" type="pres">
      <dgm:prSet presAssocID="{ADACEB26-D2A2-45E6-984F-BFD088387780}" presName="spaceBetweenRectangles" presStyleCnt="0"/>
      <dgm:spPr/>
      <dgm:t>
        <a:bodyPr/>
        <a:lstStyle/>
        <a:p>
          <a:endParaRPr lang="en-US"/>
        </a:p>
      </dgm:t>
    </dgm:pt>
    <dgm:pt modelId="{A3BD9AB0-32AD-412E-AFDC-BC6159D82683}" type="pres">
      <dgm:prSet presAssocID="{94E8178E-9B82-4FF4-8D3B-9274C264D3E8}" presName="parentLin" presStyleCnt="0"/>
      <dgm:spPr/>
      <dgm:t>
        <a:bodyPr/>
        <a:lstStyle/>
        <a:p>
          <a:endParaRPr lang="en-US"/>
        </a:p>
      </dgm:t>
    </dgm:pt>
    <dgm:pt modelId="{8CC13A96-10DE-4213-9E08-557A7F5E7D33}" type="pres">
      <dgm:prSet presAssocID="{94E8178E-9B82-4FF4-8D3B-9274C264D3E8}" presName="parentLeftMargin" presStyleLbl="node1" presStyleIdx="0" presStyleCnt="3"/>
      <dgm:spPr/>
      <dgm:t>
        <a:bodyPr/>
        <a:lstStyle/>
        <a:p>
          <a:endParaRPr lang="en-US"/>
        </a:p>
      </dgm:t>
    </dgm:pt>
    <dgm:pt modelId="{2C377028-C70A-4671-ACE8-F75A2A2CEB82}" type="pres">
      <dgm:prSet presAssocID="{94E8178E-9B82-4FF4-8D3B-9274C264D3E8}" presName="parentText" presStyleLbl="node1" presStyleIdx="1" presStyleCnt="3">
        <dgm:presLayoutVars>
          <dgm:chMax val="0"/>
          <dgm:bulletEnabled val="1"/>
        </dgm:presLayoutVars>
      </dgm:prSet>
      <dgm:spPr/>
      <dgm:t>
        <a:bodyPr/>
        <a:lstStyle/>
        <a:p>
          <a:endParaRPr lang="en-US"/>
        </a:p>
      </dgm:t>
    </dgm:pt>
    <dgm:pt modelId="{3541C679-5A6B-49E2-A9CD-5BD296C8CF77}" type="pres">
      <dgm:prSet presAssocID="{94E8178E-9B82-4FF4-8D3B-9274C264D3E8}" presName="negativeSpace" presStyleCnt="0"/>
      <dgm:spPr/>
      <dgm:t>
        <a:bodyPr/>
        <a:lstStyle/>
        <a:p>
          <a:endParaRPr lang="en-US"/>
        </a:p>
      </dgm:t>
    </dgm:pt>
    <dgm:pt modelId="{57527E35-66D6-401A-B0C8-E25BF2416A26}" type="pres">
      <dgm:prSet presAssocID="{94E8178E-9B82-4FF4-8D3B-9274C264D3E8}" presName="childText" presStyleLbl="conFgAcc1" presStyleIdx="1" presStyleCnt="3">
        <dgm:presLayoutVars>
          <dgm:bulletEnabled val="1"/>
        </dgm:presLayoutVars>
      </dgm:prSet>
      <dgm:spPr/>
      <dgm:t>
        <a:bodyPr/>
        <a:lstStyle/>
        <a:p>
          <a:endParaRPr lang="en-US"/>
        </a:p>
      </dgm:t>
    </dgm:pt>
    <dgm:pt modelId="{C209BF6F-E45D-4BFA-BAFF-2EADBCEAECDD}" type="pres">
      <dgm:prSet presAssocID="{A45DF51B-E757-45A3-9E12-2AE9F6A8EC57}" presName="spaceBetweenRectangles" presStyleCnt="0"/>
      <dgm:spPr/>
      <dgm:t>
        <a:bodyPr/>
        <a:lstStyle/>
        <a:p>
          <a:endParaRPr lang="en-US"/>
        </a:p>
      </dgm:t>
    </dgm:pt>
    <dgm:pt modelId="{C37116BD-B1B7-4D84-A3BB-473B98F008E3}" type="pres">
      <dgm:prSet presAssocID="{9EBEF0FB-C4DA-4D02-A2DA-43FC3A0AC115}" presName="parentLin" presStyleCnt="0"/>
      <dgm:spPr/>
      <dgm:t>
        <a:bodyPr/>
        <a:lstStyle/>
        <a:p>
          <a:endParaRPr lang="en-US"/>
        </a:p>
      </dgm:t>
    </dgm:pt>
    <dgm:pt modelId="{265C1998-42D3-4F34-A6C7-26AD1A45A3BE}" type="pres">
      <dgm:prSet presAssocID="{9EBEF0FB-C4DA-4D02-A2DA-43FC3A0AC115}" presName="parentLeftMargin" presStyleLbl="node1" presStyleIdx="1" presStyleCnt="3"/>
      <dgm:spPr/>
      <dgm:t>
        <a:bodyPr/>
        <a:lstStyle/>
        <a:p>
          <a:endParaRPr lang="en-US"/>
        </a:p>
      </dgm:t>
    </dgm:pt>
    <dgm:pt modelId="{F243EFED-23CB-4CC2-A4F6-631960EB3391}" type="pres">
      <dgm:prSet presAssocID="{9EBEF0FB-C4DA-4D02-A2DA-43FC3A0AC115}" presName="parentText" presStyleLbl="node1" presStyleIdx="2" presStyleCnt="3">
        <dgm:presLayoutVars>
          <dgm:chMax val="0"/>
          <dgm:bulletEnabled val="1"/>
        </dgm:presLayoutVars>
      </dgm:prSet>
      <dgm:spPr/>
      <dgm:t>
        <a:bodyPr/>
        <a:lstStyle/>
        <a:p>
          <a:endParaRPr lang="en-US"/>
        </a:p>
      </dgm:t>
    </dgm:pt>
    <dgm:pt modelId="{BD2B2673-43BC-408A-A13D-5D4688596CBC}" type="pres">
      <dgm:prSet presAssocID="{9EBEF0FB-C4DA-4D02-A2DA-43FC3A0AC115}" presName="negativeSpace" presStyleCnt="0"/>
      <dgm:spPr/>
      <dgm:t>
        <a:bodyPr/>
        <a:lstStyle/>
        <a:p>
          <a:endParaRPr lang="en-US"/>
        </a:p>
      </dgm:t>
    </dgm:pt>
    <dgm:pt modelId="{AC00E4CE-535E-4A5B-B67D-D95CECB17B6B}" type="pres">
      <dgm:prSet presAssocID="{9EBEF0FB-C4DA-4D02-A2DA-43FC3A0AC115}" presName="childText" presStyleLbl="conFgAcc1" presStyleIdx="2" presStyleCnt="3">
        <dgm:presLayoutVars>
          <dgm:bulletEnabled val="1"/>
        </dgm:presLayoutVars>
      </dgm:prSet>
      <dgm:spPr/>
      <dgm:t>
        <a:bodyPr/>
        <a:lstStyle/>
        <a:p>
          <a:endParaRPr lang="en-US"/>
        </a:p>
      </dgm:t>
    </dgm:pt>
  </dgm:ptLst>
  <dgm:cxnLst>
    <dgm:cxn modelId="{5B450198-2DA8-44E9-B7CB-E22E90294F1F}" srcId="{30B95BCE-341F-4C36-BA83-8F70382B2438}" destId="{C677D6AA-81AE-4279-8DBE-ECCB16A3449F}" srcOrd="1" destOrd="0" parTransId="{FBD0AFDA-D755-4C67-8658-3BAD3D1EAC70}" sibTransId="{5D3E3087-D6BD-4A1F-B9F2-E3FAF543B221}"/>
    <dgm:cxn modelId="{C1FF61CD-DC3C-4990-BAB3-BB2B4EDF8A13}" srcId="{9EBEF0FB-C4DA-4D02-A2DA-43FC3A0AC115}" destId="{6EAC8C6A-F250-4386-B652-4E9B87AE7BC7}" srcOrd="2" destOrd="0" parTransId="{0C2255D7-ED02-481A-B86B-248B7F0C901E}" sibTransId="{9CD6F839-DABC-4AE1-AF14-9DAD9CF21DEE}"/>
    <dgm:cxn modelId="{07D25D5A-0286-D74E-A644-C0FC27898EA0}" type="presOf" srcId="{C4ED86A8-6D98-416B-A439-29D08C49B45E}" destId="{F75B3817-365D-4FD4-B7B6-557817E1B9D5}" srcOrd="0" destOrd="0" presId="urn:microsoft.com/office/officeart/2005/8/layout/list1"/>
    <dgm:cxn modelId="{AA909471-9BF6-0147-B70F-88685302AB98}" type="presOf" srcId="{30B95BCE-341F-4C36-BA83-8F70382B2438}" destId="{1D19F92B-968C-4D13-9E46-DE9D9D877BC5}" srcOrd="0" destOrd="0" presId="urn:microsoft.com/office/officeart/2005/8/layout/list1"/>
    <dgm:cxn modelId="{A11E145C-D2AA-4A2E-A210-591BA1EABC7E}" srcId="{9EBEF0FB-C4DA-4D02-A2DA-43FC3A0AC115}" destId="{A4ECB554-7828-40E3-B44C-13E044123F54}" srcOrd="0" destOrd="0" parTransId="{BF061A60-C4AF-4991-A479-4F9DEA20AA3A}" sibTransId="{344453D6-902B-4F33-AB1D-DF79511ED03F}"/>
    <dgm:cxn modelId="{E68CDE45-7229-409F-9EFD-8D0BAB571239}" srcId="{9EBEF0FB-C4DA-4D02-A2DA-43FC3A0AC115}" destId="{2FF926CD-38E3-4339-92DE-96AA5EF22BB2}" srcOrd="1" destOrd="0" parTransId="{0CDB6280-E0F6-4CAC-9E6D-120694AC91A6}" sibTransId="{3573F339-BCAA-4810-AB77-C8512EA78D0E}"/>
    <dgm:cxn modelId="{DB556DC3-5F81-6544-8B30-FBB4024C9C27}" type="presOf" srcId="{94E8178E-9B82-4FF4-8D3B-9274C264D3E8}" destId="{2C377028-C70A-4671-ACE8-F75A2A2CEB82}" srcOrd="1" destOrd="0" presId="urn:microsoft.com/office/officeart/2005/8/layout/list1"/>
    <dgm:cxn modelId="{CDF642F6-1459-0348-AF1F-5C171C49EDAB}" type="presOf" srcId="{94E8178E-9B82-4FF4-8D3B-9274C264D3E8}" destId="{8CC13A96-10DE-4213-9E08-557A7F5E7D33}" srcOrd="0" destOrd="0" presId="urn:microsoft.com/office/officeart/2005/8/layout/list1"/>
    <dgm:cxn modelId="{D77CF314-6D96-4E0B-BA0C-77E436FF1B18}" srcId="{30B95BCE-341F-4C36-BA83-8F70382B2438}" destId="{C4ED86A8-6D98-416B-A439-29D08C49B45E}" srcOrd="0" destOrd="0" parTransId="{6AB7206B-2805-4AE7-816A-0797B9E0BA05}" sibTransId="{D959C384-5EF4-484E-999C-5ABF7DD409BB}"/>
    <dgm:cxn modelId="{1826DDE9-84F9-4E4D-8476-C100273F4EC7}" type="presOf" srcId="{6EAC8C6A-F250-4386-B652-4E9B87AE7BC7}" destId="{AC00E4CE-535E-4A5B-B67D-D95CECB17B6B}" srcOrd="0" destOrd="2" presId="urn:microsoft.com/office/officeart/2005/8/layout/list1"/>
    <dgm:cxn modelId="{464062E3-9EA6-D74B-B6B9-4BECC475B300}" type="presOf" srcId="{9EBEF0FB-C4DA-4D02-A2DA-43FC3A0AC115}" destId="{265C1998-42D3-4F34-A6C7-26AD1A45A3BE}" srcOrd="0" destOrd="0" presId="urn:microsoft.com/office/officeart/2005/8/layout/list1"/>
    <dgm:cxn modelId="{329100B2-B8C0-C34C-962D-57F4411C3F73}" type="presOf" srcId="{2FF926CD-38E3-4339-92DE-96AA5EF22BB2}" destId="{AC00E4CE-535E-4A5B-B67D-D95CECB17B6B}" srcOrd="0" destOrd="1" presId="urn:microsoft.com/office/officeart/2005/8/layout/list1"/>
    <dgm:cxn modelId="{C21D5324-8192-534C-8D36-F36C669FA106}" type="presOf" srcId="{525646ED-5D0A-493F-BB8D-60C0E589E337}" destId="{57527E35-66D6-401A-B0C8-E25BF2416A26}" srcOrd="0" destOrd="2" presId="urn:microsoft.com/office/officeart/2005/8/layout/list1"/>
    <dgm:cxn modelId="{3085E4B7-4645-F04D-B681-1C5905D2C57D}" type="presOf" srcId="{B5F68FF2-B132-4F81-ACAD-9490FFD10FA1}" destId="{57527E35-66D6-401A-B0C8-E25BF2416A26}" srcOrd="0" destOrd="1" presId="urn:microsoft.com/office/officeart/2005/8/layout/list1"/>
    <dgm:cxn modelId="{7C4AA0E1-4441-5045-8E8C-10F511279A64}" type="presOf" srcId="{9CBFF02E-2882-4CD5-A510-7AC811AA60DF}" destId="{88956780-666F-4188-B21E-DA2F58DDC110}" srcOrd="0" destOrd="0" presId="urn:microsoft.com/office/officeart/2005/8/layout/list1"/>
    <dgm:cxn modelId="{81BB6E72-1EC6-3248-8386-C8571120B8C4}" type="presOf" srcId="{9EBEF0FB-C4DA-4D02-A2DA-43FC3A0AC115}" destId="{F243EFED-23CB-4CC2-A4F6-631960EB3391}" srcOrd="1" destOrd="0" presId="urn:microsoft.com/office/officeart/2005/8/layout/list1"/>
    <dgm:cxn modelId="{4B87313E-8202-C146-A7FC-B1C6F6F2735E}" type="presOf" srcId="{C677D6AA-81AE-4279-8DBE-ECCB16A3449F}" destId="{F75B3817-365D-4FD4-B7B6-557817E1B9D5}" srcOrd="0" destOrd="1" presId="urn:microsoft.com/office/officeart/2005/8/layout/list1"/>
    <dgm:cxn modelId="{86305881-5734-494F-B01B-29462BC3F8F5}" type="presOf" srcId="{E5AA5EE6-9488-42A5-8A98-17930E805677}" destId="{57527E35-66D6-401A-B0C8-E25BF2416A26}" srcOrd="0" destOrd="0" presId="urn:microsoft.com/office/officeart/2005/8/layout/list1"/>
    <dgm:cxn modelId="{8A85F53E-46F1-C844-9818-8262FA6DFA48}" type="presOf" srcId="{30B95BCE-341F-4C36-BA83-8F70382B2438}" destId="{98ECC5CB-5DB0-4465-BE64-FCBCE58DC924}" srcOrd="1" destOrd="0" presId="urn:microsoft.com/office/officeart/2005/8/layout/list1"/>
    <dgm:cxn modelId="{64B17105-6E0B-4BCD-90B2-8AD455609425}" srcId="{30B95BCE-341F-4C36-BA83-8F70382B2438}" destId="{27701B27-2F87-4F86-B6E0-DB8C2939C271}" srcOrd="2" destOrd="0" parTransId="{CDEE6C91-3848-48DF-9DDA-01BD3C00966F}" sibTransId="{361EE7C3-865E-45FB-9E75-020D5A52B9E2}"/>
    <dgm:cxn modelId="{15019982-EFE5-4E3F-9CEB-65AC15D5BBCE}" srcId="{9CBFF02E-2882-4CD5-A510-7AC811AA60DF}" destId="{9EBEF0FB-C4DA-4D02-A2DA-43FC3A0AC115}" srcOrd="2" destOrd="0" parTransId="{5C6DDC55-6A0C-45DD-B531-1C86B930F822}" sibTransId="{7309CBF8-CFF8-419A-85E3-FBE393FD5606}"/>
    <dgm:cxn modelId="{8CBD8963-7E62-4CC7-917C-E62C567EFBC4}" srcId="{94E8178E-9B82-4FF4-8D3B-9274C264D3E8}" destId="{B5F68FF2-B132-4F81-ACAD-9490FFD10FA1}" srcOrd="1" destOrd="0" parTransId="{97E211E6-C3EC-4394-BED7-AD8BE3F67A9C}" sibTransId="{BE13CAC2-EE41-4F77-B531-FE30D95B6934}"/>
    <dgm:cxn modelId="{F401B6DF-59D2-4E4A-B899-C2D0CEF6B356}" srcId="{9CBFF02E-2882-4CD5-A510-7AC811AA60DF}" destId="{30B95BCE-341F-4C36-BA83-8F70382B2438}" srcOrd="0" destOrd="0" parTransId="{DD110349-A6C6-45A9-8E88-AAC1CF5F93B3}" sibTransId="{ADACEB26-D2A2-45E6-984F-BFD088387780}"/>
    <dgm:cxn modelId="{3341CF8C-9781-424B-A1F8-81B79F8065BA}" type="presOf" srcId="{27701B27-2F87-4F86-B6E0-DB8C2939C271}" destId="{F75B3817-365D-4FD4-B7B6-557817E1B9D5}" srcOrd="0" destOrd="2" presId="urn:microsoft.com/office/officeart/2005/8/layout/list1"/>
    <dgm:cxn modelId="{DA9AA748-BF5E-460D-ACCF-B639CC671910}" srcId="{9CBFF02E-2882-4CD5-A510-7AC811AA60DF}" destId="{94E8178E-9B82-4FF4-8D3B-9274C264D3E8}" srcOrd="1" destOrd="0" parTransId="{B78D2823-F1F9-4F22-83FD-B14F8DD4FCB4}" sibTransId="{A45DF51B-E757-45A3-9E12-2AE9F6A8EC57}"/>
    <dgm:cxn modelId="{DE6767C1-E638-4667-A25F-8C1FC34559C6}" srcId="{94E8178E-9B82-4FF4-8D3B-9274C264D3E8}" destId="{E5AA5EE6-9488-42A5-8A98-17930E805677}" srcOrd="0" destOrd="0" parTransId="{E6B155A8-927D-4BAA-AB93-FFDC6134FCAC}" sibTransId="{05114257-EA76-4977-BD89-6978EFD26AC3}"/>
    <dgm:cxn modelId="{16D85E86-2DA5-4778-991F-E63986CF7032}" srcId="{94E8178E-9B82-4FF4-8D3B-9274C264D3E8}" destId="{525646ED-5D0A-493F-BB8D-60C0E589E337}" srcOrd="2" destOrd="0" parTransId="{117D6029-F8D0-4384-92A6-A776F9363A84}" sibTransId="{CF934D1D-E834-4901-A628-5AD786E300F1}"/>
    <dgm:cxn modelId="{2B8BCB4A-F10F-7445-A5AC-56EB8D1C675F}" type="presOf" srcId="{A4ECB554-7828-40E3-B44C-13E044123F54}" destId="{AC00E4CE-535E-4A5B-B67D-D95CECB17B6B}" srcOrd="0" destOrd="0" presId="urn:microsoft.com/office/officeart/2005/8/layout/list1"/>
    <dgm:cxn modelId="{6A94E997-47A7-3B40-8F67-285BCBF6F823}" type="presParOf" srcId="{88956780-666F-4188-B21E-DA2F58DDC110}" destId="{76810F45-E65C-4D85-BF6C-5AED3566912F}" srcOrd="0" destOrd="0" presId="urn:microsoft.com/office/officeart/2005/8/layout/list1"/>
    <dgm:cxn modelId="{E99AC9D2-C69F-2D4B-B5A5-8C78A24EAF1C}" type="presParOf" srcId="{76810F45-E65C-4D85-BF6C-5AED3566912F}" destId="{1D19F92B-968C-4D13-9E46-DE9D9D877BC5}" srcOrd="0" destOrd="0" presId="urn:microsoft.com/office/officeart/2005/8/layout/list1"/>
    <dgm:cxn modelId="{A3E4A8D5-A267-2041-9BF5-0A74C2FBBA03}" type="presParOf" srcId="{76810F45-E65C-4D85-BF6C-5AED3566912F}" destId="{98ECC5CB-5DB0-4465-BE64-FCBCE58DC924}" srcOrd="1" destOrd="0" presId="urn:microsoft.com/office/officeart/2005/8/layout/list1"/>
    <dgm:cxn modelId="{5731E923-A6D4-4548-B918-CBFC19514681}" type="presParOf" srcId="{88956780-666F-4188-B21E-DA2F58DDC110}" destId="{1925379B-A57F-47CA-AABA-8FD424FA3A02}" srcOrd="1" destOrd="0" presId="urn:microsoft.com/office/officeart/2005/8/layout/list1"/>
    <dgm:cxn modelId="{9C5FF990-A078-1A43-A425-494C8DDAE6EF}" type="presParOf" srcId="{88956780-666F-4188-B21E-DA2F58DDC110}" destId="{F75B3817-365D-4FD4-B7B6-557817E1B9D5}" srcOrd="2" destOrd="0" presId="urn:microsoft.com/office/officeart/2005/8/layout/list1"/>
    <dgm:cxn modelId="{05AC7E25-6F29-6049-B603-4361558BD2D2}" type="presParOf" srcId="{88956780-666F-4188-B21E-DA2F58DDC110}" destId="{BE44B816-23C3-4AEA-A545-4D39A2446B11}" srcOrd="3" destOrd="0" presId="urn:microsoft.com/office/officeart/2005/8/layout/list1"/>
    <dgm:cxn modelId="{D323909D-0541-194B-8A0A-0CD390E8E07E}" type="presParOf" srcId="{88956780-666F-4188-B21E-DA2F58DDC110}" destId="{A3BD9AB0-32AD-412E-AFDC-BC6159D82683}" srcOrd="4" destOrd="0" presId="urn:microsoft.com/office/officeart/2005/8/layout/list1"/>
    <dgm:cxn modelId="{B2F3B2E1-57B4-1E43-A6B1-A4BB830BC2E2}" type="presParOf" srcId="{A3BD9AB0-32AD-412E-AFDC-BC6159D82683}" destId="{8CC13A96-10DE-4213-9E08-557A7F5E7D33}" srcOrd="0" destOrd="0" presId="urn:microsoft.com/office/officeart/2005/8/layout/list1"/>
    <dgm:cxn modelId="{F6EC9D2E-0ED4-D246-8176-8C3AAECC33DE}" type="presParOf" srcId="{A3BD9AB0-32AD-412E-AFDC-BC6159D82683}" destId="{2C377028-C70A-4671-ACE8-F75A2A2CEB82}" srcOrd="1" destOrd="0" presId="urn:microsoft.com/office/officeart/2005/8/layout/list1"/>
    <dgm:cxn modelId="{2EEED133-F884-FA47-A02D-7A7554ED4BEE}" type="presParOf" srcId="{88956780-666F-4188-B21E-DA2F58DDC110}" destId="{3541C679-5A6B-49E2-A9CD-5BD296C8CF77}" srcOrd="5" destOrd="0" presId="urn:microsoft.com/office/officeart/2005/8/layout/list1"/>
    <dgm:cxn modelId="{C314001B-6820-C54E-B8E7-DD76ED203ED0}" type="presParOf" srcId="{88956780-666F-4188-B21E-DA2F58DDC110}" destId="{57527E35-66D6-401A-B0C8-E25BF2416A26}" srcOrd="6" destOrd="0" presId="urn:microsoft.com/office/officeart/2005/8/layout/list1"/>
    <dgm:cxn modelId="{BB362EAC-A55C-654E-8633-91BBB3A18BAD}" type="presParOf" srcId="{88956780-666F-4188-B21E-DA2F58DDC110}" destId="{C209BF6F-E45D-4BFA-BAFF-2EADBCEAECDD}" srcOrd="7" destOrd="0" presId="urn:microsoft.com/office/officeart/2005/8/layout/list1"/>
    <dgm:cxn modelId="{FD3BF9DA-AAD0-CF4B-AC45-9036DBB0C9BF}" type="presParOf" srcId="{88956780-666F-4188-B21E-DA2F58DDC110}" destId="{C37116BD-B1B7-4D84-A3BB-473B98F008E3}" srcOrd="8" destOrd="0" presId="urn:microsoft.com/office/officeart/2005/8/layout/list1"/>
    <dgm:cxn modelId="{C263CC86-15C1-0945-A19C-B0C614458DF9}" type="presParOf" srcId="{C37116BD-B1B7-4D84-A3BB-473B98F008E3}" destId="{265C1998-42D3-4F34-A6C7-26AD1A45A3BE}" srcOrd="0" destOrd="0" presId="urn:microsoft.com/office/officeart/2005/8/layout/list1"/>
    <dgm:cxn modelId="{BBB3B638-D3B1-3540-9FC6-69A1D59E9C9D}" type="presParOf" srcId="{C37116BD-B1B7-4D84-A3BB-473B98F008E3}" destId="{F243EFED-23CB-4CC2-A4F6-631960EB3391}" srcOrd="1" destOrd="0" presId="urn:microsoft.com/office/officeart/2005/8/layout/list1"/>
    <dgm:cxn modelId="{E2347877-555F-A443-B6E6-6F5C9E851C3F}" type="presParOf" srcId="{88956780-666F-4188-B21E-DA2F58DDC110}" destId="{BD2B2673-43BC-408A-A13D-5D4688596CBC}" srcOrd="9" destOrd="0" presId="urn:microsoft.com/office/officeart/2005/8/layout/list1"/>
    <dgm:cxn modelId="{39975053-5A4F-5C40-BED3-2D1B6DE3E0EA}" type="presParOf" srcId="{88956780-666F-4188-B21E-DA2F58DDC110}" destId="{AC00E4CE-535E-4A5B-B67D-D95CECB17B6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B3817-365D-4FD4-B7B6-557817E1B9D5}">
      <dsp:nvSpPr>
        <dsp:cNvPr id="0" name=""/>
        <dsp:cNvSpPr/>
      </dsp:nvSpPr>
      <dsp:spPr>
        <a:xfrm>
          <a:off x="0" y="458219"/>
          <a:ext cx="8556625" cy="1411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4089" tIns="333248" rIns="664089" bIns="113792"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solidFill>
                <a:srgbClr val="000066"/>
              </a:solidFill>
            </a:rPr>
            <a:t>Two-way interactive DA – highest resolution nest defines the innovation</a:t>
          </a:r>
          <a:endParaRPr lang="en-US" sz="1600" b="1" kern="1200" dirty="0">
            <a:solidFill>
              <a:srgbClr val="000066"/>
            </a:solidFill>
          </a:endParaRPr>
        </a:p>
        <a:p>
          <a:pPr marL="171450" lvl="1" indent="-171450" algn="l" defTabSz="711200" rtl="0">
            <a:lnSpc>
              <a:spcPct val="90000"/>
            </a:lnSpc>
            <a:spcBef>
              <a:spcPct val="0"/>
            </a:spcBef>
            <a:spcAft>
              <a:spcPct val="15000"/>
            </a:spcAft>
            <a:buChar char="••"/>
          </a:pPr>
          <a:r>
            <a:rPr lang="en-US" sz="1600" b="1" kern="1200" dirty="0" smtClean="0">
              <a:solidFill>
                <a:srgbClr val="000066"/>
              </a:solidFill>
            </a:rPr>
            <a:t>Control Observations: Surface/ship stations, cloud-track winds, aircraft data, dropsondes, radiosondes, synthetic tropical cyclone observations, storm position.</a:t>
          </a:r>
          <a:endParaRPr lang="en-US" sz="1600" b="1" kern="1200" dirty="0">
            <a:solidFill>
              <a:srgbClr val="000066"/>
            </a:solidFill>
          </a:endParaRPr>
        </a:p>
        <a:p>
          <a:pPr marL="171450" lvl="1" indent="-171450" algn="l" defTabSz="711200" rtl="0">
            <a:lnSpc>
              <a:spcPct val="90000"/>
            </a:lnSpc>
            <a:spcBef>
              <a:spcPct val="0"/>
            </a:spcBef>
            <a:spcAft>
              <a:spcPct val="15000"/>
            </a:spcAft>
            <a:buChar char="••"/>
          </a:pPr>
          <a:r>
            <a:rPr lang="en-US" sz="1600" b="1" kern="1200" dirty="0" smtClean="0">
              <a:solidFill>
                <a:srgbClr val="000066"/>
              </a:solidFill>
            </a:rPr>
            <a:t>Distance based localization, multiplicative based adaptive inflation.</a:t>
          </a:r>
          <a:endParaRPr lang="en-US" sz="1600" b="1" kern="1200" dirty="0">
            <a:solidFill>
              <a:srgbClr val="000066"/>
            </a:solidFill>
          </a:endParaRPr>
        </a:p>
      </dsp:txBody>
      <dsp:txXfrm>
        <a:off x="0" y="458219"/>
        <a:ext cx="8556625" cy="1411200"/>
      </dsp:txXfrm>
    </dsp:sp>
    <dsp:sp modelId="{98ECC5CB-5DB0-4465-BE64-FCBCE58DC924}">
      <dsp:nvSpPr>
        <dsp:cNvPr id="0" name=""/>
        <dsp:cNvSpPr/>
      </dsp:nvSpPr>
      <dsp:spPr>
        <a:xfrm>
          <a:off x="427831" y="222059"/>
          <a:ext cx="5989637" cy="47232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394" tIns="0" rIns="226394" bIns="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66"/>
              </a:solidFill>
            </a:rPr>
            <a:t>Serial EnKF for data assimilation (DART)</a:t>
          </a:r>
          <a:endParaRPr lang="en-US" sz="1600" b="1" kern="1200" dirty="0">
            <a:solidFill>
              <a:srgbClr val="000066"/>
            </a:solidFill>
          </a:endParaRPr>
        </a:p>
      </dsp:txBody>
      <dsp:txXfrm>
        <a:off x="450888" y="245116"/>
        <a:ext cx="5943523" cy="426206"/>
      </dsp:txXfrm>
    </dsp:sp>
    <dsp:sp modelId="{57527E35-66D6-401A-B0C8-E25BF2416A26}">
      <dsp:nvSpPr>
        <dsp:cNvPr id="0" name=""/>
        <dsp:cNvSpPr/>
      </dsp:nvSpPr>
      <dsp:spPr>
        <a:xfrm>
          <a:off x="0" y="2191979"/>
          <a:ext cx="8556625" cy="1184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4089" tIns="333248" rIns="664089" bIns="113792"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solidFill>
                <a:srgbClr val="000066"/>
              </a:solidFill>
            </a:rPr>
            <a:t>6-hr update cycle</a:t>
          </a:r>
          <a:endParaRPr lang="en-US" sz="1600" b="1" kern="1200" dirty="0">
            <a:solidFill>
              <a:srgbClr val="000066"/>
            </a:solidFill>
          </a:endParaRPr>
        </a:p>
        <a:p>
          <a:pPr marL="171450" lvl="1" indent="-171450" algn="l" defTabSz="711200" rtl="0">
            <a:lnSpc>
              <a:spcPct val="90000"/>
            </a:lnSpc>
            <a:spcBef>
              <a:spcPct val="0"/>
            </a:spcBef>
            <a:spcAft>
              <a:spcPct val="15000"/>
            </a:spcAft>
            <a:buChar char="••"/>
          </a:pPr>
          <a:r>
            <a:rPr lang="en-US" sz="1600" b="1" kern="1200" dirty="0" smtClean="0">
              <a:solidFill>
                <a:srgbClr val="000066"/>
              </a:solidFill>
            </a:rPr>
            <a:t>GFS-EnKF fields interpolated to COAMPS grid for the initial ensemble</a:t>
          </a:r>
          <a:endParaRPr lang="en-US" sz="1600" b="1" kern="1200" dirty="0">
            <a:solidFill>
              <a:srgbClr val="000066"/>
            </a:solidFill>
          </a:endParaRPr>
        </a:p>
        <a:p>
          <a:pPr marL="171450" lvl="1" indent="-171450" algn="l" defTabSz="711200" rtl="0">
            <a:lnSpc>
              <a:spcPct val="90000"/>
            </a:lnSpc>
            <a:spcBef>
              <a:spcPct val="0"/>
            </a:spcBef>
            <a:spcAft>
              <a:spcPct val="15000"/>
            </a:spcAft>
            <a:buChar char="••"/>
          </a:pPr>
          <a:r>
            <a:rPr lang="en-US" sz="1600" b="1" kern="1200" dirty="0" smtClean="0">
              <a:solidFill>
                <a:srgbClr val="000066"/>
              </a:solidFill>
            </a:rPr>
            <a:t>GFS-EnKF lateral boundary conditions.</a:t>
          </a:r>
          <a:endParaRPr lang="en-US" sz="1600" b="1" kern="1200" dirty="0">
            <a:solidFill>
              <a:srgbClr val="000066"/>
            </a:solidFill>
          </a:endParaRPr>
        </a:p>
      </dsp:txBody>
      <dsp:txXfrm>
        <a:off x="0" y="2191979"/>
        <a:ext cx="8556625" cy="1184400"/>
      </dsp:txXfrm>
    </dsp:sp>
    <dsp:sp modelId="{2C377028-C70A-4671-ACE8-F75A2A2CEB82}">
      <dsp:nvSpPr>
        <dsp:cNvPr id="0" name=""/>
        <dsp:cNvSpPr/>
      </dsp:nvSpPr>
      <dsp:spPr>
        <a:xfrm>
          <a:off x="427831" y="1955819"/>
          <a:ext cx="5989637" cy="47232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394" tIns="0" rIns="226394" bIns="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66"/>
              </a:solidFill>
            </a:rPr>
            <a:t>80-member ensemble for Data Assimilation</a:t>
          </a:r>
          <a:endParaRPr lang="en-US" sz="1600" b="1" kern="1200" dirty="0">
            <a:solidFill>
              <a:srgbClr val="000066"/>
            </a:solidFill>
          </a:endParaRPr>
        </a:p>
      </dsp:txBody>
      <dsp:txXfrm>
        <a:off x="450888" y="1978876"/>
        <a:ext cx="5943523" cy="426206"/>
      </dsp:txXfrm>
    </dsp:sp>
    <dsp:sp modelId="{AC00E4CE-535E-4A5B-B67D-D95CECB17B6B}">
      <dsp:nvSpPr>
        <dsp:cNvPr id="0" name=""/>
        <dsp:cNvSpPr/>
      </dsp:nvSpPr>
      <dsp:spPr>
        <a:xfrm>
          <a:off x="0" y="3698940"/>
          <a:ext cx="8556625" cy="1184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4089" tIns="333248" rIns="664089" bIns="113792"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solidFill>
                <a:srgbClr val="000066"/>
              </a:solidFill>
            </a:rPr>
            <a:t>Fixed 45-km mesh for each basin</a:t>
          </a:r>
          <a:endParaRPr lang="en-US" sz="1600" b="1" kern="1200" dirty="0">
            <a:solidFill>
              <a:srgbClr val="000066"/>
            </a:solidFill>
          </a:endParaRPr>
        </a:p>
        <a:p>
          <a:pPr marL="171450" lvl="1" indent="-171450" algn="l" defTabSz="711200" rtl="0">
            <a:lnSpc>
              <a:spcPct val="90000"/>
            </a:lnSpc>
            <a:spcBef>
              <a:spcPct val="0"/>
            </a:spcBef>
            <a:spcAft>
              <a:spcPct val="15000"/>
            </a:spcAft>
            <a:buChar char="••"/>
          </a:pPr>
          <a:r>
            <a:rPr lang="en-US" sz="1600" b="1" kern="1200" dirty="0" smtClean="0">
              <a:solidFill>
                <a:srgbClr val="000066"/>
              </a:solidFill>
            </a:rPr>
            <a:t>Imbedded 15- and 5-km moving nests</a:t>
          </a:r>
          <a:endParaRPr lang="en-US" sz="1600" b="1" kern="1200" dirty="0">
            <a:solidFill>
              <a:srgbClr val="000066"/>
            </a:solidFill>
          </a:endParaRPr>
        </a:p>
        <a:p>
          <a:pPr marL="171450" lvl="1" indent="-171450" algn="l" defTabSz="711200" rtl="0">
            <a:lnSpc>
              <a:spcPct val="90000"/>
            </a:lnSpc>
            <a:spcBef>
              <a:spcPct val="0"/>
            </a:spcBef>
            <a:spcAft>
              <a:spcPct val="15000"/>
            </a:spcAft>
            <a:buChar char="••"/>
          </a:pPr>
          <a:r>
            <a:rPr lang="en-US" sz="1600" b="1" kern="1200" dirty="0" smtClean="0">
              <a:solidFill>
                <a:srgbClr val="000066"/>
              </a:solidFill>
            </a:rPr>
            <a:t>10-20 members for forecast ensemble</a:t>
          </a:r>
          <a:endParaRPr lang="en-US" sz="1600" b="1" kern="1200" dirty="0">
            <a:solidFill>
              <a:srgbClr val="000066"/>
            </a:solidFill>
          </a:endParaRPr>
        </a:p>
      </dsp:txBody>
      <dsp:txXfrm>
        <a:off x="0" y="3698940"/>
        <a:ext cx="8556625" cy="1184400"/>
      </dsp:txXfrm>
    </dsp:sp>
    <dsp:sp modelId="{F243EFED-23CB-4CC2-A4F6-631960EB3391}">
      <dsp:nvSpPr>
        <dsp:cNvPr id="0" name=""/>
        <dsp:cNvSpPr/>
      </dsp:nvSpPr>
      <dsp:spPr>
        <a:xfrm>
          <a:off x="427831" y="3462780"/>
          <a:ext cx="5989637" cy="47232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394" tIns="0" rIns="226394" bIns="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66"/>
              </a:solidFill>
            </a:rPr>
            <a:t>DA and forecast for Atlantic, </a:t>
          </a:r>
          <a:r>
            <a:rPr lang="en-US" sz="1600" b="1" kern="1200" dirty="0" err="1" smtClean="0">
              <a:solidFill>
                <a:srgbClr val="000066"/>
              </a:solidFill>
            </a:rPr>
            <a:t>EastPac</a:t>
          </a:r>
          <a:r>
            <a:rPr lang="en-US" sz="1600" b="1" kern="1200" dirty="0" smtClean="0">
              <a:solidFill>
                <a:srgbClr val="000066"/>
              </a:solidFill>
            </a:rPr>
            <a:t>, and </a:t>
          </a:r>
          <a:r>
            <a:rPr lang="en-US" sz="1600" b="1" kern="1200" dirty="0" err="1" smtClean="0">
              <a:solidFill>
                <a:srgbClr val="000066"/>
              </a:solidFill>
            </a:rPr>
            <a:t>WestPac</a:t>
          </a:r>
          <a:r>
            <a:rPr lang="en-US" sz="1600" b="1" kern="1200" dirty="0" smtClean="0">
              <a:solidFill>
                <a:srgbClr val="000066"/>
              </a:solidFill>
            </a:rPr>
            <a:t> basins</a:t>
          </a:r>
          <a:endParaRPr lang="en-US" sz="1600" b="1" kern="1200" dirty="0">
            <a:solidFill>
              <a:srgbClr val="000066"/>
            </a:solidFill>
          </a:endParaRPr>
        </a:p>
      </dsp:txBody>
      <dsp:txXfrm>
        <a:off x="450888" y="3485837"/>
        <a:ext cx="5943523"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B3AA27-B740-014C-971E-1690988879AE}" type="datetimeFigureOut">
              <a:rPr lang="en-US" smtClean="0"/>
              <a:t>2/28/13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3FFE2C-6F49-424D-914E-63BE073EEFE3}" type="slidenum">
              <a:rPr lang="en-US" smtClean="0"/>
              <a:t>‹#›</a:t>
            </a:fld>
            <a:endParaRPr lang="en-US"/>
          </a:p>
        </p:txBody>
      </p:sp>
    </p:spTree>
    <p:extLst>
      <p:ext uri="{BB962C8B-B14F-4D97-AF65-F5344CB8AC3E}">
        <p14:creationId xmlns:p14="http://schemas.microsoft.com/office/powerpoint/2010/main" val="7785963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MS PGothic" pitchFamily="34" charset="-128"/>
              </a:defRPr>
            </a:lvl1pPr>
          </a:lstStyle>
          <a:p>
            <a:pPr>
              <a:defRPr/>
            </a:pPr>
            <a:fld id="{FC6AB6B3-3528-427B-B8AA-3C92A3BD0150}" type="datetime1">
              <a:rPr lang="en-US"/>
              <a:pPr>
                <a:defRPr/>
              </a:pPr>
              <a:t>2/28/13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ea typeface="MS PGothic" pitchFamily="34" charset="-128"/>
              </a:defRPr>
            </a:lvl1pPr>
          </a:lstStyle>
          <a:p>
            <a:pPr>
              <a:defRPr/>
            </a:pPr>
            <a:fld id="{F15DBED7-7251-45D4-A4C1-15A135C541D6}" type="slidenum">
              <a:rPr lang="en-US"/>
              <a:pPr>
                <a:defRPr/>
              </a:pPr>
              <a:t>‹#›</a:t>
            </a:fld>
            <a:endParaRPr lang="en-US"/>
          </a:p>
        </p:txBody>
      </p:sp>
    </p:spTree>
    <p:extLst>
      <p:ext uri="{BB962C8B-B14F-4D97-AF65-F5344CB8AC3E}">
        <p14:creationId xmlns:p14="http://schemas.microsoft.com/office/powerpoint/2010/main" val="18228070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Assimilation is done on 27km,</a:t>
            </a:r>
            <a:r>
              <a:rPr lang="en-US" baseline="0" dirty="0" smtClean="0"/>
              <a:t> integrate the model forward by 9km</a:t>
            </a:r>
            <a:endParaRPr lang="en-US" dirty="0"/>
          </a:p>
        </p:txBody>
      </p:sp>
      <p:sp>
        <p:nvSpPr>
          <p:cNvPr id="4" name="Slide Number Placeholder 3"/>
          <p:cNvSpPr>
            <a:spLocks noGrp="1"/>
          </p:cNvSpPr>
          <p:nvPr>
            <p:ph type="sldNum" sz="quarter" idx="10"/>
          </p:nvPr>
        </p:nvSpPr>
        <p:spPr/>
        <p:txBody>
          <a:bodyPr/>
          <a:lstStyle/>
          <a:p>
            <a:fld id="{15128F1D-F1E3-3441-BD89-91AB47D91ABC}"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upper 3 panels are analyses</a:t>
            </a:r>
            <a:r>
              <a:rPr lang="en-US" baseline="0" dirty="0" smtClean="0"/>
              <a:t> track and spread against JMA best track in solid black line.</a:t>
            </a:r>
          </a:p>
          <a:p>
            <a:r>
              <a:rPr lang="en-US" baseline="0" dirty="0" smtClean="0"/>
              <a:t>Colored dots are TC locations as a function of time from magenta to red.</a:t>
            </a:r>
          </a:p>
          <a:p>
            <a:r>
              <a:rPr lang="en-US" baseline="0" dirty="0" smtClean="0"/>
              <a:t>A general narrower spread can be observed along the analysis time.</a:t>
            </a:r>
          </a:p>
          <a:p>
            <a:r>
              <a:rPr lang="en-US" baseline="0" dirty="0" smtClean="0"/>
              <a:t>In the early state, CTL had an erroneously straight westward motion while </a:t>
            </a:r>
            <a:r>
              <a:rPr lang="en-US" baseline="0" dirty="0" err="1" smtClean="0"/>
              <a:t>CIMSS(h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7B26E68-A0FB-7F46-83C7-AB2F86E49397}" type="slidenum">
              <a:rPr lang="en-US" smtClean="0"/>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hangingPunct="1"/>
            <a:fld id="{7F938C5F-EBCB-4714-AF22-790E8A2713D3}" type="slidenum">
              <a:rPr lang="en-US" smtClean="0">
                <a:solidFill>
                  <a:srgbClr val="000000"/>
                </a:solidFill>
                <a:ea typeface="MS PGothic" pitchFamily="34" charset="-128"/>
              </a:rPr>
              <a:pPr eaLnBrk="1" hangingPunct="1"/>
              <a:t>35</a:t>
            </a:fld>
            <a:endParaRPr lang="en-US" dirty="0" smtClean="0">
              <a:solidFill>
                <a:srgbClr val="000000"/>
              </a:solidFill>
              <a:ea typeface="MS PGothic" pitchFamily="34" charset="-128"/>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xfrm>
            <a:off x="914400" y="4325938"/>
            <a:ext cx="50292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34FCA9C-315C-4B49-BB61-8B68B416722A}" type="slidenum">
              <a:rPr lang="en-US">
                <a:latin typeface="Arial" pitchFamily="34" charset="0"/>
              </a:rPr>
              <a:pPr/>
              <a:t>37</a:t>
            </a:fld>
            <a:endParaRPr lang="en-US">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14400" y="4326126"/>
            <a:ext cx="5029200" cy="275126"/>
          </a:xfrm>
          <a:noFill/>
          <a:ln w="9525"/>
        </p:spPr>
        <p:txBody>
          <a:bodyPr/>
          <a:lstStyle/>
          <a:p>
            <a:pPr eaLnBrk="1" hangingPunct="1"/>
            <a:endParaRPr lang="en-US" smtClean="0">
              <a:latin typeface="Arial" pitchFamily="34"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10EDE32-04FD-4C80-B673-4BA09EC5F008}" type="slidenum">
              <a:rPr lang="en-US">
                <a:latin typeface="Arial" pitchFamily="34" charset="0"/>
              </a:rPr>
              <a:pPr/>
              <a:t>38</a:t>
            </a:fld>
            <a:endParaRPr lang="en-U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14400" y="4326126"/>
            <a:ext cx="5029200" cy="275126"/>
          </a:xfrm>
          <a:noFill/>
          <a:ln w="9525"/>
        </p:spPr>
        <p:txBody>
          <a:bodyPr/>
          <a:lstStyle/>
          <a:p>
            <a:pPr eaLnBrk="1" hangingPunct="1"/>
            <a:endParaRPr lang="en-US" smtClean="0">
              <a:latin typeface="Arial" pitchFamily="34"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6B58F4D-3386-4BC7-AEA4-AE2E3ECEC026}" type="slidenum">
              <a:rPr lang="en-US">
                <a:latin typeface="Arial" pitchFamily="34" charset="0"/>
              </a:rPr>
              <a:pPr/>
              <a:t>40</a:t>
            </a:fld>
            <a:endParaRPr lang="en-US">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26126"/>
            <a:ext cx="5029200" cy="275126"/>
          </a:xfrm>
          <a:noFill/>
          <a:ln w="9525"/>
        </p:spPr>
        <p:txBody>
          <a:bodyPr/>
          <a:lstStyle/>
          <a:p>
            <a:pPr eaLnBrk="1" hangingPunct="1"/>
            <a:endParaRPr lang="en-US" smtClean="0">
              <a:latin typeface="Arial" pitchFamily="34"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804CF40-815E-4A5F-8490-F42F1DD3E0E1}" type="slidenum">
              <a:rPr lang="en-US">
                <a:latin typeface="Arial" pitchFamily="34" charset="0"/>
              </a:rPr>
              <a:pPr/>
              <a:t>41</a:t>
            </a:fld>
            <a:endParaRPr lang="en-US">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26126"/>
            <a:ext cx="5029200" cy="275126"/>
          </a:xfrm>
          <a:noFill/>
          <a:ln w="9525"/>
        </p:spPr>
        <p:txBody>
          <a:bodyPr/>
          <a:lstStyle/>
          <a:p>
            <a:pPr eaLnBrk="1" hangingPunct="1"/>
            <a:endParaRPr lang="en-US" smtClean="0">
              <a:latin typeface="Arial" pitchFamily="34"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298FEB6-02C9-4CB6-84D2-84D87A242E7B}" type="slidenum">
              <a:rPr lang="en-US">
                <a:latin typeface="Arial" pitchFamily="34" charset="0"/>
              </a:rPr>
              <a:pPr/>
              <a:t>42</a:t>
            </a:fld>
            <a:endParaRPr lang="en-US">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26126"/>
            <a:ext cx="5029200" cy="275126"/>
          </a:xfrm>
          <a:noFill/>
          <a:ln w="9525"/>
        </p:spPr>
        <p:txBody>
          <a:bodyPr/>
          <a:lstStyle/>
          <a:p>
            <a:pPr eaLnBrk="1" hangingPunct="1"/>
            <a:endParaRPr lang="en-US" smtClean="0">
              <a:latin typeface="Arial" pitchFamily="34"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CIMSS(h</a:t>
            </a:r>
            <a:r>
              <a:rPr lang="en-US" sz="1200" dirty="0" smtClean="0"/>
              <a:t>) has almost 10 times more of </a:t>
            </a:r>
            <a:r>
              <a:rPr lang="en-US" sz="1200" dirty="0" err="1" smtClean="0"/>
              <a:t>AMVs</a:t>
            </a:r>
            <a:r>
              <a:rPr lang="en-US" sz="1200" dirty="0" smtClean="0"/>
              <a:t> than CTL, and most of it is from upper layer (400mb </a:t>
            </a:r>
            <a:r>
              <a:rPr lang="en-US" sz="1200" dirty="0" err="1" smtClean="0">
                <a:latin typeface="Wingdings"/>
                <a:ea typeface="Wingdings"/>
                <a:cs typeface="Wingdings"/>
              </a:rPr>
              <a:t></a:t>
            </a:r>
            <a:r>
              <a:rPr lang="en-US" sz="1200" dirty="0" smtClean="0"/>
              <a:t>).</a:t>
            </a:r>
          </a:p>
          <a:p>
            <a:r>
              <a:rPr lang="en-US" sz="1200" dirty="0" err="1" smtClean="0"/>
              <a:t>CIMSS(h+RS</a:t>
            </a:r>
            <a:r>
              <a:rPr lang="en-US" sz="1200" dirty="0" smtClean="0"/>
              <a:t>) not only has an increased overall volume of </a:t>
            </a:r>
            <a:r>
              <a:rPr lang="en-US" sz="1200" dirty="0" err="1" smtClean="0"/>
              <a:t>AMVs</a:t>
            </a:r>
            <a:r>
              <a:rPr lang="en-US" sz="1200" dirty="0" smtClean="0"/>
              <a:t>, but also more </a:t>
            </a:r>
            <a:r>
              <a:rPr lang="en-US" sz="1200" dirty="0" err="1" smtClean="0"/>
              <a:t>AMVs</a:t>
            </a:r>
            <a:r>
              <a:rPr lang="en-US" sz="1200" dirty="0" smtClean="0"/>
              <a:t> at lower levels (400mb and below).</a:t>
            </a:r>
          </a:p>
          <a:p>
            <a:endParaRPr lang="en-US" dirty="0"/>
          </a:p>
        </p:txBody>
      </p:sp>
      <p:sp>
        <p:nvSpPr>
          <p:cNvPr id="4" name="Slide Number Placeholder 3"/>
          <p:cNvSpPr>
            <a:spLocks noGrp="1"/>
          </p:cNvSpPr>
          <p:nvPr>
            <p:ph type="sldNum" sz="quarter" idx="10"/>
          </p:nvPr>
        </p:nvSpPr>
        <p:spPr/>
        <p:txBody>
          <a:bodyPr/>
          <a:lstStyle/>
          <a:p>
            <a:fld id="{C7B26E68-A0FB-7F46-83C7-AB2F86E49397}"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upper 3 panels are analyses</a:t>
            </a:r>
            <a:r>
              <a:rPr lang="en-US" baseline="0" dirty="0" smtClean="0"/>
              <a:t> track and spread against JMA best track in solid black line.</a:t>
            </a:r>
          </a:p>
          <a:p>
            <a:r>
              <a:rPr lang="en-US" baseline="0" dirty="0" smtClean="0"/>
              <a:t>Colored dots are TC locations as a function of time from magenta to red.</a:t>
            </a:r>
          </a:p>
          <a:p>
            <a:r>
              <a:rPr lang="en-US" baseline="0" dirty="0" smtClean="0"/>
              <a:t>A general narrower spread can be observed along the analysis time.</a:t>
            </a:r>
          </a:p>
          <a:p>
            <a:r>
              <a:rPr lang="en-US" baseline="0" dirty="0" smtClean="0"/>
              <a:t>In the early state, CTL had an erroneously straight westward motion while </a:t>
            </a:r>
            <a:r>
              <a:rPr lang="en-US" baseline="0" dirty="0" err="1" smtClean="0"/>
              <a:t>CIMSS(h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7B26E68-A0FB-7F46-83C7-AB2F86E49397}"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upper 3 panels are analyses</a:t>
            </a:r>
            <a:r>
              <a:rPr lang="en-US" baseline="0" dirty="0" smtClean="0"/>
              <a:t> track and spread against JMA best track in solid black line.</a:t>
            </a:r>
          </a:p>
          <a:p>
            <a:r>
              <a:rPr lang="en-US" baseline="0" dirty="0" smtClean="0"/>
              <a:t>Colored dots are TC locations as a function of time from magenta to red.</a:t>
            </a:r>
          </a:p>
          <a:p>
            <a:r>
              <a:rPr lang="en-US" baseline="0" dirty="0" smtClean="0"/>
              <a:t>A general narrower spread can be observed along the analysis time.</a:t>
            </a:r>
          </a:p>
          <a:p>
            <a:r>
              <a:rPr lang="en-US" baseline="0" dirty="0" smtClean="0"/>
              <a:t>In the early state, CTL had an erroneously straight westward motion while </a:t>
            </a:r>
            <a:r>
              <a:rPr lang="en-US" baseline="0" dirty="0" err="1" smtClean="0"/>
              <a:t>CIMSS(h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7B26E68-A0FB-7F46-83C7-AB2F86E49397}"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57C1078-20B5-4493-AD03-5BD1E0F33F2A}" type="slidenum">
              <a:rPr lang="en-US">
                <a:latin typeface="Arial" pitchFamily="34" charset="0"/>
              </a:rPr>
              <a:pPr/>
              <a:t>26</a:t>
            </a:fld>
            <a:endParaRPr lang="en-US">
              <a:latin typeface="Arial"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4400" y="4326126"/>
            <a:ext cx="5029200" cy="275126"/>
          </a:xfrm>
          <a:noFill/>
          <a:ln w="9525"/>
        </p:spPr>
        <p:txBody>
          <a:bodyPr/>
          <a:lstStyle/>
          <a:p>
            <a:pPr eaLnBrk="1" hangingPunct="1"/>
            <a:endParaRPr lang="en-US" smtClean="0">
              <a:latin typeface="Arial" pitchFamily="34"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25 km in </a:t>
            </a:r>
            <a:r>
              <a:rPr lang="en-US" dirty="0" err="1" smtClean="0"/>
              <a:t>QuikSCAT</a:t>
            </a:r>
            <a:r>
              <a:rPr lang="en-US" dirty="0" smtClean="0"/>
              <a:t/>
            </a:r>
            <a:br>
              <a:rPr lang="en-US" dirty="0" smtClean="0"/>
            </a:br>
            <a:r>
              <a:rPr lang="en-US" dirty="0" smtClean="0"/>
              <a:t>3 km in Eldora</a:t>
            </a:r>
            <a:r>
              <a:rPr lang="en-US" baseline="0" dirty="0" smtClean="0"/>
              <a:t> Radar</a:t>
            </a:r>
            <a:br>
              <a:rPr lang="en-US" baseline="0" dirty="0" smtClean="0"/>
            </a:br>
            <a:endParaRPr lang="en-US" dirty="0"/>
          </a:p>
        </p:txBody>
      </p:sp>
      <p:sp>
        <p:nvSpPr>
          <p:cNvPr id="4" name="Slide Number Placeholder 3"/>
          <p:cNvSpPr>
            <a:spLocks noGrp="1"/>
          </p:cNvSpPr>
          <p:nvPr>
            <p:ph type="sldNum" sz="quarter" idx="10"/>
          </p:nvPr>
        </p:nvSpPr>
        <p:spPr/>
        <p:txBody>
          <a:bodyPr/>
          <a:lstStyle/>
          <a:p>
            <a:fld id="{0A795603-805C-5B42-88DB-082EED8E8C44}"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Height-radius plots of </a:t>
            </a:r>
            <a:r>
              <a:rPr lang="en-US" dirty="0" err="1" smtClean="0"/>
              <a:t>azimuthal</a:t>
            </a:r>
            <a:r>
              <a:rPr lang="en-US" dirty="0" smtClean="0"/>
              <a:t>-mean tangential</a:t>
            </a:r>
            <a:r>
              <a:rPr lang="en-US" baseline="0" dirty="0" smtClean="0"/>
              <a:t> wind, radial wind and vertical wind</a:t>
            </a:r>
            <a:endParaRPr lang="en-US" dirty="0"/>
          </a:p>
        </p:txBody>
      </p:sp>
      <p:sp>
        <p:nvSpPr>
          <p:cNvPr id="4" name="Slide Number Placeholder 3"/>
          <p:cNvSpPr>
            <a:spLocks noGrp="1"/>
          </p:cNvSpPr>
          <p:nvPr>
            <p:ph type="sldNum" sz="quarter" idx="10"/>
          </p:nvPr>
        </p:nvSpPr>
        <p:spPr/>
        <p:txBody>
          <a:bodyPr/>
          <a:lstStyle/>
          <a:p>
            <a:fld id="{C7B26E68-A0FB-7F46-83C7-AB2F86E49397}"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9971CFE-7D46-4465-A0BF-191C7E8DC1D4}" type="slidenum">
              <a:rPr lang="en-US">
                <a:latin typeface="Arial" pitchFamily="34" charset="0"/>
              </a:rPr>
              <a:pPr/>
              <a:t>33</a:t>
            </a:fld>
            <a:endParaRPr lang="en-US">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14400" y="4326126"/>
            <a:ext cx="5029200" cy="275126"/>
          </a:xfrm>
          <a:noFill/>
          <a:ln w="9525"/>
        </p:spPr>
        <p:txBody>
          <a:bodyPr/>
          <a:lstStyle/>
          <a:p>
            <a:pPr eaLnBrk="1" hangingPunct="1"/>
            <a:endParaRPr lang="en-US" smtClean="0">
              <a:latin typeface="Arial" pitchFamily="34"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B5EFFA-85B5-E24C-BC2D-A8AA8B009EEE}" type="datetime1">
              <a:rPr lang="en-US" smtClean="0"/>
              <a:t>2/28/13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551E39-B3C6-41D0-870E-EB743A4585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F1B054-044F-7F45-B6C0-54F550862427}" type="datetime1">
              <a:rPr lang="en-US" smtClean="0"/>
              <a:t>2/28/13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D7201D-2E80-490F-98CB-A4090A4851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A1A3DB-3533-514F-B7F6-E943C112CF81}" type="datetime1">
              <a:rPr lang="en-US" smtClean="0"/>
              <a:t>2/28/13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DCEDD7-BFF0-4E40-9687-CA69F5CAB0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F8EEB9-5C6D-644D-A0EE-5FC9285521DB}" type="datetime1">
              <a:rPr lang="en-US" smtClean="0"/>
              <a:t>2/28/13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366554-6315-4242-8C25-FF74A058E0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226201-937C-6F4E-9C09-AA922504165A}" type="datetime1">
              <a:rPr lang="en-US" smtClean="0"/>
              <a:t>2/28/13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743A26-6226-4107-ADEE-C6028F5B2A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B350FD-F8D1-9F4B-B350-813B3C5CF56F}" type="datetime1">
              <a:rPr lang="en-US" smtClean="0"/>
              <a:t>2/28/13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3085C5-F855-4F94-BC38-73E5D31F6B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E3DD94C-8631-8F47-97C5-1B9A32760E2C}" type="datetime1">
              <a:rPr lang="en-US" smtClean="0"/>
              <a:t>2/28/13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DE4C396-3514-454B-A8E4-70DB143BA3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597CEC9-2BD5-AA41-978A-130F404DD5DA}" type="datetime1">
              <a:rPr lang="en-US" smtClean="0"/>
              <a:t>2/28/13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41201E-9A75-4BF1-8A52-3D3A09FD5B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BAEFB1-2902-984E-ABD2-A552CE7D2381}" type="datetime1">
              <a:rPr lang="en-US" smtClean="0"/>
              <a:t>2/28/13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944057-5E13-41B1-9996-957654AF3F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74C0AF-3CE2-1B4C-9C4C-601517C27FE6}" type="datetime1">
              <a:rPr lang="en-US" smtClean="0"/>
              <a:t>2/28/13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CB3291-239B-4C57-920F-AF0B575D85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E944CD-4EC0-FC4A-888A-F6ABE902DE75}" type="datetime1">
              <a:rPr lang="en-US" smtClean="0"/>
              <a:t>2/28/13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8E47F0-7BD4-414D-8398-8A3E8C69545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MS PGothic" pitchFamily="34" charset="-128"/>
              </a:defRPr>
            </a:lvl1pPr>
          </a:lstStyle>
          <a:p>
            <a:pPr>
              <a:defRPr/>
            </a:pPr>
            <a:fld id="{AA2FA015-4607-8549-AF32-DABB87028D8A}" type="datetime1">
              <a:rPr lang="en-US" smtClean="0"/>
              <a:t>2/28/13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ea typeface="MS PGothic" pitchFamily="34" charset="-128"/>
              </a:defRPr>
            </a:lvl1pPr>
          </a:lstStyle>
          <a:p>
            <a:pPr>
              <a:defRPr/>
            </a:pPr>
            <a:fld id="{BAC6E9B4-48C9-4EE2-BCDA-CB37CA1AFD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1.xml"/><Relationship Id="rId2"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jpe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 Id="rId3"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2.gif"/><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2.gif"/><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gif"/></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503713" y="1571"/>
            <a:ext cx="5963887" cy="2514600"/>
          </a:xfrm>
        </p:spPr>
        <p:txBody>
          <a:bodyPr/>
          <a:lstStyle/>
          <a:p>
            <a:pPr eaLnBrk="1" hangingPunct="1"/>
            <a:r>
              <a:rPr lang="en-US" sz="2800" b="1" dirty="0" smtClean="0">
                <a:solidFill>
                  <a:srgbClr val="B40069"/>
                </a:solidFill>
              </a:rPr>
              <a:t>Improving the Assimilation of Multiple and Integrated High-Resolution Satellite Datasets in </a:t>
            </a:r>
            <a:r>
              <a:rPr lang="en-US" sz="2800" b="1" dirty="0" err="1" smtClean="0">
                <a:solidFill>
                  <a:srgbClr val="B40069"/>
                </a:solidFill>
              </a:rPr>
              <a:t>Mesoscale</a:t>
            </a:r>
            <a:r>
              <a:rPr lang="en-US" sz="2800" b="1" dirty="0" smtClean="0">
                <a:solidFill>
                  <a:srgbClr val="B40069"/>
                </a:solidFill>
              </a:rPr>
              <a:t> Models of Tropical Cyclones</a:t>
            </a:r>
          </a:p>
        </p:txBody>
      </p:sp>
      <p:sp>
        <p:nvSpPr>
          <p:cNvPr id="2051" name="Subtitle 2"/>
          <p:cNvSpPr>
            <a:spLocks noGrp="1"/>
          </p:cNvSpPr>
          <p:nvPr>
            <p:ph type="subTitle" idx="1"/>
          </p:nvPr>
        </p:nvSpPr>
        <p:spPr>
          <a:xfrm>
            <a:off x="0" y="2514600"/>
            <a:ext cx="9144000" cy="3200400"/>
          </a:xfrm>
        </p:spPr>
        <p:txBody>
          <a:bodyPr/>
          <a:lstStyle/>
          <a:p>
            <a:pPr eaLnBrk="1" hangingPunct="1"/>
            <a:r>
              <a:rPr lang="en-US" sz="2800" b="1" dirty="0" smtClean="0">
                <a:solidFill>
                  <a:srgbClr val="000066"/>
                </a:solidFill>
              </a:rPr>
              <a:t>PIs: </a:t>
            </a:r>
            <a:r>
              <a:rPr lang="en-US" sz="2800" dirty="0" smtClean="0">
                <a:solidFill>
                  <a:srgbClr val="000066"/>
                </a:solidFill>
              </a:rPr>
              <a:t>Christopher </a:t>
            </a:r>
            <a:r>
              <a:rPr lang="en-US" sz="2800" dirty="0" err="1" smtClean="0">
                <a:solidFill>
                  <a:srgbClr val="000066"/>
                </a:solidFill>
              </a:rPr>
              <a:t>Velden</a:t>
            </a:r>
            <a:r>
              <a:rPr lang="en-US" sz="2800" dirty="0" smtClean="0">
                <a:solidFill>
                  <a:srgbClr val="000066"/>
                </a:solidFill>
              </a:rPr>
              <a:t> (CIMSS/U. Wisconsin)</a:t>
            </a:r>
          </a:p>
          <a:p>
            <a:pPr eaLnBrk="1" hangingPunct="1"/>
            <a:r>
              <a:rPr lang="en-US" sz="2800" dirty="0" smtClean="0">
                <a:solidFill>
                  <a:srgbClr val="000066"/>
                </a:solidFill>
              </a:rPr>
              <a:t>      Sharan </a:t>
            </a:r>
            <a:r>
              <a:rPr lang="en-US" sz="2800" dirty="0" err="1" smtClean="0">
                <a:solidFill>
                  <a:srgbClr val="000066"/>
                </a:solidFill>
              </a:rPr>
              <a:t>Majumdar</a:t>
            </a:r>
            <a:r>
              <a:rPr lang="en-US" sz="2800" dirty="0" smtClean="0">
                <a:solidFill>
                  <a:srgbClr val="000066"/>
                </a:solidFill>
              </a:rPr>
              <a:t> (RSMAS/U. Miami)</a:t>
            </a:r>
          </a:p>
          <a:p>
            <a:pPr eaLnBrk="1" hangingPunct="1"/>
            <a:r>
              <a:rPr lang="en-US" sz="2400" b="1" dirty="0">
                <a:solidFill>
                  <a:srgbClr val="000066"/>
                </a:solidFill>
              </a:rPr>
              <a:t>Co-PIs: </a:t>
            </a:r>
            <a:r>
              <a:rPr lang="en-US" sz="2400" dirty="0" smtClean="0">
                <a:solidFill>
                  <a:srgbClr val="000066"/>
                </a:solidFill>
              </a:rPr>
              <a:t>Jim Doyle and Jeff Hawkins (NRL-Monterey)</a:t>
            </a:r>
          </a:p>
          <a:p>
            <a:pPr eaLnBrk="1" hangingPunct="1"/>
            <a:r>
              <a:rPr lang="en-US" sz="2400" dirty="0" smtClean="0">
                <a:solidFill>
                  <a:srgbClr val="000066"/>
                </a:solidFill>
              </a:rPr>
              <a:t>Jeff Anderson and </a:t>
            </a:r>
            <a:r>
              <a:rPr lang="en-US" sz="2400" dirty="0" err="1" smtClean="0">
                <a:solidFill>
                  <a:srgbClr val="000066"/>
                </a:solidFill>
              </a:rPr>
              <a:t>Hui</a:t>
            </a:r>
            <a:r>
              <a:rPr lang="en-US" sz="2400" dirty="0" smtClean="0">
                <a:solidFill>
                  <a:srgbClr val="000066"/>
                </a:solidFill>
              </a:rPr>
              <a:t> Liu (NCAR), Jun Li (CIMSS/U. Wisconsin)</a:t>
            </a:r>
          </a:p>
          <a:p>
            <a:pPr eaLnBrk="1" hangingPunct="1"/>
            <a:r>
              <a:rPr lang="en-US" sz="2200" b="1" dirty="0" smtClean="0">
                <a:solidFill>
                  <a:srgbClr val="000066"/>
                </a:solidFill>
              </a:rPr>
              <a:t>Collaborators: </a:t>
            </a:r>
            <a:r>
              <a:rPr lang="en-US" sz="2200" dirty="0" smtClean="0">
                <a:solidFill>
                  <a:srgbClr val="000066"/>
                </a:solidFill>
              </a:rPr>
              <a:t>Bob Atlas (NOAA/AOML), John </a:t>
            </a:r>
            <a:r>
              <a:rPr lang="en-US" sz="2200" dirty="0" err="1" smtClean="0">
                <a:solidFill>
                  <a:srgbClr val="000066"/>
                </a:solidFill>
              </a:rPr>
              <a:t>Knaff</a:t>
            </a:r>
            <a:r>
              <a:rPr lang="en-US" sz="2200" dirty="0" smtClean="0">
                <a:solidFill>
                  <a:srgbClr val="000066"/>
                </a:solidFill>
              </a:rPr>
              <a:t> (NOAA/NESDIS), William Lewis (CIMSS / U. Wisconsin), Alex </a:t>
            </a:r>
            <a:r>
              <a:rPr lang="en-US" sz="2200" dirty="0" err="1" smtClean="0">
                <a:solidFill>
                  <a:srgbClr val="000066"/>
                </a:solidFill>
              </a:rPr>
              <a:t>Reinecke</a:t>
            </a:r>
            <a:r>
              <a:rPr lang="en-US" sz="2200" dirty="0" smtClean="0">
                <a:solidFill>
                  <a:srgbClr val="000066"/>
                </a:solidFill>
              </a:rPr>
              <a:t>, Song Yang, </a:t>
            </a:r>
            <a:r>
              <a:rPr lang="en-US" sz="2200" dirty="0" err="1" smtClean="0">
                <a:solidFill>
                  <a:srgbClr val="000066"/>
                </a:solidFill>
              </a:rPr>
              <a:t>Hao</a:t>
            </a:r>
            <a:r>
              <a:rPr lang="en-US" sz="2200" dirty="0" smtClean="0">
                <a:solidFill>
                  <a:srgbClr val="000066"/>
                </a:solidFill>
              </a:rPr>
              <a:t> Jin (NRL)</a:t>
            </a:r>
          </a:p>
          <a:p>
            <a:pPr eaLnBrk="1" hangingPunct="1"/>
            <a:r>
              <a:rPr lang="en-US" sz="2200" b="1" dirty="0" smtClean="0">
                <a:solidFill>
                  <a:srgbClr val="000066"/>
                </a:solidFill>
              </a:rPr>
              <a:t>Ph.D. Student: </a:t>
            </a:r>
            <a:r>
              <a:rPr lang="en-US" sz="2200" dirty="0" smtClean="0">
                <a:solidFill>
                  <a:srgbClr val="000066"/>
                </a:solidFill>
              </a:rPr>
              <a:t>Ting-Chi Wu (RSMAS/U. Miami)</a:t>
            </a:r>
          </a:p>
        </p:txBody>
      </p:sp>
      <p:sp>
        <p:nvSpPr>
          <p:cNvPr id="4" name="Subtitle 2"/>
          <p:cNvSpPr txBox="1">
            <a:spLocks/>
          </p:cNvSpPr>
          <p:nvPr/>
        </p:nvSpPr>
        <p:spPr bwMode="auto">
          <a:xfrm>
            <a:off x="1407886" y="6096000"/>
            <a:ext cx="6705600" cy="457200"/>
          </a:xfrm>
          <a:prstGeom prst="rect">
            <a:avLst/>
          </a:prstGeom>
          <a:noFill/>
          <a:ln w="9525">
            <a:noFill/>
            <a:miter lim="800000"/>
            <a:headEnd/>
            <a:tailEnd/>
          </a:ln>
        </p:spPr>
        <p:txBody>
          <a:bodyPr/>
          <a:lstStyle/>
          <a:p>
            <a:pPr algn="ctr">
              <a:spcBef>
                <a:spcPct val="20000"/>
              </a:spcBef>
              <a:buFont typeface="Arial" pitchFamily="34" charset="0"/>
              <a:buNone/>
              <a:defRPr/>
            </a:pPr>
            <a:r>
              <a:rPr lang="en-US" sz="2400" b="1" dirty="0" smtClean="0">
                <a:solidFill>
                  <a:srgbClr val="009999"/>
                </a:solidFill>
                <a:latin typeface="+mn-lt"/>
                <a:ea typeface="+mn-ea"/>
              </a:rPr>
              <a:t>IHC / Tropical Cyclone Research Forum   3/5/13</a:t>
            </a:r>
            <a:endParaRPr lang="en-US" sz="2400" b="1" dirty="0">
              <a:solidFill>
                <a:srgbClr val="009999"/>
              </a:solidFill>
              <a:latin typeface="+mn-lt"/>
              <a:ea typeface="+mn-ea"/>
            </a:endParaRPr>
          </a:p>
        </p:txBody>
      </p:sp>
      <p:pic>
        <p:nvPicPr>
          <p:cNvPr id="2053" name="Picture 2"/>
          <p:cNvPicPr>
            <a:picLocks noChangeAspect="1" noChangeArrowheads="1"/>
          </p:cNvPicPr>
          <p:nvPr/>
        </p:nvPicPr>
        <p:blipFill>
          <a:blip r:embed="rId2" cstate="print"/>
          <a:srcRect/>
          <a:stretch>
            <a:fillRect/>
          </a:stretch>
        </p:blipFill>
        <p:spPr bwMode="auto">
          <a:xfrm>
            <a:off x="58930" y="305943"/>
            <a:ext cx="1351313" cy="1751457"/>
          </a:xfrm>
          <a:prstGeom prst="rect">
            <a:avLst/>
          </a:prstGeom>
          <a:noFill/>
          <a:ln w="9525">
            <a:noFill/>
            <a:miter lim="800000"/>
            <a:headEnd/>
            <a:tailEnd/>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934" t="22001" r="16000" b="16800"/>
          <a:stretch/>
        </p:blipFill>
        <p:spPr>
          <a:xfrm>
            <a:off x="7620000" y="381001"/>
            <a:ext cx="1447800" cy="1600199"/>
          </a:xfrm>
          <a:prstGeom prst="rect">
            <a:avLst/>
          </a:prstGeom>
        </p:spPr>
      </p:pic>
      <p:pic>
        <p:nvPicPr>
          <p:cNvPr id="7" name="Picture 6" descr="logo_ONR.jpg"/>
          <p:cNvPicPr>
            <a:picLocks noChangeAspect="1"/>
          </p:cNvPicPr>
          <p:nvPr/>
        </p:nvPicPr>
        <p:blipFill>
          <a:blip r:embed="rId4" cstate="print"/>
          <a:stretch>
            <a:fillRect/>
          </a:stretch>
        </p:blipFill>
        <p:spPr>
          <a:xfrm>
            <a:off x="76200" y="6019800"/>
            <a:ext cx="1427513" cy="642381"/>
          </a:xfrm>
          <a:prstGeom prst="rect">
            <a:avLst/>
          </a:prstGeom>
        </p:spPr>
      </p:pic>
      <p:pic>
        <p:nvPicPr>
          <p:cNvPr id="8" name="Picture 7" descr="NOAA-logo.jpg"/>
          <p:cNvPicPr>
            <a:picLocks noChangeAspect="1"/>
          </p:cNvPicPr>
          <p:nvPr/>
        </p:nvPicPr>
        <p:blipFill>
          <a:blip r:embed="rId5"/>
          <a:stretch>
            <a:fillRect/>
          </a:stretch>
        </p:blipFill>
        <p:spPr>
          <a:xfrm>
            <a:off x="8077200" y="5791200"/>
            <a:ext cx="975200" cy="975200"/>
          </a:xfrm>
          <a:prstGeom prst="rect">
            <a:avLst/>
          </a:prstGeom>
        </p:spPr>
      </p:pic>
      <p:sp>
        <p:nvSpPr>
          <p:cNvPr id="3" name="Slide Number Placeholder 2"/>
          <p:cNvSpPr>
            <a:spLocks noGrp="1"/>
          </p:cNvSpPr>
          <p:nvPr>
            <p:ph type="sldNum" sz="quarter" idx="12"/>
          </p:nvPr>
        </p:nvSpPr>
        <p:spPr/>
        <p:txBody>
          <a:bodyPr/>
          <a:lstStyle/>
          <a:p>
            <a:pPr>
              <a:defRPr/>
            </a:pPr>
            <a:fld id="{9A551E39-B3C6-41D0-870E-EB743A458561}" type="slidenum">
              <a:rPr lang="en-US" smtClean="0"/>
              <a:pPr>
                <a:defRPr/>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0"/>
            <a:ext cx="8229600" cy="1143000"/>
          </a:xfrm>
        </p:spPr>
        <p:txBody>
          <a:bodyPr/>
          <a:lstStyle/>
          <a:p>
            <a:r>
              <a:rPr lang="en-US" sz="4000" b="1" dirty="0" smtClean="0">
                <a:solidFill>
                  <a:srgbClr val="B40069"/>
                </a:solidFill>
              </a:rPr>
              <a:t>Influence of Rapid-Scan AMVs</a:t>
            </a:r>
            <a:endParaRPr lang="en-US" sz="4000" b="1" dirty="0">
              <a:solidFill>
                <a:srgbClr val="B40069"/>
              </a:solidFill>
            </a:endParaRPr>
          </a:p>
        </p:txBody>
      </p:sp>
      <p:cxnSp>
        <p:nvCxnSpPr>
          <p:cNvPr id="8" name="Straight Connector 7"/>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4688968" y="1676400"/>
            <a:ext cx="4455032" cy="4343400"/>
          </a:xfrm>
          <a:prstGeom prst="rect">
            <a:avLst/>
          </a:prstGeom>
        </p:spPr>
      </p:pic>
      <p:pic>
        <p:nvPicPr>
          <p:cNvPr id="3" name="Picture 2"/>
          <p:cNvPicPr>
            <a:picLocks noChangeAspect="1"/>
          </p:cNvPicPr>
          <p:nvPr/>
        </p:nvPicPr>
        <p:blipFill>
          <a:blip r:embed="rId3"/>
          <a:stretch>
            <a:fillRect/>
          </a:stretch>
        </p:blipFill>
        <p:spPr>
          <a:xfrm>
            <a:off x="0" y="1676400"/>
            <a:ext cx="4965700" cy="4419600"/>
          </a:xfrm>
          <a:prstGeom prst="rect">
            <a:avLst/>
          </a:prstGeom>
        </p:spPr>
      </p:pic>
      <p:sp>
        <p:nvSpPr>
          <p:cNvPr id="4" name="TextBox 3"/>
          <p:cNvSpPr txBox="1"/>
          <p:nvPr/>
        </p:nvSpPr>
        <p:spPr>
          <a:xfrm>
            <a:off x="304800" y="6097814"/>
            <a:ext cx="4953000" cy="646331"/>
          </a:xfrm>
          <a:prstGeom prst="rect">
            <a:avLst/>
          </a:prstGeom>
          <a:noFill/>
        </p:spPr>
        <p:txBody>
          <a:bodyPr wrap="square" rtlCol="0">
            <a:spAutoFit/>
          </a:bodyPr>
          <a:lstStyle/>
          <a:p>
            <a:r>
              <a:rPr lang="en-US" dirty="0" smtClean="0">
                <a:solidFill>
                  <a:srgbClr val="FF0000"/>
                </a:solidFill>
              </a:rPr>
              <a:t>Rapid-Scan AMVs provide better ensemble analysis agreement with </a:t>
            </a:r>
            <a:r>
              <a:rPr lang="en-US" dirty="0" err="1" smtClean="0">
                <a:solidFill>
                  <a:srgbClr val="FF0000"/>
                </a:solidFill>
              </a:rPr>
              <a:t>dropsonde</a:t>
            </a:r>
            <a:r>
              <a:rPr lang="en-US" dirty="0" smtClean="0">
                <a:solidFill>
                  <a:srgbClr val="FF0000"/>
                </a:solidFill>
              </a:rPr>
              <a:t> data.</a:t>
            </a:r>
            <a:endParaRPr lang="en-US" dirty="0">
              <a:solidFill>
                <a:srgbClr val="FF0000"/>
              </a:solidFill>
            </a:endParaRPr>
          </a:p>
        </p:txBody>
      </p:sp>
      <p:sp>
        <p:nvSpPr>
          <p:cNvPr id="5" name="TextBox 4"/>
          <p:cNvSpPr txBox="1"/>
          <p:nvPr/>
        </p:nvSpPr>
        <p:spPr>
          <a:xfrm>
            <a:off x="5257800" y="5959314"/>
            <a:ext cx="3886200" cy="923330"/>
          </a:xfrm>
          <a:prstGeom prst="rect">
            <a:avLst/>
          </a:prstGeom>
          <a:noFill/>
        </p:spPr>
        <p:txBody>
          <a:bodyPr wrap="square" rtlCol="0">
            <a:spAutoFit/>
          </a:bodyPr>
          <a:lstStyle/>
          <a:p>
            <a:r>
              <a:rPr lang="en-US" dirty="0" smtClean="0">
                <a:solidFill>
                  <a:srgbClr val="FF0000"/>
                </a:solidFill>
              </a:rPr>
              <a:t>WRF track forecasts with rapid-scan AMVs capture </a:t>
            </a:r>
            <a:r>
              <a:rPr lang="en-US" dirty="0" err="1" smtClean="0">
                <a:solidFill>
                  <a:srgbClr val="FF0000"/>
                </a:solidFill>
              </a:rPr>
              <a:t>recurvature</a:t>
            </a:r>
            <a:r>
              <a:rPr lang="en-US" dirty="0" smtClean="0">
                <a:solidFill>
                  <a:srgbClr val="FF0000"/>
                </a:solidFill>
              </a:rPr>
              <a:t>, although prematurely.</a:t>
            </a:r>
            <a:endParaRPr lang="en-US" dirty="0">
              <a:solidFill>
                <a:srgbClr val="FF0000"/>
              </a:solidFill>
            </a:endParaRPr>
          </a:p>
        </p:txBody>
      </p:sp>
      <p:sp>
        <p:nvSpPr>
          <p:cNvPr id="6" name="Slide Number Placeholder 5"/>
          <p:cNvSpPr>
            <a:spLocks noGrp="1"/>
          </p:cNvSpPr>
          <p:nvPr>
            <p:ph type="sldNum" sz="quarter" idx="12"/>
          </p:nvPr>
        </p:nvSpPr>
        <p:spPr/>
        <p:txBody>
          <a:bodyPr/>
          <a:lstStyle/>
          <a:p>
            <a:pPr>
              <a:defRPr/>
            </a:pPr>
            <a:fld id="{48366554-6315-4242-8C25-FF74A058E0F1}" type="slidenum">
              <a:rPr lang="en-US" smtClean="0"/>
              <a:pPr>
                <a:defRPr/>
              </a:pPr>
              <a:t>10</a:t>
            </a:fld>
            <a:endParaRPr lang="en-US"/>
          </a:p>
        </p:txBody>
      </p:sp>
    </p:spTree>
    <p:extLst>
      <p:ext uri="{BB962C8B-B14F-4D97-AF65-F5344CB8AC3E}">
        <p14:creationId xmlns:p14="http://schemas.microsoft.com/office/powerpoint/2010/main" val="695260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png"/>
          <p:cNvPicPr>
            <a:picLocks noChangeAspect="1"/>
          </p:cNvPicPr>
          <p:nvPr/>
        </p:nvPicPr>
        <p:blipFill rotWithShape="1">
          <a:blip r:embed="rId2">
            <a:extLst>
              <a:ext uri="{28A0092B-C50C-407E-A947-70E740481C1C}">
                <a14:useLocalDpi xmlns:a14="http://schemas.microsoft.com/office/drawing/2010/main" val="0"/>
              </a:ext>
            </a:extLst>
          </a:blip>
          <a:srcRect t="58015"/>
          <a:stretch/>
        </p:blipFill>
        <p:spPr>
          <a:xfrm>
            <a:off x="0" y="3810000"/>
            <a:ext cx="9144000" cy="2879359"/>
          </a:xfrm>
          <a:prstGeom prst="rect">
            <a:avLst/>
          </a:prstGeom>
        </p:spPr>
      </p:pic>
      <p:sp>
        <p:nvSpPr>
          <p:cNvPr id="10" name="Title 1"/>
          <p:cNvSpPr>
            <a:spLocks noGrp="1"/>
          </p:cNvSpPr>
          <p:nvPr>
            <p:ph type="title"/>
          </p:nvPr>
        </p:nvSpPr>
        <p:spPr>
          <a:xfrm>
            <a:off x="114300" y="-76200"/>
            <a:ext cx="8915400" cy="1143000"/>
          </a:xfrm>
        </p:spPr>
        <p:txBody>
          <a:bodyPr/>
          <a:lstStyle/>
          <a:p>
            <a:r>
              <a:rPr lang="en-US" sz="3200" b="1" dirty="0" smtClean="0">
                <a:solidFill>
                  <a:srgbClr val="B40069"/>
                </a:solidFill>
              </a:rPr>
              <a:t>Impact of AMVs on TC </a:t>
            </a:r>
            <a:r>
              <a:rPr lang="en-US" sz="3200" b="1" dirty="0" err="1" smtClean="0">
                <a:solidFill>
                  <a:srgbClr val="B40069"/>
                </a:solidFill>
              </a:rPr>
              <a:t>Sinlaku</a:t>
            </a:r>
            <a:r>
              <a:rPr lang="en-US" sz="3200" b="1" dirty="0" smtClean="0">
                <a:solidFill>
                  <a:srgbClr val="B40069"/>
                </a:solidFill>
              </a:rPr>
              <a:t> Forecasts: Stratified by Near/Far Environment, and Tropospheric Layers</a:t>
            </a:r>
            <a:endParaRPr lang="en-US" sz="3200" b="1" dirty="0">
              <a:solidFill>
                <a:srgbClr val="B40069"/>
              </a:solidFill>
            </a:endParaRPr>
          </a:p>
        </p:txBody>
      </p:sp>
      <p:pic>
        <p:nvPicPr>
          <p:cNvPr id="2" name="Picture 1" descr="Slide1.png"/>
          <p:cNvPicPr>
            <a:picLocks noChangeAspect="1"/>
          </p:cNvPicPr>
          <p:nvPr/>
        </p:nvPicPr>
        <p:blipFill rotWithShape="1">
          <a:blip r:embed="rId2">
            <a:extLst>
              <a:ext uri="{28A0092B-C50C-407E-A947-70E740481C1C}">
                <a14:useLocalDpi xmlns:a14="http://schemas.microsoft.com/office/drawing/2010/main" val="0"/>
              </a:ext>
            </a:extLst>
          </a:blip>
          <a:srcRect t="20078" b="42144"/>
          <a:stretch/>
        </p:blipFill>
        <p:spPr>
          <a:xfrm>
            <a:off x="0" y="1219201"/>
            <a:ext cx="9144000" cy="2590800"/>
          </a:xfrm>
          <a:prstGeom prst="rect">
            <a:avLst/>
          </a:prstGeom>
        </p:spPr>
      </p:pic>
      <p:cxnSp>
        <p:nvCxnSpPr>
          <p:cNvPr id="4" name="Straight Connector 3"/>
          <p:cNvCxnSpPr/>
          <p:nvPr/>
        </p:nvCxnSpPr>
        <p:spPr>
          <a:xfrm>
            <a:off x="0" y="9906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48366554-6315-4242-8C25-FF74A058E0F1}" type="slidenum">
              <a:rPr lang="en-US" smtClean="0"/>
              <a:pPr>
                <a:defRPr/>
              </a:pPr>
              <a:t>11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b="1" dirty="0" smtClean="0">
                <a:solidFill>
                  <a:srgbClr val="B40069"/>
                </a:solidFill>
              </a:rPr>
              <a:t>AMV Assimilation Study: </a:t>
            </a:r>
            <a:r>
              <a:rPr lang="en-US" sz="4000" b="1" dirty="0" err="1" smtClean="0">
                <a:solidFill>
                  <a:srgbClr val="B40069"/>
                </a:solidFill>
              </a:rPr>
              <a:t>Sinlaku</a:t>
            </a:r>
            <a:endParaRPr lang="en-US" sz="4000" b="1" dirty="0">
              <a:solidFill>
                <a:srgbClr val="B40069"/>
              </a:solidFill>
            </a:endParaRPr>
          </a:p>
        </p:txBody>
      </p:sp>
      <p:sp>
        <p:nvSpPr>
          <p:cNvPr id="3" name="Content Placeholder 2"/>
          <p:cNvSpPr>
            <a:spLocks noGrp="1"/>
          </p:cNvSpPr>
          <p:nvPr>
            <p:ph idx="1"/>
          </p:nvPr>
        </p:nvSpPr>
        <p:spPr>
          <a:xfrm>
            <a:off x="76200" y="1295400"/>
            <a:ext cx="8915400" cy="2925762"/>
          </a:xfrm>
        </p:spPr>
        <p:txBody>
          <a:bodyPr>
            <a:normAutofit/>
          </a:bodyPr>
          <a:lstStyle/>
          <a:p>
            <a:r>
              <a:rPr lang="en-US" sz="2400" dirty="0">
                <a:solidFill>
                  <a:srgbClr val="000066"/>
                </a:solidFill>
              </a:rPr>
              <a:t>H</a:t>
            </a:r>
            <a:r>
              <a:rPr lang="en-US" sz="2400" dirty="0" smtClean="0">
                <a:solidFill>
                  <a:srgbClr val="000066"/>
                </a:solidFill>
              </a:rPr>
              <a:t>ourly AMVs improve track and intensity analyses and forecasts.</a:t>
            </a:r>
          </a:p>
          <a:p>
            <a:r>
              <a:rPr lang="en-US" sz="2400" dirty="0" smtClean="0">
                <a:solidFill>
                  <a:srgbClr val="000066"/>
                </a:solidFill>
              </a:rPr>
              <a:t>Rapid-Scan AMVs improve the TC vertical structure and modify near-environment flow </a:t>
            </a:r>
            <a:r>
              <a:rPr lang="en-US" sz="2400" dirty="0" smtClean="0">
                <a:solidFill>
                  <a:srgbClr val="000066"/>
                </a:solidFill>
                <a:sym typeface="Wingdings"/>
              </a:rPr>
              <a:t> earlier </a:t>
            </a:r>
            <a:r>
              <a:rPr lang="en-US" sz="2400" dirty="0" err="1" smtClean="0">
                <a:solidFill>
                  <a:srgbClr val="000066"/>
                </a:solidFill>
                <a:sym typeface="Wingdings"/>
              </a:rPr>
              <a:t>recurvature</a:t>
            </a:r>
            <a:r>
              <a:rPr lang="en-US" sz="2400" dirty="0" smtClean="0">
                <a:solidFill>
                  <a:srgbClr val="000066"/>
                </a:solidFill>
              </a:rPr>
              <a:t>.</a:t>
            </a:r>
          </a:p>
          <a:p>
            <a:r>
              <a:rPr lang="en-US" sz="2400" dirty="0" smtClean="0">
                <a:solidFill>
                  <a:srgbClr val="D60093"/>
                </a:solidFill>
              </a:rPr>
              <a:t>Need to exploit higher space/time AMVs with more frequent (hourly) assimilation, and at higher resolution (at least 9 km).</a:t>
            </a:r>
          </a:p>
        </p:txBody>
      </p:sp>
      <p:sp>
        <p:nvSpPr>
          <p:cNvPr id="4" name="Content Placeholder 2"/>
          <p:cNvSpPr txBox="1">
            <a:spLocks/>
          </p:cNvSpPr>
          <p:nvPr/>
        </p:nvSpPr>
        <p:spPr bwMode="auto">
          <a:xfrm>
            <a:off x="76200" y="3810000"/>
            <a:ext cx="90678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spcBef>
                <a:spcPct val="20000"/>
              </a:spcBef>
              <a:spcAft>
                <a:spcPct val="0"/>
              </a:spcAft>
              <a:buClrTx/>
              <a:buSzTx/>
              <a:buFont typeface="Arial" pitchFamily="34" charset="0"/>
              <a:buChar char="•"/>
              <a:tabLst/>
              <a:defRPr/>
            </a:pPr>
            <a:r>
              <a:rPr kumimoji="0" lang="en-US" sz="2400" i="0" u="none" strike="noStrike" kern="1200" cap="none" spc="0" normalizeH="0" baseline="0" noProof="0" dirty="0" smtClean="0">
                <a:ln>
                  <a:noFill/>
                </a:ln>
                <a:solidFill>
                  <a:srgbClr val="800000"/>
                </a:solidFill>
                <a:effectLst/>
                <a:uLnTx/>
                <a:uFillTx/>
                <a:latin typeface="+mn-lt"/>
              </a:rPr>
              <a:t>AMVs in vortex region/near-environment</a:t>
            </a:r>
            <a:r>
              <a:rPr kumimoji="0" lang="en-US" sz="2400" i="0" u="none" strike="noStrike" kern="1200" cap="none" spc="0" normalizeH="0" noProof="0" dirty="0" smtClean="0">
                <a:ln>
                  <a:noFill/>
                </a:ln>
                <a:solidFill>
                  <a:srgbClr val="800000"/>
                </a:solidFill>
                <a:effectLst/>
                <a:uLnTx/>
                <a:uFillTx/>
                <a:latin typeface="+mn-lt"/>
              </a:rPr>
              <a:t> and lower-layer AMVs are essential for improving structure analyses and short-range intensity forecasts</a:t>
            </a:r>
            <a:r>
              <a:rPr kumimoji="0" lang="en-US" sz="2400" i="0" u="none" strike="noStrike" kern="1200" cap="none" spc="0" normalizeH="0" baseline="0" noProof="0" dirty="0" smtClean="0">
                <a:ln>
                  <a:noFill/>
                </a:ln>
                <a:solidFill>
                  <a:srgbClr val="800000"/>
                </a:solidFill>
                <a:effectLst/>
                <a:uLnTx/>
                <a:uFillTx/>
                <a:latin typeface="+mn-lt"/>
              </a:rPr>
              <a:t>. </a:t>
            </a:r>
          </a:p>
          <a:p>
            <a:pPr marL="342900" marR="0" lvl="0" indent="-342900" algn="l" defTabSz="914400" rtl="0" eaLnBrk="0" fontAlgn="base" latinLnBrk="0" hangingPunct="0">
              <a:spcBef>
                <a:spcPct val="20000"/>
              </a:spcBef>
              <a:spcAft>
                <a:spcPct val="0"/>
              </a:spcAft>
              <a:buClrTx/>
              <a:buSzTx/>
              <a:buFont typeface="Arial" pitchFamily="34" charset="0"/>
              <a:buChar char="•"/>
              <a:tabLst/>
              <a:defRPr/>
            </a:pPr>
            <a:r>
              <a:rPr lang="en-US" sz="2400" dirty="0" smtClean="0">
                <a:solidFill>
                  <a:srgbClr val="800000"/>
                </a:solidFill>
                <a:latin typeface="+mn-lt"/>
              </a:rPr>
              <a:t>Upper-layer and far environment AMVs lead to greatest reduction in track forecast error.</a:t>
            </a:r>
          </a:p>
          <a:p>
            <a:pPr marL="342900" marR="0" lvl="0" indent="-342900" algn="l" defTabSz="914400" rtl="0" eaLnBrk="0" fontAlgn="base" latinLnBrk="0" hangingPunct="0">
              <a:spcBef>
                <a:spcPct val="20000"/>
              </a:spcBef>
              <a:spcAft>
                <a:spcPct val="0"/>
              </a:spcAft>
              <a:buClrTx/>
              <a:buSzTx/>
              <a:buFont typeface="Arial" pitchFamily="34" charset="0"/>
              <a:buChar char="•"/>
              <a:tabLst/>
              <a:defRPr/>
            </a:pPr>
            <a:r>
              <a:rPr lang="en-US" sz="2400" dirty="0" smtClean="0">
                <a:solidFill>
                  <a:srgbClr val="D60093"/>
                </a:solidFill>
                <a:latin typeface="+mn-lt"/>
              </a:rPr>
              <a:t>Issues: ensemble spread too small; initial model imbalance and model error (biases) can be tough to overcome.</a:t>
            </a:r>
            <a:endParaRPr kumimoji="0" lang="en-US" sz="2400" i="0" u="none" strike="noStrike" kern="1200" cap="none" spc="0" normalizeH="0" baseline="0" noProof="0" dirty="0">
              <a:ln>
                <a:noFill/>
              </a:ln>
              <a:solidFill>
                <a:srgbClr val="D60093"/>
              </a:solidFill>
              <a:effectLst/>
              <a:uLnTx/>
              <a:uFillTx/>
              <a:latin typeface="+mn-lt"/>
            </a:endParaRPr>
          </a:p>
        </p:txBody>
      </p:sp>
      <p:cxnSp>
        <p:nvCxnSpPr>
          <p:cNvPr id="5" name="Straight Connector 4"/>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48366554-6315-4242-8C25-FF74A058E0F1}" type="slidenum">
              <a:rPr lang="en-US" smtClean="0"/>
              <a:pPr>
                <a:defRPr/>
              </a:pPr>
              <a:t>12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IRS_Q_2008091018.eps"/>
          <p:cNvPicPr>
            <a:picLocks/>
          </p:cNvPicPr>
          <p:nvPr/>
        </p:nvPicPr>
        <p:blipFill>
          <a:blip r:embed="rId2"/>
          <a:srcRect b="13194"/>
          <a:stretch>
            <a:fillRect/>
          </a:stretch>
        </p:blipFill>
        <p:spPr>
          <a:xfrm>
            <a:off x="3115056" y="1828800"/>
            <a:ext cx="2980944" cy="3048000"/>
          </a:xfrm>
          <a:prstGeom prst="rect">
            <a:avLst/>
          </a:prstGeom>
        </p:spPr>
      </p:pic>
      <p:pic>
        <p:nvPicPr>
          <p:cNvPr id="5" name="Picture 4" descr="AIRS_T_2008091018.eps"/>
          <p:cNvPicPr>
            <a:picLocks/>
          </p:cNvPicPr>
          <p:nvPr/>
        </p:nvPicPr>
        <p:blipFill>
          <a:blip r:embed="rId3"/>
          <a:srcRect b="13194"/>
          <a:stretch>
            <a:fillRect/>
          </a:stretch>
        </p:blipFill>
        <p:spPr>
          <a:xfrm>
            <a:off x="76200" y="1828800"/>
            <a:ext cx="2980944" cy="3048000"/>
          </a:xfrm>
          <a:prstGeom prst="rect">
            <a:avLst/>
          </a:prstGeom>
        </p:spPr>
      </p:pic>
      <p:pic>
        <p:nvPicPr>
          <p:cNvPr id="6" name="Picture 5" descr="TPW_2008091018.eps"/>
          <p:cNvPicPr>
            <a:picLocks/>
          </p:cNvPicPr>
          <p:nvPr/>
        </p:nvPicPr>
        <p:blipFill>
          <a:blip r:embed="rId4"/>
          <a:stretch>
            <a:fillRect/>
          </a:stretch>
        </p:blipFill>
        <p:spPr>
          <a:xfrm>
            <a:off x="6010656" y="1828800"/>
            <a:ext cx="2980944" cy="3048000"/>
          </a:xfrm>
          <a:prstGeom prst="rect">
            <a:avLst/>
          </a:prstGeom>
        </p:spPr>
      </p:pic>
      <p:sp>
        <p:nvSpPr>
          <p:cNvPr id="7" name="Title 1"/>
          <p:cNvSpPr txBox="1">
            <a:spLocks/>
          </p:cNvSpPr>
          <p:nvPr/>
        </p:nvSpPr>
        <p:spPr bwMode="auto">
          <a:xfrm>
            <a:off x="76200" y="-76200"/>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B40069"/>
                </a:solidFill>
              </a:rPr>
              <a:t>Assimilation Experiments with AIRS T and Q; AMSR-E TPW</a:t>
            </a:r>
            <a:endParaRPr lang="en-US" sz="3600" b="1" dirty="0">
              <a:solidFill>
                <a:srgbClr val="B40069"/>
              </a:solidFill>
            </a:endParaRPr>
          </a:p>
        </p:txBody>
      </p:sp>
      <p:cxnSp>
        <p:nvCxnSpPr>
          <p:cNvPr id="8" name="Straight Connector 7"/>
          <p:cNvCxnSpPr/>
          <p:nvPr/>
        </p:nvCxnSpPr>
        <p:spPr>
          <a:xfrm>
            <a:off x="33528" y="10668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3400" y="1307068"/>
            <a:ext cx="5183180" cy="369332"/>
          </a:xfrm>
          <a:prstGeom prst="rect">
            <a:avLst/>
          </a:prstGeom>
          <a:noFill/>
        </p:spPr>
        <p:txBody>
          <a:bodyPr wrap="none" rtlCol="0">
            <a:spAutoFit/>
          </a:bodyPr>
          <a:lstStyle/>
          <a:p>
            <a:r>
              <a:rPr lang="en-US" dirty="0" smtClean="0"/>
              <a:t>Single Field of View (SFOV) retrievals (clear sky)</a:t>
            </a:r>
            <a:endParaRPr lang="en-US" dirty="0"/>
          </a:p>
        </p:txBody>
      </p:sp>
      <p:sp>
        <p:nvSpPr>
          <p:cNvPr id="3" name="TextBox 2"/>
          <p:cNvSpPr txBox="1"/>
          <p:nvPr/>
        </p:nvSpPr>
        <p:spPr>
          <a:xfrm>
            <a:off x="6629400" y="1295400"/>
            <a:ext cx="1698038" cy="369332"/>
          </a:xfrm>
          <a:prstGeom prst="rect">
            <a:avLst/>
          </a:prstGeom>
          <a:noFill/>
        </p:spPr>
        <p:txBody>
          <a:bodyPr wrap="none" rtlCol="0">
            <a:spAutoFit/>
          </a:bodyPr>
          <a:lstStyle/>
          <a:p>
            <a:r>
              <a:rPr lang="en-US" dirty="0" smtClean="0"/>
              <a:t>TPW retrievals</a:t>
            </a:r>
            <a:endParaRPr lang="en-US" dirty="0"/>
          </a:p>
        </p:txBody>
      </p:sp>
      <p:sp>
        <p:nvSpPr>
          <p:cNvPr id="9" name="TextBox 8"/>
          <p:cNvSpPr txBox="1"/>
          <p:nvPr/>
        </p:nvSpPr>
        <p:spPr>
          <a:xfrm>
            <a:off x="914400" y="5486400"/>
            <a:ext cx="7203895" cy="646331"/>
          </a:xfrm>
          <a:prstGeom prst="rect">
            <a:avLst/>
          </a:prstGeom>
          <a:noFill/>
        </p:spPr>
        <p:txBody>
          <a:bodyPr wrap="none" rtlCol="0">
            <a:spAutoFit/>
          </a:bodyPr>
          <a:lstStyle/>
          <a:p>
            <a:pPr algn="ctr"/>
            <a:r>
              <a:rPr lang="en-US" dirty="0" smtClean="0"/>
              <a:t>AIRS and AMSR-E SFOV retrievals all post-processed at CIMSS</a:t>
            </a:r>
          </a:p>
          <a:p>
            <a:pPr algn="ctr"/>
            <a:r>
              <a:rPr lang="en-US" dirty="0" smtClean="0"/>
              <a:t>and provided for the lifetime of TC </a:t>
            </a:r>
            <a:r>
              <a:rPr lang="en-US" dirty="0" err="1" smtClean="0"/>
              <a:t>Sinlaku</a:t>
            </a:r>
            <a:r>
              <a:rPr lang="en-US" dirty="0" smtClean="0"/>
              <a:t> for assimilation into DART.</a:t>
            </a:r>
            <a:endParaRPr lang="en-US" dirty="0"/>
          </a:p>
        </p:txBody>
      </p:sp>
      <p:sp>
        <p:nvSpPr>
          <p:cNvPr id="10" name="Slide Number Placeholder 9"/>
          <p:cNvSpPr>
            <a:spLocks noGrp="1"/>
          </p:cNvSpPr>
          <p:nvPr>
            <p:ph type="sldNum" sz="quarter" idx="12"/>
          </p:nvPr>
        </p:nvSpPr>
        <p:spPr/>
        <p:txBody>
          <a:bodyPr/>
          <a:lstStyle/>
          <a:p>
            <a:pPr>
              <a:defRPr/>
            </a:pPr>
            <a:fld id="{9A551E39-B3C6-41D0-870E-EB743A458561}" type="slidenum">
              <a:rPr lang="en-US" smtClean="0"/>
              <a:pPr>
                <a:defRPr/>
              </a:pPr>
              <a:t>13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1"/>
            <a:ext cx="8839200" cy="2209800"/>
          </a:xfrm>
        </p:spPr>
        <p:txBody>
          <a:bodyPr/>
          <a:lstStyle/>
          <a:p>
            <a:r>
              <a:rPr lang="en-US" sz="2800" dirty="0" smtClean="0"/>
              <a:t>AIRS T analysis position estimates superior to CTL.</a:t>
            </a:r>
          </a:p>
          <a:p>
            <a:r>
              <a:rPr lang="en-US" sz="2800" dirty="0" smtClean="0"/>
              <a:t>Little change to intensity analyses using AIRS T and Q.</a:t>
            </a:r>
          </a:p>
          <a:p>
            <a:r>
              <a:rPr lang="en-US" sz="2800" dirty="0" smtClean="0"/>
              <a:t>AMSR-E TPW coverage superior to MODIS TPW.</a:t>
            </a:r>
          </a:p>
          <a:p>
            <a:r>
              <a:rPr lang="en-US" sz="2800" dirty="0" smtClean="0"/>
              <a:t>AMSR-E TPW improves analysis position and intensity.</a:t>
            </a:r>
            <a:endParaRPr lang="en-US" dirty="0" smtClean="0"/>
          </a:p>
        </p:txBody>
      </p:sp>
      <p:sp>
        <p:nvSpPr>
          <p:cNvPr id="5" name="Title 1"/>
          <p:cNvSpPr txBox="1">
            <a:spLocks/>
          </p:cNvSpPr>
          <p:nvPr/>
        </p:nvSpPr>
        <p:spPr bwMode="auto">
          <a:xfrm>
            <a:off x="0" y="-6531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B40069"/>
                </a:solidFill>
                <a:effectLst/>
                <a:uLnTx/>
                <a:uFillTx/>
                <a:latin typeface="+mj-lt"/>
                <a:cs typeface="+mj-cs"/>
              </a:rPr>
              <a:t>Combined Impact of AIRS T </a:t>
            </a:r>
            <a:r>
              <a:rPr lang="en-US" sz="3600" b="1" dirty="0" smtClean="0">
                <a:solidFill>
                  <a:srgbClr val="B40069"/>
                </a:solidFill>
                <a:latin typeface="+mj-lt"/>
                <a:cs typeface="+mj-cs"/>
              </a:rPr>
              <a:t>and </a:t>
            </a:r>
            <a:r>
              <a:rPr kumimoji="0" lang="en-US" sz="3600" b="1" i="0" u="none" strike="noStrike" kern="1200" cap="none" spc="0" normalizeH="0" baseline="0" noProof="0" dirty="0" smtClean="0">
                <a:ln>
                  <a:noFill/>
                </a:ln>
                <a:solidFill>
                  <a:srgbClr val="B40069"/>
                </a:solidFill>
                <a:effectLst/>
                <a:uLnTx/>
                <a:uFillTx/>
                <a:latin typeface="+mj-lt"/>
                <a:cs typeface="+mj-cs"/>
              </a:rPr>
              <a:t>Q,</a:t>
            </a:r>
            <a:r>
              <a:rPr kumimoji="0" lang="en-US" sz="3600" b="1" i="0" u="none" strike="noStrike" kern="1200" cap="none" spc="0" normalizeH="0" noProof="0" dirty="0" smtClean="0">
                <a:ln>
                  <a:noFill/>
                </a:ln>
                <a:solidFill>
                  <a:srgbClr val="B40069"/>
                </a:solidFill>
                <a:effectLst/>
                <a:uLnTx/>
                <a:uFillTx/>
                <a:latin typeface="+mj-lt"/>
                <a:cs typeface="+mj-cs"/>
              </a:rPr>
              <a:t> </a:t>
            </a:r>
            <a:r>
              <a:rPr kumimoji="0" lang="en-US" sz="3600" b="1" i="0" u="none" strike="noStrike" kern="1200" cap="none" spc="0" normalizeH="0" baseline="0" noProof="0" dirty="0" smtClean="0">
                <a:ln>
                  <a:noFill/>
                </a:ln>
                <a:solidFill>
                  <a:srgbClr val="B40069"/>
                </a:solidFill>
                <a:effectLst/>
                <a:uLnTx/>
                <a:uFillTx/>
                <a:latin typeface="+mj-lt"/>
                <a:cs typeface="+mj-cs"/>
              </a:rPr>
              <a:t>AMSR-E TPW, and AMVs on </a:t>
            </a:r>
            <a:r>
              <a:rPr kumimoji="0" lang="en-US" sz="3600" b="1" i="0" u="none" strike="noStrike" kern="1200" cap="none" spc="0" normalizeH="0" baseline="0" noProof="0" dirty="0" err="1" smtClean="0">
                <a:ln>
                  <a:noFill/>
                </a:ln>
                <a:solidFill>
                  <a:srgbClr val="B40069"/>
                </a:solidFill>
                <a:effectLst/>
                <a:uLnTx/>
                <a:uFillTx/>
                <a:latin typeface="+mj-lt"/>
                <a:cs typeface="+mj-cs"/>
              </a:rPr>
              <a:t>Sinlaku</a:t>
            </a:r>
            <a:r>
              <a:rPr kumimoji="0" lang="en-US" sz="3600" b="1" i="0" u="none" strike="noStrike" kern="1200" cap="none" spc="0" normalizeH="0" baseline="0" noProof="0" dirty="0" smtClean="0">
                <a:ln>
                  <a:noFill/>
                </a:ln>
                <a:solidFill>
                  <a:srgbClr val="B40069"/>
                </a:solidFill>
                <a:effectLst/>
                <a:uLnTx/>
                <a:uFillTx/>
                <a:latin typeface="+mj-lt"/>
                <a:cs typeface="+mj-cs"/>
              </a:rPr>
              <a:t> Analyses</a:t>
            </a:r>
            <a:endParaRPr kumimoji="0" lang="en-US" sz="3600" b="1" i="0" u="none" strike="noStrike" kern="1200" cap="none" spc="0" normalizeH="0" baseline="0" noProof="0" dirty="0">
              <a:ln>
                <a:noFill/>
              </a:ln>
              <a:solidFill>
                <a:srgbClr val="B40069"/>
              </a:solidFill>
              <a:effectLst/>
              <a:uLnTx/>
              <a:uFillTx/>
              <a:latin typeface="+mj-lt"/>
              <a:cs typeface="+mj-cs"/>
            </a:endParaRPr>
          </a:p>
        </p:txBody>
      </p:sp>
      <p:cxnSp>
        <p:nvCxnSpPr>
          <p:cNvPr id="6" name="Straight Connector 5"/>
          <p:cNvCxnSpPr/>
          <p:nvPr/>
        </p:nvCxnSpPr>
        <p:spPr>
          <a:xfrm>
            <a:off x="0" y="10668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pic>
        <p:nvPicPr>
          <p:cNvPr id="7" name="Picture 6" descr="Fig2.png"/>
          <p:cNvPicPr>
            <a:picLocks noChangeAspect="1"/>
          </p:cNvPicPr>
          <p:nvPr/>
        </p:nvPicPr>
        <p:blipFill>
          <a:blip r:embed="rId2"/>
          <a:srcRect l="51232" t="48657" r="2774"/>
          <a:stretch>
            <a:fillRect/>
          </a:stretch>
        </p:blipFill>
        <p:spPr>
          <a:xfrm>
            <a:off x="4495800" y="3688967"/>
            <a:ext cx="4434318" cy="3165404"/>
          </a:xfrm>
          <a:prstGeom prst="rect">
            <a:avLst/>
          </a:prstGeom>
        </p:spPr>
      </p:pic>
      <p:sp>
        <p:nvSpPr>
          <p:cNvPr id="8" name="TextBox 7"/>
          <p:cNvSpPr txBox="1"/>
          <p:nvPr/>
        </p:nvSpPr>
        <p:spPr>
          <a:xfrm>
            <a:off x="7677396" y="3864114"/>
            <a:ext cx="896767" cy="707886"/>
          </a:xfrm>
          <a:prstGeom prst="rect">
            <a:avLst/>
          </a:prstGeom>
          <a:solidFill>
            <a:schemeClr val="bg1"/>
          </a:solidFill>
        </p:spPr>
        <p:txBody>
          <a:bodyPr wrap="square" rtlCol="0">
            <a:spAutoFit/>
          </a:bodyPr>
          <a:lstStyle/>
          <a:p>
            <a:r>
              <a:rPr lang="en-US" sz="1000" b="1" dirty="0" smtClean="0"/>
              <a:t>JMA BEST</a:t>
            </a:r>
          </a:p>
          <a:p>
            <a:r>
              <a:rPr lang="en-US" sz="1000" b="1" dirty="0" smtClean="0"/>
              <a:t>CTL</a:t>
            </a:r>
          </a:p>
          <a:p>
            <a:r>
              <a:rPr lang="en-US" sz="1000" b="1" dirty="0" smtClean="0"/>
              <a:t>ALL AMV</a:t>
            </a:r>
          </a:p>
          <a:p>
            <a:r>
              <a:rPr lang="en-US" sz="1000" b="1" dirty="0" smtClean="0"/>
              <a:t>ALL</a:t>
            </a:r>
          </a:p>
        </p:txBody>
      </p:sp>
      <p:sp>
        <p:nvSpPr>
          <p:cNvPr id="9" name="TextBox 8"/>
          <p:cNvSpPr txBox="1"/>
          <p:nvPr/>
        </p:nvSpPr>
        <p:spPr>
          <a:xfrm>
            <a:off x="4897500" y="5553179"/>
            <a:ext cx="1002942" cy="430887"/>
          </a:xfrm>
          <a:prstGeom prst="rect">
            <a:avLst/>
          </a:prstGeom>
          <a:noFill/>
        </p:spPr>
        <p:txBody>
          <a:bodyPr wrap="square" rtlCol="0">
            <a:spAutoFit/>
          </a:bodyPr>
          <a:lstStyle/>
          <a:p>
            <a:r>
              <a:rPr lang="en-US" sz="2200" b="1" dirty="0" smtClean="0"/>
              <a:t>MSLP</a:t>
            </a:r>
            <a:endParaRPr lang="en-US" sz="2200" b="1" dirty="0"/>
          </a:p>
        </p:txBody>
      </p:sp>
      <p:sp>
        <p:nvSpPr>
          <p:cNvPr id="15" name="Content Placeholder 2"/>
          <p:cNvSpPr txBox="1">
            <a:spLocks/>
          </p:cNvSpPr>
          <p:nvPr/>
        </p:nvSpPr>
        <p:spPr bwMode="auto">
          <a:xfrm>
            <a:off x="152400" y="3733800"/>
            <a:ext cx="4267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AIRS T + Q and TPW moderately improves upon AMV track analyses.</a:t>
            </a:r>
          </a:p>
          <a:p>
            <a:r>
              <a:rPr lang="en-US" sz="2800" dirty="0" smtClean="0"/>
              <a:t>Intensity analyses improved further through combining all data.</a:t>
            </a:r>
            <a:endParaRPr lang="en-US" dirty="0" smtClean="0"/>
          </a:p>
        </p:txBody>
      </p:sp>
      <p:sp>
        <p:nvSpPr>
          <p:cNvPr id="16" name="Slide Number Placeholder 15"/>
          <p:cNvSpPr>
            <a:spLocks noGrp="1"/>
          </p:cNvSpPr>
          <p:nvPr>
            <p:ph type="sldNum" sz="quarter" idx="12"/>
          </p:nvPr>
        </p:nvSpPr>
        <p:spPr/>
        <p:txBody>
          <a:bodyPr/>
          <a:lstStyle/>
          <a:p>
            <a:pPr>
              <a:defRPr/>
            </a:pPr>
            <a:fld id="{48366554-6315-4242-8C25-FF74A058E0F1}" type="slidenum">
              <a:rPr lang="en-US" smtClean="0"/>
              <a:pPr>
                <a:defRPr/>
              </a:pPr>
              <a:t>14</a:t>
            </a:fld>
            <a:endParaRPr lang="en-US"/>
          </a:p>
        </p:txBody>
      </p:sp>
    </p:spTree>
    <p:extLst>
      <p:ext uri="{BB962C8B-B14F-4D97-AF65-F5344CB8AC3E}">
        <p14:creationId xmlns:p14="http://schemas.microsoft.com/office/powerpoint/2010/main" val="4093725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rgbClr val="B40069"/>
                </a:solidFill>
              </a:rPr>
              <a:t>Primary Accomplishments</a:t>
            </a:r>
            <a:endParaRPr lang="en-US" sz="4000" b="1" dirty="0">
              <a:solidFill>
                <a:srgbClr val="B40069"/>
              </a:solidFill>
            </a:endParaRPr>
          </a:p>
        </p:txBody>
      </p:sp>
      <p:sp>
        <p:nvSpPr>
          <p:cNvPr id="3" name="Content Placeholder 2"/>
          <p:cNvSpPr>
            <a:spLocks noGrp="1"/>
          </p:cNvSpPr>
          <p:nvPr>
            <p:ph idx="1"/>
          </p:nvPr>
        </p:nvSpPr>
        <p:spPr>
          <a:xfrm>
            <a:off x="0" y="1143000"/>
            <a:ext cx="9067800" cy="4525963"/>
          </a:xfrm>
        </p:spPr>
        <p:txBody>
          <a:bodyPr/>
          <a:lstStyle/>
          <a:p>
            <a:r>
              <a:rPr lang="en-US" sz="2800" b="1" dirty="0" smtClean="0">
                <a:solidFill>
                  <a:srgbClr val="FF0000"/>
                </a:solidFill>
              </a:rPr>
              <a:t>Successfully tested an end-to-end system in research mode on a case study of Typhoon </a:t>
            </a:r>
            <a:r>
              <a:rPr lang="en-US" sz="2800" b="1" dirty="0" err="1" smtClean="0">
                <a:solidFill>
                  <a:srgbClr val="FF0000"/>
                </a:solidFill>
              </a:rPr>
              <a:t>Sinlaku</a:t>
            </a:r>
            <a:r>
              <a:rPr lang="en-US" sz="2800" b="1" dirty="0" smtClean="0">
                <a:solidFill>
                  <a:srgbClr val="FF0000"/>
                </a:solidFill>
              </a:rPr>
              <a:t>: </a:t>
            </a:r>
          </a:p>
          <a:p>
            <a:pPr marL="0" indent="0">
              <a:buNone/>
            </a:pPr>
            <a:r>
              <a:rPr lang="en-US" sz="2800" b="1" dirty="0" smtClean="0">
                <a:solidFill>
                  <a:srgbClr val="000066"/>
                </a:solidFill>
              </a:rPr>
              <a:t>                Enhanced satellite-based observations &gt; </a:t>
            </a:r>
          </a:p>
          <a:p>
            <a:pPr marL="0" indent="0">
              <a:buNone/>
            </a:pPr>
            <a:r>
              <a:rPr lang="en-US" sz="2800" b="1" dirty="0">
                <a:solidFill>
                  <a:srgbClr val="000066"/>
                </a:solidFill>
              </a:rPr>
              <a:t> </a:t>
            </a:r>
            <a:r>
              <a:rPr lang="en-US" sz="2800" b="1" dirty="0" smtClean="0">
                <a:solidFill>
                  <a:srgbClr val="000066"/>
                </a:solidFill>
              </a:rPr>
              <a:t>               Advanced </a:t>
            </a:r>
            <a:r>
              <a:rPr lang="en-US" sz="2800" b="1" dirty="0" err="1" smtClean="0">
                <a:solidFill>
                  <a:srgbClr val="000066"/>
                </a:solidFill>
              </a:rPr>
              <a:t>mesoscale</a:t>
            </a:r>
            <a:r>
              <a:rPr lang="en-US" sz="2800" b="1" dirty="0" smtClean="0">
                <a:solidFill>
                  <a:srgbClr val="000066"/>
                </a:solidFill>
              </a:rPr>
              <a:t> DA &gt; </a:t>
            </a:r>
          </a:p>
          <a:p>
            <a:pPr marL="0" indent="0">
              <a:buNone/>
            </a:pPr>
            <a:r>
              <a:rPr lang="en-US" sz="2800" b="1" dirty="0">
                <a:solidFill>
                  <a:srgbClr val="000066"/>
                </a:solidFill>
              </a:rPr>
              <a:t> </a:t>
            </a:r>
            <a:r>
              <a:rPr lang="en-US" sz="2800" b="1" dirty="0" smtClean="0">
                <a:solidFill>
                  <a:srgbClr val="000066"/>
                </a:solidFill>
              </a:rPr>
              <a:t>               Ensemble-based forecasts &gt;     </a:t>
            </a:r>
          </a:p>
          <a:p>
            <a:pPr marL="0" indent="0">
              <a:buNone/>
            </a:pPr>
            <a:r>
              <a:rPr lang="en-US" sz="2800" b="1" dirty="0">
                <a:solidFill>
                  <a:srgbClr val="000066"/>
                </a:solidFill>
              </a:rPr>
              <a:t> </a:t>
            </a:r>
            <a:r>
              <a:rPr lang="en-US" sz="2800" b="1" dirty="0" smtClean="0">
                <a:solidFill>
                  <a:srgbClr val="000066"/>
                </a:solidFill>
              </a:rPr>
              <a:t>               Verification of forecast improvement &gt; </a:t>
            </a:r>
          </a:p>
          <a:p>
            <a:pPr marL="0" indent="0">
              <a:buNone/>
            </a:pPr>
            <a:r>
              <a:rPr lang="en-US" sz="2800" b="1" dirty="0">
                <a:solidFill>
                  <a:srgbClr val="000066"/>
                </a:solidFill>
              </a:rPr>
              <a:t> </a:t>
            </a:r>
            <a:r>
              <a:rPr lang="en-US" sz="2800" b="1" dirty="0" smtClean="0">
                <a:solidFill>
                  <a:srgbClr val="000066"/>
                </a:solidFill>
              </a:rPr>
              <a:t>               Diagnostics and lessons learned</a:t>
            </a:r>
          </a:p>
          <a:p>
            <a:endParaRPr lang="en-US" sz="1000" b="1" dirty="0" smtClean="0">
              <a:solidFill>
                <a:srgbClr val="000066"/>
              </a:solidFill>
            </a:endParaRPr>
          </a:p>
          <a:p>
            <a:r>
              <a:rPr lang="en-US" sz="2800" b="1" dirty="0" smtClean="0">
                <a:solidFill>
                  <a:srgbClr val="FF0000"/>
                </a:solidFill>
              </a:rPr>
              <a:t>Demonstrated potential for operational considerations, although a real-time trial on at least a full season of storms is still warranted.</a:t>
            </a:r>
          </a:p>
        </p:txBody>
      </p:sp>
      <p:cxnSp>
        <p:nvCxnSpPr>
          <p:cNvPr id="4" name="Straight Connector 3"/>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48366554-6315-4242-8C25-FF74A058E0F1}" type="slidenum">
              <a:rPr lang="en-US" smtClean="0"/>
              <a:pPr>
                <a:defRPr/>
              </a:pPr>
              <a:t>15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rgbClr val="B40069"/>
                </a:solidFill>
              </a:rPr>
              <a:t>Current and Future Work</a:t>
            </a:r>
            <a:endParaRPr lang="en-US" sz="4000" b="1" dirty="0">
              <a:solidFill>
                <a:srgbClr val="B40069"/>
              </a:solidFill>
            </a:endParaRPr>
          </a:p>
        </p:txBody>
      </p:sp>
      <p:sp>
        <p:nvSpPr>
          <p:cNvPr id="3" name="Content Placeholder 2"/>
          <p:cNvSpPr>
            <a:spLocks noGrp="1"/>
          </p:cNvSpPr>
          <p:nvPr>
            <p:ph idx="1"/>
          </p:nvPr>
        </p:nvSpPr>
        <p:spPr>
          <a:xfrm>
            <a:off x="152400" y="1066800"/>
            <a:ext cx="8686800" cy="5257800"/>
          </a:xfrm>
        </p:spPr>
        <p:txBody>
          <a:bodyPr/>
          <a:lstStyle/>
          <a:p>
            <a:r>
              <a:rPr lang="en-US" sz="2800" b="1" dirty="0" smtClean="0">
                <a:solidFill>
                  <a:srgbClr val="C00000"/>
                </a:solidFill>
              </a:rPr>
              <a:t>Cloudy radiances </a:t>
            </a:r>
            <a:r>
              <a:rPr lang="en-US" sz="2800" b="1" dirty="0" smtClean="0">
                <a:solidFill>
                  <a:srgbClr val="000066"/>
                </a:solidFill>
              </a:rPr>
              <a:t>being tested.  Challenges with bias.</a:t>
            </a:r>
          </a:p>
          <a:p>
            <a:r>
              <a:rPr lang="en-US" sz="2800" b="1" dirty="0" smtClean="0">
                <a:solidFill>
                  <a:srgbClr val="C00000"/>
                </a:solidFill>
              </a:rPr>
              <a:t>Optimize the integration </a:t>
            </a:r>
            <a:r>
              <a:rPr lang="en-US" sz="2800" b="1" dirty="0" smtClean="0">
                <a:solidFill>
                  <a:srgbClr val="000066"/>
                </a:solidFill>
              </a:rPr>
              <a:t>of the satellite data.</a:t>
            </a:r>
          </a:p>
          <a:p>
            <a:r>
              <a:rPr lang="en-US" sz="2800" b="1" dirty="0" smtClean="0">
                <a:solidFill>
                  <a:srgbClr val="000066"/>
                </a:solidFill>
              </a:rPr>
              <a:t>Better understanding of the </a:t>
            </a:r>
            <a:r>
              <a:rPr lang="en-US" sz="2800" b="1" dirty="0" smtClean="0">
                <a:solidFill>
                  <a:srgbClr val="C00000"/>
                </a:solidFill>
              </a:rPr>
              <a:t>relative impact </a:t>
            </a:r>
            <a:r>
              <a:rPr lang="en-US" sz="2800" b="1" dirty="0" smtClean="0">
                <a:solidFill>
                  <a:srgbClr val="000066"/>
                </a:solidFill>
              </a:rPr>
              <a:t>of winds, temperature and moisture input on TC forecasts.</a:t>
            </a:r>
          </a:p>
          <a:p>
            <a:r>
              <a:rPr lang="en-US" sz="2800" b="1" dirty="0" smtClean="0">
                <a:solidFill>
                  <a:srgbClr val="000066"/>
                </a:solidFill>
              </a:rPr>
              <a:t>Include </a:t>
            </a:r>
            <a:r>
              <a:rPr lang="en-US" sz="2800" b="1" dirty="0" smtClean="0">
                <a:solidFill>
                  <a:srgbClr val="C00000"/>
                </a:solidFill>
              </a:rPr>
              <a:t>satellite ocean surface winds</a:t>
            </a:r>
            <a:r>
              <a:rPr lang="en-US" sz="2800" b="1" dirty="0" smtClean="0">
                <a:solidFill>
                  <a:srgbClr val="000066"/>
                </a:solidFill>
              </a:rPr>
              <a:t>: </a:t>
            </a:r>
            <a:r>
              <a:rPr lang="en-US" sz="2800" b="1" dirty="0" err="1" smtClean="0">
                <a:solidFill>
                  <a:srgbClr val="000066"/>
                </a:solidFill>
              </a:rPr>
              <a:t>scatterometers</a:t>
            </a:r>
            <a:endParaRPr lang="en-US" sz="2800" b="1" dirty="0" smtClean="0">
              <a:solidFill>
                <a:srgbClr val="000066"/>
              </a:solidFill>
            </a:endParaRPr>
          </a:p>
          <a:p>
            <a:r>
              <a:rPr lang="en-US" sz="2800" b="1" dirty="0" smtClean="0">
                <a:solidFill>
                  <a:srgbClr val="000066"/>
                </a:solidFill>
              </a:rPr>
              <a:t>Possibly examine </a:t>
            </a:r>
            <a:r>
              <a:rPr lang="en-US" sz="2800" b="1" dirty="0" smtClean="0">
                <a:solidFill>
                  <a:srgbClr val="C00000"/>
                </a:solidFill>
              </a:rPr>
              <a:t>other satellite datasets</a:t>
            </a:r>
            <a:r>
              <a:rPr lang="en-US" sz="2800" b="1" dirty="0" smtClean="0">
                <a:solidFill>
                  <a:srgbClr val="000066"/>
                </a:solidFill>
              </a:rPr>
              <a:t>:</a:t>
            </a:r>
          </a:p>
          <a:p>
            <a:pPr lvl="1"/>
            <a:r>
              <a:rPr lang="en-US" b="1" dirty="0" smtClean="0">
                <a:solidFill>
                  <a:srgbClr val="000066"/>
                </a:solidFill>
              </a:rPr>
              <a:t>Surface wind analyses from NESDIS/CIRA</a:t>
            </a:r>
          </a:p>
          <a:p>
            <a:pPr lvl="1"/>
            <a:r>
              <a:rPr lang="en-US" b="1" dirty="0" smtClean="0">
                <a:solidFill>
                  <a:srgbClr val="000066"/>
                </a:solidFill>
              </a:rPr>
              <a:t>AMSU-based products</a:t>
            </a:r>
          </a:p>
          <a:p>
            <a:pPr lvl="1"/>
            <a:r>
              <a:rPr lang="en-US" b="1" dirty="0" smtClean="0">
                <a:solidFill>
                  <a:srgbClr val="000066"/>
                </a:solidFill>
              </a:rPr>
              <a:t>Microwave radiances (sounder and imager)</a:t>
            </a:r>
          </a:p>
          <a:p>
            <a:pPr lvl="1"/>
            <a:r>
              <a:rPr lang="en-US" b="1" dirty="0" err="1" smtClean="0">
                <a:solidFill>
                  <a:srgbClr val="000066"/>
                </a:solidFill>
              </a:rPr>
              <a:t>Hyperspectral</a:t>
            </a:r>
            <a:r>
              <a:rPr lang="en-US" b="1" dirty="0" smtClean="0">
                <a:solidFill>
                  <a:srgbClr val="000066"/>
                </a:solidFill>
              </a:rPr>
              <a:t> IR radiances</a:t>
            </a:r>
          </a:p>
          <a:p>
            <a:endParaRPr lang="en-US" dirty="0" smtClean="0">
              <a:solidFill>
                <a:srgbClr val="FF0000"/>
              </a:solidFill>
            </a:endParaRPr>
          </a:p>
          <a:p>
            <a:endParaRPr lang="en-US" dirty="0"/>
          </a:p>
        </p:txBody>
      </p:sp>
      <p:cxnSp>
        <p:nvCxnSpPr>
          <p:cNvPr id="4" name="Straight Connector 3"/>
          <p:cNvCxnSpPr/>
          <p:nvPr/>
        </p:nvCxnSpPr>
        <p:spPr>
          <a:xfrm>
            <a:off x="0" y="9144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48366554-6315-4242-8C25-FF74A058E0F1}" type="slidenum">
              <a:rPr lang="en-US" smtClean="0"/>
              <a:pPr>
                <a:defRPr/>
              </a:pPr>
              <a:t>16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b="1" dirty="0" smtClean="0">
                <a:solidFill>
                  <a:srgbClr val="B40069"/>
                </a:solidFill>
              </a:rPr>
              <a:t>Potential Transitions</a:t>
            </a:r>
            <a:endParaRPr lang="en-US" sz="4000" b="1" dirty="0">
              <a:solidFill>
                <a:srgbClr val="B40069"/>
              </a:solidFill>
            </a:endParaRPr>
          </a:p>
        </p:txBody>
      </p:sp>
      <p:sp>
        <p:nvSpPr>
          <p:cNvPr id="3" name="Content Placeholder 2"/>
          <p:cNvSpPr>
            <a:spLocks noGrp="1"/>
          </p:cNvSpPr>
          <p:nvPr>
            <p:ph idx="1"/>
          </p:nvPr>
        </p:nvSpPr>
        <p:spPr>
          <a:xfrm>
            <a:off x="228600" y="990600"/>
            <a:ext cx="8839200" cy="4953000"/>
          </a:xfrm>
        </p:spPr>
        <p:txBody>
          <a:bodyPr/>
          <a:lstStyle/>
          <a:p>
            <a:pPr marL="0" indent="0">
              <a:buNone/>
            </a:pPr>
            <a:r>
              <a:rPr lang="en-US" b="1" dirty="0" smtClean="0"/>
              <a:t>Follow-on studies will need to:</a:t>
            </a:r>
          </a:p>
          <a:p>
            <a:pPr marL="914400" lvl="1" indent="-514350">
              <a:buFont typeface="+mj-lt"/>
              <a:buAutoNum type="arabicPeriod"/>
            </a:pPr>
            <a:r>
              <a:rPr lang="en-US" b="1" dirty="0" smtClean="0">
                <a:solidFill>
                  <a:srgbClr val="0000FF"/>
                </a:solidFill>
              </a:rPr>
              <a:t>Demonstrate the capability to assimilate the special satellite </a:t>
            </a:r>
            <a:r>
              <a:rPr lang="en-US" b="1" dirty="0">
                <a:solidFill>
                  <a:srgbClr val="0000FF"/>
                </a:solidFill>
              </a:rPr>
              <a:t>datasets in (near) </a:t>
            </a:r>
            <a:r>
              <a:rPr lang="en-US" b="1" dirty="0" smtClean="0">
                <a:solidFill>
                  <a:srgbClr val="0000FF"/>
                </a:solidFill>
              </a:rPr>
              <a:t>real-time to s</a:t>
            </a:r>
            <a:r>
              <a:rPr lang="en-US" sz="2800" b="1" dirty="0" smtClean="0">
                <a:solidFill>
                  <a:srgbClr val="0000FF"/>
                </a:solidFill>
              </a:rPr>
              <a:t>imulate an operational-like environment.</a:t>
            </a:r>
          </a:p>
          <a:p>
            <a:pPr marL="914400" lvl="1" indent="-514350">
              <a:buFont typeface="+mj-lt"/>
              <a:buAutoNum type="arabicPeriod"/>
            </a:pPr>
            <a:r>
              <a:rPr lang="en-US" b="1" dirty="0" smtClean="0">
                <a:solidFill>
                  <a:srgbClr val="0000FF"/>
                </a:solidFill>
              </a:rPr>
              <a:t>Prove the positive results stand up over a long period of testing (significant sample of TCs).</a:t>
            </a:r>
            <a:endParaRPr lang="en-US" sz="2800" b="1" dirty="0" smtClean="0">
              <a:solidFill>
                <a:srgbClr val="0000FF"/>
              </a:solidFill>
            </a:endParaRPr>
          </a:p>
          <a:p>
            <a:pPr marL="914400" lvl="1" indent="-514350">
              <a:buFont typeface="+mj-lt"/>
              <a:buAutoNum type="arabicPeriod"/>
            </a:pPr>
            <a:r>
              <a:rPr lang="en-US" sz="2800" b="1" dirty="0" smtClean="0">
                <a:solidFill>
                  <a:srgbClr val="0000FF"/>
                </a:solidFill>
              </a:rPr>
              <a:t>Compare results from research system versus operational system (analyses and forecasts).</a:t>
            </a:r>
          </a:p>
          <a:p>
            <a:pPr marL="914400" lvl="1" indent="-514350">
              <a:buFont typeface="+mj-lt"/>
              <a:buAutoNum type="arabicPeriod"/>
            </a:pPr>
            <a:r>
              <a:rPr lang="en-US" b="1" dirty="0" smtClean="0">
                <a:solidFill>
                  <a:srgbClr val="0000FF"/>
                </a:solidFill>
              </a:rPr>
              <a:t>Upon success of the above, transition to operations.</a:t>
            </a:r>
            <a:endParaRPr lang="en-US" sz="2800" b="1" dirty="0" smtClean="0">
              <a:solidFill>
                <a:srgbClr val="0000FF"/>
              </a:solidFill>
            </a:endParaRPr>
          </a:p>
          <a:p>
            <a:endParaRPr lang="en-US" sz="2800" b="1" dirty="0" smtClean="0">
              <a:solidFill>
                <a:srgbClr val="000066"/>
              </a:solidFill>
            </a:endParaRPr>
          </a:p>
          <a:p>
            <a:endParaRPr lang="en-US" dirty="0"/>
          </a:p>
        </p:txBody>
      </p:sp>
      <p:cxnSp>
        <p:nvCxnSpPr>
          <p:cNvPr id="4" name="Straight Connector 3"/>
          <p:cNvCxnSpPr/>
          <p:nvPr/>
        </p:nvCxnSpPr>
        <p:spPr>
          <a:xfrm>
            <a:off x="0" y="8382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 y="5486400"/>
            <a:ext cx="9144000" cy="1200329"/>
          </a:xfrm>
          <a:prstGeom prst="rect">
            <a:avLst/>
          </a:prstGeom>
          <a:noFill/>
        </p:spPr>
        <p:txBody>
          <a:bodyPr wrap="square" rtlCol="0">
            <a:spAutoFit/>
          </a:bodyPr>
          <a:lstStyle/>
          <a:p>
            <a:pPr algn="just"/>
            <a:r>
              <a:rPr lang="en-US" b="1" i="1" dirty="0" smtClean="0"/>
              <a:t>Our NOPP study funding ends in 2013. To accomplish the above, a proposal has been submitted to the JCSDA by CIMSS to integrate and test the AMV findings into HWRF. In addition, we plan to propose to HFIP and work with the satellite data assimilation Tiger Team to address other elements of the above transition list.</a:t>
            </a:r>
            <a:endParaRPr lang="en-US" b="1" i="1" dirty="0"/>
          </a:p>
        </p:txBody>
      </p:sp>
      <p:sp>
        <p:nvSpPr>
          <p:cNvPr id="6" name="Slide Number Placeholder 5"/>
          <p:cNvSpPr>
            <a:spLocks noGrp="1"/>
          </p:cNvSpPr>
          <p:nvPr>
            <p:ph type="sldNum" sz="quarter" idx="12"/>
          </p:nvPr>
        </p:nvSpPr>
        <p:spPr/>
        <p:txBody>
          <a:bodyPr/>
          <a:lstStyle/>
          <a:p>
            <a:pPr>
              <a:defRPr/>
            </a:pPr>
            <a:fld id="{48366554-6315-4242-8C25-FF74A058E0F1}" type="slidenum">
              <a:rPr lang="en-US" smtClean="0"/>
              <a:pPr>
                <a:defRPr/>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p:spPr>
        <p:txBody>
          <a:bodyPr/>
          <a:lstStyle/>
          <a:p>
            <a:r>
              <a:rPr lang="en-US" b="1" dirty="0" smtClean="0">
                <a:solidFill>
                  <a:srgbClr val="000066"/>
                </a:solidFill>
              </a:rPr>
              <a:t>ONR TCS-08 Initiative</a:t>
            </a:r>
          </a:p>
          <a:p>
            <a:pPr lvl="1"/>
            <a:r>
              <a:rPr lang="en-US" b="1" dirty="0" smtClean="0">
                <a:solidFill>
                  <a:srgbClr val="000066"/>
                </a:solidFill>
              </a:rPr>
              <a:t>Enhanced AMVs in Navy models (PI </a:t>
            </a:r>
            <a:r>
              <a:rPr lang="en-US" b="1" dirty="0" err="1" smtClean="0">
                <a:solidFill>
                  <a:srgbClr val="000066"/>
                </a:solidFill>
              </a:rPr>
              <a:t>Velden</a:t>
            </a:r>
            <a:r>
              <a:rPr lang="en-US" b="1" dirty="0" smtClean="0">
                <a:solidFill>
                  <a:srgbClr val="000066"/>
                </a:solidFill>
              </a:rPr>
              <a:t>)</a:t>
            </a:r>
          </a:p>
          <a:p>
            <a:pPr lvl="1"/>
            <a:r>
              <a:rPr lang="en-US" b="1" dirty="0" smtClean="0">
                <a:solidFill>
                  <a:srgbClr val="000066"/>
                </a:solidFill>
              </a:rPr>
              <a:t>TC sensitivity and initialization (PI Majumdar)</a:t>
            </a:r>
          </a:p>
          <a:p>
            <a:r>
              <a:rPr lang="en-US" b="1" dirty="0" smtClean="0">
                <a:solidFill>
                  <a:srgbClr val="000066"/>
                </a:solidFill>
              </a:rPr>
              <a:t>Advanced IR soundings (PI Li)</a:t>
            </a:r>
          </a:p>
          <a:p>
            <a:r>
              <a:rPr lang="en-US" b="1" dirty="0" smtClean="0">
                <a:solidFill>
                  <a:srgbClr val="000066"/>
                </a:solidFill>
              </a:rPr>
              <a:t>NRL COAMPS-TC DA efforts (PI Doyle)</a:t>
            </a:r>
          </a:p>
          <a:p>
            <a:r>
              <a:rPr lang="en-US" b="1" dirty="0">
                <a:solidFill>
                  <a:srgbClr val="000066"/>
                </a:solidFill>
              </a:rPr>
              <a:t>Related NCAR DA projects </a:t>
            </a:r>
          </a:p>
          <a:p>
            <a:r>
              <a:rPr lang="en-US" b="1" dirty="0" smtClean="0">
                <a:solidFill>
                  <a:srgbClr val="000066"/>
                </a:solidFill>
              </a:rPr>
              <a:t>Leveraging components of NOAA HFIP</a:t>
            </a:r>
          </a:p>
          <a:p>
            <a:pPr lvl="1"/>
            <a:r>
              <a:rPr lang="en-US" b="1" dirty="0" smtClean="0">
                <a:solidFill>
                  <a:srgbClr val="000066"/>
                </a:solidFill>
              </a:rPr>
              <a:t>Satellite DA Tiger Team</a:t>
            </a:r>
            <a:endParaRPr lang="en-US" b="1" dirty="0">
              <a:solidFill>
                <a:srgbClr val="000066"/>
              </a:solidFill>
            </a:endParaRPr>
          </a:p>
        </p:txBody>
      </p:sp>
      <p:sp>
        <p:nvSpPr>
          <p:cNvPr id="4" name="Title 3"/>
          <p:cNvSpPr>
            <a:spLocks noGrp="1"/>
          </p:cNvSpPr>
          <p:nvPr>
            <p:ph type="title"/>
          </p:nvPr>
        </p:nvSpPr>
        <p:spPr>
          <a:xfrm>
            <a:off x="457200" y="0"/>
            <a:ext cx="8229600" cy="1143000"/>
          </a:xfrm>
        </p:spPr>
        <p:txBody>
          <a:bodyPr/>
          <a:lstStyle/>
          <a:p>
            <a:r>
              <a:rPr lang="en-US" sz="4000" b="1" dirty="0" smtClean="0">
                <a:solidFill>
                  <a:srgbClr val="B40069"/>
                </a:solidFill>
              </a:rPr>
              <a:t>Synergies with Other Projects</a:t>
            </a:r>
            <a:endParaRPr lang="en-US" sz="4000" b="1" dirty="0">
              <a:solidFill>
                <a:srgbClr val="B40069"/>
              </a:solidFill>
            </a:endParaRPr>
          </a:p>
        </p:txBody>
      </p:sp>
      <p:cxnSp>
        <p:nvCxnSpPr>
          <p:cNvPr id="5" name="Straight Connector 4"/>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257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dirty="0" smtClean="0">
                <a:solidFill>
                  <a:srgbClr val="B40069"/>
                </a:solidFill>
              </a:rPr>
              <a:t>Extra Slides</a:t>
            </a:r>
            <a:endParaRPr lang="en-US" dirty="0">
              <a:solidFill>
                <a:srgbClr val="B40069"/>
              </a:solidFill>
            </a:endParaRPr>
          </a:p>
        </p:txBody>
      </p:sp>
      <p:sp>
        <p:nvSpPr>
          <p:cNvPr id="3" name="Slide Number Placeholder 2"/>
          <p:cNvSpPr>
            <a:spLocks noGrp="1"/>
          </p:cNvSpPr>
          <p:nvPr>
            <p:ph type="sldNum" sz="quarter" idx="12"/>
          </p:nvPr>
        </p:nvSpPr>
        <p:spPr/>
        <p:txBody>
          <a:bodyPr/>
          <a:lstStyle/>
          <a:p>
            <a:pPr>
              <a:defRPr/>
            </a:pPr>
            <a:fld id="{48366554-6315-4242-8C25-FF74A058E0F1}" type="slidenum">
              <a:rPr lang="en-US" smtClean="0"/>
              <a:pPr>
                <a:defRPr/>
              </a:pPr>
              <a:t>19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9"/>
            <a:ext cx="8229600" cy="1143000"/>
          </a:xfrm>
        </p:spPr>
        <p:txBody>
          <a:bodyPr/>
          <a:lstStyle/>
          <a:p>
            <a:r>
              <a:rPr lang="en-US" b="1" dirty="0" smtClean="0">
                <a:solidFill>
                  <a:srgbClr val="B40069"/>
                </a:solidFill>
              </a:rPr>
              <a:t>Overarching Goals</a:t>
            </a:r>
            <a:endParaRPr lang="en-US" b="1" dirty="0">
              <a:solidFill>
                <a:srgbClr val="B40069"/>
              </a:solidFill>
            </a:endParaRPr>
          </a:p>
        </p:txBody>
      </p:sp>
      <p:sp>
        <p:nvSpPr>
          <p:cNvPr id="3" name="Content Placeholder 2"/>
          <p:cNvSpPr>
            <a:spLocks noGrp="1"/>
          </p:cNvSpPr>
          <p:nvPr>
            <p:ph idx="1"/>
          </p:nvPr>
        </p:nvSpPr>
        <p:spPr>
          <a:xfrm>
            <a:off x="0" y="1524000"/>
            <a:ext cx="9220200" cy="4800600"/>
          </a:xfrm>
        </p:spPr>
        <p:txBody>
          <a:bodyPr/>
          <a:lstStyle/>
          <a:p>
            <a:r>
              <a:rPr lang="en-US" sz="2800" dirty="0">
                <a:solidFill>
                  <a:srgbClr val="000066"/>
                </a:solidFill>
                <a:latin typeface="Calibri"/>
                <a:cs typeface="Calibri"/>
              </a:rPr>
              <a:t>S</a:t>
            </a:r>
            <a:r>
              <a:rPr lang="en-US" sz="2800" dirty="0" smtClean="0">
                <a:solidFill>
                  <a:srgbClr val="000066"/>
                </a:solidFill>
                <a:latin typeface="Calibri"/>
                <a:cs typeface="Calibri"/>
              </a:rPr>
              <a:t>upplement contemporary atmospheric observation capabilities with </a:t>
            </a:r>
            <a:r>
              <a:rPr lang="en-US" sz="2800" b="1" dirty="0" smtClean="0">
                <a:solidFill>
                  <a:srgbClr val="FF0000"/>
                </a:solidFill>
                <a:latin typeface="Calibri"/>
                <a:cs typeface="Calibri"/>
              </a:rPr>
              <a:t>optimal data assimilation (DA) configurations and methodologies that exploit enhanced full-resolution satellite-derived observations </a:t>
            </a:r>
            <a:r>
              <a:rPr lang="en-US" sz="2800" dirty="0" smtClean="0">
                <a:solidFill>
                  <a:srgbClr val="000066"/>
                </a:solidFill>
                <a:latin typeface="Calibri"/>
                <a:cs typeface="Calibri"/>
              </a:rPr>
              <a:t>in order to improve </a:t>
            </a:r>
            <a:r>
              <a:rPr lang="en-US" sz="2800" dirty="0" err="1" smtClean="0">
                <a:solidFill>
                  <a:srgbClr val="000066"/>
                </a:solidFill>
                <a:latin typeface="Calibri"/>
                <a:cs typeface="Calibri"/>
              </a:rPr>
              <a:t>mesoscale</a:t>
            </a:r>
            <a:r>
              <a:rPr lang="en-US" sz="2800" dirty="0" smtClean="0">
                <a:solidFill>
                  <a:srgbClr val="000066"/>
                </a:solidFill>
                <a:latin typeface="Calibri"/>
                <a:cs typeface="Calibri"/>
              </a:rPr>
              <a:t> ensemble analyses and forecasts of tropical cyclones (TCs).</a:t>
            </a:r>
          </a:p>
          <a:p>
            <a:pPr algn="just"/>
            <a:endParaRPr lang="en-US" sz="2400" dirty="0" smtClean="0">
              <a:solidFill>
                <a:srgbClr val="000066"/>
              </a:solidFill>
              <a:latin typeface="Calibri"/>
              <a:cs typeface="Calibri"/>
            </a:endParaRPr>
          </a:p>
          <a:p>
            <a:r>
              <a:rPr lang="en-US" sz="2800" dirty="0" smtClean="0">
                <a:solidFill>
                  <a:srgbClr val="000066"/>
                </a:solidFill>
                <a:latin typeface="Calibri"/>
                <a:cs typeface="Calibri"/>
              </a:rPr>
              <a:t>From lessons learned through demonstrations and case study experiments, </a:t>
            </a:r>
            <a:r>
              <a:rPr lang="en-US" sz="2800" b="1" dirty="0" smtClean="0">
                <a:solidFill>
                  <a:srgbClr val="FF0000"/>
                </a:solidFill>
                <a:latin typeface="Calibri"/>
                <a:cs typeface="Calibri"/>
              </a:rPr>
              <a:t>provide a pathway towards advanced satellite DA in operational TC forecast models</a:t>
            </a:r>
            <a:r>
              <a:rPr lang="en-US" sz="2800" dirty="0" smtClean="0">
                <a:solidFill>
                  <a:srgbClr val="000066"/>
                </a:solidFill>
                <a:latin typeface="Calibri"/>
                <a:cs typeface="Calibri"/>
              </a:rPr>
              <a:t>.</a:t>
            </a:r>
          </a:p>
        </p:txBody>
      </p:sp>
      <p:cxnSp>
        <p:nvCxnSpPr>
          <p:cNvPr id="5" name="Straight Connector 4"/>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48366554-6315-4242-8C25-FF74A058E0F1}"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28613" y="76200"/>
            <a:ext cx="8486775" cy="6705600"/>
          </a:xfrm>
          <a:prstGeom prst="rect">
            <a:avLst/>
          </a:prstGeom>
          <a:noFill/>
          <a:ln w="9525">
            <a:noFill/>
            <a:miter lim="800000"/>
            <a:headEnd/>
            <a:tailEnd/>
          </a:ln>
        </p:spPr>
      </p:pic>
      <p:sp>
        <p:nvSpPr>
          <p:cNvPr id="28675" name="TextBox 2"/>
          <p:cNvSpPr txBox="1">
            <a:spLocks noChangeArrowheads="1"/>
          </p:cNvSpPr>
          <p:nvPr/>
        </p:nvSpPr>
        <p:spPr bwMode="auto">
          <a:xfrm>
            <a:off x="2133600" y="4206875"/>
            <a:ext cx="1828800" cy="923330"/>
          </a:xfrm>
          <a:prstGeom prst="rect">
            <a:avLst/>
          </a:prstGeom>
          <a:solidFill>
            <a:schemeClr val="bg1"/>
          </a:solidFill>
          <a:ln w="9525">
            <a:noFill/>
            <a:miter lim="800000"/>
            <a:headEnd/>
            <a:tailEnd/>
          </a:ln>
        </p:spPr>
        <p:txBody>
          <a:bodyPr>
            <a:spAutoFit/>
          </a:bodyPr>
          <a:lstStyle/>
          <a:p>
            <a:pPr algn="ctr"/>
            <a:r>
              <a:rPr lang="en-US" b="1" dirty="0" smtClean="0"/>
              <a:t>WRF-ARW</a:t>
            </a:r>
          </a:p>
          <a:p>
            <a:pPr algn="ctr"/>
            <a:r>
              <a:rPr lang="en-US" b="1" dirty="0" smtClean="0"/>
              <a:t>COAMPS-TC</a:t>
            </a:r>
          </a:p>
          <a:p>
            <a:pPr algn="ctr"/>
            <a:r>
              <a:rPr lang="en-US" b="1" dirty="0" smtClean="0"/>
              <a:t>HWRF</a:t>
            </a:r>
            <a:endParaRPr lang="en-US" b="1" dirty="0"/>
          </a:p>
        </p:txBody>
      </p:sp>
      <p:sp>
        <p:nvSpPr>
          <p:cNvPr id="5" name="TextBox 2"/>
          <p:cNvSpPr txBox="1">
            <a:spLocks noChangeArrowheads="1"/>
          </p:cNvSpPr>
          <p:nvPr/>
        </p:nvSpPr>
        <p:spPr bwMode="auto">
          <a:xfrm>
            <a:off x="5181600" y="4191000"/>
            <a:ext cx="1828800" cy="923330"/>
          </a:xfrm>
          <a:prstGeom prst="rect">
            <a:avLst/>
          </a:prstGeom>
          <a:solidFill>
            <a:schemeClr val="bg1"/>
          </a:solidFill>
          <a:ln w="9525">
            <a:noFill/>
            <a:miter lim="800000"/>
            <a:headEnd/>
            <a:tailEnd/>
          </a:ln>
        </p:spPr>
        <p:txBody>
          <a:bodyPr>
            <a:spAutoFit/>
          </a:bodyPr>
          <a:lstStyle/>
          <a:p>
            <a:pPr algn="ctr"/>
            <a:r>
              <a:rPr lang="en-US" b="1" dirty="0" smtClean="0"/>
              <a:t>WRF-ARW</a:t>
            </a:r>
          </a:p>
          <a:p>
            <a:pPr algn="ctr"/>
            <a:r>
              <a:rPr lang="en-US" b="1" dirty="0" smtClean="0"/>
              <a:t>COAMPS-TC</a:t>
            </a:r>
          </a:p>
          <a:p>
            <a:pPr algn="ctr"/>
            <a:r>
              <a:rPr lang="en-US" b="1" dirty="0" smtClean="0"/>
              <a:t>HWRF</a:t>
            </a:r>
            <a:endParaRPr lang="en-US" b="1" dirty="0"/>
          </a:p>
        </p:txBody>
      </p:sp>
      <p:sp>
        <p:nvSpPr>
          <p:cNvPr id="2" name="Slide Number Placeholder 1"/>
          <p:cNvSpPr>
            <a:spLocks noGrp="1"/>
          </p:cNvSpPr>
          <p:nvPr>
            <p:ph type="sldNum" sz="quarter" idx="12"/>
          </p:nvPr>
        </p:nvSpPr>
        <p:spPr/>
        <p:txBody>
          <a:bodyPr/>
          <a:lstStyle/>
          <a:p>
            <a:pPr>
              <a:defRPr/>
            </a:pPr>
            <a:fld id="{48366554-6315-4242-8C25-FF74A058E0F1}" type="slidenum">
              <a:rPr lang="en-US" smtClean="0"/>
              <a:pPr>
                <a:defRPr/>
              </a:pPr>
              <a:t>20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76200"/>
          <a:ext cx="7848600" cy="6683945"/>
        </p:xfrm>
        <a:graphic>
          <a:graphicData uri="http://schemas.openxmlformats.org/drawingml/2006/table">
            <a:tbl>
              <a:tblPr/>
              <a:tblGrid>
                <a:gridCol w="1523459"/>
                <a:gridCol w="2241316"/>
                <a:gridCol w="1355958"/>
                <a:gridCol w="1276196"/>
                <a:gridCol w="1451671"/>
              </a:tblGrid>
              <a:tr h="174792">
                <a:tc>
                  <a:txBody>
                    <a:bodyPr/>
                    <a:lstStyle/>
                    <a:p>
                      <a:pPr marL="0" marR="0" algn="ctr">
                        <a:spcBef>
                          <a:spcPts val="0"/>
                        </a:spcBef>
                        <a:spcAft>
                          <a:spcPts val="0"/>
                        </a:spcAft>
                      </a:pPr>
                      <a:r>
                        <a:rPr lang="en-US" sz="1200" b="1" dirty="0">
                          <a:latin typeface="Arial"/>
                          <a:ea typeface="Times New Roman"/>
                          <a:cs typeface="Times New Roman"/>
                        </a:rPr>
                        <a:t>Data Name</a:t>
                      </a:r>
                      <a:endParaRPr lang="en-US" sz="1200" dirty="0">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Times New Roman"/>
                          <a:cs typeface="Times New Roman"/>
                        </a:rPr>
                        <a:t>Variables</a:t>
                      </a:r>
                      <a:endParaRPr lang="en-US" sz="1200" dirty="0">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Times New Roman"/>
                          <a:cs typeface="Times New Roman"/>
                        </a:rPr>
                        <a:t>Resolution</a:t>
                      </a:r>
                      <a:endParaRPr lang="en-US" sz="1200">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Times New Roman"/>
                          <a:cs typeface="Times New Roman"/>
                        </a:rPr>
                        <a:t>Coverage</a:t>
                      </a:r>
                      <a:endParaRPr lang="en-US" sz="1200" dirty="0">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Times New Roman"/>
                          <a:cs typeface="Times New Roman"/>
                        </a:rPr>
                        <a:t>Source</a:t>
                      </a:r>
                      <a:endParaRPr lang="en-US" sz="1200" dirty="0">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966">
                <a:tc>
                  <a:txBody>
                    <a:bodyPr/>
                    <a:lstStyle/>
                    <a:p>
                      <a:pPr marL="0" marR="0">
                        <a:spcBef>
                          <a:spcPts val="0"/>
                        </a:spcBef>
                        <a:spcAft>
                          <a:spcPts val="0"/>
                        </a:spcAft>
                      </a:pPr>
                      <a:r>
                        <a:rPr lang="en-US" sz="1200">
                          <a:latin typeface="Arial"/>
                          <a:ea typeface="Times New Roman"/>
                          <a:cs typeface="Times New Roman"/>
                        </a:rPr>
                        <a:t>ASCAT Wind</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Lat, </a:t>
                      </a:r>
                      <a:r>
                        <a:rPr lang="en-US" sz="1200" dirty="0" err="1">
                          <a:latin typeface="Arial"/>
                          <a:ea typeface="Times New Roman"/>
                          <a:cs typeface="Times New Roman"/>
                        </a:rPr>
                        <a:t>lon</a:t>
                      </a:r>
                      <a:r>
                        <a:rPr lang="en-US" sz="1200" dirty="0">
                          <a:latin typeface="Arial"/>
                          <a:ea typeface="Times New Roman"/>
                          <a:cs typeface="Times New Roman"/>
                        </a:rPr>
                        <a:t>, time, wind speed and direction, ECMWF wind speed &amp; direction, wind flag</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25 km</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Arial"/>
                          <a:ea typeface="Times New Roman"/>
                          <a:cs typeface="Times New Roman"/>
                        </a:rPr>
                        <a:t>Orbit</a:t>
                      </a:r>
                      <a:endParaRPr lang="en-US" sz="1200" dirty="0">
                        <a:latin typeface="Arial"/>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EUMETSAT</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476">
                <a:tc>
                  <a:txBody>
                    <a:bodyPr/>
                    <a:lstStyle/>
                    <a:p>
                      <a:pPr marL="0" marR="0">
                        <a:spcBef>
                          <a:spcPts val="0"/>
                        </a:spcBef>
                        <a:spcAft>
                          <a:spcPts val="0"/>
                        </a:spcAft>
                      </a:pPr>
                      <a:r>
                        <a:rPr lang="en-US" sz="1200">
                          <a:latin typeface="Arial"/>
                          <a:ea typeface="Times New Roman"/>
                          <a:cs typeface="Times New Roman"/>
                        </a:rPr>
                        <a:t>BYU QuickSCAT Wind</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Lat, </a:t>
                      </a:r>
                      <a:r>
                        <a:rPr lang="en-US" sz="1200" dirty="0" err="1">
                          <a:latin typeface="Arial"/>
                          <a:ea typeface="Times New Roman"/>
                          <a:cs typeface="Times New Roman"/>
                        </a:rPr>
                        <a:t>lon</a:t>
                      </a:r>
                      <a:r>
                        <a:rPr lang="en-US" sz="1200" dirty="0">
                          <a:latin typeface="Arial"/>
                          <a:ea typeface="Times New Roman"/>
                          <a:cs typeface="Times New Roman"/>
                        </a:rPr>
                        <a:t>, time, wind speed &amp; direction, surface type</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2.5 km, 25 km</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20x20 deg box following TC</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BYU</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476">
                <a:tc>
                  <a:txBody>
                    <a:bodyPr/>
                    <a:lstStyle/>
                    <a:p>
                      <a:pPr marL="0" marR="0">
                        <a:spcBef>
                          <a:spcPts val="0"/>
                        </a:spcBef>
                        <a:spcAft>
                          <a:spcPts val="0"/>
                        </a:spcAft>
                      </a:pPr>
                      <a:r>
                        <a:rPr lang="en-US" sz="1200">
                          <a:latin typeface="Arial"/>
                          <a:ea typeface="Times New Roman"/>
                          <a:cs typeface="Times New Roman"/>
                        </a:rPr>
                        <a:t>UCF QuickSCAT Wind</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Lat, </a:t>
                      </a:r>
                      <a:r>
                        <a:rPr lang="en-US" sz="1200" dirty="0" err="1">
                          <a:latin typeface="Arial"/>
                          <a:ea typeface="Times New Roman"/>
                          <a:cs typeface="Times New Roman"/>
                        </a:rPr>
                        <a:t>lon</a:t>
                      </a:r>
                      <a:r>
                        <a:rPr lang="en-US" sz="1200" dirty="0">
                          <a:latin typeface="Arial"/>
                          <a:ea typeface="Times New Roman"/>
                          <a:cs typeface="Times New Roman"/>
                        </a:rPr>
                        <a:t>, time, wind  speed &amp; direction, </a:t>
                      </a:r>
                      <a:r>
                        <a:rPr lang="en-US" sz="1200" dirty="0" err="1">
                          <a:latin typeface="Arial"/>
                          <a:ea typeface="Times New Roman"/>
                          <a:cs typeface="Times New Roman"/>
                        </a:rPr>
                        <a:t>RR_flag</a:t>
                      </a:r>
                      <a:r>
                        <a:rPr lang="en-US" sz="1200" dirty="0">
                          <a:latin typeface="Arial"/>
                          <a:ea typeface="Times New Roman"/>
                          <a:cs typeface="Times New Roman"/>
                        </a:rPr>
                        <a:t>, TB</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1/8 degree grid</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10 lat x 20 </a:t>
                      </a:r>
                      <a:r>
                        <a:rPr lang="en-US" sz="1200" dirty="0" err="1">
                          <a:latin typeface="Arial"/>
                          <a:ea typeface="Times New Roman"/>
                          <a:cs typeface="Times New Roman"/>
                        </a:rPr>
                        <a:t>lon</a:t>
                      </a:r>
                      <a:r>
                        <a:rPr lang="en-US" sz="1200" dirty="0">
                          <a:latin typeface="Arial"/>
                          <a:ea typeface="Times New Roman"/>
                          <a:cs typeface="Times New Roman"/>
                        </a:rPr>
                        <a:t> box following TC</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UCF</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966">
                <a:tc>
                  <a:txBody>
                    <a:bodyPr/>
                    <a:lstStyle/>
                    <a:p>
                      <a:pPr marL="0" marR="0">
                        <a:spcBef>
                          <a:spcPts val="0"/>
                        </a:spcBef>
                        <a:spcAft>
                          <a:spcPts val="0"/>
                        </a:spcAft>
                      </a:pPr>
                      <a:r>
                        <a:rPr lang="en-US" sz="1200">
                          <a:latin typeface="Arial"/>
                          <a:ea typeface="Times New Roman"/>
                          <a:cs typeface="Times New Roman"/>
                        </a:rPr>
                        <a:t>NOAA Windsat EDR</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Lat, lon, time, wind speed &amp; direction, SST, TPW, CLW, RR, surface type</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Pixel</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Arial"/>
                          <a:ea typeface="Times New Roman"/>
                          <a:cs typeface="Times New Roman"/>
                        </a:rPr>
                        <a:t>Orbit</a:t>
                      </a:r>
                      <a:endParaRPr lang="en-US" sz="1200" dirty="0">
                        <a:latin typeface="Arial"/>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NOAA</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966">
                <a:tc>
                  <a:txBody>
                    <a:bodyPr/>
                    <a:lstStyle/>
                    <a:p>
                      <a:pPr marL="0" marR="0">
                        <a:spcBef>
                          <a:spcPts val="0"/>
                        </a:spcBef>
                        <a:spcAft>
                          <a:spcPts val="0"/>
                        </a:spcAft>
                      </a:pPr>
                      <a:r>
                        <a:rPr lang="en-US" sz="1200" dirty="0">
                          <a:latin typeface="Arial"/>
                          <a:ea typeface="Times New Roman"/>
                          <a:cs typeface="Times New Roman"/>
                        </a:rPr>
                        <a:t>NRL </a:t>
                      </a:r>
                      <a:r>
                        <a:rPr lang="en-US" sz="1200" dirty="0" err="1">
                          <a:latin typeface="Arial"/>
                          <a:ea typeface="Times New Roman"/>
                          <a:cs typeface="Times New Roman"/>
                        </a:rPr>
                        <a:t>Windsat</a:t>
                      </a:r>
                      <a:r>
                        <a:rPr lang="en-US" sz="1200" dirty="0">
                          <a:latin typeface="Arial"/>
                          <a:ea typeface="Times New Roman"/>
                          <a:cs typeface="Times New Roman"/>
                        </a:rPr>
                        <a:t> EDR</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Lat, lon, time, SST, TPW, CW, RR, WSP_err, TPW_err, CLW_err</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25X35 km</a:t>
                      </a:r>
                    </a:p>
                    <a:p>
                      <a:pPr marL="0" marR="0">
                        <a:spcBef>
                          <a:spcPts val="0"/>
                        </a:spcBef>
                        <a:spcAft>
                          <a:spcPts val="0"/>
                        </a:spcAft>
                      </a:pPr>
                      <a:r>
                        <a:rPr lang="en-US" sz="1200">
                          <a:latin typeface="Arial"/>
                          <a:ea typeface="Times New Roman"/>
                          <a:cs typeface="Times New Roman"/>
                        </a:rPr>
                        <a:t>35x53 km</a:t>
                      </a:r>
                    </a:p>
                    <a:p>
                      <a:pPr marL="0" marR="0">
                        <a:spcBef>
                          <a:spcPts val="0"/>
                        </a:spcBef>
                        <a:spcAft>
                          <a:spcPts val="0"/>
                        </a:spcAft>
                      </a:pPr>
                      <a:r>
                        <a:rPr lang="en-US" sz="1200">
                          <a:latin typeface="Arial"/>
                          <a:ea typeface="Times New Roman"/>
                          <a:cs typeface="Times New Roman"/>
                        </a:rPr>
                        <a:t>50x71 km</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Arial"/>
                          <a:ea typeface="Times New Roman"/>
                          <a:cs typeface="Times New Roman"/>
                        </a:rPr>
                        <a:t>Orbit</a:t>
                      </a:r>
                      <a:endParaRPr lang="en-US" sz="1200" dirty="0">
                        <a:latin typeface="Arial"/>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NRL</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75">
                <a:tc>
                  <a:txBody>
                    <a:bodyPr/>
                    <a:lstStyle/>
                    <a:p>
                      <a:pPr marL="0" marR="0">
                        <a:spcBef>
                          <a:spcPts val="0"/>
                        </a:spcBef>
                        <a:spcAft>
                          <a:spcPts val="0"/>
                        </a:spcAft>
                      </a:pPr>
                      <a:r>
                        <a:rPr lang="en-US" sz="1200" dirty="0">
                          <a:latin typeface="Arial"/>
                          <a:ea typeface="Times New Roman"/>
                          <a:cs typeface="Times New Roman"/>
                        </a:rPr>
                        <a:t>SSM/I EDR</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Lat, lon, time, TPW, CLW, wind speed, RR, Wind_flag, surface type</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Pixel and 1/3 degree grid</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Arial"/>
                          <a:ea typeface="Times New Roman"/>
                          <a:cs typeface="Times New Roman"/>
                        </a:rPr>
                        <a:t>Orbit</a:t>
                      </a:r>
                      <a:endParaRPr lang="en-US" sz="1200" dirty="0">
                        <a:latin typeface="Arial"/>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NOAA/NESDIS</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75">
                <a:tc>
                  <a:txBody>
                    <a:bodyPr/>
                    <a:lstStyle/>
                    <a:p>
                      <a:pPr marL="0" marR="0">
                        <a:spcBef>
                          <a:spcPts val="0"/>
                        </a:spcBef>
                        <a:spcAft>
                          <a:spcPts val="0"/>
                        </a:spcAft>
                      </a:pPr>
                      <a:r>
                        <a:rPr lang="en-US" sz="1200" dirty="0">
                          <a:latin typeface="Arial"/>
                          <a:ea typeface="Times New Roman"/>
                          <a:cs typeface="Times New Roman"/>
                        </a:rPr>
                        <a:t>SSMIS EDR</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Lat, lon, time, TPW, CLW, wind speed, RR, wind_flag, surface type</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1/3 degree grid</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Arial"/>
                          <a:ea typeface="Times New Roman"/>
                          <a:cs typeface="Times New Roman"/>
                        </a:rPr>
                        <a:t>Orbit</a:t>
                      </a:r>
                      <a:endParaRPr lang="en-US" sz="1200" dirty="0">
                        <a:latin typeface="Arial"/>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NOAA</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476">
                <a:tc>
                  <a:txBody>
                    <a:bodyPr/>
                    <a:lstStyle/>
                    <a:p>
                      <a:pPr marL="0" marR="0">
                        <a:spcBef>
                          <a:spcPts val="0"/>
                        </a:spcBef>
                        <a:spcAft>
                          <a:spcPts val="0"/>
                        </a:spcAft>
                      </a:pPr>
                      <a:r>
                        <a:rPr lang="en-US" sz="1200" dirty="0">
                          <a:latin typeface="Arial"/>
                          <a:ea typeface="Times New Roman"/>
                          <a:cs typeface="Times New Roman"/>
                        </a:rPr>
                        <a:t>RSS EDR (AMSR-E)</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Lat, lon, time, SST, Wind speed, TPW, CLW</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0.25 deg grid</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Daily ascending &amp; descending</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RSS</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83">
                <a:tc>
                  <a:txBody>
                    <a:bodyPr/>
                    <a:lstStyle/>
                    <a:p>
                      <a:pPr marL="0" marR="0">
                        <a:spcBef>
                          <a:spcPts val="0"/>
                        </a:spcBef>
                        <a:spcAft>
                          <a:spcPts val="0"/>
                        </a:spcAft>
                      </a:pPr>
                      <a:r>
                        <a:rPr lang="en-US" sz="1200" dirty="0">
                          <a:latin typeface="Arial"/>
                          <a:ea typeface="Times New Roman"/>
                          <a:cs typeface="Times New Roman"/>
                        </a:rPr>
                        <a:t>RSS EDR (MWSST)</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Lat, lon, SST</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0.25 deg grid</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Arial"/>
                          <a:ea typeface="Times New Roman"/>
                          <a:cs typeface="Times New Roman"/>
                        </a:rPr>
                        <a:t>Daily</a:t>
                      </a:r>
                      <a:endParaRPr lang="en-US" sz="1200" dirty="0">
                        <a:latin typeface="Arial"/>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RSS</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476">
                <a:tc>
                  <a:txBody>
                    <a:bodyPr/>
                    <a:lstStyle/>
                    <a:p>
                      <a:pPr marL="0" marR="0">
                        <a:spcBef>
                          <a:spcPts val="0"/>
                        </a:spcBef>
                        <a:spcAft>
                          <a:spcPts val="0"/>
                        </a:spcAft>
                      </a:pPr>
                      <a:r>
                        <a:rPr lang="en-US" sz="1200" dirty="0">
                          <a:latin typeface="Arial"/>
                          <a:ea typeface="Times New Roman"/>
                          <a:cs typeface="Times New Roman"/>
                        </a:rPr>
                        <a:t>RSS EDR (</a:t>
                      </a:r>
                      <a:r>
                        <a:rPr lang="en-US" sz="1200" dirty="0" err="1">
                          <a:latin typeface="Arial"/>
                          <a:ea typeface="Times New Roman"/>
                          <a:cs typeface="Times New Roman"/>
                        </a:rPr>
                        <a:t>QuikSCAT</a:t>
                      </a:r>
                      <a:r>
                        <a:rPr lang="en-US" sz="1200" dirty="0">
                          <a:latin typeface="Arial"/>
                          <a:ea typeface="Times New Roman"/>
                          <a:cs typeface="Times New Roman"/>
                        </a:rPr>
                        <a:t>)</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Lat, lon, time, wind speed &amp; direction, RR, flag</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0.25 deg grid</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Arial"/>
                          <a:ea typeface="Times New Roman"/>
                          <a:cs typeface="Times New Roman"/>
                        </a:rPr>
                        <a:t>Daily</a:t>
                      </a:r>
                      <a:endParaRPr lang="en-US" sz="1200" dirty="0">
                        <a:latin typeface="Arial"/>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RSS</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83">
                <a:tc>
                  <a:txBody>
                    <a:bodyPr/>
                    <a:lstStyle/>
                    <a:p>
                      <a:pPr marL="0" marR="0">
                        <a:spcBef>
                          <a:spcPts val="0"/>
                        </a:spcBef>
                        <a:spcAft>
                          <a:spcPts val="0"/>
                        </a:spcAft>
                      </a:pPr>
                      <a:r>
                        <a:rPr lang="en-US" sz="1200" dirty="0">
                          <a:latin typeface="Arial"/>
                          <a:ea typeface="Times New Roman"/>
                          <a:cs typeface="Times New Roman"/>
                        </a:rPr>
                        <a:t>RSS EDR (SSMI-F13)</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Lat, lon, time, wind speed, TPW, CLW, RR</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0.25 deg grid</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Arial"/>
                          <a:ea typeface="Times New Roman"/>
                          <a:cs typeface="Times New Roman"/>
                        </a:rPr>
                        <a:t>Daily</a:t>
                      </a:r>
                      <a:endParaRPr lang="en-US" sz="1200" dirty="0">
                        <a:latin typeface="Arial"/>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RSS</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75">
                <a:tc>
                  <a:txBody>
                    <a:bodyPr/>
                    <a:lstStyle/>
                    <a:p>
                      <a:pPr marL="0" marR="0">
                        <a:spcBef>
                          <a:spcPts val="0"/>
                        </a:spcBef>
                        <a:spcAft>
                          <a:spcPts val="0"/>
                        </a:spcAft>
                      </a:pPr>
                      <a:r>
                        <a:rPr lang="en-US" sz="1200" dirty="0">
                          <a:latin typeface="Arial"/>
                          <a:ea typeface="Times New Roman"/>
                          <a:cs typeface="Times New Roman"/>
                        </a:rPr>
                        <a:t>RSS EDR (TMI)</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Arial"/>
                          <a:ea typeface="Times New Roman"/>
                          <a:cs typeface="Times New Roman"/>
                        </a:rPr>
                        <a:t>Lat, lon, time, SST, wind 11GHz, wind37GHz, TPW&lt; CLW, RR</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0.25 deg grid</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Arial"/>
                          <a:ea typeface="Times New Roman"/>
                          <a:cs typeface="Times New Roman"/>
                        </a:rPr>
                        <a:t>Daily</a:t>
                      </a:r>
                      <a:endParaRPr lang="en-US" sz="1200" dirty="0">
                        <a:latin typeface="Arial"/>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Arial"/>
                          <a:ea typeface="Times New Roman"/>
                          <a:cs typeface="Times New Roman"/>
                        </a:rPr>
                        <a:t>RSS</a:t>
                      </a: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7432" y="67056"/>
            <a:ext cx="1143000" cy="1200329"/>
          </a:xfrm>
          <a:prstGeom prst="rect">
            <a:avLst/>
          </a:prstGeom>
          <a:noFill/>
        </p:spPr>
        <p:txBody>
          <a:bodyPr wrap="square" rtlCol="0">
            <a:spAutoFit/>
          </a:bodyPr>
          <a:lstStyle/>
          <a:p>
            <a:r>
              <a:rPr lang="en-US" dirty="0" smtClean="0"/>
              <a:t>Datasets prepared at NRL Monterey</a:t>
            </a:r>
            <a:endParaRPr lang="en-US" dirty="0"/>
          </a:p>
        </p:txBody>
      </p:sp>
      <p:sp>
        <p:nvSpPr>
          <p:cNvPr id="2" name="Slide Number Placeholder 1"/>
          <p:cNvSpPr>
            <a:spLocks noGrp="1"/>
          </p:cNvSpPr>
          <p:nvPr>
            <p:ph type="sldNum" sz="quarter" idx="12"/>
          </p:nvPr>
        </p:nvSpPr>
        <p:spPr/>
        <p:txBody>
          <a:bodyPr/>
          <a:lstStyle/>
          <a:p>
            <a:pPr>
              <a:defRPr/>
            </a:pPr>
            <a:fld id="{48366554-6315-4242-8C25-FF74A058E0F1}" type="slidenum">
              <a:rPr lang="en-US" smtClean="0"/>
              <a:pPr>
                <a:defRPr/>
              </a:pPr>
              <a:t>21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B40069"/>
                </a:solidFill>
              </a:rPr>
              <a:t>Datasets prepared: CIMSS/</a:t>
            </a:r>
            <a:r>
              <a:rPr lang="en-US" dirty="0" err="1" smtClean="0">
                <a:solidFill>
                  <a:srgbClr val="B40069"/>
                </a:solidFill>
              </a:rPr>
              <a:t>UWisc</a:t>
            </a:r>
            <a:r>
              <a:rPr lang="en-US" dirty="0" smtClean="0"/>
              <a:t>.</a:t>
            </a:r>
            <a:endParaRPr lang="en-US" dirty="0"/>
          </a:p>
        </p:txBody>
      </p:sp>
      <p:sp>
        <p:nvSpPr>
          <p:cNvPr id="3" name="Content Placeholder 2"/>
          <p:cNvSpPr>
            <a:spLocks noGrp="1"/>
          </p:cNvSpPr>
          <p:nvPr>
            <p:ph idx="1"/>
          </p:nvPr>
        </p:nvSpPr>
        <p:spPr>
          <a:xfrm>
            <a:off x="304800" y="1524000"/>
            <a:ext cx="8610600" cy="4648200"/>
          </a:xfrm>
        </p:spPr>
        <p:txBody>
          <a:bodyPr/>
          <a:lstStyle/>
          <a:p>
            <a:r>
              <a:rPr lang="en-US" sz="2800" b="1" dirty="0" smtClean="0">
                <a:solidFill>
                  <a:srgbClr val="FF0000"/>
                </a:solidFill>
              </a:rPr>
              <a:t>Enhanced fields of AMVs </a:t>
            </a:r>
          </a:p>
          <a:p>
            <a:pPr marL="0" indent="0">
              <a:buNone/>
            </a:pPr>
            <a:r>
              <a:rPr lang="en-US" sz="2800" dirty="0" smtClean="0"/>
              <a:t>       </a:t>
            </a:r>
            <a:r>
              <a:rPr lang="en-US" sz="2800" dirty="0" smtClean="0">
                <a:solidFill>
                  <a:srgbClr val="000066"/>
                </a:solidFill>
              </a:rPr>
              <a:t>- from MTSAT during West Pacific Typhoon </a:t>
            </a:r>
            <a:r>
              <a:rPr lang="en-US" sz="2800" dirty="0" err="1" smtClean="0">
                <a:solidFill>
                  <a:srgbClr val="000066"/>
                </a:solidFill>
              </a:rPr>
              <a:t>Sinlaku</a:t>
            </a:r>
            <a:r>
              <a:rPr lang="en-US" sz="2800" dirty="0" smtClean="0">
                <a:solidFill>
                  <a:srgbClr val="000066"/>
                </a:solidFill>
              </a:rPr>
              <a:t> (TCS-08 field program)</a:t>
            </a:r>
          </a:p>
          <a:p>
            <a:pPr marL="0" indent="0">
              <a:buNone/>
            </a:pPr>
            <a:r>
              <a:rPr lang="en-US" sz="2800" dirty="0">
                <a:solidFill>
                  <a:srgbClr val="000066"/>
                </a:solidFill>
              </a:rPr>
              <a:t> </a:t>
            </a:r>
            <a:r>
              <a:rPr lang="en-US" sz="2800" dirty="0" smtClean="0">
                <a:solidFill>
                  <a:srgbClr val="000066"/>
                </a:solidFill>
              </a:rPr>
              <a:t>      - from GOES for Atlantic Hurricane </a:t>
            </a:r>
            <a:r>
              <a:rPr lang="en-US" sz="2800" dirty="0">
                <a:solidFill>
                  <a:srgbClr val="000066"/>
                </a:solidFill>
              </a:rPr>
              <a:t>Ike (2008)</a:t>
            </a:r>
          </a:p>
          <a:p>
            <a:r>
              <a:rPr lang="en-US" sz="2800" dirty="0" smtClean="0">
                <a:solidFill>
                  <a:srgbClr val="000066"/>
                </a:solidFill>
              </a:rPr>
              <a:t>Hourly datasets</a:t>
            </a:r>
          </a:p>
          <a:p>
            <a:r>
              <a:rPr lang="en-US" sz="2800" dirty="0" smtClean="0">
                <a:solidFill>
                  <a:srgbClr val="000066"/>
                </a:solidFill>
              </a:rPr>
              <a:t>Use of rapid scans when available </a:t>
            </a:r>
          </a:p>
          <a:p>
            <a:r>
              <a:rPr lang="en-US" sz="2800" dirty="0" smtClean="0">
                <a:solidFill>
                  <a:srgbClr val="000066"/>
                </a:solidFill>
              </a:rPr>
              <a:t>Tailored processing and new quality indicators </a:t>
            </a:r>
          </a:p>
          <a:p>
            <a:pPr lvl="1"/>
            <a:r>
              <a:rPr lang="en-US" dirty="0" smtClean="0">
                <a:solidFill>
                  <a:srgbClr val="000066"/>
                </a:solidFill>
              </a:rPr>
              <a:t>Observation confidence estimates; forward operator error estimates for DA</a:t>
            </a:r>
          </a:p>
        </p:txBody>
      </p:sp>
      <p:cxnSp>
        <p:nvCxnSpPr>
          <p:cNvPr id="4" name="Straight Connector 3"/>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48366554-6315-4242-8C25-FF74A058E0F1}" type="slidenum">
              <a:rPr lang="en-US" smtClean="0"/>
              <a:pPr>
                <a:defRPr/>
              </a:pPr>
              <a:t>22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0" y="0"/>
            <a:ext cx="9144000" cy="685800"/>
          </a:xfrm>
        </p:spPr>
        <p:txBody>
          <a:bodyPr/>
          <a:lstStyle/>
          <a:p>
            <a:pPr eaLnBrk="1" hangingPunct="1"/>
            <a:r>
              <a:rPr lang="en-US" sz="2800" b="1" dirty="0" smtClean="0">
                <a:solidFill>
                  <a:srgbClr val="B40069"/>
                </a:solidFill>
              </a:rPr>
              <a:t>MTSAT AMV Example</a:t>
            </a:r>
          </a:p>
        </p:txBody>
      </p:sp>
      <p:pic>
        <p:nvPicPr>
          <p:cNvPr id="27651" name="Picture 5" descr="TPARC-RSO-COMPARISON"/>
          <p:cNvPicPr>
            <a:picLocks noChangeAspect="1" noChangeArrowheads="1"/>
          </p:cNvPicPr>
          <p:nvPr/>
        </p:nvPicPr>
        <p:blipFill>
          <a:blip r:embed="rId3" cstate="print"/>
          <a:srcRect/>
          <a:stretch>
            <a:fillRect/>
          </a:stretch>
        </p:blipFill>
        <p:spPr bwMode="auto">
          <a:xfrm>
            <a:off x="76200" y="685800"/>
            <a:ext cx="8991600" cy="5441950"/>
          </a:xfrm>
          <a:prstGeom prst="rect">
            <a:avLst/>
          </a:prstGeom>
          <a:noFill/>
          <a:ln w="9525">
            <a:noFill/>
            <a:miter lim="800000"/>
            <a:headEnd/>
            <a:tailEnd/>
          </a:ln>
        </p:spPr>
      </p:pic>
      <p:sp>
        <p:nvSpPr>
          <p:cNvPr id="27652" name="Text Box 6"/>
          <p:cNvSpPr txBox="1">
            <a:spLocks noChangeArrowheads="1"/>
          </p:cNvSpPr>
          <p:nvPr/>
        </p:nvSpPr>
        <p:spPr bwMode="auto">
          <a:xfrm>
            <a:off x="4724400" y="685800"/>
            <a:ext cx="4419600" cy="2597150"/>
          </a:xfrm>
          <a:prstGeom prst="rect">
            <a:avLst/>
          </a:prstGeom>
          <a:noFill/>
          <a:ln w="9525">
            <a:noFill/>
            <a:miter lim="800000"/>
            <a:headEnd/>
            <a:tailEnd/>
          </a:ln>
        </p:spPr>
        <p:txBody>
          <a:bodyPr>
            <a:spAutoFit/>
          </a:bodyPr>
          <a:lstStyle/>
          <a:p>
            <a:r>
              <a:rPr lang="en-US" sz="1600" b="1">
                <a:solidFill>
                  <a:srgbClr val="FFFF00"/>
                </a:solidFill>
              </a:rPr>
              <a:t>Left</a:t>
            </a:r>
            <a:r>
              <a:rPr lang="en-US" sz="1600" b="1">
                <a:solidFill>
                  <a:schemeClr val="bg1"/>
                </a:solidFill>
              </a:rPr>
              <a:t>: AMV (IR-only) field produced from routinely available hourly sequence of MTSAT-1 images during Typhoon Sinlaku</a:t>
            </a:r>
          </a:p>
          <a:p>
            <a:endParaRPr lang="en-US" sz="1000" b="1">
              <a:solidFill>
                <a:schemeClr val="bg1"/>
              </a:solidFill>
            </a:endParaRPr>
          </a:p>
          <a:p>
            <a:r>
              <a:rPr lang="en-US" sz="1600" b="1">
                <a:solidFill>
                  <a:srgbClr val="FFFF00"/>
                </a:solidFill>
              </a:rPr>
              <a:t>Bottom Left</a:t>
            </a:r>
            <a:r>
              <a:rPr lang="en-US" sz="1600" b="1">
                <a:solidFill>
                  <a:schemeClr val="bg1"/>
                </a:solidFill>
              </a:rPr>
              <a:t>: Same as above, but using a 15-min rapid scan sequence from MTSAT-2</a:t>
            </a:r>
          </a:p>
          <a:p>
            <a:r>
              <a:rPr lang="en-US" sz="1600" b="1">
                <a:solidFill>
                  <a:schemeClr val="bg1"/>
                </a:solidFill>
              </a:rPr>
              <a:t>(better AMV coverage and coherence)</a:t>
            </a:r>
          </a:p>
          <a:p>
            <a:endParaRPr lang="en-US" sz="1000" b="1">
              <a:solidFill>
                <a:schemeClr val="bg1"/>
              </a:solidFill>
            </a:endParaRPr>
          </a:p>
          <a:p>
            <a:r>
              <a:rPr lang="en-US" sz="1600" b="1">
                <a:solidFill>
                  <a:srgbClr val="FFFF00"/>
                </a:solidFill>
              </a:rPr>
              <a:t>Bottom Right</a:t>
            </a:r>
            <a:r>
              <a:rPr lang="en-US" sz="1600" b="1">
                <a:solidFill>
                  <a:schemeClr val="bg1"/>
                </a:solidFill>
              </a:rPr>
              <a:t>: Same as above, but using a 4-min rapid scan sequence (improved coverage/detail of typhoon flow fields)</a:t>
            </a:r>
          </a:p>
        </p:txBody>
      </p:sp>
      <p:sp>
        <p:nvSpPr>
          <p:cNvPr id="2" name="Slide Number Placeholder 1"/>
          <p:cNvSpPr>
            <a:spLocks noGrp="1"/>
          </p:cNvSpPr>
          <p:nvPr>
            <p:ph type="sldNum" sz="quarter" idx="12"/>
          </p:nvPr>
        </p:nvSpPr>
        <p:spPr/>
        <p:txBody>
          <a:bodyPr/>
          <a:lstStyle/>
          <a:p>
            <a:pPr>
              <a:defRPr/>
            </a:pPr>
            <a:fld id="{9A551E39-B3C6-41D0-870E-EB743A458561}" type="slidenum">
              <a:rPr lang="en-US" smtClean="0"/>
              <a:pPr>
                <a:defRPr/>
              </a:pPr>
              <a:t>23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nofamvs_ctl.jpg"/>
          <p:cNvPicPr>
            <a:picLocks/>
          </p:cNvPicPr>
          <p:nvPr/>
        </p:nvPicPr>
        <p:blipFill>
          <a:blip r:embed="rId2" cstate="print"/>
          <a:stretch>
            <a:fillRect/>
          </a:stretch>
        </p:blipFill>
        <p:spPr>
          <a:xfrm>
            <a:off x="-1" y="0"/>
            <a:ext cx="9144000" cy="2276856"/>
          </a:xfrm>
          <a:prstGeom prst="rect">
            <a:avLst/>
          </a:prstGeom>
        </p:spPr>
      </p:pic>
      <p:pic>
        <p:nvPicPr>
          <p:cNvPr id="5" name="Picture 4" descr="nofamvs_cimsshourly.jpg"/>
          <p:cNvPicPr>
            <a:picLocks/>
          </p:cNvPicPr>
          <p:nvPr/>
        </p:nvPicPr>
        <p:blipFill>
          <a:blip r:embed="rId3" cstate="print"/>
          <a:stretch>
            <a:fillRect/>
          </a:stretch>
        </p:blipFill>
        <p:spPr>
          <a:xfrm>
            <a:off x="-1333" y="2295144"/>
            <a:ext cx="9144000" cy="2276856"/>
          </a:xfrm>
          <a:prstGeom prst="rect">
            <a:avLst/>
          </a:prstGeom>
        </p:spPr>
      </p:pic>
      <p:pic>
        <p:nvPicPr>
          <p:cNvPr id="6" name="Picture 5" descr="nofamvs_cimsshourlyRS.jpg"/>
          <p:cNvPicPr>
            <a:picLocks/>
          </p:cNvPicPr>
          <p:nvPr/>
        </p:nvPicPr>
        <p:blipFill>
          <a:blip r:embed="rId4" cstate="print"/>
          <a:stretch>
            <a:fillRect/>
          </a:stretch>
        </p:blipFill>
        <p:spPr>
          <a:xfrm>
            <a:off x="0" y="4581144"/>
            <a:ext cx="9144000" cy="2276856"/>
          </a:xfrm>
          <a:prstGeom prst="rect">
            <a:avLst/>
          </a:prstGeom>
        </p:spPr>
      </p:pic>
      <p:sp>
        <p:nvSpPr>
          <p:cNvPr id="2" name="Slide Number Placeholder 1"/>
          <p:cNvSpPr>
            <a:spLocks noGrp="1"/>
          </p:cNvSpPr>
          <p:nvPr>
            <p:ph type="sldNum" sz="quarter" idx="12"/>
          </p:nvPr>
        </p:nvSpPr>
        <p:spPr/>
        <p:txBody>
          <a:bodyPr/>
          <a:lstStyle/>
          <a:p>
            <a:pPr>
              <a:defRPr/>
            </a:pPr>
            <a:fld id="{48366554-6315-4242-8C25-FF74A058E0F1}" type="slidenum">
              <a:rPr lang="en-US" smtClean="0"/>
              <a:pPr>
                <a:defRPr/>
              </a:pPr>
              <a:t>24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B40069"/>
                </a:solidFill>
              </a:rPr>
              <a:t>Other Satellite Datasets</a:t>
            </a:r>
            <a:endParaRPr lang="en-US" dirty="0">
              <a:solidFill>
                <a:srgbClr val="B40069"/>
              </a:solidFill>
            </a:endParaRPr>
          </a:p>
        </p:txBody>
      </p:sp>
      <p:sp>
        <p:nvSpPr>
          <p:cNvPr id="3" name="Content Placeholder 2"/>
          <p:cNvSpPr>
            <a:spLocks noGrp="1"/>
          </p:cNvSpPr>
          <p:nvPr>
            <p:ph idx="1"/>
          </p:nvPr>
        </p:nvSpPr>
        <p:spPr>
          <a:xfrm>
            <a:off x="457200" y="1600200"/>
            <a:ext cx="8610600" cy="4525963"/>
          </a:xfrm>
        </p:spPr>
        <p:txBody>
          <a:bodyPr/>
          <a:lstStyle/>
          <a:p>
            <a:r>
              <a:rPr lang="en-US" dirty="0" smtClean="0">
                <a:solidFill>
                  <a:srgbClr val="000066"/>
                </a:solidFill>
              </a:rPr>
              <a:t>NESDIS-RAMMB</a:t>
            </a:r>
          </a:p>
          <a:p>
            <a:pPr lvl="1"/>
            <a:r>
              <a:rPr lang="en-US" b="1" dirty="0" smtClean="0">
                <a:solidFill>
                  <a:srgbClr val="FF0000"/>
                </a:solidFill>
              </a:rPr>
              <a:t>6-hourly, multi-platform TC surface wind analyses</a:t>
            </a:r>
          </a:p>
          <a:p>
            <a:pPr lvl="1"/>
            <a:r>
              <a:rPr lang="en-US" b="1" dirty="0" smtClean="0">
                <a:solidFill>
                  <a:srgbClr val="FF0000"/>
                </a:solidFill>
              </a:rPr>
              <a:t>AMSU-based TC data and products</a:t>
            </a:r>
            <a:endParaRPr lang="en-US" b="1" dirty="0">
              <a:solidFill>
                <a:srgbClr val="FF0000"/>
              </a:solidFill>
            </a:endParaRPr>
          </a:p>
        </p:txBody>
      </p:sp>
      <p:cxnSp>
        <p:nvCxnSpPr>
          <p:cNvPr id="4" name="Straight Connector 3"/>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48366554-6315-4242-8C25-FF74A058E0F1}" type="slidenum">
              <a:rPr lang="en-US" smtClean="0"/>
              <a:pPr>
                <a:defRPr/>
              </a:pPr>
              <a:t>25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52400" y="1285875"/>
            <a:ext cx="8991600" cy="1609725"/>
          </a:xfrm>
        </p:spPr>
        <p:txBody>
          <a:bodyPr/>
          <a:lstStyle/>
          <a:p>
            <a:pPr algn="just"/>
            <a:r>
              <a:rPr lang="en-US" sz="2400" dirty="0" smtClean="0">
                <a:solidFill>
                  <a:srgbClr val="000066"/>
                </a:solidFill>
                <a:ea typeface="ＭＳ Ｐゴシック" charset="-128"/>
                <a:sym typeface="Symbol" pitchFamily="18" charset="2"/>
              </a:rPr>
              <a:t>Revised WRF/DART system:                                </a:t>
            </a:r>
          </a:p>
          <a:p>
            <a:pPr lvl="1" algn="just"/>
            <a:r>
              <a:rPr lang="en-US" sz="2400" dirty="0" smtClean="0">
                <a:solidFill>
                  <a:srgbClr val="000066"/>
                </a:solidFill>
                <a:ea typeface="ＭＳ Ｐゴシック" charset="-128"/>
                <a:sym typeface="Symbol" pitchFamily="18" charset="2"/>
              </a:rPr>
              <a:t>Ensemble size is increased from 32 to 84</a:t>
            </a:r>
          </a:p>
          <a:p>
            <a:pPr lvl="1" algn="just"/>
            <a:r>
              <a:rPr lang="en-US" sz="2400" dirty="0" smtClean="0">
                <a:solidFill>
                  <a:srgbClr val="000066"/>
                </a:solidFill>
                <a:ea typeface="ＭＳ Ｐゴシック" charset="-128"/>
                <a:sym typeface="Symbol" pitchFamily="18" charset="2"/>
              </a:rPr>
              <a:t>Microphysics: WSM 5 classes is updated to WSM 6 classes</a:t>
            </a:r>
          </a:p>
          <a:p>
            <a:pPr algn="just"/>
            <a:endParaRPr lang="en-US" sz="2400" dirty="0" smtClean="0">
              <a:solidFill>
                <a:srgbClr val="000066"/>
              </a:solidFill>
              <a:sym typeface="Symbol" pitchFamily="18" charset="2"/>
            </a:endParaRPr>
          </a:p>
        </p:txBody>
      </p:sp>
      <p:sp>
        <p:nvSpPr>
          <p:cNvPr id="6" name="Title 1"/>
          <p:cNvSpPr>
            <a:spLocks noGrp="1"/>
          </p:cNvSpPr>
          <p:nvPr>
            <p:ph type="title"/>
          </p:nvPr>
        </p:nvSpPr>
        <p:spPr>
          <a:xfrm>
            <a:off x="228600" y="0"/>
            <a:ext cx="8686800" cy="1143000"/>
          </a:xfrm>
        </p:spPr>
        <p:txBody>
          <a:bodyPr/>
          <a:lstStyle/>
          <a:p>
            <a:pPr eaLnBrk="1" hangingPunct="1"/>
            <a:r>
              <a:rPr lang="en-US" sz="4000" b="1" dirty="0" smtClean="0">
                <a:solidFill>
                  <a:srgbClr val="B40069"/>
                </a:solidFill>
              </a:rPr>
              <a:t>Upgraded data assimilation at NCAR</a:t>
            </a:r>
            <a:endParaRPr lang="en-US" sz="4000" b="1" dirty="0">
              <a:solidFill>
                <a:srgbClr val="B40069"/>
              </a:solidFill>
            </a:endParaRPr>
          </a:p>
        </p:txBody>
      </p:sp>
      <p:cxnSp>
        <p:nvCxnSpPr>
          <p:cNvPr id="4" name="Straight Connector 3"/>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52400" y="2514601"/>
            <a:ext cx="8991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sz="2400" dirty="0" smtClean="0">
              <a:solidFill>
                <a:srgbClr val="000066"/>
              </a:solidFill>
              <a:sym typeface="Symbol" pitchFamily="18" charset="2"/>
            </a:endParaRPr>
          </a:p>
          <a:p>
            <a:pPr algn="just"/>
            <a:r>
              <a:rPr lang="en-US" sz="2400" dirty="0" smtClean="0">
                <a:solidFill>
                  <a:srgbClr val="000066"/>
                </a:solidFill>
                <a:sym typeface="Symbol" pitchFamily="18" charset="2"/>
              </a:rPr>
              <a:t>32 versus 84 members</a:t>
            </a:r>
          </a:p>
          <a:p>
            <a:pPr lvl="1" algn="just"/>
            <a:r>
              <a:rPr lang="en-US" sz="2400" dirty="0" smtClean="0">
                <a:solidFill>
                  <a:srgbClr val="000066"/>
                </a:solidFill>
                <a:sym typeface="Symbol" pitchFamily="18" charset="2"/>
              </a:rPr>
              <a:t>Analyses using CIMSS AMVs and routine observations are similar</a:t>
            </a:r>
          </a:p>
          <a:p>
            <a:pPr lvl="1" algn="just"/>
            <a:r>
              <a:rPr lang="en-US" sz="2400" dirty="0" smtClean="0">
                <a:solidFill>
                  <a:srgbClr val="000066"/>
                </a:solidFill>
                <a:sym typeface="Symbol" pitchFamily="18" charset="2"/>
              </a:rPr>
              <a:t>However, for AIRS-Q and TPW data, the differences are large</a:t>
            </a:r>
          </a:p>
          <a:p>
            <a:pPr algn="just"/>
            <a:r>
              <a:rPr lang="en-US" sz="2400" dirty="0" smtClean="0">
                <a:solidFill>
                  <a:srgbClr val="000066"/>
                </a:solidFill>
                <a:sym typeface="Symbol" pitchFamily="18" charset="2"/>
              </a:rPr>
              <a:t>Sampling error correction showed little impact on the analyses.</a:t>
            </a:r>
          </a:p>
          <a:p>
            <a:pPr algn="just"/>
            <a:r>
              <a:rPr lang="en-US" sz="2400" dirty="0" smtClean="0">
                <a:solidFill>
                  <a:srgbClr val="000066"/>
                </a:solidFill>
                <a:sym typeface="Symbol" pitchFamily="18" charset="2"/>
              </a:rPr>
              <a:t>Current localization cutoff distance was found to be the most effective (half-width cutoff = 650km).</a:t>
            </a:r>
          </a:p>
        </p:txBody>
      </p:sp>
      <p:sp>
        <p:nvSpPr>
          <p:cNvPr id="2" name="Slide Number Placeholder 1"/>
          <p:cNvSpPr>
            <a:spLocks noGrp="1"/>
          </p:cNvSpPr>
          <p:nvPr>
            <p:ph type="sldNum" sz="quarter" idx="12"/>
          </p:nvPr>
        </p:nvSpPr>
        <p:spPr/>
        <p:txBody>
          <a:bodyPr/>
          <a:lstStyle/>
          <a:p>
            <a:pPr>
              <a:defRPr/>
            </a:pPr>
            <a:fld id="{48366554-6315-4242-8C25-FF74A058E0F1}" type="slidenum">
              <a:rPr lang="en-US" smtClean="0"/>
              <a:pPr>
                <a:defRPr/>
              </a:pPr>
              <a:t>26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 y="0"/>
            <a:ext cx="8766048" cy="990600"/>
          </a:xfrm>
        </p:spPr>
        <p:txBody>
          <a:bodyPr/>
          <a:lstStyle/>
          <a:p>
            <a:r>
              <a:rPr lang="en-US" sz="4000" b="1" dirty="0" smtClean="0">
                <a:solidFill>
                  <a:srgbClr val="B40069"/>
                </a:solidFill>
              </a:rPr>
              <a:t>Analyses </a:t>
            </a:r>
            <a:r>
              <a:rPr lang="en-US" sz="4000" b="1" dirty="0" err="1" smtClean="0">
                <a:solidFill>
                  <a:srgbClr val="B40069"/>
                </a:solidFill>
              </a:rPr>
              <a:t>vs</a:t>
            </a:r>
            <a:r>
              <a:rPr lang="en-US" sz="4000" b="1" dirty="0" smtClean="0">
                <a:solidFill>
                  <a:srgbClr val="B40069"/>
                </a:solidFill>
              </a:rPr>
              <a:t> Independent Observations</a:t>
            </a:r>
            <a:endParaRPr lang="en-US" sz="4000" b="1" dirty="0">
              <a:solidFill>
                <a:srgbClr val="B40069"/>
              </a:solidFill>
            </a:endParaRPr>
          </a:p>
        </p:txBody>
      </p:sp>
      <p:grpSp>
        <p:nvGrpSpPr>
          <p:cNvPr id="4" name="Group 7"/>
          <p:cNvGrpSpPr/>
          <p:nvPr/>
        </p:nvGrpSpPr>
        <p:grpSpPr>
          <a:xfrm>
            <a:off x="76200" y="1295400"/>
            <a:ext cx="8915400" cy="1931550"/>
            <a:chOff x="1143000" y="4012050"/>
            <a:chExt cx="8915400" cy="1931550"/>
          </a:xfrm>
        </p:grpSpPr>
        <p:pic>
          <p:nvPicPr>
            <p:cNvPr id="5" name="Picture 4" descr=":observation:QSCAT:20080909-094400_qscat_ctl_rs.jpg"/>
            <p:cNvPicPr/>
            <p:nvPr/>
          </p:nvPicPr>
          <p:blipFill>
            <a:blip r:embed="rId3" cstate="print"/>
            <a:srcRect l="7271" r="66735" b="48095"/>
            <a:stretch>
              <a:fillRect/>
            </a:stretch>
          </p:blipFill>
          <p:spPr bwMode="auto">
            <a:xfrm>
              <a:off x="1143000" y="4012050"/>
              <a:ext cx="2209800" cy="1829700"/>
            </a:xfrm>
            <a:prstGeom prst="rect">
              <a:avLst/>
            </a:prstGeom>
            <a:noFill/>
            <a:ln w="9525">
              <a:noFill/>
              <a:miter lim="800000"/>
              <a:headEnd/>
              <a:tailEnd/>
            </a:ln>
          </p:spPr>
        </p:pic>
        <p:pic>
          <p:nvPicPr>
            <p:cNvPr id="7" name="Picture 6" descr=":observation:QSCAT:20080909-094400_qscat_ctl_rs.jpg"/>
            <p:cNvPicPr/>
            <p:nvPr/>
          </p:nvPicPr>
          <p:blipFill>
            <a:blip r:embed="rId3" cstate="print"/>
            <a:srcRect l="7271" t="51905" r="11859"/>
            <a:stretch>
              <a:fillRect/>
            </a:stretch>
          </p:blipFill>
          <p:spPr bwMode="auto">
            <a:xfrm>
              <a:off x="3505200" y="4114800"/>
              <a:ext cx="6553200" cy="1828800"/>
            </a:xfrm>
            <a:prstGeom prst="rect">
              <a:avLst/>
            </a:prstGeom>
            <a:noFill/>
            <a:ln w="9525">
              <a:noFill/>
              <a:miter lim="800000"/>
              <a:headEnd/>
              <a:tailEnd/>
            </a:ln>
          </p:spPr>
        </p:pic>
      </p:grpSp>
      <p:sp>
        <p:nvSpPr>
          <p:cNvPr id="12" name="TextBox 11"/>
          <p:cNvSpPr txBox="1"/>
          <p:nvPr/>
        </p:nvSpPr>
        <p:spPr>
          <a:xfrm>
            <a:off x="8305800" y="1475601"/>
            <a:ext cx="384048" cy="276999"/>
          </a:xfrm>
          <a:prstGeom prst="rect">
            <a:avLst/>
          </a:prstGeom>
          <a:noFill/>
        </p:spPr>
        <p:txBody>
          <a:bodyPr wrap="square" rtlCol="0">
            <a:spAutoFit/>
          </a:bodyPr>
          <a:lstStyle/>
          <a:p>
            <a:r>
              <a:rPr lang="en-US" sz="1200" dirty="0" smtClean="0"/>
              <a:t>(</a:t>
            </a:r>
            <a:r>
              <a:rPr lang="en-US" sz="1200" dirty="0" err="1" smtClean="0"/>
              <a:t>h</a:t>
            </a:r>
            <a:r>
              <a:rPr lang="en-US" sz="1200" dirty="0" smtClean="0"/>
              <a:t>)</a:t>
            </a:r>
            <a:endParaRPr lang="en-US" sz="1200" dirty="0"/>
          </a:p>
        </p:txBody>
      </p:sp>
      <p:sp>
        <p:nvSpPr>
          <p:cNvPr id="17" name="Rounded Rectangle 16"/>
          <p:cNvSpPr/>
          <p:nvPr/>
        </p:nvSpPr>
        <p:spPr>
          <a:xfrm>
            <a:off x="2514600" y="1475600"/>
            <a:ext cx="4191000" cy="1649499"/>
          </a:xfrm>
          <a:prstGeom prst="roundRect">
            <a:avLst/>
          </a:prstGeom>
          <a:noFill/>
          <a:ln w="381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
          </p:nvPr>
        </p:nvSpPr>
        <p:spPr>
          <a:xfrm>
            <a:off x="0" y="914400"/>
            <a:ext cx="4648200" cy="533400"/>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400" dirty="0" err="1" smtClean="0">
                <a:solidFill>
                  <a:schemeClr val="tx1"/>
                </a:solidFill>
              </a:rPr>
              <a:t>QuikSCAT</a:t>
            </a:r>
            <a:r>
              <a:rPr lang="en-US" sz="2400" dirty="0" smtClean="0">
                <a:solidFill>
                  <a:schemeClr val="tx1"/>
                </a:solidFill>
              </a:rPr>
              <a:t>-UCF WD: 12 UTC 9 Sep</a:t>
            </a:r>
          </a:p>
          <a:p>
            <a:pPr>
              <a:buNone/>
            </a:pPr>
            <a:endParaRPr lang="en-US" dirty="0"/>
          </a:p>
        </p:txBody>
      </p:sp>
      <p:grpSp>
        <p:nvGrpSpPr>
          <p:cNvPr id="21" name="Group 20"/>
          <p:cNvGrpSpPr/>
          <p:nvPr/>
        </p:nvGrpSpPr>
        <p:grpSpPr>
          <a:xfrm>
            <a:off x="0" y="3200400"/>
            <a:ext cx="9296400" cy="3825875"/>
            <a:chOff x="0" y="3200400"/>
            <a:chExt cx="9296400" cy="3825875"/>
          </a:xfrm>
        </p:grpSpPr>
        <p:pic>
          <p:nvPicPr>
            <p:cNvPr id="28" name="Picture 27" descr="MVandBIAS_all.eps"/>
            <p:cNvPicPr>
              <a:picLocks noChangeAspect="1"/>
            </p:cNvPicPr>
            <p:nvPr/>
          </p:nvPicPr>
          <p:blipFill>
            <a:blip r:embed="rId4" cstate="print"/>
            <a:stretch>
              <a:fillRect/>
            </a:stretch>
          </p:blipFill>
          <p:spPr>
            <a:xfrm>
              <a:off x="5954073" y="3200400"/>
              <a:ext cx="3342327" cy="3825875"/>
            </a:xfrm>
            <a:prstGeom prst="rect">
              <a:avLst/>
            </a:prstGeom>
          </p:spPr>
        </p:pic>
        <p:pic>
          <p:nvPicPr>
            <p:cNvPr id="24" name="Picture 23" descr="wspd_8125m_2008091100_all.jpg"/>
            <p:cNvPicPr>
              <a:picLocks noChangeAspect="1"/>
            </p:cNvPicPr>
            <p:nvPr/>
          </p:nvPicPr>
          <p:blipFill>
            <a:blip r:embed="rId5" cstate="print"/>
            <a:srcRect l="6766" r="57711" b="48944"/>
            <a:stretch>
              <a:fillRect/>
            </a:stretch>
          </p:blipFill>
          <p:spPr>
            <a:xfrm>
              <a:off x="0" y="3733800"/>
              <a:ext cx="2286000" cy="1797962"/>
            </a:xfrm>
            <a:prstGeom prst="rect">
              <a:avLst/>
            </a:prstGeom>
          </p:spPr>
        </p:pic>
        <p:pic>
          <p:nvPicPr>
            <p:cNvPr id="23" name="Picture 22" descr="wspd_8125m_2008091100_all.jpg"/>
            <p:cNvPicPr>
              <a:picLocks noChangeAspect="1"/>
            </p:cNvPicPr>
            <p:nvPr/>
          </p:nvPicPr>
          <p:blipFill>
            <a:blip r:embed="rId5" cstate="print"/>
            <a:srcRect l="52438" t="5144" r="13731" b="49527"/>
            <a:stretch>
              <a:fillRect/>
            </a:stretch>
          </p:blipFill>
          <p:spPr>
            <a:xfrm>
              <a:off x="2286000" y="3917038"/>
              <a:ext cx="2202276" cy="1614724"/>
            </a:xfrm>
            <a:prstGeom prst="rect">
              <a:avLst/>
            </a:prstGeom>
          </p:spPr>
        </p:pic>
        <p:pic>
          <p:nvPicPr>
            <p:cNvPr id="25" name="Picture 24" descr="wspd_8125m_2008091100_all.jpg"/>
            <p:cNvPicPr>
              <a:picLocks noChangeAspect="1"/>
            </p:cNvPicPr>
            <p:nvPr/>
          </p:nvPicPr>
          <p:blipFill>
            <a:blip r:embed="rId5" cstate="print"/>
            <a:srcRect l="6766" t="51056" r="57711"/>
            <a:stretch>
              <a:fillRect/>
            </a:stretch>
          </p:blipFill>
          <p:spPr>
            <a:xfrm>
              <a:off x="76200" y="5364838"/>
              <a:ext cx="2182516" cy="1645562"/>
            </a:xfrm>
            <a:prstGeom prst="rect">
              <a:avLst/>
            </a:prstGeom>
          </p:spPr>
        </p:pic>
        <p:pic>
          <p:nvPicPr>
            <p:cNvPr id="26" name="Picture 25" descr="wspd_8125m_2008091100_all.jpg"/>
            <p:cNvPicPr>
              <a:picLocks noChangeAspect="1"/>
            </p:cNvPicPr>
            <p:nvPr/>
          </p:nvPicPr>
          <p:blipFill>
            <a:blip r:embed="rId5" cstate="print"/>
            <a:srcRect l="52438" t="50473" r="13731"/>
            <a:stretch>
              <a:fillRect/>
            </a:stretch>
          </p:blipFill>
          <p:spPr>
            <a:xfrm>
              <a:off x="2365468" y="5364838"/>
              <a:ext cx="2054132" cy="1645562"/>
            </a:xfrm>
            <a:prstGeom prst="rect">
              <a:avLst/>
            </a:prstGeom>
          </p:spPr>
        </p:pic>
        <p:cxnSp>
          <p:nvCxnSpPr>
            <p:cNvPr id="27" name="Straight Connector 26"/>
            <p:cNvCxnSpPr/>
            <p:nvPr/>
          </p:nvCxnSpPr>
          <p:spPr>
            <a:xfrm rot="5400000">
              <a:off x="6117336" y="5066506"/>
              <a:ext cx="31242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Content Placeholder 2"/>
            <p:cNvSpPr txBox="1">
              <a:spLocks/>
            </p:cNvSpPr>
            <p:nvPr/>
          </p:nvSpPr>
          <p:spPr>
            <a:xfrm>
              <a:off x="0" y="3200400"/>
              <a:ext cx="5943600" cy="5068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marL="342900" indent="-342900">
                <a:spcBef>
                  <a:spcPct val="20000"/>
                </a:spcBef>
                <a:buFont typeface="Arial"/>
                <a:buChar char="•"/>
              </a:pPr>
              <a:r>
                <a:rPr lang="en-US" sz="2595" dirty="0" smtClean="0">
                  <a:solidFill>
                    <a:srgbClr val="000000"/>
                  </a:solidFill>
                </a:rPr>
                <a:t>NRL </a:t>
              </a:r>
              <a:r>
                <a:rPr lang="en-US" sz="2595" dirty="0">
                  <a:solidFill>
                    <a:srgbClr val="000000"/>
                  </a:solidFill>
                </a:rPr>
                <a:t>P3 Eldora Radar WD</a:t>
              </a:r>
              <a:r>
                <a:rPr lang="en-US" sz="2595" dirty="0" smtClean="0">
                  <a:solidFill>
                    <a:srgbClr val="000000"/>
                  </a:solidFill>
                </a:rPr>
                <a:t>: 00 UTC 11 Sep</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0" name="TextBox 29"/>
            <p:cNvSpPr txBox="1"/>
            <p:nvPr/>
          </p:nvSpPr>
          <p:spPr>
            <a:xfrm>
              <a:off x="3040476" y="3764638"/>
              <a:ext cx="533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CTL</a:t>
              </a:r>
              <a:endParaRPr lang="en-US" dirty="0"/>
            </a:p>
          </p:txBody>
        </p:sp>
        <p:sp>
          <p:nvSpPr>
            <p:cNvPr id="31" name="TextBox 30"/>
            <p:cNvSpPr txBox="1"/>
            <p:nvPr/>
          </p:nvSpPr>
          <p:spPr>
            <a:xfrm>
              <a:off x="481436" y="5180172"/>
              <a:ext cx="138394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err="1" smtClean="0"/>
                <a:t>CIMSS(h</a:t>
              </a:r>
              <a:r>
                <a:rPr lang="en-US" dirty="0" smtClean="0"/>
                <a:t>)</a:t>
              </a:r>
              <a:endParaRPr lang="en-US" dirty="0"/>
            </a:p>
          </p:txBody>
        </p:sp>
        <p:sp>
          <p:nvSpPr>
            <p:cNvPr id="32" name="TextBox 31"/>
            <p:cNvSpPr txBox="1"/>
            <p:nvPr/>
          </p:nvSpPr>
          <p:spPr>
            <a:xfrm>
              <a:off x="2654660" y="5180172"/>
              <a:ext cx="138394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err="1" smtClean="0"/>
                <a:t>CIMSS(h+RS</a:t>
              </a:r>
              <a:r>
                <a:rPr lang="en-US" dirty="0" smtClean="0"/>
                <a:t>)</a:t>
              </a:r>
              <a:endParaRPr lang="en-US" dirty="0"/>
            </a:p>
          </p:txBody>
        </p:sp>
        <p:sp>
          <p:nvSpPr>
            <p:cNvPr id="33" name="TextBox 32"/>
            <p:cNvSpPr txBox="1"/>
            <p:nvPr/>
          </p:nvSpPr>
          <p:spPr>
            <a:xfrm>
              <a:off x="381000" y="3733800"/>
              <a:ext cx="156362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ELDORA</a:t>
              </a:r>
              <a:endParaRPr lang="en-US" dirty="0"/>
            </a:p>
          </p:txBody>
        </p:sp>
        <p:pic>
          <p:nvPicPr>
            <p:cNvPr id="37" name="Picture 36" descr="MVandBIAS_all.eps"/>
            <p:cNvPicPr>
              <a:picLocks noChangeAspect="1"/>
            </p:cNvPicPr>
            <p:nvPr/>
          </p:nvPicPr>
          <p:blipFill>
            <a:blip r:embed="rId6" cstate="print"/>
            <a:srcRect l="14326" t="68125" r="58301" b="12517"/>
            <a:stretch>
              <a:fillRect/>
            </a:stretch>
          </p:blipFill>
          <p:spPr>
            <a:xfrm>
              <a:off x="4495800" y="4229100"/>
              <a:ext cx="1600200" cy="2095500"/>
            </a:xfrm>
            <a:prstGeom prst="rect">
              <a:avLst/>
            </a:prstGeom>
          </p:spPr>
        </p:pic>
      </p:grpSp>
      <p:sp>
        <p:nvSpPr>
          <p:cNvPr id="6" name="Slide Number Placeholder 5"/>
          <p:cNvSpPr>
            <a:spLocks noGrp="1"/>
          </p:cNvSpPr>
          <p:nvPr>
            <p:ph type="sldNum" sz="quarter" idx="12"/>
          </p:nvPr>
        </p:nvSpPr>
        <p:spPr/>
        <p:txBody>
          <a:bodyPr/>
          <a:lstStyle/>
          <a:p>
            <a:pPr>
              <a:defRPr/>
            </a:pPr>
            <a:fld id="{48366554-6315-4242-8C25-FF74A058E0F1}" type="slidenum">
              <a:rPr lang="en-US" smtClean="0"/>
              <a:pPr>
                <a:defRPr/>
              </a:pPr>
              <a:t>27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ft_track_errorANDspread_ini2008090900Z.eps"/>
          <p:cNvPicPr>
            <a:picLocks noChangeAspect="1"/>
          </p:cNvPicPr>
          <p:nvPr/>
        </p:nvPicPr>
        <p:blipFill>
          <a:blip r:embed="rId2" cstate="print"/>
          <a:stretch>
            <a:fillRect/>
          </a:stretch>
        </p:blipFill>
        <p:spPr>
          <a:xfrm>
            <a:off x="380999" y="609601"/>
            <a:ext cx="4343401" cy="3047919"/>
          </a:xfrm>
          <a:prstGeom prst="rect">
            <a:avLst/>
          </a:prstGeom>
        </p:spPr>
      </p:pic>
      <p:pic>
        <p:nvPicPr>
          <p:cNvPr id="20" name="Picture 19" descr="ft_track_errorANDspread_ini2008091000Z.eps"/>
          <p:cNvPicPr>
            <a:picLocks noChangeAspect="1"/>
          </p:cNvPicPr>
          <p:nvPr/>
        </p:nvPicPr>
        <p:blipFill>
          <a:blip r:embed="rId3" cstate="print"/>
          <a:stretch>
            <a:fillRect/>
          </a:stretch>
        </p:blipFill>
        <p:spPr>
          <a:xfrm>
            <a:off x="4258398" y="609600"/>
            <a:ext cx="4352202" cy="3054096"/>
          </a:xfrm>
          <a:prstGeom prst="rect">
            <a:avLst/>
          </a:prstGeom>
        </p:spPr>
      </p:pic>
      <p:pic>
        <p:nvPicPr>
          <p:cNvPr id="23" name="Picture 22" descr="ft_track_ini2008090900Z.eps"/>
          <p:cNvPicPr>
            <a:picLocks noChangeAspect="1"/>
          </p:cNvPicPr>
          <p:nvPr/>
        </p:nvPicPr>
        <p:blipFill>
          <a:blip r:embed="rId4" cstate="print"/>
          <a:srcRect t="5633"/>
          <a:stretch>
            <a:fillRect/>
          </a:stretch>
        </p:blipFill>
        <p:spPr>
          <a:xfrm>
            <a:off x="606894" y="3581400"/>
            <a:ext cx="3695960" cy="3499104"/>
          </a:xfrm>
          <a:prstGeom prst="rect">
            <a:avLst/>
          </a:prstGeom>
        </p:spPr>
      </p:pic>
      <p:pic>
        <p:nvPicPr>
          <p:cNvPr id="24" name="Picture 23" descr="ft_track_ini2008091000Z.eps"/>
          <p:cNvPicPr>
            <a:picLocks noChangeAspect="1"/>
          </p:cNvPicPr>
          <p:nvPr/>
        </p:nvPicPr>
        <p:blipFill>
          <a:blip r:embed="rId5" cstate="print"/>
          <a:srcRect t="5966"/>
          <a:stretch>
            <a:fillRect/>
          </a:stretch>
        </p:blipFill>
        <p:spPr>
          <a:xfrm>
            <a:off x="4514088" y="3581400"/>
            <a:ext cx="3715512" cy="3505200"/>
          </a:xfrm>
          <a:prstGeom prst="rect">
            <a:avLst/>
          </a:prstGeom>
        </p:spPr>
      </p:pic>
      <p:grpSp>
        <p:nvGrpSpPr>
          <p:cNvPr id="2" name="Group 26"/>
          <p:cNvGrpSpPr/>
          <p:nvPr/>
        </p:nvGrpSpPr>
        <p:grpSpPr>
          <a:xfrm>
            <a:off x="911694" y="3048000"/>
            <a:ext cx="3346704" cy="533400"/>
            <a:chOff x="530694" y="3276600"/>
            <a:chExt cx="3346704" cy="533400"/>
          </a:xfrm>
        </p:grpSpPr>
        <p:sp>
          <p:nvSpPr>
            <p:cNvPr id="28" name="Rectangle 27"/>
            <p:cNvSpPr/>
            <p:nvPr/>
          </p:nvSpPr>
          <p:spPr>
            <a:xfrm>
              <a:off x="609600" y="3276600"/>
              <a:ext cx="3200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TextBox 13"/>
            <p:cNvSpPr txBox="1"/>
            <p:nvPr/>
          </p:nvSpPr>
          <p:spPr>
            <a:xfrm>
              <a:off x="530694" y="3276600"/>
              <a:ext cx="3346704" cy="369332"/>
            </a:xfrm>
            <a:prstGeom prst="rect">
              <a:avLst/>
            </a:prstGeom>
            <a:noFill/>
          </p:spPr>
          <p:txBody>
            <a:bodyPr wrap="square" rtlCol="0">
              <a:spAutoFit/>
            </a:bodyPr>
            <a:lstStyle/>
            <a:p>
              <a:r>
                <a:rPr lang="en-US" dirty="0" smtClean="0"/>
                <a:t>00         24          48         72          96</a:t>
              </a:r>
              <a:endParaRPr lang="en-US" dirty="0"/>
            </a:p>
          </p:txBody>
        </p:sp>
      </p:grpSp>
      <p:sp>
        <p:nvSpPr>
          <p:cNvPr id="16" name="TextBox 15"/>
          <p:cNvSpPr txBox="1"/>
          <p:nvPr/>
        </p:nvSpPr>
        <p:spPr>
          <a:xfrm>
            <a:off x="2971800" y="2494002"/>
            <a:ext cx="1219200" cy="553998"/>
          </a:xfrm>
          <a:prstGeom prst="rect">
            <a:avLst/>
          </a:prstGeom>
          <a:noFill/>
        </p:spPr>
        <p:txBody>
          <a:bodyPr wrap="square" rtlCol="0">
            <a:spAutoFit/>
          </a:bodyPr>
          <a:lstStyle/>
          <a:p>
            <a:pPr algn="ctr"/>
            <a:r>
              <a:rPr lang="en-US" sz="3000" dirty="0" smtClean="0"/>
              <a:t>FC09</a:t>
            </a:r>
            <a:endParaRPr lang="en-US" sz="3000" dirty="0"/>
          </a:p>
        </p:txBody>
      </p:sp>
      <p:sp>
        <p:nvSpPr>
          <p:cNvPr id="17" name="TextBox 16"/>
          <p:cNvSpPr txBox="1"/>
          <p:nvPr/>
        </p:nvSpPr>
        <p:spPr>
          <a:xfrm>
            <a:off x="6781800" y="2494002"/>
            <a:ext cx="1219200" cy="553998"/>
          </a:xfrm>
          <a:prstGeom prst="rect">
            <a:avLst/>
          </a:prstGeom>
          <a:noFill/>
        </p:spPr>
        <p:txBody>
          <a:bodyPr wrap="square" rtlCol="0">
            <a:spAutoFit/>
          </a:bodyPr>
          <a:lstStyle/>
          <a:p>
            <a:pPr algn="ctr"/>
            <a:r>
              <a:rPr lang="en-US" sz="3000" dirty="0" smtClean="0"/>
              <a:t>FC10</a:t>
            </a:r>
            <a:endParaRPr lang="en-US" sz="3000" dirty="0"/>
          </a:p>
        </p:txBody>
      </p:sp>
      <p:grpSp>
        <p:nvGrpSpPr>
          <p:cNvPr id="3" name="Group 28"/>
          <p:cNvGrpSpPr/>
          <p:nvPr/>
        </p:nvGrpSpPr>
        <p:grpSpPr>
          <a:xfrm>
            <a:off x="4806696" y="3048000"/>
            <a:ext cx="3346704" cy="533400"/>
            <a:chOff x="530694" y="3276600"/>
            <a:chExt cx="3346704" cy="533400"/>
          </a:xfrm>
        </p:grpSpPr>
        <p:sp>
          <p:nvSpPr>
            <p:cNvPr id="30" name="Rectangle 29"/>
            <p:cNvSpPr/>
            <p:nvPr/>
          </p:nvSpPr>
          <p:spPr>
            <a:xfrm>
              <a:off x="609600" y="3276600"/>
              <a:ext cx="3200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3" name="TextBox 32"/>
            <p:cNvSpPr txBox="1"/>
            <p:nvPr/>
          </p:nvSpPr>
          <p:spPr>
            <a:xfrm>
              <a:off x="530694" y="3276600"/>
              <a:ext cx="3346704" cy="369332"/>
            </a:xfrm>
            <a:prstGeom prst="rect">
              <a:avLst/>
            </a:prstGeom>
            <a:noFill/>
          </p:spPr>
          <p:txBody>
            <a:bodyPr wrap="square" rtlCol="0">
              <a:spAutoFit/>
            </a:bodyPr>
            <a:lstStyle/>
            <a:p>
              <a:r>
                <a:rPr lang="en-US" dirty="0" smtClean="0"/>
                <a:t>00         24          48         72          96</a:t>
              </a:r>
              <a:endParaRPr lang="en-US" dirty="0"/>
            </a:p>
          </p:txBody>
        </p:sp>
      </p:grpSp>
      <p:sp>
        <p:nvSpPr>
          <p:cNvPr id="6" name="Title 5"/>
          <p:cNvSpPr>
            <a:spLocks noGrp="1"/>
          </p:cNvSpPr>
          <p:nvPr>
            <p:ph type="title"/>
          </p:nvPr>
        </p:nvSpPr>
        <p:spPr>
          <a:xfrm>
            <a:off x="457200" y="0"/>
            <a:ext cx="8229600" cy="868362"/>
          </a:xfrm>
        </p:spPr>
        <p:txBody>
          <a:bodyPr>
            <a:normAutofit fontScale="90000"/>
          </a:bodyPr>
          <a:lstStyle/>
          <a:p>
            <a:r>
              <a:rPr lang="en-US" dirty="0" smtClean="0">
                <a:solidFill>
                  <a:srgbClr val="B40069"/>
                </a:solidFill>
              </a:rPr>
              <a:t>Forecast track error, spread and track</a:t>
            </a:r>
            <a:endParaRPr lang="en-US" dirty="0">
              <a:solidFill>
                <a:srgbClr val="B40069"/>
              </a:solidFill>
            </a:endParaRPr>
          </a:p>
        </p:txBody>
      </p:sp>
      <p:sp>
        <p:nvSpPr>
          <p:cNvPr id="4" name="Slide Number Placeholder 3"/>
          <p:cNvSpPr>
            <a:spLocks noGrp="1"/>
          </p:cNvSpPr>
          <p:nvPr>
            <p:ph type="sldNum" sz="quarter" idx="12"/>
          </p:nvPr>
        </p:nvSpPr>
        <p:spPr/>
        <p:txBody>
          <a:bodyPr/>
          <a:lstStyle/>
          <a:p>
            <a:pPr>
              <a:defRPr/>
            </a:pPr>
            <a:fld id="{48366554-6315-4242-8C25-FF74A058E0F1}" type="slidenum">
              <a:rPr lang="en-US" smtClean="0"/>
              <a:pPr>
                <a:defRPr/>
              </a:pPr>
              <a:t>28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SVspread_h12.eps"/>
          <p:cNvPicPr>
            <a:picLocks noChangeAspect="1"/>
          </p:cNvPicPr>
          <p:nvPr/>
        </p:nvPicPr>
        <p:blipFill>
          <a:blip r:embed="rId2" cstate="print"/>
          <a:srcRect l="8959" r="34716"/>
          <a:stretch>
            <a:fillRect/>
          </a:stretch>
        </p:blipFill>
        <p:spPr>
          <a:xfrm>
            <a:off x="0" y="0"/>
            <a:ext cx="9144000" cy="3607604"/>
          </a:xfrm>
          <a:prstGeom prst="rect">
            <a:avLst/>
          </a:prstGeom>
        </p:spPr>
      </p:pic>
      <p:pic>
        <p:nvPicPr>
          <p:cNvPr id="4" name="Picture 3" descr="SVspread_h12.eps"/>
          <p:cNvPicPr>
            <a:picLocks noChangeAspect="1"/>
          </p:cNvPicPr>
          <p:nvPr/>
        </p:nvPicPr>
        <p:blipFill>
          <a:blip r:embed="rId2" cstate="print"/>
          <a:srcRect l="65512" r="6719"/>
          <a:stretch>
            <a:fillRect/>
          </a:stretch>
        </p:blipFill>
        <p:spPr>
          <a:xfrm>
            <a:off x="4635912" y="3250396"/>
            <a:ext cx="4508088" cy="3607604"/>
          </a:xfrm>
          <a:prstGeom prst="rect">
            <a:avLst/>
          </a:prstGeom>
        </p:spPr>
      </p:pic>
      <p:sp>
        <p:nvSpPr>
          <p:cNvPr id="6" name="TextBox 5"/>
          <p:cNvSpPr txBox="1"/>
          <p:nvPr/>
        </p:nvSpPr>
        <p:spPr>
          <a:xfrm>
            <a:off x="381000" y="4114800"/>
            <a:ext cx="4038600" cy="2246769"/>
          </a:xfrm>
          <a:prstGeom prst="rect">
            <a:avLst/>
          </a:prstGeom>
          <a:noFill/>
        </p:spPr>
        <p:txBody>
          <a:bodyPr wrap="square" rtlCol="0">
            <a:spAutoFit/>
          </a:bodyPr>
          <a:lstStyle/>
          <a:p>
            <a:r>
              <a:rPr lang="en-US" sz="2800" dirty="0" smtClean="0">
                <a:solidFill>
                  <a:srgbClr val="000066"/>
                </a:solidFill>
              </a:rPr>
              <a:t>Deep-layer steering flow is the best estimate of the motion vector, especially in the </a:t>
            </a:r>
            <a:r>
              <a:rPr lang="en-US" sz="2800" dirty="0" err="1" smtClean="0">
                <a:solidFill>
                  <a:srgbClr val="000066"/>
                </a:solidFill>
              </a:rPr>
              <a:t>CIMSS(h+RS</a:t>
            </a:r>
            <a:r>
              <a:rPr lang="en-US" sz="2800" dirty="0" smtClean="0">
                <a:solidFill>
                  <a:srgbClr val="000066"/>
                </a:solidFill>
              </a:rPr>
              <a:t>).</a:t>
            </a:r>
            <a:endParaRPr lang="en-US" sz="2800" dirty="0">
              <a:solidFill>
                <a:srgbClr val="000066"/>
              </a:solidFill>
            </a:endParaRPr>
          </a:p>
        </p:txBody>
      </p:sp>
      <p:sp>
        <p:nvSpPr>
          <p:cNvPr id="2" name="Slide Number Placeholder 1"/>
          <p:cNvSpPr>
            <a:spLocks noGrp="1"/>
          </p:cNvSpPr>
          <p:nvPr>
            <p:ph type="sldNum" sz="quarter" idx="12"/>
          </p:nvPr>
        </p:nvSpPr>
        <p:spPr/>
        <p:txBody>
          <a:bodyPr/>
          <a:lstStyle/>
          <a:p>
            <a:pPr>
              <a:defRPr/>
            </a:pPr>
            <a:fld id="{48366554-6315-4242-8C25-FF74A058E0F1}" type="slidenum">
              <a:rPr lang="en-US" smtClean="0"/>
              <a:pPr>
                <a:defRPr/>
              </a:pPr>
              <a:t>29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rgbClr val="B40069"/>
                </a:solidFill>
              </a:rPr>
              <a:t>Approach</a:t>
            </a:r>
            <a:endParaRPr lang="en-US" sz="4000" b="1" dirty="0">
              <a:solidFill>
                <a:srgbClr val="B40069"/>
              </a:solidFill>
            </a:endParaRPr>
          </a:p>
        </p:txBody>
      </p:sp>
      <p:cxnSp>
        <p:nvCxnSpPr>
          <p:cNvPr id="4" name="Straight Connector 3"/>
          <p:cNvCxnSpPr/>
          <p:nvPr/>
        </p:nvCxnSpPr>
        <p:spPr>
          <a:xfrm>
            <a:off x="0" y="10668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48366554-6315-4242-8C25-FF74A058E0F1}" type="slidenum">
              <a:rPr lang="en-US" smtClean="0"/>
              <a:pPr>
                <a:defRPr/>
              </a:pPr>
              <a:t>3</a:t>
            </a:fld>
            <a:endParaRPr lang="en-US"/>
          </a:p>
        </p:txBody>
      </p:sp>
      <p:sp>
        <p:nvSpPr>
          <p:cNvPr id="7" name="Content Placeholder 2"/>
          <p:cNvSpPr>
            <a:spLocks noGrp="1"/>
          </p:cNvSpPr>
          <p:nvPr>
            <p:ph idx="1"/>
          </p:nvPr>
        </p:nvSpPr>
        <p:spPr>
          <a:xfrm>
            <a:off x="0" y="1295400"/>
            <a:ext cx="9220200" cy="5410200"/>
          </a:xfrm>
        </p:spPr>
        <p:txBody>
          <a:bodyPr/>
          <a:lstStyle/>
          <a:p>
            <a:r>
              <a:rPr lang="en-US" b="1" dirty="0" smtClean="0">
                <a:solidFill>
                  <a:srgbClr val="FF0000"/>
                </a:solidFill>
              </a:rPr>
              <a:t>Prepare and utilize full-resolution satellite datasets with the processing strategies designed for </a:t>
            </a:r>
            <a:r>
              <a:rPr lang="en-US" b="1" dirty="0" err="1" smtClean="0">
                <a:solidFill>
                  <a:srgbClr val="FF0000"/>
                </a:solidFill>
              </a:rPr>
              <a:t>mesoscale</a:t>
            </a:r>
            <a:r>
              <a:rPr lang="en-US" b="1" dirty="0" smtClean="0">
                <a:solidFill>
                  <a:srgbClr val="FF0000"/>
                </a:solidFill>
              </a:rPr>
              <a:t> analyses.</a:t>
            </a:r>
          </a:p>
          <a:p>
            <a:endParaRPr lang="en-US" sz="1100" b="1" dirty="0" smtClean="0">
              <a:solidFill>
                <a:srgbClr val="FF0000"/>
              </a:solidFill>
            </a:endParaRPr>
          </a:p>
          <a:p>
            <a:r>
              <a:rPr lang="en-US" b="1" dirty="0" smtClean="0">
                <a:solidFill>
                  <a:srgbClr val="FF0000"/>
                </a:solidFill>
              </a:rPr>
              <a:t>Employ </a:t>
            </a:r>
            <a:r>
              <a:rPr lang="en-US" b="1" dirty="0">
                <a:solidFill>
                  <a:srgbClr val="FF0000"/>
                </a:solidFill>
              </a:rPr>
              <a:t>Ensemble </a:t>
            </a:r>
            <a:r>
              <a:rPr lang="en-US" b="1" dirty="0" err="1">
                <a:solidFill>
                  <a:srgbClr val="FF0000"/>
                </a:solidFill>
              </a:rPr>
              <a:t>Kalman</a:t>
            </a:r>
            <a:r>
              <a:rPr lang="en-US" b="1" dirty="0">
                <a:solidFill>
                  <a:srgbClr val="FF0000"/>
                </a:solidFill>
              </a:rPr>
              <a:t> Filter DA</a:t>
            </a:r>
          </a:p>
          <a:p>
            <a:pPr lvl="1"/>
            <a:r>
              <a:rPr lang="en-US" dirty="0"/>
              <a:t>WRF-ARW and COAMPS-TC in NCAR’s DART framework</a:t>
            </a:r>
          </a:p>
          <a:p>
            <a:pPr lvl="1"/>
            <a:r>
              <a:rPr lang="en-US" dirty="0"/>
              <a:t>Ported onto NOAA HFIP Jet computer</a:t>
            </a:r>
          </a:p>
          <a:p>
            <a:pPr lvl="1"/>
            <a:r>
              <a:rPr lang="en-US" dirty="0">
                <a:solidFill>
                  <a:srgbClr val="D60093"/>
                </a:solidFill>
              </a:rPr>
              <a:t>Investigate ensemble size, inflation, localization, observation error</a:t>
            </a:r>
          </a:p>
          <a:p>
            <a:pPr lvl="1"/>
            <a:r>
              <a:rPr lang="en-US" dirty="0">
                <a:solidFill>
                  <a:srgbClr val="0000FF"/>
                </a:solidFill>
              </a:rPr>
              <a:t>Examine </a:t>
            </a:r>
            <a:r>
              <a:rPr lang="en-US" dirty="0" smtClean="0">
                <a:solidFill>
                  <a:srgbClr val="0000FF"/>
                </a:solidFill>
              </a:rPr>
              <a:t>integrated</a:t>
            </a:r>
            <a:r>
              <a:rPr lang="en-US" dirty="0">
                <a:solidFill>
                  <a:srgbClr val="0000FF"/>
                </a:solidFill>
              </a:rPr>
              <a:t>, multiple dataset assimilation</a:t>
            </a:r>
          </a:p>
          <a:p>
            <a:pPr lvl="1"/>
            <a:r>
              <a:rPr lang="en-US" dirty="0" smtClean="0">
                <a:solidFill>
                  <a:srgbClr val="0000FF"/>
                </a:solidFill>
              </a:rPr>
              <a:t>Explore ensemble</a:t>
            </a:r>
            <a:r>
              <a:rPr lang="en-US" dirty="0">
                <a:solidFill>
                  <a:srgbClr val="0000FF"/>
                </a:solidFill>
              </a:rPr>
              <a:t>-based bogus vortex </a:t>
            </a:r>
            <a:r>
              <a:rPr lang="en-US" dirty="0" smtClean="0">
                <a:solidFill>
                  <a:srgbClr val="0000FF"/>
                </a:solidFill>
              </a:rPr>
              <a:t>configurations</a:t>
            </a:r>
            <a:endParaRPr lang="en-US" b="1" dirty="0" smtClean="0">
              <a:solidFill>
                <a:srgbClr val="0000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1"/>
          <p:cNvGrpSpPr/>
          <p:nvPr/>
        </p:nvGrpSpPr>
        <p:grpSpPr>
          <a:xfrm>
            <a:off x="0" y="0"/>
            <a:ext cx="9144000" cy="6858000"/>
            <a:chOff x="0" y="0"/>
            <a:chExt cx="9144000" cy="6858000"/>
          </a:xfrm>
        </p:grpSpPr>
        <p:pic>
          <p:nvPicPr>
            <p:cNvPr id="4" name="Picture 3" descr="radialheight-fc11-2008091101.eps"/>
            <p:cNvPicPr>
              <a:picLocks noChangeAspect="1"/>
            </p:cNvPicPr>
            <p:nvPr/>
          </p:nvPicPr>
          <p:blipFill>
            <a:blip r:embed="rId3" cstate="print"/>
            <a:srcRect/>
            <a:stretch>
              <a:fillRect/>
            </a:stretch>
          </p:blipFill>
          <p:spPr>
            <a:xfrm>
              <a:off x="0" y="0"/>
              <a:ext cx="9144000" cy="6378575"/>
            </a:xfrm>
            <a:prstGeom prst="rect">
              <a:avLst/>
            </a:prstGeom>
          </p:spPr>
        </p:pic>
        <p:sp>
          <p:nvSpPr>
            <p:cNvPr id="7" name="Rectangle 6"/>
            <p:cNvSpPr/>
            <p:nvPr/>
          </p:nvSpPr>
          <p:spPr>
            <a:xfrm>
              <a:off x="0" y="0"/>
              <a:ext cx="3048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p:cNvSpPr txBox="1"/>
            <p:nvPr/>
          </p:nvSpPr>
          <p:spPr>
            <a:xfrm>
              <a:off x="609600" y="228600"/>
              <a:ext cx="2209800" cy="707886"/>
            </a:xfrm>
            <a:prstGeom prst="rect">
              <a:avLst/>
            </a:prstGeom>
            <a:noFill/>
          </p:spPr>
          <p:txBody>
            <a:bodyPr wrap="square" rtlCol="0">
              <a:spAutoFit/>
            </a:bodyPr>
            <a:lstStyle/>
            <a:p>
              <a:pPr algn="ctr"/>
              <a:r>
                <a:rPr lang="en-US" sz="4000" dirty="0" smtClean="0">
                  <a:solidFill>
                    <a:srgbClr val="FF0000"/>
                  </a:solidFill>
                </a:rPr>
                <a:t>01H</a:t>
              </a:r>
              <a:endParaRPr lang="en-US" sz="4000" dirty="0">
                <a:solidFill>
                  <a:srgbClr val="FF0000"/>
                </a:solidFill>
              </a:endParaRPr>
            </a:p>
          </p:txBody>
        </p:sp>
        <p:sp>
          <p:nvSpPr>
            <p:cNvPr id="9" name="TextBox 8"/>
            <p:cNvSpPr txBox="1"/>
            <p:nvPr/>
          </p:nvSpPr>
          <p:spPr>
            <a:xfrm>
              <a:off x="609600" y="990600"/>
              <a:ext cx="2209800" cy="523220"/>
            </a:xfrm>
            <a:prstGeom prst="rect">
              <a:avLst/>
            </a:prstGeom>
            <a:noFill/>
          </p:spPr>
          <p:txBody>
            <a:bodyPr wrap="square" rtlCol="0">
              <a:spAutoFit/>
            </a:bodyPr>
            <a:lstStyle/>
            <a:p>
              <a:pPr algn="ctr"/>
              <a:r>
                <a:rPr lang="en-US" sz="2800" dirty="0" smtClean="0"/>
                <a:t>CTL</a:t>
              </a:r>
              <a:endParaRPr lang="en-US" sz="2800" dirty="0"/>
            </a:p>
          </p:txBody>
        </p:sp>
        <p:sp>
          <p:nvSpPr>
            <p:cNvPr id="10" name="TextBox 9"/>
            <p:cNvSpPr txBox="1"/>
            <p:nvPr/>
          </p:nvSpPr>
          <p:spPr>
            <a:xfrm>
              <a:off x="609600" y="3200400"/>
              <a:ext cx="2209800" cy="523220"/>
            </a:xfrm>
            <a:prstGeom prst="rect">
              <a:avLst/>
            </a:prstGeom>
            <a:noFill/>
          </p:spPr>
          <p:txBody>
            <a:bodyPr wrap="square" rtlCol="0">
              <a:spAutoFit/>
            </a:bodyPr>
            <a:lstStyle/>
            <a:p>
              <a:pPr algn="ctr"/>
              <a:r>
                <a:rPr lang="en-US" sz="2800" dirty="0" err="1" smtClean="0"/>
                <a:t>CIMSS(h</a:t>
              </a:r>
              <a:r>
                <a:rPr lang="en-US" sz="2800" dirty="0" smtClean="0"/>
                <a:t>)</a:t>
              </a:r>
              <a:endParaRPr lang="en-US" sz="2800" dirty="0"/>
            </a:p>
          </p:txBody>
        </p:sp>
        <p:sp>
          <p:nvSpPr>
            <p:cNvPr id="11" name="TextBox 10"/>
            <p:cNvSpPr txBox="1"/>
            <p:nvPr/>
          </p:nvSpPr>
          <p:spPr>
            <a:xfrm>
              <a:off x="609600" y="5334000"/>
              <a:ext cx="2209800" cy="523220"/>
            </a:xfrm>
            <a:prstGeom prst="rect">
              <a:avLst/>
            </a:prstGeom>
            <a:noFill/>
          </p:spPr>
          <p:txBody>
            <a:bodyPr wrap="square" rtlCol="0">
              <a:spAutoFit/>
            </a:bodyPr>
            <a:lstStyle/>
            <a:p>
              <a:pPr algn="ctr"/>
              <a:r>
                <a:rPr lang="en-US" sz="2800" dirty="0" err="1" smtClean="0"/>
                <a:t>CIMSS(h+RS</a:t>
              </a:r>
              <a:r>
                <a:rPr lang="en-US" sz="2800" dirty="0" smtClean="0"/>
                <a:t>)</a:t>
              </a:r>
              <a:endParaRPr lang="en-US" sz="2800" dirty="0"/>
            </a:p>
          </p:txBody>
        </p:sp>
      </p:grpSp>
      <p:grpSp>
        <p:nvGrpSpPr>
          <p:cNvPr id="3" name="Group 12"/>
          <p:cNvGrpSpPr/>
          <p:nvPr/>
        </p:nvGrpSpPr>
        <p:grpSpPr>
          <a:xfrm>
            <a:off x="0" y="0"/>
            <a:ext cx="9144001" cy="6858000"/>
            <a:chOff x="-1" y="0"/>
            <a:chExt cx="9144001" cy="6858000"/>
          </a:xfrm>
        </p:grpSpPr>
        <p:pic>
          <p:nvPicPr>
            <p:cNvPr id="14" name="Picture 13" descr="radialheight-fc11-2008091112.eps"/>
            <p:cNvPicPr>
              <a:picLocks noChangeAspect="1"/>
            </p:cNvPicPr>
            <p:nvPr/>
          </p:nvPicPr>
          <p:blipFill>
            <a:blip r:embed="rId4" cstate="print"/>
            <a:stretch>
              <a:fillRect/>
            </a:stretch>
          </p:blipFill>
          <p:spPr>
            <a:xfrm>
              <a:off x="-1" y="0"/>
              <a:ext cx="9144001" cy="6378575"/>
            </a:xfrm>
            <a:prstGeom prst="rect">
              <a:avLst/>
            </a:prstGeom>
          </p:spPr>
        </p:pic>
        <p:sp>
          <p:nvSpPr>
            <p:cNvPr id="15" name="Rectangle 14"/>
            <p:cNvSpPr/>
            <p:nvPr/>
          </p:nvSpPr>
          <p:spPr>
            <a:xfrm>
              <a:off x="0" y="0"/>
              <a:ext cx="3048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TextBox 15"/>
            <p:cNvSpPr txBox="1"/>
            <p:nvPr/>
          </p:nvSpPr>
          <p:spPr>
            <a:xfrm>
              <a:off x="609600" y="228600"/>
              <a:ext cx="2209800" cy="707886"/>
            </a:xfrm>
            <a:prstGeom prst="rect">
              <a:avLst/>
            </a:prstGeom>
            <a:noFill/>
          </p:spPr>
          <p:txBody>
            <a:bodyPr wrap="square" rtlCol="0">
              <a:spAutoFit/>
            </a:bodyPr>
            <a:lstStyle/>
            <a:p>
              <a:pPr algn="ctr"/>
              <a:r>
                <a:rPr lang="en-US" sz="4000" dirty="0" smtClean="0">
                  <a:solidFill>
                    <a:srgbClr val="FF0000"/>
                  </a:solidFill>
                </a:rPr>
                <a:t>12H</a:t>
              </a:r>
              <a:endParaRPr lang="en-US" sz="4000" dirty="0">
                <a:solidFill>
                  <a:srgbClr val="FF0000"/>
                </a:solidFill>
              </a:endParaRPr>
            </a:p>
          </p:txBody>
        </p:sp>
        <p:sp>
          <p:nvSpPr>
            <p:cNvPr id="17" name="TextBox 16"/>
            <p:cNvSpPr txBox="1"/>
            <p:nvPr/>
          </p:nvSpPr>
          <p:spPr>
            <a:xfrm>
              <a:off x="609600" y="990600"/>
              <a:ext cx="2209800" cy="523220"/>
            </a:xfrm>
            <a:prstGeom prst="rect">
              <a:avLst/>
            </a:prstGeom>
            <a:noFill/>
          </p:spPr>
          <p:txBody>
            <a:bodyPr wrap="square" rtlCol="0">
              <a:spAutoFit/>
            </a:bodyPr>
            <a:lstStyle/>
            <a:p>
              <a:pPr algn="ctr"/>
              <a:r>
                <a:rPr lang="en-US" sz="2800" dirty="0" smtClean="0"/>
                <a:t>CTL</a:t>
              </a:r>
              <a:endParaRPr lang="en-US" sz="2800" dirty="0"/>
            </a:p>
          </p:txBody>
        </p:sp>
        <p:sp>
          <p:nvSpPr>
            <p:cNvPr id="18" name="TextBox 17"/>
            <p:cNvSpPr txBox="1"/>
            <p:nvPr/>
          </p:nvSpPr>
          <p:spPr>
            <a:xfrm>
              <a:off x="609600" y="3200400"/>
              <a:ext cx="2209800" cy="523220"/>
            </a:xfrm>
            <a:prstGeom prst="rect">
              <a:avLst/>
            </a:prstGeom>
            <a:noFill/>
          </p:spPr>
          <p:txBody>
            <a:bodyPr wrap="square" rtlCol="0">
              <a:spAutoFit/>
            </a:bodyPr>
            <a:lstStyle/>
            <a:p>
              <a:pPr algn="ctr"/>
              <a:r>
                <a:rPr lang="en-US" sz="2800" dirty="0" err="1" smtClean="0"/>
                <a:t>CIMSS(h</a:t>
              </a:r>
              <a:r>
                <a:rPr lang="en-US" sz="2800" dirty="0" smtClean="0"/>
                <a:t>)</a:t>
              </a:r>
              <a:endParaRPr lang="en-US" sz="2800" dirty="0"/>
            </a:p>
          </p:txBody>
        </p:sp>
        <p:sp>
          <p:nvSpPr>
            <p:cNvPr id="19" name="TextBox 18"/>
            <p:cNvSpPr txBox="1"/>
            <p:nvPr/>
          </p:nvSpPr>
          <p:spPr>
            <a:xfrm>
              <a:off x="609600" y="5334000"/>
              <a:ext cx="2209800" cy="523220"/>
            </a:xfrm>
            <a:prstGeom prst="rect">
              <a:avLst/>
            </a:prstGeom>
            <a:noFill/>
          </p:spPr>
          <p:txBody>
            <a:bodyPr wrap="square" rtlCol="0">
              <a:spAutoFit/>
            </a:bodyPr>
            <a:lstStyle/>
            <a:p>
              <a:pPr algn="ctr"/>
              <a:r>
                <a:rPr lang="en-US" sz="2800" dirty="0" err="1" smtClean="0"/>
                <a:t>CIMSS(h+RS</a:t>
              </a:r>
              <a:r>
                <a:rPr lang="en-US" sz="2800" dirty="0" smtClean="0"/>
                <a:t>)</a:t>
              </a:r>
              <a:endParaRPr lang="en-US" sz="2800" dirty="0"/>
            </a:p>
          </p:txBody>
        </p:sp>
      </p:grpSp>
      <p:grpSp>
        <p:nvGrpSpPr>
          <p:cNvPr id="5" name="Group 19"/>
          <p:cNvGrpSpPr/>
          <p:nvPr/>
        </p:nvGrpSpPr>
        <p:grpSpPr>
          <a:xfrm>
            <a:off x="1" y="0"/>
            <a:ext cx="9144000" cy="6858000"/>
            <a:chOff x="0" y="0"/>
            <a:chExt cx="9144000" cy="6858000"/>
          </a:xfrm>
        </p:grpSpPr>
        <p:pic>
          <p:nvPicPr>
            <p:cNvPr id="21" name="Picture 20" descr="radialheight-fc11-2008091200.eps"/>
            <p:cNvPicPr>
              <a:picLocks noChangeAspect="1"/>
            </p:cNvPicPr>
            <p:nvPr/>
          </p:nvPicPr>
          <p:blipFill>
            <a:blip r:embed="rId5" cstate="print"/>
            <a:stretch>
              <a:fillRect/>
            </a:stretch>
          </p:blipFill>
          <p:spPr>
            <a:xfrm>
              <a:off x="0" y="0"/>
              <a:ext cx="9144000" cy="6378575"/>
            </a:xfrm>
            <a:prstGeom prst="rect">
              <a:avLst/>
            </a:prstGeom>
          </p:spPr>
        </p:pic>
        <p:sp>
          <p:nvSpPr>
            <p:cNvPr id="22" name="Rectangle 21"/>
            <p:cNvSpPr/>
            <p:nvPr/>
          </p:nvSpPr>
          <p:spPr>
            <a:xfrm>
              <a:off x="0" y="0"/>
              <a:ext cx="3048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3" name="TextBox 22"/>
            <p:cNvSpPr txBox="1"/>
            <p:nvPr/>
          </p:nvSpPr>
          <p:spPr>
            <a:xfrm>
              <a:off x="609600" y="228600"/>
              <a:ext cx="2209800" cy="707886"/>
            </a:xfrm>
            <a:prstGeom prst="rect">
              <a:avLst/>
            </a:prstGeom>
            <a:noFill/>
          </p:spPr>
          <p:txBody>
            <a:bodyPr wrap="square" rtlCol="0">
              <a:spAutoFit/>
            </a:bodyPr>
            <a:lstStyle/>
            <a:p>
              <a:pPr algn="ctr"/>
              <a:r>
                <a:rPr lang="en-US" sz="4000" dirty="0" smtClean="0">
                  <a:solidFill>
                    <a:srgbClr val="FF0000"/>
                  </a:solidFill>
                </a:rPr>
                <a:t>24H</a:t>
              </a:r>
              <a:endParaRPr lang="en-US" sz="4000" dirty="0">
                <a:solidFill>
                  <a:srgbClr val="FF0000"/>
                </a:solidFill>
              </a:endParaRPr>
            </a:p>
          </p:txBody>
        </p:sp>
        <p:sp>
          <p:nvSpPr>
            <p:cNvPr id="24" name="TextBox 23"/>
            <p:cNvSpPr txBox="1"/>
            <p:nvPr/>
          </p:nvSpPr>
          <p:spPr>
            <a:xfrm>
              <a:off x="609600" y="990600"/>
              <a:ext cx="2209800" cy="523220"/>
            </a:xfrm>
            <a:prstGeom prst="rect">
              <a:avLst/>
            </a:prstGeom>
            <a:noFill/>
          </p:spPr>
          <p:txBody>
            <a:bodyPr wrap="square" rtlCol="0">
              <a:spAutoFit/>
            </a:bodyPr>
            <a:lstStyle/>
            <a:p>
              <a:pPr algn="ctr"/>
              <a:r>
                <a:rPr lang="en-US" sz="2800" dirty="0" smtClean="0"/>
                <a:t>CTL</a:t>
              </a:r>
              <a:endParaRPr lang="en-US" sz="2800" dirty="0"/>
            </a:p>
          </p:txBody>
        </p:sp>
        <p:sp>
          <p:nvSpPr>
            <p:cNvPr id="25" name="TextBox 24"/>
            <p:cNvSpPr txBox="1"/>
            <p:nvPr/>
          </p:nvSpPr>
          <p:spPr>
            <a:xfrm>
              <a:off x="609600" y="3200400"/>
              <a:ext cx="2209800" cy="523220"/>
            </a:xfrm>
            <a:prstGeom prst="rect">
              <a:avLst/>
            </a:prstGeom>
            <a:noFill/>
          </p:spPr>
          <p:txBody>
            <a:bodyPr wrap="square" rtlCol="0">
              <a:spAutoFit/>
            </a:bodyPr>
            <a:lstStyle/>
            <a:p>
              <a:pPr algn="ctr"/>
              <a:r>
                <a:rPr lang="en-US" sz="2800" dirty="0" err="1" smtClean="0"/>
                <a:t>CIMSS(h</a:t>
              </a:r>
              <a:r>
                <a:rPr lang="en-US" sz="2800" dirty="0" smtClean="0"/>
                <a:t>)</a:t>
              </a:r>
              <a:endParaRPr lang="en-US" sz="2800" dirty="0"/>
            </a:p>
          </p:txBody>
        </p:sp>
        <p:sp>
          <p:nvSpPr>
            <p:cNvPr id="26" name="TextBox 25"/>
            <p:cNvSpPr txBox="1"/>
            <p:nvPr/>
          </p:nvSpPr>
          <p:spPr>
            <a:xfrm>
              <a:off x="609600" y="5334000"/>
              <a:ext cx="2209800" cy="523220"/>
            </a:xfrm>
            <a:prstGeom prst="rect">
              <a:avLst/>
            </a:prstGeom>
            <a:noFill/>
          </p:spPr>
          <p:txBody>
            <a:bodyPr wrap="square" rtlCol="0">
              <a:spAutoFit/>
            </a:bodyPr>
            <a:lstStyle/>
            <a:p>
              <a:pPr algn="ctr"/>
              <a:r>
                <a:rPr lang="en-US" sz="2800" dirty="0" err="1" smtClean="0"/>
                <a:t>CIMSS(h+RS</a:t>
              </a:r>
              <a:r>
                <a:rPr lang="en-US" sz="2800" dirty="0" smtClean="0"/>
                <a:t>)</a:t>
              </a:r>
              <a:endParaRPr lang="en-US" sz="2800" dirty="0"/>
            </a:p>
          </p:txBody>
        </p:sp>
      </p:grpSp>
      <p:sp>
        <p:nvSpPr>
          <p:cNvPr id="41" name="TextBox 40"/>
          <p:cNvSpPr txBox="1"/>
          <p:nvPr/>
        </p:nvSpPr>
        <p:spPr>
          <a:xfrm>
            <a:off x="0" y="-20598"/>
            <a:ext cx="1219200" cy="553998"/>
          </a:xfrm>
          <a:prstGeom prst="rect">
            <a:avLst/>
          </a:prstGeom>
          <a:noFill/>
        </p:spPr>
        <p:txBody>
          <a:bodyPr wrap="square" rtlCol="0">
            <a:spAutoFit/>
          </a:bodyPr>
          <a:lstStyle/>
          <a:p>
            <a:pPr algn="ctr"/>
            <a:r>
              <a:rPr lang="en-US" sz="3000" dirty="0" smtClean="0"/>
              <a:t>FC11</a:t>
            </a:r>
            <a:endParaRPr lang="en-US" sz="3000" dirty="0"/>
          </a:p>
        </p:txBody>
      </p:sp>
      <p:sp>
        <p:nvSpPr>
          <p:cNvPr id="6" name="Slide Number Placeholder 5"/>
          <p:cNvSpPr>
            <a:spLocks noGrp="1"/>
          </p:cNvSpPr>
          <p:nvPr>
            <p:ph type="sldNum" sz="quarter" idx="12"/>
          </p:nvPr>
        </p:nvSpPr>
        <p:spPr/>
        <p:txBody>
          <a:bodyPr/>
          <a:lstStyle/>
          <a:p>
            <a:pPr>
              <a:defRPr/>
            </a:pPr>
            <a:fld id="{48366554-6315-4242-8C25-FF74A058E0F1}" type="slidenum">
              <a:rPr lang="en-US" smtClean="0"/>
              <a:pPr>
                <a:defRPr/>
              </a:pPr>
              <a:t>30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rgbClr val="B40069"/>
                </a:solidFill>
              </a:rPr>
              <a:t>96-h WRF/</a:t>
            </a:r>
            <a:r>
              <a:rPr lang="en-US" sz="4000" b="1" dirty="0" err="1" smtClean="0">
                <a:solidFill>
                  <a:srgbClr val="B40069"/>
                </a:solidFill>
              </a:rPr>
              <a:t>EnKF</a:t>
            </a:r>
            <a:r>
              <a:rPr lang="en-US" sz="4000" b="1" dirty="0" smtClean="0">
                <a:solidFill>
                  <a:srgbClr val="B40069"/>
                </a:solidFill>
              </a:rPr>
              <a:t> Forecasts</a:t>
            </a:r>
            <a:endParaRPr lang="en-US" sz="4000" b="1" dirty="0">
              <a:solidFill>
                <a:srgbClr val="B40069"/>
              </a:solidFill>
            </a:endParaRPr>
          </a:p>
        </p:txBody>
      </p:sp>
      <p:sp>
        <p:nvSpPr>
          <p:cNvPr id="3" name="Content Placeholder 2"/>
          <p:cNvSpPr>
            <a:spLocks noGrp="1"/>
          </p:cNvSpPr>
          <p:nvPr>
            <p:ph idx="1"/>
          </p:nvPr>
        </p:nvSpPr>
        <p:spPr>
          <a:xfrm>
            <a:off x="457200" y="1295400"/>
            <a:ext cx="8229600" cy="1676400"/>
          </a:xfrm>
        </p:spPr>
        <p:txBody>
          <a:bodyPr>
            <a:normAutofit/>
          </a:bodyPr>
          <a:lstStyle/>
          <a:p>
            <a:r>
              <a:rPr lang="en-US" sz="2800" dirty="0" smtClean="0"/>
              <a:t>27 km domain with 9 km nested domain using </a:t>
            </a:r>
            <a:r>
              <a:rPr lang="en-US" sz="2800" dirty="0" smtClean="0">
                <a:solidFill>
                  <a:srgbClr val="FF0000"/>
                </a:solidFill>
              </a:rPr>
              <a:t>20</a:t>
            </a:r>
            <a:r>
              <a:rPr lang="en-US" sz="2800" dirty="0" smtClean="0"/>
              <a:t> </a:t>
            </a:r>
            <a:r>
              <a:rPr lang="en-US" sz="2800" dirty="0" smtClean="0">
                <a:solidFill>
                  <a:srgbClr val="FF0000"/>
                </a:solidFill>
              </a:rPr>
              <a:t>members. </a:t>
            </a:r>
          </a:p>
          <a:p>
            <a:r>
              <a:rPr lang="en-US" sz="2800" dirty="0" smtClean="0"/>
              <a:t>Same BC, physics and dynamics.</a:t>
            </a:r>
          </a:p>
        </p:txBody>
      </p:sp>
      <p:graphicFrame>
        <p:nvGraphicFramePr>
          <p:cNvPr id="4" name="Table 3"/>
          <p:cNvGraphicFramePr>
            <a:graphicFrameLocks noGrp="1"/>
          </p:cNvGraphicFramePr>
          <p:nvPr>
            <p:extLst>
              <p:ext uri="{D42A27DB-BD31-4B8C-83A1-F6EECF244321}">
                <p14:modId xmlns:p14="http://schemas.microsoft.com/office/powerpoint/2010/main" val="2758737935"/>
              </p:ext>
            </p:extLst>
          </p:nvPr>
        </p:nvGraphicFramePr>
        <p:xfrm>
          <a:off x="381000" y="3276600"/>
          <a:ext cx="8458200" cy="2879536"/>
        </p:xfrm>
        <a:graphic>
          <a:graphicData uri="http://schemas.openxmlformats.org/drawingml/2006/table">
            <a:tbl>
              <a:tblPr firstRow="1" bandRow="1">
                <a:tableStyleId>{5940675A-B579-460E-94D1-54222C63F5DA}</a:tableStyleId>
              </a:tblPr>
              <a:tblGrid>
                <a:gridCol w="2819400"/>
                <a:gridCol w="2819400"/>
                <a:gridCol w="2819400"/>
              </a:tblGrid>
              <a:tr h="497648">
                <a:tc>
                  <a:txBody>
                    <a:bodyPr/>
                    <a:lstStyle/>
                    <a:p>
                      <a:pPr marL="0" marR="0" algn="ctr">
                        <a:lnSpc>
                          <a:spcPct val="115000"/>
                        </a:lnSpc>
                        <a:spcBef>
                          <a:spcPts val="0"/>
                        </a:spcBef>
                        <a:spcAft>
                          <a:spcPts val="1000"/>
                        </a:spcAft>
                      </a:pPr>
                      <a:r>
                        <a:rPr lang="en-US" sz="2000" dirty="0" smtClean="0"/>
                        <a:t>WRF-</a:t>
                      </a:r>
                      <a:r>
                        <a:rPr lang="en-US" sz="2000" dirty="0" err="1" smtClean="0"/>
                        <a:t>EnKF</a:t>
                      </a:r>
                      <a:r>
                        <a:rPr lang="en-US" sz="2000" dirty="0" smtClean="0"/>
                        <a:t> </a:t>
                      </a:r>
                      <a:r>
                        <a:rPr lang="en-US" sz="2000" dirty="0"/>
                        <a:t>parallel </a:t>
                      </a:r>
                      <a:r>
                        <a:rPr lang="en-US" sz="2000" dirty="0" smtClean="0"/>
                        <a:t>forecasts</a:t>
                      </a:r>
                      <a:endParaRPr lang="en-US" sz="2000" dirty="0">
                        <a:latin typeface="Times New Roman"/>
                        <a:ea typeface="新細明體"/>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smtClean="0"/>
                        <a:t>Initial time</a:t>
                      </a:r>
                      <a:endParaRPr lang="en-US" sz="2000" dirty="0">
                        <a:latin typeface="Times New Roman"/>
                        <a:ea typeface="新細明體"/>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smtClean="0"/>
                        <a:t>Initial </a:t>
                      </a:r>
                      <a:r>
                        <a:rPr lang="en-US" sz="2000" dirty="0"/>
                        <a:t>conditions</a:t>
                      </a:r>
                      <a:endParaRPr lang="en-US" sz="2000" dirty="0">
                        <a:latin typeface="Times New Roman"/>
                        <a:ea typeface="新細明體"/>
                        <a:cs typeface="Times New Roman"/>
                      </a:endParaRPr>
                    </a:p>
                  </a:txBody>
                  <a:tcPr marL="68580" marR="68580" marT="0" marB="0" anchor="ctr"/>
                </a:tc>
              </a:tr>
              <a:tr h="682752">
                <a:tc>
                  <a:txBody>
                    <a:bodyPr/>
                    <a:lstStyle/>
                    <a:p>
                      <a:pPr marL="0" marR="0" algn="ctr">
                        <a:lnSpc>
                          <a:spcPct val="115000"/>
                        </a:lnSpc>
                        <a:spcBef>
                          <a:spcPts val="0"/>
                        </a:spcBef>
                        <a:spcAft>
                          <a:spcPts val="1000"/>
                        </a:spcAft>
                      </a:pPr>
                      <a:r>
                        <a:rPr lang="en-US" sz="2000" dirty="0" smtClean="0"/>
                        <a:t>FC09</a:t>
                      </a:r>
                      <a:endParaRPr lang="en-US" sz="2000" dirty="0">
                        <a:latin typeface="Times New Roman"/>
                        <a:ea typeface="新細明體"/>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a:t>00 UTC 09 Sep, 2008</a:t>
                      </a:r>
                      <a:endParaRPr lang="en-US" sz="2000" dirty="0">
                        <a:latin typeface="Times New Roman"/>
                        <a:ea typeface="新細明體"/>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a:solidFill>
                            <a:srgbClr val="3366FF"/>
                          </a:solidFill>
                        </a:rPr>
                        <a:t>CTL</a:t>
                      </a:r>
                      <a:r>
                        <a:rPr lang="en-US" sz="2000" dirty="0"/>
                        <a:t> and </a:t>
                      </a:r>
                      <a:r>
                        <a:rPr lang="en-US" sz="2000" dirty="0" err="1">
                          <a:solidFill>
                            <a:srgbClr val="008000"/>
                          </a:solidFill>
                        </a:rPr>
                        <a:t>CIMSS(h</a:t>
                      </a:r>
                      <a:r>
                        <a:rPr lang="en-US" sz="2000" dirty="0">
                          <a:solidFill>
                            <a:srgbClr val="008000"/>
                          </a:solidFill>
                        </a:rPr>
                        <a:t>)</a:t>
                      </a:r>
                      <a:endParaRPr lang="en-US" sz="2000" dirty="0">
                        <a:solidFill>
                          <a:srgbClr val="008000"/>
                        </a:solidFill>
                        <a:latin typeface="Times New Roman"/>
                        <a:ea typeface="新細明體"/>
                        <a:cs typeface="Times New Roman"/>
                      </a:endParaRPr>
                    </a:p>
                  </a:txBody>
                  <a:tcPr marL="68580" marR="68580" marT="0" marB="0" anchor="ctr"/>
                </a:tc>
              </a:tr>
              <a:tr h="794704">
                <a:tc>
                  <a:txBody>
                    <a:bodyPr/>
                    <a:lstStyle/>
                    <a:p>
                      <a:pPr marL="0" marR="0" algn="ctr">
                        <a:lnSpc>
                          <a:spcPct val="115000"/>
                        </a:lnSpc>
                        <a:spcBef>
                          <a:spcPts val="0"/>
                        </a:spcBef>
                        <a:spcAft>
                          <a:spcPts val="1000"/>
                        </a:spcAft>
                      </a:pPr>
                      <a:r>
                        <a:rPr lang="en-US" sz="2000" dirty="0" smtClean="0"/>
                        <a:t>FC10</a:t>
                      </a:r>
                      <a:endParaRPr lang="en-US" sz="2000" dirty="0">
                        <a:latin typeface="Times New Roman"/>
                        <a:ea typeface="新細明體"/>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a:t>00 UTC 10 Sep, 2008</a:t>
                      </a:r>
                      <a:endParaRPr lang="en-US" sz="2000" dirty="0">
                        <a:latin typeface="Times New Roman"/>
                        <a:ea typeface="新細明體"/>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a:solidFill>
                            <a:srgbClr val="3366FF"/>
                          </a:solidFill>
                        </a:rPr>
                        <a:t>CTL </a:t>
                      </a:r>
                      <a:r>
                        <a:rPr lang="en-US" sz="2000" dirty="0"/>
                        <a:t>and </a:t>
                      </a:r>
                      <a:r>
                        <a:rPr lang="en-US" sz="2000" dirty="0" err="1">
                          <a:solidFill>
                            <a:srgbClr val="008000"/>
                          </a:solidFill>
                        </a:rPr>
                        <a:t>CIMSS(h</a:t>
                      </a:r>
                      <a:r>
                        <a:rPr lang="en-US" sz="2000" dirty="0">
                          <a:solidFill>
                            <a:srgbClr val="008000"/>
                          </a:solidFill>
                        </a:rPr>
                        <a:t>)</a:t>
                      </a:r>
                      <a:endParaRPr lang="en-US" sz="2000" dirty="0">
                        <a:solidFill>
                          <a:srgbClr val="008000"/>
                        </a:solidFill>
                        <a:latin typeface="Times New Roman"/>
                        <a:ea typeface="新細明體"/>
                        <a:cs typeface="Times New Roman"/>
                      </a:endParaRPr>
                    </a:p>
                  </a:txBody>
                  <a:tcPr marL="68580" marR="68580" marT="0" marB="0" anchor="ctr"/>
                </a:tc>
              </a:tr>
              <a:tr h="564456">
                <a:tc>
                  <a:txBody>
                    <a:bodyPr/>
                    <a:lstStyle/>
                    <a:p>
                      <a:pPr marL="0" marR="0" algn="ctr">
                        <a:lnSpc>
                          <a:spcPct val="115000"/>
                        </a:lnSpc>
                        <a:spcBef>
                          <a:spcPts val="0"/>
                        </a:spcBef>
                        <a:spcAft>
                          <a:spcPts val="1000"/>
                        </a:spcAft>
                      </a:pPr>
                      <a:r>
                        <a:rPr lang="en-US" sz="2000" dirty="0" smtClean="0"/>
                        <a:t>FC11</a:t>
                      </a:r>
                      <a:endParaRPr lang="en-US" sz="2000" dirty="0">
                        <a:latin typeface="Times New Roman"/>
                        <a:ea typeface="新細明體"/>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a:t>00 UTC 11 Sep, 2008</a:t>
                      </a:r>
                      <a:endParaRPr lang="en-US" sz="2000" dirty="0">
                        <a:latin typeface="Times New Roman"/>
                        <a:ea typeface="新細明體"/>
                        <a:cs typeface="Times New Roman"/>
                      </a:endParaRPr>
                    </a:p>
                  </a:txBody>
                  <a:tcPr marL="68580" marR="68580" marT="0" marB="0" anchor="ctr"/>
                </a:tc>
                <a:tc>
                  <a:txBody>
                    <a:bodyPr/>
                    <a:lstStyle/>
                    <a:p>
                      <a:pPr marL="0" marR="0" algn="ctr">
                        <a:lnSpc>
                          <a:spcPct val="115000"/>
                        </a:lnSpc>
                        <a:spcBef>
                          <a:spcPts val="0"/>
                        </a:spcBef>
                        <a:spcAft>
                          <a:spcPts val="1000"/>
                        </a:spcAft>
                      </a:pPr>
                      <a:r>
                        <a:rPr lang="en-US" sz="2000" dirty="0">
                          <a:solidFill>
                            <a:srgbClr val="3366FF"/>
                          </a:solidFill>
                        </a:rPr>
                        <a:t>CTL</a:t>
                      </a:r>
                      <a:r>
                        <a:rPr lang="en-US" sz="2000" dirty="0"/>
                        <a:t>, </a:t>
                      </a:r>
                      <a:r>
                        <a:rPr lang="en-US" sz="2000" dirty="0" err="1">
                          <a:solidFill>
                            <a:srgbClr val="008000"/>
                          </a:solidFill>
                        </a:rPr>
                        <a:t>CIMSS(h</a:t>
                      </a:r>
                      <a:r>
                        <a:rPr lang="en-US" sz="2000" dirty="0">
                          <a:solidFill>
                            <a:srgbClr val="008000"/>
                          </a:solidFill>
                        </a:rPr>
                        <a:t>) </a:t>
                      </a:r>
                      <a:r>
                        <a:rPr lang="en-US" sz="2000" dirty="0"/>
                        <a:t>and</a:t>
                      </a:r>
                      <a:r>
                        <a:rPr lang="en-US" sz="2000" dirty="0" smtClean="0"/>
                        <a:t> </a:t>
                      </a:r>
                      <a:r>
                        <a:rPr lang="en-US" sz="2000" dirty="0" err="1" smtClean="0">
                          <a:solidFill>
                            <a:srgbClr val="FF0000"/>
                          </a:solidFill>
                        </a:rPr>
                        <a:t>CIMSS</a:t>
                      </a:r>
                      <a:r>
                        <a:rPr lang="en-US" sz="2000" dirty="0" err="1">
                          <a:solidFill>
                            <a:srgbClr val="FF0000"/>
                          </a:solidFill>
                        </a:rPr>
                        <a:t>(h+RS</a:t>
                      </a:r>
                      <a:r>
                        <a:rPr lang="en-US" sz="2000" dirty="0">
                          <a:solidFill>
                            <a:srgbClr val="FF0000"/>
                          </a:solidFill>
                        </a:rPr>
                        <a:t>)</a:t>
                      </a:r>
                      <a:endParaRPr lang="en-US" sz="2000" dirty="0">
                        <a:solidFill>
                          <a:srgbClr val="FF0000"/>
                        </a:solidFill>
                        <a:latin typeface="Times New Roman"/>
                        <a:ea typeface="新細明體"/>
                        <a:cs typeface="Times New Roman"/>
                      </a:endParaRPr>
                    </a:p>
                  </a:txBody>
                  <a:tcPr marL="68580" marR="68580" marT="0" marB="0" anchor="ctr"/>
                </a:tc>
              </a:tr>
            </a:tbl>
          </a:graphicData>
        </a:graphic>
      </p:graphicFrame>
      <p:cxnSp>
        <p:nvCxnSpPr>
          <p:cNvPr id="5" name="Straight Connector 4"/>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48366554-6315-4242-8C25-FF74A058E0F1}" type="slidenum">
              <a:rPr lang="en-US" smtClean="0"/>
              <a:pPr>
                <a:defRPr/>
              </a:pPr>
              <a:t>31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9"/>
            <a:ext cx="8229600" cy="1143000"/>
          </a:xfrm>
        </p:spPr>
        <p:txBody>
          <a:bodyPr/>
          <a:lstStyle/>
          <a:p>
            <a:r>
              <a:rPr lang="en-US" dirty="0" smtClean="0">
                <a:solidFill>
                  <a:srgbClr val="B40069"/>
                </a:solidFill>
              </a:rPr>
              <a:t>Datasets prepared: CIMSS/</a:t>
            </a:r>
            <a:r>
              <a:rPr lang="en-US" dirty="0" err="1" smtClean="0">
                <a:solidFill>
                  <a:srgbClr val="B40069"/>
                </a:solidFill>
              </a:rPr>
              <a:t>UWisc</a:t>
            </a:r>
            <a:r>
              <a:rPr lang="en-US" dirty="0" smtClean="0"/>
              <a:t>.</a:t>
            </a:r>
            <a:endParaRPr lang="en-US" dirty="0"/>
          </a:p>
        </p:txBody>
      </p:sp>
      <p:sp>
        <p:nvSpPr>
          <p:cNvPr id="3" name="Content Placeholder 2"/>
          <p:cNvSpPr>
            <a:spLocks noGrp="1"/>
          </p:cNvSpPr>
          <p:nvPr>
            <p:ph idx="1"/>
          </p:nvPr>
        </p:nvSpPr>
        <p:spPr>
          <a:xfrm>
            <a:off x="0" y="1303020"/>
            <a:ext cx="9144000" cy="5257799"/>
          </a:xfrm>
        </p:spPr>
        <p:txBody>
          <a:bodyPr/>
          <a:lstStyle/>
          <a:p>
            <a:r>
              <a:rPr lang="en-US" sz="2800" b="1" dirty="0" smtClean="0">
                <a:solidFill>
                  <a:srgbClr val="FF0000"/>
                </a:solidFill>
              </a:rPr>
              <a:t>Single field of view AIRS temperature/moisture profiles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Recently adapted for IASI clear sky soundings</a:t>
            </a:r>
          </a:p>
          <a:p>
            <a:r>
              <a:rPr lang="en-US" sz="2800" dirty="0" smtClean="0"/>
              <a:t>Under development: algorithms for cloudy sky soundings</a:t>
            </a:r>
          </a:p>
        </p:txBody>
      </p:sp>
      <p:pic>
        <p:nvPicPr>
          <p:cNvPr id="103426" name="Picture 2" descr="Description: 20080904_BT_771_W_86"/>
          <p:cNvPicPr>
            <a:picLocks noChangeAspect="1" noChangeArrowheads="1"/>
          </p:cNvPicPr>
          <p:nvPr/>
        </p:nvPicPr>
        <p:blipFill>
          <a:blip r:embed="rId2" cstate="print"/>
          <a:srcRect l="8276" t="12605" r="5345" b="14566"/>
          <a:stretch>
            <a:fillRect/>
          </a:stretch>
        </p:blipFill>
        <p:spPr bwMode="auto">
          <a:xfrm>
            <a:off x="1143000" y="1899138"/>
            <a:ext cx="6858000" cy="3543300"/>
          </a:xfrm>
          <a:prstGeom prst="rect">
            <a:avLst/>
          </a:prstGeom>
          <a:noFill/>
          <a:ln w="9525">
            <a:noFill/>
            <a:miter lim="800000"/>
            <a:headEnd/>
            <a:tailEnd/>
          </a:ln>
        </p:spPr>
      </p:pic>
      <p:cxnSp>
        <p:nvCxnSpPr>
          <p:cNvPr id="5" name="Straight Connector 4"/>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48366554-6315-4242-8C25-FF74A058E0F1}" type="slidenum">
              <a:rPr lang="en-US" smtClean="0"/>
              <a:pPr>
                <a:defRPr/>
              </a:pPr>
              <a:t>32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76200"/>
            <a:ext cx="9144000" cy="1143000"/>
          </a:xfrm>
        </p:spPr>
        <p:txBody>
          <a:bodyPr/>
          <a:lstStyle/>
          <a:p>
            <a:r>
              <a:rPr lang="en-US" sz="2800" b="1" dirty="0" smtClean="0">
                <a:solidFill>
                  <a:srgbClr val="B40069"/>
                </a:solidFill>
                <a:effectLst/>
                <a:ea typeface="PMingLiU" charset="-120"/>
              </a:rPr>
              <a:t>Assimilation of AIRS T/Q Soundings (from CIMSS) and TPW</a:t>
            </a:r>
          </a:p>
        </p:txBody>
      </p:sp>
      <p:sp>
        <p:nvSpPr>
          <p:cNvPr id="17411" name="Rectangle 3"/>
          <p:cNvSpPr>
            <a:spLocks noGrp="1" noChangeArrowheads="1"/>
          </p:cNvSpPr>
          <p:nvPr>
            <p:ph type="body" idx="1"/>
          </p:nvPr>
        </p:nvSpPr>
        <p:spPr>
          <a:xfrm>
            <a:off x="152400" y="1676400"/>
            <a:ext cx="8763000" cy="4343400"/>
          </a:xfrm>
        </p:spPr>
        <p:txBody>
          <a:bodyPr/>
          <a:lstStyle/>
          <a:p>
            <a:pPr algn="just"/>
            <a:r>
              <a:rPr lang="en-US" sz="2000" dirty="0" smtClean="0">
                <a:solidFill>
                  <a:srgbClr val="000066"/>
                </a:solidFill>
                <a:ea typeface="ＭＳ Ｐゴシック" charset="-128"/>
                <a:sym typeface="Symbol" pitchFamily="18" charset="2"/>
              </a:rPr>
              <a:t>Control (CTL): </a:t>
            </a:r>
            <a:r>
              <a:rPr lang="en-US" sz="2000" dirty="0" err="1" smtClean="0">
                <a:solidFill>
                  <a:srgbClr val="000066"/>
                </a:solidFill>
                <a:ea typeface="ＭＳ Ｐゴシック" charset="-128"/>
                <a:sym typeface="Symbol" pitchFamily="18" charset="2"/>
              </a:rPr>
              <a:t>Radiosondes</a:t>
            </a:r>
            <a:r>
              <a:rPr lang="en-US" sz="2000" dirty="0" smtClean="0">
                <a:solidFill>
                  <a:srgbClr val="000066"/>
                </a:solidFill>
                <a:ea typeface="ＭＳ Ｐゴシック" charset="-128"/>
                <a:sym typeface="Symbol" pitchFamily="18" charset="2"/>
              </a:rPr>
              <a:t>, cloud winds (AMVs from JMA) extracted from NCEP/GFS dataset, aircraft data, station and ship surface pressure data, JTWC advisory TC positions, 6-hourly analysis cycle.</a:t>
            </a:r>
          </a:p>
          <a:p>
            <a:pPr algn="just"/>
            <a:endParaRPr lang="en-US" sz="2000" dirty="0" smtClean="0">
              <a:solidFill>
                <a:srgbClr val="000066"/>
              </a:solidFill>
              <a:ea typeface="ＭＳ Ｐゴシック" charset="-128"/>
              <a:sym typeface="Symbol" pitchFamily="18" charset="2"/>
            </a:endParaRPr>
          </a:p>
          <a:p>
            <a:pPr algn="just"/>
            <a:r>
              <a:rPr lang="en-US" sz="2000" dirty="0" smtClean="0">
                <a:solidFill>
                  <a:srgbClr val="000066"/>
                </a:solidFill>
                <a:ea typeface="ＭＳ Ｐゴシック" charset="-128"/>
                <a:sym typeface="Symbol" pitchFamily="18" charset="2"/>
              </a:rPr>
              <a:t>AIRS T: Add only CIMSS single view (15km) T profiles.</a:t>
            </a:r>
          </a:p>
          <a:p>
            <a:pPr algn="just"/>
            <a:r>
              <a:rPr lang="en-US" sz="2000" dirty="0" smtClean="0">
                <a:solidFill>
                  <a:srgbClr val="000066"/>
                </a:solidFill>
                <a:ea typeface="ＭＳ Ｐゴシック" charset="-128"/>
                <a:sym typeface="Symbol" pitchFamily="18" charset="2"/>
              </a:rPr>
              <a:t>AIRS Q: Add only CIMSS single view (15km) Q profiles.</a:t>
            </a:r>
          </a:p>
          <a:p>
            <a:pPr algn="just"/>
            <a:r>
              <a:rPr lang="en-US" sz="2000" dirty="0" smtClean="0">
                <a:solidFill>
                  <a:srgbClr val="000066"/>
                </a:solidFill>
                <a:ea typeface="ＭＳ Ｐゴシック" charset="-128"/>
                <a:sym typeface="Symbol" pitchFamily="18" charset="2"/>
              </a:rPr>
              <a:t>AIRS T/Q: Add both CIMSS T and Q profiles.</a:t>
            </a:r>
          </a:p>
          <a:p>
            <a:pPr algn="just"/>
            <a:r>
              <a:rPr lang="en-US" sz="2000" dirty="0" smtClean="0">
                <a:solidFill>
                  <a:srgbClr val="000066"/>
                </a:solidFill>
                <a:ea typeface="ＭＳ Ｐゴシック" charset="-128"/>
                <a:sym typeface="Symbol" pitchFamily="18" charset="2"/>
              </a:rPr>
              <a:t>TPW: Add only CIMSS processed AMSR-E microwave TPW data.</a:t>
            </a:r>
          </a:p>
          <a:p>
            <a:pPr algn="just"/>
            <a:endParaRPr lang="en-US" sz="2000" dirty="0" smtClean="0">
              <a:solidFill>
                <a:srgbClr val="000066"/>
              </a:solidFill>
              <a:ea typeface="ＭＳ Ｐゴシック" charset="-128"/>
              <a:sym typeface="Symbol" pitchFamily="18" charset="2"/>
            </a:endParaRPr>
          </a:p>
          <a:p>
            <a:pPr algn="just"/>
            <a:r>
              <a:rPr lang="en-US" sz="2000" dirty="0" smtClean="0">
                <a:solidFill>
                  <a:srgbClr val="000066"/>
                </a:solidFill>
                <a:ea typeface="ＭＳ Ｐゴシック" charset="-128"/>
                <a:sym typeface="Symbol" pitchFamily="18" charset="2"/>
              </a:rPr>
              <a:t>AIRS T data reduces the initial track error.</a:t>
            </a:r>
          </a:p>
          <a:p>
            <a:pPr algn="just"/>
            <a:r>
              <a:rPr lang="en-US" sz="2000" dirty="0" smtClean="0">
                <a:solidFill>
                  <a:srgbClr val="000066"/>
                </a:solidFill>
                <a:ea typeface="ＭＳ Ｐゴシック" charset="-128"/>
                <a:sym typeface="Symbol" pitchFamily="18" charset="2"/>
              </a:rPr>
              <a:t>Assimilation of TPW greatly improve the intensity and track analyses.</a:t>
            </a:r>
          </a:p>
        </p:txBody>
      </p:sp>
      <p:cxnSp>
        <p:nvCxnSpPr>
          <p:cNvPr id="4" name="Straight Connector 3"/>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48366554-6315-4242-8C25-FF74A058E0F1}" type="slidenum">
              <a:rPr lang="en-US" smtClean="0"/>
              <a:pPr>
                <a:defRPr/>
              </a:pPr>
              <a:t>33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B40069"/>
                </a:solidFill>
                <a:effectLst/>
                <a:uLnTx/>
                <a:uFillTx/>
                <a:latin typeface="+mj-lt"/>
                <a:ea typeface="+mj-ea"/>
                <a:cs typeface="+mj-cs"/>
              </a:rPr>
              <a:t>Analysis track and intensity</a:t>
            </a:r>
          </a:p>
        </p:txBody>
      </p:sp>
      <p:pic>
        <p:nvPicPr>
          <p:cNvPr id="20" name="Picture 19" descr="trackspread_h12.eps"/>
          <p:cNvPicPr>
            <a:picLocks noChangeAspect="1"/>
          </p:cNvPicPr>
          <p:nvPr/>
        </p:nvPicPr>
        <p:blipFill>
          <a:blip r:embed="rId3" cstate="print"/>
          <a:stretch>
            <a:fillRect/>
          </a:stretch>
        </p:blipFill>
        <p:spPr>
          <a:xfrm>
            <a:off x="-685800" y="838200"/>
            <a:ext cx="10411146" cy="2895600"/>
          </a:xfrm>
          <a:prstGeom prst="rect">
            <a:avLst/>
          </a:prstGeom>
        </p:spPr>
      </p:pic>
      <p:pic>
        <p:nvPicPr>
          <p:cNvPr id="21" name="Picture 20" descr="intensity_pslv.jpg"/>
          <p:cNvPicPr>
            <a:picLocks noChangeAspect="1"/>
          </p:cNvPicPr>
          <p:nvPr/>
        </p:nvPicPr>
        <p:blipFill>
          <a:blip r:embed="rId4" cstate="print"/>
          <a:srcRect l="4545" r="12121" b="10204"/>
          <a:stretch>
            <a:fillRect/>
          </a:stretch>
        </p:blipFill>
        <p:spPr>
          <a:xfrm>
            <a:off x="4724400" y="3657600"/>
            <a:ext cx="4191000" cy="3200400"/>
          </a:xfrm>
          <a:prstGeom prst="rect">
            <a:avLst/>
          </a:prstGeom>
        </p:spPr>
      </p:pic>
      <p:grpSp>
        <p:nvGrpSpPr>
          <p:cNvPr id="2" name="Group 21"/>
          <p:cNvGrpSpPr/>
          <p:nvPr/>
        </p:nvGrpSpPr>
        <p:grpSpPr>
          <a:xfrm>
            <a:off x="4580505" y="1447800"/>
            <a:ext cx="4258695" cy="5334000"/>
            <a:chOff x="4572000" y="1447800"/>
            <a:chExt cx="4258695" cy="5334000"/>
          </a:xfrm>
        </p:grpSpPr>
        <p:grpSp>
          <p:nvGrpSpPr>
            <p:cNvPr id="3" name="Group 18"/>
            <p:cNvGrpSpPr/>
            <p:nvPr/>
          </p:nvGrpSpPr>
          <p:grpSpPr>
            <a:xfrm>
              <a:off x="4572000" y="1447800"/>
              <a:ext cx="3877695" cy="762000"/>
              <a:chOff x="4511040" y="1222248"/>
              <a:chExt cx="3522695" cy="822960"/>
            </a:xfrm>
          </p:grpSpPr>
          <p:sp>
            <p:nvSpPr>
              <p:cNvPr id="7" name="Rounded Rectangle 6"/>
              <p:cNvSpPr/>
              <p:nvPr/>
            </p:nvSpPr>
            <p:spPr>
              <a:xfrm>
                <a:off x="4511040" y="1222248"/>
                <a:ext cx="822960" cy="82296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sp>
          <p:sp>
            <p:nvSpPr>
              <p:cNvPr id="10" name="Rounded Rectangle 9"/>
              <p:cNvSpPr/>
              <p:nvPr/>
            </p:nvSpPr>
            <p:spPr>
              <a:xfrm>
                <a:off x="7210775" y="1222248"/>
                <a:ext cx="822960" cy="82296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sp>
        </p:grpSp>
        <p:sp>
          <p:nvSpPr>
            <p:cNvPr id="13" name="Rounded Rectangle 12"/>
            <p:cNvSpPr/>
            <p:nvPr/>
          </p:nvSpPr>
          <p:spPr>
            <a:xfrm>
              <a:off x="6773295" y="4038600"/>
              <a:ext cx="2057400" cy="27432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sp>
      </p:grpSp>
      <p:pic>
        <p:nvPicPr>
          <p:cNvPr id="14" name="Picture 13" descr="2008090800_low_500mb_GHT.jpg"/>
          <p:cNvPicPr>
            <a:picLocks noChangeAspect="1"/>
          </p:cNvPicPr>
          <p:nvPr/>
        </p:nvPicPr>
        <p:blipFill>
          <a:blip r:embed="rId5" cstate="print"/>
          <a:srcRect t="24342" r="34812" b="24514"/>
          <a:stretch>
            <a:fillRect/>
          </a:stretch>
        </p:blipFill>
        <p:spPr>
          <a:xfrm>
            <a:off x="0" y="4195935"/>
            <a:ext cx="4641850" cy="2814465"/>
          </a:xfrm>
          <a:prstGeom prst="rect">
            <a:avLst/>
          </a:prstGeom>
        </p:spPr>
      </p:pic>
      <p:sp>
        <p:nvSpPr>
          <p:cNvPr id="16" name="TextBox 15"/>
          <p:cNvSpPr txBox="1"/>
          <p:nvPr/>
        </p:nvSpPr>
        <p:spPr>
          <a:xfrm>
            <a:off x="685800" y="3821668"/>
            <a:ext cx="3581400" cy="369332"/>
          </a:xfrm>
          <a:prstGeom prst="rect">
            <a:avLst/>
          </a:prstGeom>
          <a:noFill/>
        </p:spPr>
        <p:txBody>
          <a:bodyPr wrap="square" rtlCol="0">
            <a:spAutoFit/>
          </a:bodyPr>
          <a:lstStyle/>
          <a:p>
            <a:pPr algn="ctr"/>
            <a:r>
              <a:rPr lang="en-US" dirty="0" smtClean="0"/>
              <a:t>500mb </a:t>
            </a:r>
            <a:r>
              <a:rPr lang="en-US" dirty="0" err="1" smtClean="0"/>
              <a:t>Geopotential</a:t>
            </a:r>
            <a:r>
              <a:rPr lang="en-US" dirty="0" smtClean="0"/>
              <a:t> Height / wind</a:t>
            </a:r>
            <a:endParaRPr lang="en-US" dirty="0"/>
          </a:p>
        </p:txBody>
      </p:sp>
      <p:sp>
        <p:nvSpPr>
          <p:cNvPr id="18" name="Rectangle 17"/>
          <p:cNvSpPr/>
          <p:nvPr/>
        </p:nvSpPr>
        <p:spPr>
          <a:xfrm>
            <a:off x="609600" y="2438400"/>
            <a:ext cx="8153400" cy="990600"/>
          </a:xfrm>
          <a:prstGeom prst="rect">
            <a:avLst/>
          </a:prstGeom>
          <a:solidFill>
            <a:srgbClr val="3366FF">
              <a:alpha val="20000"/>
            </a:srgbClr>
          </a:solidFill>
          <a:ln>
            <a:noFill/>
          </a:ln>
          <a:effectLst/>
        </p:spPr>
        <p:style>
          <a:lnRef idx="1">
            <a:schemeClr val="accent1"/>
          </a:lnRef>
          <a:fillRef idx="3">
            <a:schemeClr val="accent1"/>
          </a:fillRef>
          <a:effectRef idx="2">
            <a:schemeClr val="accent1"/>
          </a:effectRef>
          <a:fontRef idx="minor">
            <a:schemeClr val="lt1"/>
          </a:fontRef>
        </p:style>
      </p:sp>
      <p:grpSp>
        <p:nvGrpSpPr>
          <p:cNvPr id="4" name="Group 18"/>
          <p:cNvGrpSpPr/>
          <p:nvPr/>
        </p:nvGrpSpPr>
        <p:grpSpPr>
          <a:xfrm>
            <a:off x="0" y="3429000"/>
            <a:ext cx="8693150" cy="3429000"/>
            <a:chOff x="0" y="3429000"/>
            <a:chExt cx="8693150" cy="3429000"/>
          </a:xfrm>
        </p:grpSpPr>
        <p:cxnSp>
          <p:nvCxnSpPr>
            <p:cNvPr id="23" name="Straight Connector 22"/>
            <p:cNvCxnSpPr/>
            <p:nvPr/>
          </p:nvCxnSpPr>
          <p:spPr>
            <a:xfrm rot="10800000" flipV="1">
              <a:off x="4572000" y="3429000"/>
              <a:ext cx="4121150" cy="392668"/>
            </a:xfrm>
            <a:prstGeom prst="line">
              <a:avLst/>
            </a:prstGeom>
            <a:ln w="38100">
              <a:solidFill>
                <a:srgbClr val="3366FF">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flipV="1">
              <a:off x="2" y="3429000"/>
              <a:ext cx="685800" cy="392668"/>
            </a:xfrm>
            <a:prstGeom prst="line">
              <a:avLst/>
            </a:prstGeom>
            <a:ln w="38100">
              <a:solidFill>
                <a:srgbClr val="3366FF">
                  <a:alpha val="20000"/>
                </a:srgbClr>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0" y="3810000"/>
              <a:ext cx="4580503" cy="3048000"/>
            </a:xfrm>
            <a:prstGeom prst="rect">
              <a:avLst/>
            </a:prstGeom>
            <a:solidFill>
              <a:srgbClr val="3366FF">
                <a:alpha val="20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p:cNvSpPr/>
          <p:nvPr/>
        </p:nvSpPr>
        <p:spPr>
          <a:xfrm>
            <a:off x="5503005" y="3812121"/>
            <a:ext cx="2726595" cy="1502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3" name="TextBox 32"/>
          <p:cNvSpPr txBox="1"/>
          <p:nvPr/>
        </p:nvSpPr>
        <p:spPr>
          <a:xfrm>
            <a:off x="5334000" y="3669268"/>
            <a:ext cx="3276600" cy="369332"/>
          </a:xfrm>
          <a:prstGeom prst="rect">
            <a:avLst/>
          </a:prstGeom>
          <a:noFill/>
        </p:spPr>
        <p:txBody>
          <a:bodyPr wrap="square" rtlCol="0">
            <a:spAutoFit/>
          </a:bodyPr>
          <a:lstStyle/>
          <a:p>
            <a:r>
              <a:rPr lang="en-US" dirty="0" smtClean="0"/>
              <a:t>Minimum Sea-level Pressure</a:t>
            </a:r>
            <a:endParaRPr lang="en-US" dirty="0"/>
          </a:p>
        </p:txBody>
      </p:sp>
      <p:sp>
        <p:nvSpPr>
          <p:cNvPr id="5" name="Slide Number Placeholder 4"/>
          <p:cNvSpPr>
            <a:spLocks noGrp="1"/>
          </p:cNvSpPr>
          <p:nvPr>
            <p:ph type="sldNum" sz="quarter" idx="12"/>
          </p:nvPr>
        </p:nvSpPr>
        <p:spPr/>
        <p:txBody>
          <a:bodyPr/>
          <a:lstStyle/>
          <a:p>
            <a:pPr>
              <a:defRPr/>
            </a:pPr>
            <a:fld id="{48366554-6315-4242-8C25-FF74A058E0F1}" type="slidenum">
              <a:rPr lang="en-US" smtClean="0"/>
              <a:pPr>
                <a:defRPr/>
              </a:pPr>
              <a:t>34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52400" y="-15687"/>
            <a:ext cx="8991600" cy="762000"/>
          </a:xfrm>
        </p:spPr>
        <p:txBody>
          <a:bodyPr/>
          <a:lstStyle/>
          <a:p>
            <a:pPr eaLnBrk="1" hangingPunct="1"/>
            <a:r>
              <a:rPr lang="en-US" altLang="zh-CN" sz="2400" b="1" dirty="0" smtClean="0">
                <a:solidFill>
                  <a:srgbClr val="B40069"/>
                </a:solidFill>
                <a:latin typeface="Times New Roman" pitchFamily="18" charset="0"/>
                <a:ea typeface="PMingLiU" pitchFamily="18" charset="-120"/>
                <a:cs typeface="Times New Roman" pitchFamily="18" charset="0"/>
              </a:rPr>
              <a:t>Sinlaku track/intensity analysis: AIRS soundings (WRF/DART)</a:t>
            </a:r>
            <a:endParaRPr lang="en-US" sz="2400" b="1" dirty="0" smtClean="0">
              <a:solidFill>
                <a:srgbClr val="B40069"/>
              </a:solidFill>
              <a:latin typeface="Times New Roman" pitchFamily="18" charset="0"/>
              <a:ea typeface="PMingLiU" pitchFamily="18" charset="-120"/>
              <a:cs typeface="Times New Roman" pitchFamily="18" charset="0"/>
            </a:endParaRPr>
          </a:p>
        </p:txBody>
      </p:sp>
      <p:grpSp>
        <p:nvGrpSpPr>
          <p:cNvPr id="6" name="Group 20"/>
          <p:cNvGrpSpPr>
            <a:grpSpLocks/>
          </p:cNvGrpSpPr>
          <p:nvPr/>
        </p:nvGrpSpPr>
        <p:grpSpPr bwMode="auto">
          <a:xfrm>
            <a:off x="0" y="641176"/>
            <a:ext cx="9144000" cy="6172200"/>
            <a:chOff x="0" y="685801"/>
            <a:chExt cx="9144000" cy="6172199"/>
          </a:xfrm>
        </p:grpSpPr>
        <p:pic>
          <p:nvPicPr>
            <p:cNvPr id="199684" name="Picture 4" descr="CIMSS-TQ.png"/>
            <p:cNvPicPr>
              <a:picLocks noChangeAspect="1"/>
            </p:cNvPicPr>
            <p:nvPr/>
          </p:nvPicPr>
          <p:blipFill>
            <a:blip r:embed="rId3" cstate="print">
              <a:extLst>
                <a:ext uri="{28A0092B-C50C-407E-A947-70E740481C1C}">
                  <a14:useLocalDpi xmlns:a14="http://schemas.microsoft.com/office/drawing/2010/main" val="0"/>
                </a:ext>
              </a:extLst>
            </a:blip>
            <a:srcRect t="48602"/>
            <a:stretch>
              <a:fillRect/>
            </a:stretch>
          </p:blipFill>
          <p:spPr bwMode="auto">
            <a:xfrm>
              <a:off x="0" y="3813717"/>
              <a:ext cx="9144000" cy="304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a:off x="6228184" y="3352801"/>
              <a:ext cx="553616" cy="2164432"/>
            </a:xfrm>
            <a:prstGeom prst="straightConnector1">
              <a:avLst/>
            </a:prstGeom>
            <a:ln>
              <a:prstDash val="sysDash"/>
              <a:tailEnd type="arrow"/>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4876800" y="2428876"/>
              <a:ext cx="4038600" cy="92333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n-US" b="1" dirty="0">
                  <a:solidFill>
                    <a:srgbClr val="000066"/>
                  </a:solidFill>
                  <a:latin typeface="Calibri"/>
                  <a:ea typeface="+mn-ea"/>
                </a:rPr>
                <a:t>Rapid intensification from 9 to 10 September 2008 captured with water vapor soundings assimilated</a:t>
              </a:r>
            </a:p>
          </p:txBody>
        </p:sp>
        <p:pic>
          <p:nvPicPr>
            <p:cNvPr id="199687" name="Picture 4" descr="CIMSS-TQ.png"/>
            <p:cNvPicPr>
              <a:picLocks noChangeAspect="1"/>
            </p:cNvPicPr>
            <p:nvPr/>
          </p:nvPicPr>
          <p:blipFill>
            <a:blip r:embed="rId3" cstate="print">
              <a:extLst>
                <a:ext uri="{28A0092B-C50C-407E-A947-70E740481C1C}">
                  <a14:useLocalDpi xmlns:a14="http://schemas.microsoft.com/office/drawing/2010/main" val="0"/>
                </a:ext>
              </a:extLst>
            </a:blip>
            <a:srcRect l="30511" t="3326" r="29266" b="50018"/>
            <a:stretch>
              <a:fillRect/>
            </a:stretch>
          </p:blipFill>
          <p:spPr bwMode="auto">
            <a:xfrm>
              <a:off x="685800" y="685801"/>
              <a:ext cx="3810000" cy="307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90800" y="3700464"/>
              <a:ext cx="3810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7" name="Straight Connector 6"/>
            <p:cNvCxnSpPr/>
            <p:nvPr/>
          </p:nvCxnSpPr>
          <p:spPr>
            <a:xfrm flipV="1">
              <a:off x="685800" y="3757614"/>
              <a:ext cx="3657600" cy="0"/>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3059832" y="892176"/>
              <a:ext cx="1252537" cy="12192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1600" b="1" dirty="0">
                  <a:solidFill>
                    <a:prstClr val="black"/>
                  </a:solidFill>
                </a:rPr>
                <a:t>OBS</a:t>
              </a:r>
            </a:p>
            <a:p>
              <a:pPr fontAlgn="auto">
                <a:spcBef>
                  <a:spcPts val="0"/>
                </a:spcBef>
                <a:spcAft>
                  <a:spcPts val="0"/>
                </a:spcAft>
                <a:defRPr/>
              </a:pPr>
              <a:r>
                <a:rPr lang="en-US" sz="1600" b="1" dirty="0">
                  <a:solidFill>
                    <a:srgbClr val="0000FF"/>
                  </a:solidFill>
                </a:rPr>
                <a:t>CTL</a:t>
              </a:r>
            </a:p>
            <a:p>
              <a:pPr fontAlgn="auto">
                <a:spcBef>
                  <a:spcPts val="0"/>
                </a:spcBef>
                <a:spcAft>
                  <a:spcPts val="0"/>
                </a:spcAft>
                <a:defRPr/>
              </a:pPr>
              <a:r>
                <a:rPr lang="en-US" sz="1600" b="1" dirty="0">
                  <a:solidFill>
                    <a:srgbClr val="00CC00"/>
                  </a:solidFill>
                </a:rPr>
                <a:t>AIRS-T</a:t>
              </a:r>
            </a:p>
            <a:p>
              <a:pPr fontAlgn="auto">
                <a:spcBef>
                  <a:spcPts val="0"/>
                </a:spcBef>
                <a:spcAft>
                  <a:spcPts val="0"/>
                </a:spcAft>
                <a:defRPr/>
              </a:pPr>
              <a:r>
                <a:rPr lang="en-US" sz="1600" b="1" dirty="0">
                  <a:solidFill>
                    <a:srgbClr val="FF0000"/>
                  </a:solidFill>
                </a:rPr>
                <a:t>AIRS-Q</a:t>
              </a:r>
            </a:p>
            <a:p>
              <a:pPr fontAlgn="auto">
                <a:spcBef>
                  <a:spcPts val="0"/>
                </a:spcBef>
                <a:spcAft>
                  <a:spcPts val="0"/>
                </a:spcAft>
                <a:defRPr/>
              </a:pPr>
              <a:r>
                <a:rPr lang="en-US" sz="1600" b="1" dirty="0">
                  <a:solidFill>
                    <a:srgbClr val="FF0000"/>
                  </a:solidFill>
                </a:rPr>
                <a:t>AIRS-TQ</a:t>
              </a:r>
            </a:p>
          </p:txBody>
        </p:sp>
        <p:sp>
          <p:nvSpPr>
            <p:cNvPr id="14" name="TextBox 13"/>
            <p:cNvSpPr txBox="1"/>
            <p:nvPr/>
          </p:nvSpPr>
          <p:spPr>
            <a:xfrm>
              <a:off x="4876800" y="685801"/>
              <a:ext cx="4114800" cy="1477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n-US" b="1" dirty="0">
                  <a:solidFill>
                    <a:srgbClr val="0000FF"/>
                  </a:solidFill>
                  <a:latin typeface="Times New Roman" pitchFamily="18" charset="0"/>
                  <a:cs typeface="Times New Roman" pitchFamily="18" charset="0"/>
                </a:rPr>
                <a:t>CTL run</a:t>
              </a:r>
              <a:r>
                <a:rPr lang="en-US" dirty="0">
                  <a:solidFill>
                    <a:prstClr val="black"/>
                  </a:solidFill>
                  <a:latin typeface="Times New Roman" pitchFamily="18" charset="0"/>
                  <a:cs typeface="Times New Roman" pitchFamily="18" charset="0"/>
                </a:rPr>
                <a:t>: assimilate radiosonde, satellite cloud winds, QuikSCAT winds, aircraft data, COSMIC GPS refractivity, ship, and land surface data.</a:t>
              </a:r>
            </a:p>
            <a:p>
              <a:pPr fontAlgn="auto">
                <a:spcBef>
                  <a:spcPts val="0"/>
                </a:spcBef>
                <a:spcAft>
                  <a:spcPts val="0"/>
                </a:spcAft>
                <a:defRPr/>
              </a:pPr>
              <a:endParaRPr lang="en-US" dirty="0">
                <a:solidFill>
                  <a:prstClr val="black"/>
                </a:solidFill>
              </a:endParaRPr>
            </a:p>
          </p:txBody>
        </p:sp>
        <p:sp>
          <p:nvSpPr>
            <p:cNvPr id="25" name="Rectangle 24"/>
            <p:cNvSpPr/>
            <p:nvPr/>
          </p:nvSpPr>
          <p:spPr>
            <a:xfrm>
              <a:off x="7467600" y="3959225"/>
              <a:ext cx="863600" cy="95091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1200" b="1" dirty="0">
                  <a:solidFill>
                    <a:prstClr val="black"/>
                  </a:solidFill>
                </a:rPr>
                <a:t>OBS</a:t>
              </a:r>
            </a:p>
            <a:p>
              <a:pPr fontAlgn="auto">
                <a:spcBef>
                  <a:spcPts val="0"/>
                </a:spcBef>
                <a:spcAft>
                  <a:spcPts val="0"/>
                </a:spcAft>
                <a:defRPr/>
              </a:pPr>
              <a:r>
                <a:rPr lang="en-US" sz="1200" b="1" dirty="0">
                  <a:solidFill>
                    <a:srgbClr val="0000FF"/>
                  </a:solidFill>
                </a:rPr>
                <a:t>CTL</a:t>
              </a:r>
            </a:p>
            <a:p>
              <a:pPr fontAlgn="auto">
                <a:spcBef>
                  <a:spcPts val="0"/>
                </a:spcBef>
                <a:spcAft>
                  <a:spcPts val="0"/>
                </a:spcAft>
                <a:defRPr/>
              </a:pPr>
              <a:r>
                <a:rPr lang="en-US" sz="1200" b="1" dirty="0">
                  <a:solidFill>
                    <a:srgbClr val="00CC00"/>
                  </a:solidFill>
                </a:rPr>
                <a:t>AIRS-T</a:t>
              </a:r>
            </a:p>
            <a:p>
              <a:pPr fontAlgn="auto">
                <a:spcBef>
                  <a:spcPts val="0"/>
                </a:spcBef>
                <a:spcAft>
                  <a:spcPts val="0"/>
                </a:spcAft>
                <a:defRPr/>
              </a:pPr>
              <a:r>
                <a:rPr lang="en-US" sz="1200" b="1" dirty="0">
                  <a:solidFill>
                    <a:srgbClr val="FF0000"/>
                  </a:solidFill>
                </a:rPr>
                <a:t>AIRS-Q</a:t>
              </a:r>
            </a:p>
            <a:p>
              <a:pPr fontAlgn="auto">
                <a:spcBef>
                  <a:spcPts val="0"/>
                </a:spcBef>
                <a:spcAft>
                  <a:spcPts val="0"/>
                </a:spcAft>
                <a:defRPr/>
              </a:pPr>
              <a:r>
                <a:rPr lang="en-US" sz="1200" b="1" dirty="0">
                  <a:solidFill>
                    <a:srgbClr val="FF0000"/>
                  </a:solidFill>
                </a:rPr>
                <a:t>AIRS-TQ</a:t>
              </a:r>
            </a:p>
          </p:txBody>
        </p:sp>
        <p:sp>
          <p:nvSpPr>
            <p:cNvPr id="16" name="Rectangle 15"/>
            <p:cNvSpPr/>
            <p:nvPr/>
          </p:nvSpPr>
          <p:spPr>
            <a:xfrm>
              <a:off x="3395662" y="3981450"/>
              <a:ext cx="947737" cy="762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1400" b="1" dirty="0">
                  <a:solidFill>
                    <a:srgbClr val="0000FF"/>
                  </a:solidFill>
                </a:rPr>
                <a:t>CTL</a:t>
              </a:r>
            </a:p>
            <a:p>
              <a:pPr fontAlgn="auto">
                <a:spcBef>
                  <a:spcPts val="0"/>
                </a:spcBef>
                <a:spcAft>
                  <a:spcPts val="0"/>
                </a:spcAft>
                <a:defRPr/>
              </a:pPr>
              <a:r>
                <a:rPr lang="en-US" sz="1400" b="1" dirty="0">
                  <a:solidFill>
                    <a:srgbClr val="00CC00"/>
                  </a:solidFill>
                </a:rPr>
                <a:t>AIRS-T</a:t>
              </a:r>
            </a:p>
            <a:p>
              <a:pPr fontAlgn="auto">
                <a:spcBef>
                  <a:spcPts val="0"/>
                </a:spcBef>
                <a:spcAft>
                  <a:spcPts val="0"/>
                </a:spcAft>
                <a:defRPr/>
              </a:pPr>
              <a:r>
                <a:rPr lang="en-US" sz="1400" b="1" dirty="0">
                  <a:solidFill>
                    <a:srgbClr val="FF0000"/>
                  </a:solidFill>
                </a:rPr>
                <a:t>AIRS-Q</a:t>
              </a:r>
            </a:p>
            <a:p>
              <a:pPr fontAlgn="auto">
                <a:spcBef>
                  <a:spcPts val="0"/>
                </a:spcBef>
                <a:spcAft>
                  <a:spcPts val="0"/>
                </a:spcAft>
                <a:defRPr/>
              </a:pPr>
              <a:r>
                <a:rPr lang="en-US" sz="1400" b="1" dirty="0">
                  <a:solidFill>
                    <a:srgbClr val="FF0000"/>
                  </a:solidFill>
                </a:rPr>
                <a:t>AIRS-TQ</a:t>
              </a:r>
            </a:p>
          </p:txBody>
        </p:sp>
      </p:grpSp>
      <p:cxnSp>
        <p:nvCxnSpPr>
          <p:cNvPr id="15" name="Straight Arrow Connector 14"/>
          <p:cNvCxnSpPr/>
          <p:nvPr/>
        </p:nvCxnSpPr>
        <p:spPr bwMode="auto">
          <a:xfrm flipH="1">
            <a:off x="1187624" y="5157192"/>
            <a:ext cx="1296144" cy="720080"/>
          </a:xfrm>
          <a:prstGeom prst="straightConnector1">
            <a:avLst/>
          </a:prstGeom>
          <a:ln>
            <a:prstDash val="sysDash"/>
            <a:tailEnd type="arrow"/>
          </a:ln>
        </p:spPr>
        <p:style>
          <a:lnRef idx="3">
            <a:schemeClr val="dk1"/>
          </a:lnRef>
          <a:fillRef idx="0">
            <a:schemeClr val="dk1"/>
          </a:fillRef>
          <a:effectRef idx="2">
            <a:schemeClr val="dk1"/>
          </a:effectRef>
          <a:fontRef idx="minor">
            <a:schemeClr val="tx1"/>
          </a:fontRef>
        </p:style>
      </p:cxnSp>
      <p:sp>
        <p:nvSpPr>
          <p:cNvPr id="20" name="TextBox 19"/>
          <p:cNvSpPr txBox="1"/>
          <p:nvPr/>
        </p:nvSpPr>
        <p:spPr bwMode="auto">
          <a:xfrm>
            <a:off x="2483768" y="4797152"/>
            <a:ext cx="185963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1200" b="1" dirty="0" smtClean="0">
                <a:solidFill>
                  <a:srgbClr val="0000FF"/>
                </a:solidFill>
                <a:latin typeface="Calibri"/>
                <a:ea typeface="+mn-ea"/>
              </a:rPr>
              <a:t>Temperatures reduce track errors during rapid intensification</a:t>
            </a:r>
            <a:endParaRPr lang="en-US" sz="1200" b="1" dirty="0">
              <a:solidFill>
                <a:srgbClr val="0000FF"/>
              </a:solidFill>
              <a:latin typeface="Calibri"/>
              <a:ea typeface="+mn-ea"/>
            </a:endParaRPr>
          </a:p>
        </p:txBody>
      </p:sp>
      <p:sp>
        <p:nvSpPr>
          <p:cNvPr id="8" name="Slide Number Placeholder 7"/>
          <p:cNvSpPr>
            <a:spLocks noGrp="1"/>
          </p:cNvSpPr>
          <p:nvPr>
            <p:ph type="sldNum" sz="quarter" idx="12"/>
          </p:nvPr>
        </p:nvSpPr>
        <p:spPr/>
        <p:txBody>
          <a:bodyPr/>
          <a:lstStyle/>
          <a:p>
            <a:pPr>
              <a:defRPr/>
            </a:pPr>
            <a:fld id="{48366554-6315-4242-8C25-FF74A058E0F1}" type="slidenum">
              <a:rPr lang="en-US" smtClean="0"/>
              <a:pPr>
                <a:defRPr/>
              </a:pPr>
              <a:t>35</a:t>
            </a:fld>
            <a:endParaRPr lang="en-US"/>
          </a:p>
        </p:txBody>
      </p:sp>
    </p:spTree>
    <p:extLst>
      <p:ext uri="{BB962C8B-B14F-4D97-AF65-F5344CB8AC3E}">
        <p14:creationId xmlns:p14="http://schemas.microsoft.com/office/powerpoint/2010/main" val="161401405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Content Placeholder 4"/>
          <p:cNvPicPr>
            <a:picLocks noGrp="1" noChangeAspect="1"/>
          </p:cNvPicPr>
          <p:nvPr/>
        </p:nvPicPr>
        <p:blipFill>
          <a:blip r:embed="rId2" cstate="print">
            <a:extLst>
              <a:ext uri="{28A0092B-C50C-407E-A947-70E740481C1C}">
                <a14:useLocalDpi xmlns:a14="http://schemas.microsoft.com/office/drawing/2010/main" val="0"/>
              </a:ext>
            </a:extLst>
          </a:blip>
          <a:srcRect l="11400" r="12836"/>
          <a:stretch>
            <a:fillRect/>
          </a:stretch>
        </p:blipFill>
        <p:spPr>
          <a:xfrm>
            <a:off x="4572000" y="1798693"/>
            <a:ext cx="4572000" cy="4525907"/>
          </a:xfrm>
          <a:prstGeom prst="rect">
            <a:avLst/>
          </a:prstGeom>
        </p:spPr>
      </p:pic>
      <p:pic>
        <p:nvPicPr>
          <p:cNvPr id="10"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l="11390" r="13197" b="6967"/>
          <a:stretch>
            <a:fillRect/>
          </a:stretch>
        </p:blipFill>
        <p:spPr bwMode="auto">
          <a:xfrm>
            <a:off x="0" y="1752600"/>
            <a:ext cx="45720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248400" y="4191000"/>
            <a:ext cx="1676400"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58"/>
          <p:cNvSpPr txBox="1">
            <a:spLocks noChangeArrowheads="1"/>
          </p:cNvSpPr>
          <p:nvPr/>
        </p:nvSpPr>
        <p:spPr bwMode="auto">
          <a:xfrm>
            <a:off x="1292391" y="6044625"/>
            <a:ext cx="1755609" cy="584775"/>
          </a:xfrm>
          <a:prstGeom prst="rect">
            <a:avLst/>
          </a:prstGeom>
          <a:solidFill>
            <a:schemeClr val="bg2"/>
          </a:solidFill>
          <a:ln w="9525">
            <a:solidFill>
              <a:schemeClr val="bg1"/>
            </a:solidFill>
            <a:miter lim="800000"/>
            <a:headEnd/>
            <a:tailEnd/>
          </a:ln>
        </p:spPr>
        <p:txBody>
          <a:bodyPr wrap="none">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eaLnBrk="1" hangingPunct="1"/>
            <a:r>
              <a:rPr lang="en-US" sz="3200" dirty="0" smtClean="0">
                <a:solidFill>
                  <a:srgbClr val="000066"/>
                </a:solidFill>
              </a:rPr>
              <a:t>5 km res</a:t>
            </a:r>
            <a:endParaRPr lang="en-US" sz="3200" dirty="0">
              <a:solidFill>
                <a:srgbClr val="000066"/>
              </a:solidFill>
            </a:endParaRPr>
          </a:p>
        </p:txBody>
      </p:sp>
      <p:sp>
        <p:nvSpPr>
          <p:cNvPr id="13" name="TextBox 58"/>
          <p:cNvSpPr txBox="1">
            <a:spLocks noChangeArrowheads="1"/>
          </p:cNvSpPr>
          <p:nvPr/>
        </p:nvSpPr>
        <p:spPr bwMode="auto">
          <a:xfrm>
            <a:off x="5943600" y="6044625"/>
            <a:ext cx="1983235" cy="584775"/>
          </a:xfrm>
          <a:prstGeom prst="rect">
            <a:avLst/>
          </a:prstGeom>
          <a:solidFill>
            <a:schemeClr val="bg2"/>
          </a:solidFill>
          <a:ln w="9525">
            <a:solidFill>
              <a:schemeClr val="bg1"/>
            </a:solidFill>
            <a:miter lim="800000"/>
            <a:headEnd/>
            <a:tailEnd/>
          </a:ln>
        </p:spPr>
        <p:txBody>
          <a:bodyPr wrap="none">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eaLnBrk="1" hangingPunct="1"/>
            <a:r>
              <a:rPr lang="en-US" sz="3200" dirty="0" smtClean="0">
                <a:solidFill>
                  <a:srgbClr val="000066"/>
                </a:solidFill>
              </a:rPr>
              <a:t>17 km res</a:t>
            </a:r>
            <a:endParaRPr lang="en-US" sz="3200" dirty="0">
              <a:solidFill>
                <a:srgbClr val="000066"/>
              </a:solidFill>
            </a:endParaRPr>
          </a:p>
        </p:txBody>
      </p:sp>
      <p:sp>
        <p:nvSpPr>
          <p:cNvPr id="14" name="Oval 13"/>
          <p:cNvSpPr/>
          <p:nvPr/>
        </p:nvSpPr>
        <p:spPr>
          <a:xfrm>
            <a:off x="1600200" y="4191000"/>
            <a:ext cx="1676400"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0" y="152400"/>
            <a:ext cx="9144000" cy="838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B40069"/>
                </a:solidFill>
                <a:effectLst/>
                <a:uLnTx/>
                <a:uFillTx/>
                <a:latin typeface="+mj-lt"/>
                <a:ea typeface="ＭＳ Ｐゴシック" charset="-128"/>
                <a:cs typeface="+mj-cs"/>
              </a:rPr>
              <a:t>MODIS</a:t>
            </a:r>
            <a:r>
              <a:rPr kumimoji="0" lang="en-US" sz="4000" b="1" i="0" u="none" strike="noStrike" kern="1200" cap="none" spc="0" normalizeH="0" noProof="0" dirty="0" smtClean="0">
                <a:ln>
                  <a:noFill/>
                </a:ln>
                <a:solidFill>
                  <a:srgbClr val="B40069"/>
                </a:solidFill>
                <a:effectLst/>
                <a:uLnTx/>
                <a:uFillTx/>
                <a:latin typeface="+mj-lt"/>
                <a:ea typeface="ＭＳ Ｐゴシック" charset="-128"/>
                <a:cs typeface="+mj-cs"/>
              </a:rPr>
              <a:t> TPW (left) &amp; </a:t>
            </a:r>
            <a:r>
              <a:rPr kumimoji="0" lang="en-US" sz="4000" b="1" i="0" u="none" strike="noStrike" kern="1200" cap="none" spc="0" normalizeH="0" baseline="0" noProof="0" dirty="0" smtClean="0">
                <a:ln>
                  <a:noFill/>
                </a:ln>
                <a:solidFill>
                  <a:srgbClr val="B40069"/>
                </a:solidFill>
                <a:effectLst/>
                <a:uLnTx/>
                <a:uFillTx/>
                <a:latin typeface="+mj-lt"/>
                <a:ea typeface="ＭＳ Ｐゴシック" charset="-128"/>
                <a:cs typeface="+mj-cs"/>
              </a:rPr>
              <a:t>AMSR-E TPW (right)</a:t>
            </a:r>
            <a:endParaRPr kumimoji="0" lang="en-US" sz="4000" b="1" i="0" u="none" strike="noStrike" kern="1200" cap="none" spc="0" normalizeH="0" baseline="0" noProof="0" dirty="0">
              <a:ln>
                <a:noFill/>
              </a:ln>
              <a:solidFill>
                <a:srgbClr val="B40069"/>
              </a:solidFill>
              <a:effectLst/>
              <a:uLnTx/>
              <a:uFillTx/>
              <a:latin typeface="+mj-lt"/>
              <a:ea typeface="ＭＳ Ｐゴシック" charset="-128"/>
              <a:cs typeface="+mj-cs"/>
            </a:endParaRPr>
          </a:p>
        </p:txBody>
      </p:sp>
      <p:cxnSp>
        <p:nvCxnSpPr>
          <p:cNvPr id="9" name="Straight Connector 8"/>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59944057-5E13-41B1-9996-957654AF3F83}" type="slidenum">
              <a:rPr lang="en-US" smtClean="0"/>
              <a:pPr>
                <a:defRPr/>
              </a:pPr>
              <a:t>36</a:t>
            </a:fld>
            <a:endParaRPr lang="en-US"/>
          </a:p>
        </p:txBody>
      </p:sp>
    </p:spTree>
    <p:extLst>
      <p:ext uri="{BB962C8B-B14F-4D97-AF65-F5344CB8AC3E}">
        <p14:creationId xmlns:p14="http://schemas.microsoft.com/office/powerpoint/2010/main" val="3749124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8" name="Picture 4" descr="airstq.png"/>
          <p:cNvPicPr>
            <a:picLocks noChangeAspect="1"/>
          </p:cNvPicPr>
          <p:nvPr/>
        </p:nvPicPr>
        <p:blipFill>
          <a:blip r:embed="rId3" cstate="print"/>
          <a:srcRect t="51637"/>
          <a:stretch>
            <a:fillRect/>
          </a:stretch>
        </p:blipFill>
        <p:spPr bwMode="auto">
          <a:xfrm>
            <a:off x="152400" y="2209800"/>
            <a:ext cx="8839200" cy="3657600"/>
          </a:xfrm>
          <a:prstGeom prst="rect">
            <a:avLst/>
          </a:prstGeom>
          <a:noFill/>
          <a:ln w="9525">
            <a:noFill/>
            <a:miter lim="800000"/>
            <a:headEnd/>
            <a:tailEnd/>
          </a:ln>
        </p:spPr>
      </p:pic>
      <p:sp>
        <p:nvSpPr>
          <p:cNvPr id="5" name="Title 1"/>
          <p:cNvSpPr>
            <a:spLocks noGrp="1"/>
          </p:cNvSpPr>
          <p:nvPr>
            <p:ph type="title"/>
          </p:nvPr>
        </p:nvSpPr>
        <p:spPr>
          <a:xfrm>
            <a:off x="0" y="-152400"/>
            <a:ext cx="9144000" cy="1143000"/>
          </a:xfrm>
        </p:spPr>
        <p:txBody>
          <a:bodyPr/>
          <a:lstStyle/>
          <a:p>
            <a:r>
              <a:rPr lang="en-US" sz="3400" b="1" dirty="0" smtClean="0">
                <a:solidFill>
                  <a:srgbClr val="B40069"/>
                </a:solidFill>
              </a:rPr>
              <a:t>Impact of AIRS T and Q Data on </a:t>
            </a:r>
            <a:r>
              <a:rPr lang="en-US" sz="3400" b="1" dirty="0" err="1" smtClean="0">
                <a:solidFill>
                  <a:srgbClr val="B40069"/>
                </a:solidFill>
              </a:rPr>
              <a:t>Sinlaku</a:t>
            </a:r>
            <a:r>
              <a:rPr lang="en-US" sz="3400" b="1" dirty="0" smtClean="0">
                <a:solidFill>
                  <a:srgbClr val="B40069"/>
                </a:solidFill>
              </a:rPr>
              <a:t> Analyses</a:t>
            </a:r>
            <a:endParaRPr lang="en-US" sz="3400" b="1" dirty="0">
              <a:solidFill>
                <a:srgbClr val="B40069"/>
              </a:solidFill>
            </a:endParaRPr>
          </a:p>
        </p:txBody>
      </p:sp>
      <p:cxnSp>
        <p:nvCxnSpPr>
          <p:cNvPr id="7" name="Straight Connector 6"/>
          <p:cNvCxnSpPr/>
          <p:nvPr/>
        </p:nvCxnSpPr>
        <p:spPr>
          <a:xfrm>
            <a:off x="0" y="9144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19200" y="1469963"/>
            <a:ext cx="2557110" cy="369332"/>
          </a:xfrm>
          <a:prstGeom prst="rect">
            <a:avLst/>
          </a:prstGeom>
          <a:noFill/>
        </p:spPr>
        <p:txBody>
          <a:bodyPr wrap="none" rtlCol="0">
            <a:spAutoFit/>
          </a:bodyPr>
          <a:lstStyle/>
          <a:p>
            <a:r>
              <a:rPr lang="en-US" dirty="0" smtClean="0"/>
              <a:t>Analysis Position Error</a:t>
            </a:r>
            <a:endParaRPr lang="en-US" dirty="0"/>
          </a:p>
        </p:txBody>
      </p:sp>
      <p:sp>
        <p:nvSpPr>
          <p:cNvPr id="3" name="TextBox 2"/>
          <p:cNvSpPr txBox="1"/>
          <p:nvPr/>
        </p:nvSpPr>
        <p:spPr>
          <a:xfrm>
            <a:off x="5257800" y="1491734"/>
            <a:ext cx="2595582" cy="369332"/>
          </a:xfrm>
          <a:prstGeom prst="rect">
            <a:avLst/>
          </a:prstGeom>
          <a:noFill/>
        </p:spPr>
        <p:txBody>
          <a:bodyPr wrap="none" rtlCol="0">
            <a:spAutoFit/>
          </a:bodyPr>
          <a:lstStyle/>
          <a:p>
            <a:r>
              <a:rPr lang="en-US" dirty="0" smtClean="0"/>
              <a:t>Analysis Intensity Error</a:t>
            </a:r>
            <a:endParaRPr lang="en-US" dirty="0"/>
          </a:p>
        </p:txBody>
      </p:sp>
      <p:sp>
        <p:nvSpPr>
          <p:cNvPr id="4" name="Slide Number Placeholder 3"/>
          <p:cNvSpPr>
            <a:spLocks noGrp="1"/>
          </p:cNvSpPr>
          <p:nvPr>
            <p:ph type="sldNum" sz="quarter" idx="12"/>
          </p:nvPr>
        </p:nvSpPr>
        <p:spPr/>
        <p:txBody>
          <a:bodyPr/>
          <a:lstStyle/>
          <a:p>
            <a:pPr>
              <a:defRPr/>
            </a:pPr>
            <a:fld id="{48366554-6315-4242-8C25-FF74A058E0F1}" type="slidenum">
              <a:rPr lang="en-US" smtClean="0"/>
              <a:pPr>
                <a:defRPr/>
              </a:pPr>
              <a:t>37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60" name="Picture 4" descr="airs.png"/>
          <p:cNvPicPr>
            <a:picLocks noChangeAspect="1"/>
          </p:cNvPicPr>
          <p:nvPr/>
        </p:nvPicPr>
        <p:blipFill>
          <a:blip r:embed="rId3" cstate="print"/>
          <a:srcRect/>
          <a:stretch>
            <a:fillRect/>
          </a:stretch>
        </p:blipFill>
        <p:spPr bwMode="auto">
          <a:xfrm>
            <a:off x="533400" y="1066800"/>
            <a:ext cx="8196262" cy="5761037"/>
          </a:xfrm>
          <a:prstGeom prst="rect">
            <a:avLst/>
          </a:prstGeom>
          <a:noFill/>
          <a:ln w="9525">
            <a:noFill/>
            <a:miter lim="800000"/>
            <a:headEnd/>
            <a:tailEnd/>
          </a:ln>
        </p:spPr>
      </p:pic>
      <p:sp>
        <p:nvSpPr>
          <p:cNvPr id="6" name="Title 1"/>
          <p:cNvSpPr>
            <a:spLocks noGrp="1"/>
          </p:cNvSpPr>
          <p:nvPr>
            <p:ph type="title"/>
          </p:nvPr>
        </p:nvSpPr>
        <p:spPr>
          <a:xfrm>
            <a:off x="152400" y="0"/>
            <a:ext cx="8839200" cy="1143000"/>
          </a:xfrm>
        </p:spPr>
        <p:txBody>
          <a:bodyPr/>
          <a:lstStyle/>
          <a:p>
            <a:r>
              <a:rPr lang="en-US" sz="4000" b="1" dirty="0" smtClean="0">
                <a:solidFill>
                  <a:srgbClr val="B40069"/>
                </a:solidFill>
              </a:rPr>
              <a:t>AIRS T and Q and AMSR-E TPW (84)</a:t>
            </a:r>
            <a:endParaRPr lang="en-US" sz="4000" b="1" dirty="0">
              <a:solidFill>
                <a:srgbClr val="B40069"/>
              </a:solidFill>
            </a:endParaRPr>
          </a:p>
        </p:txBody>
      </p:sp>
      <p:cxnSp>
        <p:nvCxnSpPr>
          <p:cNvPr id="4" name="Straight Connector 3"/>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783931" y="2819400"/>
            <a:ext cx="3293269" cy="3048000"/>
            <a:chOff x="4783931" y="2819400"/>
            <a:chExt cx="3293269" cy="3048000"/>
          </a:xfrm>
        </p:grpSpPr>
        <p:sp>
          <p:nvSpPr>
            <p:cNvPr id="2" name="TextBox 1"/>
            <p:cNvSpPr txBox="1"/>
            <p:nvPr/>
          </p:nvSpPr>
          <p:spPr>
            <a:xfrm>
              <a:off x="6248400" y="5029200"/>
              <a:ext cx="184731" cy="369332"/>
            </a:xfrm>
            <a:prstGeom prst="rect">
              <a:avLst/>
            </a:prstGeom>
            <a:noFill/>
          </p:spPr>
          <p:txBody>
            <a:bodyPr wrap="none" rtlCol="0">
              <a:spAutoFit/>
            </a:bodyPr>
            <a:lstStyle/>
            <a:p>
              <a:endParaRPr lang="en-US" dirty="0"/>
            </a:p>
          </p:txBody>
        </p:sp>
        <p:sp>
          <p:nvSpPr>
            <p:cNvPr id="3" name="TextBox 2"/>
            <p:cNvSpPr txBox="1"/>
            <p:nvPr/>
          </p:nvSpPr>
          <p:spPr>
            <a:xfrm>
              <a:off x="4783931" y="2819400"/>
              <a:ext cx="3293269" cy="1015663"/>
            </a:xfrm>
            <a:prstGeom prst="rect">
              <a:avLst/>
            </a:prstGeom>
            <a:solidFill>
              <a:srgbClr val="92D050"/>
            </a:solidFill>
          </p:spPr>
          <p:txBody>
            <a:bodyPr wrap="square" rtlCol="0">
              <a:spAutoFit/>
            </a:bodyPr>
            <a:lstStyle/>
            <a:p>
              <a:pPr algn="ctr"/>
              <a:r>
                <a:rPr lang="en-US" sz="2000" dirty="0" smtClean="0"/>
                <a:t>AMSR-E TPW has dramatic positive impact on INTENSITY analysis</a:t>
              </a:r>
              <a:endParaRPr lang="en-US" sz="2000" dirty="0"/>
            </a:p>
          </p:txBody>
        </p:sp>
        <p:cxnSp>
          <p:nvCxnSpPr>
            <p:cNvPr id="7" name="Straight Arrow Connector 6"/>
            <p:cNvCxnSpPr/>
            <p:nvPr/>
          </p:nvCxnSpPr>
          <p:spPr>
            <a:xfrm flipH="1">
              <a:off x="5791200" y="3835063"/>
              <a:ext cx="381000" cy="1041737"/>
            </a:xfrm>
            <a:prstGeom prst="straightConnector1">
              <a:avLst/>
            </a:prstGeom>
            <a:ln w="41275">
              <a:solidFill>
                <a:srgbClr val="008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248400" y="3835063"/>
              <a:ext cx="92365" cy="1727537"/>
            </a:xfrm>
            <a:prstGeom prst="straightConnector1">
              <a:avLst/>
            </a:prstGeom>
            <a:ln w="41275">
              <a:solidFill>
                <a:srgbClr val="008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94582" y="3835063"/>
              <a:ext cx="1325418" cy="2032337"/>
            </a:xfrm>
            <a:prstGeom prst="straightConnector1">
              <a:avLst/>
            </a:prstGeom>
            <a:ln w="41275">
              <a:solidFill>
                <a:srgbClr val="008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66800" y="2841171"/>
            <a:ext cx="3293269" cy="2873829"/>
            <a:chOff x="1066800" y="2841171"/>
            <a:chExt cx="3293269" cy="2873829"/>
          </a:xfrm>
        </p:grpSpPr>
        <p:sp>
          <p:nvSpPr>
            <p:cNvPr id="19" name="TextBox 18"/>
            <p:cNvSpPr txBox="1"/>
            <p:nvPr/>
          </p:nvSpPr>
          <p:spPr>
            <a:xfrm>
              <a:off x="1066800" y="2841171"/>
              <a:ext cx="3293269" cy="707886"/>
            </a:xfrm>
            <a:prstGeom prst="rect">
              <a:avLst/>
            </a:prstGeom>
            <a:solidFill>
              <a:srgbClr val="92D050"/>
            </a:solidFill>
          </p:spPr>
          <p:txBody>
            <a:bodyPr wrap="square" rtlCol="0">
              <a:spAutoFit/>
            </a:bodyPr>
            <a:lstStyle/>
            <a:p>
              <a:pPr algn="ctr"/>
              <a:r>
                <a:rPr lang="en-US" sz="2000" dirty="0" smtClean="0"/>
                <a:t>AIRS T&amp;Q has positive impact on TRACK analysis</a:t>
              </a:r>
              <a:endParaRPr lang="en-US" sz="2000" dirty="0"/>
            </a:p>
          </p:txBody>
        </p:sp>
        <p:cxnSp>
          <p:nvCxnSpPr>
            <p:cNvPr id="21" name="Straight Arrow Connector 20"/>
            <p:cNvCxnSpPr/>
            <p:nvPr/>
          </p:nvCxnSpPr>
          <p:spPr>
            <a:xfrm flipH="1">
              <a:off x="2362200" y="3549057"/>
              <a:ext cx="351234" cy="1664809"/>
            </a:xfrm>
            <a:prstGeom prst="straightConnector1">
              <a:avLst/>
            </a:prstGeom>
            <a:ln w="41275">
              <a:solidFill>
                <a:srgbClr val="008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19400" y="3549057"/>
              <a:ext cx="76200" cy="2165943"/>
            </a:xfrm>
            <a:prstGeom prst="straightConnector1">
              <a:avLst/>
            </a:prstGeom>
            <a:ln w="41275">
              <a:solidFill>
                <a:srgbClr val="008000"/>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p:txBody>
          <a:bodyPr/>
          <a:lstStyle/>
          <a:p>
            <a:pPr>
              <a:defRPr/>
            </a:pPr>
            <a:fld id="{48366554-6315-4242-8C25-FF74A058E0F1}" type="slidenum">
              <a:rPr lang="en-US" smtClean="0"/>
              <a:pPr>
                <a:defRPr/>
              </a:pPr>
              <a:t>38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Fig2.png"/>
          <p:cNvPicPr>
            <a:picLocks noChangeAspect="1"/>
          </p:cNvPicPr>
          <p:nvPr/>
        </p:nvPicPr>
        <p:blipFill>
          <a:blip r:embed="rId2"/>
          <a:srcRect l="51130" t="47890"/>
          <a:stretch>
            <a:fillRect/>
          </a:stretch>
        </p:blipFill>
        <p:spPr>
          <a:xfrm>
            <a:off x="441788" y="1066800"/>
            <a:ext cx="4468710" cy="3199684"/>
          </a:xfrm>
          <a:prstGeom prst="rect">
            <a:avLst/>
          </a:prstGeom>
        </p:spPr>
      </p:pic>
      <p:pic>
        <p:nvPicPr>
          <p:cNvPr id="5" name="Picture 4" descr="Fig2.png"/>
          <p:cNvPicPr>
            <a:picLocks noChangeAspect="1"/>
          </p:cNvPicPr>
          <p:nvPr/>
        </p:nvPicPr>
        <p:blipFill>
          <a:blip r:embed="rId3"/>
          <a:srcRect l="29216" t="3283" r="29275" b="50474"/>
          <a:stretch>
            <a:fillRect/>
          </a:stretch>
        </p:blipFill>
        <p:spPr>
          <a:xfrm>
            <a:off x="441788" y="4054829"/>
            <a:ext cx="3795554" cy="2671664"/>
          </a:xfrm>
          <a:prstGeom prst="rect">
            <a:avLst/>
          </a:prstGeom>
        </p:spPr>
      </p:pic>
      <p:pic>
        <p:nvPicPr>
          <p:cNvPr id="6" name="Picture 5" descr="Fig2.png"/>
          <p:cNvPicPr>
            <a:picLocks noChangeAspect="1"/>
          </p:cNvPicPr>
          <p:nvPr/>
        </p:nvPicPr>
        <p:blipFill>
          <a:blip r:embed="rId3"/>
          <a:srcRect l="1323" t="48657" r="51219"/>
          <a:stretch>
            <a:fillRect/>
          </a:stretch>
        </p:blipFill>
        <p:spPr>
          <a:xfrm>
            <a:off x="4539941" y="4134568"/>
            <a:ext cx="4339528" cy="2723432"/>
          </a:xfrm>
          <a:prstGeom prst="rect">
            <a:avLst/>
          </a:prstGeom>
        </p:spPr>
      </p:pic>
      <p:pic>
        <p:nvPicPr>
          <p:cNvPr id="7" name="Picture 6" descr="Fig2.png"/>
          <p:cNvPicPr>
            <a:picLocks noChangeAspect="1"/>
          </p:cNvPicPr>
          <p:nvPr/>
        </p:nvPicPr>
        <p:blipFill>
          <a:blip r:embed="rId3"/>
          <a:srcRect l="51232" t="48657" r="2774"/>
          <a:stretch>
            <a:fillRect/>
          </a:stretch>
        </p:blipFill>
        <p:spPr>
          <a:xfrm>
            <a:off x="4684637" y="1132348"/>
            <a:ext cx="4205718" cy="3002220"/>
          </a:xfrm>
          <a:prstGeom prst="rect">
            <a:avLst/>
          </a:prstGeom>
        </p:spPr>
      </p:pic>
      <p:cxnSp>
        <p:nvCxnSpPr>
          <p:cNvPr id="9" name="Straight Connector 8"/>
          <p:cNvCxnSpPr/>
          <p:nvPr/>
        </p:nvCxnSpPr>
        <p:spPr>
          <a:xfrm>
            <a:off x="558572" y="6726493"/>
            <a:ext cx="3558142"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54853" y="1295400"/>
            <a:ext cx="882489" cy="707886"/>
          </a:xfrm>
          <a:prstGeom prst="rect">
            <a:avLst/>
          </a:prstGeom>
          <a:solidFill>
            <a:schemeClr val="bg1"/>
          </a:solidFill>
        </p:spPr>
        <p:txBody>
          <a:bodyPr wrap="square" rtlCol="0">
            <a:spAutoFit/>
          </a:bodyPr>
          <a:lstStyle/>
          <a:p>
            <a:r>
              <a:rPr lang="en-US" sz="1000" b="1" dirty="0" smtClean="0"/>
              <a:t>JMA BEST</a:t>
            </a:r>
          </a:p>
          <a:p>
            <a:r>
              <a:rPr lang="en-US" sz="1000" b="1" dirty="0" smtClean="0"/>
              <a:t>CTL</a:t>
            </a:r>
          </a:p>
          <a:p>
            <a:r>
              <a:rPr lang="en-US" sz="1000" b="1" dirty="0" smtClean="0"/>
              <a:t>AIRS T+Q</a:t>
            </a:r>
          </a:p>
          <a:p>
            <a:r>
              <a:rPr lang="en-US" sz="1000" b="1" dirty="0" smtClean="0"/>
              <a:t>AMSR TPW</a:t>
            </a:r>
            <a:endParaRPr lang="en-US" sz="1000" b="1" dirty="0"/>
          </a:p>
        </p:txBody>
      </p:sp>
      <p:sp>
        <p:nvSpPr>
          <p:cNvPr id="12" name="TextBox 11"/>
          <p:cNvSpPr txBox="1"/>
          <p:nvPr/>
        </p:nvSpPr>
        <p:spPr>
          <a:xfrm>
            <a:off x="7637633" y="1295400"/>
            <a:ext cx="896767" cy="707886"/>
          </a:xfrm>
          <a:prstGeom prst="rect">
            <a:avLst/>
          </a:prstGeom>
          <a:solidFill>
            <a:schemeClr val="bg1"/>
          </a:solidFill>
        </p:spPr>
        <p:txBody>
          <a:bodyPr wrap="square" rtlCol="0">
            <a:spAutoFit/>
          </a:bodyPr>
          <a:lstStyle/>
          <a:p>
            <a:r>
              <a:rPr lang="en-US" sz="1000" b="1" dirty="0" smtClean="0"/>
              <a:t>JMA BEST</a:t>
            </a:r>
          </a:p>
          <a:p>
            <a:r>
              <a:rPr lang="en-US" sz="1000" b="1" dirty="0" smtClean="0"/>
              <a:t>CTL</a:t>
            </a:r>
          </a:p>
          <a:p>
            <a:r>
              <a:rPr lang="en-US" sz="1000" b="1" dirty="0" smtClean="0"/>
              <a:t>ALL AMV</a:t>
            </a:r>
          </a:p>
          <a:p>
            <a:r>
              <a:rPr lang="en-US" sz="1000" b="1" dirty="0" smtClean="0"/>
              <a:t>ALL</a:t>
            </a:r>
          </a:p>
        </p:txBody>
      </p:sp>
      <p:pic>
        <p:nvPicPr>
          <p:cNvPr id="15" name="Picture 14" descr="Fig2.png"/>
          <p:cNvPicPr>
            <a:picLocks noChangeAspect="1"/>
          </p:cNvPicPr>
          <p:nvPr/>
        </p:nvPicPr>
        <p:blipFill>
          <a:blip r:embed="rId3"/>
          <a:srcRect l="79415" t="51421" r="14418" b="35931"/>
          <a:stretch>
            <a:fillRect/>
          </a:stretch>
        </p:blipFill>
        <p:spPr>
          <a:xfrm>
            <a:off x="2705100" y="4307152"/>
            <a:ext cx="563880" cy="685757"/>
          </a:xfrm>
          <a:prstGeom prst="rect">
            <a:avLst/>
          </a:prstGeom>
        </p:spPr>
      </p:pic>
      <p:sp>
        <p:nvSpPr>
          <p:cNvPr id="16" name="TextBox 15"/>
          <p:cNvSpPr txBox="1"/>
          <p:nvPr/>
        </p:nvSpPr>
        <p:spPr>
          <a:xfrm>
            <a:off x="3236033" y="4210768"/>
            <a:ext cx="1183567" cy="769441"/>
          </a:xfrm>
          <a:prstGeom prst="rect">
            <a:avLst/>
          </a:prstGeom>
          <a:solidFill>
            <a:schemeClr val="bg1"/>
          </a:solidFill>
        </p:spPr>
        <p:txBody>
          <a:bodyPr wrap="square" rtlCol="0">
            <a:spAutoFit/>
          </a:bodyPr>
          <a:lstStyle/>
          <a:p>
            <a:r>
              <a:rPr lang="en-US" sz="1100" b="1" dirty="0" smtClean="0"/>
              <a:t>JMA BEST</a:t>
            </a:r>
          </a:p>
          <a:p>
            <a:r>
              <a:rPr lang="en-US" sz="1100" b="1" dirty="0" smtClean="0"/>
              <a:t>CTL</a:t>
            </a:r>
          </a:p>
          <a:p>
            <a:r>
              <a:rPr lang="en-US" sz="1100" b="1" dirty="0" smtClean="0"/>
              <a:t>ALL AMV</a:t>
            </a:r>
          </a:p>
          <a:p>
            <a:r>
              <a:rPr lang="en-US" sz="1100" b="1" dirty="0" smtClean="0"/>
              <a:t>ALL</a:t>
            </a:r>
          </a:p>
        </p:txBody>
      </p:sp>
      <p:sp>
        <p:nvSpPr>
          <p:cNvPr id="17" name="TextBox 16"/>
          <p:cNvSpPr txBox="1"/>
          <p:nvPr/>
        </p:nvSpPr>
        <p:spPr>
          <a:xfrm>
            <a:off x="7743857" y="4134568"/>
            <a:ext cx="1019143" cy="600164"/>
          </a:xfrm>
          <a:prstGeom prst="rect">
            <a:avLst/>
          </a:prstGeom>
          <a:solidFill>
            <a:schemeClr val="bg1"/>
          </a:solidFill>
        </p:spPr>
        <p:txBody>
          <a:bodyPr wrap="square" rtlCol="0">
            <a:spAutoFit/>
          </a:bodyPr>
          <a:lstStyle/>
          <a:p>
            <a:r>
              <a:rPr lang="en-US" sz="1100" b="1" dirty="0" smtClean="0"/>
              <a:t>CTL</a:t>
            </a:r>
          </a:p>
          <a:p>
            <a:r>
              <a:rPr lang="en-US" sz="1100" b="1" dirty="0" smtClean="0"/>
              <a:t>ALL AMV</a:t>
            </a:r>
          </a:p>
          <a:p>
            <a:r>
              <a:rPr lang="en-US" sz="1100" b="1" dirty="0" smtClean="0"/>
              <a:t>ALL</a:t>
            </a:r>
          </a:p>
        </p:txBody>
      </p:sp>
      <p:sp>
        <p:nvSpPr>
          <p:cNvPr id="20" name="TextBox 19"/>
          <p:cNvSpPr txBox="1"/>
          <p:nvPr/>
        </p:nvSpPr>
        <p:spPr>
          <a:xfrm>
            <a:off x="660758" y="2833376"/>
            <a:ext cx="1002942" cy="430887"/>
          </a:xfrm>
          <a:prstGeom prst="rect">
            <a:avLst/>
          </a:prstGeom>
          <a:noFill/>
        </p:spPr>
        <p:txBody>
          <a:bodyPr wrap="square" rtlCol="0">
            <a:spAutoFit/>
          </a:bodyPr>
          <a:lstStyle/>
          <a:p>
            <a:r>
              <a:rPr lang="en-US" sz="2200" b="1" dirty="0" smtClean="0"/>
              <a:t>MSLP</a:t>
            </a:r>
            <a:endParaRPr lang="en-US" sz="2200" b="1" dirty="0"/>
          </a:p>
        </p:txBody>
      </p:sp>
      <p:sp>
        <p:nvSpPr>
          <p:cNvPr id="21" name="TextBox 20"/>
          <p:cNvSpPr txBox="1"/>
          <p:nvPr/>
        </p:nvSpPr>
        <p:spPr>
          <a:xfrm>
            <a:off x="4857737" y="2833376"/>
            <a:ext cx="1002942" cy="430887"/>
          </a:xfrm>
          <a:prstGeom prst="rect">
            <a:avLst/>
          </a:prstGeom>
          <a:noFill/>
        </p:spPr>
        <p:txBody>
          <a:bodyPr wrap="square" rtlCol="0">
            <a:spAutoFit/>
          </a:bodyPr>
          <a:lstStyle/>
          <a:p>
            <a:r>
              <a:rPr lang="en-US" sz="2200" b="1" dirty="0" smtClean="0"/>
              <a:t>MSLP</a:t>
            </a:r>
            <a:endParaRPr lang="en-US" sz="2200" b="1" dirty="0"/>
          </a:p>
        </p:txBody>
      </p:sp>
      <p:sp>
        <p:nvSpPr>
          <p:cNvPr id="22" name="TextBox 21"/>
          <p:cNvSpPr txBox="1"/>
          <p:nvPr/>
        </p:nvSpPr>
        <p:spPr>
          <a:xfrm>
            <a:off x="7010400" y="4980209"/>
            <a:ext cx="1524000" cy="769441"/>
          </a:xfrm>
          <a:prstGeom prst="rect">
            <a:avLst/>
          </a:prstGeom>
          <a:noFill/>
        </p:spPr>
        <p:txBody>
          <a:bodyPr wrap="square" rtlCol="0">
            <a:spAutoFit/>
          </a:bodyPr>
          <a:lstStyle/>
          <a:p>
            <a:r>
              <a:rPr lang="en-US" sz="2200" b="1" dirty="0" smtClean="0"/>
              <a:t>POSITION ERROR</a:t>
            </a:r>
            <a:endParaRPr lang="en-US" sz="2200" b="1" dirty="0"/>
          </a:p>
        </p:txBody>
      </p:sp>
      <p:sp>
        <p:nvSpPr>
          <p:cNvPr id="23" name="TextBox 22"/>
          <p:cNvSpPr txBox="1"/>
          <p:nvPr/>
        </p:nvSpPr>
        <p:spPr>
          <a:xfrm>
            <a:off x="2286000" y="5234252"/>
            <a:ext cx="2095500" cy="769441"/>
          </a:xfrm>
          <a:prstGeom prst="rect">
            <a:avLst/>
          </a:prstGeom>
          <a:noFill/>
        </p:spPr>
        <p:txBody>
          <a:bodyPr wrap="square" rtlCol="0">
            <a:spAutoFit/>
          </a:bodyPr>
          <a:lstStyle/>
          <a:p>
            <a:pPr algn="ctr"/>
            <a:r>
              <a:rPr lang="en-US" sz="2200" b="1" dirty="0" smtClean="0"/>
              <a:t>ANALYSIS TRACK</a:t>
            </a:r>
            <a:endParaRPr lang="en-US" sz="2200" b="1" dirty="0"/>
          </a:p>
        </p:txBody>
      </p:sp>
      <p:sp>
        <p:nvSpPr>
          <p:cNvPr id="24" name="Title 1"/>
          <p:cNvSpPr txBox="1">
            <a:spLocks/>
          </p:cNvSpPr>
          <p:nvPr/>
        </p:nvSpPr>
        <p:spPr bwMode="auto">
          <a:xfrm>
            <a:off x="0" y="-6531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B40069"/>
                </a:solidFill>
                <a:effectLst/>
                <a:uLnTx/>
                <a:uFillTx/>
                <a:latin typeface="+mj-lt"/>
                <a:cs typeface="+mj-cs"/>
              </a:rPr>
              <a:t>Combined Impact of AIRS T </a:t>
            </a:r>
            <a:r>
              <a:rPr lang="en-US" sz="3600" b="1" dirty="0" smtClean="0">
                <a:solidFill>
                  <a:srgbClr val="B40069"/>
                </a:solidFill>
                <a:latin typeface="+mj-lt"/>
                <a:cs typeface="+mj-cs"/>
              </a:rPr>
              <a:t>and </a:t>
            </a:r>
            <a:r>
              <a:rPr kumimoji="0" lang="en-US" sz="3600" b="1" i="0" u="none" strike="noStrike" kern="1200" cap="none" spc="0" normalizeH="0" baseline="0" noProof="0" dirty="0" smtClean="0">
                <a:ln>
                  <a:noFill/>
                </a:ln>
                <a:solidFill>
                  <a:srgbClr val="B40069"/>
                </a:solidFill>
                <a:effectLst/>
                <a:uLnTx/>
                <a:uFillTx/>
                <a:latin typeface="+mj-lt"/>
                <a:cs typeface="+mj-cs"/>
              </a:rPr>
              <a:t>Q,</a:t>
            </a:r>
            <a:r>
              <a:rPr kumimoji="0" lang="en-US" sz="3600" b="1" i="0" u="none" strike="noStrike" kern="1200" cap="none" spc="0" normalizeH="0" noProof="0" dirty="0" smtClean="0">
                <a:ln>
                  <a:noFill/>
                </a:ln>
                <a:solidFill>
                  <a:srgbClr val="B40069"/>
                </a:solidFill>
                <a:effectLst/>
                <a:uLnTx/>
                <a:uFillTx/>
                <a:latin typeface="+mj-lt"/>
                <a:cs typeface="+mj-cs"/>
              </a:rPr>
              <a:t> </a:t>
            </a:r>
            <a:r>
              <a:rPr kumimoji="0" lang="en-US" sz="3600" b="1" i="0" u="none" strike="noStrike" kern="1200" cap="none" spc="0" normalizeH="0" baseline="0" noProof="0" dirty="0" smtClean="0">
                <a:ln>
                  <a:noFill/>
                </a:ln>
                <a:solidFill>
                  <a:srgbClr val="B40069"/>
                </a:solidFill>
                <a:effectLst/>
                <a:uLnTx/>
                <a:uFillTx/>
                <a:latin typeface="+mj-lt"/>
                <a:cs typeface="+mj-cs"/>
              </a:rPr>
              <a:t>AMSR-E TPW, and AMVs on </a:t>
            </a:r>
            <a:r>
              <a:rPr kumimoji="0" lang="en-US" sz="3600" b="1" i="0" u="none" strike="noStrike" kern="1200" cap="none" spc="0" normalizeH="0" baseline="0" noProof="0" dirty="0" err="1" smtClean="0">
                <a:ln>
                  <a:noFill/>
                </a:ln>
                <a:solidFill>
                  <a:srgbClr val="B40069"/>
                </a:solidFill>
                <a:effectLst/>
                <a:uLnTx/>
                <a:uFillTx/>
                <a:latin typeface="+mj-lt"/>
                <a:cs typeface="+mj-cs"/>
              </a:rPr>
              <a:t>Sinlaku</a:t>
            </a:r>
            <a:r>
              <a:rPr kumimoji="0" lang="en-US" sz="3600" b="1" i="0" u="none" strike="noStrike" kern="1200" cap="none" spc="0" normalizeH="0" baseline="0" noProof="0" dirty="0" smtClean="0">
                <a:ln>
                  <a:noFill/>
                </a:ln>
                <a:solidFill>
                  <a:srgbClr val="B40069"/>
                </a:solidFill>
                <a:effectLst/>
                <a:uLnTx/>
                <a:uFillTx/>
                <a:latin typeface="+mj-lt"/>
                <a:cs typeface="+mj-cs"/>
              </a:rPr>
              <a:t> Analyses</a:t>
            </a:r>
            <a:endParaRPr kumimoji="0" lang="en-US" sz="3600" b="1" i="0" u="none" strike="noStrike" kern="1200" cap="none" spc="0" normalizeH="0" baseline="0" noProof="0" dirty="0">
              <a:ln>
                <a:noFill/>
              </a:ln>
              <a:solidFill>
                <a:srgbClr val="B40069"/>
              </a:solidFill>
              <a:effectLst/>
              <a:uLnTx/>
              <a:uFillTx/>
              <a:latin typeface="+mj-lt"/>
              <a:cs typeface="+mj-cs"/>
            </a:endParaRPr>
          </a:p>
        </p:txBody>
      </p:sp>
      <p:cxnSp>
        <p:nvCxnSpPr>
          <p:cNvPr id="25" name="Straight Connector 24"/>
          <p:cNvCxnSpPr/>
          <p:nvPr/>
        </p:nvCxnSpPr>
        <p:spPr>
          <a:xfrm>
            <a:off x="0" y="10668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48366554-6315-4242-8C25-FF74A058E0F1}" type="slidenum">
              <a:rPr lang="en-US" smtClean="0"/>
              <a:pPr>
                <a:defRPr/>
              </a:pPr>
              <a:t>39</a:t>
            </a:fld>
            <a:endParaRPr lang="en-US"/>
          </a:p>
        </p:txBody>
      </p:sp>
    </p:spTree>
    <p:extLst>
      <p:ext uri="{BB962C8B-B14F-4D97-AF65-F5344CB8AC3E}">
        <p14:creationId xmlns:p14="http://schemas.microsoft.com/office/powerpoint/2010/main" val="2183546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28600" y="1239838"/>
            <a:ext cx="8763000" cy="969962"/>
          </a:xfrm>
          <a:prstGeom prst="rect">
            <a:avLst/>
          </a:prstGeom>
        </p:spPr>
        <p:txBody>
          <a:bodyPr vert="horz" lIns="91440" tIns="45720" rIns="91440" bIns="45720" rtlCol="0">
            <a:normAutofit/>
          </a:bodyPr>
          <a:lstStyle/>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lang="en-US" sz="2400" dirty="0" smtClean="0">
                <a:solidFill>
                  <a:srgbClr val="000066"/>
                </a:solidFill>
                <a:latin typeface="+mj-lt"/>
                <a:sym typeface="Symbol" charset="2"/>
              </a:rPr>
              <a:t>84 ensemble members.</a:t>
            </a:r>
            <a:endParaRPr kumimoji="0" lang="en-US" sz="2400" b="0" i="0" u="none" strike="noStrike" kern="1200" cap="none" spc="0" normalizeH="0" baseline="0" noProof="0" dirty="0" smtClean="0">
              <a:ln>
                <a:noFill/>
              </a:ln>
              <a:solidFill>
                <a:srgbClr val="000066"/>
              </a:solidFill>
              <a:effectLst/>
              <a:uLnTx/>
              <a:uFillTx/>
              <a:latin typeface="+mj-lt"/>
              <a:ea typeface="+mn-ea"/>
              <a:sym typeface="Symbol" charset="2"/>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rgbClr val="000066"/>
                </a:solidFill>
                <a:effectLst/>
                <a:uLnTx/>
                <a:uFillTx/>
                <a:latin typeface="+mj-lt"/>
                <a:ea typeface="+mn-ea"/>
                <a:cs typeface="+mn-cs"/>
                <a:sym typeface="Symbol" charset="2"/>
              </a:rPr>
              <a:t>9km moving nest with feedback to 27km grid when TC is present.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23346625"/>
              </p:ext>
            </p:extLst>
          </p:nvPr>
        </p:nvGraphicFramePr>
        <p:xfrm>
          <a:off x="457200" y="2286000"/>
          <a:ext cx="8229600" cy="4128566"/>
        </p:xfrm>
        <a:graphic>
          <a:graphicData uri="http://schemas.openxmlformats.org/drawingml/2006/table">
            <a:tbl>
              <a:tblPr firstRow="1" bandRow="1">
                <a:tableStyleId>{5940675A-B579-460E-94D1-54222C63F5DA}</a:tableStyleId>
              </a:tblPr>
              <a:tblGrid>
                <a:gridCol w="1447800"/>
                <a:gridCol w="1447800"/>
                <a:gridCol w="4267200"/>
                <a:gridCol w="1066800"/>
              </a:tblGrid>
              <a:tr h="334297">
                <a:tc>
                  <a:txBody>
                    <a:bodyPr/>
                    <a:lstStyle/>
                    <a:p>
                      <a:pPr algn="ctr"/>
                      <a:r>
                        <a:rPr lang="en-US" dirty="0" smtClean="0"/>
                        <a:t>Case</a:t>
                      </a:r>
                      <a:endParaRPr lang="en-US" dirty="0"/>
                    </a:p>
                  </a:txBody>
                  <a:tcPr>
                    <a:lnB w="381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t>Non-Satellite</a:t>
                      </a:r>
                      <a:endParaRPr lang="en-US" dirty="0"/>
                    </a:p>
                  </a:txBody>
                  <a:tcPr>
                    <a:lnB w="381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t>Satellite Dataset(s)</a:t>
                      </a:r>
                      <a:endParaRPr lang="en-US" dirty="0"/>
                    </a:p>
                  </a:txBody>
                  <a:tcPr>
                    <a:lnB w="381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t>Cycling Interval</a:t>
                      </a:r>
                      <a:endParaRPr lang="en-US" dirty="0"/>
                    </a:p>
                  </a:txBody>
                  <a:tcPr>
                    <a:lnB w="38100" cap="flat" cmpd="sng" algn="ctr">
                      <a:solidFill>
                        <a:scrgbClr r="0" g="0" b="0"/>
                      </a:solidFill>
                      <a:prstDash val="solid"/>
                      <a:round/>
                      <a:headEnd type="none" w="med" len="med"/>
                      <a:tailEnd type="none" w="med" len="med"/>
                    </a:lnB>
                    <a:solidFill>
                      <a:schemeClr val="bg1">
                        <a:lumMod val="75000"/>
                      </a:schemeClr>
                    </a:solidFill>
                  </a:tcPr>
                </a:tc>
              </a:tr>
              <a:tr h="585019">
                <a:tc>
                  <a:txBody>
                    <a:bodyPr/>
                    <a:lstStyle/>
                    <a:p>
                      <a:pPr algn="ctr"/>
                      <a:r>
                        <a:rPr lang="en-US" dirty="0" smtClean="0">
                          <a:solidFill>
                            <a:srgbClr val="0000FF"/>
                          </a:solidFill>
                        </a:rPr>
                        <a:t>CTL</a:t>
                      </a:r>
                      <a:endParaRPr lang="en-US" dirty="0">
                        <a:solidFill>
                          <a:srgbClr val="0000FF"/>
                        </a:solidFill>
                      </a:endParaRPr>
                    </a:p>
                  </a:txBody>
                  <a:tcPr>
                    <a:lnT w="38100" cap="flat" cmpd="sng" algn="ctr">
                      <a:solidFill>
                        <a:scrgbClr r="0" g="0" b="0"/>
                      </a:solidFill>
                      <a:prstDash val="solid"/>
                      <a:round/>
                      <a:headEnd type="none" w="med" len="med"/>
                      <a:tailEnd type="none" w="med" len="med"/>
                    </a:lnT>
                  </a:tcPr>
                </a:tc>
                <a:tc rowSpan="6">
                  <a:txBody>
                    <a:bodyP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Radiosondes</a:t>
                      </a:r>
                      <a:r>
                        <a:rPr lang="en-US" dirty="0" smtClean="0"/>
                        <a:t>, aircraft data, surface </a:t>
                      </a:r>
                      <a:r>
                        <a:rPr lang="en-US" dirty="0" err="1" smtClean="0"/>
                        <a:t>obs</a:t>
                      </a:r>
                      <a:r>
                        <a:rPr lang="en-US" dirty="0" smtClean="0"/>
                        <a:t>, JTWC TC advisory data</a:t>
                      </a:r>
                      <a:endParaRPr lang="en-US" dirty="0"/>
                    </a:p>
                  </a:txBody>
                  <a:tcPr>
                    <a:lnT w="38100" cap="flat" cmpd="sng" algn="ctr">
                      <a:solidFill>
                        <a:scrgbClr r="0" g="0" b="0"/>
                      </a:solidFill>
                      <a:prstDash val="solid"/>
                      <a:round/>
                      <a:headEnd type="none" w="med" len="med"/>
                      <a:tailEnd type="none" w="med" len="med"/>
                    </a:lnT>
                  </a:tcPr>
                </a:tc>
                <a:tc>
                  <a:txBody>
                    <a:bodyPr/>
                    <a:lstStyle/>
                    <a:p>
                      <a:pPr algn="ctr"/>
                      <a:r>
                        <a:rPr lang="en-US" dirty="0" smtClean="0"/>
                        <a:t>Atmospheric Motion Vectors (AMVs) from NCEP analysis file</a:t>
                      </a:r>
                      <a:r>
                        <a:rPr lang="en-US" baseline="0" dirty="0" smtClean="0"/>
                        <a:t> </a:t>
                      </a:r>
                      <a:r>
                        <a:rPr lang="en-US" dirty="0" smtClean="0"/>
                        <a:t>(source: JMA)</a:t>
                      </a:r>
                      <a:endParaRPr lang="en-US" dirty="0"/>
                    </a:p>
                  </a:txBody>
                  <a:tcPr>
                    <a:lnT w="38100" cap="flat" cmpd="sng" algn="ctr">
                      <a:solidFill>
                        <a:scrgbClr r="0" g="0" b="0"/>
                      </a:solidFill>
                      <a:prstDash val="solid"/>
                      <a:round/>
                      <a:headEnd type="none" w="med" len="med"/>
                      <a:tailEnd type="none" w="med" len="med"/>
                    </a:lnT>
                  </a:tcPr>
                </a:tc>
                <a:tc>
                  <a:txBody>
                    <a:bodyPr/>
                    <a:lstStyle/>
                    <a:p>
                      <a:pPr algn="ctr"/>
                      <a:r>
                        <a:rPr lang="en-US" dirty="0" smtClean="0"/>
                        <a:t>6 hours</a:t>
                      </a:r>
                      <a:endParaRPr lang="en-US" dirty="0"/>
                    </a:p>
                  </a:txBody>
                  <a:tcPr>
                    <a:lnT w="38100" cap="flat" cmpd="sng" algn="ctr">
                      <a:solidFill>
                        <a:scrgbClr r="0" g="0" b="0"/>
                      </a:solidFill>
                      <a:prstDash val="solid"/>
                      <a:round/>
                      <a:headEnd type="none" w="med" len="med"/>
                      <a:tailEnd type="none" w="med" len="med"/>
                    </a:lnT>
                  </a:tcPr>
                </a:tc>
              </a:tr>
              <a:tr h="585019">
                <a:tc>
                  <a:txBody>
                    <a:bodyPr/>
                    <a:lstStyle/>
                    <a:p>
                      <a:pPr algn="ctr"/>
                      <a:r>
                        <a:rPr lang="en-US" dirty="0" err="1" smtClean="0">
                          <a:solidFill>
                            <a:srgbClr val="008000"/>
                          </a:solidFill>
                        </a:rPr>
                        <a:t>CIMSS(h</a:t>
                      </a:r>
                      <a:r>
                        <a:rPr lang="en-US" dirty="0" smtClean="0">
                          <a:solidFill>
                            <a:srgbClr val="008000"/>
                          </a:solidFill>
                        </a:rPr>
                        <a:t>)</a:t>
                      </a:r>
                      <a:endParaRPr lang="en-US" dirty="0">
                        <a:solidFill>
                          <a:srgbClr val="008000"/>
                        </a:solidFill>
                      </a:endParaRPr>
                    </a:p>
                  </a:txBody>
                  <a:tcPr>
                    <a:lnB w="12700" cap="flat" cmpd="sng" algn="ctr">
                      <a:solidFill>
                        <a:scrgbClr r="0" g="0" b="0"/>
                      </a:solidFill>
                      <a:prstDash val="solid"/>
                      <a:round/>
                      <a:headEnd type="none" w="med" len="med"/>
                      <a:tailEnd type="none" w="med" len="med"/>
                    </a:lnB>
                  </a:tcPr>
                </a:tc>
                <a:tc vMerge="1">
                  <a:txBody>
                    <a:bodyPr/>
                    <a:lstStyle/>
                    <a:p>
                      <a:endParaRPr lang="en-US" dirty="0"/>
                    </a:p>
                  </a:txBody>
                  <a:tcPr/>
                </a:tc>
                <a:tc>
                  <a:txBody>
                    <a:bodyPr/>
                    <a:lstStyle/>
                    <a:p>
                      <a:pPr algn="ctr"/>
                      <a:r>
                        <a:rPr lang="en-US" dirty="0" smtClean="0"/>
                        <a:t>Hourly AMVs produced by </a:t>
                      </a:r>
                      <a:r>
                        <a:rPr lang="en-US" baseline="0" dirty="0" smtClean="0"/>
                        <a:t>CIMSS</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baseline="0" dirty="0" smtClean="0"/>
                        <a:t>3 hours</a:t>
                      </a:r>
                      <a:endParaRPr lang="en-US" dirty="0"/>
                    </a:p>
                  </a:txBody>
                  <a:tcPr>
                    <a:lnB w="12700" cap="flat" cmpd="sng" algn="ctr">
                      <a:solidFill>
                        <a:scrgbClr r="0" g="0" b="0"/>
                      </a:solidFill>
                      <a:prstDash val="solid"/>
                      <a:round/>
                      <a:headEnd type="none" w="med" len="med"/>
                      <a:tailEnd type="none" w="med" len="med"/>
                    </a:lnB>
                  </a:tcPr>
                </a:tc>
              </a:tr>
              <a:tr h="716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CIMSS(</a:t>
                      </a:r>
                      <a:r>
                        <a:rPr lang="en-US" dirty="0" err="1" smtClean="0">
                          <a:solidFill>
                            <a:srgbClr val="FF0000"/>
                          </a:solidFill>
                        </a:rPr>
                        <a:t>h+RS</a:t>
                      </a:r>
                      <a:r>
                        <a:rPr lang="en-US" dirty="0" smtClean="0">
                          <a:solidFill>
                            <a:srgbClr val="FF0000"/>
                          </a:solidFill>
                        </a:rPr>
                        <a: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pPr algn="ctr"/>
                      <a:endParaRPr lang="en-US" dirty="0"/>
                    </a:p>
                  </a:txBody>
                  <a:tcPr>
                    <a:lnT w="12700" cap="flat" cmpd="sng" algn="ctr">
                      <a:solidFill>
                        <a:scrgbClr r="0" g="0" b="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Hourly AMVs and Rapid-Scan</a:t>
                      </a:r>
                      <a:r>
                        <a:rPr lang="en-US" baseline="0" dirty="0" smtClean="0"/>
                        <a:t> AMVs (CIMSS)</a:t>
                      </a:r>
                      <a:endParaRPr lang="en-US" dirty="0" smtClean="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aseline="0" dirty="0" smtClean="0"/>
                        <a:t>3 hours</a:t>
                      </a:r>
                      <a:endParaRPr lang="en-US" dirty="0" smtClean="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96615">
                <a:tc>
                  <a:txBody>
                    <a:bodyPr/>
                    <a:lstStyle/>
                    <a:p>
                      <a:pPr algn="ctr"/>
                      <a:r>
                        <a:rPr lang="en-US" dirty="0" smtClean="0">
                          <a:solidFill>
                            <a:schemeClr val="tx1"/>
                          </a:solidFill>
                        </a:rPr>
                        <a:t>AIRS T and Q </a:t>
                      </a:r>
                      <a:endParaRPr lang="en-US"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pPr algn="ctr"/>
                      <a:endParaRPr lang="en-US" dirty="0"/>
                    </a:p>
                  </a:txBody>
                  <a:tcP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Single Field of View (15 km resolution) soundings</a:t>
                      </a:r>
                      <a:r>
                        <a:rPr lang="en-US" baseline="0" dirty="0" smtClean="0"/>
                        <a:t> derived by CIMSS</a:t>
                      </a:r>
                      <a:endParaRPr lang="en-US" dirty="0" smtClean="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aseline="0" dirty="0" smtClean="0"/>
                        <a:t>6 hours</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25246">
                <a:tc>
                  <a:txBody>
                    <a:bodyPr/>
                    <a:lstStyle/>
                    <a:p>
                      <a:pPr algn="ctr"/>
                      <a:r>
                        <a:rPr lang="en-US" dirty="0" smtClean="0">
                          <a:solidFill>
                            <a:schemeClr val="tx1"/>
                          </a:solidFill>
                        </a:rPr>
                        <a:t>TPW</a:t>
                      </a:r>
                      <a:endParaRPr lang="en-US"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pPr algn="ctr"/>
                      <a:endParaRPr lang="en-US" dirty="0"/>
                    </a:p>
                  </a:txBody>
                  <a:tcPr>
                    <a:lnT w="38100" cap="flat" cmpd="sng" algn="ctr">
                      <a:solidFill>
                        <a:scrgbClr r="0" g="0" b="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AMSR-E</a:t>
                      </a:r>
                      <a:r>
                        <a:rPr lang="en-US" baseline="0" dirty="0" smtClean="0"/>
                        <a:t> TPW retrievals derived by CIMSS</a:t>
                      </a:r>
                      <a:endParaRPr lang="en-US" dirty="0" smtClean="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6 hours</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25246">
                <a:tc>
                  <a:txBody>
                    <a:bodyPr/>
                    <a:lstStyle/>
                    <a:p>
                      <a:pPr algn="ctr"/>
                      <a:r>
                        <a:rPr lang="en-US" dirty="0" smtClean="0">
                          <a:solidFill>
                            <a:schemeClr val="tx1"/>
                          </a:solidFill>
                        </a:rPr>
                        <a:t>ALL</a:t>
                      </a:r>
                      <a:endParaRPr lang="en-US" dirty="0">
                        <a:solidFill>
                          <a:schemeClr val="tx1"/>
                        </a:solidFill>
                      </a:endParaRPr>
                    </a:p>
                  </a:txBody>
                  <a:tcPr>
                    <a:lnT w="12700" cap="flat" cmpd="sng" algn="ctr">
                      <a:solidFill>
                        <a:scrgbClr r="0" g="0" b="0"/>
                      </a:solidFill>
                      <a:prstDash val="solid"/>
                      <a:round/>
                      <a:headEnd type="none" w="med" len="med"/>
                      <a:tailEnd type="none" w="med" len="med"/>
                    </a:lnT>
                  </a:tcPr>
                </a:tc>
                <a:tc vMerge="1">
                  <a:txBody>
                    <a:bodyPr/>
                    <a:lstStyle/>
                    <a:p>
                      <a:pPr algn="ctr"/>
                      <a:endParaRPr lang="en-US" dirty="0"/>
                    </a:p>
                  </a:txBody>
                  <a:tcPr>
                    <a:lnT w="38100" cap="flat" cmpd="sng" algn="ctr">
                      <a:solidFill>
                        <a:scrgbClr r="0" g="0" b="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AMVs(h+RS</a:t>
                      </a:r>
                      <a:r>
                        <a:rPr lang="en-US" dirty="0" smtClean="0"/>
                        <a:t>)</a:t>
                      </a:r>
                      <a:r>
                        <a:rPr lang="en-US" baseline="0" dirty="0" smtClean="0"/>
                        <a:t> + AIRS T and Q + TPW</a:t>
                      </a:r>
                      <a:endParaRPr lang="en-US" dirty="0" smtClean="0"/>
                    </a:p>
                  </a:txBody>
                  <a:tcPr>
                    <a:lnT w="12700" cap="flat" cmpd="sng" algn="ctr">
                      <a:solidFill>
                        <a:scrgbClr r="0" g="0" b="0"/>
                      </a:solidFill>
                      <a:prstDash val="solid"/>
                      <a:round/>
                      <a:headEnd type="none" w="med" len="med"/>
                      <a:tailEnd type="none" w="med" len="med"/>
                    </a:lnT>
                  </a:tcPr>
                </a:tc>
                <a:tc>
                  <a:txBody>
                    <a:bodyPr/>
                    <a:lstStyle/>
                    <a:p>
                      <a:pPr algn="ctr"/>
                      <a:r>
                        <a:rPr lang="en-US" dirty="0" smtClean="0"/>
                        <a:t>3 hours</a:t>
                      </a:r>
                      <a:endParaRPr lang="en-US" dirty="0"/>
                    </a:p>
                  </a:txBody>
                  <a:tcPr>
                    <a:lnT w="12700" cap="flat" cmpd="sng" algn="ctr">
                      <a:solidFill>
                        <a:scrgbClr r="0" g="0" b="0"/>
                      </a:solidFill>
                      <a:prstDash val="solid"/>
                      <a:round/>
                      <a:headEnd type="none" w="med" len="med"/>
                      <a:tailEnd type="none" w="med" len="med"/>
                    </a:lnT>
                  </a:tcPr>
                </a:tc>
              </a:tr>
            </a:tbl>
          </a:graphicData>
        </a:graphic>
      </p:graphicFrame>
      <p:sp>
        <p:nvSpPr>
          <p:cNvPr id="10" name="Rectangle 2"/>
          <p:cNvSpPr>
            <a:spLocks noGrp="1" noChangeArrowheads="1"/>
          </p:cNvSpPr>
          <p:nvPr>
            <p:ph type="title"/>
          </p:nvPr>
        </p:nvSpPr>
        <p:spPr>
          <a:xfrm>
            <a:off x="0" y="131762"/>
            <a:ext cx="9144000" cy="858838"/>
          </a:xfrm>
        </p:spPr>
        <p:txBody>
          <a:bodyPr>
            <a:normAutofit/>
          </a:bodyPr>
          <a:lstStyle/>
          <a:p>
            <a:r>
              <a:rPr lang="en-US" sz="4000" b="1" dirty="0" smtClean="0">
                <a:solidFill>
                  <a:srgbClr val="B40069"/>
                </a:solidFill>
                <a:ea typeface="PMingLiU" charset="-120"/>
                <a:cs typeface="PMingLiU" charset="-120"/>
              </a:rPr>
              <a:t>Assimilation Experiments</a:t>
            </a:r>
          </a:p>
        </p:txBody>
      </p:sp>
      <p:cxnSp>
        <p:nvCxnSpPr>
          <p:cNvPr id="5" name="Straight Connector 4"/>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48366554-6315-4242-8C25-FF74A058E0F1}" type="slidenum">
              <a:rPr lang="en-US" smtClean="0"/>
              <a:pPr>
                <a:defRPr/>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52400" y="1219200"/>
            <a:ext cx="8763000" cy="5410200"/>
          </a:xfrm>
        </p:spPr>
        <p:txBody>
          <a:bodyPr/>
          <a:lstStyle/>
          <a:p>
            <a:pPr algn="just"/>
            <a:endParaRPr lang="en-US" sz="2800" smtClean="0">
              <a:solidFill>
                <a:srgbClr val="0000FF"/>
              </a:solidFill>
              <a:ea typeface="ＭＳ Ｐゴシック" charset="-128"/>
              <a:sym typeface="Symbol" pitchFamily="18" charset="2"/>
            </a:endParaRPr>
          </a:p>
        </p:txBody>
      </p:sp>
      <p:pic>
        <p:nvPicPr>
          <p:cNvPr id="33796" name="Picture 4" descr="ncep11.png"/>
          <p:cNvPicPr>
            <a:picLocks noChangeAspect="1"/>
          </p:cNvPicPr>
          <p:nvPr/>
        </p:nvPicPr>
        <p:blipFill>
          <a:blip r:embed="rId3" cstate="print"/>
          <a:srcRect t="3264" b="3628"/>
          <a:stretch>
            <a:fillRect/>
          </a:stretch>
        </p:blipFill>
        <p:spPr bwMode="auto">
          <a:xfrm>
            <a:off x="71437" y="978735"/>
            <a:ext cx="9061704" cy="5879265"/>
          </a:xfrm>
          <a:prstGeom prst="rect">
            <a:avLst/>
          </a:prstGeom>
          <a:noFill/>
          <a:ln w="9525">
            <a:noFill/>
            <a:miter lim="800000"/>
            <a:headEnd/>
            <a:tailEnd/>
          </a:ln>
        </p:spPr>
      </p:pic>
      <p:sp>
        <p:nvSpPr>
          <p:cNvPr id="6" name="Title 1"/>
          <p:cNvSpPr txBox="1">
            <a:spLocks/>
          </p:cNvSpPr>
          <p:nvPr/>
        </p:nvSpPr>
        <p:spPr bwMode="auto">
          <a:xfrm>
            <a:off x="152400" y="-76200"/>
            <a:ext cx="8839200" cy="9787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B40069"/>
                </a:solidFill>
                <a:effectLst/>
                <a:uLnTx/>
                <a:uFillTx/>
                <a:latin typeface="+mj-lt"/>
                <a:cs typeface="+mj-cs"/>
              </a:rPr>
              <a:t>3-day </a:t>
            </a:r>
            <a:r>
              <a:rPr lang="en-US" sz="4000" b="1" dirty="0">
                <a:solidFill>
                  <a:srgbClr val="B40069"/>
                </a:solidFill>
                <a:latin typeface="+mj-lt"/>
                <a:cs typeface="+mj-cs"/>
              </a:rPr>
              <a:t>E</a:t>
            </a:r>
            <a:r>
              <a:rPr kumimoji="0" lang="en-US" sz="4000" b="1" i="0" u="none" strike="noStrike" kern="1200" cap="none" spc="0" normalizeH="0" baseline="0" noProof="0" dirty="0" err="1" smtClean="0">
                <a:ln>
                  <a:noFill/>
                </a:ln>
                <a:solidFill>
                  <a:srgbClr val="B40069"/>
                </a:solidFill>
                <a:effectLst/>
                <a:uLnTx/>
                <a:uFillTx/>
                <a:latin typeface="+mj-lt"/>
                <a:cs typeface="+mj-cs"/>
              </a:rPr>
              <a:t>nsemble</a:t>
            </a:r>
            <a:r>
              <a:rPr kumimoji="0" lang="en-US" sz="4000" b="1" i="0" u="none" strike="noStrike" kern="1200" cap="none" spc="0" normalizeH="0" baseline="0" noProof="0" dirty="0" smtClean="0">
                <a:ln>
                  <a:noFill/>
                </a:ln>
                <a:solidFill>
                  <a:srgbClr val="B40069"/>
                </a:solidFill>
                <a:effectLst/>
                <a:uLnTx/>
                <a:uFillTx/>
                <a:latin typeface="+mj-lt"/>
                <a:cs typeface="+mj-cs"/>
              </a:rPr>
              <a:t> </a:t>
            </a:r>
            <a:r>
              <a:rPr lang="en-US" sz="4000" b="1" dirty="0" err="1">
                <a:solidFill>
                  <a:srgbClr val="B40069"/>
                </a:solidFill>
                <a:latin typeface="+mj-lt"/>
                <a:cs typeface="+mj-cs"/>
              </a:rPr>
              <a:t>F</a:t>
            </a:r>
            <a:r>
              <a:rPr kumimoji="0" lang="en-US" sz="4000" b="1" i="0" u="none" strike="noStrike" kern="1200" cap="none" spc="0" normalizeH="0" baseline="0" noProof="0" dirty="0" err="1" smtClean="0">
                <a:ln>
                  <a:noFill/>
                </a:ln>
                <a:solidFill>
                  <a:srgbClr val="B40069"/>
                </a:solidFill>
                <a:effectLst/>
                <a:uLnTx/>
                <a:uFillTx/>
                <a:latin typeface="+mj-lt"/>
                <a:cs typeface="+mj-cs"/>
              </a:rPr>
              <a:t>orecas</a:t>
            </a:r>
            <a:r>
              <a:rPr lang="en-US" sz="4000" b="1" dirty="0" smtClean="0">
                <a:solidFill>
                  <a:srgbClr val="B40069"/>
                </a:solidFill>
                <a:latin typeface="+mj-lt"/>
                <a:cs typeface="+mj-cs"/>
              </a:rPr>
              <a:t>t: CTL</a:t>
            </a:r>
            <a:endParaRPr kumimoji="0" lang="en-US" sz="4000" b="1" i="0" u="none" strike="noStrike" kern="1200" cap="none" spc="0" normalizeH="0" baseline="0" noProof="0" dirty="0">
              <a:ln>
                <a:noFill/>
              </a:ln>
              <a:solidFill>
                <a:srgbClr val="B40069"/>
              </a:solidFill>
              <a:effectLst/>
              <a:uLnTx/>
              <a:uFillTx/>
              <a:latin typeface="+mj-lt"/>
              <a:cs typeface="+mj-cs"/>
            </a:endParaRPr>
          </a:p>
        </p:txBody>
      </p:sp>
      <p:cxnSp>
        <p:nvCxnSpPr>
          <p:cNvPr id="5" name="Straight Connector 4"/>
          <p:cNvCxnSpPr/>
          <p:nvPr/>
        </p:nvCxnSpPr>
        <p:spPr>
          <a:xfrm>
            <a:off x="0" y="9144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48366554-6315-4242-8C25-FF74A058E0F1}" type="slidenum">
              <a:rPr lang="en-US" smtClean="0"/>
              <a:pPr>
                <a:defRPr/>
              </a:pPr>
              <a:t>40</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52400" y="1219200"/>
            <a:ext cx="8763000" cy="5410200"/>
          </a:xfrm>
        </p:spPr>
        <p:txBody>
          <a:bodyPr/>
          <a:lstStyle/>
          <a:p>
            <a:pPr algn="just"/>
            <a:endParaRPr lang="en-US" sz="2800" smtClean="0">
              <a:solidFill>
                <a:srgbClr val="0000FF"/>
              </a:solidFill>
              <a:ea typeface="ＭＳ Ｐゴシック" charset="-128"/>
              <a:sym typeface="Symbol" pitchFamily="18" charset="2"/>
            </a:endParaRPr>
          </a:p>
        </p:txBody>
      </p:sp>
      <p:pic>
        <p:nvPicPr>
          <p:cNvPr id="35844" name="Picture 5" descr="all11.png"/>
          <p:cNvPicPr>
            <a:picLocks noChangeAspect="1"/>
          </p:cNvPicPr>
          <p:nvPr/>
        </p:nvPicPr>
        <p:blipFill>
          <a:blip r:embed="rId3" cstate="print"/>
          <a:srcRect t="2930" b="3733"/>
          <a:stretch>
            <a:fillRect/>
          </a:stretch>
        </p:blipFill>
        <p:spPr bwMode="auto">
          <a:xfrm>
            <a:off x="71438" y="990601"/>
            <a:ext cx="9072562" cy="5867400"/>
          </a:xfrm>
          <a:prstGeom prst="rect">
            <a:avLst/>
          </a:prstGeom>
          <a:noFill/>
          <a:ln w="9525">
            <a:noFill/>
            <a:miter lim="800000"/>
            <a:headEnd/>
            <a:tailEnd/>
          </a:ln>
        </p:spPr>
      </p:pic>
      <p:sp>
        <p:nvSpPr>
          <p:cNvPr id="6" name="Title 1"/>
          <p:cNvSpPr txBox="1">
            <a:spLocks/>
          </p:cNvSpPr>
          <p:nvPr/>
        </p:nvSpPr>
        <p:spPr bwMode="auto">
          <a:xfrm>
            <a:off x="152400" y="-152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B40069"/>
                </a:solidFill>
                <a:effectLst/>
                <a:uLnTx/>
                <a:uFillTx/>
                <a:latin typeface="+mj-lt"/>
                <a:cs typeface="+mj-cs"/>
              </a:rPr>
              <a:t>3-day Ensemble </a:t>
            </a:r>
            <a:r>
              <a:rPr lang="en-US" sz="4000" b="1" dirty="0" err="1">
                <a:solidFill>
                  <a:srgbClr val="B40069"/>
                </a:solidFill>
                <a:latin typeface="+mj-lt"/>
                <a:cs typeface="+mj-cs"/>
              </a:rPr>
              <a:t>F</a:t>
            </a:r>
            <a:r>
              <a:rPr kumimoji="0" lang="en-US" sz="4000" b="1" i="0" u="none" strike="noStrike" kern="1200" cap="none" spc="0" normalizeH="0" baseline="0" noProof="0" dirty="0" err="1" smtClean="0">
                <a:ln>
                  <a:noFill/>
                </a:ln>
                <a:solidFill>
                  <a:srgbClr val="B40069"/>
                </a:solidFill>
                <a:effectLst/>
                <a:uLnTx/>
                <a:uFillTx/>
                <a:latin typeface="+mj-lt"/>
                <a:cs typeface="+mj-cs"/>
              </a:rPr>
              <a:t>orecas</a:t>
            </a:r>
            <a:r>
              <a:rPr lang="en-US" sz="4000" b="1" dirty="0" smtClean="0">
                <a:solidFill>
                  <a:srgbClr val="B40069"/>
                </a:solidFill>
                <a:latin typeface="+mj-lt"/>
                <a:cs typeface="+mj-cs"/>
              </a:rPr>
              <a:t>t: ALL</a:t>
            </a:r>
            <a:endParaRPr kumimoji="0" lang="en-US" sz="4000" b="1" i="0" u="none" strike="noStrike" kern="1200" cap="none" spc="0" normalizeH="0" baseline="0" noProof="0" dirty="0">
              <a:ln>
                <a:noFill/>
              </a:ln>
              <a:solidFill>
                <a:srgbClr val="B40069"/>
              </a:solidFill>
              <a:effectLst/>
              <a:uLnTx/>
              <a:uFillTx/>
              <a:latin typeface="+mj-lt"/>
              <a:cs typeface="+mj-cs"/>
            </a:endParaRPr>
          </a:p>
        </p:txBody>
      </p:sp>
      <p:cxnSp>
        <p:nvCxnSpPr>
          <p:cNvPr id="5" name="Straight Connector 4"/>
          <p:cNvCxnSpPr/>
          <p:nvPr/>
        </p:nvCxnSpPr>
        <p:spPr>
          <a:xfrm>
            <a:off x="0" y="9144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48366554-6315-4242-8C25-FF74A058E0F1}" type="slidenum">
              <a:rPr lang="en-US" smtClean="0"/>
              <a:pPr>
                <a:defRPr/>
              </a:pPr>
              <a:t>41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sz="4000" b="1" dirty="0" smtClean="0">
                <a:solidFill>
                  <a:srgbClr val="B40069"/>
                </a:solidFill>
              </a:rPr>
              <a:t>Conclusions from Satellite Multi-Variable Product Assimilation Studies</a:t>
            </a:r>
            <a:endParaRPr lang="en-US" sz="4000" b="1" dirty="0">
              <a:solidFill>
                <a:srgbClr val="B40069"/>
              </a:solidFill>
            </a:endParaRPr>
          </a:p>
        </p:txBody>
      </p:sp>
      <p:sp>
        <p:nvSpPr>
          <p:cNvPr id="6" name="Content Placeholder 2"/>
          <p:cNvSpPr txBox="1">
            <a:spLocks/>
          </p:cNvSpPr>
          <p:nvPr/>
        </p:nvSpPr>
        <p:spPr bwMode="auto">
          <a:xfrm>
            <a:off x="457200" y="1493838"/>
            <a:ext cx="8382000" cy="300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indent="-342900" eaLnBrk="0" hangingPunct="0">
              <a:spcBef>
                <a:spcPct val="20000"/>
              </a:spcBef>
              <a:buFont typeface="Arial" pitchFamily="34" charset="0"/>
              <a:buChar char="•"/>
            </a:pPr>
            <a:r>
              <a:rPr lang="en-US" sz="2800" dirty="0" smtClean="0">
                <a:solidFill>
                  <a:srgbClr val="000066"/>
                </a:solidFill>
                <a:latin typeface="Calibri"/>
                <a:cs typeface="Calibri"/>
                <a:sym typeface="Symbol" pitchFamily="18" charset="2"/>
              </a:rPr>
              <a:t>For assimilation of TPW and AIRS-Q, the larger ensemble size improves the analyses of TC </a:t>
            </a:r>
            <a:r>
              <a:rPr lang="en-US" sz="2800" dirty="0" err="1" smtClean="0">
                <a:solidFill>
                  <a:srgbClr val="000066"/>
                </a:solidFill>
                <a:latin typeface="Calibri"/>
                <a:cs typeface="Calibri"/>
                <a:sym typeface="Symbol" pitchFamily="18" charset="2"/>
              </a:rPr>
              <a:t>Sinlaku</a:t>
            </a:r>
            <a:r>
              <a:rPr lang="en-US" sz="2800" dirty="0" smtClean="0">
                <a:solidFill>
                  <a:srgbClr val="000066"/>
                </a:solidFill>
                <a:latin typeface="Calibri"/>
                <a:cs typeface="Calibri"/>
                <a:sym typeface="Symbol" pitchFamily="18" charset="2"/>
              </a:rPr>
              <a:t>.</a:t>
            </a:r>
          </a:p>
          <a:p>
            <a:pPr marL="342900" indent="-342900" eaLnBrk="0" hangingPunct="0">
              <a:spcBef>
                <a:spcPct val="20000"/>
              </a:spcBef>
              <a:buFont typeface="Arial" pitchFamily="34" charset="0"/>
              <a:buChar char="•"/>
            </a:pPr>
            <a:r>
              <a:rPr lang="en-US" sz="2800" dirty="0" smtClean="0">
                <a:solidFill>
                  <a:srgbClr val="000066"/>
                </a:solidFill>
                <a:latin typeface="Calibri"/>
                <a:cs typeface="Calibri"/>
                <a:sym typeface="Symbol" pitchFamily="18" charset="2"/>
              </a:rPr>
              <a:t>Assimilation of water vapor observations requires a much larger ensemble size than 32?</a:t>
            </a:r>
          </a:p>
          <a:p>
            <a:pPr marL="342900" indent="-342900" eaLnBrk="0" hangingPunct="0">
              <a:spcBef>
                <a:spcPct val="20000"/>
              </a:spcBef>
              <a:buFont typeface="Arial" pitchFamily="34" charset="0"/>
              <a:buChar char="•"/>
            </a:pPr>
            <a:r>
              <a:rPr lang="en-US" sz="2800" dirty="0" smtClean="0">
                <a:solidFill>
                  <a:srgbClr val="000066"/>
                </a:solidFill>
                <a:latin typeface="Calibri"/>
                <a:cs typeface="Calibri"/>
                <a:sym typeface="Symbol" pitchFamily="18" charset="2"/>
              </a:rPr>
              <a:t>For AMVs, the larger ensemble size has little impact on the analyses.</a:t>
            </a:r>
          </a:p>
          <a:p>
            <a:pPr marL="342900" indent="-342900" eaLnBrk="0" hangingPunct="0">
              <a:spcBef>
                <a:spcPct val="20000"/>
              </a:spcBef>
              <a:buFont typeface="Arial" pitchFamily="34" charset="0"/>
              <a:buChar char="•"/>
            </a:pPr>
            <a:endParaRPr lang="en-US" sz="2800" b="1" dirty="0" smtClean="0">
              <a:solidFill>
                <a:srgbClr val="000066"/>
              </a:solidFill>
              <a:latin typeface="+mj-lt"/>
              <a:sym typeface="Symbol" pitchFamily="18" charset="2"/>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800" b="1" i="0" u="none" strike="noStrike" kern="1200" cap="none" spc="0" normalizeH="0" baseline="0" noProof="0" dirty="0" smtClean="0">
              <a:ln>
                <a:noFill/>
              </a:ln>
              <a:solidFill>
                <a:srgbClr val="000066"/>
              </a:solidFill>
              <a:effectLst/>
              <a:uLnTx/>
              <a:uFillTx/>
              <a:latin typeface="+mn-lt"/>
              <a:ea typeface="ＭＳ Ｐゴシック" charset="-128"/>
              <a:cs typeface="+mn-cs"/>
            </a:endParaRPr>
          </a:p>
        </p:txBody>
      </p:sp>
      <p:sp>
        <p:nvSpPr>
          <p:cNvPr id="7" name="Content Placeholder 2"/>
          <p:cNvSpPr txBox="1">
            <a:spLocks/>
          </p:cNvSpPr>
          <p:nvPr/>
        </p:nvSpPr>
        <p:spPr bwMode="auto">
          <a:xfrm>
            <a:off x="228600" y="5105400"/>
            <a:ext cx="8686800" cy="1143000"/>
          </a:xfrm>
          <a:prstGeom prst="rect">
            <a:avLst/>
          </a:prstGeom>
          <a:solidFill>
            <a:srgbClr val="0099FF">
              <a:alpha val="50000"/>
            </a:srgbClr>
          </a:solid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3200" b="1" dirty="0" smtClean="0">
                <a:solidFill>
                  <a:srgbClr val="800000"/>
                </a:solidFill>
                <a:latin typeface="+mn-lt"/>
              </a:rPr>
              <a:t>AMVs and TPW data have a particularly strong impact on the initial analyses of </a:t>
            </a:r>
            <a:r>
              <a:rPr lang="en-US" sz="3200" b="1" dirty="0" err="1" smtClean="0">
                <a:solidFill>
                  <a:srgbClr val="800000"/>
                </a:solidFill>
                <a:latin typeface="+mn-lt"/>
              </a:rPr>
              <a:t>Sinlaku</a:t>
            </a:r>
            <a:endParaRPr kumimoji="0" lang="en-US" sz="3200" b="1" i="0" u="none" strike="noStrike" kern="1200" cap="none" spc="0" normalizeH="0" baseline="0" noProof="0" dirty="0" smtClean="0">
              <a:ln>
                <a:noFill/>
              </a:ln>
              <a:solidFill>
                <a:srgbClr val="800000"/>
              </a:solidFill>
              <a:effectLst/>
              <a:uLnTx/>
              <a:uFillTx/>
              <a:latin typeface="+mn-lt"/>
            </a:endParaRPr>
          </a:p>
        </p:txBody>
      </p:sp>
      <p:cxnSp>
        <p:nvCxnSpPr>
          <p:cNvPr id="8" name="Straight Connector 7"/>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48366554-6315-4242-8C25-FF74A058E0F1}" type="slidenum">
              <a:rPr lang="en-US" smtClean="0"/>
              <a:pPr>
                <a:defRPr/>
              </a:pPr>
              <a:t>42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314" name="Group 14"/>
          <p:cNvGrpSpPr>
            <a:grpSpLocks/>
          </p:cNvGrpSpPr>
          <p:nvPr/>
        </p:nvGrpSpPr>
        <p:grpSpPr bwMode="auto">
          <a:xfrm>
            <a:off x="284163" y="-28575"/>
            <a:ext cx="4556125" cy="2566988"/>
            <a:chOff x="0" y="457200"/>
            <a:chExt cx="9144000" cy="5960573"/>
          </a:xfrm>
        </p:grpSpPr>
        <p:grpSp>
          <p:nvGrpSpPr>
            <p:cNvPr id="13388" name="Group 6"/>
            <p:cNvGrpSpPr>
              <a:grpSpLocks/>
            </p:cNvGrpSpPr>
            <p:nvPr/>
          </p:nvGrpSpPr>
          <p:grpSpPr bwMode="auto">
            <a:xfrm>
              <a:off x="0" y="893763"/>
              <a:ext cx="9144000" cy="5121275"/>
              <a:chOff x="0" y="919161"/>
              <a:chExt cx="9144000" cy="5120640"/>
            </a:xfrm>
          </p:grpSpPr>
          <p:pic>
            <p:nvPicPr>
              <p:cNvPr id="13391" name="Picture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44562"/>
                <a:ext cx="49377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2" name="Picture 4" descr="OBSPLOT_2008091018.eps"/>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919161"/>
                <a:ext cx="5029200"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89" name="TextBox 5"/>
            <p:cNvSpPr txBox="1">
              <a:spLocks noChangeArrowheads="1"/>
            </p:cNvSpPr>
            <p:nvPr/>
          </p:nvSpPr>
          <p:spPr bwMode="auto">
            <a:xfrm>
              <a:off x="2472508" y="5917407"/>
              <a:ext cx="4487862" cy="50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r>
                <a:rPr lang="en-US" sz="800">
                  <a:solidFill>
                    <a:srgbClr val="FF0000"/>
                  </a:solidFill>
                  <a:latin typeface="Calibri" pitchFamily="-106" charset="0"/>
                </a:rPr>
                <a:t>P ≤ 350 hPa    </a:t>
              </a:r>
              <a:r>
                <a:rPr lang="en-US" sz="800">
                  <a:solidFill>
                    <a:srgbClr val="22F930"/>
                  </a:solidFill>
                  <a:latin typeface="Calibri" pitchFamily="-106" charset="0"/>
                </a:rPr>
                <a:t>350 &lt; P ≤ 800 hPa     </a:t>
              </a:r>
              <a:r>
                <a:rPr lang="en-US" sz="800">
                  <a:solidFill>
                    <a:srgbClr val="0000FF"/>
                  </a:solidFill>
                  <a:latin typeface="Calibri" pitchFamily="-106" charset="0"/>
                </a:rPr>
                <a:t>P &gt; 800 hPa</a:t>
              </a:r>
            </a:p>
          </p:txBody>
        </p:sp>
        <p:sp>
          <p:nvSpPr>
            <p:cNvPr id="13390" name="TextBox 6"/>
            <p:cNvSpPr txBox="1">
              <a:spLocks noChangeArrowheads="1"/>
            </p:cNvSpPr>
            <p:nvPr/>
          </p:nvSpPr>
          <p:spPr bwMode="auto">
            <a:xfrm>
              <a:off x="3005426" y="457200"/>
              <a:ext cx="4140078" cy="57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r>
                <a:rPr lang="en-US" sz="1000">
                  <a:latin typeface="Georgia" pitchFamily="-106" charset="0"/>
                </a:rPr>
                <a:t>Hurricane Ike 10 Sep 18 UTC</a:t>
              </a:r>
            </a:p>
          </p:txBody>
        </p:sp>
      </p:grpSp>
      <p:sp>
        <p:nvSpPr>
          <p:cNvPr id="13315" name="TextBox 16"/>
          <p:cNvSpPr txBox="1">
            <a:spLocks noChangeArrowheads="1"/>
          </p:cNvSpPr>
          <p:nvPr/>
        </p:nvSpPr>
        <p:spPr bwMode="auto">
          <a:xfrm>
            <a:off x="6018213" y="120650"/>
            <a:ext cx="2781300" cy="2120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r>
              <a:rPr lang="en-US" sz="1800">
                <a:latin typeface="Calibri" pitchFamily="-106" charset="0"/>
              </a:rPr>
              <a:t>TC intensity, size and asymmetry are all important. Enhanced AMVs depict banding features as well as extent and magnitude of flow at low, middle and upper levels. </a:t>
            </a:r>
          </a:p>
          <a:p>
            <a:pPr eaLnBrk="1" hangingPunct="1"/>
            <a:endParaRPr lang="en-US" sz="1800">
              <a:latin typeface="Calibri" pitchFamily="-106" charset="0"/>
            </a:endParaRPr>
          </a:p>
        </p:txBody>
      </p:sp>
      <p:sp>
        <p:nvSpPr>
          <p:cNvPr id="13316" name="TextBox 24"/>
          <p:cNvSpPr txBox="1">
            <a:spLocks noChangeArrowheads="1"/>
          </p:cNvSpPr>
          <p:nvPr/>
        </p:nvSpPr>
        <p:spPr bwMode="auto">
          <a:xfrm>
            <a:off x="6018213" y="4864100"/>
            <a:ext cx="2781300" cy="175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r>
              <a:rPr lang="en-US" sz="1800">
                <a:latin typeface="Calibri" pitchFamily="-106" charset="0"/>
              </a:rPr>
              <a:t>AMV assimilation using a </a:t>
            </a:r>
          </a:p>
          <a:p>
            <a:pPr eaLnBrk="1" hangingPunct="1"/>
            <a:r>
              <a:rPr lang="en-US" sz="1800">
                <a:latin typeface="Calibri" pitchFamily="-106" charset="0"/>
              </a:rPr>
              <a:t>3-hrly cycle produces significantly  better fit to Best Track wind radii relative to Control (GDAS PREPBUFR obs only).</a:t>
            </a:r>
          </a:p>
        </p:txBody>
      </p:sp>
      <p:sp>
        <p:nvSpPr>
          <p:cNvPr id="26" name="TextBox 25"/>
          <p:cNvSpPr txBox="1"/>
          <p:nvPr/>
        </p:nvSpPr>
        <p:spPr>
          <a:xfrm>
            <a:off x="6018213" y="2527300"/>
            <a:ext cx="2781300" cy="2030413"/>
          </a:xfrm>
          <a:prstGeom prst="rect">
            <a:avLst/>
          </a:prstGeom>
          <a:noFill/>
          <a:ln>
            <a:solidFill>
              <a:schemeClr val="bg1">
                <a:lumMod val="75000"/>
              </a:schemeClr>
            </a:solidFill>
          </a:ln>
        </p:spPr>
        <p:txBody>
          <a:bodyPr>
            <a:spAutoFit/>
          </a:bodyPr>
          <a:lstStyle/>
          <a:p>
            <a:pPr fontAlgn="auto">
              <a:spcBef>
                <a:spcPts val="0"/>
              </a:spcBef>
              <a:spcAft>
                <a:spcPts val="0"/>
              </a:spcAft>
              <a:defRPr/>
            </a:pPr>
            <a:r>
              <a:rPr lang="en-US" dirty="0">
                <a:latin typeface="+mn-lt"/>
                <a:ea typeface="+mn-ea"/>
              </a:rPr>
              <a:t>An ensemble of bogus vortices is used to initialize GSI-Hybrid / WRF DA, thereby representing background uncertainty with respect to intensity and size.</a:t>
            </a:r>
          </a:p>
        </p:txBody>
      </p:sp>
      <p:graphicFrame>
        <p:nvGraphicFramePr>
          <p:cNvPr id="101" name="Table 100"/>
          <p:cNvGraphicFramePr>
            <a:graphicFrameLocks noGrp="1"/>
          </p:cNvGraphicFramePr>
          <p:nvPr/>
        </p:nvGraphicFramePr>
        <p:xfrm>
          <a:off x="255588" y="4683125"/>
          <a:ext cx="4483100" cy="2125980"/>
        </p:xfrm>
        <a:graphic>
          <a:graphicData uri="http://schemas.openxmlformats.org/drawingml/2006/table">
            <a:tbl>
              <a:tblPr/>
              <a:tblGrid>
                <a:gridCol w="1495425"/>
                <a:gridCol w="1493837"/>
                <a:gridCol w="1493838"/>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106" charset="0"/>
                          <a:ea typeface="ＭＳ Ｐゴシック" pitchFamily="-106" charset="-128"/>
                        </a:rPr>
                        <a:t>34-kt radii (nm)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106" charset="0"/>
                          <a:ea typeface="ＭＳ Ｐゴシック" pitchFamily="-106" charset="-128"/>
                        </a:rPr>
                        <a:t>CTL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106" charset="0"/>
                          <a:ea typeface="ＭＳ Ｐゴシック" pitchFamily="-106" charset="-128"/>
                        </a:rPr>
                        <a:t>EXP3HR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NE Quadrant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34.6 (+31.9)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Calibri" pitchFamily="-106" charset="0"/>
                          <a:ea typeface="ＭＳ Ｐゴシック" pitchFamily="-106" charset="-128"/>
                        </a:rPr>
                        <a:t>19.1 (+9.0)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SE Quadrant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33.2 (+23.1)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27.3 </a:t>
                      </a:r>
                      <a:r>
                        <a:rPr kumimoji="0" lang="en-US" sz="1800" b="1" i="1" u="none" strike="noStrike" cap="none" normalizeH="0" baseline="0" smtClean="0">
                          <a:ln>
                            <a:noFill/>
                          </a:ln>
                          <a:solidFill>
                            <a:srgbClr val="000000"/>
                          </a:solidFill>
                          <a:effectLst/>
                          <a:latin typeface="Calibri" pitchFamily="-106" charset="0"/>
                          <a:ea typeface="ＭＳ Ｐゴシック" pitchFamily="-106" charset="-128"/>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SW Quadrant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24.0 (+19.8)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Calibri" pitchFamily="-106" charset="0"/>
                          <a:ea typeface="ＭＳ Ｐゴシック" pitchFamily="-106" charset="-128"/>
                        </a:rPr>
                        <a:t>14.7 (+2.8)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NW Quadrant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23.9 (-10.9)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28.0 (-17.8)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3344" name="TextBox 101"/>
          <p:cNvSpPr txBox="1">
            <a:spLocks noChangeArrowheads="1"/>
          </p:cNvSpPr>
          <p:nvPr/>
        </p:nvSpPr>
        <p:spPr bwMode="auto">
          <a:xfrm>
            <a:off x="539750" y="4432300"/>
            <a:ext cx="39560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r>
              <a:rPr lang="en-US" sz="1400"/>
              <a:t>O-F MAE and Bias (mean over all DA windows)</a:t>
            </a:r>
          </a:p>
        </p:txBody>
      </p:sp>
      <p:grpSp>
        <p:nvGrpSpPr>
          <p:cNvPr id="13345" name="Group 102"/>
          <p:cNvGrpSpPr>
            <a:grpSpLocks/>
          </p:cNvGrpSpPr>
          <p:nvPr/>
        </p:nvGrpSpPr>
        <p:grpSpPr bwMode="auto">
          <a:xfrm>
            <a:off x="2825750" y="2665413"/>
            <a:ext cx="1828800" cy="1612900"/>
            <a:chOff x="1796827" y="1826964"/>
            <a:chExt cx="3632891" cy="3684653"/>
          </a:xfrm>
        </p:grpSpPr>
        <p:grpSp>
          <p:nvGrpSpPr>
            <p:cNvPr id="13348" name="Group 27"/>
            <p:cNvGrpSpPr>
              <a:grpSpLocks/>
            </p:cNvGrpSpPr>
            <p:nvPr/>
          </p:nvGrpSpPr>
          <p:grpSpPr bwMode="auto">
            <a:xfrm>
              <a:off x="2570274" y="2603663"/>
              <a:ext cx="2110902" cy="2096267"/>
              <a:chOff x="3516549" y="2603663"/>
              <a:chExt cx="2110902" cy="2096267"/>
            </a:xfrm>
          </p:grpSpPr>
          <p:sp>
            <p:nvSpPr>
              <p:cNvPr id="140" name="Oval 3"/>
              <p:cNvSpPr>
                <a:spLocks noChangeArrowheads="1"/>
              </p:cNvSpPr>
              <p:nvPr/>
            </p:nvSpPr>
            <p:spPr bwMode="auto">
              <a:xfrm>
                <a:off x="4114800" y="3208884"/>
                <a:ext cx="914400" cy="914400"/>
              </a:xfrm>
              <a:prstGeom prst="ellipse">
                <a:avLst/>
              </a:prstGeom>
              <a:noFill/>
              <a:ln w="3175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41" name="Oval 5"/>
              <p:cNvSpPr>
                <a:spLocks noChangeArrowheads="1"/>
              </p:cNvSpPr>
              <p:nvPr/>
            </p:nvSpPr>
            <p:spPr bwMode="auto">
              <a:xfrm>
                <a:off x="3887173" y="2943861"/>
                <a:ext cx="1369654" cy="1444445"/>
              </a:xfrm>
              <a:prstGeom prst="ellipse">
                <a:avLst/>
              </a:prstGeom>
              <a:noFill/>
              <a:ln w="3175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42" name="Oval 141"/>
              <p:cNvSpPr>
                <a:spLocks noChangeArrowheads="1"/>
              </p:cNvSpPr>
              <p:nvPr/>
            </p:nvSpPr>
            <p:spPr bwMode="auto">
              <a:xfrm>
                <a:off x="4455203" y="3519286"/>
                <a:ext cx="233593" cy="265022"/>
              </a:xfrm>
              <a:prstGeom prst="ellipse">
                <a:avLst/>
              </a:prstGeom>
              <a:noFill/>
              <a:ln w="3175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43" name="Oval 142"/>
              <p:cNvSpPr>
                <a:spLocks noChangeArrowheads="1"/>
              </p:cNvSpPr>
              <p:nvPr/>
            </p:nvSpPr>
            <p:spPr bwMode="auto">
              <a:xfrm>
                <a:off x="3516549" y="2603663"/>
                <a:ext cx="2110902" cy="2096267"/>
              </a:xfrm>
              <a:prstGeom prst="ellipse">
                <a:avLst/>
              </a:prstGeom>
              <a:noFill/>
              <a:ln w="3175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grpSp>
        <p:grpSp>
          <p:nvGrpSpPr>
            <p:cNvPr id="13349" name="Group 112"/>
            <p:cNvGrpSpPr>
              <a:grpSpLocks/>
            </p:cNvGrpSpPr>
            <p:nvPr/>
          </p:nvGrpSpPr>
          <p:grpSpPr bwMode="auto">
            <a:xfrm>
              <a:off x="1796827" y="1826963"/>
              <a:ext cx="3632891" cy="3684652"/>
              <a:chOff x="-84218" y="2603662"/>
              <a:chExt cx="3632891" cy="3684652"/>
            </a:xfrm>
          </p:grpSpPr>
          <p:grpSp>
            <p:nvGrpSpPr>
              <p:cNvPr id="13350" name="Group 106"/>
              <p:cNvGrpSpPr>
                <a:grpSpLocks/>
              </p:cNvGrpSpPr>
              <p:nvPr/>
            </p:nvGrpSpPr>
            <p:grpSpPr bwMode="auto">
              <a:xfrm>
                <a:off x="306939" y="3051934"/>
                <a:ext cx="2853706" cy="2800346"/>
                <a:chOff x="306939" y="3051934"/>
                <a:chExt cx="2853706" cy="2800346"/>
              </a:xfrm>
            </p:grpSpPr>
            <p:grpSp>
              <p:nvGrpSpPr>
                <p:cNvPr id="13356" name="Group 100"/>
                <p:cNvGrpSpPr>
                  <a:grpSpLocks/>
                </p:cNvGrpSpPr>
                <p:nvPr/>
              </p:nvGrpSpPr>
              <p:grpSpPr bwMode="auto">
                <a:xfrm>
                  <a:off x="573996" y="3307743"/>
                  <a:ext cx="2302404" cy="2228778"/>
                  <a:chOff x="573996" y="3307743"/>
                  <a:chExt cx="2302404" cy="2228778"/>
                </a:xfrm>
              </p:grpSpPr>
              <p:grpSp>
                <p:nvGrpSpPr>
                  <p:cNvPr id="13362" name="Group 94"/>
                  <p:cNvGrpSpPr>
                    <a:grpSpLocks/>
                  </p:cNvGrpSpPr>
                  <p:nvPr/>
                </p:nvGrpSpPr>
                <p:grpSpPr bwMode="auto">
                  <a:xfrm>
                    <a:off x="573996" y="3307743"/>
                    <a:ext cx="2198037" cy="2228778"/>
                    <a:chOff x="116237" y="2562777"/>
                    <a:chExt cx="2198037" cy="2228778"/>
                  </a:xfrm>
                </p:grpSpPr>
                <p:grpSp>
                  <p:nvGrpSpPr>
                    <p:cNvPr id="13368" name="Group 88"/>
                    <p:cNvGrpSpPr>
                      <a:grpSpLocks/>
                    </p:cNvGrpSpPr>
                    <p:nvPr/>
                  </p:nvGrpSpPr>
                  <p:grpSpPr bwMode="auto">
                    <a:xfrm>
                      <a:off x="203372" y="2562777"/>
                      <a:ext cx="2110902" cy="2228778"/>
                      <a:chOff x="457200" y="2562777"/>
                      <a:chExt cx="2110902" cy="2228778"/>
                    </a:xfrm>
                  </p:grpSpPr>
                  <p:grpSp>
                    <p:nvGrpSpPr>
                      <p:cNvPr id="13374" name="Group 48"/>
                      <p:cNvGrpSpPr>
                        <a:grpSpLocks/>
                      </p:cNvGrpSpPr>
                      <p:nvPr/>
                    </p:nvGrpSpPr>
                    <p:grpSpPr bwMode="auto">
                      <a:xfrm>
                        <a:off x="457200" y="2695288"/>
                        <a:ext cx="2110902" cy="2096267"/>
                        <a:chOff x="3516549" y="2603663"/>
                        <a:chExt cx="2110902" cy="2096267"/>
                      </a:xfrm>
                    </p:grpSpPr>
                    <p:sp>
                      <p:nvSpPr>
                        <p:cNvPr id="136" name="Oval 135"/>
                        <p:cNvSpPr>
                          <a:spLocks noChangeArrowheads="1"/>
                        </p:cNvSpPr>
                        <p:nvPr/>
                      </p:nvSpPr>
                      <p:spPr bwMode="auto">
                        <a:xfrm>
                          <a:off x="4114800" y="3208884"/>
                          <a:ext cx="914400" cy="914400"/>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37" name="Oval 136"/>
                        <p:cNvSpPr>
                          <a:spLocks noChangeArrowheads="1"/>
                        </p:cNvSpPr>
                        <p:nvPr/>
                      </p:nvSpPr>
                      <p:spPr bwMode="auto">
                        <a:xfrm>
                          <a:off x="3887173" y="2943861"/>
                          <a:ext cx="1369654" cy="1444445"/>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38" name="Oval 137"/>
                        <p:cNvSpPr>
                          <a:spLocks noChangeArrowheads="1"/>
                        </p:cNvSpPr>
                        <p:nvPr/>
                      </p:nvSpPr>
                      <p:spPr bwMode="auto">
                        <a:xfrm>
                          <a:off x="4455203" y="3519286"/>
                          <a:ext cx="233593" cy="265022"/>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39" name="Oval 138"/>
                        <p:cNvSpPr>
                          <a:spLocks noChangeArrowheads="1"/>
                        </p:cNvSpPr>
                        <p:nvPr/>
                      </p:nvSpPr>
                      <p:spPr bwMode="auto">
                        <a:xfrm>
                          <a:off x="3516549" y="2603663"/>
                          <a:ext cx="2110902" cy="2096267"/>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grpSp>
                  <p:grpSp>
                    <p:nvGrpSpPr>
                      <p:cNvPr id="13375" name="Group 83"/>
                      <p:cNvGrpSpPr>
                        <a:grpSpLocks/>
                      </p:cNvGrpSpPr>
                      <p:nvPr/>
                    </p:nvGrpSpPr>
                    <p:grpSpPr bwMode="auto">
                      <a:xfrm>
                        <a:off x="457200" y="2562777"/>
                        <a:ext cx="2110902" cy="2096267"/>
                        <a:chOff x="3516549" y="2603663"/>
                        <a:chExt cx="2110902" cy="2096267"/>
                      </a:xfrm>
                    </p:grpSpPr>
                    <p:sp>
                      <p:nvSpPr>
                        <p:cNvPr id="132" name="Oval 131"/>
                        <p:cNvSpPr>
                          <a:spLocks noChangeArrowheads="1"/>
                        </p:cNvSpPr>
                        <p:nvPr/>
                      </p:nvSpPr>
                      <p:spPr bwMode="auto">
                        <a:xfrm>
                          <a:off x="4114800" y="3208884"/>
                          <a:ext cx="914400" cy="914400"/>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33" name="Oval 132"/>
                        <p:cNvSpPr>
                          <a:spLocks noChangeArrowheads="1"/>
                        </p:cNvSpPr>
                        <p:nvPr/>
                      </p:nvSpPr>
                      <p:spPr bwMode="auto">
                        <a:xfrm>
                          <a:off x="3887173" y="2943861"/>
                          <a:ext cx="1369654" cy="1444445"/>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34" name="Oval 133"/>
                        <p:cNvSpPr>
                          <a:spLocks noChangeArrowheads="1"/>
                        </p:cNvSpPr>
                        <p:nvPr/>
                      </p:nvSpPr>
                      <p:spPr bwMode="auto">
                        <a:xfrm>
                          <a:off x="4455203" y="3519286"/>
                          <a:ext cx="233593" cy="265022"/>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35" name="Oval 134"/>
                        <p:cNvSpPr>
                          <a:spLocks noChangeArrowheads="1"/>
                        </p:cNvSpPr>
                        <p:nvPr/>
                      </p:nvSpPr>
                      <p:spPr bwMode="auto">
                        <a:xfrm>
                          <a:off x="3516549" y="2603663"/>
                          <a:ext cx="2110902" cy="2096267"/>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grpSp>
                </p:grpSp>
                <p:grpSp>
                  <p:nvGrpSpPr>
                    <p:cNvPr id="13369" name="Group 89"/>
                    <p:cNvGrpSpPr>
                      <a:grpSpLocks/>
                    </p:cNvGrpSpPr>
                    <p:nvPr/>
                  </p:nvGrpSpPr>
                  <p:grpSpPr bwMode="auto">
                    <a:xfrm>
                      <a:off x="116237" y="2637489"/>
                      <a:ext cx="2110902" cy="2096267"/>
                      <a:chOff x="3516549" y="2603663"/>
                      <a:chExt cx="2110902" cy="2096267"/>
                    </a:xfrm>
                  </p:grpSpPr>
                  <p:sp>
                    <p:nvSpPr>
                      <p:cNvPr id="126" name="Oval 125"/>
                      <p:cNvSpPr>
                        <a:spLocks noChangeArrowheads="1"/>
                      </p:cNvSpPr>
                      <p:nvPr/>
                    </p:nvSpPr>
                    <p:spPr bwMode="auto">
                      <a:xfrm>
                        <a:off x="4114800" y="3208884"/>
                        <a:ext cx="914400" cy="914400"/>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27" name="Oval 126"/>
                      <p:cNvSpPr>
                        <a:spLocks noChangeArrowheads="1"/>
                      </p:cNvSpPr>
                      <p:nvPr/>
                    </p:nvSpPr>
                    <p:spPr bwMode="auto">
                      <a:xfrm>
                        <a:off x="3887173" y="2943861"/>
                        <a:ext cx="1369654" cy="1444445"/>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28" name="Oval 127"/>
                      <p:cNvSpPr>
                        <a:spLocks noChangeArrowheads="1"/>
                      </p:cNvSpPr>
                      <p:nvPr/>
                    </p:nvSpPr>
                    <p:spPr bwMode="auto">
                      <a:xfrm>
                        <a:off x="4455203" y="3519286"/>
                        <a:ext cx="233593" cy="265022"/>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29" name="Oval 128"/>
                      <p:cNvSpPr>
                        <a:spLocks noChangeArrowheads="1"/>
                      </p:cNvSpPr>
                      <p:nvPr/>
                    </p:nvSpPr>
                    <p:spPr bwMode="auto">
                      <a:xfrm>
                        <a:off x="3516549" y="2603663"/>
                        <a:ext cx="2110902" cy="2096267"/>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grpSp>
              </p:grpSp>
              <p:grpSp>
                <p:nvGrpSpPr>
                  <p:cNvPr id="13363" name="Group 95"/>
                  <p:cNvGrpSpPr>
                    <a:grpSpLocks/>
                  </p:cNvGrpSpPr>
                  <p:nvPr/>
                </p:nvGrpSpPr>
                <p:grpSpPr bwMode="auto">
                  <a:xfrm>
                    <a:off x="765498" y="3382455"/>
                    <a:ext cx="2110902" cy="2096267"/>
                    <a:chOff x="3516549" y="2603663"/>
                    <a:chExt cx="2110902" cy="2096267"/>
                  </a:xfrm>
                </p:grpSpPr>
                <p:sp>
                  <p:nvSpPr>
                    <p:cNvPr id="120" name="Oval 119"/>
                    <p:cNvSpPr>
                      <a:spLocks noChangeArrowheads="1"/>
                    </p:cNvSpPr>
                    <p:nvPr/>
                  </p:nvSpPr>
                  <p:spPr bwMode="auto">
                    <a:xfrm>
                      <a:off x="4114800" y="3208884"/>
                      <a:ext cx="914400" cy="914400"/>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21" name="Oval 120"/>
                    <p:cNvSpPr>
                      <a:spLocks noChangeArrowheads="1"/>
                    </p:cNvSpPr>
                    <p:nvPr/>
                  </p:nvSpPr>
                  <p:spPr bwMode="auto">
                    <a:xfrm>
                      <a:off x="3887173" y="2943861"/>
                      <a:ext cx="1369654" cy="1444445"/>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22" name="Oval 121"/>
                    <p:cNvSpPr>
                      <a:spLocks noChangeArrowheads="1"/>
                    </p:cNvSpPr>
                    <p:nvPr/>
                  </p:nvSpPr>
                  <p:spPr bwMode="auto">
                    <a:xfrm>
                      <a:off x="4455203" y="3519286"/>
                      <a:ext cx="233593" cy="265022"/>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23" name="Oval 122"/>
                    <p:cNvSpPr>
                      <a:spLocks noChangeArrowheads="1"/>
                    </p:cNvSpPr>
                    <p:nvPr/>
                  </p:nvSpPr>
                  <p:spPr bwMode="auto">
                    <a:xfrm>
                      <a:off x="3516549" y="2603663"/>
                      <a:ext cx="2110902" cy="2096267"/>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grpSp>
            </p:grpSp>
            <p:grpSp>
              <p:nvGrpSpPr>
                <p:cNvPr id="13357" name="Group 101"/>
                <p:cNvGrpSpPr>
                  <a:grpSpLocks/>
                </p:cNvGrpSpPr>
                <p:nvPr/>
              </p:nvGrpSpPr>
              <p:grpSpPr bwMode="auto">
                <a:xfrm>
                  <a:off x="306939" y="3051934"/>
                  <a:ext cx="2853706" cy="2800346"/>
                  <a:chOff x="3516549" y="2603663"/>
                  <a:chExt cx="2110902" cy="2096267"/>
                </a:xfrm>
              </p:grpSpPr>
              <p:sp>
                <p:nvSpPr>
                  <p:cNvPr id="114" name="Oval 113"/>
                  <p:cNvSpPr>
                    <a:spLocks noChangeArrowheads="1"/>
                  </p:cNvSpPr>
                  <p:nvPr/>
                </p:nvSpPr>
                <p:spPr bwMode="auto">
                  <a:xfrm>
                    <a:off x="4114800" y="3208884"/>
                    <a:ext cx="914400" cy="914400"/>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15" name="Oval 114"/>
                  <p:cNvSpPr>
                    <a:spLocks noChangeArrowheads="1"/>
                  </p:cNvSpPr>
                  <p:nvPr/>
                </p:nvSpPr>
                <p:spPr bwMode="auto">
                  <a:xfrm>
                    <a:off x="3887173" y="2943861"/>
                    <a:ext cx="1369654" cy="1444445"/>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16" name="Oval 115"/>
                  <p:cNvSpPr>
                    <a:spLocks noChangeArrowheads="1"/>
                  </p:cNvSpPr>
                  <p:nvPr/>
                </p:nvSpPr>
                <p:spPr bwMode="auto">
                  <a:xfrm>
                    <a:off x="4455203" y="3519286"/>
                    <a:ext cx="233593" cy="265022"/>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17" name="Oval 116"/>
                  <p:cNvSpPr>
                    <a:spLocks noChangeArrowheads="1"/>
                  </p:cNvSpPr>
                  <p:nvPr/>
                </p:nvSpPr>
                <p:spPr bwMode="auto">
                  <a:xfrm>
                    <a:off x="3516549" y="2603663"/>
                    <a:ext cx="2110902" cy="2096267"/>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grpSp>
          </p:grpSp>
          <p:grpSp>
            <p:nvGrpSpPr>
              <p:cNvPr id="13351" name="Group 107"/>
              <p:cNvGrpSpPr>
                <a:grpSpLocks/>
              </p:cNvGrpSpPr>
              <p:nvPr/>
            </p:nvGrpSpPr>
            <p:grpSpPr bwMode="auto">
              <a:xfrm>
                <a:off x="-84218" y="2603662"/>
                <a:ext cx="3632891" cy="3684652"/>
                <a:chOff x="3516549" y="2603663"/>
                <a:chExt cx="2110902" cy="2096267"/>
              </a:xfrm>
            </p:grpSpPr>
            <p:sp>
              <p:nvSpPr>
                <p:cNvPr id="108" name="Oval 107"/>
                <p:cNvSpPr>
                  <a:spLocks noChangeArrowheads="1"/>
                </p:cNvSpPr>
                <p:nvPr/>
              </p:nvSpPr>
              <p:spPr bwMode="auto">
                <a:xfrm>
                  <a:off x="4114800" y="3208884"/>
                  <a:ext cx="914400" cy="914400"/>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09" name="Oval 108"/>
                <p:cNvSpPr>
                  <a:spLocks noChangeArrowheads="1"/>
                </p:cNvSpPr>
                <p:nvPr/>
              </p:nvSpPr>
              <p:spPr bwMode="auto">
                <a:xfrm>
                  <a:off x="3887173" y="2943861"/>
                  <a:ext cx="1369654" cy="1444445"/>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10" name="Oval 109"/>
                <p:cNvSpPr>
                  <a:spLocks noChangeArrowheads="1"/>
                </p:cNvSpPr>
                <p:nvPr/>
              </p:nvSpPr>
              <p:spPr bwMode="auto">
                <a:xfrm>
                  <a:off x="4455203" y="3519286"/>
                  <a:ext cx="233593" cy="265022"/>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11" name="Oval 110"/>
                <p:cNvSpPr>
                  <a:spLocks noChangeArrowheads="1"/>
                </p:cNvSpPr>
                <p:nvPr/>
              </p:nvSpPr>
              <p:spPr bwMode="auto">
                <a:xfrm>
                  <a:off x="3516549" y="2603663"/>
                  <a:ext cx="2110902" cy="2096267"/>
                </a:xfrm>
                <a:prstGeom prst="ellipse">
                  <a:avLst/>
                </a:prstGeom>
                <a:noFill/>
                <a:ln w="12700">
                  <a:solidFill>
                    <a:srgbClr val="7F7F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grpSp>
        </p:grpSp>
      </p:grpSp>
      <p:sp>
        <p:nvSpPr>
          <p:cNvPr id="13346" name="TextBox 143"/>
          <p:cNvSpPr txBox="1">
            <a:spLocks noChangeArrowheads="1"/>
          </p:cNvSpPr>
          <p:nvPr/>
        </p:nvSpPr>
        <p:spPr bwMode="auto">
          <a:xfrm>
            <a:off x="242888" y="2830513"/>
            <a:ext cx="2038350" cy="5540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r>
              <a:rPr lang="en-US" sz="1000"/>
              <a:t>Background:</a:t>
            </a:r>
          </a:p>
          <a:p>
            <a:pPr eaLnBrk="1" hangingPunct="1"/>
            <a:r>
              <a:rPr lang="en-US" sz="1000"/>
              <a:t>LAT, LON, MIN SLP, VMAX, RMW  from </a:t>
            </a:r>
            <a:r>
              <a:rPr lang="en-US" sz="1000" b="1"/>
              <a:t>TCVITALS</a:t>
            </a:r>
          </a:p>
        </p:txBody>
      </p:sp>
      <p:sp>
        <p:nvSpPr>
          <p:cNvPr id="145" name="TextBox 144"/>
          <p:cNvSpPr txBox="1"/>
          <p:nvPr/>
        </p:nvSpPr>
        <p:spPr>
          <a:xfrm>
            <a:off x="246063" y="3429000"/>
            <a:ext cx="2038350" cy="741363"/>
          </a:xfrm>
          <a:prstGeom prst="rect">
            <a:avLst/>
          </a:prstGeom>
          <a:noFill/>
          <a:ln w="12700">
            <a:solidFill>
              <a:schemeClr val="bg1">
                <a:lumMod val="50000"/>
              </a:schemeClr>
            </a:solidFill>
          </a:ln>
        </p:spPr>
        <p:txBody>
          <a:bodyPr>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r>
              <a:rPr lang="en-US" sz="1000">
                <a:solidFill>
                  <a:srgbClr val="7F7F7F"/>
                </a:solidFill>
              </a:rPr>
              <a:t>Ensemble:</a:t>
            </a:r>
          </a:p>
          <a:p>
            <a:pPr eaLnBrk="1" hangingPunct="1"/>
            <a:r>
              <a:rPr lang="en-US" sz="1000">
                <a:solidFill>
                  <a:srgbClr val="7F7F7F"/>
                </a:solidFill>
              </a:rPr>
              <a:t>LAT, LON, MIN SLP, VMAX, RMW  perturbed about </a:t>
            </a:r>
            <a:r>
              <a:rPr lang="en-US" sz="1000" b="1">
                <a:solidFill>
                  <a:srgbClr val="7F7F7F"/>
                </a:solidFill>
              </a:rPr>
              <a:t>TCVITALS </a:t>
            </a:r>
            <a:r>
              <a:rPr lang="en-US" sz="1000">
                <a:solidFill>
                  <a:srgbClr val="7F7F7F"/>
                </a:solidFill>
              </a:rPr>
              <a:t>values.</a:t>
            </a:r>
          </a:p>
        </p:txBody>
      </p:sp>
      <p:sp>
        <p:nvSpPr>
          <p:cNvPr id="2" name="Slide Number Placeholder 1"/>
          <p:cNvSpPr>
            <a:spLocks noGrp="1"/>
          </p:cNvSpPr>
          <p:nvPr>
            <p:ph type="sldNum" sz="quarter" idx="12"/>
          </p:nvPr>
        </p:nvSpPr>
        <p:spPr/>
        <p:txBody>
          <a:bodyPr/>
          <a:lstStyle/>
          <a:p>
            <a:pPr>
              <a:defRPr/>
            </a:pPr>
            <a:fld id="{9A551E39-B3C6-41D0-870E-EB743A458561}" type="slidenum">
              <a:rPr lang="en-US" smtClean="0"/>
              <a:pPr>
                <a:defRPr/>
              </a:pPr>
              <a:t>43</a:t>
            </a:fld>
            <a:endParaRPr lang="en-US"/>
          </a:p>
        </p:txBody>
      </p:sp>
    </p:spTree>
    <p:extLst>
      <p:ext uri="{BB962C8B-B14F-4D97-AF65-F5344CB8AC3E}">
        <p14:creationId xmlns:p14="http://schemas.microsoft.com/office/powerpoint/2010/main" val="794819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5977359"/>
              </p:ext>
            </p:extLst>
          </p:nvPr>
        </p:nvGraphicFramePr>
        <p:xfrm>
          <a:off x="152400" y="1371600"/>
          <a:ext cx="855662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914400" y="0"/>
            <a:ext cx="8229600" cy="1143000"/>
          </a:xfrm>
        </p:spPr>
        <p:txBody>
          <a:bodyPr/>
          <a:lstStyle/>
          <a:p>
            <a:r>
              <a:rPr lang="en-US" sz="4000" b="1" dirty="0" smtClean="0">
                <a:solidFill>
                  <a:srgbClr val="B40069"/>
                </a:solidFill>
              </a:rPr>
              <a:t>COAMPS-TC Ensemble System</a:t>
            </a:r>
            <a:endParaRPr lang="en-US" sz="4000" b="1" dirty="0">
              <a:solidFill>
                <a:srgbClr val="B40069"/>
              </a:solidFill>
            </a:endParaRPr>
          </a:p>
        </p:txBody>
      </p:sp>
      <p:cxnSp>
        <p:nvCxnSpPr>
          <p:cNvPr id="8" name="Straight Connector 7"/>
          <p:cNvCxnSpPr/>
          <p:nvPr/>
        </p:nvCxnSpPr>
        <p:spPr>
          <a:xfrm>
            <a:off x="0" y="12192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62" y="76200"/>
            <a:ext cx="1065038" cy="990600"/>
          </a:xfrm>
          <a:prstGeom prst="rect">
            <a:avLst/>
          </a:prstGeom>
        </p:spPr>
      </p:pic>
      <p:sp>
        <p:nvSpPr>
          <p:cNvPr id="3" name="Slide Number Placeholder 2"/>
          <p:cNvSpPr>
            <a:spLocks noGrp="1"/>
          </p:cNvSpPr>
          <p:nvPr>
            <p:ph type="sldNum" sz="quarter" idx="12"/>
          </p:nvPr>
        </p:nvSpPr>
        <p:spPr/>
        <p:txBody>
          <a:bodyPr/>
          <a:lstStyle/>
          <a:p>
            <a:pPr>
              <a:defRPr/>
            </a:pPr>
            <a:fld id="{6F41201E-9A75-4BF1-8A52-3D3A09FD5BA1}" type="slidenum">
              <a:rPr lang="en-US" smtClean="0"/>
              <a:pPr>
                <a:defRPr/>
              </a:pPr>
              <a:t>44</a:t>
            </a:fld>
            <a:endParaRPr lang="en-US"/>
          </a:p>
        </p:txBody>
      </p:sp>
    </p:spTree>
    <p:extLst>
      <p:ext uri="{BB962C8B-B14F-4D97-AF65-F5344CB8AC3E}">
        <p14:creationId xmlns:p14="http://schemas.microsoft.com/office/powerpoint/2010/main" val="1673673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oup 6"/>
          <p:cNvGrpSpPr/>
          <p:nvPr/>
        </p:nvGrpSpPr>
        <p:grpSpPr>
          <a:xfrm>
            <a:off x="228600" y="1143000"/>
            <a:ext cx="4268788" cy="3429000"/>
            <a:chOff x="457200" y="1874838"/>
            <a:chExt cx="4040188" cy="3154362"/>
          </a:xfrm>
        </p:grpSpPr>
        <p:sp>
          <p:nvSpPr>
            <p:cNvPr id="3" name="Text Placeholder 2"/>
            <p:cNvSpPr txBox="1">
              <a:spLocks/>
            </p:cNvSpPr>
            <p:nvPr/>
          </p:nvSpPr>
          <p:spPr>
            <a:xfrm>
              <a:off x="457200" y="1874838"/>
              <a:ext cx="3581400"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err="1" smtClean="0">
                  <a:solidFill>
                    <a:srgbClr val="000066"/>
                  </a:solidFill>
                </a:rPr>
                <a:t>Sonca</a:t>
              </a:r>
              <a:r>
                <a:rPr lang="en-US" sz="2000" b="1" dirty="0" smtClean="0">
                  <a:solidFill>
                    <a:srgbClr val="000066"/>
                  </a:solidFill>
                </a:rPr>
                <a:t> 2011 (</a:t>
              </a:r>
              <a:r>
                <a:rPr lang="en-US" sz="2000" b="1" dirty="0" err="1" smtClean="0">
                  <a:solidFill>
                    <a:srgbClr val="000066"/>
                  </a:solidFill>
                </a:rPr>
                <a:t>WestPac</a:t>
              </a:r>
              <a:r>
                <a:rPr lang="en-US" sz="2000" b="1" dirty="0" smtClean="0">
                  <a:solidFill>
                    <a:srgbClr val="000066"/>
                  </a:solidFill>
                </a:rPr>
                <a:t>)</a:t>
              </a:r>
              <a:br>
                <a:rPr lang="en-US" sz="2000" b="1" dirty="0" smtClean="0">
                  <a:solidFill>
                    <a:srgbClr val="000066"/>
                  </a:solidFill>
                </a:rPr>
              </a:br>
              <a:r>
                <a:rPr lang="en-US" sz="1400" b="1" dirty="0" smtClean="0">
                  <a:solidFill>
                    <a:srgbClr val="000066"/>
                  </a:solidFill>
                </a:rPr>
                <a:t>12 UTC 15 September</a:t>
              </a:r>
              <a:endParaRPr lang="en-US" sz="1400" b="1" dirty="0">
                <a:solidFill>
                  <a:srgbClr val="000066"/>
                </a:solidFill>
              </a:endParaRPr>
            </a:p>
          </p:txBody>
        </p:sp>
        <p:pic>
          <p:nvPicPr>
            <p:cNvPr id="4"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50558"/>
              <a:ext cx="4040188" cy="2478642"/>
            </a:xfrm>
            <a:prstGeom prst="rect">
              <a:avLst/>
            </a:prstGeom>
          </p:spPr>
        </p:pic>
      </p:grpSp>
      <p:grpSp>
        <p:nvGrpSpPr>
          <p:cNvPr id="8" name="Group 7"/>
          <p:cNvGrpSpPr/>
          <p:nvPr/>
        </p:nvGrpSpPr>
        <p:grpSpPr>
          <a:xfrm>
            <a:off x="4648200" y="1143000"/>
            <a:ext cx="4419600" cy="3505200"/>
            <a:chOff x="4648200" y="1874520"/>
            <a:chExt cx="4090345" cy="3347872"/>
          </a:xfrm>
        </p:grpSpPr>
        <p:pic>
          <p:nvPicPr>
            <p:cNvPr id="5"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357" y="2551176"/>
              <a:ext cx="4040188" cy="2671216"/>
            </a:xfrm>
            <a:prstGeom prst="rect">
              <a:avLst/>
            </a:prstGeom>
          </p:spPr>
        </p:pic>
        <p:sp>
          <p:nvSpPr>
            <p:cNvPr id="6" name="Text Placeholder 2"/>
            <p:cNvSpPr txBox="1">
              <a:spLocks/>
            </p:cNvSpPr>
            <p:nvPr/>
          </p:nvSpPr>
          <p:spPr>
            <a:xfrm>
              <a:off x="4648200" y="1874520"/>
              <a:ext cx="3581400"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rgbClr val="000066"/>
                  </a:solidFill>
                </a:rPr>
                <a:t>Katia 2011 (Atlantic)</a:t>
              </a:r>
              <a:br>
                <a:rPr lang="en-US" sz="2000" b="1" dirty="0" smtClean="0">
                  <a:solidFill>
                    <a:srgbClr val="000066"/>
                  </a:solidFill>
                </a:rPr>
              </a:br>
              <a:r>
                <a:rPr lang="en-US" sz="1400" b="1" dirty="0" smtClean="0">
                  <a:solidFill>
                    <a:srgbClr val="000066"/>
                  </a:solidFill>
                </a:rPr>
                <a:t>00 UTC 31 August</a:t>
              </a:r>
              <a:endParaRPr lang="en-US" sz="1400" b="1" dirty="0">
                <a:solidFill>
                  <a:srgbClr val="000066"/>
                </a:solidFill>
              </a:endParaRPr>
            </a:p>
          </p:txBody>
        </p:sp>
      </p:grpSp>
      <p:sp>
        <p:nvSpPr>
          <p:cNvPr id="10" name="TextBox 9"/>
          <p:cNvSpPr txBox="1"/>
          <p:nvPr/>
        </p:nvSpPr>
        <p:spPr>
          <a:xfrm>
            <a:off x="685800" y="5119807"/>
            <a:ext cx="7848600" cy="16619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itchFamily="34" charset="0"/>
              <a:buChar char="•"/>
            </a:pPr>
            <a:r>
              <a:rPr lang="en-US" sz="2000" b="1" dirty="0" smtClean="0">
                <a:solidFill>
                  <a:srgbClr val="000066"/>
                </a:solidFill>
              </a:rPr>
              <a:t>Over 250 real-time analyses and forecast made between August and September for the Atlantic and Pacific basins.</a:t>
            </a:r>
          </a:p>
          <a:p>
            <a:pPr marL="285750" indent="-285750">
              <a:buFont typeface="Arial" pitchFamily="34" charset="0"/>
              <a:buChar char="•"/>
            </a:pPr>
            <a:endParaRPr lang="en-US" sz="1100" b="1" dirty="0">
              <a:solidFill>
                <a:srgbClr val="000066"/>
              </a:solidFill>
            </a:endParaRPr>
          </a:p>
          <a:p>
            <a:pPr marL="285750" indent="-285750">
              <a:buFont typeface="Arial" pitchFamily="34" charset="0"/>
              <a:buChar char="•"/>
            </a:pPr>
            <a:r>
              <a:rPr lang="en-US" sz="2000" b="1" dirty="0" smtClean="0">
                <a:solidFill>
                  <a:srgbClr val="000066"/>
                </a:solidFill>
              </a:rPr>
              <a:t>Track forecasts real-time probabilistic guidance for forecasters</a:t>
            </a:r>
            <a:br>
              <a:rPr lang="en-US" sz="2000" b="1" dirty="0" smtClean="0">
                <a:solidFill>
                  <a:srgbClr val="000066"/>
                </a:solidFill>
              </a:rPr>
            </a:br>
            <a:endParaRPr lang="en-US" sz="1100" b="1" dirty="0" smtClean="0">
              <a:solidFill>
                <a:srgbClr val="000066"/>
              </a:solidFill>
            </a:endParaRPr>
          </a:p>
          <a:p>
            <a:pPr marL="285750" indent="-285750">
              <a:buFont typeface="Arial" pitchFamily="34" charset="0"/>
              <a:buChar char="•"/>
            </a:pPr>
            <a:r>
              <a:rPr lang="en-US" sz="2000" b="1" dirty="0" smtClean="0">
                <a:solidFill>
                  <a:srgbClr val="000066"/>
                </a:solidFill>
              </a:rPr>
              <a:t>Data set provides a control for data inclusion/denial experiments.</a:t>
            </a:r>
          </a:p>
        </p:txBody>
      </p:sp>
      <p:sp>
        <p:nvSpPr>
          <p:cNvPr id="12" name="Title 1"/>
          <p:cNvSpPr>
            <a:spLocks noGrp="1"/>
          </p:cNvSpPr>
          <p:nvPr>
            <p:ph type="title"/>
          </p:nvPr>
        </p:nvSpPr>
        <p:spPr>
          <a:xfrm>
            <a:off x="457200" y="0"/>
            <a:ext cx="8229600" cy="1143000"/>
          </a:xfrm>
        </p:spPr>
        <p:txBody>
          <a:bodyPr/>
          <a:lstStyle/>
          <a:p>
            <a:r>
              <a:rPr lang="en-US" sz="4000" b="1" dirty="0" smtClean="0">
                <a:solidFill>
                  <a:srgbClr val="B40069"/>
                </a:solidFill>
              </a:rPr>
              <a:t>Real Time Evaluation</a:t>
            </a:r>
            <a:endParaRPr lang="en-US" sz="4000" b="1" dirty="0">
              <a:solidFill>
                <a:srgbClr val="B40069"/>
              </a:solidFill>
            </a:endParaRPr>
          </a:p>
        </p:txBody>
      </p:sp>
      <p:cxnSp>
        <p:nvCxnSpPr>
          <p:cNvPr id="13" name="Straight Connector 12"/>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2" y="76200"/>
            <a:ext cx="1065038" cy="990600"/>
          </a:xfrm>
          <a:prstGeom prst="rect">
            <a:avLst/>
          </a:prstGeom>
        </p:spPr>
      </p:pic>
      <p:sp>
        <p:nvSpPr>
          <p:cNvPr id="2" name="Slide Number Placeholder 1"/>
          <p:cNvSpPr>
            <a:spLocks noGrp="1"/>
          </p:cNvSpPr>
          <p:nvPr>
            <p:ph type="sldNum" sz="quarter" idx="12"/>
          </p:nvPr>
        </p:nvSpPr>
        <p:spPr/>
        <p:txBody>
          <a:bodyPr/>
          <a:lstStyle/>
          <a:p>
            <a:pPr>
              <a:defRPr/>
            </a:pPr>
            <a:fld id="{6F41201E-9A75-4BF1-8A52-3D3A09FD5BA1}" type="slidenum">
              <a:rPr lang="en-US" smtClean="0"/>
              <a:pPr>
                <a:defRPr/>
              </a:pPr>
              <a:t>45</a:t>
            </a:fld>
            <a:endParaRPr lang="en-US"/>
          </a:p>
        </p:txBody>
      </p:sp>
    </p:spTree>
    <p:extLst>
      <p:ext uri="{BB962C8B-B14F-4D97-AF65-F5344CB8AC3E}">
        <p14:creationId xmlns:p14="http://schemas.microsoft.com/office/powerpoint/2010/main" val="4042588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0" y="1752600"/>
            <a:ext cx="9144000" cy="5016758"/>
          </a:xfrm>
          <a:prstGeom prst="rect">
            <a:avLst/>
          </a:prstGeom>
          <a:noFill/>
        </p:spPr>
        <p:txBody>
          <a:bodyPr wrap="square" rtlCol="0">
            <a:spAutoFit/>
          </a:bodyPr>
          <a:lstStyle/>
          <a:p>
            <a:pPr marL="285750" indent="-285750">
              <a:buFont typeface="Arial" pitchFamily="34" charset="0"/>
              <a:buChar char="•"/>
            </a:pPr>
            <a:r>
              <a:rPr lang="en-US" sz="2000" b="1" dirty="0" smtClean="0">
                <a:solidFill>
                  <a:srgbClr val="000066"/>
                </a:solidFill>
              </a:rPr>
              <a:t>For a subset of the 2011 real-time data set, perform a series of experiments with various observation sets added to the analysis.</a:t>
            </a:r>
          </a:p>
          <a:p>
            <a:pPr marL="285750" indent="-285750">
              <a:buFont typeface="Arial" pitchFamily="34" charset="0"/>
              <a:buChar char="•"/>
            </a:pPr>
            <a:r>
              <a:rPr lang="en-US" sz="2000" b="1" dirty="0" smtClean="0">
                <a:solidFill>
                  <a:srgbClr val="000066"/>
                </a:solidFill>
              </a:rPr>
              <a:t>Relatively large data set will allow for statistical significance testing.</a:t>
            </a:r>
          </a:p>
          <a:p>
            <a:pPr marL="285750" indent="-285750">
              <a:buFont typeface="Arial" pitchFamily="34" charset="0"/>
              <a:buChar char="•"/>
            </a:pPr>
            <a:endParaRPr lang="en-US" sz="2000" dirty="0" smtClean="0"/>
          </a:p>
          <a:p>
            <a:endParaRPr lang="en-US" sz="2000" dirty="0"/>
          </a:p>
          <a:p>
            <a:pPr marL="285750" indent="-285750">
              <a:buFont typeface="Arial" pitchFamily="34" charset="0"/>
              <a:buChar char="•"/>
            </a:pPr>
            <a:r>
              <a:rPr lang="en-US" sz="2000" b="1" dirty="0" smtClean="0">
                <a:solidFill>
                  <a:srgbClr val="B40069"/>
                </a:solidFill>
              </a:rPr>
              <a:t>Experiments to be performed:</a:t>
            </a:r>
          </a:p>
          <a:p>
            <a:pPr marL="285750" indent="-285750">
              <a:buFont typeface="Arial" pitchFamily="34" charset="0"/>
              <a:buChar char="•"/>
            </a:pPr>
            <a:endParaRPr lang="en-US" sz="2000" b="1" dirty="0">
              <a:solidFill>
                <a:srgbClr val="B40069"/>
              </a:solidFill>
            </a:endParaRPr>
          </a:p>
          <a:p>
            <a:pPr marL="742950" lvl="1" indent="-285750">
              <a:buFont typeface="Arial" pitchFamily="34" charset="0"/>
              <a:buChar char="•"/>
            </a:pPr>
            <a:r>
              <a:rPr lang="en-US" sz="2000" b="1" dirty="0" smtClean="0">
                <a:solidFill>
                  <a:srgbClr val="B40069"/>
                </a:solidFill>
              </a:rPr>
              <a:t>Assimilation of AMSU-A radiance observations from METOP and NOAA-15, 16 &amp; 18 using global-model bias coefficients.</a:t>
            </a:r>
          </a:p>
          <a:p>
            <a:pPr marL="742950" lvl="1" indent="-285750">
              <a:buFont typeface="Arial" pitchFamily="34" charset="0"/>
              <a:buChar char="•"/>
            </a:pPr>
            <a:r>
              <a:rPr lang="en-US" sz="2000" b="1" dirty="0" smtClean="0">
                <a:solidFill>
                  <a:srgbClr val="B40069"/>
                </a:solidFill>
              </a:rPr>
              <a:t>Same AMSU-A experiment except using bias coefficients spun up with COAMPS-TC.</a:t>
            </a:r>
          </a:p>
          <a:p>
            <a:pPr marL="742950" lvl="1" indent="-285750">
              <a:buFont typeface="Arial" pitchFamily="34" charset="0"/>
              <a:buChar char="•"/>
            </a:pPr>
            <a:r>
              <a:rPr lang="en-US" sz="2000" b="1" dirty="0" smtClean="0">
                <a:solidFill>
                  <a:srgbClr val="B40069"/>
                </a:solidFill>
              </a:rPr>
              <a:t>Denial of AMV’s.</a:t>
            </a:r>
          </a:p>
          <a:p>
            <a:pPr marL="742950" lvl="1" indent="-285750">
              <a:buFont typeface="Arial" pitchFamily="34" charset="0"/>
              <a:buChar char="•"/>
            </a:pPr>
            <a:r>
              <a:rPr lang="en-US" sz="2000" b="1" dirty="0" smtClean="0">
                <a:solidFill>
                  <a:srgbClr val="B40069"/>
                </a:solidFill>
              </a:rPr>
              <a:t>Assimilation of TPW observations.</a:t>
            </a:r>
          </a:p>
          <a:p>
            <a:pPr marL="742950" lvl="1" indent="-285750">
              <a:buFont typeface="Arial" pitchFamily="34" charset="0"/>
              <a:buChar char="•"/>
            </a:pPr>
            <a:r>
              <a:rPr lang="en-US" sz="2000" b="1" dirty="0" smtClean="0">
                <a:solidFill>
                  <a:srgbClr val="B40069"/>
                </a:solidFill>
              </a:rPr>
              <a:t>Testing with a 3-hr update cycle (currently 6-hr is used).</a:t>
            </a:r>
          </a:p>
          <a:p>
            <a:pPr marL="742950" lvl="1" indent="-285750">
              <a:buFont typeface="Arial" pitchFamily="34" charset="0"/>
              <a:buChar char="•"/>
            </a:pPr>
            <a:endParaRPr lang="en-US" sz="2000" dirty="0" smtClean="0"/>
          </a:p>
          <a:p>
            <a:pPr marL="742950" lvl="1" indent="-285750">
              <a:buFont typeface="Arial" pitchFamily="34" charset="0"/>
              <a:buChar char="•"/>
            </a:pPr>
            <a:endParaRPr lang="en-US" sz="2000" dirty="0"/>
          </a:p>
        </p:txBody>
      </p:sp>
      <p:sp>
        <p:nvSpPr>
          <p:cNvPr id="6" name="Title 1"/>
          <p:cNvSpPr>
            <a:spLocks noGrp="1"/>
          </p:cNvSpPr>
          <p:nvPr>
            <p:ph type="title"/>
          </p:nvPr>
        </p:nvSpPr>
        <p:spPr>
          <a:xfrm>
            <a:off x="457200" y="0"/>
            <a:ext cx="8229600" cy="1143000"/>
          </a:xfrm>
        </p:spPr>
        <p:txBody>
          <a:bodyPr/>
          <a:lstStyle/>
          <a:p>
            <a:r>
              <a:rPr lang="en-US" sz="4000" b="1" dirty="0" smtClean="0">
                <a:solidFill>
                  <a:srgbClr val="B40069"/>
                </a:solidFill>
              </a:rPr>
              <a:t>COAMPS-TC FY12 Experiments</a:t>
            </a:r>
            <a:endParaRPr lang="en-US" sz="4000" b="1" dirty="0">
              <a:solidFill>
                <a:srgbClr val="B40069"/>
              </a:solidFill>
            </a:endParaRPr>
          </a:p>
        </p:txBody>
      </p:sp>
      <p:cxnSp>
        <p:nvCxnSpPr>
          <p:cNvPr id="7" name="Straight Connector 6"/>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62" y="76200"/>
            <a:ext cx="1065038" cy="990600"/>
          </a:xfrm>
          <a:prstGeom prst="rect">
            <a:avLst/>
          </a:prstGeom>
        </p:spPr>
      </p:pic>
      <p:sp>
        <p:nvSpPr>
          <p:cNvPr id="2" name="Slide Number Placeholder 1"/>
          <p:cNvSpPr>
            <a:spLocks noGrp="1"/>
          </p:cNvSpPr>
          <p:nvPr>
            <p:ph type="sldNum" sz="quarter" idx="12"/>
          </p:nvPr>
        </p:nvSpPr>
        <p:spPr/>
        <p:txBody>
          <a:bodyPr/>
          <a:lstStyle/>
          <a:p>
            <a:pPr>
              <a:defRPr/>
            </a:pPr>
            <a:fld id="{6F41201E-9A75-4BF1-8A52-3D3A09FD5BA1}" type="slidenum">
              <a:rPr lang="en-US" smtClean="0"/>
              <a:pPr>
                <a:defRPr/>
              </a:pPr>
              <a:t>46</a:t>
            </a:fld>
            <a:endParaRPr lang="en-US"/>
          </a:p>
        </p:txBody>
      </p:sp>
    </p:spTree>
    <p:extLst>
      <p:ext uri="{BB962C8B-B14F-4D97-AF65-F5344CB8AC3E}">
        <p14:creationId xmlns:p14="http://schemas.microsoft.com/office/powerpoint/2010/main" val="2062779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b="1" dirty="0" smtClean="0">
                <a:solidFill>
                  <a:srgbClr val="B40069"/>
                </a:solidFill>
              </a:rPr>
              <a:t>Other DA experiments</a:t>
            </a:r>
            <a:endParaRPr lang="en-US" sz="4000" b="1" dirty="0">
              <a:solidFill>
                <a:srgbClr val="B40069"/>
              </a:solidFill>
            </a:endParaRPr>
          </a:p>
        </p:txBody>
      </p:sp>
      <p:sp>
        <p:nvSpPr>
          <p:cNvPr id="3" name="Content Placeholder 2"/>
          <p:cNvSpPr>
            <a:spLocks noGrp="1"/>
          </p:cNvSpPr>
          <p:nvPr>
            <p:ph idx="1"/>
          </p:nvPr>
        </p:nvSpPr>
        <p:spPr>
          <a:xfrm>
            <a:off x="152400" y="1371600"/>
            <a:ext cx="8229600" cy="4525963"/>
          </a:xfrm>
        </p:spPr>
        <p:txBody>
          <a:bodyPr/>
          <a:lstStyle/>
          <a:p>
            <a:r>
              <a:rPr lang="en-US" dirty="0" smtClean="0">
                <a:solidFill>
                  <a:srgbClr val="000066"/>
                </a:solidFill>
              </a:rPr>
              <a:t>Hurricane Ike (2008)</a:t>
            </a:r>
          </a:p>
          <a:p>
            <a:pPr lvl="1"/>
            <a:r>
              <a:rPr lang="en-US" dirty="0" smtClean="0">
                <a:solidFill>
                  <a:srgbClr val="000066"/>
                </a:solidFill>
              </a:rPr>
              <a:t>WRF/3d-Var 12 km: AIRS T and Q</a:t>
            </a:r>
          </a:p>
          <a:p>
            <a:pPr lvl="1"/>
            <a:r>
              <a:rPr lang="en-US" dirty="0" smtClean="0">
                <a:solidFill>
                  <a:srgbClr val="000066"/>
                </a:solidFill>
              </a:rPr>
              <a:t>Improvement of track and MSLP forecasts</a:t>
            </a:r>
          </a:p>
          <a:p>
            <a:endParaRPr lang="en-US" dirty="0" smtClean="0">
              <a:solidFill>
                <a:srgbClr val="000066"/>
              </a:solidFill>
            </a:endParaRPr>
          </a:p>
          <a:p>
            <a:r>
              <a:rPr lang="en-US" dirty="0" smtClean="0">
                <a:solidFill>
                  <a:srgbClr val="000066"/>
                </a:solidFill>
              </a:rPr>
              <a:t>Hurricane Irene (2011)</a:t>
            </a:r>
          </a:p>
          <a:p>
            <a:pPr lvl="1"/>
            <a:r>
              <a:rPr lang="en-US" dirty="0" smtClean="0">
                <a:solidFill>
                  <a:srgbClr val="000066"/>
                </a:solidFill>
              </a:rPr>
              <a:t>WRF/DART 36 km </a:t>
            </a:r>
            <a:r>
              <a:rPr lang="en-US" dirty="0" smtClean="0"/>
              <a:t>…</a:t>
            </a:r>
          </a:p>
          <a:p>
            <a:pPr lvl="1"/>
            <a:endParaRPr lang="en-US" dirty="0"/>
          </a:p>
        </p:txBody>
      </p:sp>
      <p:grpSp>
        <p:nvGrpSpPr>
          <p:cNvPr id="12" name="Group 11"/>
          <p:cNvGrpSpPr/>
          <p:nvPr/>
        </p:nvGrpSpPr>
        <p:grpSpPr>
          <a:xfrm>
            <a:off x="4355976" y="3048000"/>
            <a:ext cx="4775200" cy="3581400"/>
            <a:chOff x="4355976" y="3048000"/>
            <a:chExt cx="4775200" cy="358140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048000"/>
              <a:ext cx="4775200" cy="3581400"/>
            </a:xfrm>
            <a:prstGeom prst="rect">
              <a:avLst/>
            </a:prstGeom>
          </p:spPr>
        </p:pic>
        <p:grpSp>
          <p:nvGrpSpPr>
            <p:cNvPr id="6" name="Group 5"/>
            <p:cNvGrpSpPr/>
            <p:nvPr/>
          </p:nvGrpSpPr>
          <p:grpSpPr>
            <a:xfrm>
              <a:off x="5029200" y="5325070"/>
              <a:ext cx="1175944" cy="923330"/>
              <a:chOff x="7830381" y="2504366"/>
              <a:chExt cx="1659376" cy="1101199"/>
            </a:xfrm>
          </p:grpSpPr>
          <p:cxnSp>
            <p:nvCxnSpPr>
              <p:cNvPr id="7" name="Straight Connector 6"/>
              <p:cNvCxnSpPr/>
              <p:nvPr/>
            </p:nvCxnSpPr>
            <p:spPr>
              <a:xfrm>
                <a:off x="8803957" y="3045098"/>
                <a:ext cx="685800" cy="0"/>
              </a:xfrm>
              <a:prstGeom prst="line">
                <a:avLst/>
              </a:prstGeom>
              <a:ln>
                <a:solidFill>
                  <a:srgbClr val="0000FF"/>
                </a:solidFill>
              </a:ln>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a:off x="8803957" y="2740298"/>
                <a:ext cx="685800" cy="0"/>
              </a:xfrm>
              <a:prstGeom prst="line">
                <a:avLst/>
              </a:prstGeom>
              <a:ln>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8803957" y="3349898"/>
                <a:ext cx="6858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7830381" y="2504366"/>
                <a:ext cx="1020614" cy="1101199"/>
              </a:xfrm>
              <a:prstGeom prst="rect">
                <a:avLst/>
              </a:prstGeom>
              <a:noFill/>
            </p:spPr>
            <p:txBody>
              <a:bodyPr wrap="none" rtlCol="0">
                <a:spAutoFit/>
              </a:bodyPr>
              <a:lstStyle/>
              <a:p>
                <a:r>
                  <a:rPr lang="en-US" altLang="zh-CN" dirty="0" smtClean="0">
                    <a:solidFill>
                      <a:srgbClr val="00FF00"/>
                    </a:solidFill>
                  </a:rPr>
                  <a:t>CTL</a:t>
                </a:r>
              </a:p>
              <a:p>
                <a:r>
                  <a:rPr lang="en-US" altLang="zh-CN" dirty="0" smtClean="0">
                    <a:solidFill>
                      <a:srgbClr val="0000FF"/>
                    </a:solidFill>
                  </a:rPr>
                  <a:t>AIRS</a:t>
                </a:r>
              </a:p>
              <a:p>
                <a:r>
                  <a:rPr lang="en-US" dirty="0" smtClean="0">
                    <a:solidFill>
                      <a:srgbClr val="FF0000"/>
                    </a:solidFill>
                  </a:rPr>
                  <a:t>Best</a:t>
                </a:r>
                <a:endParaRPr lang="en-US" dirty="0">
                  <a:solidFill>
                    <a:srgbClr val="FF0000"/>
                  </a:solidFill>
                </a:endParaRPr>
              </a:p>
            </p:txBody>
          </p:sp>
        </p:grpSp>
        <p:sp>
          <p:nvSpPr>
            <p:cNvPr id="11" name="Rectangle 10"/>
            <p:cNvSpPr/>
            <p:nvPr/>
          </p:nvSpPr>
          <p:spPr>
            <a:xfrm>
              <a:off x="8001000" y="3339152"/>
              <a:ext cx="658505" cy="470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 name="Straight Connector 12"/>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48366554-6315-4242-8C25-FF74A058E0F1}" type="slidenum">
              <a:rPr lang="en-US" smtClean="0"/>
              <a:pPr>
                <a:defRPr/>
              </a:pPr>
              <a:t>47</a:t>
            </a:fld>
            <a:endParaRPr lang="en-US"/>
          </a:p>
        </p:txBody>
      </p:sp>
    </p:spTree>
    <p:extLst>
      <p:ext uri="{BB962C8B-B14F-4D97-AF65-F5344CB8AC3E}">
        <p14:creationId xmlns:p14="http://schemas.microsoft.com/office/powerpoint/2010/main" val="811574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rgbClr val="B40069"/>
                </a:solidFill>
              </a:rPr>
              <a:t>How to verify impact on forecast?</a:t>
            </a:r>
            <a:endParaRPr lang="en-US" sz="4000" b="1" dirty="0">
              <a:solidFill>
                <a:srgbClr val="B40069"/>
              </a:solidFill>
            </a:endParaRPr>
          </a:p>
        </p:txBody>
      </p:sp>
      <p:sp>
        <p:nvSpPr>
          <p:cNvPr id="3" name="Content Placeholder 2"/>
          <p:cNvSpPr>
            <a:spLocks noGrp="1"/>
          </p:cNvSpPr>
          <p:nvPr>
            <p:ph idx="1"/>
          </p:nvPr>
        </p:nvSpPr>
        <p:spPr>
          <a:xfrm>
            <a:off x="457200" y="1524000"/>
            <a:ext cx="8229600" cy="2209800"/>
          </a:xfrm>
        </p:spPr>
        <p:txBody>
          <a:bodyPr/>
          <a:lstStyle/>
          <a:p>
            <a:r>
              <a:rPr lang="en-US" sz="2800" b="1" dirty="0" smtClean="0">
                <a:solidFill>
                  <a:srgbClr val="000066"/>
                </a:solidFill>
              </a:rPr>
              <a:t>Traditional track / MSLP metrics</a:t>
            </a:r>
          </a:p>
          <a:p>
            <a:r>
              <a:rPr lang="en-US" sz="2800" b="1" dirty="0" smtClean="0">
                <a:solidFill>
                  <a:srgbClr val="000066"/>
                </a:solidFill>
              </a:rPr>
              <a:t>TC size (using CIMSS analyses)</a:t>
            </a:r>
          </a:p>
          <a:p>
            <a:r>
              <a:rPr lang="en-US" sz="2800" b="1" dirty="0" smtClean="0">
                <a:solidFill>
                  <a:srgbClr val="000066"/>
                </a:solidFill>
              </a:rPr>
              <a:t>Comparisons </a:t>
            </a:r>
            <a:r>
              <a:rPr lang="en-US" sz="2800" b="1" dirty="0" err="1" smtClean="0">
                <a:solidFill>
                  <a:srgbClr val="000066"/>
                </a:solidFill>
              </a:rPr>
              <a:t>vs</a:t>
            </a:r>
            <a:r>
              <a:rPr lang="en-US" sz="2800" b="1" dirty="0" smtClean="0">
                <a:solidFill>
                  <a:srgbClr val="000066"/>
                </a:solidFill>
              </a:rPr>
              <a:t> independent observations</a:t>
            </a:r>
          </a:p>
          <a:p>
            <a:r>
              <a:rPr lang="en-US" sz="2800" b="1" dirty="0" smtClean="0">
                <a:solidFill>
                  <a:srgbClr val="000066"/>
                </a:solidFill>
              </a:rPr>
              <a:t>Can use GOES images, AMSU, MIMIC …</a:t>
            </a:r>
            <a:r>
              <a:rPr lang="en-US" sz="2800" dirty="0" smtClean="0">
                <a:solidFill>
                  <a:srgbClr val="000066"/>
                </a:solidFill>
              </a:rPr>
              <a:t/>
            </a:r>
            <a:br>
              <a:rPr lang="en-US" sz="2800" dirty="0" smtClean="0">
                <a:solidFill>
                  <a:srgbClr val="000066"/>
                </a:solidFill>
              </a:rPr>
            </a:br>
            <a:endParaRPr lang="en-US" sz="2800" dirty="0" smtClean="0">
              <a:solidFill>
                <a:srgbClr val="000066"/>
              </a:solidFill>
            </a:endParaRPr>
          </a:p>
        </p:txBody>
      </p:sp>
      <p:grpSp>
        <p:nvGrpSpPr>
          <p:cNvPr id="8" name="Group 7"/>
          <p:cNvGrpSpPr/>
          <p:nvPr/>
        </p:nvGrpSpPr>
        <p:grpSpPr>
          <a:xfrm>
            <a:off x="302258" y="3886200"/>
            <a:ext cx="8613142" cy="2819400"/>
            <a:chOff x="302258" y="3886200"/>
            <a:chExt cx="8613142" cy="2819400"/>
          </a:xfrm>
        </p:grpSpPr>
        <p:pic>
          <p:nvPicPr>
            <p:cNvPr id="4" name="Picture 6" descr="out_tpw_3time_200809071610_200809071749_2008090719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258" y="4419600"/>
              <a:ext cx="305054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wrf_tpw_37_plot_g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419600"/>
              <a:ext cx="3050540" cy="2286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wrf_tpw_37_plot_a1tq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4860" y="4419600"/>
              <a:ext cx="305054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457200" y="3886200"/>
              <a:ext cx="8229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800" b="1" dirty="0" smtClean="0">
                  <a:solidFill>
                    <a:srgbClr val="000066"/>
                  </a:solidFill>
                  <a:latin typeface="+mn-lt"/>
                </a:rPr>
                <a:t>e</a:t>
              </a:r>
              <a:r>
                <a:rPr kumimoji="0" lang="en-US" sz="2800" b="1" i="0" u="none" strike="noStrike" kern="1200" cap="none" spc="0" normalizeH="0" baseline="0" noProof="0" dirty="0" smtClean="0">
                  <a:ln>
                    <a:noFill/>
                  </a:ln>
                  <a:solidFill>
                    <a:srgbClr val="000066"/>
                  </a:solidFill>
                  <a:effectLst/>
                  <a:uLnTx/>
                  <a:uFillTx/>
                  <a:latin typeface="+mn-lt"/>
                </a:rPr>
                <a:t>.g. TPW</a:t>
              </a:r>
              <a:r>
                <a:rPr kumimoji="0" lang="en-US" sz="2800" b="1" i="0" u="none" strike="noStrike" kern="1200" cap="none" spc="0" normalizeH="0" noProof="0" dirty="0" smtClean="0">
                  <a:ln>
                    <a:noFill/>
                  </a:ln>
                  <a:solidFill>
                    <a:srgbClr val="000066"/>
                  </a:solidFill>
                  <a:effectLst/>
                  <a:uLnTx/>
                  <a:uFillTx/>
                  <a:latin typeface="+mn-lt"/>
                </a:rPr>
                <a:t> as a qualitative (and quantitative) metric</a:t>
              </a:r>
              <a:endParaRPr kumimoji="0" lang="en-US" sz="2800" b="1" i="0" u="none" strike="noStrike" kern="1200" cap="none" spc="0" normalizeH="0" baseline="0" noProof="0" dirty="0" smtClean="0">
                <a:ln>
                  <a:noFill/>
                </a:ln>
                <a:solidFill>
                  <a:srgbClr val="000066"/>
                </a:solidFill>
                <a:effectLst/>
                <a:uLnTx/>
                <a:uFillTx/>
                <a:latin typeface="+mn-lt"/>
              </a:endParaRPr>
            </a:p>
          </p:txBody>
        </p:sp>
      </p:grpSp>
      <p:cxnSp>
        <p:nvCxnSpPr>
          <p:cNvPr id="9" name="Straight Connector 8"/>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defRPr/>
            </a:pPr>
            <a:fld id="{48366554-6315-4242-8C25-FF74A058E0F1}" type="slidenum">
              <a:rPr lang="en-US" smtClean="0"/>
              <a:pPr>
                <a:defRPr/>
              </a:pPr>
              <a:t>48</a:t>
            </a:fld>
            <a:endParaRPr lang="en-US"/>
          </a:p>
        </p:txBody>
      </p:sp>
    </p:spTree>
    <p:extLst>
      <p:ext uri="{BB962C8B-B14F-4D97-AF65-F5344CB8AC3E}">
        <p14:creationId xmlns:p14="http://schemas.microsoft.com/office/powerpoint/2010/main" val="3645931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rgbClr val="B40069"/>
                </a:solidFill>
              </a:rPr>
              <a:t>Relevant Publications</a:t>
            </a:r>
            <a:endParaRPr lang="en-US" sz="4000" b="1" dirty="0">
              <a:solidFill>
                <a:srgbClr val="B40069"/>
              </a:solidFill>
            </a:endParaRPr>
          </a:p>
        </p:txBody>
      </p:sp>
      <p:sp>
        <p:nvSpPr>
          <p:cNvPr id="3" name="Content Placeholder 2"/>
          <p:cNvSpPr>
            <a:spLocks noGrp="1"/>
          </p:cNvSpPr>
          <p:nvPr>
            <p:ph idx="1"/>
          </p:nvPr>
        </p:nvSpPr>
        <p:spPr>
          <a:xfrm>
            <a:off x="152400" y="1219200"/>
            <a:ext cx="8839200" cy="5638800"/>
          </a:xfrm>
        </p:spPr>
        <p:txBody>
          <a:bodyPr/>
          <a:lstStyle/>
          <a:p>
            <a:pPr marL="341313" indent="-341313" algn="just">
              <a:buNone/>
              <a:tabLst>
                <a:tab pos="914400" algn="l"/>
              </a:tabLst>
            </a:pPr>
            <a:r>
              <a:rPr lang="en-US" sz="1900" dirty="0" smtClean="0">
                <a:solidFill>
                  <a:srgbClr val="000066"/>
                </a:solidFill>
              </a:rPr>
              <a:t>Doyle, J.D., C.A. Reynolds, and C. </a:t>
            </a:r>
            <a:r>
              <a:rPr lang="en-US" sz="1900" dirty="0" err="1" smtClean="0">
                <a:solidFill>
                  <a:srgbClr val="000066"/>
                </a:solidFill>
              </a:rPr>
              <a:t>Amerault</a:t>
            </a:r>
            <a:r>
              <a:rPr lang="en-US" sz="1900" dirty="0" smtClean="0">
                <a:solidFill>
                  <a:srgbClr val="000066"/>
                </a:solidFill>
              </a:rPr>
              <a:t>, 2011: Diagnosing tropical cyclone sensitivity.  </a:t>
            </a:r>
            <a:r>
              <a:rPr lang="en-US" sz="1900" i="1" dirty="0" smtClean="0">
                <a:solidFill>
                  <a:srgbClr val="000066"/>
                </a:solidFill>
              </a:rPr>
              <a:t>Computing in Science and Engineering</a:t>
            </a:r>
            <a:r>
              <a:rPr lang="en-US" sz="1900" dirty="0" smtClean="0">
                <a:solidFill>
                  <a:srgbClr val="000066"/>
                </a:solidFill>
              </a:rPr>
              <a:t>, </a:t>
            </a:r>
            <a:r>
              <a:rPr lang="en-US" sz="1900" b="1" dirty="0" smtClean="0">
                <a:solidFill>
                  <a:srgbClr val="000066"/>
                </a:solidFill>
              </a:rPr>
              <a:t>13</a:t>
            </a:r>
            <a:r>
              <a:rPr lang="en-US" sz="1900" dirty="0" smtClean="0">
                <a:solidFill>
                  <a:srgbClr val="000066"/>
                </a:solidFill>
              </a:rPr>
              <a:t>, 31-39.</a:t>
            </a:r>
          </a:p>
          <a:p>
            <a:pPr marL="341313" indent="-341313" algn="just">
              <a:buNone/>
              <a:tabLst>
                <a:tab pos="914400" algn="l"/>
              </a:tabLst>
            </a:pPr>
            <a:r>
              <a:rPr lang="en-US" sz="1900" dirty="0" smtClean="0">
                <a:solidFill>
                  <a:srgbClr val="000066"/>
                </a:solidFill>
              </a:rPr>
              <a:t>Hendricks, E.A., J.R. </a:t>
            </a:r>
            <a:r>
              <a:rPr lang="en-US" sz="1900" dirty="0" err="1" smtClean="0">
                <a:solidFill>
                  <a:srgbClr val="000066"/>
                </a:solidFill>
              </a:rPr>
              <a:t>Moskaitis</a:t>
            </a:r>
            <a:r>
              <a:rPr lang="en-US" sz="1900" dirty="0" smtClean="0">
                <a:solidFill>
                  <a:srgbClr val="000066"/>
                </a:solidFill>
              </a:rPr>
              <a:t>, Y. Jin, R.M. </a:t>
            </a:r>
            <a:r>
              <a:rPr lang="en-US" sz="1900" dirty="0" err="1" smtClean="0">
                <a:solidFill>
                  <a:srgbClr val="000066"/>
                </a:solidFill>
              </a:rPr>
              <a:t>Hodur</a:t>
            </a:r>
            <a:r>
              <a:rPr lang="en-US" sz="1900" dirty="0" smtClean="0">
                <a:solidFill>
                  <a:srgbClr val="000066"/>
                </a:solidFill>
              </a:rPr>
              <a:t>, J.D. Doyle, and M.S. </a:t>
            </a:r>
            <a:r>
              <a:rPr lang="en-US" sz="1900" dirty="0" err="1" smtClean="0">
                <a:solidFill>
                  <a:srgbClr val="000066"/>
                </a:solidFill>
              </a:rPr>
              <a:t>Peng</a:t>
            </a:r>
            <a:r>
              <a:rPr lang="en-US" sz="1900" dirty="0" smtClean="0">
                <a:solidFill>
                  <a:srgbClr val="000066"/>
                </a:solidFill>
              </a:rPr>
              <a:t>, 2011: Prediction and Diagnosis of Typhoon </a:t>
            </a:r>
            <a:r>
              <a:rPr lang="en-US" sz="1900" dirty="0" err="1" smtClean="0">
                <a:solidFill>
                  <a:srgbClr val="000066"/>
                </a:solidFill>
              </a:rPr>
              <a:t>Morakot</a:t>
            </a:r>
            <a:r>
              <a:rPr lang="en-US" sz="1900" dirty="0" smtClean="0">
                <a:solidFill>
                  <a:srgbClr val="000066"/>
                </a:solidFill>
              </a:rPr>
              <a:t> (2009) Using the Naval Research Laboratory’s Mesoscale Tropical Cyclone Model.  </a:t>
            </a:r>
            <a:r>
              <a:rPr lang="en-US" sz="1900" i="1" dirty="0" smtClean="0">
                <a:solidFill>
                  <a:srgbClr val="000066"/>
                </a:solidFill>
              </a:rPr>
              <a:t>Terr. Atmos. Ocean. Sci</a:t>
            </a:r>
            <a:r>
              <a:rPr lang="en-US" sz="1900" dirty="0" smtClean="0">
                <a:solidFill>
                  <a:srgbClr val="000066"/>
                </a:solidFill>
              </a:rPr>
              <a:t>., </a:t>
            </a:r>
            <a:r>
              <a:rPr lang="en-US" sz="1900" b="1" dirty="0" smtClean="0">
                <a:solidFill>
                  <a:srgbClr val="000066"/>
                </a:solidFill>
              </a:rPr>
              <a:t>22</a:t>
            </a:r>
            <a:r>
              <a:rPr lang="en-US" sz="1900" dirty="0" smtClean="0">
                <a:solidFill>
                  <a:srgbClr val="000066"/>
                </a:solidFill>
              </a:rPr>
              <a:t>, (In Press).</a:t>
            </a:r>
          </a:p>
          <a:p>
            <a:pPr marL="341313" indent="-341313" algn="just">
              <a:buNone/>
              <a:tabLst>
                <a:tab pos="914400" algn="l"/>
              </a:tabLst>
            </a:pPr>
            <a:r>
              <a:rPr lang="en-US" sz="1900" dirty="0" smtClean="0">
                <a:solidFill>
                  <a:srgbClr val="000066"/>
                </a:solidFill>
              </a:rPr>
              <a:t>Kwon, E.-H., J. Li, </a:t>
            </a:r>
            <a:r>
              <a:rPr lang="en-US" sz="1900" dirty="0" err="1" smtClean="0">
                <a:solidFill>
                  <a:srgbClr val="000066"/>
                </a:solidFill>
              </a:rPr>
              <a:t>Jinlong</a:t>
            </a:r>
            <a:r>
              <a:rPr lang="en-US" sz="1900" dirty="0" smtClean="0">
                <a:solidFill>
                  <a:srgbClr val="000066"/>
                </a:solidFill>
              </a:rPr>
              <a:t> Li, B. J. </a:t>
            </a:r>
            <a:r>
              <a:rPr lang="en-US" sz="1900" dirty="0" err="1" smtClean="0">
                <a:solidFill>
                  <a:srgbClr val="000066"/>
                </a:solidFill>
              </a:rPr>
              <a:t>Sohn</a:t>
            </a:r>
            <a:r>
              <a:rPr lang="en-US" sz="1900" dirty="0" smtClean="0">
                <a:solidFill>
                  <a:srgbClr val="000066"/>
                </a:solidFill>
              </a:rPr>
              <a:t>, and E. </a:t>
            </a:r>
            <a:r>
              <a:rPr lang="en-US" sz="1900" dirty="0" err="1" smtClean="0">
                <a:solidFill>
                  <a:srgbClr val="000066"/>
                </a:solidFill>
              </a:rPr>
              <a:t>Weisz</a:t>
            </a:r>
            <a:r>
              <a:rPr lang="en-US" sz="1900" dirty="0" smtClean="0">
                <a:solidFill>
                  <a:srgbClr val="000066"/>
                </a:solidFill>
              </a:rPr>
              <a:t>, 2011: Use of total </a:t>
            </a:r>
            <a:r>
              <a:rPr lang="en-US" sz="1900" dirty="0" err="1" smtClean="0">
                <a:solidFill>
                  <a:srgbClr val="000066"/>
                </a:solidFill>
              </a:rPr>
              <a:t>precipitable</a:t>
            </a:r>
            <a:r>
              <a:rPr lang="en-US" sz="1900" dirty="0" smtClean="0">
                <a:solidFill>
                  <a:srgbClr val="000066"/>
                </a:solidFill>
              </a:rPr>
              <a:t>  water classification of a priori error and quality control in atmospheric temperature and water vapor sounding retrieval, </a:t>
            </a:r>
            <a:r>
              <a:rPr lang="en-US" sz="1900" i="1" dirty="0" smtClean="0">
                <a:solidFill>
                  <a:srgbClr val="000066"/>
                </a:solidFill>
              </a:rPr>
              <a:t>Advances  Atmos. Sci. </a:t>
            </a:r>
            <a:r>
              <a:rPr lang="en-US" sz="1900" dirty="0" smtClean="0">
                <a:solidFill>
                  <a:srgbClr val="000066"/>
                </a:solidFill>
              </a:rPr>
              <a:t>(accepted).</a:t>
            </a:r>
          </a:p>
          <a:p>
            <a:pPr marL="341313" indent="-341313" algn="just">
              <a:buNone/>
              <a:tabLst>
                <a:tab pos="914400" algn="l"/>
              </a:tabLst>
            </a:pPr>
            <a:r>
              <a:rPr lang="en-US" sz="1900" dirty="0" smtClean="0">
                <a:solidFill>
                  <a:srgbClr val="000066"/>
                </a:solidFill>
              </a:rPr>
              <a:t>Wu, T.-C., H. Liu, S. </a:t>
            </a:r>
            <a:r>
              <a:rPr lang="en-US" sz="1900" dirty="0" err="1" smtClean="0">
                <a:solidFill>
                  <a:srgbClr val="000066"/>
                </a:solidFill>
              </a:rPr>
              <a:t>Majumdar</a:t>
            </a:r>
            <a:r>
              <a:rPr lang="en-US" sz="1900" dirty="0" smtClean="0">
                <a:solidFill>
                  <a:srgbClr val="000066"/>
                </a:solidFill>
              </a:rPr>
              <a:t>, C. </a:t>
            </a:r>
            <a:r>
              <a:rPr lang="en-US" sz="1900" dirty="0" err="1" smtClean="0">
                <a:solidFill>
                  <a:srgbClr val="000066"/>
                </a:solidFill>
              </a:rPr>
              <a:t>Velden</a:t>
            </a:r>
            <a:r>
              <a:rPr lang="en-US" sz="1900" dirty="0" smtClean="0">
                <a:solidFill>
                  <a:srgbClr val="000066"/>
                </a:solidFill>
              </a:rPr>
              <a:t> and J. Anderson, 2012: Influence of assimilating satellite-derived atmospheric motion vector observations on analyses and forecasts of tropical cyclone track and structure. </a:t>
            </a:r>
            <a:r>
              <a:rPr lang="en-US" sz="1900" i="1" dirty="0" smtClean="0">
                <a:solidFill>
                  <a:srgbClr val="000066"/>
                </a:solidFill>
              </a:rPr>
              <a:t>Mon. </a:t>
            </a:r>
            <a:r>
              <a:rPr lang="en-US" sz="1900" i="1" dirty="0" err="1" smtClean="0">
                <a:solidFill>
                  <a:srgbClr val="000066"/>
                </a:solidFill>
              </a:rPr>
              <a:t>Wea</a:t>
            </a:r>
            <a:r>
              <a:rPr lang="en-US" sz="1900" i="1" dirty="0" smtClean="0">
                <a:solidFill>
                  <a:srgbClr val="000066"/>
                </a:solidFill>
              </a:rPr>
              <a:t>. Rev. (in preparation)</a:t>
            </a:r>
            <a:endParaRPr lang="en-US" sz="1900" dirty="0" smtClean="0">
              <a:solidFill>
                <a:srgbClr val="000066"/>
              </a:solidFill>
            </a:endParaRPr>
          </a:p>
          <a:p>
            <a:pPr marL="341313" indent="-341313" algn="just">
              <a:buNone/>
              <a:tabLst>
                <a:tab pos="914400" algn="l"/>
              </a:tabLst>
            </a:pPr>
            <a:r>
              <a:rPr lang="en-US" sz="1900" dirty="0" err="1" smtClean="0">
                <a:solidFill>
                  <a:srgbClr val="000066"/>
                </a:solidFill>
              </a:rPr>
              <a:t>Zheng</a:t>
            </a:r>
            <a:r>
              <a:rPr lang="en-US" sz="1900" dirty="0" smtClean="0">
                <a:solidFill>
                  <a:srgbClr val="000066"/>
                </a:solidFill>
              </a:rPr>
              <a:t>, J., J. Li, T. </a:t>
            </a:r>
            <a:r>
              <a:rPr lang="en-US" sz="1900" dirty="0" err="1" smtClean="0">
                <a:solidFill>
                  <a:srgbClr val="000066"/>
                </a:solidFill>
              </a:rPr>
              <a:t>Schmit</a:t>
            </a:r>
            <a:r>
              <a:rPr lang="en-US" sz="1900" dirty="0" smtClean="0">
                <a:solidFill>
                  <a:srgbClr val="000066"/>
                </a:solidFill>
              </a:rPr>
              <a:t> and </a:t>
            </a:r>
            <a:r>
              <a:rPr lang="en-US" sz="1900" dirty="0" err="1" smtClean="0">
                <a:solidFill>
                  <a:srgbClr val="000066"/>
                </a:solidFill>
              </a:rPr>
              <a:t>Jinlong</a:t>
            </a:r>
            <a:r>
              <a:rPr lang="en-US" sz="1900" dirty="0" smtClean="0">
                <a:solidFill>
                  <a:srgbClr val="000066"/>
                </a:solidFill>
              </a:rPr>
              <a:t> Li, 2011: Assimilation of AIRS soundings for improving hurricane forecasts with WRF/3DVAR, </a:t>
            </a:r>
            <a:r>
              <a:rPr lang="en-US" sz="1900" i="1" dirty="0" smtClean="0">
                <a:solidFill>
                  <a:srgbClr val="000066"/>
                </a:solidFill>
              </a:rPr>
              <a:t>J. </a:t>
            </a:r>
            <a:r>
              <a:rPr lang="en-US" sz="1900" i="1" dirty="0" err="1" smtClean="0">
                <a:solidFill>
                  <a:srgbClr val="000066"/>
                </a:solidFill>
              </a:rPr>
              <a:t>Geophys</a:t>
            </a:r>
            <a:r>
              <a:rPr lang="en-US" sz="1900" i="1" dirty="0" smtClean="0">
                <a:solidFill>
                  <a:srgbClr val="000066"/>
                </a:solidFill>
              </a:rPr>
              <a:t>. Res. </a:t>
            </a:r>
            <a:r>
              <a:rPr lang="en-US" sz="1900" dirty="0" smtClean="0">
                <a:solidFill>
                  <a:srgbClr val="000066"/>
                </a:solidFill>
              </a:rPr>
              <a:t>(submitted).</a:t>
            </a:r>
          </a:p>
          <a:p>
            <a:pPr marL="341313" indent="-341313" algn="just">
              <a:buNone/>
              <a:tabLst>
                <a:tab pos="914400" algn="l"/>
              </a:tabLst>
            </a:pPr>
            <a:r>
              <a:rPr lang="en-US" sz="1900" dirty="0" err="1" smtClean="0">
                <a:solidFill>
                  <a:srgbClr val="000066"/>
                </a:solidFill>
              </a:rPr>
              <a:t>Zheng</a:t>
            </a:r>
            <a:r>
              <a:rPr lang="en-US" sz="1900" dirty="0" smtClean="0">
                <a:solidFill>
                  <a:srgbClr val="000066"/>
                </a:solidFill>
              </a:rPr>
              <a:t>, J., J. Li, T. J. </a:t>
            </a:r>
            <a:r>
              <a:rPr lang="en-US" sz="1900" dirty="0" err="1" smtClean="0">
                <a:solidFill>
                  <a:srgbClr val="000066"/>
                </a:solidFill>
              </a:rPr>
              <a:t>Schmit</a:t>
            </a:r>
            <a:r>
              <a:rPr lang="en-US" sz="1900" dirty="0" smtClean="0">
                <a:solidFill>
                  <a:srgbClr val="000066"/>
                </a:solidFill>
              </a:rPr>
              <a:t>, J. Li, and Z. Liu, 2012: Variational assimilation of AIRS temperature and moisture profiles for improving hurricane forecasts.  </a:t>
            </a:r>
            <a:r>
              <a:rPr lang="en-US" sz="1900" i="1" dirty="0" smtClean="0">
                <a:solidFill>
                  <a:srgbClr val="000066"/>
                </a:solidFill>
              </a:rPr>
              <a:t>J. App. Met. </a:t>
            </a:r>
            <a:r>
              <a:rPr lang="en-US" sz="1900" i="1" dirty="0" err="1" smtClean="0">
                <a:solidFill>
                  <a:srgbClr val="000066"/>
                </a:solidFill>
              </a:rPr>
              <a:t>Clim</a:t>
            </a:r>
            <a:r>
              <a:rPr lang="en-US" sz="1900" i="1" dirty="0" smtClean="0">
                <a:solidFill>
                  <a:srgbClr val="000066"/>
                </a:solidFill>
              </a:rPr>
              <a:t>. (in preparation)</a:t>
            </a:r>
          </a:p>
          <a:p>
            <a:endParaRPr lang="en-US" sz="1800" dirty="0" smtClean="0"/>
          </a:p>
          <a:p>
            <a:endParaRPr lang="en-US" dirty="0"/>
          </a:p>
        </p:txBody>
      </p:sp>
      <p:cxnSp>
        <p:nvCxnSpPr>
          <p:cNvPr id="4" name="Straight Connector 3"/>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48366554-6315-4242-8C25-FF74A058E0F1}" type="slidenum">
              <a:rPr lang="en-US" smtClean="0"/>
              <a:pPr>
                <a:defRPr/>
              </a:pPr>
              <a:t>49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0"/>
            <a:ext cx="9144000" cy="1143000"/>
          </a:xfrm>
        </p:spPr>
        <p:txBody>
          <a:bodyPr/>
          <a:lstStyle/>
          <a:p>
            <a:pPr eaLnBrk="1" hangingPunct="1"/>
            <a:r>
              <a:rPr lang="en-US" sz="4000" b="1" dirty="0" smtClean="0">
                <a:solidFill>
                  <a:srgbClr val="B40069"/>
                </a:solidFill>
                <a:ea typeface="PMingLiU" charset="-120"/>
              </a:rPr>
              <a:t>Case Study: Typhoon Sinlaku (2008)</a:t>
            </a:r>
          </a:p>
        </p:txBody>
      </p:sp>
      <p:pic>
        <p:nvPicPr>
          <p:cNvPr id="104450" name="Picture 2"/>
          <p:cNvPicPr>
            <a:picLocks noChangeAspect="1" noChangeArrowheads="1"/>
          </p:cNvPicPr>
          <p:nvPr/>
        </p:nvPicPr>
        <p:blipFill>
          <a:blip r:embed="rId2" cstate="print"/>
          <a:srcRect/>
          <a:stretch>
            <a:fillRect/>
          </a:stretch>
        </p:blipFill>
        <p:spPr bwMode="auto">
          <a:xfrm>
            <a:off x="123825" y="1562100"/>
            <a:ext cx="5057775" cy="3733800"/>
          </a:xfrm>
          <a:prstGeom prst="rect">
            <a:avLst/>
          </a:prstGeom>
          <a:noFill/>
          <a:ln w="9525">
            <a:noFill/>
            <a:miter lim="800000"/>
            <a:headEnd/>
            <a:tailEnd/>
          </a:ln>
        </p:spPr>
      </p:pic>
      <p:pic>
        <p:nvPicPr>
          <p:cNvPr id="104451" name="Picture 3"/>
          <p:cNvPicPr>
            <a:picLocks noChangeAspect="1" noChangeArrowheads="1"/>
          </p:cNvPicPr>
          <p:nvPr/>
        </p:nvPicPr>
        <p:blipFill>
          <a:blip r:embed="rId3" cstate="print"/>
          <a:srcRect r="42505"/>
          <a:stretch>
            <a:fillRect/>
          </a:stretch>
        </p:blipFill>
        <p:spPr bwMode="auto">
          <a:xfrm>
            <a:off x="5267325" y="1447800"/>
            <a:ext cx="3648075" cy="3924992"/>
          </a:xfrm>
          <a:prstGeom prst="rect">
            <a:avLst/>
          </a:prstGeom>
          <a:noFill/>
          <a:ln w="9525">
            <a:noFill/>
            <a:miter lim="800000"/>
            <a:headEnd/>
            <a:tailEnd/>
          </a:ln>
        </p:spPr>
      </p:pic>
      <p:sp>
        <p:nvSpPr>
          <p:cNvPr id="5" name="Oval 4"/>
          <p:cNvSpPr/>
          <p:nvPr/>
        </p:nvSpPr>
        <p:spPr>
          <a:xfrm>
            <a:off x="1447800" y="3505200"/>
            <a:ext cx="914400" cy="1066800"/>
          </a:xfrm>
          <a:prstGeom prst="ellipse">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410200" y="1676400"/>
            <a:ext cx="2667000" cy="3962400"/>
          </a:xfrm>
          <a:prstGeom prst="ellipse">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715000" y="5105400"/>
            <a:ext cx="2286000" cy="1516797"/>
            <a:chOff x="5715000" y="5105400"/>
            <a:chExt cx="2286000" cy="1516797"/>
          </a:xfrm>
        </p:grpSpPr>
        <p:sp>
          <p:nvSpPr>
            <p:cNvPr id="2" name="TextBox 1"/>
            <p:cNvSpPr txBox="1"/>
            <p:nvPr/>
          </p:nvSpPr>
          <p:spPr>
            <a:xfrm>
              <a:off x="5715000" y="5791200"/>
              <a:ext cx="2286000" cy="830997"/>
            </a:xfrm>
            <a:prstGeom prst="rect">
              <a:avLst/>
            </a:prstGeom>
            <a:noFill/>
          </p:spPr>
          <p:txBody>
            <a:bodyPr wrap="square" rtlCol="0">
              <a:spAutoFit/>
            </a:bodyPr>
            <a:lstStyle/>
            <a:p>
              <a:pPr algn="ctr"/>
              <a:r>
                <a:rPr lang="en-US" sz="2400" dirty="0" smtClean="0"/>
                <a:t>Rapid-Scan mode activated</a:t>
              </a:r>
              <a:endParaRPr lang="en-US" sz="2400" dirty="0"/>
            </a:p>
          </p:txBody>
        </p:sp>
        <p:cxnSp>
          <p:nvCxnSpPr>
            <p:cNvPr id="4" name="Straight Arrow Connector 3"/>
            <p:cNvCxnSpPr/>
            <p:nvPr/>
          </p:nvCxnSpPr>
          <p:spPr>
            <a:xfrm flipV="1">
              <a:off x="6934200" y="5105400"/>
              <a:ext cx="0" cy="685800"/>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0" name="Slide Number Placeholder 9"/>
          <p:cNvSpPr>
            <a:spLocks noGrp="1"/>
          </p:cNvSpPr>
          <p:nvPr>
            <p:ph type="sldNum" sz="quarter" idx="12"/>
          </p:nvPr>
        </p:nvSpPr>
        <p:spPr/>
        <p:txBody>
          <a:bodyPr/>
          <a:lstStyle/>
          <a:p>
            <a:pPr>
              <a:defRPr/>
            </a:pPr>
            <a:fld id="{48366554-6315-4242-8C25-FF74A058E0F1}" type="slidenum">
              <a:rPr lang="en-US" smtClean="0"/>
              <a:pPr>
                <a:defRPr/>
              </a:pPr>
              <a:t>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 y="0"/>
            <a:ext cx="8766048" cy="990600"/>
          </a:xfrm>
        </p:spPr>
        <p:txBody>
          <a:bodyPr/>
          <a:lstStyle/>
          <a:p>
            <a:r>
              <a:rPr lang="en-US" sz="4000" b="1" dirty="0" smtClean="0">
                <a:solidFill>
                  <a:srgbClr val="B40069"/>
                </a:solidFill>
              </a:rPr>
              <a:t>Enhanced AMVs in the </a:t>
            </a:r>
            <a:r>
              <a:rPr lang="en-US" sz="4000" b="1" dirty="0" err="1" smtClean="0">
                <a:solidFill>
                  <a:srgbClr val="B40069"/>
                </a:solidFill>
              </a:rPr>
              <a:t>EnKF</a:t>
            </a:r>
            <a:r>
              <a:rPr lang="en-US" sz="4000" b="1" dirty="0" smtClean="0">
                <a:solidFill>
                  <a:srgbClr val="B40069"/>
                </a:solidFill>
              </a:rPr>
              <a:t> Cycles</a:t>
            </a:r>
            <a:endParaRPr lang="en-US" sz="4000" b="1" dirty="0">
              <a:solidFill>
                <a:srgbClr val="B40069"/>
              </a:solidFill>
            </a:endParaRPr>
          </a:p>
        </p:txBody>
      </p:sp>
      <p:cxnSp>
        <p:nvCxnSpPr>
          <p:cNvPr id="17" name="Straight Connector 16"/>
          <p:cNvCxnSpPr/>
          <p:nvPr/>
        </p:nvCxnSpPr>
        <p:spPr>
          <a:xfrm>
            <a:off x="457200" y="6695408"/>
            <a:ext cx="533400" cy="1588"/>
          </a:xfrm>
          <a:prstGeom prst="line">
            <a:avLst/>
          </a:prstGeom>
          <a:ln w="50800">
            <a:solidFill>
              <a:srgbClr val="0000FF"/>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489200" y="6696996"/>
            <a:ext cx="533400" cy="1588"/>
          </a:xfrm>
          <a:prstGeom prst="line">
            <a:avLst/>
          </a:prstGeom>
          <a:ln w="50800">
            <a:solidFill>
              <a:srgbClr val="008000"/>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572000" y="6700172"/>
            <a:ext cx="533400" cy="1588"/>
          </a:xfrm>
          <a:prstGeom prst="line">
            <a:avLst/>
          </a:prstGeom>
          <a:ln w="50800">
            <a:solidFill>
              <a:srgbClr val="800000"/>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29400" y="6701760"/>
            <a:ext cx="533400" cy="1588"/>
          </a:xfrm>
          <a:prstGeom prst="line">
            <a:avLst/>
          </a:prstGeom>
          <a:ln w="50800">
            <a:solidFill>
              <a:srgbClr val="FF0000"/>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16000" y="6488668"/>
            <a:ext cx="1498600" cy="369332"/>
          </a:xfrm>
          <a:prstGeom prst="rect">
            <a:avLst/>
          </a:prstGeom>
          <a:noFill/>
        </p:spPr>
        <p:txBody>
          <a:bodyPr wrap="square" rtlCol="0">
            <a:spAutoFit/>
          </a:bodyPr>
          <a:lstStyle/>
          <a:p>
            <a:r>
              <a:rPr lang="en-US" dirty="0" smtClean="0"/>
              <a:t>701-999mb</a:t>
            </a:r>
            <a:endParaRPr lang="en-US" dirty="0"/>
          </a:p>
        </p:txBody>
      </p:sp>
      <p:sp>
        <p:nvSpPr>
          <p:cNvPr id="24" name="TextBox 23"/>
          <p:cNvSpPr txBox="1"/>
          <p:nvPr/>
        </p:nvSpPr>
        <p:spPr>
          <a:xfrm>
            <a:off x="3073400" y="6488668"/>
            <a:ext cx="1498600" cy="369332"/>
          </a:xfrm>
          <a:prstGeom prst="rect">
            <a:avLst/>
          </a:prstGeom>
          <a:noFill/>
        </p:spPr>
        <p:txBody>
          <a:bodyPr wrap="square" rtlCol="0">
            <a:spAutoFit/>
          </a:bodyPr>
          <a:lstStyle/>
          <a:p>
            <a:r>
              <a:rPr lang="en-US" dirty="0"/>
              <a:t>4</a:t>
            </a:r>
            <a:r>
              <a:rPr lang="en-US" dirty="0" smtClean="0"/>
              <a:t>01-700mb</a:t>
            </a:r>
            <a:endParaRPr lang="en-US" dirty="0"/>
          </a:p>
        </p:txBody>
      </p:sp>
      <p:sp>
        <p:nvSpPr>
          <p:cNvPr id="25" name="TextBox 24"/>
          <p:cNvSpPr txBox="1"/>
          <p:nvPr/>
        </p:nvSpPr>
        <p:spPr>
          <a:xfrm>
            <a:off x="5130800" y="6488668"/>
            <a:ext cx="1498600" cy="369332"/>
          </a:xfrm>
          <a:prstGeom prst="rect">
            <a:avLst/>
          </a:prstGeom>
          <a:noFill/>
        </p:spPr>
        <p:txBody>
          <a:bodyPr wrap="square" rtlCol="0">
            <a:spAutoFit/>
          </a:bodyPr>
          <a:lstStyle/>
          <a:p>
            <a:r>
              <a:rPr lang="en-US" dirty="0" smtClean="0"/>
              <a:t>251-400mb</a:t>
            </a:r>
            <a:endParaRPr lang="en-US" dirty="0"/>
          </a:p>
        </p:txBody>
      </p:sp>
      <p:sp>
        <p:nvSpPr>
          <p:cNvPr id="26" name="TextBox 25"/>
          <p:cNvSpPr txBox="1"/>
          <p:nvPr/>
        </p:nvSpPr>
        <p:spPr>
          <a:xfrm>
            <a:off x="7239000" y="6488668"/>
            <a:ext cx="1498600" cy="369332"/>
          </a:xfrm>
          <a:prstGeom prst="rect">
            <a:avLst/>
          </a:prstGeom>
          <a:noFill/>
        </p:spPr>
        <p:txBody>
          <a:bodyPr wrap="square" rtlCol="0">
            <a:spAutoFit/>
          </a:bodyPr>
          <a:lstStyle/>
          <a:p>
            <a:r>
              <a:rPr lang="en-US" dirty="0" smtClean="0"/>
              <a:t>100-251mb</a:t>
            </a:r>
            <a:endParaRPr lang="en-US" dirty="0"/>
          </a:p>
        </p:txBody>
      </p:sp>
      <p:pic>
        <p:nvPicPr>
          <p:cNvPr id="19" name="Picture 18" descr="AMV_ncepbufr_CTL_2008091100.jpg"/>
          <p:cNvPicPr>
            <a:picLocks noChangeAspect="1"/>
          </p:cNvPicPr>
          <p:nvPr/>
        </p:nvPicPr>
        <p:blipFill>
          <a:blip r:embed="rId3" cstate="print"/>
          <a:stretch>
            <a:fillRect/>
          </a:stretch>
        </p:blipFill>
        <p:spPr>
          <a:xfrm>
            <a:off x="1051623" y="990600"/>
            <a:ext cx="7107937" cy="5330952"/>
          </a:xfrm>
          <a:prstGeom prst="rect">
            <a:avLst/>
          </a:prstGeom>
        </p:spPr>
      </p:pic>
      <p:pic>
        <p:nvPicPr>
          <p:cNvPr id="28" name="Picture 27" descr="AMV_CIMSS_noRS_2008091100.jpg"/>
          <p:cNvPicPr>
            <a:picLocks noChangeAspect="1"/>
          </p:cNvPicPr>
          <p:nvPr/>
        </p:nvPicPr>
        <p:blipFill>
          <a:blip r:embed="rId4" cstate="print"/>
          <a:stretch>
            <a:fillRect/>
          </a:stretch>
        </p:blipFill>
        <p:spPr>
          <a:xfrm>
            <a:off x="1051624" y="990600"/>
            <a:ext cx="7107936" cy="5330952"/>
          </a:xfrm>
          <a:prstGeom prst="rect">
            <a:avLst/>
          </a:prstGeom>
        </p:spPr>
      </p:pic>
      <p:pic>
        <p:nvPicPr>
          <p:cNvPr id="29" name="Picture 28" descr="AMV_CIMSS_RS_2008091100.jpg"/>
          <p:cNvPicPr>
            <a:picLocks noChangeAspect="1"/>
          </p:cNvPicPr>
          <p:nvPr/>
        </p:nvPicPr>
        <p:blipFill>
          <a:blip r:embed="rId5" cstate="print"/>
          <a:stretch>
            <a:fillRect/>
          </a:stretch>
        </p:blipFill>
        <p:spPr>
          <a:xfrm>
            <a:off x="1051623" y="990600"/>
            <a:ext cx="7098793" cy="5324094"/>
          </a:xfrm>
          <a:prstGeom prst="rect">
            <a:avLst/>
          </a:prstGeom>
        </p:spPr>
      </p:pic>
      <p:cxnSp>
        <p:nvCxnSpPr>
          <p:cNvPr id="14" name="Straight Connector 13"/>
          <p:cNvCxnSpPr/>
          <p:nvPr/>
        </p:nvCxnSpPr>
        <p:spPr>
          <a:xfrm>
            <a:off x="0" y="9906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48366554-6315-4242-8C25-FF74A058E0F1}" type="slidenum">
              <a:rPr lang="en-US" smtClean="0"/>
              <a:pPr>
                <a:defRPr/>
              </a:pPr>
              <a:t>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B40069"/>
                </a:solidFill>
                <a:effectLst/>
                <a:uLnTx/>
                <a:uFillTx/>
                <a:latin typeface="+mj-lt"/>
                <a:ea typeface="+mj-ea"/>
                <a:cs typeface="+mj-cs"/>
              </a:rPr>
              <a:t>Ensemble analyses (TC position): CTL</a:t>
            </a:r>
          </a:p>
        </p:txBody>
      </p:sp>
      <p:pic>
        <p:nvPicPr>
          <p:cNvPr id="2" name="Picture 1"/>
          <p:cNvPicPr>
            <a:picLocks noChangeAspect="1"/>
          </p:cNvPicPr>
          <p:nvPr/>
        </p:nvPicPr>
        <p:blipFill>
          <a:blip r:embed="rId3"/>
          <a:stretch>
            <a:fillRect/>
          </a:stretch>
        </p:blipFill>
        <p:spPr>
          <a:xfrm>
            <a:off x="1638300" y="1143000"/>
            <a:ext cx="6057900" cy="5762079"/>
          </a:xfrm>
          <a:prstGeom prst="rect">
            <a:avLst/>
          </a:prstGeom>
        </p:spPr>
      </p:pic>
      <p:cxnSp>
        <p:nvCxnSpPr>
          <p:cNvPr id="4" name="Straight Connector 3"/>
          <p:cNvCxnSpPr/>
          <p:nvPr/>
        </p:nvCxnSpPr>
        <p:spPr>
          <a:xfrm>
            <a:off x="0" y="9906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48366554-6315-4242-8C25-FF74A058E0F1}" type="slidenum">
              <a:rPr lang="en-US" smtClean="0"/>
              <a:pPr>
                <a:defRPr/>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28600" y="-152400"/>
            <a:ext cx="8610600" cy="1143000"/>
          </a:xfrm>
          <a:prstGeom prst="rect">
            <a:avLst/>
          </a:prstGeom>
        </p:spPr>
        <p:txBody>
          <a:bodyPr vert="horz" lIns="91440" tIns="45720" rIns="91440" bIns="45720" rtlCol="0" anchor="ctr">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B40069"/>
                </a:solidFill>
                <a:effectLst/>
                <a:uLnTx/>
                <a:uFillTx/>
                <a:latin typeface="+mj-lt"/>
                <a:ea typeface="+mj-ea"/>
                <a:cs typeface="+mj-cs"/>
              </a:rPr>
              <a:t>Ensemble analyses (TC position):</a:t>
            </a:r>
            <a:r>
              <a:rPr kumimoji="0" lang="en-US" sz="4000" b="1" i="0" u="none" strike="noStrike" kern="1200" cap="none" spc="0" normalizeH="0" noProof="0" dirty="0" smtClean="0">
                <a:ln>
                  <a:noFill/>
                </a:ln>
                <a:solidFill>
                  <a:srgbClr val="B40069"/>
                </a:solidFill>
                <a:effectLst/>
                <a:uLnTx/>
                <a:uFillTx/>
                <a:latin typeface="+mj-lt"/>
                <a:ea typeface="+mj-ea"/>
                <a:cs typeface="+mj-cs"/>
              </a:rPr>
              <a:t> CIMSS(h)</a:t>
            </a:r>
            <a:endParaRPr kumimoji="0" lang="en-US" sz="4000" b="1" i="0" u="none" strike="noStrike" kern="1200" cap="none" spc="0" normalizeH="0" baseline="0" noProof="0" dirty="0" smtClean="0">
              <a:ln>
                <a:noFill/>
              </a:ln>
              <a:solidFill>
                <a:srgbClr val="B40069"/>
              </a:solidFill>
              <a:effectLst/>
              <a:uLnTx/>
              <a:uFillTx/>
              <a:latin typeface="+mj-lt"/>
              <a:ea typeface="+mj-ea"/>
              <a:cs typeface="+mj-cs"/>
            </a:endParaRPr>
          </a:p>
        </p:txBody>
      </p:sp>
      <p:pic>
        <p:nvPicPr>
          <p:cNvPr id="3" name="Picture 2"/>
          <p:cNvPicPr>
            <a:picLocks noChangeAspect="1"/>
          </p:cNvPicPr>
          <p:nvPr/>
        </p:nvPicPr>
        <p:blipFill>
          <a:blip r:embed="rId3"/>
          <a:stretch>
            <a:fillRect/>
          </a:stretch>
        </p:blipFill>
        <p:spPr>
          <a:xfrm>
            <a:off x="1600200" y="1143000"/>
            <a:ext cx="6019800" cy="5638800"/>
          </a:xfrm>
          <a:prstGeom prst="rect">
            <a:avLst/>
          </a:prstGeom>
        </p:spPr>
      </p:pic>
      <p:cxnSp>
        <p:nvCxnSpPr>
          <p:cNvPr id="4" name="Straight Connector 3"/>
          <p:cNvCxnSpPr/>
          <p:nvPr/>
        </p:nvCxnSpPr>
        <p:spPr>
          <a:xfrm>
            <a:off x="0" y="9906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48366554-6315-4242-8C25-FF74A058E0F1}" type="slidenum">
              <a:rPr lang="en-US" smtClean="0"/>
              <a:pPr>
                <a:defRPr/>
              </a:pPr>
              <a:t>8</a:t>
            </a:fld>
            <a:endParaRPr lang="en-US"/>
          </a:p>
        </p:txBody>
      </p:sp>
    </p:spTree>
    <p:extLst>
      <p:ext uri="{BB962C8B-B14F-4D97-AF65-F5344CB8AC3E}">
        <p14:creationId xmlns:p14="http://schemas.microsoft.com/office/powerpoint/2010/main" val="32693539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0"/>
            <a:ext cx="8229600" cy="1143000"/>
          </a:xfrm>
        </p:spPr>
        <p:txBody>
          <a:bodyPr/>
          <a:lstStyle/>
          <a:p>
            <a:r>
              <a:rPr lang="en-US" sz="4000" b="1" dirty="0" smtClean="0">
                <a:solidFill>
                  <a:srgbClr val="B40069"/>
                </a:solidFill>
              </a:rPr>
              <a:t>72-h WRF/</a:t>
            </a:r>
            <a:r>
              <a:rPr lang="en-US" sz="4000" b="1" dirty="0" err="1" smtClean="0">
                <a:solidFill>
                  <a:srgbClr val="B40069"/>
                </a:solidFill>
              </a:rPr>
              <a:t>EnKF</a:t>
            </a:r>
            <a:r>
              <a:rPr lang="en-US" sz="4000" b="1" dirty="0" smtClean="0">
                <a:solidFill>
                  <a:srgbClr val="B40069"/>
                </a:solidFill>
              </a:rPr>
              <a:t> Ensemble Forecasts</a:t>
            </a:r>
            <a:endParaRPr lang="en-US" sz="4000" b="1" dirty="0">
              <a:solidFill>
                <a:srgbClr val="B40069"/>
              </a:solidFill>
            </a:endParaRPr>
          </a:p>
        </p:txBody>
      </p:sp>
      <p:cxnSp>
        <p:nvCxnSpPr>
          <p:cNvPr id="8" name="Straight Connector 7"/>
          <p:cNvCxnSpPr/>
          <p:nvPr/>
        </p:nvCxnSpPr>
        <p:spPr>
          <a:xfrm>
            <a:off x="0" y="1143000"/>
            <a:ext cx="9144000" cy="0"/>
          </a:xfrm>
          <a:prstGeom prst="line">
            <a:avLst/>
          </a:prstGeom>
          <a:ln w="44450">
            <a:solidFill>
              <a:srgbClr val="000066"/>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10886" y="1676400"/>
            <a:ext cx="4963886" cy="4953000"/>
          </a:xfrm>
          <a:prstGeom prst="rect">
            <a:avLst/>
          </a:prstGeom>
        </p:spPr>
      </p:pic>
      <p:pic>
        <p:nvPicPr>
          <p:cNvPr id="5" name="Picture 4"/>
          <p:cNvPicPr>
            <a:picLocks noChangeAspect="1"/>
          </p:cNvPicPr>
          <p:nvPr/>
        </p:nvPicPr>
        <p:blipFill>
          <a:blip r:embed="rId3"/>
          <a:stretch>
            <a:fillRect/>
          </a:stretch>
        </p:blipFill>
        <p:spPr>
          <a:xfrm>
            <a:off x="4191000" y="1635895"/>
            <a:ext cx="4956228" cy="5034009"/>
          </a:xfrm>
          <a:prstGeom prst="rect">
            <a:avLst/>
          </a:prstGeom>
        </p:spPr>
      </p:pic>
      <p:sp>
        <p:nvSpPr>
          <p:cNvPr id="2" name="TextBox 1"/>
          <p:cNvSpPr txBox="1"/>
          <p:nvPr/>
        </p:nvSpPr>
        <p:spPr>
          <a:xfrm>
            <a:off x="1066800" y="1295400"/>
            <a:ext cx="2646943" cy="369332"/>
          </a:xfrm>
          <a:prstGeom prst="rect">
            <a:avLst/>
          </a:prstGeom>
          <a:noFill/>
        </p:spPr>
        <p:txBody>
          <a:bodyPr wrap="none" rtlCol="0">
            <a:spAutoFit/>
          </a:bodyPr>
          <a:lstStyle/>
          <a:p>
            <a:r>
              <a:rPr lang="en-US" dirty="0" err="1" smtClean="0"/>
              <a:t>Sinlaku</a:t>
            </a:r>
            <a:r>
              <a:rPr lang="en-US" dirty="0" smtClean="0"/>
              <a:t> Track Forecasts</a:t>
            </a:r>
            <a:endParaRPr lang="en-US" dirty="0"/>
          </a:p>
        </p:txBody>
      </p:sp>
      <p:sp>
        <p:nvSpPr>
          <p:cNvPr id="3" name="TextBox 2"/>
          <p:cNvSpPr txBox="1"/>
          <p:nvPr/>
        </p:nvSpPr>
        <p:spPr>
          <a:xfrm>
            <a:off x="4778702" y="1295400"/>
            <a:ext cx="4365298" cy="369332"/>
          </a:xfrm>
          <a:prstGeom prst="rect">
            <a:avLst/>
          </a:prstGeom>
          <a:noFill/>
        </p:spPr>
        <p:txBody>
          <a:bodyPr wrap="none" rtlCol="0">
            <a:spAutoFit/>
          </a:bodyPr>
          <a:lstStyle/>
          <a:p>
            <a:r>
              <a:rPr lang="en-US" dirty="0" err="1" smtClean="0"/>
              <a:t>Sinlaku</a:t>
            </a:r>
            <a:r>
              <a:rPr lang="en-US" dirty="0" smtClean="0"/>
              <a:t> Intensity (MSLP) Forecast Errors</a:t>
            </a:r>
            <a:endParaRPr lang="en-US" dirty="0"/>
          </a:p>
        </p:txBody>
      </p:sp>
      <p:sp>
        <p:nvSpPr>
          <p:cNvPr id="6" name="Slide Number Placeholder 5"/>
          <p:cNvSpPr>
            <a:spLocks noGrp="1"/>
          </p:cNvSpPr>
          <p:nvPr>
            <p:ph type="sldNum" sz="quarter" idx="12"/>
          </p:nvPr>
        </p:nvSpPr>
        <p:spPr/>
        <p:txBody>
          <a:bodyPr/>
          <a:lstStyle/>
          <a:p>
            <a:pPr>
              <a:defRPr/>
            </a:pPr>
            <a:fld id="{48366554-6315-4242-8C25-FF74A058E0F1}" type="slidenum">
              <a:rPr lang="en-US" smtClean="0"/>
              <a:pPr>
                <a:defRPr/>
              </a:pPr>
              <a:t>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19616</TotalTime>
  <Words>3548</Words>
  <Application>Microsoft Macintosh PowerPoint</Application>
  <PresentationFormat>On-screen Show (4:3)</PresentationFormat>
  <Paragraphs>511</Paragraphs>
  <Slides>49</Slides>
  <Notes>16</Notes>
  <HiddenSlides>31</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Improving the Assimilation of Multiple and Integrated High-Resolution Satellite Datasets in Mesoscale Models of Tropical Cyclones</vt:lpstr>
      <vt:lpstr>Overarching Goals</vt:lpstr>
      <vt:lpstr>Approach</vt:lpstr>
      <vt:lpstr>Assimilation Experiments</vt:lpstr>
      <vt:lpstr>Case Study: Typhoon Sinlaku (2008)</vt:lpstr>
      <vt:lpstr>Enhanced AMVs in the EnKF Cycles</vt:lpstr>
      <vt:lpstr>PowerPoint Presentation</vt:lpstr>
      <vt:lpstr>PowerPoint Presentation</vt:lpstr>
      <vt:lpstr>72-h WRF/EnKF Ensemble Forecasts</vt:lpstr>
      <vt:lpstr>Influence of Rapid-Scan AMVs</vt:lpstr>
      <vt:lpstr>Impact of AMVs on TC Sinlaku Forecasts: Stratified by Near/Far Environment, and Tropospheric Layers</vt:lpstr>
      <vt:lpstr>AMV Assimilation Study: Sinlaku</vt:lpstr>
      <vt:lpstr>PowerPoint Presentation</vt:lpstr>
      <vt:lpstr>PowerPoint Presentation</vt:lpstr>
      <vt:lpstr>Primary Accomplishments</vt:lpstr>
      <vt:lpstr>Current and Future Work</vt:lpstr>
      <vt:lpstr>Potential Transitions</vt:lpstr>
      <vt:lpstr>Synergies with Other Projects</vt:lpstr>
      <vt:lpstr>Extra Slides</vt:lpstr>
      <vt:lpstr>PowerPoint Presentation</vt:lpstr>
      <vt:lpstr>PowerPoint Presentation</vt:lpstr>
      <vt:lpstr>Datasets prepared: CIMSS/UWisc.</vt:lpstr>
      <vt:lpstr>MTSAT AMV Example</vt:lpstr>
      <vt:lpstr>PowerPoint Presentation</vt:lpstr>
      <vt:lpstr>Other Satellite Datasets</vt:lpstr>
      <vt:lpstr>Upgraded data assimilation at NCAR</vt:lpstr>
      <vt:lpstr>Analyses vs Independent Observations</vt:lpstr>
      <vt:lpstr>Forecast track error, spread and track</vt:lpstr>
      <vt:lpstr>PowerPoint Presentation</vt:lpstr>
      <vt:lpstr>PowerPoint Presentation</vt:lpstr>
      <vt:lpstr>96-h WRF/EnKF Forecasts</vt:lpstr>
      <vt:lpstr>Datasets prepared: CIMSS/UWisc.</vt:lpstr>
      <vt:lpstr>Assimilation of AIRS T/Q Soundings (from CIMSS) and TPW</vt:lpstr>
      <vt:lpstr>PowerPoint Presentation</vt:lpstr>
      <vt:lpstr>Sinlaku track/intensity analysis: AIRS soundings (WRF/DART)</vt:lpstr>
      <vt:lpstr>PowerPoint Presentation</vt:lpstr>
      <vt:lpstr>Impact of AIRS T and Q Data on Sinlaku Analyses</vt:lpstr>
      <vt:lpstr>AIRS T and Q and AMSR-E TPW (84)</vt:lpstr>
      <vt:lpstr>PowerPoint Presentation</vt:lpstr>
      <vt:lpstr>PowerPoint Presentation</vt:lpstr>
      <vt:lpstr>PowerPoint Presentation</vt:lpstr>
      <vt:lpstr>Conclusions from Satellite Multi-Variable Product Assimilation Studies</vt:lpstr>
      <vt:lpstr>PowerPoint Presentation</vt:lpstr>
      <vt:lpstr>COAMPS-TC Ensemble System</vt:lpstr>
      <vt:lpstr>Real Time Evaluation</vt:lpstr>
      <vt:lpstr>COAMPS-TC FY12 Experiments</vt:lpstr>
      <vt:lpstr>Other DA experiments</vt:lpstr>
      <vt:lpstr>How to verify impact on forecast?</vt:lpstr>
      <vt:lpstr>Relevant Publications</vt:lpstr>
    </vt:vector>
  </TitlesOfParts>
  <Company>RSMAS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Oceanographic Partnership Program (NOPP)</dc:title>
  <dc:creator>Sharan</dc:creator>
  <cp:lastModifiedBy>Sharan Majumdar</cp:lastModifiedBy>
  <cp:revision>343</cp:revision>
  <dcterms:created xsi:type="dcterms:W3CDTF">2012-03-01T23:23:44Z</dcterms:created>
  <dcterms:modified xsi:type="dcterms:W3CDTF">2013-02-28T16:03:01Z</dcterms:modified>
</cp:coreProperties>
</file>