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8" r:id="rId2"/>
    <p:sldId id="270" r:id="rId3"/>
    <p:sldId id="272" r:id="rId4"/>
    <p:sldId id="273" r:id="rId5"/>
    <p:sldId id="303" r:id="rId6"/>
    <p:sldId id="299" r:id="rId7"/>
    <p:sldId id="294" r:id="rId8"/>
    <p:sldId id="300" r:id="rId9"/>
    <p:sldId id="301" r:id="rId10"/>
    <p:sldId id="291" r:id="rId11"/>
    <p:sldId id="292" r:id="rId12"/>
    <p:sldId id="264" r:id="rId13"/>
    <p:sldId id="296" r:id="rId14"/>
    <p:sldId id="302" r:id="rId15"/>
    <p:sldId id="278" r:id="rId16"/>
    <p:sldId id="2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0"/>
    <a:srgbClr val="CD2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66" autoAdjust="0"/>
  </p:normalViewPr>
  <p:slideViewPr>
    <p:cSldViewPr snapToGrid="0" snapToObjects="1" showGuides="1">
      <p:cViewPr>
        <p:scale>
          <a:sx n="100" d="100"/>
          <a:sy n="100" d="100"/>
        </p:scale>
        <p:origin x="-1064" y="-408"/>
      </p:cViewPr>
      <p:guideLst>
        <p:guide orient="horz" pos="4319"/>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CF443-2D45-D440-8796-CFA034493C86}" type="datetimeFigureOut">
              <a:rPr lang="en-US" smtClean="0"/>
              <a:t>2/27/13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5601B5-6C93-EA49-8926-9952C1B00C65}" type="slidenum">
              <a:rPr lang="en-US" smtClean="0"/>
              <a:t>‹#›</a:t>
            </a:fld>
            <a:endParaRPr lang="en-US"/>
          </a:p>
        </p:txBody>
      </p:sp>
    </p:spTree>
    <p:extLst>
      <p:ext uri="{BB962C8B-B14F-4D97-AF65-F5344CB8AC3E}">
        <p14:creationId xmlns:p14="http://schemas.microsoft.com/office/powerpoint/2010/main" val="36037510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1D3EF-890A-4342-B4D3-FFB53BE619C0}" type="datetimeFigureOut">
              <a:rPr lang="en-US" smtClean="0"/>
              <a:pPr/>
              <a:t>2/27/13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601BD-3A7A-BC40-B304-E7D4B475055C}" type="slidenum">
              <a:rPr lang="en-US" smtClean="0"/>
              <a:pPr/>
              <a:t>‹#›</a:t>
            </a:fld>
            <a:endParaRPr lang="en-US"/>
          </a:p>
        </p:txBody>
      </p:sp>
    </p:spTree>
    <p:extLst>
      <p:ext uri="{BB962C8B-B14F-4D97-AF65-F5344CB8AC3E}">
        <p14:creationId xmlns:p14="http://schemas.microsoft.com/office/powerpoint/2010/main" val="31385523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7601BD-3A7A-BC40-B304-E7D4B475055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second Nadine</a:t>
            </a:r>
            <a:r>
              <a:rPr lang="en-US" baseline="0" dirty="0" smtClean="0"/>
              <a:t> flight on Sept. 14-15 when Nadine intensified slightly from a strong tropical storm to a weak hurricane. The storm was experiencing strong vertical wind shear, with dry air apparently getting into the circulation. There was a large convective burst that was likely induced by the shear, but that enabled the storm to attain hurricane status.  The four dropsonde profiles are taken along the points shown in the satellite image. Going from west to east (from 1 to 4), we saw moist low-to-mid level conditions transition to a distinct SAL air mass.  This pattern is consistent with a S-HIS cross section of relative humidity that showed low-level moist conditions and upper level dry conditions to the west of Nadine transitioning to low-level dry/mid-level moist conditions associated with the SAL.  These results suggest that the SAL was still isolated to the eastern and perhaps northern far sections of the storm and that any dry air getting into the storm was probably related to non-SAL mid-level dry air.</a:t>
            </a:r>
            <a:endParaRPr lang="en-US" dirty="0"/>
          </a:p>
        </p:txBody>
      </p:sp>
      <p:sp>
        <p:nvSpPr>
          <p:cNvPr id="4" name="Slide Number Placeholder 3"/>
          <p:cNvSpPr>
            <a:spLocks noGrp="1"/>
          </p:cNvSpPr>
          <p:nvPr>
            <p:ph type="sldNum" sz="quarter" idx="10"/>
          </p:nvPr>
        </p:nvSpPr>
        <p:spPr/>
        <p:txBody>
          <a:bodyPr/>
          <a:lstStyle/>
          <a:p>
            <a:fld id="{4C7601BD-3A7A-BC40-B304-E7D4B475055C}"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second Nadine</a:t>
            </a:r>
            <a:r>
              <a:rPr lang="en-US" baseline="0" dirty="0" smtClean="0"/>
              <a:t> flight on Sept. 14-15 when Nadine intensified slightly from a strong tropical storm to a weak hurricane. The storm was experiencing strong vertical wind shear, with dry air apparently getting into the circulation. There was a large convective burst that was likely induced by the shear, but that enabled the storm to attain hurricane status.  The four dropsonde profiles are taken along the points shown in the satellite image. Going from west to east (from 1 to 4), we saw moist low-to-mid level conditions transition to a distinct SAL air mass.  This pattern is consistent with a S-HIS cross section of relative humidity that showed low-level moist conditions and upper level dry conditions to the west of Nadine transitioning to low-level dry/mid-level moist conditions associated with the SAL.  These results suggest that the SAL was still isolated to the eastern and perhaps northern far sections of the storm and that any dry air getting into the storm was probably related to non-SAL mid-level dry air.</a:t>
            </a:r>
            <a:endParaRPr lang="en-US" dirty="0"/>
          </a:p>
        </p:txBody>
      </p:sp>
      <p:sp>
        <p:nvSpPr>
          <p:cNvPr id="4" name="Slide Number Placeholder 3"/>
          <p:cNvSpPr>
            <a:spLocks noGrp="1"/>
          </p:cNvSpPr>
          <p:nvPr>
            <p:ph type="sldNum" sz="quarter" idx="10"/>
          </p:nvPr>
        </p:nvSpPr>
        <p:spPr/>
        <p:txBody>
          <a:bodyPr/>
          <a:lstStyle/>
          <a:p>
            <a:fld id="{4C7601BD-3A7A-BC40-B304-E7D4B475055C}"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third Nadine flight on Sept. 19-20. At this</a:t>
            </a:r>
            <a:r>
              <a:rPr lang="en-US" baseline="0" dirty="0" smtClean="0"/>
              <a:t> point, Nadine had moved over colder waters and was still experiencing strong vertical shear.  The NHC was close to considering Nadine either a sub-tropical storm or post-tropical storm.  Observations from the GH showed strong winds of ~50 knots near the surface on the western side of the storm and revealed that a warm core was still present at most levels in the troposphere. As a result, the NHC mentioned HS3 data in their discussion and kept the storm as a tropical storm.</a:t>
            </a:r>
            <a:endParaRPr lang="en-US" dirty="0"/>
          </a:p>
        </p:txBody>
      </p:sp>
      <p:sp>
        <p:nvSpPr>
          <p:cNvPr id="4" name="Slide Number Placeholder 3"/>
          <p:cNvSpPr>
            <a:spLocks noGrp="1"/>
          </p:cNvSpPr>
          <p:nvPr>
            <p:ph type="sldNum" sz="quarter" idx="10"/>
          </p:nvPr>
        </p:nvSpPr>
        <p:spPr/>
        <p:txBody>
          <a:bodyPr/>
          <a:lstStyle/>
          <a:p>
            <a:fld id="{4C7601BD-3A7A-BC40-B304-E7D4B475055C}"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fourth Nadine flight on Sept. 22-23.  Nadine was no longer being tracked by the NHC,</a:t>
            </a:r>
            <a:r>
              <a:rPr lang="en-US" baseline="0" dirty="0" smtClean="0"/>
              <a:t> although they were identifying it as a region of possible redevelopment. Nadine was still over marginal temperature waters with moderate vertical wind shear.  During the flight, convection had resumed, with some lightning observed.  Dropsondes observed winds up to 70 knots at 925 hPa (lower left), so the NHC declared Nadine to be a tropical storm again. This flight was highlighted by the availability, for the first time, of real-time skew-T plots of temperature and </a:t>
            </a:r>
            <a:r>
              <a:rPr lang="en-US" baseline="0" dirty="0" err="1" smtClean="0"/>
              <a:t>dewpoint</a:t>
            </a:r>
            <a:r>
              <a:rPr lang="en-US" baseline="0" dirty="0" smtClean="0"/>
              <a:t> temperature from S-HIS (lower right).</a:t>
            </a:r>
            <a:endParaRPr lang="en-US" dirty="0"/>
          </a:p>
        </p:txBody>
      </p:sp>
      <p:sp>
        <p:nvSpPr>
          <p:cNvPr id="4" name="Slide Number Placeholder 3"/>
          <p:cNvSpPr>
            <a:spLocks noGrp="1"/>
          </p:cNvSpPr>
          <p:nvPr>
            <p:ph type="sldNum" sz="quarter" idx="10"/>
          </p:nvPr>
        </p:nvSpPr>
        <p:spPr/>
        <p:txBody>
          <a:bodyPr/>
          <a:lstStyle/>
          <a:p>
            <a:fld id="{4C7601BD-3A7A-BC40-B304-E7D4B475055C}"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the fifth Nadine flight on Sept. 26-27.  Nadine was a tropical storm during the flight and was drifting southward toward somewhat</a:t>
            </a:r>
            <a:r>
              <a:rPr lang="en-US" baseline="0" dirty="0" smtClean="0"/>
              <a:t> warmer waters. There was a lot of dry air around the storm (top right), but significant bursts of convection were taking place during the flight.  By the next day (lower right), the convection had expanded, the storm had strengthened, and a new eye had formed. The low light camera captured the cloud tops within Nadine under the full moon. </a:t>
            </a:r>
            <a:endParaRPr lang="en-US" dirty="0"/>
          </a:p>
        </p:txBody>
      </p:sp>
      <p:sp>
        <p:nvSpPr>
          <p:cNvPr id="4" name="Slide Number Placeholder 3"/>
          <p:cNvSpPr>
            <a:spLocks noGrp="1"/>
          </p:cNvSpPr>
          <p:nvPr>
            <p:ph type="sldNum" sz="quarter" idx="10"/>
          </p:nvPr>
        </p:nvSpPr>
        <p:spPr/>
        <p:txBody>
          <a:bodyPr/>
          <a:lstStyle/>
          <a:p>
            <a:fld id="{4C7601BD-3A7A-BC40-B304-E7D4B475055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67th IHC: TC Research Forum </a:t>
            </a:r>
            <a:endParaRPr lang="en-US"/>
          </a:p>
        </p:txBody>
      </p:sp>
      <p:sp>
        <p:nvSpPr>
          <p:cNvPr id="6" name="Slide Number Placeholder 5"/>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67th IHC: TC Research Forum </a:t>
            </a:r>
            <a:endParaRPr lang="en-US"/>
          </a:p>
        </p:txBody>
      </p:sp>
      <p:sp>
        <p:nvSpPr>
          <p:cNvPr id="6" name="Slide Number Placeholder 5"/>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67th IHC: TC Research Forum </a:t>
            </a:r>
            <a:endParaRPr lang="en-US"/>
          </a:p>
        </p:txBody>
      </p:sp>
      <p:sp>
        <p:nvSpPr>
          <p:cNvPr id="6" name="Slide Number Placeholder 5"/>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3/5/2013</a:t>
            </a:r>
            <a:endParaRPr lang="en-US" dirty="0"/>
          </a:p>
        </p:txBody>
      </p:sp>
      <p:sp>
        <p:nvSpPr>
          <p:cNvPr id="5" name="Footer Placeholder 4"/>
          <p:cNvSpPr>
            <a:spLocks noGrp="1"/>
          </p:cNvSpPr>
          <p:nvPr>
            <p:ph type="ftr" sz="quarter" idx="11"/>
          </p:nvPr>
        </p:nvSpPr>
        <p:spPr/>
        <p:txBody>
          <a:bodyPr/>
          <a:lstStyle/>
          <a:p>
            <a:r>
              <a:rPr lang="en-US" smtClean="0"/>
              <a:t>67th IHC: TC Research Forum </a:t>
            </a:r>
            <a:endParaRPr lang="en-US" dirty="0"/>
          </a:p>
        </p:txBody>
      </p:sp>
      <p:sp>
        <p:nvSpPr>
          <p:cNvPr id="6" name="Slide Number Placeholder 5"/>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3/5/2013</a:t>
            </a:r>
            <a:endParaRPr lang="en-US"/>
          </a:p>
        </p:txBody>
      </p:sp>
      <p:sp>
        <p:nvSpPr>
          <p:cNvPr id="5" name="Footer Placeholder 4"/>
          <p:cNvSpPr>
            <a:spLocks noGrp="1"/>
          </p:cNvSpPr>
          <p:nvPr>
            <p:ph type="ftr" sz="quarter" idx="11"/>
          </p:nvPr>
        </p:nvSpPr>
        <p:spPr/>
        <p:txBody>
          <a:bodyPr/>
          <a:lstStyle/>
          <a:p>
            <a:r>
              <a:rPr lang="en-US" smtClean="0"/>
              <a:t>67th IHC: TC Research Forum </a:t>
            </a:r>
            <a:endParaRPr lang="en-US"/>
          </a:p>
        </p:txBody>
      </p:sp>
      <p:sp>
        <p:nvSpPr>
          <p:cNvPr id="6" name="Slide Number Placeholder 5"/>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3/5/2013</a:t>
            </a:r>
            <a:endParaRPr lang="en-US"/>
          </a:p>
        </p:txBody>
      </p:sp>
      <p:sp>
        <p:nvSpPr>
          <p:cNvPr id="6" name="Footer Placeholder 5"/>
          <p:cNvSpPr>
            <a:spLocks noGrp="1"/>
          </p:cNvSpPr>
          <p:nvPr>
            <p:ph type="ftr" sz="quarter" idx="11"/>
          </p:nvPr>
        </p:nvSpPr>
        <p:spPr/>
        <p:txBody>
          <a:bodyPr/>
          <a:lstStyle/>
          <a:p>
            <a:r>
              <a:rPr lang="en-US" smtClean="0"/>
              <a:t>67th IHC: TC Research Forum </a:t>
            </a:r>
            <a:endParaRPr lang="en-US"/>
          </a:p>
        </p:txBody>
      </p:sp>
      <p:sp>
        <p:nvSpPr>
          <p:cNvPr id="7" name="Slide Number Placeholder 6"/>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3/5/2013</a:t>
            </a:r>
            <a:endParaRPr lang="en-US"/>
          </a:p>
        </p:txBody>
      </p:sp>
      <p:sp>
        <p:nvSpPr>
          <p:cNvPr id="8" name="Footer Placeholder 7"/>
          <p:cNvSpPr>
            <a:spLocks noGrp="1"/>
          </p:cNvSpPr>
          <p:nvPr>
            <p:ph type="ftr" sz="quarter" idx="11"/>
          </p:nvPr>
        </p:nvSpPr>
        <p:spPr/>
        <p:txBody>
          <a:bodyPr/>
          <a:lstStyle/>
          <a:p>
            <a:r>
              <a:rPr lang="en-US" smtClean="0"/>
              <a:t>67th IHC: TC Research Forum </a:t>
            </a:r>
            <a:endParaRPr lang="en-US"/>
          </a:p>
        </p:txBody>
      </p:sp>
      <p:sp>
        <p:nvSpPr>
          <p:cNvPr id="9" name="Slide Number Placeholder 8"/>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3/5/2013</a:t>
            </a:r>
            <a:endParaRPr lang="en-US" dirty="0"/>
          </a:p>
        </p:txBody>
      </p:sp>
      <p:sp>
        <p:nvSpPr>
          <p:cNvPr id="4" name="Footer Placeholder 3"/>
          <p:cNvSpPr>
            <a:spLocks noGrp="1"/>
          </p:cNvSpPr>
          <p:nvPr>
            <p:ph type="ftr" sz="quarter" idx="11"/>
          </p:nvPr>
        </p:nvSpPr>
        <p:spPr/>
        <p:txBody>
          <a:bodyPr/>
          <a:lstStyle/>
          <a:p>
            <a:r>
              <a:rPr lang="en-US" smtClean="0"/>
              <a:t>67th IHC: TC Research Forum </a:t>
            </a:r>
            <a:endParaRPr lang="en-US" dirty="0"/>
          </a:p>
        </p:txBody>
      </p:sp>
      <p:sp>
        <p:nvSpPr>
          <p:cNvPr id="5" name="Slide Number Placeholder 4"/>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3/5/2013</a:t>
            </a:r>
            <a:endParaRPr lang="en-US" dirty="0"/>
          </a:p>
        </p:txBody>
      </p:sp>
      <p:sp>
        <p:nvSpPr>
          <p:cNvPr id="3" name="Footer Placeholder 2"/>
          <p:cNvSpPr>
            <a:spLocks noGrp="1"/>
          </p:cNvSpPr>
          <p:nvPr>
            <p:ph type="ftr" sz="quarter" idx="11"/>
          </p:nvPr>
        </p:nvSpPr>
        <p:spPr/>
        <p:txBody>
          <a:bodyPr/>
          <a:lstStyle/>
          <a:p>
            <a:r>
              <a:rPr lang="en-US" smtClean="0"/>
              <a:t>67th IHC: TC Research Forum </a:t>
            </a:r>
            <a:endParaRPr lang="en-US" dirty="0"/>
          </a:p>
        </p:txBody>
      </p:sp>
      <p:sp>
        <p:nvSpPr>
          <p:cNvPr id="4" name="Slide Number Placeholder 3"/>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3/5/2013</a:t>
            </a:r>
            <a:endParaRPr lang="en-US"/>
          </a:p>
        </p:txBody>
      </p:sp>
      <p:sp>
        <p:nvSpPr>
          <p:cNvPr id="6" name="Footer Placeholder 5"/>
          <p:cNvSpPr>
            <a:spLocks noGrp="1"/>
          </p:cNvSpPr>
          <p:nvPr>
            <p:ph type="ftr" sz="quarter" idx="11"/>
          </p:nvPr>
        </p:nvSpPr>
        <p:spPr/>
        <p:txBody>
          <a:bodyPr/>
          <a:lstStyle/>
          <a:p>
            <a:r>
              <a:rPr lang="en-US" smtClean="0"/>
              <a:t>67th IHC: TC Research Forum </a:t>
            </a:r>
            <a:endParaRPr lang="en-US"/>
          </a:p>
        </p:txBody>
      </p:sp>
      <p:sp>
        <p:nvSpPr>
          <p:cNvPr id="7" name="Slide Number Placeholder 6"/>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3/5/2013</a:t>
            </a:r>
            <a:endParaRPr lang="en-US"/>
          </a:p>
        </p:txBody>
      </p:sp>
      <p:sp>
        <p:nvSpPr>
          <p:cNvPr id="6" name="Footer Placeholder 5"/>
          <p:cNvSpPr>
            <a:spLocks noGrp="1"/>
          </p:cNvSpPr>
          <p:nvPr>
            <p:ph type="ftr" sz="quarter" idx="11"/>
          </p:nvPr>
        </p:nvSpPr>
        <p:spPr/>
        <p:txBody>
          <a:bodyPr/>
          <a:lstStyle/>
          <a:p>
            <a:r>
              <a:rPr lang="en-US" smtClean="0"/>
              <a:t>67th IHC: TC Research Forum </a:t>
            </a:r>
            <a:endParaRPr lang="en-US"/>
          </a:p>
        </p:txBody>
      </p:sp>
      <p:sp>
        <p:nvSpPr>
          <p:cNvPr id="7" name="Slide Number Placeholder 6"/>
          <p:cNvSpPr>
            <a:spLocks noGrp="1"/>
          </p:cNvSpPr>
          <p:nvPr>
            <p:ph type="sldNum" sz="quarter" idx="12"/>
          </p:nvPr>
        </p:nvSpPr>
        <p:spPr/>
        <p:txBody>
          <a:bodyPr/>
          <a:lstStyle/>
          <a:p>
            <a:fld id="{C78EFECD-8431-B342-A416-69586473F2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3/5/2013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67th IHC: TC Research Forum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AF431-BC56-B34F-B6F1-B3783632DC7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32.tif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oleObject" Target="../embeddings/oleObject1.bin"/><Relationship Id="rId6" Type="http://schemas.openxmlformats.org/officeDocument/2006/relationships/image" Target="../media/image34.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gi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raft-1.8b.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282330" y="0"/>
            <a:ext cx="1861670" cy="1896847"/>
          </a:xfrm>
          <a:prstGeom prst="rect">
            <a:avLst/>
          </a:prstGeom>
        </p:spPr>
      </p:pic>
      <p:sp>
        <p:nvSpPr>
          <p:cNvPr id="2" name="Title 1"/>
          <p:cNvSpPr>
            <a:spLocks noGrp="1"/>
          </p:cNvSpPr>
          <p:nvPr>
            <p:ph type="ctrTitle"/>
          </p:nvPr>
        </p:nvSpPr>
        <p:spPr>
          <a:xfrm>
            <a:off x="0" y="1"/>
            <a:ext cx="7708900" cy="2021968"/>
          </a:xfrm>
        </p:spPr>
        <p:txBody>
          <a:bodyPr>
            <a:normAutofit/>
          </a:bodyPr>
          <a:lstStyle/>
          <a:p>
            <a:pPr algn="ctr"/>
            <a:r>
              <a:rPr lang="en-US" sz="3600" dirty="0" smtClean="0"/>
              <a:t>NASA’s Hurricane and Severe Storm Sentinel (HS3): Results from the 2012 Deployment and Plans for 2013</a:t>
            </a:r>
            <a:endParaRPr lang="en-US" sz="3600" dirty="0"/>
          </a:p>
        </p:txBody>
      </p:sp>
      <p:sp>
        <p:nvSpPr>
          <p:cNvPr id="3" name="Subtitle 2"/>
          <p:cNvSpPr>
            <a:spLocks noGrp="1"/>
          </p:cNvSpPr>
          <p:nvPr>
            <p:ph type="subTitle" idx="1"/>
          </p:nvPr>
        </p:nvSpPr>
        <p:spPr>
          <a:xfrm>
            <a:off x="3327400" y="2458608"/>
            <a:ext cx="5600700" cy="3929492"/>
          </a:xfrm>
        </p:spPr>
        <p:txBody>
          <a:bodyPr>
            <a:normAutofit/>
          </a:bodyPr>
          <a:lstStyle/>
          <a:p>
            <a:pPr algn="ctr"/>
            <a:r>
              <a:rPr lang="en-US" dirty="0" smtClean="0">
                <a:solidFill>
                  <a:schemeClr val="tx1">
                    <a:lumMod val="95000"/>
                    <a:lumOff val="5000"/>
                  </a:schemeClr>
                </a:solidFill>
                <a:latin typeface="Arial Rounded MT Bold"/>
                <a:cs typeface="Arial Rounded MT Bold"/>
              </a:rPr>
              <a:t>Scott Braun</a:t>
            </a:r>
          </a:p>
          <a:p>
            <a:pPr algn="ctr"/>
            <a:r>
              <a:rPr lang="en-US" dirty="0" smtClean="0">
                <a:solidFill>
                  <a:schemeClr val="tx1">
                    <a:lumMod val="95000"/>
                    <a:lumOff val="5000"/>
                  </a:schemeClr>
                </a:solidFill>
                <a:latin typeface="Arial Rounded MT Bold"/>
                <a:cs typeface="Arial Rounded MT Bold"/>
              </a:rPr>
              <a:t>Paul Newman </a:t>
            </a:r>
          </a:p>
          <a:p>
            <a:pPr algn="ctr"/>
            <a:r>
              <a:rPr lang="en-US" dirty="0" smtClean="0">
                <a:solidFill>
                  <a:schemeClr val="tx1">
                    <a:lumMod val="95000"/>
                    <a:lumOff val="5000"/>
                  </a:schemeClr>
                </a:solidFill>
                <a:latin typeface="Arial Rounded MT Bold"/>
                <a:cs typeface="Arial Rounded MT Bold"/>
              </a:rPr>
              <a:t>(NASA/GSFC)</a:t>
            </a:r>
          </a:p>
          <a:p>
            <a:pPr algn="ctr"/>
            <a:endParaRPr lang="en-US" dirty="0" smtClean="0">
              <a:solidFill>
                <a:schemeClr val="tx1">
                  <a:lumMod val="95000"/>
                  <a:lumOff val="5000"/>
                </a:schemeClr>
              </a:solidFill>
              <a:latin typeface="Arial Rounded MT Bold"/>
              <a:cs typeface="Arial Rounded MT Bold"/>
            </a:endParaRPr>
          </a:p>
        </p:txBody>
      </p:sp>
      <p:pic>
        <p:nvPicPr>
          <p:cNvPr id="5" name="Picture 4" descr="HS3_120914_1245UTC_I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1968"/>
            <a:ext cx="3081864" cy="2573135"/>
          </a:xfrm>
          <a:prstGeom prst="rect">
            <a:avLst/>
          </a:prstGeom>
        </p:spPr>
      </p:pic>
      <p:pic>
        <p:nvPicPr>
          <p:cNvPr id="7" name="Picture 6" descr="GH at hangar_sm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48161"/>
            <a:ext cx="3081864" cy="2054576"/>
          </a:xfrm>
          <a:prstGeom prst="rect">
            <a:avLst/>
          </a:prstGeom>
        </p:spPr>
      </p:pic>
      <p:sp>
        <p:nvSpPr>
          <p:cNvPr id="4" name="Date Placeholder 3"/>
          <p:cNvSpPr>
            <a:spLocks noGrp="1"/>
          </p:cNvSpPr>
          <p:nvPr>
            <p:ph type="dt" sz="half" idx="10"/>
          </p:nvPr>
        </p:nvSpPr>
        <p:spPr/>
        <p:txBody>
          <a:bodyPr/>
          <a:lstStyle/>
          <a:p>
            <a:r>
              <a:rPr lang="en-US" smtClean="0"/>
              <a:t>3/5/2013</a:t>
            </a:r>
            <a:endParaRPr lang="en-US"/>
          </a:p>
        </p:txBody>
      </p:sp>
      <p:sp>
        <p:nvSpPr>
          <p:cNvPr id="6" name="Footer Placeholder 5"/>
          <p:cNvSpPr>
            <a:spLocks noGrp="1"/>
          </p:cNvSpPr>
          <p:nvPr>
            <p:ph type="ftr" sz="quarter" idx="11"/>
          </p:nvPr>
        </p:nvSpPr>
        <p:spPr/>
        <p:txBody>
          <a:bodyPr/>
          <a:lstStyle/>
          <a:p>
            <a:r>
              <a:rPr lang="en-US" smtClean="0"/>
              <a:t>67th IHC: TC Research Forum </a:t>
            </a:r>
            <a:endParaRPr lang="en-US"/>
          </a:p>
        </p:txBody>
      </p:sp>
      <p:sp>
        <p:nvSpPr>
          <p:cNvPr id="8" name="Slide Number Placeholder 7"/>
          <p:cNvSpPr>
            <a:spLocks noGrp="1"/>
          </p:cNvSpPr>
          <p:nvPr>
            <p:ph type="sldNum" sz="quarter" idx="12"/>
          </p:nvPr>
        </p:nvSpPr>
        <p:spPr/>
        <p:txBody>
          <a:bodyPr/>
          <a:lstStyle/>
          <a:p>
            <a:fld id="{C78EFECD-8431-B342-A416-69586473F2A5}" type="slidenum">
              <a:rPr lang="en-US" smtClean="0"/>
              <a:pPr/>
              <a:t>1</a:t>
            </a:fld>
            <a:endParaRPr lang="en-US"/>
          </a:p>
        </p:txBody>
      </p:sp>
    </p:spTree>
    <p:extLst>
      <p:ext uri="{BB962C8B-B14F-4D97-AF65-F5344CB8AC3E}">
        <p14:creationId xmlns:p14="http://schemas.microsoft.com/office/powerpoint/2010/main" val="1476634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vaps_tempdots_120919-20_400hpa.png"/>
          <p:cNvPicPr>
            <a:picLocks noChangeAspect="1"/>
          </p:cNvPicPr>
          <p:nvPr/>
        </p:nvPicPr>
        <p:blipFill rotWithShape="1">
          <a:blip r:embed="rId3">
            <a:extLst>
              <a:ext uri="{28A0092B-C50C-407E-A947-70E740481C1C}">
                <a14:useLocalDpi xmlns:a14="http://schemas.microsoft.com/office/drawing/2010/main" val="0"/>
              </a:ext>
            </a:extLst>
          </a:blip>
          <a:srcRect l="15931" t="7270" r="6574"/>
          <a:stretch/>
        </p:blipFill>
        <p:spPr>
          <a:xfrm>
            <a:off x="5265604" y="2835808"/>
            <a:ext cx="3251200" cy="3920137"/>
          </a:xfrm>
          <a:prstGeom prst="rect">
            <a:avLst/>
          </a:prstGeom>
        </p:spPr>
      </p:pic>
      <p:grpSp>
        <p:nvGrpSpPr>
          <p:cNvPr id="18" name="Group 17"/>
          <p:cNvGrpSpPr/>
          <p:nvPr/>
        </p:nvGrpSpPr>
        <p:grpSpPr>
          <a:xfrm>
            <a:off x="1016000" y="2835808"/>
            <a:ext cx="3695700" cy="3425292"/>
            <a:chOff x="6220672" y="734747"/>
            <a:chExt cx="2923328" cy="2739397"/>
          </a:xfrm>
        </p:grpSpPr>
        <p:pic>
          <p:nvPicPr>
            <p:cNvPr id="3" name="Picture 2" descr="HS3_2012-09-20_0600Z_B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0672" y="734747"/>
              <a:ext cx="2923328" cy="2739397"/>
            </a:xfrm>
            <a:prstGeom prst="rect">
              <a:avLst/>
            </a:prstGeom>
          </p:spPr>
        </p:pic>
        <p:sp>
          <p:nvSpPr>
            <p:cNvPr id="14" name="4-Point Star 13"/>
            <p:cNvSpPr/>
            <p:nvPr/>
          </p:nvSpPr>
          <p:spPr>
            <a:xfrm>
              <a:off x="7473950" y="2076450"/>
              <a:ext cx="247650" cy="222250"/>
            </a:xfrm>
            <a:prstGeom prst="star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20700" y="184150"/>
            <a:ext cx="8051800" cy="1143000"/>
          </a:xfrm>
        </p:spPr>
        <p:txBody>
          <a:bodyPr>
            <a:noAutofit/>
          </a:bodyPr>
          <a:lstStyle/>
          <a:p>
            <a:r>
              <a:rPr lang="en-US" sz="3200" dirty="0" smtClean="0"/>
              <a:t>Nadine Survives Despite Adverse Conditions (Sept 19-20)</a:t>
            </a:r>
            <a:endParaRPr lang="en-US" sz="3200" dirty="0"/>
          </a:p>
        </p:txBody>
      </p:sp>
      <p:sp>
        <p:nvSpPr>
          <p:cNvPr id="13" name="TextBox 12"/>
          <p:cNvSpPr txBox="1"/>
          <p:nvPr/>
        </p:nvSpPr>
        <p:spPr>
          <a:xfrm>
            <a:off x="5506904" y="3062525"/>
            <a:ext cx="2067518" cy="307777"/>
          </a:xfrm>
          <a:prstGeom prst="rect">
            <a:avLst/>
          </a:prstGeom>
          <a:noFill/>
        </p:spPr>
        <p:txBody>
          <a:bodyPr wrap="none" rtlCol="0">
            <a:spAutoFit/>
          </a:bodyPr>
          <a:lstStyle/>
          <a:p>
            <a:r>
              <a:rPr lang="en-US" sz="1400" dirty="0" smtClean="0">
                <a:solidFill>
                  <a:schemeClr val="bg1"/>
                </a:solidFill>
              </a:rPr>
              <a:t>400 hPa Temperature</a:t>
            </a:r>
            <a:endParaRPr lang="en-US" sz="1400" dirty="0">
              <a:solidFill>
                <a:schemeClr val="bg1"/>
              </a:solidFill>
            </a:endParaRPr>
          </a:p>
        </p:txBody>
      </p:sp>
      <p:sp>
        <p:nvSpPr>
          <p:cNvPr id="17" name="TextBox 16"/>
          <p:cNvSpPr txBox="1"/>
          <p:nvPr/>
        </p:nvSpPr>
        <p:spPr>
          <a:xfrm>
            <a:off x="457200" y="1320131"/>
            <a:ext cx="8059604" cy="1938992"/>
          </a:xfrm>
          <a:prstGeom prst="rect">
            <a:avLst/>
          </a:prstGeom>
          <a:noFill/>
        </p:spPr>
        <p:txBody>
          <a:bodyPr wrap="square" rtlCol="0">
            <a:spAutoFit/>
          </a:bodyPr>
          <a:lstStyle/>
          <a:p>
            <a:pPr>
              <a:spcAft>
                <a:spcPts val="1200"/>
              </a:spcAft>
            </a:pPr>
            <a:r>
              <a:rPr lang="en-US" dirty="0" smtClean="0"/>
              <a:t>• Despite strong vertical shear, dry air and low SSTs (~</a:t>
            </a:r>
            <a:r>
              <a:rPr lang="en-US" dirty="0" smtClean="0"/>
              <a:t>22°</a:t>
            </a:r>
            <a:r>
              <a:rPr lang="en-US" dirty="0" smtClean="0"/>
              <a:t>C), Nadine survives</a:t>
            </a:r>
          </a:p>
          <a:p>
            <a:pPr>
              <a:spcAft>
                <a:spcPts val="1200"/>
              </a:spcAft>
            </a:pPr>
            <a:r>
              <a:rPr lang="en-US" dirty="0" smtClean="0"/>
              <a:t>• Dropsondes reveal warm core structure near center through most of the troposphere</a:t>
            </a:r>
          </a:p>
          <a:p>
            <a:pPr>
              <a:spcAft>
                <a:spcPts val="1200"/>
              </a:spcAft>
            </a:pPr>
            <a:r>
              <a:rPr lang="en-US" dirty="0" smtClean="0"/>
              <a:t>•NHC uses HS3 observations, among others, </a:t>
            </a:r>
            <a:r>
              <a:rPr lang="en-US" dirty="0" smtClean="0"/>
              <a:t>to </a:t>
            </a:r>
            <a:r>
              <a:rPr lang="en-US" dirty="0" smtClean="0"/>
              <a:t>maintain Nadine as a tropical storm</a:t>
            </a:r>
          </a:p>
          <a:p>
            <a:pPr>
              <a:spcAft>
                <a:spcPts val="1200"/>
              </a:spcAft>
            </a:pPr>
            <a:endParaRPr lang="en-US" dirty="0" smtClean="0"/>
          </a:p>
        </p:txBody>
      </p:sp>
      <p:sp>
        <p:nvSpPr>
          <p:cNvPr id="19" name="4-Point Star 18"/>
          <p:cNvSpPr/>
          <p:nvPr/>
        </p:nvSpPr>
        <p:spPr>
          <a:xfrm>
            <a:off x="6702425" y="4605377"/>
            <a:ext cx="247650" cy="222250"/>
          </a:xfrm>
          <a:prstGeom prst="star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3/5/2013</a:t>
            </a:r>
            <a:endParaRPr lang="en-US" dirty="0"/>
          </a:p>
        </p:txBody>
      </p:sp>
      <p:sp>
        <p:nvSpPr>
          <p:cNvPr id="5" name="Footer Placeholder 4"/>
          <p:cNvSpPr>
            <a:spLocks noGrp="1"/>
          </p:cNvSpPr>
          <p:nvPr>
            <p:ph type="ftr" sz="quarter" idx="11"/>
          </p:nvPr>
        </p:nvSpPr>
        <p:spPr/>
        <p:txBody>
          <a:bodyPr/>
          <a:lstStyle/>
          <a:p>
            <a:r>
              <a:rPr lang="en-US" smtClean="0"/>
              <a:t>67th IHC: TC Research Forum </a:t>
            </a:r>
            <a:endParaRPr lang="en-US" dirty="0"/>
          </a:p>
        </p:txBody>
      </p:sp>
      <p:sp>
        <p:nvSpPr>
          <p:cNvPr id="6" name="Slide Number Placeholder 5"/>
          <p:cNvSpPr>
            <a:spLocks noGrp="1"/>
          </p:cNvSpPr>
          <p:nvPr>
            <p:ph type="sldNum" sz="quarter" idx="12"/>
          </p:nvPr>
        </p:nvSpPr>
        <p:spPr/>
        <p:txBody>
          <a:bodyPr/>
          <a:lstStyle/>
          <a:p>
            <a:fld id="{C78EFECD-8431-B342-A416-69586473F2A5}" type="slidenum">
              <a:rPr lang="en-US" smtClean="0"/>
              <a:pPr/>
              <a:t>10</a:t>
            </a:fld>
            <a:endParaRPr lang="en-US"/>
          </a:p>
        </p:txBody>
      </p:sp>
    </p:spTree>
    <p:extLst>
      <p:ext uri="{BB962C8B-B14F-4D97-AF65-F5344CB8AC3E}">
        <p14:creationId xmlns:p14="http://schemas.microsoft.com/office/powerpoint/2010/main" val="25970611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76200" y="4936777"/>
            <a:ext cx="5715752" cy="1713121"/>
            <a:chOff x="76200" y="4860577"/>
            <a:chExt cx="5715752" cy="1713121"/>
          </a:xfrm>
        </p:grpSpPr>
        <p:grpSp>
          <p:nvGrpSpPr>
            <p:cNvPr id="30" name="Group 29"/>
            <p:cNvGrpSpPr/>
            <p:nvPr/>
          </p:nvGrpSpPr>
          <p:grpSpPr>
            <a:xfrm>
              <a:off x="76200" y="4860577"/>
              <a:ext cx="5715752" cy="1713121"/>
              <a:chOff x="76200" y="4860577"/>
              <a:chExt cx="5715752" cy="1713121"/>
            </a:xfrm>
          </p:grpSpPr>
          <p:pic>
            <p:nvPicPr>
              <p:cNvPr id="15" name="Picture 14" descr="crs_0900_1130UTC_23Sept.png"/>
              <p:cNvPicPr>
                <a:picLocks noChangeAspect="1"/>
              </p:cNvPicPr>
              <p:nvPr/>
            </p:nvPicPr>
            <p:blipFill rotWithShape="1">
              <a:blip r:embed="rId3">
                <a:extLst>
                  <a:ext uri="{28A0092B-C50C-407E-A947-70E740481C1C}">
                    <a14:useLocalDpi xmlns:a14="http://schemas.microsoft.com/office/drawing/2010/main" val="0"/>
                  </a:ext>
                </a:extLst>
              </a:blip>
              <a:srcRect t="26459" b="54005"/>
              <a:stretch/>
            </p:blipFill>
            <p:spPr>
              <a:xfrm flipH="1">
                <a:off x="76200" y="4914899"/>
                <a:ext cx="5715752" cy="1658799"/>
              </a:xfrm>
              <a:prstGeom prst="rect">
                <a:avLst/>
              </a:prstGeom>
            </p:spPr>
          </p:pic>
          <p:sp>
            <p:nvSpPr>
              <p:cNvPr id="27" name="Rectangle 26"/>
              <p:cNvSpPr/>
              <p:nvPr/>
            </p:nvSpPr>
            <p:spPr>
              <a:xfrm>
                <a:off x="5353802" y="4914899"/>
                <a:ext cx="438150" cy="141287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268077" y="4860577"/>
                <a:ext cx="340658" cy="276999"/>
              </a:xfrm>
              <a:prstGeom prst="rect">
                <a:avLst/>
              </a:prstGeom>
              <a:noFill/>
            </p:spPr>
            <p:txBody>
              <a:bodyPr wrap="none" rtlCol="0">
                <a:spAutoFit/>
              </a:bodyPr>
              <a:lstStyle/>
              <a:p>
                <a:r>
                  <a:rPr lang="en-US" sz="1200" dirty="0" smtClean="0"/>
                  <a:t>15</a:t>
                </a:r>
                <a:endParaRPr lang="en-US" sz="1200" dirty="0"/>
              </a:p>
            </p:txBody>
          </p:sp>
          <p:sp>
            <p:nvSpPr>
              <p:cNvPr id="23" name="TextBox 22"/>
              <p:cNvSpPr txBox="1"/>
              <p:nvPr/>
            </p:nvSpPr>
            <p:spPr>
              <a:xfrm>
                <a:off x="5267325" y="5280025"/>
                <a:ext cx="340658" cy="276999"/>
              </a:xfrm>
              <a:prstGeom prst="rect">
                <a:avLst/>
              </a:prstGeom>
              <a:noFill/>
            </p:spPr>
            <p:txBody>
              <a:bodyPr wrap="none" rtlCol="0">
                <a:spAutoFit/>
              </a:bodyPr>
              <a:lstStyle/>
              <a:p>
                <a:r>
                  <a:rPr lang="en-US" sz="1200" dirty="0" smtClean="0"/>
                  <a:t>10</a:t>
                </a:r>
                <a:endParaRPr lang="en-US" sz="1200" dirty="0"/>
              </a:p>
            </p:txBody>
          </p:sp>
          <p:sp>
            <p:nvSpPr>
              <p:cNvPr id="24" name="TextBox 23"/>
              <p:cNvSpPr txBox="1"/>
              <p:nvPr/>
            </p:nvSpPr>
            <p:spPr>
              <a:xfrm>
                <a:off x="5266462" y="5702300"/>
                <a:ext cx="262662" cy="276999"/>
              </a:xfrm>
              <a:prstGeom prst="rect">
                <a:avLst/>
              </a:prstGeom>
              <a:noFill/>
            </p:spPr>
            <p:txBody>
              <a:bodyPr wrap="none" rtlCol="0">
                <a:spAutoFit/>
              </a:bodyPr>
              <a:lstStyle/>
              <a:p>
                <a:r>
                  <a:rPr lang="en-US" sz="1200" dirty="0" smtClean="0"/>
                  <a:t>5</a:t>
                </a:r>
                <a:endParaRPr lang="en-US" sz="1200" dirty="0"/>
              </a:p>
            </p:txBody>
          </p:sp>
          <p:sp>
            <p:nvSpPr>
              <p:cNvPr id="25" name="TextBox 24"/>
              <p:cNvSpPr txBox="1"/>
              <p:nvPr/>
            </p:nvSpPr>
            <p:spPr>
              <a:xfrm>
                <a:off x="5267325" y="6130925"/>
                <a:ext cx="262662" cy="276999"/>
              </a:xfrm>
              <a:prstGeom prst="rect">
                <a:avLst/>
              </a:prstGeom>
              <a:noFill/>
            </p:spPr>
            <p:txBody>
              <a:bodyPr wrap="none" rtlCol="0">
                <a:spAutoFit/>
              </a:bodyPr>
              <a:lstStyle/>
              <a:p>
                <a:r>
                  <a:rPr lang="en-US" sz="1200" dirty="0" smtClean="0"/>
                  <a:t>0</a:t>
                </a:r>
                <a:endParaRPr lang="en-US" sz="1200" dirty="0"/>
              </a:p>
            </p:txBody>
          </p:sp>
          <p:sp>
            <p:nvSpPr>
              <p:cNvPr id="26" name="TextBox 25"/>
              <p:cNvSpPr txBox="1"/>
              <p:nvPr/>
            </p:nvSpPr>
            <p:spPr>
              <a:xfrm rot="5400000">
                <a:off x="5168168" y="5505834"/>
                <a:ext cx="918265" cy="276999"/>
              </a:xfrm>
              <a:prstGeom prst="rect">
                <a:avLst/>
              </a:prstGeom>
              <a:noFill/>
            </p:spPr>
            <p:txBody>
              <a:bodyPr wrap="none" rtlCol="0">
                <a:spAutoFit/>
              </a:bodyPr>
              <a:lstStyle/>
              <a:p>
                <a:r>
                  <a:rPr lang="en-US" sz="1200" dirty="0" smtClean="0"/>
                  <a:t>Height (km)</a:t>
                </a:r>
                <a:endParaRPr lang="en-US" sz="1200" dirty="0"/>
              </a:p>
            </p:txBody>
          </p:sp>
        </p:grpSp>
        <p:sp>
          <p:nvSpPr>
            <p:cNvPr id="19" name="TextBox 18"/>
            <p:cNvSpPr txBox="1"/>
            <p:nvPr/>
          </p:nvSpPr>
          <p:spPr>
            <a:xfrm>
              <a:off x="3873500" y="5205968"/>
              <a:ext cx="1005403" cy="369332"/>
            </a:xfrm>
            <a:prstGeom prst="rect">
              <a:avLst/>
            </a:prstGeom>
            <a:noFill/>
          </p:spPr>
          <p:txBody>
            <a:bodyPr wrap="none" rtlCol="0">
              <a:spAutoFit/>
            </a:bodyPr>
            <a:lstStyle/>
            <a:p>
              <a:r>
                <a:rPr lang="en-US" dirty="0" smtClean="0">
                  <a:solidFill>
                    <a:srgbClr val="FFFFFF"/>
                  </a:solidFill>
                </a:rPr>
                <a:t>SAL Dust</a:t>
              </a:r>
              <a:endParaRPr lang="en-US" dirty="0">
                <a:solidFill>
                  <a:srgbClr val="FFFFFF"/>
                </a:solidFill>
              </a:endParaRPr>
            </a:p>
          </p:txBody>
        </p:sp>
        <p:cxnSp>
          <p:nvCxnSpPr>
            <p:cNvPr id="21" name="Straight Arrow Connector 20"/>
            <p:cNvCxnSpPr>
              <a:stCxn id="19" idx="2"/>
            </p:cNvCxnSpPr>
            <p:nvPr/>
          </p:nvCxnSpPr>
          <p:spPr>
            <a:xfrm flipH="1">
              <a:off x="4356100" y="5575300"/>
              <a:ext cx="20102" cy="5080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38" name="Rectangle 37"/>
          <p:cNvSpPr/>
          <p:nvPr/>
        </p:nvSpPr>
        <p:spPr>
          <a:xfrm>
            <a:off x="0" y="6452374"/>
            <a:ext cx="5708650" cy="23735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vaps_rhdots_120922-23_600hpa.png"/>
          <p:cNvPicPr>
            <a:picLocks noChangeAspect="1"/>
          </p:cNvPicPr>
          <p:nvPr/>
        </p:nvPicPr>
        <p:blipFill rotWithShape="1">
          <a:blip r:embed="rId4">
            <a:extLst>
              <a:ext uri="{28A0092B-C50C-407E-A947-70E740481C1C}">
                <a14:useLocalDpi xmlns:a14="http://schemas.microsoft.com/office/drawing/2010/main" val="0"/>
              </a:ext>
            </a:extLst>
          </a:blip>
          <a:srcRect l="5550" t="3849" r="13054" b="5590"/>
          <a:stretch/>
        </p:blipFill>
        <p:spPr>
          <a:xfrm>
            <a:off x="5765800" y="3250046"/>
            <a:ext cx="3175000" cy="3607954"/>
          </a:xfrm>
          <a:prstGeom prst="rect">
            <a:avLst/>
          </a:prstGeom>
        </p:spPr>
      </p:pic>
      <p:pic>
        <p:nvPicPr>
          <p:cNvPr id="3" name="Picture 2" descr="HS3_120923_1300UTC_BrightnessT copy.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13398" y="0"/>
            <a:ext cx="3568701" cy="3164978"/>
          </a:xfrm>
          <a:prstGeom prst="rect">
            <a:avLst/>
          </a:prstGeom>
        </p:spPr>
      </p:pic>
      <p:sp>
        <p:nvSpPr>
          <p:cNvPr id="2" name="Title 1"/>
          <p:cNvSpPr>
            <a:spLocks noGrp="1"/>
          </p:cNvSpPr>
          <p:nvPr>
            <p:ph type="title"/>
          </p:nvPr>
        </p:nvSpPr>
        <p:spPr>
          <a:xfrm>
            <a:off x="520700" y="-17463"/>
            <a:ext cx="4546600" cy="1947863"/>
          </a:xfrm>
        </p:spPr>
        <p:txBody>
          <a:bodyPr>
            <a:normAutofit fontScale="90000"/>
          </a:bodyPr>
          <a:lstStyle/>
          <a:p>
            <a:pPr algn="ctr"/>
            <a:r>
              <a:rPr lang="en-US" sz="3600" dirty="0" smtClean="0"/>
              <a:t>HS3 Shows That Nadine Is A Tropical Storm Again! (Sept 22-23)</a:t>
            </a:r>
            <a:endParaRPr lang="en-US" sz="3600" dirty="0"/>
          </a:p>
        </p:txBody>
      </p:sp>
      <p:sp>
        <p:nvSpPr>
          <p:cNvPr id="9" name="TextBox 8"/>
          <p:cNvSpPr txBox="1"/>
          <p:nvPr/>
        </p:nvSpPr>
        <p:spPr>
          <a:xfrm>
            <a:off x="330200" y="1822966"/>
            <a:ext cx="5283198" cy="2985433"/>
          </a:xfrm>
          <a:prstGeom prst="rect">
            <a:avLst/>
          </a:prstGeom>
          <a:noFill/>
        </p:spPr>
        <p:txBody>
          <a:bodyPr wrap="square" rtlCol="0">
            <a:spAutoFit/>
          </a:bodyPr>
          <a:lstStyle/>
          <a:p>
            <a:pPr>
              <a:spcAft>
                <a:spcPts val="1200"/>
              </a:spcAft>
            </a:pPr>
            <a:r>
              <a:rPr lang="en-US" sz="2800" dirty="0" smtClean="0"/>
              <a:t>• Despite moderate but increasing shear, low SSTs (~24°C)</a:t>
            </a:r>
            <a:r>
              <a:rPr lang="en-US" sz="2800" dirty="0" smtClean="0"/>
              <a:t>, </a:t>
            </a:r>
            <a:r>
              <a:rPr lang="en-US" sz="2800" dirty="0" smtClean="0"/>
              <a:t>Nadine </a:t>
            </a:r>
            <a:r>
              <a:rPr lang="en-US" sz="2800" dirty="0" smtClean="0"/>
              <a:t>redevelops</a:t>
            </a:r>
            <a:endParaRPr lang="en-US" sz="2800" dirty="0" smtClean="0"/>
          </a:p>
          <a:p>
            <a:pPr>
              <a:spcAft>
                <a:spcPts val="1200"/>
              </a:spcAft>
            </a:pPr>
            <a:r>
              <a:rPr lang="en-US" sz="2800" dirty="0" smtClean="0"/>
              <a:t>• 70 knot wind at 900 </a:t>
            </a:r>
            <a:r>
              <a:rPr lang="en-US" sz="2800" dirty="0" smtClean="0"/>
              <a:t>hPa</a:t>
            </a:r>
          </a:p>
          <a:p>
            <a:pPr>
              <a:spcAft>
                <a:spcPts val="1200"/>
              </a:spcAft>
            </a:pPr>
            <a:r>
              <a:rPr lang="en-US" sz="2800" dirty="0" smtClean="0"/>
              <a:t>• Extremely dry air in nearby environment</a:t>
            </a:r>
            <a:endParaRPr lang="en-US" sz="2800" dirty="0" smtClean="0"/>
          </a:p>
        </p:txBody>
      </p:sp>
      <p:sp>
        <p:nvSpPr>
          <p:cNvPr id="11" name="Oval 10"/>
          <p:cNvSpPr/>
          <p:nvPr/>
        </p:nvSpPr>
        <p:spPr>
          <a:xfrm>
            <a:off x="6907788" y="1828799"/>
            <a:ext cx="186517" cy="286459"/>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11" idx="3"/>
          </p:cNvCxnSpPr>
          <p:nvPr/>
        </p:nvCxnSpPr>
        <p:spPr>
          <a:xfrm flipV="1">
            <a:off x="4254500" y="2073307"/>
            <a:ext cx="2680603" cy="1469993"/>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69000" y="3447534"/>
            <a:ext cx="1260268" cy="369332"/>
          </a:xfrm>
          <a:prstGeom prst="rect">
            <a:avLst/>
          </a:prstGeom>
          <a:noFill/>
        </p:spPr>
        <p:txBody>
          <a:bodyPr wrap="none" rtlCol="0">
            <a:spAutoFit/>
          </a:bodyPr>
          <a:lstStyle/>
          <a:p>
            <a:r>
              <a:rPr lang="en-US" dirty="0" smtClean="0">
                <a:solidFill>
                  <a:schemeClr val="bg1"/>
                </a:solidFill>
              </a:rPr>
              <a:t>600 hPa RH</a:t>
            </a:r>
            <a:endParaRPr lang="en-US" dirty="0">
              <a:solidFill>
                <a:schemeClr val="bg1"/>
              </a:solidFill>
            </a:endParaRPr>
          </a:p>
        </p:txBody>
      </p:sp>
      <p:sp>
        <p:nvSpPr>
          <p:cNvPr id="17" name="Freeform 16"/>
          <p:cNvSpPr/>
          <p:nvPr/>
        </p:nvSpPr>
        <p:spPr>
          <a:xfrm>
            <a:off x="5617633" y="1837267"/>
            <a:ext cx="3086100" cy="1007533"/>
          </a:xfrm>
          <a:custGeom>
            <a:avLst/>
            <a:gdLst>
              <a:gd name="connsiteX0" fmla="*/ 2459567 w 3086100"/>
              <a:gd name="connsiteY0" fmla="*/ 999066 h 1007533"/>
              <a:gd name="connsiteX1" fmla="*/ 3086100 w 3086100"/>
              <a:gd name="connsiteY1" fmla="*/ 1007533 h 1007533"/>
              <a:gd name="connsiteX2" fmla="*/ 2429934 w 3086100"/>
              <a:gd name="connsiteY2" fmla="*/ 427566 h 1007533"/>
              <a:gd name="connsiteX3" fmla="*/ 2429934 w 3086100"/>
              <a:gd name="connsiteY3" fmla="*/ 228600 h 1007533"/>
              <a:gd name="connsiteX4" fmla="*/ 381000 w 3086100"/>
              <a:gd name="connsiteY4" fmla="*/ 232833 h 1007533"/>
              <a:gd name="connsiteX5" fmla="*/ 0 w 3086100"/>
              <a:gd name="connsiteY5" fmla="*/ 0 h 1007533"/>
              <a:gd name="connsiteX6" fmla="*/ 0 w 3086100"/>
              <a:gd name="connsiteY6" fmla="*/ 0 h 100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0" h="1007533">
                <a:moveTo>
                  <a:pt x="2459567" y="999066"/>
                </a:moveTo>
                <a:lnTo>
                  <a:pt x="3086100" y="1007533"/>
                </a:lnTo>
                <a:lnTo>
                  <a:pt x="2429934" y="427566"/>
                </a:lnTo>
                <a:lnTo>
                  <a:pt x="2429934" y="228600"/>
                </a:lnTo>
                <a:lnTo>
                  <a:pt x="381000" y="232833"/>
                </a:lnTo>
                <a:lnTo>
                  <a:pt x="0" y="0"/>
                </a:lnTo>
                <a:lnTo>
                  <a:pt x="0" y="0"/>
                </a:lnTo>
              </a:path>
            </a:pathLst>
          </a:custGeom>
          <a:ln w="3810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304800" y="4720877"/>
            <a:ext cx="723275" cy="369332"/>
          </a:xfrm>
          <a:prstGeom prst="rect">
            <a:avLst/>
          </a:prstGeom>
          <a:noFill/>
        </p:spPr>
        <p:txBody>
          <a:bodyPr wrap="none" rtlCol="0">
            <a:spAutoFit/>
          </a:bodyPr>
          <a:lstStyle/>
          <a:p>
            <a:r>
              <a:rPr lang="en-US" dirty="0" smtClean="0"/>
              <a:t>WEST</a:t>
            </a:r>
            <a:endParaRPr lang="en-US" dirty="0"/>
          </a:p>
        </p:txBody>
      </p:sp>
      <p:sp>
        <p:nvSpPr>
          <p:cNvPr id="33" name="TextBox 32"/>
          <p:cNvSpPr txBox="1"/>
          <p:nvPr/>
        </p:nvSpPr>
        <p:spPr>
          <a:xfrm>
            <a:off x="4544802" y="4720877"/>
            <a:ext cx="649487" cy="369332"/>
          </a:xfrm>
          <a:prstGeom prst="rect">
            <a:avLst/>
          </a:prstGeom>
          <a:noFill/>
        </p:spPr>
        <p:txBody>
          <a:bodyPr wrap="none" rtlCol="0">
            <a:spAutoFit/>
          </a:bodyPr>
          <a:lstStyle/>
          <a:p>
            <a:r>
              <a:rPr lang="en-US" dirty="0" smtClean="0"/>
              <a:t>EAST</a:t>
            </a:r>
            <a:endParaRPr lang="en-US" dirty="0"/>
          </a:p>
        </p:txBody>
      </p:sp>
      <p:sp>
        <p:nvSpPr>
          <p:cNvPr id="34" name="4-Point Star 33"/>
          <p:cNvSpPr/>
          <p:nvPr/>
        </p:nvSpPr>
        <p:spPr>
          <a:xfrm>
            <a:off x="7413625" y="4935577"/>
            <a:ext cx="247650" cy="222250"/>
          </a:xfrm>
          <a:prstGeom prst="star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ate Placeholder 34"/>
          <p:cNvSpPr>
            <a:spLocks noGrp="1"/>
          </p:cNvSpPr>
          <p:nvPr>
            <p:ph type="dt" sz="half" idx="10"/>
          </p:nvPr>
        </p:nvSpPr>
        <p:spPr/>
        <p:txBody>
          <a:bodyPr/>
          <a:lstStyle/>
          <a:p>
            <a:r>
              <a:rPr lang="en-US" smtClean="0"/>
              <a:t>3/5/2013</a:t>
            </a:r>
            <a:endParaRPr lang="en-US" dirty="0"/>
          </a:p>
        </p:txBody>
      </p:sp>
      <p:sp>
        <p:nvSpPr>
          <p:cNvPr id="36" name="Footer Placeholder 35"/>
          <p:cNvSpPr>
            <a:spLocks noGrp="1"/>
          </p:cNvSpPr>
          <p:nvPr>
            <p:ph type="ftr" sz="quarter" idx="11"/>
          </p:nvPr>
        </p:nvSpPr>
        <p:spPr/>
        <p:txBody>
          <a:bodyPr/>
          <a:lstStyle/>
          <a:p>
            <a:r>
              <a:rPr lang="en-US" smtClean="0"/>
              <a:t>67th IHC: TC Research Forum </a:t>
            </a:r>
            <a:endParaRPr lang="en-US" dirty="0"/>
          </a:p>
        </p:txBody>
      </p:sp>
      <p:sp>
        <p:nvSpPr>
          <p:cNvPr id="37" name="Slide Number Placeholder 36"/>
          <p:cNvSpPr>
            <a:spLocks noGrp="1"/>
          </p:cNvSpPr>
          <p:nvPr>
            <p:ph type="sldNum" sz="quarter" idx="12"/>
          </p:nvPr>
        </p:nvSpPr>
        <p:spPr/>
        <p:txBody>
          <a:bodyPr/>
          <a:lstStyle/>
          <a:p>
            <a:fld id="{C78EFECD-8431-B342-A416-69586473F2A5}" type="slidenum">
              <a:rPr lang="en-US" smtClean="0"/>
              <a:pPr/>
              <a:t>11</a:t>
            </a:fld>
            <a:endParaRPr lang="en-US"/>
          </a:p>
        </p:txBody>
      </p:sp>
    </p:spTree>
    <p:extLst>
      <p:ext uri="{BB962C8B-B14F-4D97-AF65-F5344CB8AC3E}">
        <p14:creationId xmlns:p14="http://schemas.microsoft.com/office/powerpoint/2010/main" val="2510124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vaps_ethdots_120926-27_925hpa.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1200" y="2683491"/>
            <a:ext cx="3517900" cy="3949923"/>
          </a:xfrm>
          <a:prstGeom prst="rect">
            <a:avLst/>
          </a:prstGeom>
        </p:spPr>
      </p:pic>
      <p:sp>
        <p:nvSpPr>
          <p:cNvPr id="2" name="Title 1"/>
          <p:cNvSpPr>
            <a:spLocks noGrp="1"/>
          </p:cNvSpPr>
          <p:nvPr>
            <p:ph type="title"/>
          </p:nvPr>
        </p:nvSpPr>
        <p:spPr>
          <a:xfrm>
            <a:off x="584200" y="101600"/>
            <a:ext cx="7975600" cy="1333500"/>
          </a:xfrm>
        </p:spPr>
        <p:txBody>
          <a:bodyPr>
            <a:normAutofit fontScale="90000"/>
          </a:bodyPr>
          <a:lstStyle/>
          <a:p>
            <a:r>
              <a:rPr lang="en-US" sz="3600" dirty="0" smtClean="0"/>
              <a:t>Precursor Conditions for Nadine’s </a:t>
            </a:r>
            <a:br>
              <a:rPr lang="en-US" sz="3600" dirty="0" smtClean="0"/>
            </a:br>
            <a:r>
              <a:rPr lang="en-US" sz="3600" dirty="0" smtClean="0"/>
              <a:t>Re-intensification to Hurricane (Sept 26-27)</a:t>
            </a:r>
            <a:endParaRPr lang="en-US" sz="3600" dirty="0"/>
          </a:p>
        </p:txBody>
      </p:sp>
      <p:sp>
        <p:nvSpPr>
          <p:cNvPr id="5" name="TextBox 4"/>
          <p:cNvSpPr txBox="1"/>
          <p:nvPr/>
        </p:nvSpPr>
        <p:spPr>
          <a:xfrm>
            <a:off x="571500" y="1473200"/>
            <a:ext cx="8140700" cy="1077218"/>
          </a:xfrm>
          <a:prstGeom prst="rect">
            <a:avLst/>
          </a:prstGeom>
          <a:noFill/>
        </p:spPr>
        <p:txBody>
          <a:bodyPr wrap="square" rtlCol="0">
            <a:spAutoFit/>
          </a:bodyPr>
          <a:lstStyle/>
          <a:p>
            <a:pPr>
              <a:spcAft>
                <a:spcPts val="1200"/>
              </a:spcAft>
            </a:pPr>
            <a:r>
              <a:rPr lang="en-US" dirty="0" smtClean="0"/>
              <a:t>• Conditions improve: Weak </a:t>
            </a:r>
            <a:r>
              <a:rPr lang="en-US" dirty="0"/>
              <a:t>but increasing shear, more moist mid levels, and movement over warmer SSTs (</a:t>
            </a:r>
            <a:r>
              <a:rPr lang="en-US" dirty="0" smtClean="0"/>
              <a:t>~24-26</a:t>
            </a:r>
            <a:r>
              <a:rPr lang="en-US" dirty="0"/>
              <a:t>°C</a:t>
            </a:r>
            <a:r>
              <a:rPr lang="en-US" dirty="0" smtClean="0"/>
              <a:t>)</a:t>
            </a:r>
          </a:p>
          <a:p>
            <a:pPr>
              <a:spcAft>
                <a:spcPts val="1200"/>
              </a:spcAft>
            </a:pPr>
            <a:r>
              <a:rPr lang="en-US" dirty="0" smtClean="0"/>
              <a:t>• Jump in </a:t>
            </a:r>
            <a:r>
              <a:rPr lang="en-US" dirty="0" err="1" smtClean="0">
                <a:latin typeface="Symbol" charset="2"/>
                <a:cs typeface="Symbol" charset="2"/>
              </a:rPr>
              <a:t>q</a:t>
            </a:r>
            <a:r>
              <a:rPr lang="en-US" dirty="0" err="1" smtClean="0"/>
              <a:t>e</a:t>
            </a:r>
            <a:r>
              <a:rPr lang="en-US" dirty="0" smtClean="0"/>
              <a:t> values from previous flight in the core as convection increases</a:t>
            </a:r>
          </a:p>
        </p:txBody>
      </p:sp>
      <p:sp>
        <p:nvSpPr>
          <p:cNvPr id="15" name="TextBox 14"/>
          <p:cNvSpPr txBox="1"/>
          <p:nvPr/>
        </p:nvSpPr>
        <p:spPr>
          <a:xfrm>
            <a:off x="904544" y="2869834"/>
            <a:ext cx="995560" cy="307777"/>
          </a:xfrm>
          <a:prstGeom prst="rect">
            <a:avLst/>
          </a:prstGeom>
          <a:noFill/>
        </p:spPr>
        <p:txBody>
          <a:bodyPr wrap="none" rtlCol="0">
            <a:spAutoFit/>
          </a:bodyPr>
          <a:lstStyle/>
          <a:p>
            <a:r>
              <a:rPr lang="en-US" sz="1400" dirty="0" smtClean="0">
                <a:solidFill>
                  <a:schemeClr val="bg1"/>
                </a:solidFill>
              </a:rPr>
              <a:t>925 hPa </a:t>
            </a:r>
            <a:r>
              <a:rPr lang="en-US" sz="1400" dirty="0" err="1" smtClean="0">
                <a:solidFill>
                  <a:schemeClr val="bg1"/>
                </a:solidFill>
                <a:latin typeface="Symbol" charset="2"/>
                <a:cs typeface="Symbol" charset="2"/>
              </a:rPr>
              <a:t>q</a:t>
            </a:r>
            <a:r>
              <a:rPr lang="en-US" sz="1400" dirty="0" err="1" smtClean="0">
                <a:solidFill>
                  <a:schemeClr val="bg1"/>
                </a:solidFill>
              </a:rPr>
              <a:t>e</a:t>
            </a:r>
            <a:endParaRPr lang="en-US" sz="1400" dirty="0">
              <a:solidFill>
                <a:schemeClr val="bg1"/>
              </a:solidFill>
            </a:endParaRPr>
          </a:p>
        </p:txBody>
      </p:sp>
      <p:grpSp>
        <p:nvGrpSpPr>
          <p:cNvPr id="13" name="Group 12"/>
          <p:cNvGrpSpPr/>
          <p:nvPr/>
        </p:nvGrpSpPr>
        <p:grpSpPr>
          <a:xfrm>
            <a:off x="4697668" y="2746151"/>
            <a:ext cx="3900232" cy="3610199"/>
            <a:chOff x="4964368" y="2929685"/>
            <a:chExt cx="3088117" cy="3115515"/>
          </a:xfrm>
        </p:grpSpPr>
        <p:grpSp>
          <p:nvGrpSpPr>
            <p:cNvPr id="19" name="Group 18"/>
            <p:cNvGrpSpPr/>
            <p:nvPr/>
          </p:nvGrpSpPr>
          <p:grpSpPr>
            <a:xfrm>
              <a:off x="4964368" y="2929685"/>
              <a:ext cx="3088117" cy="3115515"/>
              <a:chOff x="127000" y="50800"/>
              <a:chExt cx="5511800" cy="5555121"/>
            </a:xfrm>
          </p:grpSpPr>
          <p:sp>
            <p:nvSpPr>
              <p:cNvPr id="22" name="Rectangle 21"/>
              <p:cNvSpPr/>
              <p:nvPr/>
            </p:nvSpPr>
            <p:spPr>
              <a:xfrm>
                <a:off x="127000" y="50800"/>
                <a:ext cx="5511800" cy="5555121"/>
              </a:xfrm>
              <a:prstGeom prst="rect">
                <a:avLst/>
              </a:prstGeom>
              <a:gradFill>
                <a:gsLst>
                  <a:gs pos="0">
                    <a:schemeClr val="bg2">
                      <a:lumMod val="90000"/>
                    </a:schemeClr>
                  </a:gs>
                  <a:gs pos="100000">
                    <a:schemeClr val="bg2"/>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eth_profs_Sept23-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101600"/>
                <a:ext cx="5431174" cy="5504321"/>
              </a:xfrm>
              <a:prstGeom prst="rect">
                <a:avLst/>
              </a:prstGeom>
            </p:spPr>
          </p:pic>
        </p:grpSp>
        <p:sp>
          <p:nvSpPr>
            <p:cNvPr id="6" name="TextBox 5"/>
            <p:cNvSpPr txBox="1"/>
            <p:nvPr/>
          </p:nvSpPr>
          <p:spPr>
            <a:xfrm>
              <a:off x="5418567" y="3031286"/>
              <a:ext cx="2341133" cy="646331"/>
            </a:xfrm>
            <a:prstGeom prst="rect">
              <a:avLst/>
            </a:prstGeom>
            <a:noFill/>
          </p:spPr>
          <p:txBody>
            <a:bodyPr wrap="square" rtlCol="0">
              <a:spAutoFit/>
            </a:bodyPr>
            <a:lstStyle/>
            <a:p>
              <a:r>
                <a:rPr lang="en-US" dirty="0" smtClean="0"/>
                <a:t>Distinct change in </a:t>
              </a:r>
              <a:r>
                <a:rPr lang="en-US" dirty="0" err="1" smtClean="0">
                  <a:latin typeface="Symbol" charset="2"/>
                  <a:cs typeface="Symbol" charset="2"/>
                </a:rPr>
                <a:t>q</a:t>
              </a:r>
              <a:r>
                <a:rPr lang="en-US" dirty="0" err="1" smtClean="0"/>
                <a:t>e</a:t>
              </a:r>
              <a:r>
                <a:rPr lang="en-US" dirty="0" smtClean="0"/>
                <a:t> profiles</a:t>
              </a:r>
              <a:endParaRPr lang="en-US" dirty="0"/>
            </a:p>
          </p:txBody>
        </p:sp>
        <p:sp>
          <p:nvSpPr>
            <p:cNvPr id="9" name="TextBox 8"/>
            <p:cNvSpPr txBox="1"/>
            <p:nvPr/>
          </p:nvSpPr>
          <p:spPr>
            <a:xfrm>
              <a:off x="5482067" y="3659420"/>
              <a:ext cx="890350" cy="369332"/>
            </a:xfrm>
            <a:prstGeom prst="rect">
              <a:avLst/>
            </a:prstGeom>
            <a:noFill/>
          </p:spPr>
          <p:txBody>
            <a:bodyPr wrap="none" rtlCol="0">
              <a:spAutoFit/>
            </a:bodyPr>
            <a:lstStyle/>
            <a:p>
              <a:r>
                <a:rPr lang="en-US" dirty="0" smtClean="0">
                  <a:solidFill>
                    <a:srgbClr val="0000FF"/>
                  </a:solidFill>
                </a:rPr>
                <a:t>23 Sept</a:t>
              </a:r>
              <a:endParaRPr lang="en-US" dirty="0">
                <a:solidFill>
                  <a:srgbClr val="0000FF"/>
                </a:solidFill>
              </a:endParaRPr>
            </a:p>
          </p:txBody>
        </p:sp>
        <p:sp>
          <p:nvSpPr>
            <p:cNvPr id="24" name="TextBox 23"/>
            <p:cNvSpPr txBox="1"/>
            <p:nvPr/>
          </p:nvSpPr>
          <p:spPr>
            <a:xfrm>
              <a:off x="5482067" y="3965252"/>
              <a:ext cx="890350" cy="369332"/>
            </a:xfrm>
            <a:prstGeom prst="rect">
              <a:avLst/>
            </a:prstGeom>
            <a:noFill/>
          </p:spPr>
          <p:txBody>
            <a:bodyPr wrap="none" rtlCol="0">
              <a:spAutoFit/>
            </a:bodyPr>
            <a:lstStyle/>
            <a:p>
              <a:r>
                <a:rPr lang="en-US" dirty="0" smtClean="0">
                  <a:solidFill>
                    <a:srgbClr val="FF0000"/>
                  </a:solidFill>
                </a:rPr>
                <a:t>27 Sept</a:t>
              </a:r>
              <a:endParaRPr lang="en-US" dirty="0">
                <a:solidFill>
                  <a:srgbClr val="FF0000"/>
                </a:solidFill>
              </a:endParaRPr>
            </a:p>
          </p:txBody>
        </p:sp>
        <p:sp>
          <p:nvSpPr>
            <p:cNvPr id="12" name="Oval 11"/>
            <p:cNvSpPr/>
            <p:nvPr/>
          </p:nvSpPr>
          <p:spPr>
            <a:xfrm>
              <a:off x="6214544" y="5456986"/>
              <a:ext cx="1384300" cy="469900"/>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Date Placeholder 2"/>
          <p:cNvSpPr>
            <a:spLocks noGrp="1"/>
          </p:cNvSpPr>
          <p:nvPr>
            <p:ph type="dt" sz="half" idx="10"/>
          </p:nvPr>
        </p:nvSpPr>
        <p:spPr/>
        <p:txBody>
          <a:bodyPr/>
          <a:lstStyle/>
          <a:p>
            <a:r>
              <a:rPr lang="en-US" smtClean="0"/>
              <a:t>3/5/2013</a:t>
            </a:r>
            <a:endParaRPr lang="en-US" dirty="0"/>
          </a:p>
        </p:txBody>
      </p:sp>
      <p:sp>
        <p:nvSpPr>
          <p:cNvPr id="4" name="Footer Placeholder 3"/>
          <p:cNvSpPr>
            <a:spLocks noGrp="1"/>
          </p:cNvSpPr>
          <p:nvPr>
            <p:ph type="ftr" sz="quarter" idx="11"/>
          </p:nvPr>
        </p:nvSpPr>
        <p:spPr/>
        <p:txBody>
          <a:bodyPr/>
          <a:lstStyle/>
          <a:p>
            <a:r>
              <a:rPr lang="en-US" smtClean="0"/>
              <a:t>67th IHC: TC Research Forum </a:t>
            </a:r>
            <a:endParaRPr lang="en-US" dirty="0"/>
          </a:p>
        </p:txBody>
      </p:sp>
      <p:sp>
        <p:nvSpPr>
          <p:cNvPr id="7" name="Slide Number Placeholder 6"/>
          <p:cNvSpPr>
            <a:spLocks noGrp="1"/>
          </p:cNvSpPr>
          <p:nvPr>
            <p:ph type="sldNum" sz="quarter" idx="12"/>
          </p:nvPr>
        </p:nvSpPr>
        <p:spPr/>
        <p:txBody>
          <a:bodyPr/>
          <a:lstStyle/>
          <a:p>
            <a:fld id="{C78EFECD-8431-B342-A416-69586473F2A5}"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74000" cy="855662"/>
          </a:xfrm>
        </p:spPr>
        <p:txBody>
          <a:bodyPr>
            <a:normAutofit/>
          </a:bodyPr>
          <a:lstStyle/>
          <a:p>
            <a:r>
              <a:rPr lang="en-US" dirty="0" smtClean="0"/>
              <a:t>AV-1 Prep for 2013-2014</a:t>
            </a:r>
            <a:endParaRPr lang="en-US" dirty="0"/>
          </a:p>
        </p:txBody>
      </p:sp>
      <p:sp>
        <p:nvSpPr>
          <p:cNvPr id="4" name="TextBox 3"/>
          <p:cNvSpPr txBox="1"/>
          <p:nvPr/>
        </p:nvSpPr>
        <p:spPr>
          <a:xfrm>
            <a:off x="736599" y="1417709"/>
            <a:ext cx="7738533" cy="1768176"/>
          </a:xfrm>
          <a:prstGeom prst="rect">
            <a:avLst/>
          </a:prstGeom>
          <a:noFill/>
        </p:spPr>
        <p:txBody>
          <a:bodyPr wrap="square" rtlCol="0">
            <a:spAutoFit/>
          </a:bodyPr>
          <a:lstStyle/>
          <a:p>
            <a:pPr>
              <a:lnSpc>
                <a:spcPct val="70000"/>
              </a:lnSpc>
            </a:pPr>
            <a:r>
              <a:rPr lang="en-US" sz="2200" dirty="0" smtClean="0"/>
              <a:t>• AV-1 did not make the 2012 deployment due to aircraft issues</a:t>
            </a:r>
          </a:p>
          <a:p>
            <a:pPr>
              <a:lnSpc>
                <a:spcPct val="70000"/>
              </a:lnSpc>
            </a:pPr>
            <a:endParaRPr lang="en-US" sz="2200" dirty="0" smtClean="0"/>
          </a:p>
          <a:p>
            <a:pPr>
              <a:lnSpc>
                <a:spcPct val="70000"/>
              </a:lnSpc>
            </a:pPr>
            <a:r>
              <a:rPr lang="en-US" sz="2200" dirty="0" smtClean="0"/>
              <a:t>• Test flight in Pacific on Nov. 5-6</a:t>
            </a:r>
          </a:p>
          <a:p>
            <a:pPr>
              <a:lnSpc>
                <a:spcPct val="70000"/>
              </a:lnSpc>
            </a:pPr>
            <a:endParaRPr lang="en-US" sz="2200" dirty="0" smtClean="0"/>
          </a:p>
          <a:p>
            <a:pPr>
              <a:lnSpc>
                <a:spcPct val="70000"/>
              </a:lnSpc>
            </a:pPr>
            <a:r>
              <a:rPr lang="en-US" sz="2200" dirty="0" smtClean="0"/>
              <a:t>• In addition to HAMSR and HIWRAP, flying HIRAD for the first time</a:t>
            </a:r>
          </a:p>
          <a:p>
            <a:pPr>
              <a:lnSpc>
                <a:spcPct val="70000"/>
              </a:lnSpc>
            </a:pPr>
            <a:endParaRPr lang="en-US" sz="2200" dirty="0" smtClean="0"/>
          </a:p>
        </p:txBody>
      </p:sp>
      <p:pic>
        <p:nvPicPr>
          <p:cNvPr id="8" name="Picture 7" descr="HS3_121106_1733UTC_IR.tiff"/>
          <p:cNvPicPr>
            <a:picLocks noChangeAspect="1"/>
          </p:cNvPicPr>
          <p:nvPr/>
        </p:nvPicPr>
        <p:blipFill rotWithShape="1">
          <a:blip r:embed="rId2">
            <a:extLst>
              <a:ext uri="{28A0092B-C50C-407E-A947-70E740481C1C}">
                <a14:useLocalDpi xmlns:a14="http://schemas.microsoft.com/office/drawing/2010/main" val="0"/>
              </a:ext>
            </a:extLst>
          </a:blip>
          <a:srcRect l="6654" t="19983" r="8928" b="12047"/>
          <a:stretch/>
        </p:blipFill>
        <p:spPr>
          <a:xfrm>
            <a:off x="3581400" y="2984500"/>
            <a:ext cx="5257800" cy="3283759"/>
          </a:xfrm>
          <a:prstGeom prst="rect">
            <a:avLst/>
          </a:prstGeom>
        </p:spPr>
      </p:pic>
      <p:sp>
        <p:nvSpPr>
          <p:cNvPr id="10" name="Rectangle 9"/>
          <p:cNvSpPr/>
          <p:nvPr/>
        </p:nvSpPr>
        <p:spPr>
          <a:xfrm>
            <a:off x="3708400" y="3277632"/>
            <a:ext cx="1936750" cy="2392918"/>
          </a:xfrm>
          <a:prstGeom prst="rect">
            <a:avLst/>
          </a:prstGeom>
          <a:no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539751" y="3074460"/>
            <a:ext cx="2641599" cy="3205134"/>
            <a:chOff x="844551" y="3303060"/>
            <a:chExt cx="2641599" cy="3205134"/>
          </a:xfrm>
        </p:grpSpPr>
        <p:pic>
          <p:nvPicPr>
            <p:cNvPr id="9" name="Picture 8" descr="oscat_2012_11_06_desc.png"/>
            <p:cNvPicPr>
              <a:picLocks noChangeAspect="1"/>
            </p:cNvPicPr>
            <p:nvPr/>
          </p:nvPicPr>
          <p:blipFill rotWithShape="1">
            <a:blip r:embed="rId3">
              <a:extLst>
                <a:ext uri="{28A0092B-C50C-407E-A947-70E740481C1C}">
                  <a14:useLocalDpi xmlns:a14="http://schemas.microsoft.com/office/drawing/2010/main" val="0"/>
                </a:ext>
              </a:extLst>
            </a:blip>
            <a:srcRect t="16711" r="17736" b="26724"/>
            <a:stretch/>
          </p:blipFill>
          <p:spPr>
            <a:xfrm>
              <a:off x="844551" y="3557031"/>
              <a:ext cx="2641599" cy="2951163"/>
            </a:xfrm>
            <a:prstGeom prst="rect">
              <a:avLst/>
            </a:prstGeom>
            <a:ln>
              <a:solidFill>
                <a:schemeClr val="tx1"/>
              </a:solidFill>
            </a:ln>
          </p:spPr>
        </p:pic>
        <p:pic>
          <p:nvPicPr>
            <p:cNvPr id="11" name="Picture 10" descr="oscat_2012_11_06_desc.png"/>
            <p:cNvPicPr>
              <a:picLocks noChangeAspect="1"/>
            </p:cNvPicPr>
            <p:nvPr/>
          </p:nvPicPr>
          <p:blipFill rotWithShape="1">
            <a:blip r:embed="rId3">
              <a:extLst>
                <a:ext uri="{28A0092B-C50C-407E-A947-70E740481C1C}">
                  <a14:useLocalDpi xmlns:a14="http://schemas.microsoft.com/office/drawing/2010/main" val="0"/>
                </a:ext>
              </a:extLst>
            </a:blip>
            <a:srcRect l="57744" t="381" r="3102" b="97124"/>
            <a:stretch/>
          </p:blipFill>
          <p:spPr>
            <a:xfrm>
              <a:off x="1081619" y="3303060"/>
              <a:ext cx="2197730" cy="227541"/>
            </a:xfrm>
            <a:prstGeom prst="rect">
              <a:avLst/>
            </a:prstGeom>
            <a:ln>
              <a:noFill/>
            </a:ln>
          </p:spPr>
        </p:pic>
      </p:grpSp>
      <p:sp>
        <p:nvSpPr>
          <p:cNvPr id="13" name="Oval 12"/>
          <p:cNvSpPr/>
          <p:nvPr/>
        </p:nvSpPr>
        <p:spPr>
          <a:xfrm>
            <a:off x="7222066" y="3835400"/>
            <a:ext cx="148167" cy="152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501465" y="4423833"/>
            <a:ext cx="148167" cy="152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955366" y="4618566"/>
            <a:ext cx="148167" cy="152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073899" y="3560234"/>
            <a:ext cx="148167" cy="152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Draft-1.8b.png"/>
          <p:cNvPicPr>
            <a:picLocks noChangeAspect="1"/>
          </p:cNvPicPr>
          <p:nvPr/>
        </p:nvPicPr>
        <p:blipFill>
          <a:blip r:embed="rId4"/>
          <a:srcRect l="9212" t="15628" r="8388" b="13263"/>
          <a:stretch>
            <a:fillRect/>
          </a:stretch>
        </p:blipFill>
        <p:spPr>
          <a:xfrm>
            <a:off x="7755888" y="28110"/>
            <a:ext cx="1261112" cy="1284941"/>
          </a:xfrm>
          <a:prstGeom prst="rect">
            <a:avLst/>
          </a:prstGeom>
        </p:spPr>
      </p:pic>
      <p:sp>
        <p:nvSpPr>
          <p:cNvPr id="5" name="TextBox 4"/>
          <p:cNvSpPr txBox="1"/>
          <p:nvPr/>
        </p:nvSpPr>
        <p:spPr>
          <a:xfrm>
            <a:off x="634999" y="5671363"/>
            <a:ext cx="2537881" cy="646331"/>
          </a:xfrm>
          <a:prstGeom prst="rect">
            <a:avLst/>
          </a:prstGeom>
          <a:noFill/>
        </p:spPr>
        <p:txBody>
          <a:bodyPr wrap="square" rtlCol="0">
            <a:spAutoFit/>
          </a:bodyPr>
          <a:lstStyle/>
          <a:p>
            <a:r>
              <a:rPr lang="en-US" dirty="0" smtClean="0"/>
              <a:t>OSCAT image from 00 UTC 6 November</a:t>
            </a:r>
            <a:endParaRPr lang="en-US" dirty="0"/>
          </a:p>
        </p:txBody>
      </p:sp>
      <p:sp>
        <p:nvSpPr>
          <p:cNvPr id="3" name="TextBox 2"/>
          <p:cNvSpPr txBox="1"/>
          <p:nvPr/>
        </p:nvSpPr>
        <p:spPr>
          <a:xfrm>
            <a:off x="6490711" y="5436284"/>
            <a:ext cx="1454244" cy="646331"/>
          </a:xfrm>
          <a:prstGeom prst="rect">
            <a:avLst/>
          </a:prstGeom>
          <a:noFill/>
        </p:spPr>
        <p:txBody>
          <a:bodyPr wrap="none" rtlCol="0">
            <a:spAutoFit/>
          </a:bodyPr>
          <a:lstStyle/>
          <a:p>
            <a:r>
              <a:rPr lang="en-US" dirty="0" err="1" smtClean="0"/>
              <a:t>Overflights</a:t>
            </a:r>
            <a:r>
              <a:rPr lang="en-US" dirty="0" smtClean="0"/>
              <a:t> of</a:t>
            </a:r>
          </a:p>
          <a:p>
            <a:r>
              <a:rPr lang="en-US" dirty="0" smtClean="0"/>
              <a:t>buoys</a:t>
            </a:r>
            <a:endParaRPr lang="en-US" dirty="0"/>
          </a:p>
        </p:txBody>
      </p:sp>
      <p:sp>
        <p:nvSpPr>
          <p:cNvPr id="18" name="Oval 17"/>
          <p:cNvSpPr/>
          <p:nvPr/>
        </p:nvSpPr>
        <p:spPr>
          <a:xfrm>
            <a:off x="6383866" y="5557063"/>
            <a:ext cx="148167" cy="152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US" smtClean="0"/>
              <a:t>3/5/2013</a:t>
            </a:r>
            <a:endParaRPr lang="en-US" dirty="0"/>
          </a:p>
        </p:txBody>
      </p:sp>
      <p:sp>
        <p:nvSpPr>
          <p:cNvPr id="7" name="Footer Placeholder 6"/>
          <p:cNvSpPr>
            <a:spLocks noGrp="1"/>
          </p:cNvSpPr>
          <p:nvPr>
            <p:ph type="ftr" sz="quarter" idx="11"/>
          </p:nvPr>
        </p:nvSpPr>
        <p:spPr/>
        <p:txBody>
          <a:bodyPr/>
          <a:lstStyle/>
          <a:p>
            <a:r>
              <a:rPr lang="en-US" smtClean="0"/>
              <a:t>67th IHC: TC Research Forum </a:t>
            </a:r>
            <a:endParaRPr lang="en-US" dirty="0"/>
          </a:p>
        </p:txBody>
      </p:sp>
      <p:sp>
        <p:nvSpPr>
          <p:cNvPr id="17" name="Slide Number Placeholder 16"/>
          <p:cNvSpPr>
            <a:spLocks noGrp="1"/>
          </p:cNvSpPr>
          <p:nvPr>
            <p:ph type="sldNum" sz="quarter" idx="12"/>
          </p:nvPr>
        </p:nvSpPr>
        <p:spPr/>
        <p:txBody>
          <a:bodyPr/>
          <a:lstStyle/>
          <a:p>
            <a:fld id="{C78EFECD-8431-B342-A416-69586473F2A5}" type="slidenum">
              <a:rPr lang="en-US" smtClean="0"/>
              <a:pPr/>
              <a:t>13</a:t>
            </a:fld>
            <a:endParaRPr lang="en-US"/>
          </a:p>
        </p:txBody>
      </p:sp>
    </p:spTree>
    <p:extLst>
      <p:ext uri="{BB962C8B-B14F-4D97-AF65-F5344CB8AC3E}">
        <p14:creationId xmlns:p14="http://schemas.microsoft.com/office/powerpoint/2010/main" val="27923183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57200" y="148132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t>Piggybacks</a:t>
            </a:r>
          </a:p>
          <a:p>
            <a:pPr lvl="1">
              <a:spcAft>
                <a:spcPts val="1200"/>
              </a:spcAft>
            </a:pPr>
            <a:r>
              <a:rPr lang="en-US" dirty="0" smtClean="0"/>
              <a:t>GPS </a:t>
            </a:r>
            <a:r>
              <a:rPr lang="en-US" dirty="0" smtClean="0"/>
              <a:t>surface wind sensors</a:t>
            </a:r>
          </a:p>
          <a:p>
            <a:pPr lvl="1">
              <a:spcAft>
                <a:spcPts val="1200"/>
              </a:spcAft>
            </a:pPr>
            <a:r>
              <a:rPr lang="en-US" dirty="0" smtClean="0"/>
              <a:t>Gamma ray detector </a:t>
            </a:r>
          </a:p>
          <a:p>
            <a:pPr>
              <a:spcAft>
                <a:spcPts val="1200"/>
              </a:spcAft>
            </a:pPr>
            <a:r>
              <a:rPr lang="en-US" dirty="0" smtClean="0"/>
              <a:t>Deployment dates</a:t>
            </a:r>
          </a:p>
          <a:p>
            <a:pPr lvl="1">
              <a:spcAft>
                <a:spcPts val="1200"/>
              </a:spcAft>
            </a:pPr>
            <a:r>
              <a:rPr lang="en-US" dirty="0" smtClean="0"/>
              <a:t>Aug 20-Sept 24</a:t>
            </a:r>
          </a:p>
        </p:txBody>
      </p:sp>
      <p:sp>
        <p:nvSpPr>
          <p:cNvPr id="4" name="Title 1"/>
          <p:cNvSpPr>
            <a:spLocks noGrp="1"/>
          </p:cNvSpPr>
          <p:nvPr>
            <p:ph type="title"/>
          </p:nvPr>
        </p:nvSpPr>
        <p:spPr>
          <a:xfrm>
            <a:off x="457200" y="274638"/>
            <a:ext cx="4394200" cy="919162"/>
          </a:xfrm>
        </p:spPr>
        <p:txBody>
          <a:bodyPr>
            <a:normAutofit/>
          </a:bodyPr>
          <a:lstStyle/>
          <a:p>
            <a:r>
              <a:rPr lang="en-US" sz="3600" dirty="0" smtClean="0"/>
              <a:t>Plans for 2013</a:t>
            </a:r>
            <a:endParaRPr lang="en-US" sz="3600" dirty="0"/>
          </a:p>
        </p:txBody>
      </p:sp>
      <p:pic>
        <p:nvPicPr>
          <p:cNvPr id="5" name="Picture 4" descr="251px-Tgf_production_near_lightning.svg.png"/>
          <p:cNvPicPr>
            <a:picLocks noChangeAspect="1"/>
          </p:cNvPicPr>
          <p:nvPr/>
        </p:nvPicPr>
        <p:blipFill>
          <a:blip r:embed="rId3"/>
          <a:stretch>
            <a:fillRect/>
          </a:stretch>
        </p:blipFill>
        <p:spPr>
          <a:xfrm>
            <a:off x="4952786" y="2367652"/>
            <a:ext cx="4098458" cy="3118747"/>
          </a:xfrm>
          <a:prstGeom prst="rect">
            <a:avLst/>
          </a:prstGeom>
        </p:spPr>
      </p:pic>
      <p:grpSp>
        <p:nvGrpSpPr>
          <p:cNvPr id="6" name="Group 142"/>
          <p:cNvGrpSpPr>
            <a:grpSpLocks/>
          </p:cNvGrpSpPr>
          <p:nvPr/>
        </p:nvGrpSpPr>
        <p:grpSpPr bwMode="auto">
          <a:xfrm>
            <a:off x="5110037" y="0"/>
            <a:ext cx="4214443" cy="2860914"/>
            <a:chOff x="0" y="1421"/>
            <a:chExt cx="3361" cy="2465"/>
          </a:xfrm>
        </p:grpSpPr>
        <p:pic>
          <p:nvPicPr>
            <p:cNvPr id="7" name="Picture 2" descr="OcnWaves"/>
            <p:cNvPicPr>
              <a:picLocks noChangeAspect="1" noChangeArrowheads="1"/>
            </p:cNvPicPr>
            <p:nvPr/>
          </p:nvPicPr>
          <p:blipFill>
            <a:blip r:embed="rId4"/>
            <a:srcRect/>
            <a:stretch>
              <a:fillRect/>
            </a:stretch>
          </p:blipFill>
          <p:spPr bwMode="auto">
            <a:xfrm>
              <a:off x="0" y="1421"/>
              <a:ext cx="3264" cy="2408"/>
            </a:xfrm>
            <a:prstGeom prst="rect">
              <a:avLst/>
            </a:prstGeom>
            <a:noFill/>
            <a:ln w="9525">
              <a:noFill/>
              <a:miter lim="800000"/>
              <a:headEnd/>
              <a:tailEnd/>
            </a:ln>
          </p:spPr>
        </p:pic>
        <p:sp>
          <p:nvSpPr>
            <p:cNvPr id="8" name="Oval 3"/>
            <p:cNvSpPr>
              <a:spLocks noChangeArrowheads="1"/>
            </p:cNvSpPr>
            <p:nvPr/>
          </p:nvSpPr>
          <p:spPr bwMode="auto">
            <a:xfrm>
              <a:off x="0" y="2813"/>
              <a:ext cx="2816" cy="771"/>
            </a:xfrm>
            <a:prstGeom prst="ellipse">
              <a:avLst/>
            </a:prstGeom>
            <a:gradFill rotWithShape="1">
              <a:gsLst>
                <a:gs pos="0">
                  <a:schemeClr val="accent1">
                    <a:alpha val="44000"/>
                  </a:schemeClr>
                </a:gs>
                <a:gs pos="100000">
                  <a:schemeClr val="accent1">
                    <a:gamma/>
                    <a:shade val="46275"/>
                    <a:invGamma/>
                    <a:alpha val="44000"/>
                  </a:schemeClr>
                </a:gs>
              </a:gsLst>
              <a:lin ang="5400000" scaled="1"/>
            </a:gradFill>
            <a:ln w="12700" cap="rnd">
              <a:noFill/>
              <a:round/>
              <a:headEnd/>
              <a:tailEnd/>
            </a:ln>
          </p:spPr>
          <p:txBody>
            <a:bodyPr/>
            <a:lstStyle/>
            <a:p>
              <a:pPr>
                <a:defRPr/>
              </a:pPr>
              <a:endParaRPr lang="en-US">
                <a:latin typeface="Times New Roman" pitchFamily="18" charset="0"/>
              </a:endParaRPr>
            </a:p>
          </p:txBody>
        </p:sp>
        <p:sp>
          <p:nvSpPr>
            <p:cNvPr id="9" name="Rectangle 8"/>
            <p:cNvSpPr>
              <a:spLocks noChangeArrowheads="1"/>
            </p:cNvSpPr>
            <p:nvPr/>
          </p:nvSpPr>
          <p:spPr bwMode="auto">
            <a:xfrm>
              <a:off x="649" y="1901"/>
              <a:ext cx="48" cy="326"/>
            </a:xfrm>
            <a:prstGeom prst="rect">
              <a:avLst/>
            </a:prstGeom>
            <a:noFill/>
            <a:ln w="9525">
              <a:noFill/>
              <a:miter lim="800000"/>
              <a:headEnd/>
              <a:tailEnd/>
            </a:ln>
          </p:spPr>
          <p:txBody>
            <a:bodyPr wrap="square" lIns="0" tIns="0" rIns="0" bIns="0">
              <a:prstTxWarp prst="textNoShape">
                <a:avLst/>
              </a:prstTxWarp>
              <a:spAutoFit/>
            </a:bodyPr>
            <a:lstStyle/>
            <a:p>
              <a:pPr algn="ctr"/>
              <a:r>
                <a:rPr lang="en-US" sz="1400">
                  <a:solidFill>
                    <a:schemeClr val="bg2"/>
                  </a:solidFill>
                  <a:ea typeface="Times New Roman" pitchFamily="1" charset="0"/>
                  <a:cs typeface="Times New Roman" pitchFamily="1" charset="0"/>
                </a:rPr>
                <a:t>z</a:t>
              </a:r>
            </a:p>
          </p:txBody>
        </p:sp>
        <p:sp>
          <p:nvSpPr>
            <p:cNvPr id="10" name="Rectangle 10"/>
            <p:cNvSpPr>
              <a:spLocks noChangeArrowheads="1"/>
            </p:cNvSpPr>
            <p:nvPr/>
          </p:nvSpPr>
          <p:spPr bwMode="auto">
            <a:xfrm>
              <a:off x="1285" y="3471"/>
              <a:ext cx="63" cy="326"/>
            </a:xfrm>
            <a:prstGeom prst="rect">
              <a:avLst/>
            </a:prstGeom>
            <a:noFill/>
            <a:ln w="9525">
              <a:noFill/>
              <a:miter lim="800000"/>
              <a:headEnd/>
              <a:tailEnd/>
            </a:ln>
          </p:spPr>
          <p:txBody>
            <a:bodyPr wrap="square" lIns="0" tIns="0" rIns="0" bIns="0">
              <a:prstTxWarp prst="textNoShape">
                <a:avLst/>
              </a:prstTxWarp>
              <a:spAutoFit/>
            </a:bodyPr>
            <a:lstStyle/>
            <a:p>
              <a:pPr algn="ctr"/>
              <a:r>
                <a:rPr lang="en-US" sz="1400">
                  <a:solidFill>
                    <a:schemeClr val="bg2"/>
                  </a:solidFill>
                  <a:ea typeface="Times New Roman" pitchFamily="1" charset="0"/>
                  <a:cs typeface="Times New Roman" pitchFamily="1" charset="0"/>
                </a:rPr>
                <a:t>P</a:t>
              </a:r>
            </a:p>
          </p:txBody>
        </p:sp>
        <p:sp>
          <p:nvSpPr>
            <p:cNvPr id="11" name="Rectangle 11"/>
            <p:cNvSpPr>
              <a:spLocks noChangeArrowheads="1"/>
            </p:cNvSpPr>
            <p:nvPr/>
          </p:nvSpPr>
          <p:spPr bwMode="auto">
            <a:xfrm>
              <a:off x="206" y="3560"/>
              <a:ext cx="56" cy="326"/>
            </a:xfrm>
            <a:prstGeom prst="rect">
              <a:avLst/>
            </a:prstGeom>
            <a:noFill/>
            <a:ln w="9525">
              <a:noFill/>
              <a:miter lim="800000"/>
              <a:headEnd/>
              <a:tailEnd/>
            </a:ln>
          </p:spPr>
          <p:txBody>
            <a:bodyPr wrap="square" lIns="0" tIns="0" rIns="0" bIns="0">
              <a:prstTxWarp prst="textNoShape">
                <a:avLst/>
              </a:prstTxWarp>
              <a:spAutoFit/>
            </a:bodyPr>
            <a:lstStyle/>
            <a:p>
              <a:pPr algn="ctr"/>
              <a:r>
                <a:rPr lang="en-US" sz="1400">
                  <a:solidFill>
                    <a:schemeClr val="bg2"/>
                  </a:solidFill>
                  <a:ea typeface="Times New Roman" pitchFamily="1" charset="0"/>
                  <a:cs typeface="Times New Roman" pitchFamily="1" charset="0"/>
                </a:rPr>
                <a:t>y</a:t>
              </a:r>
            </a:p>
          </p:txBody>
        </p:sp>
        <p:sp>
          <p:nvSpPr>
            <p:cNvPr id="12" name="Rectangle 12"/>
            <p:cNvSpPr>
              <a:spLocks noChangeArrowheads="1"/>
            </p:cNvSpPr>
            <p:nvPr/>
          </p:nvSpPr>
          <p:spPr bwMode="auto">
            <a:xfrm>
              <a:off x="524" y="2573"/>
              <a:ext cx="56" cy="326"/>
            </a:xfrm>
            <a:prstGeom prst="rect">
              <a:avLst/>
            </a:prstGeom>
            <a:noFill/>
            <a:ln w="9525">
              <a:noFill/>
              <a:miter lim="800000"/>
              <a:headEnd/>
              <a:tailEnd/>
            </a:ln>
          </p:spPr>
          <p:txBody>
            <a:bodyPr wrap="square" lIns="0" tIns="0" rIns="0" bIns="0">
              <a:prstTxWarp prst="textNoShape">
                <a:avLst/>
              </a:prstTxWarp>
              <a:spAutoFit/>
            </a:bodyPr>
            <a:lstStyle/>
            <a:p>
              <a:pPr algn="ctr"/>
              <a:r>
                <a:rPr lang="en-US" sz="1400" i="1">
                  <a:solidFill>
                    <a:schemeClr val="bg2"/>
                  </a:solidFill>
                  <a:ea typeface="Times New Roman" pitchFamily="1" charset="0"/>
                  <a:cs typeface="Times New Roman" pitchFamily="1" charset="0"/>
                </a:rPr>
                <a:t>h</a:t>
              </a:r>
              <a:endParaRPr lang="en-US" sz="1400">
                <a:solidFill>
                  <a:schemeClr val="bg2"/>
                </a:solidFill>
                <a:ea typeface="Times New Roman" pitchFamily="1" charset="0"/>
                <a:cs typeface="Times New Roman" pitchFamily="1" charset="0"/>
              </a:endParaRPr>
            </a:p>
          </p:txBody>
        </p:sp>
        <p:sp>
          <p:nvSpPr>
            <p:cNvPr id="13" name="Rectangle 13"/>
            <p:cNvSpPr>
              <a:spLocks noChangeArrowheads="1"/>
            </p:cNvSpPr>
            <p:nvPr/>
          </p:nvSpPr>
          <p:spPr bwMode="auto">
            <a:xfrm>
              <a:off x="2720" y="3139"/>
              <a:ext cx="56" cy="326"/>
            </a:xfrm>
            <a:prstGeom prst="rect">
              <a:avLst/>
            </a:prstGeom>
            <a:noFill/>
            <a:ln w="9525">
              <a:noFill/>
              <a:miter lim="800000"/>
              <a:headEnd/>
              <a:tailEnd/>
            </a:ln>
          </p:spPr>
          <p:txBody>
            <a:bodyPr wrap="square" lIns="0" tIns="0" rIns="0" bIns="0">
              <a:prstTxWarp prst="textNoShape">
                <a:avLst/>
              </a:prstTxWarp>
              <a:spAutoFit/>
            </a:bodyPr>
            <a:lstStyle/>
            <a:p>
              <a:pPr algn="ctr"/>
              <a:r>
                <a:rPr lang="en-US" sz="1400">
                  <a:solidFill>
                    <a:schemeClr val="bg2"/>
                  </a:solidFill>
                  <a:ea typeface="Times New Roman" pitchFamily="1" charset="0"/>
                  <a:cs typeface="Times New Roman" pitchFamily="1" charset="0"/>
                </a:rPr>
                <a:t>x</a:t>
              </a:r>
            </a:p>
          </p:txBody>
        </p:sp>
        <p:sp>
          <p:nvSpPr>
            <p:cNvPr id="14" name="Line 14"/>
            <p:cNvSpPr>
              <a:spLocks noChangeShapeType="1"/>
            </p:cNvSpPr>
            <p:nvPr/>
          </p:nvSpPr>
          <p:spPr bwMode="auto">
            <a:xfrm flipV="1">
              <a:off x="612" y="1973"/>
              <a:ext cx="0" cy="1200"/>
            </a:xfrm>
            <a:prstGeom prst="line">
              <a:avLst/>
            </a:prstGeom>
            <a:noFill/>
            <a:ln w="12700">
              <a:solidFill>
                <a:schemeClr val="bg2"/>
              </a:solidFill>
              <a:miter lim="800000"/>
              <a:headEnd/>
              <a:tailEnd type="triangle" w="med" len="med"/>
            </a:ln>
          </p:spPr>
          <p:txBody>
            <a:bodyPr wrap="none">
              <a:prstTxWarp prst="textNoShape">
                <a:avLst/>
              </a:prstTxWarp>
            </a:bodyPr>
            <a:lstStyle/>
            <a:p>
              <a:endParaRPr lang="en-US"/>
            </a:p>
          </p:txBody>
        </p:sp>
        <p:sp>
          <p:nvSpPr>
            <p:cNvPr id="15" name="Line 15"/>
            <p:cNvSpPr>
              <a:spLocks noChangeShapeType="1"/>
            </p:cNvSpPr>
            <p:nvPr/>
          </p:nvSpPr>
          <p:spPr bwMode="auto">
            <a:xfrm flipV="1">
              <a:off x="612" y="3166"/>
              <a:ext cx="2256" cy="4"/>
            </a:xfrm>
            <a:prstGeom prst="line">
              <a:avLst/>
            </a:prstGeom>
            <a:noFill/>
            <a:ln w="12700">
              <a:solidFill>
                <a:schemeClr val="bg2"/>
              </a:solidFill>
              <a:miter lim="800000"/>
              <a:headEnd/>
              <a:tailEnd type="triangle" w="med" len="med"/>
            </a:ln>
          </p:spPr>
          <p:txBody>
            <a:bodyPr wrap="none">
              <a:prstTxWarp prst="textNoShape">
                <a:avLst/>
              </a:prstTxWarp>
            </a:bodyPr>
            <a:lstStyle/>
            <a:p>
              <a:endParaRPr lang="en-US"/>
            </a:p>
          </p:txBody>
        </p:sp>
        <p:sp>
          <p:nvSpPr>
            <p:cNvPr id="16" name="Line 16"/>
            <p:cNvSpPr>
              <a:spLocks noChangeShapeType="1"/>
            </p:cNvSpPr>
            <p:nvPr/>
          </p:nvSpPr>
          <p:spPr bwMode="auto">
            <a:xfrm flipH="1">
              <a:off x="117" y="3167"/>
              <a:ext cx="495" cy="504"/>
            </a:xfrm>
            <a:prstGeom prst="line">
              <a:avLst/>
            </a:prstGeom>
            <a:noFill/>
            <a:ln w="12700">
              <a:solidFill>
                <a:schemeClr val="bg2"/>
              </a:solidFill>
              <a:miter lim="800000"/>
              <a:headEnd/>
              <a:tailEnd type="triangle" w="med" len="med"/>
            </a:ln>
          </p:spPr>
          <p:txBody>
            <a:bodyPr wrap="none">
              <a:prstTxWarp prst="textNoShape">
                <a:avLst/>
              </a:prstTxWarp>
            </a:bodyPr>
            <a:lstStyle/>
            <a:p>
              <a:endParaRPr lang="en-US"/>
            </a:p>
          </p:txBody>
        </p:sp>
        <p:grpSp>
          <p:nvGrpSpPr>
            <p:cNvPr id="17" name="Group 17"/>
            <p:cNvGrpSpPr>
              <a:grpSpLocks/>
            </p:cNvGrpSpPr>
            <p:nvPr/>
          </p:nvGrpSpPr>
          <p:grpSpPr bwMode="auto">
            <a:xfrm rot="453810">
              <a:off x="2788" y="1518"/>
              <a:ext cx="432" cy="342"/>
              <a:chOff x="1680" y="1632"/>
              <a:chExt cx="768" cy="485"/>
            </a:xfrm>
          </p:grpSpPr>
          <p:sp>
            <p:nvSpPr>
              <p:cNvPr id="35" name="Oval 18"/>
              <p:cNvSpPr>
                <a:spLocks noChangeArrowheads="1"/>
              </p:cNvSpPr>
              <p:nvPr/>
            </p:nvSpPr>
            <p:spPr bwMode="auto">
              <a:xfrm rot="-3401221">
                <a:off x="1988" y="1813"/>
                <a:ext cx="61" cy="254"/>
              </a:xfrm>
              <a:prstGeom prst="ellipse">
                <a:avLst/>
              </a:prstGeom>
              <a:gradFill rotWithShape="1">
                <a:gsLst>
                  <a:gs pos="0">
                    <a:srgbClr val="005E5E"/>
                  </a:gs>
                  <a:gs pos="100000">
                    <a:schemeClr val="accent1"/>
                  </a:gs>
                </a:gsLst>
                <a:lin ang="5400000" scaled="1"/>
              </a:gradFill>
              <a:ln w="9525">
                <a:solidFill>
                  <a:schemeClr val="bg2"/>
                </a:solidFill>
                <a:round/>
                <a:headEnd/>
                <a:tailEnd/>
              </a:ln>
            </p:spPr>
            <p:txBody>
              <a:bodyPr vert="eaVert" wrap="none" anchor="ctr">
                <a:prstTxWarp prst="textNoShape">
                  <a:avLst/>
                </a:prstTxWarp>
              </a:bodyPr>
              <a:lstStyle/>
              <a:p>
                <a:pPr>
                  <a:defRPr/>
                </a:pPr>
                <a:endParaRPr lang="en-US">
                  <a:latin typeface="Times New Roman" pitchFamily="18" charset="0"/>
                </a:endParaRPr>
              </a:p>
            </p:txBody>
          </p:sp>
          <p:sp>
            <p:nvSpPr>
              <p:cNvPr id="36" name="Oval 19"/>
              <p:cNvSpPr>
                <a:spLocks noChangeArrowheads="1"/>
              </p:cNvSpPr>
              <p:nvPr/>
            </p:nvSpPr>
            <p:spPr bwMode="auto">
              <a:xfrm rot="-3401221">
                <a:off x="2068" y="1704"/>
                <a:ext cx="60" cy="247"/>
              </a:xfrm>
              <a:prstGeom prst="ellipse">
                <a:avLst/>
              </a:prstGeom>
              <a:noFill/>
              <a:ln w="9525">
                <a:solidFill>
                  <a:schemeClr val="bg2"/>
                </a:solidFill>
                <a:round/>
                <a:headEnd/>
                <a:tailEnd/>
              </a:ln>
            </p:spPr>
            <p:txBody>
              <a:bodyPr vert="eaVert" wrap="none" anchor="ctr">
                <a:prstTxWarp prst="textNoShape">
                  <a:avLst/>
                </a:prstTxWarp>
              </a:bodyPr>
              <a:lstStyle/>
              <a:p>
                <a:endParaRPr lang="en-US"/>
              </a:p>
            </p:txBody>
          </p:sp>
          <p:sp>
            <p:nvSpPr>
              <p:cNvPr id="37" name="Line 20"/>
              <p:cNvSpPr>
                <a:spLocks noChangeShapeType="1"/>
              </p:cNvSpPr>
              <p:nvPr/>
            </p:nvSpPr>
            <p:spPr bwMode="auto">
              <a:xfrm rot="20928672" flipV="1">
                <a:off x="2121" y="1908"/>
                <a:ext cx="87" cy="90"/>
              </a:xfrm>
              <a:prstGeom prst="line">
                <a:avLst/>
              </a:prstGeom>
              <a:noFill/>
              <a:ln w="9525">
                <a:solidFill>
                  <a:schemeClr val="bg2"/>
                </a:solidFill>
                <a:round/>
                <a:headEnd/>
                <a:tailEnd/>
              </a:ln>
            </p:spPr>
            <p:txBody>
              <a:bodyPr>
                <a:prstTxWarp prst="textNoShape">
                  <a:avLst/>
                </a:prstTxWarp>
              </a:bodyPr>
              <a:lstStyle/>
              <a:p>
                <a:endParaRPr lang="en-US"/>
              </a:p>
            </p:txBody>
          </p:sp>
          <p:sp>
            <p:nvSpPr>
              <p:cNvPr id="38" name="Line 21"/>
              <p:cNvSpPr>
                <a:spLocks noChangeShapeType="1"/>
              </p:cNvSpPr>
              <p:nvPr/>
            </p:nvSpPr>
            <p:spPr bwMode="auto">
              <a:xfrm rot="20928672" flipV="1">
                <a:off x="1898" y="1765"/>
                <a:ext cx="108" cy="98"/>
              </a:xfrm>
              <a:prstGeom prst="line">
                <a:avLst/>
              </a:prstGeom>
              <a:noFill/>
              <a:ln w="9525">
                <a:solidFill>
                  <a:schemeClr val="bg2"/>
                </a:solidFill>
                <a:round/>
                <a:headEnd/>
                <a:tailEnd/>
              </a:ln>
            </p:spPr>
            <p:txBody>
              <a:bodyPr>
                <a:prstTxWarp prst="textNoShape">
                  <a:avLst/>
                </a:prstTxWarp>
              </a:bodyPr>
              <a:lstStyle/>
              <a:p>
                <a:endParaRPr lang="en-US"/>
              </a:p>
            </p:txBody>
          </p:sp>
          <p:sp>
            <p:nvSpPr>
              <p:cNvPr id="39" name="Rectangle 22"/>
              <p:cNvSpPr>
                <a:spLocks noChangeArrowheads="1"/>
              </p:cNvSpPr>
              <p:nvPr/>
            </p:nvSpPr>
            <p:spPr bwMode="auto">
              <a:xfrm rot="1802949">
                <a:off x="2194" y="1937"/>
                <a:ext cx="254" cy="180"/>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40" name="Rectangle 23"/>
              <p:cNvSpPr>
                <a:spLocks noChangeArrowheads="1"/>
              </p:cNvSpPr>
              <p:nvPr/>
            </p:nvSpPr>
            <p:spPr bwMode="auto">
              <a:xfrm rot="1802949">
                <a:off x="1680" y="1632"/>
                <a:ext cx="254" cy="180"/>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41" name="Line 24"/>
              <p:cNvSpPr>
                <a:spLocks noChangeShapeType="1"/>
              </p:cNvSpPr>
              <p:nvPr/>
            </p:nvSpPr>
            <p:spPr bwMode="auto">
              <a:xfrm rot="1396198">
                <a:off x="1890" y="1793"/>
                <a:ext cx="66" cy="10"/>
              </a:xfrm>
              <a:prstGeom prst="line">
                <a:avLst/>
              </a:prstGeom>
              <a:noFill/>
              <a:ln w="57150">
                <a:solidFill>
                  <a:schemeClr val="bg2"/>
                </a:solidFill>
                <a:round/>
                <a:headEnd/>
                <a:tailEnd/>
              </a:ln>
            </p:spPr>
            <p:txBody>
              <a:bodyPr>
                <a:prstTxWarp prst="textNoShape">
                  <a:avLst/>
                </a:prstTxWarp>
              </a:bodyPr>
              <a:lstStyle/>
              <a:p>
                <a:endParaRPr lang="en-US"/>
              </a:p>
            </p:txBody>
          </p:sp>
          <p:sp>
            <p:nvSpPr>
              <p:cNvPr id="42" name="Line 25"/>
              <p:cNvSpPr>
                <a:spLocks noChangeShapeType="1"/>
              </p:cNvSpPr>
              <p:nvPr/>
            </p:nvSpPr>
            <p:spPr bwMode="auto">
              <a:xfrm rot="1396198">
                <a:off x="2157" y="1948"/>
                <a:ext cx="62" cy="8"/>
              </a:xfrm>
              <a:prstGeom prst="line">
                <a:avLst/>
              </a:prstGeom>
              <a:noFill/>
              <a:ln w="57150">
                <a:solidFill>
                  <a:schemeClr val="bg2"/>
                </a:solidFill>
                <a:round/>
                <a:headEnd/>
                <a:tailEnd/>
              </a:ln>
            </p:spPr>
            <p:txBody>
              <a:bodyPr>
                <a:prstTxWarp prst="textNoShape">
                  <a:avLst/>
                </a:prstTxWarp>
              </a:bodyPr>
              <a:lstStyle/>
              <a:p>
                <a:endParaRPr lang="en-US"/>
              </a:p>
            </p:txBody>
          </p:sp>
          <p:sp>
            <p:nvSpPr>
              <p:cNvPr id="43" name="Rectangle 26"/>
              <p:cNvSpPr>
                <a:spLocks noChangeArrowheads="1"/>
              </p:cNvSpPr>
              <p:nvPr/>
            </p:nvSpPr>
            <p:spPr bwMode="auto">
              <a:xfrm rot="1981432">
                <a:off x="1963" y="1822"/>
                <a:ext cx="235" cy="56"/>
              </a:xfrm>
              <a:prstGeom prst="rect">
                <a:avLst/>
              </a:prstGeom>
              <a:solidFill>
                <a:srgbClr val="F5F5F5"/>
              </a:solidFill>
              <a:ln w="9525">
                <a:noFill/>
                <a:miter lim="800000"/>
                <a:headEnd/>
                <a:tailEnd/>
              </a:ln>
            </p:spPr>
            <p:txBody>
              <a:bodyPr wrap="none" anchor="ctr">
                <a:prstTxWarp prst="textNoShape">
                  <a:avLst/>
                </a:prstTxWarp>
              </a:bodyPr>
              <a:lstStyle/>
              <a:p>
                <a:endParaRPr lang="en-US"/>
              </a:p>
            </p:txBody>
          </p:sp>
        </p:grpSp>
        <p:sp>
          <p:nvSpPr>
            <p:cNvPr id="18" name="Line 27"/>
            <p:cNvSpPr>
              <a:spLocks noChangeShapeType="1"/>
            </p:cNvSpPr>
            <p:nvPr/>
          </p:nvSpPr>
          <p:spPr bwMode="auto">
            <a:xfrm flipH="1">
              <a:off x="1332" y="1769"/>
              <a:ext cx="1592" cy="1394"/>
            </a:xfrm>
            <a:prstGeom prst="line">
              <a:avLst/>
            </a:prstGeom>
            <a:noFill/>
            <a:ln w="19050" cap="rnd">
              <a:solidFill>
                <a:srgbClr val="FF3300"/>
              </a:solidFill>
              <a:round/>
              <a:headEnd/>
              <a:tailEnd type="triangle" w="med" len="med"/>
            </a:ln>
          </p:spPr>
          <p:txBody>
            <a:bodyPr>
              <a:prstTxWarp prst="textNoShape">
                <a:avLst/>
              </a:prstTxWarp>
            </a:bodyPr>
            <a:lstStyle/>
            <a:p>
              <a:endParaRPr lang="en-US"/>
            </a:p>
          </p:txBody>
        </p:sp>
        <p:sp>
          <p:nvSpPr>
            <p:cNvPr id="19" name="Freeform 28"/>
            <p:cNvSpPr>
              <a:spLocks/>
            </p:cNvSpPr>
            <p:nvPr/>
          </p:nvSpPr>
          <p:spPr bwMode="auto">
            <a:xfrm>
              <a:off x="0" y="1742"/>
              <a:ext cx="2976" cy="1440"/>
            </a:xfrm>
            <a:custGeom>
              <a:avLst/>
              <a:gdLst/>
              <a:ahLst/>
              <a:cxnLst>
                <a:cxn ang="0">
                  <a:pos x="2589" y="0"/>
                </a:cxn>
                <a:cxn ang="0">
                  <a:pos x="2625" y="33"/>
                </a:cxn>
                <a:cxn ang="0">
                  <a:pos x="2478" y="1422"/>
                </a:cxn>
                <a:cxn ang="0">
                  <a:pos x="0" y="1431"/>
                </a:cxn>
                <a:cxn ang="0">
                  <a:pos x="9" y="1380"/>
                </a:cxn>
                <a:cxn ang="0">
                  <a:pos x="36" y="1335"/>
                </a:cxn>
                <a:cxn ang="0">
                  <a:pos x="78" y="1302"/>
                </a:cxn>
                <a:cxn ang="0">
                  <a:pos x="135" y="1260"/>
                </a:cxn>
                <a:cxn ang="0">
                  <a:pos x="186" y="1236"/>
                </a:cxn>
                <a:cxn ang="0">
                  <a:pos x="2589" y="0"/>
                </a:cxn>
              </a:cxnLst>
              <a:rect l="0" t="0" r="r" b="b"/>
              <a:pathLst>
                <a:path w="2625" h="1431">
                  <a:moveTo>
                    <a:pt x="2589" y="0"/>
                  </a:moveTo>
                  <a:lnTo>
                    <a:pt x="2625" y="33"/>
                  </a:lnTo>
                  <a:lnTo>
                    <a:pt x="2478" y="1422"/>
                  </a:lnTo>
                  <a:lnTo>
                    <a:pt x="0" y="1431"/>
                  </a:lnTo>
                  <a:lnTo>
                    <a:pt x="9" y="1380"/>
                  </a:lnTo>
                  <a:lnTo>
                    <a:pt x="36" y="1335"/>
                  </a:lnTo>
                  <a:lnTo>
                    <a:pt x="78" y="1302"/>
                  </a:lnTo>
                  <a:lnTo>
                    <a:pt x="135" y="1260"/>
                  </a:lnTo>
                  <a:lnTo>
                    <a:pt x="186" y="1236"/>
                  </a:lnTo>
                  <a:lnTo>
                    <a:pt x="2589" y="0"/>
                  </a:lnTo>
                  <a:close/>
                </a:path>
              </a:pathLst>
            </a:custGeom>
            <a:gradFill rotWithShape="1">
              <a:gsLst>
                <a:gs pos="0">
                  <a:schemeClr val="accent1">
                    <a:alpha val="42999"/>
                  </a:schemeClr>
                </a:gs>
                <a:gs pos="100000">
                  <a:schemeClr val="accent1">
                    <a:gamma/>
                    <a:shade val="46275"/>
                    <a:invGamma/>
                    <a:alpha val="39999"/>
                  </a:schemeClr>
                </a:gs>
              </a:gsLst>
              <a:lin ang="5400000" scaled="1"/>
            </a:gradFill>
            <a:ln w="9525" cap="flat" cmpd="sng">
              <a:noFill/>
              <a:prstDash val="solid"/>
              <a:miter lim="800000"/>
              <a:headEnd/>
              <a:tailEnd/>
            </a:ln>
            <a:effectLst/>
          </p:spPr>
          <p:txBody>
            <a:bodyPr wrap="none"/>
            <a:lstStyle/>
            <a:p>
              <a:pPr>
                <a:defRPr/>
              </a:pPr>
              <a:endParaRPr lang="en-US">
                <a:latin typeface="Times New Roman" pitchFamily="18" charset="0"/>
              </a:endParaRPr>
            </a:p>
          </p:txBody>
        </p:sp>
        <p:sp>
          <p:nvSpPr>
            <p:cNvPr id="20" name="Line 29"/>
            <p:cNvSpPr>
              <a:spLocks noChangeShapeType="1"/>
            </p:cNvSpPr>
            <p:nvPr/>
          </p:nvSpPr>
          <p:spPr bwMode="auto">
            <a:xfrm>
              <a:off x="616" y="2253"/>
              <a:ext cx="712" cy="915"/>
            </a:xfrm>
            <a:prstGeom prst="line">
              <a:avLst/>
            </a:prstGeom>
            <a:noFill/>
            <a:ln w="19050">
              <a:solidFill>
                <a:srgbClr val="FF3300"/>
              </a:solidFill>
              <a:prstDash val="dash"/>
              <a:round/>
              <a:headEnd/>
              <a:tailEnd/>
            </a:ln>
          </p:spPr>
          <p:txBody>
            <a:bodyPr>
              <a:prstTxWarp prst="textNoShape">
                <a:avLst/>
              </a:prstTxWarp>
            </a:bodyPr>
            <a:lstStyle/>
            <a:p>
              <a:endParaRPr lang="en-US"/>
            </a:p>
          </p:txBody>
        </p:sp>
        <p:grpSp>
          <p:nvGrpSpPr>
            <p:cNvPr id="21" name="Group 30"/>
            <p:cNvGrpSpPr>
              <a:grpSpLocks/>
            </p:cNvGrpSpPr>
            <p:nvPr/>
          </p:nvGrpSpPr>
          <p:grpSpPr bwMode="auto">
            <a:xfrm>
              <a:off x="272" y="2297"/>
              <a:ext cx="2112" cy="1213"/>
              <a:chOff x="576" y="2103"/>
              <a:chExt cx="2112" cy="1213"/>
            </a:xfrm>
          </p:grpSpPr>
          <p:sp>
            <p:nvSpPr>
              <p:cNvPr id="32" name="Oval 31"/>
              <p:cNvSpPr>
                <a:spLocks noChangeArrowheads="1"/>
              </p:cNvSpPr>
              <p:nvPr/>
            </p:nvSpPr>
            <p:spPr bwMode="auto">
              <a:xfrm>
                <a:off x="576" y="2711"/>
                <a:ext cx="2112" cy="576"/>
              </a:xfrm>
              <a:prstGeom prst="ellipse">
                <a:avLst/>
              </a:prstGeom>
              <a:gradFill rotWithShape="1">
                <a:gsLst>
                  <a:gs pos="0">
                    <a:srgbClr val="FFFF00">
                      <a:alpha val="64998"/>
                    </a:srgbClr>
                  </a:gs>
                  <a:gs pos="100000">
                    <a:srgbClr val="767600">
                      <a:alpha val="64998"/>
                    </a:srgbClr>
                  </a:gs>
                </a:gsLst>
                <a:lin ang="5400000" scaled="1"/>
              </a:gradFill>
              <a:ln w="12700">
                <a:noFill/>
                <a:prstDash val="lgDash"/>
                <a:round/>
                <a:headEnd/>
                <a:tailEnd/>
              </a:ln>
            </p:spPr>
            <p:txBody>
              <a:bodyPr wrap="none" anchor="ctr">
                <a:prstTxWarp prst="textNoShape">
                  <a:avLst/>
                </a:prstTxWarp>
              </a:bodyPr>
              <a:lstStyle/>
              <a:p>
                <a:endParaRPr lang="en-US"/>
              </a:p>
            </p:txBody>
          </p:sp>
          <p:sp>
            <p:nvSpPr>
              <p:cNvPr id="33" name="Freeform 32"/>
              <p:cNvSpPr>
                <a:spLocks/>
              </p:cNvSpPr>
              <p:nvPr/>
            </p:nvSpPr>
            <p:spPr bwMode="auto">
              <a:xfrm>
                <a:off x="576" y="2103"/>
                <a:ext cx="2100" cy="903"/>
              </a:xfrm>
              <a:custGeom>
                <a:avLst/>
                <a:gdLst>
                  <a:gd name="T0" fmla="*/ 333 w 2103"/>
                  <a:gd name="T1" fmla="*/ 9 h 912"/>
                  <a:gd name="T2" fmla="*/ 0 w 2103"/>
                  <a:gd name="T3" fmla="*/ 894 h 912"/>
                  <a:gd name="T4" fmla="*/ 2100 w 2103"/>
                  <a:gd name="T5" fmla="*/ 912 h 912"/>
                  <a:gd name="T6" fmla="*/ 2103 w 2103"/>
                  <a:gd name="T7" fmla="*/ 861 h 912"/>
                  <a:gd name="T8" fmla="*/ 2049 w 2103"/>
                  <a:gd name="T9" fmla="*/ 804 h 912"/>
                  <a:gd name="T10" fmla="*/ 1974 w 2103"/>
                  <a:gd name="T11" fmla="*/ 759 h 912"/>
                  <a:gd name="T12" fmla="*/ 378 w 2103"/>
                  <a:gd name="T13" fmla="*/ 0 h 912"/>
                  <a:gd name="T14" fmla="*/ 333 w 2103"/>
                  <a:gd name="T15" fmla="*/ 9 h 912"/>
                  <a:gd name="T16" fmla="*/ 0 60000 65536"/>
                  <a:gd name="T17" fmla="*/ 0 60000 65536"/>
                  <a:gd name="T18" fmla="*/ 0 60000 65536"/>
                  <a:gd name="T19" fmla="*/ 0 60000 65536"/>
                  <a:gd name="T20" fmla="*/ 0 60000 65536"/>
                  <a:gd name="T21" fmla="*/ 0 60000 65536"/>
                  <a:gd name="T22" fmla="*/ 0 60000 65536"/>
                  <a:gd name="T23" fmla="*/ 0 60000 65536"/>
                  <a:gd name="T24" fmla="*/ 0 w 2103"/>
                  <a:gd name="T25" fmla="*/ 0 h 912"/>
                  <a:gd name="T26" fmla="*/ 2103 w 2103"/>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3" h="912">
                    <a:moveTo>
                      <a:pt x="333" y="9"/>
                    </a:moveTo>
                    <a:lnTo>
                      <a:pt x="0" y="894"/>
                    </a:lnTo>
                    <a:lnTo>
                      <a:pt x="2100" y="912"/>
                    </a:lnTo>
                    <a:lnTo>
                      <a:pt x="2103" y="861"/>
                    </a:lnTo>
                    <a:lnTo>
                      <a:pt x="2049" y="804"/>
                    </a:lnTo>
                    <a:lnTo>
                      <a:pt x="1974" y="759"/>
                    </a:lnTo>
                    <a:lnTo>
                      <a:pt x="378" y="0"/>
                    </a:lnTo>
                    <a:lnTo>
                      <a:pt x="333" y="9"/>
                    </a:lnTo>
                    <a:close/>
                  </a:path>
                </a:pathLst>
              </a:custGeom>
              <a:gradFill rotWithShape="1">
                <a:gsLst>
                  <a:gs pos="0">
                    <a:srgbClr val="FFFF00">
                      <a:alpha val="49001"/>
                    </a:srgbClr>
                  </a:gs>
                  <a:gs pos="100000">
                    <a:srgbClr val="767600">
                      <a:alpha val="48000"/>
                    </a:srgbClr>
                  </a:gs>
                </a:gsLst>
                <a:lin ang="5400000" scaled="1"/>
              </a:gradFill>
              <a:ln w="9525" cap="flat" cmpd="sng">
                <a:noFill/>
                <a:prstDash val="solid"/>
                <a:miter lim="800000"/>
                <a:headEnd/>
                <a:tailEnd/>
              </a:ln>
            </p:spPr>
            <p:txBody>
              <a:bodyPr wrap="none">
                <a:prstTxWarp prst="textNoShape">
                  <a:avLst/>
                </a:prstTxWarp>
              </a:bodyPr>
              <a:lstStyle/>
              <a:p>
                <a:endParaRPr lang="en-US"/>
              </a:p>
            </p:txBody>
          </p:sp>
          <p:sp>
            <p:nvSpPr>
              <p:cNvPr id="34" name="Rectangle 33"/>
              <p:cNvSpPr>
                <a:spLocks noChangeArrowheads="1"/>
              </p:cNvSpPr>
              <p:nvPr/>
            </p:nvSpPr>
            <p:spPr bwMode="auto">
              <a:xfrm rot="21003766">
                <a:off x="1861" y="3037"/>
                <a:ext cx="603" cy="279"/>
              </a:xfrm>
              <a:prstGeom prst="rect">
                <a:avLst/>
              </a:prstGeom>
              <a:noFill/>
              <a:ln w="9525">
                <a:noFill/>
                <a:miter lim="800000"/>
                <a:headEnd/>
                <a:tailEnd/>
              </a:ln>
            </p:spPr>
            <p:txBody>
              <a:bodyPr wrap="square" lIns="0" tIns="0" rIns="0" bIns="0">
                <a:prstTxWarp prst="textNoShape">
                  <a:avLst/>
                </a:prstTxWarp>
                <a:spAutoFit/>
              </a:bodyPr>
              <a:lstStyle/>
              <a:p>
                <a:pPr algn="ctr"/>
                <a:r>
                  <a:rPr lang="en-US" sz="1200" i="1">
                    <a:solidFill>
                      <a:srgbClr val="000000"/>
                    </a:solidFill>
                    <a:ea typeface="Times New Roman" pitchFamily="1" charset="0"/>
                    <a:cs typeface="Times New Roman" pitchFamily="1" charset="0"/>
                  </a:rPr>
                  <a:t>Reflection Area</a:t>
                </a:r>
                <a:endParaRPr lang="en-US" sz="1200">
                  <a:ea typeface="Times New Roman" pitchFamily="1" charset="0"/>
                  <a:cs typeface="Times New Roman" pitchFamily="1" charset="0"/>
                </a:endParaRPr>
              </a:p>
            </p:txBody>
          </p:sp>
        </p:grpSp>
        <p:sp>
          <p:nvSpPr>
            <p:cNvPr id="22" name="Rectangle 35"/>
            <p:cNvSpPr>
              <a:spLocks noChangeArrowheads="1"/>
            </p:cNvSpPr>
            <p:nvPr/>
          </p:nvSpPr>
          <p:spPr bwMode="auto">
            <a:xfrm rot="2511641">
              <a:off x="2933" y="1549"/>
              <a:ext cx="428" cy="209"/>
            </a:xfrm>
            <a:prstGeom prst="rect">
              <a:avLst/>
            </a:prstGeom>
            <a:noFill/>
            <a:ln w="9525">
              <a:noFill/>
              <a:miter lim="800000"/>
              <a:headEnd/>
              <a:tailEnd/>
            </a:ln>
          </p:spPr>
          <p:txBody>
            <a:bodyPr wrap="square" lIns="0" tIns="0" rIns="0" bIns="0">
              <a:prstTxWarp prst="textNoShape">
                <a:avLst/>
              </a:prstTxWarp>
              <a:spAutoFit/>
            </a:bodyPr>
            <a:lstStyle/>
            <a:p>
              <a:pPr algn="ctr"/>
              <a:r>
                <a:rPr lang="en-US" b="1" dirty="0">
                  <a:solidFill>
                    <a:srgbClr val="FF3300"/>
                  </a:solidFill>
                  <a:effectLst>
                    <a:outerShdw blurRad="38100" dist="38100" dir="2700000" algn="tl">
                      <a:srgbClr val="FFFFFF"/>
                    </a:outerShdw>
                  </a:effectLst>
                  <a:ea typeface="Times New Roman" pitchFamily="1" charset="0"/>
                  <a:cs typeface="Times New Roman" pitchFamily="1" charset="0"/>
                </a:rPr>
                <a:t>GPS </a:t>
              </a:r>
              <a:endParaRPr lang="en-US" sz="2000" b="1" dirty="0">
                <a:solidFill>
                  <a:srgbClr val="FF3300"/>
                </a:solidFill>
                <a:effectLst>
                  <a:outerShdw blurRad="38100" dist="38100" dir="2700000" algn="tl">
                    <a:srgbClr val="FFFFFF"/>
                  </a:outerShdw>
                </a:effectLst>
              </a:endParaRPr>
            </a:p>
          </p:txBody>
        </p:sp>
        <p:grpSp>
          <p:nvGrpSpPr>
            <p:cNvPr id="23" name="Group 44"/>
            <p:cNvGrpSpPr>
              <a:grpSpLocks/>
            </p:cNvGrpSpPr>
            <p:nvPr/>
          </p:nvGrpSpPr>
          <p:grpSpPr bwMode="auto">
            <a:xfrm>
              <a:off x="624" y="2990"/>
              <a:ext cx="1440" cy="384"/>
              <a:chOff x="912" y="2817"/>
              <a:chExt cx="1440" cy="384"/>
            </a:xfrm>
          </p:grpSpPr>
          <p:sp>
            <p:nvSpPr>
              <p:cNvPr id="30" name="Oval 45"/>
              <p:cNvSpPr>
                <a:spLocks noChangeArrowheads="1"/>
              </p:cNvSpPr>
              <p:nvPr/>
            </p:nvSpPr>
            <p:spPr bwMode="auto">
              <a:xfrm>
                <a:off x="912" y="2817"/>
                <a:ext cx="1440" cy="384"/>
              </a:xfrm>
              <a:prstGeom prst="ellipse">
                <a:avLst/>
              </a:prstGeom>
              <a:noFill/>
              <a:ln w="12700">
                <a:solidFill>
                  <a:schemeClr val="bg2"/>
                </a:solidFill>
                <a:prstDash val="lgDash"/>
                <a:round/>
                <a:headEnd/>
                <a:tailEnd/>
              </a:ln>
            </p:spPr>
            <p:txBody>
              <a:bodyPr wrap="none" anchor="ctr">
                <a:prstTxWarp prst="textNoShape">
                  <a:avLst/>
                </a:prstTxWarp>
              </a:bodyPr>
              <a:lstStyle/>
              <a:p>
                <a:endParaRPr lang="en-US"/>
              </a:p>
            </p:txBody>
          </p:sp>
          <p:sp>
            <p:nvSpPr>
              <p:cNvPr id="31" name="Oval 46"/>
              <p:cNvSpPr>
                <a:spLocks noChangeArrowheads="1"/>
              </p:cNvSpPr>
              <p:nvPr/>
            </p:nvSpPr>
            <p:spPr bwMode="auto">
              <a:xfrm>
                <a:off x="1152" y="2910"/>
                <a:ext cx="960" cy="192"/>
              </a:xfrm>
              <a:prstGeom prst="ellipse">
                <a:avLst/>
              </a:prstGeom>
              <a:noFill/>
              <a:ln w="12700">
                <a:solidFill>
                  <a:schemeClr val="bg2"/>
                </a:solidFill>
                <a:prstDash val="lgDash"/>
                <a:round/>
                <a:headEnd/>
                <a:tailEnd/>
              </a:ln>
            </p:spPr>
            <p:txBody>
              <a:bodyPr wrap="none" anchor="ctr">
                <a:prstTxWarp prst="textNoShape">
                  <a:avLst/>
                </a:prstTxWarp>
              </a:bodyPr>
              <a:lstStyle/>
              <a:p>
                <a:endParaRPr lang="en-US"/>
              </a:p>
            </p:txBody>
          </p:sp>
        </p:grpSp>
        <p:sp>
          <p:nvSpPr>
            <p:cNvPr id="24" name="Line 47"/>
            <p:cNvSpPr>
              <a:spLocks noChangeShapeType="1"/>
            </p:cNvSpPr>
            <p:nvPr/>
          </p:nvSpPr>
          <p:spPr bwMode="auto">
            <a:xfrm flipH="1">
              <a:off x="1314" y="1783"/>
              <a:ext cx="1634" cy="1678"/>
            </a:xfrm>
            <a:prstGeom prst="line">
              <a:avLst/>
            </a:prstGeom>
            <a:noFill/>
            <a:ln w="19050" cap="rnd">
              <a:solidFill>
                <a:srgbClr val="FF3300"/>
              </a:solidFill>
              <a:round/>
              <a:headEnd/>
              <a:tailEnd type="triangle" w="med" len="med"/>
            </a:ln>
          </p:spPr>
          <p:txBody>
            <a:bodyPr>
              <a:prstTxWarp prst="textNoShape">
                <a:avLst/>
              </a:prstTxWarp>
            </a:bodyPr>
            <a:lstStyle/>
            <a:p>
              <a:endParaRPr lang="en-US"/>
            </a:p>
          </p:txBody>
        </p:sp>
        <p:sp>
          <p:nvSpPr>
            <p:cNvPr id="25" name="Line 48"/>
            <p:cNvSpPr>
              <a:spLocks noChangeShapeType="1"/>
            </p:cNvSpPr>
            <p:nvPr/>
          </p:nvSpPr>
          <p:spPr bwMode="auto">
            <a:xfrm flipH="1" flipV="1">
              <a:off x="614" y="2247"/>
              <a:ext cx="694" cy="1220"/>
            </a:xfrm>
            <a:prstGeom prst="line">
              <a:avLst/>
            </a:prstGeom>
            <a:noFill/>
            <a:ln w="19050">
              <a:solidFill>
                <a:srgbClr val="FF3300"/>
              </a:solidFill>
              <a:prstDash val="dash"/>
              <a:round/>
              <a:headEnd/>
              <a:tailEnd/>
            </a:ln>
          </p:spPr>
          <p:txBody>
            <a:bodyPr>
              <a:prstTxWarp prst="textNoShape">
                <a:avLst/>
              </a:prstTxWarp>
            </a:bodyPr>
            <a:lstStyle/>
            <a:p>
              <a:endParaRPr lang="en-US"/>
            </a:p>
          </p:txBody>
        </p:sp>
        <p:sp>
          <p:nvSpPr>
            <p:cNvPr id="26" name="Rectangle 49"/>
            <p:cNvSpPr>
              <a:spLocks noChangeArrowheads="1"/>
            </p:cNvSpPr>
            <p:nvPr/>
          </p:nvSpPr>
          <p:spPr bwMode="auto">
            <a:xfrm>
              <a:off x="1292" y="3156"/>
              <a:ext cx="62" cy="326"/>
            </a:xfrm>
            <a:prstGeom prst="rect">
              <a:avLst/>
            </a:prstGeom>
            <a:noFill/>
            <a:ln w="9525">
              <a:noFill/>
              <a:miter lim="800000"/>
              <a:headEnd/>
              <a:tailEnd/>
            </a:ln>
          </p:spPr>
          <p:txBody>
            <a:bodyPr wrap="square" lIns="0" tIns="0" rIns="0" bIns="0">
              <a:prstTxWarp prst="textNoShape">
                <a:avLst/>
              </a:prstTxWarp>
              <a:spAutoFit/>
            </a:bodyPr>
            <a:lstStyle/>
            <a:p>
              <a:pPr algn="ctr"/>
              <a:r>
                <a:rPr lang="en-US" sz="1400">
                  <a:solidFill>
                    <a:srgbClr val="000000"/>
                  </a:solidFill>
                  <a:ea typeface="Times New Roman" pitchFamily="1" charset="0"/>
                  <a:cs typeface="Times New Roman" pitchFamily="1" charset="0"/>
                </a:rPr>
                <a:t>S</a:t>
              </a:r>
              <a:endParaRPr lang="en-US" sz="1400">
                <a:ea typeface="Times New Roman" pitchFamily="1" charset="0"/>
                <a:cs typeface="Times New Roman" pitchFamily="1" charset="0"/>
              </a:endParaRPr>
            </a:p>
          </p:txBody>
        </p:sp>
        <p:sp>
          <p:nvSpPr>
            <p:cNvPr id="27" name="Rectangle 50"/>
            <p:cNvSpPr>
              <a:spLocks noChangeArrowheads="1"/>
            </p:cNvSpPr>
            <p:nvPr/>
          </p:nvSpPr>
          <p:spPr bwMode="auto">
            <a:xfrm>
              <a:off x="1440" y="3341"/>
              <a:ext cx="40" cy="279"/>
            </a:xfrm>
            <a:prstGeom prst="rect">
              <a:avLst/>
            </a:prstGeom>
            <a:noFill/>
            <a:ln w="9525">
              <a:noFill/>
              <a:miter lim="800000"/>
              <a:headEnd/>
              <a:tailEnd/>
            </a:ln>
          </p:spPr>
          <p:txBody>
            <a:bodyPr wrap="square" lIns="0" tIns="0" rIns="0" bIns="0">
              <a:prstTxWarp prst="textNoShape">
                <a:avLst/>
              </a:prstTxWarp>
              <a:spAutoFit/>
            </a:bodyPr>
            <a:lstStyle/>
            <a:p>
              <a:pPr algn="ctr"/>
              <a:r>
                <a:rPr lang="el-GR" sz="1200" b="1" i="1">
                  <a:solidFill>
                    <a:schemeClr val="bg2"/>
                  </a:solidFill>
                  <a:ea typeface="Times New Roman" pitchFamily="1" charset="0"/>
                  <a:cs typeface="Times New Roman" pitchFamily="1" charset="0"/>
                </a:rPr>
                <a:t>γ</a:t>
              </a:r>
              <a:endParaRPr lang="el-GR" sz="1200">
                <a:solidFill>
                  <a:schemeClr val="bg2"/>
                </a:solidFill>
                <a:ea typeface="Times New Roman" pitchFamily="1" charset="0"/>
                <a:cs typeface="Times New Roman" pitchFamily="1" charset="0"/>
              </a:endParaRPr>
            </a:p>
          </p:txBody>
        </p:sp>
        <p:graphicFrame>
          <p:nvGraphicFramePr>
            <p:cNvPr id="28" name="Object 51"/>
            <p:cNvGraphicFramePr>
              <a:graphicFrameLocks noChangeAspect="1"/>
            </p:cNvGraphicFramePr>
            <p:nvPr/>
          </p:nvGraphicFramePr>
          <p:xfrm>
            <a:off x="256" y="2133"/>
            <a:ext cx="672" cy="213"/>
          </p:xfrm>
          <a:graphic>
            <a:graphicData uri="http://schemas.openxmlformats.org/presentationml/2006/ole">
              <mc:AlternateContent xmlns:mc="http://schemas.openxmlformats.org/markup-compatibility/2006">
                <mc:Choice xmlns:v="urn:schemas-microsoft-com:vml" Requires="v">
                  <p:oleObj spid="_x0000_s1037" name="Clip" r:id="rId5" imgW="2515320" imgH="1251720" progId="">
                    <p:embed/>
                  </p:oleObj>
                </mc:Choice>
                <mc:Fallback>
                  <p:oleObj name="Clip" r:id="rId5" imgW="2515320" imgH="12517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 y="2133"/>
                          <a:ext cx="672" cy="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Oval 52"/>
            <p:cNvSpPr>
              <a:spLocks noChangeArrowheads="1"/>
            </p:cNvSpPr>
            <p:nvPr/>
          </p:nvSpPr>
          <p:spPr bwMode="auto">
            <a:xfrm>
              <a:off x="270" y="2906"/>
              <a:ext cx="2109" cy="574"/>
            </a:xfrm>
            <a:prstGeom prst="ellipse">
              <a:avLst/>
            </a:prstGeom>
            <a:noFill/>
            <a:ln w="12700">
              <a:solidFill>
                <a:schemeClr val="bg2"/>
              </a:solidFill>
              <a:prstDash val="lgDash"/>
              <a:round/>
              <a:headEnd/>
              <a:tailEnd/>
            </a:ln>
          </p:spPr>
          <p:txBody>
            <a:bodyPr wrap="none" anchor="ctr">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en-US" smtClean="0"/>
              <a:t>3/5/2013</a:t>
            </a:r>
            <a:endParaRPr lang="en-US" dirty="0"/>
          </a:p>
        </p:txBody>
      </p:sp>
      <p:sp>
        <p:nvSpPr>
          <p:cNvPr id="44" name="Footer Placeholder 43"/>
          <p:cNvSpPr>
            <a:spLocks noGrp="1"/>
          </p:cNvSpPr>
          <p:nvPr>
            <p:ph type="ftr" sz="quarter" idx="11"/>
          </p:nvPr>
        </p:nvSpPr>
        <p:spPr/>
        <p:txBody>
          <a:bodyPr/>
          <a:lstStyle/>
          <a:p>
            <a:r>
              <a:rPr lang="en-US" smtClean="0"/>
              <a:t>67th IHC: TC Research Forum </a:t>
            </a:r>
            <a:endParaRPr lang="en-US" dirty="0"/>
          </a:p>
        </p:txBody>
      </p:sp>
      <p:sp>
        <p:nvSpPr>
          <p:cNvPr id="45" name="Slide Number Placeholder 44"/>
          <p:cNvSpPr>
            <a:spLocks noGrp="1"/>
          </p:cNvSpPr>
          <p:nvPr>
            <p:ph type="sldNum" sz="quarter" idx="12"/>
          </p:nvPr>
        </p:nvSpPr>
        <p:spPr/>
        <p:txBody>
          <a:bodyPr/>
          <a:lstStyle/>
          <a:p>
            <a:fld id="{C78EFECD-8431-B342-A416-69586473F2A5}" type="slidenum">
              <a:rPr lang="en-US" smtClean="0"/>
              <a:pPr/>
              <a:t>14</a:t>
            </a:fld>
            <a:endParaRPr lang="en-US"/>
          </a:p>
        </p:txBody>
      </p:sp>
    </p:spTree>
    <p:extLst>
      <p:ext uri="{BB962C8B-B14F-4D97-AF65-F5344CB8AC3E}">
        <p14:creationId xmlns:p14="http://schemas.microsoft.com/office/powerpoint/2010/main" val="2738634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HS3 Data</a:t>
            </a:r>
            <a:endParaRPr lang="en-US" dirty="0"/>
          </a:p>
        </p:txBody>
      </p:sp>
      <p:sp>
        <p:nvSpPr>
          <p:cNvPr id="3" name="Content Placeholder 2"/>
          <p:cNvSpPr>
            <a:spLocks noGrp="1"/>
          </p:cNvSpPr>
          <p:nvPr>
            <p:ph idx="1"/>
          </p:nvPr>
        </p:nvSpPr>
        <p:spPr>
          <a:xfrm>
            <a:off x="457200" y="1270000"/>
            <a:ext cx="8229600" cy="5092700"/>
          </a:xfrm>
        </p:spPr>
        <p:txBody>
          <a:bodyPr>
            <a:normAutofit/>
          </a:bodyPr>
          <a:lstStyle/>
          <a:p>
            <a:r>
              <a:rPr lang="en-US" dirty="0" smtClean="0"/>
              <a:t>Research products will be made available to any user after QC/processing</a:t>
            </a:r>
          </a:p>
          <a:p>
            <a:pPr lvl="1"/>
            <a:r>
              <a:rPr lang="en-US" dirty="0" smtClean="0"/>
              <a:t>CPL </a:t>
            </a:r>
            <a:r>
              <a:rPr lang="en-US" dirty="0"/>
              <a:t>d</a:t>
            </a:r>
            <a:r>
              <a:rPr lang="en-US" dirty="0" smtClean="0"/>
              <a:t>ata available</a:t>
            </a:r>
            <a:r>
              <a:rPr lang="hu-HU" dirty="0" smtClean="0"/>
              <a:t> since Nov. 2012</a:t>
            </a:r>
          </a:p>
          <a:p>
            <a:pPr lvl="1"/>
            <a:r>
              <a:rPr lang="hu-HU" dirty="0" smtClean="0"/>
              <a:t>S-HIS data became available Feb. 2013</a:t>
            </a:r>
          </a:p>
          <a:p>
            <a:pPr lvl="1"/>
            <a:r>
              <a:rPr lang="hu-HU" dirty="0" smtClean="0"/>
              <a:t>Dropsonde data likely available March 2013</a:t>
            </a:r>
            <a:endParaRPr lang="en-US" dirty="0"/>
          </a:p>
          <a:p>
            <a:r>
              <a:rPr lang="en-US" dirty="0" smtClean="0"/>
              <a:t>For complete information on HS3 and links to data, go </a:t>
            </a:r>
            <a:r>
              <a:rPr lang="en-US" dirty="0"/>
              <a:t>to </a:t>
            </a:r>
            <a:endParaRPr lang="en-US" dirty="0" smtClean="0"/>
          </a:p>
          <a:p>
            <a:pPr marL="0" indent="0">
              <a:buNone/>
            </a:pPr>
            <a:r>
              <a:rPr lang="en-US" dirty="0"/>
              <a:t> </a:t>
            </a:r>
            <a:r>
              <a:rPr lang="en-US" dirty="0" smtClean="0"/>
              <a:t>   </a:t>
            </a:r>
            <a:r>
              <a:rPr lang="en-US" dirty="0" smtClean="0">
                <a:solidFill>
                  <a:srgbClr val="3366FF"/>
                </a:solidFill>
              </a:rPr>
              <a:t>http</a:t>
            </a:r>
            <a:r>
              <a:rPr lang="en-US" dirty="0">
                <a:solidFill>
                  <a:srgbClr val="3366FF"/>
                </a:solidFill>
              </a:rPr>
              <a:t>://espo.nasa.gov/missions/hs3</a:t>
            </a:r>
            <a:r>
              <a:rPr lang="en-US" dirty="0" smtClean="0">
                <a:solidFill>
                  <a:srgbClr val="3366FF"/>
                </a:solidFill>
              </a:rPr>
              <a:t>/</a:t>
            </a:r>
          </a:p>
          <a:p>
            <a:pPr marL="0" indent="0">
              <a:buNone/>
            </a:pPr>
            <a:endParaRPr lang="en-US" dirty="0"/>
          </a:p>
        </p:txBody>
      </p:sp>
      <p:pic>
        <p:nvPicPr>
          <p:cNvPr id="5" name="Picture 4" descr="Draft-1.8b.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55888" y="28110"/>
            <a:ext cx="1261112" cy="1284941"/>
          </a:xfrm>
          <a:prstGeom prst="rect">
            <a:avLst/>
          </a:prstGeom>
        </p:spPr>
      </p:pic>
      <p:sp>
        <p:nvSpPr>
          <p:cNvPr id="4" name="Date Placeholder 3"/>
          <p:cNvSpPr>
            <a:spLocks noGrp="1"/>
          </p:cNvSpPr>
          <p:nvPr>
            <p:ph type="dt" sz="half" idx="10"/>
          </p:nvPr>
        </p:nvSpPr>
        <p:spPr/>
        <p:txBody>
          <a:bodyPr/>
          <a:lstStyle/>
          <a:p>
            <a:r>
              <a:rPr lang="en-US" smtClean="0"/>
              <a:t>3/5/2013</a:t>
            </a:r>
            <a:endParaRPr lang="en-US" dirty="0"/>
          </a:p>
        </p:txBody>
      </p:sp>
      <p:sp>
        <p:nvSpPr>
          <p:cNvPr id="6" name="Footer Placeholder 5"/>
          <p:cNvSpPr>
            <a:spLocks noGrp="1"/>
          </p:cNvSpPr>
          <p:nvPr>
            <p:ph type="ftr" sz="quarter" idx="11"/>
          </p:nvPr>
        </p:nvSpPr>
        <p:spPr/>
        <p:txBody>
          <a:bodyPr/>
          <a:lstStyle/>
          <a:p>
            <a:r>
              <a:rPr lang="en-US" smtClean="0"/>
              <a:t>67th IHC: TC Research Forum </a:t>
            </a:r>
            <a:endParaRPr lang="en-US" dirty="0"/>
          </a:p>
        </p:txBody>
      </p:sp>
      <p:sp>
        <p:nvSpPr>
          <p:cNvPr id="7" name="Slide Number Placeholder 6"/>
          <p:cNvSpPr>
            <a:spLocks noGrp="1"/>
          </p:cNvSpPr>
          <p:nvPr>
            <p:ph type="sldNum" sz="quarter" idx="12"/>
          </p:nvPr>
        </p:nvSpPr>
        <p:spPr/>
        <p:txBody>
          <a:bodyPr/>
          <a:lstStyle/>
          <a:p>
            <a:fld id="{C78EFECD-8431-B342-A416-69586473F2A5}" type="slidenum">
              <a:rPr lang="en-US" smtClean="0"/>
              <a:pPr/>
              <a:t>15</a:t>
            </a:fld>
            <a:endParaRPr lang="en-US"/>
          </a:p>
        </p:txBody>
      </p:sp>
    </p:spTree>
    <p:extLst>
      <p:ext uri="{BB962C8B-B14F-4D97-AF65-F5344CB8AC3E}">
        <p14:creationId xmlns:p14="http://schemas.microsoft.com/office/powerpoint/2010/main" val="9198468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7591 edited_sm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4712"/>
            <a:ext cx="9144000" cy="6093288"/>
          </a:xfrm>
          <a:prstGeom prst="rect">
            <a:avLst/>
          </a:prstGeom>
        </p:spPr>
      </p:pic>
      <p:sp>
        <p:nvSpPr>
          <p:cNvPr id="4" name="Title 3"/>
          <p:cNvSpPr>
            <a:spLocks noGrp="1"/>
          </p:cNvSpPr>
          <p:nvPr>
            <p:ph type="title"/>
          </p:nvPr>
        </p:nvSpPr>
        <p:spPr>
          <a:xfrm>
            <a:off x="457200" y="1100138"/>
            <a:ext cx="8229600" cy="1143000"/>
          </a:xfrm>
        </p:spPr>
        <p:txBody>
          <a:bodyPr/>
          <a:lstStyle/>
          <a:p>
            <a:r>
              <a:rPr lang="en-US" dirty="0" smtClean="0"/>
              <a:t>Questions?</a:t>
            </a:r>
            <a:endParaRPr lang="en-US" dirty="0"/>
          </a:p>
        </p:txBody>
      </p:sp>
      <p:sp>
        <p:nvSpPr>
          <p:cNvPr id="6" name="TextBox 5"/>
          <p:cNvSpPr txBox="1"/>
          <p:nvPr/>
        </p:nvSpPr>
        <p:spPr>
          <a:xfrm>
            <a:off x="368300" y="5080000"/>
            <a:ext cx="4711700" cy="830997"/>
          </a:xfrm>
          <a:prstGeom prst="rect">
            <a:avLst/>
          </a:prstGeom>
          <a:noFill/>
        </p:spPr>
        <p:txBody>
          <a:bodyPr wrap="square" rtlCol="0">
            <a:spAutoFit/>
          </a:bodyPr>
          <a:lstStyle/>
          <a:p>
            <a:r>
              <a:rPr lang="en-US" sz="2400" dirty="0" smtClean="0">
                <a:solidFill>
                  <a:schemeClr val="bg1"/>
                </a:solidFill>
              </a:rPr>
              <a:t>First Global Hawk landing at Wallops Flight Facility, Sept. 7, 2012.</a:t>
            </a:r>
            <a:endParaRPr lang="en-US" sz="2400" dirty="0">
              <a:solidFill>
                <a:schemeClr val="bg1"/>
              </a:solidFill>
            </a:endParaRPr>
          </a:p>
        </p:txBody>
      </p:sp>
      <p:sp>
        <p:nvSpPr>
          <p:cNvPr id="9" name="Rectangle 8"/>
          <p:cNvSpPr/>
          <p:nvPr/>
        </p:nvSpPr>
        <p:spPr>
          <a:xfrm>
            <a:off x="619662" y="142822"/>
            <a:ext cx="7889338" cy="646331"/>
          </a:xfrm>
          <a:prstGeom prst="rect">
            <a:avLst/>
          </a:prstGeom>
        </p:spPr>
        <p:txBody>
          <a:bodyPr wrap="square">
            <a:spAutoFit/>
          </a:bodyPr>
          <a:lstStyle/>
          <a:p>
            <a:r>
              <a:rPr lang="en-US" sz="3600" dirty="0">
                <a:solidFill>
                  <a:srgbClr val="3366FF"/>
                </a:solidFill>
              </a:rPr>
              <a:t>http://</a:t>
            </a:r>
            <a:r>
              <a:rPr lang="en-US" sz="3600" dirty="0" err="1">
                <a:solidFill>
                  <a:srgbClr val="3366FF"/>
                </a:solidFill>
              </a:rPr>
              <a:t>espo.nasa.gov</a:t>
            </a:r>
            <a:r>
              <a:rPr lang="en-US" sz="3600" dirty="0">
                <a:solidFill>
                  <a:srgbClr val="3366FF"/>
                </a:solidFill>
              </a:rPr>
              <a:t>/missions/hs3/</a:t>
            </a:r>
            <a:endParaRPr lang="en-US" sz="3600" dirty="0"/>
          </a:p>
        </p:txBody>
      </p:sp>
      <p:sp>
        <p:nvSpPr>
          <p:cNvPr id="3" name="Date Placeholder 2"/>
          <p:cNvSpPr>
            <a:spLocks noGrp="1"/>
          </p:cNvSpPr>
          <p:nvPr>
            <p:ph type="dt" sz="half" idx="10"/>
          </p:nvPr>
        </p:nvSpPr>
        <p:spPr/>
        <p:txBody>
          <a:bodyPr/>
          <a:lstStyle/>
          <a:p>
            <a:r>
              <a:rPr lang="en-US" smtClean="0"/>
              <a:t>3/5/2013</a:t>
            </a:r>
            <a:endParaRPr lang="en-US" dirty="0"/>
          </a:p>
        </p:txBody>
      </p:sp>
      <p:sp>
        <p:nvSpPr>
          <p:cNvPr id="5" name="Footer Placeholder 4"/>
          <p:cNvSpPr>
            <a:spLocks noGrp="1"/>
          </p:cNvSpPr>
          <p:nvPr>
            <p:ph type="ftr" sz="quarter" idx="11"/>
          </p:nvPr>
        </p:nvSpPr>
        <p:spPr/>
        <p:txBody>
          <a:bodyPr/>
          <a:lstStyle/>
          <a:p>
            <a:r>
              <a:rPr lang="en-US" smtClean="0"/>
              <a:t>67th IHC: TC Research Forum </a:t>
            </a:r>
            <a:endParaRPr lang="en-US" dirty="0"/>
          </a:p>
        </p:txBody>
      </p:sp>
      <p:sp>
        <p:nvSpPr>
          <p:cNvPr id="7" name="Slide Number Placeholder 6"/>
          <p:cNvSpPr>
            <a:spLocks noGrp="1"/>
          </p:cNvSpPr>
          <p:nvPr>
            <p:ph type="sldNum" sz="quarter" idx="12"/>
          </p:nvPr>
        </p:nvSpPr>
        <p:spPr/>
        <p:txBody>
          <a:bodyPr/>
          <a:lstStyle/>
          <a:p>
            <a:fld id="{C78EFECD-8431-B342-A416-69586473F2A5}" type="slidenum">
              <a:rPr lang="en-US" smtClean="0"/>
              <a:pPr/>
              <a:t>16</a:t>
            </a:fld>
            <a:endParaRPr lang="en-US"/>
          </a:p>
        </p:txBody>
      </p:sp>
    </p:spTree>
    <p:extLst>
      <p:ext uri="{BB962C8B-B14F-4D97-AF65-F5344CB8AC3E}">
        <p14:creationId xmlns:p14="http://schemas.microsoft.com/office/powerpoint/2010/main" val="8180212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457200" y="193438"/>
            <a:ext cx="8394700" cy="672930"/>
          </a:xfrm>
        </p:spPr>
        <p:txBody>
          <a:bodyPr>
            <a:noAutofit/>
          </a:bodyPr>
          <a:lstStyle/>
          <a:p>
            <a:pPr marL="230188" indent="-230188">
              <a:spcAft>
                <a:spcPts val="1200"/>
              </a:spcAft>
            </a:pPr>
            <a:r>
              <a:rPr lang="en-US" dirty="0" smtClean="0"/>
              <a:t>HS3 Science Questions</a:t>
            </a:r>
          </a:p>
        </p:txBody>
      </p:sp>
      <p:sp>
        <p:nvSpPr>
          <p:cNvPr id="180228" name="Rectangle 2"/>
          <p:cNvSpPr txBox="1">
            <a:spLocks noChangeArrowheads="1"/>
          </p:cNvSpPr>
          <p:nvPr/>
        </p:nvSpPr>
        <p:spPr bwMode="auto">
          <a:xfrm>
            <a:off x="435373" y="934244"/>
            <a:ext cx="8060927" cy="2774156"/>
          </a:xfrm>
          <a:prstGeom prst="rect">
            <a:avLst/>
          </a:prstGeom>
          <a:noFill/>
          <a:ln w="12700">
            <a:noFill/>
            <a:miter lim="800000"/>
            <a:headEnd/>
            <a:tailEnd/>
          </a:ln>
        </p:spPr>
        <p:txBody>
          <a:bodyPr lIns="35717" tIns="35717" rIns="35717" bIns="35717" anchor="t">
            <a:prstTxWarp prst="textNoShape">
              <a:avLst/>
            </a:prstTxWarp>
          </a:bodyPr>
          <a:lstStyle/>
          <a:p>
            <a:pPr marL="285740" indent="-285740">
              <a:spcBef>
                <a:spcPts val="984"/>
              </a:spcBef>
              <a:buSzPct val="56000"/>
              <a:buBlip>
                <a:blip r:embed="rId3"/>
              </a:buBlip>
            </a:pPr>
            <a:r>
              <a:rPr lang="en-US" sz="2200" dirty="0" smtClean="0"/>
              <a:t>What is the role of the Saharan Air Layer?</a:t>
            </a:r>
          </a:p>
          <a:p>
            <a:pPr marL="285740" indent="-285740">
              <a:spcBef>
                <a:spcPts val="984"/>
              </a:spcBef>
              <a:buSzPct val="56000"/>
              <a:buBlip>
                <a:blip r:embed="rId3"/>
              </a:buBlip>
            </a:pPr>
            <a:r>
              <a:rPr lang="en-US" sz="2200" dirty="0" smtClean="0"/>
              <a:t>What is the role of upper-level wind patterns?</a:t>
            </a:r>
          </a:p>
          <a:p>
            <a:pPr marL="742940" lvl="1" indent="-285740">
              <a:spcBef>
                <a:spcPts val="984"/>
              </a:spcBef>
              <a:buSzPct val="56000"/>
              <a:buBlip>
                <a:blip r:embed="rId3"/>
              </a:buBlip>
            </a:pPr>
            <a:r>
              <a:rPr lang="en-US" sz="2200" dirty="0" smtClean="0"/>
              <a:t>Contribution to vertical wind shear</a:t>
            </a:r>
            <a:endParaRPr lang="en-US" sz="2200" dirty="0"/>
          </a:p>
          <a:p>
            <a:pPr marL="742940" lvl="1" indent="-285740">
              <a:spcBef>
                <a:spcPts val="984"/>
              </a:spcBef>
              <a:buSzPct val="56000"/>
              <a:buBlip>
                <a:blip r:embed="rId3"/>
              </a:buBlip>
            </a:pPr>
            <a:r>
              <a:rPr lang="en-US" sz="2200" dirty="0" smtClean="0"/>
              <a:t>Interaction with storm outflow</a:t>
            </a:r>
          </a:p>
          <a:p>
            <a:pPr marL="285740" indent="-285740">
              <a:spcBef>
                <a:spcPts val="984"/>
              </a:spcBef>
              <a:buSzPct val="56000"/>
              <a:buBlip>
                <a:blip r:embed="rId3"/>
              </a:buBlip>
            </a:pPr>
            <a:r>
              <a:rPr lang="en-US" sz="2200" dirty="0" smtClean="0"/>
              <a:t>What is the role of the “pouch” in protecting storms from dry air?</a:t>
            </a:r>
          </a:p>
          <a:p>
            <a:pPr marL="285740" indent="-285740">
              <a:spcBef>
                <a:spcPts val="984"/>
              </a:spcBef>
              <a:buSzPct val="56000"/>
              <a:buBlip>
                <a:blip r:embed="rId3"/>
              </a:buBlip>
            </a:pPr>
            <a:r>
              <a:rPr lang="en-US" sz="2200" dirty="0" smtClean="0"/>
              <a:t>Are intense hot towers (convective bursts) fundamental building blocks for storm formation and intensification? </a:t>
            </a:r>
          </a:p>
        </p:txBody>
      </p:sp>
      <p:pic>
        <p:nvPicPr>
          <p:cNvPr id="6" name="Picture 5" descr="marsupial_im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9472" y="866368"/>
            <a:ext cx="2511628" cy="1978432"/>
          </a:xfrm>
          <a:prstGeom prst="rect">
            <a:avLst/>
          </a:prstGeom>
        </p:spPr>
      </p:pic>
      <p:pic>
        <p:nvPicPr>
          <p:cNvPr id="7" name="Picture 6" descr="katrina_28aug05_0324utc_15dbz_isosurface.gif"/>
          <p:cNvPicPr>
            <a:picLocks noChangeAspect="1"/>
          </p:cNvPicPr>
          <p:nvPr/>
        </p:nvPicPr>
        <p:blipFill>
          <a:blip r:embed="rId5" cstate="email">
            <a:extLst>
              <a:ext uri="{28A0092B-C50C-407E-A947-70E740481C1C}">
                <a14:useLocalDpi xmlns:a14="http://schemas.microsoft.com/office/drawing/2010/main"/>
              </a:ext>
            </a:extLst>
          </a:blip>
          <a:srcRect l="30926" t="7593" b="21481"/>
          <a:stretch>
            <a:fillRect/>
          </a:stretch>
        </p:blipFill>
        <p:spPr>
          <a:xfrm>
            <a:off x="6438900" y="3775578"/>
            <a:ext cx="2705100" cy="2580772"/>
          </a:xfrm>
          <a:prstGeom prst="rect">
            <a:avLst/>
          </a:prstGeom>
        </p:spPr>
      </p:pic>
      <p:pic>
        <p:nvPicPr>
          <p:cNvPr id="2" name="Picture 1" descr="SAL3 [Convert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1701" y="4018365"/>
            <a:ext cx="4533900" cy="2366998"/>
          </a:xfrm>
          <a:prstGeom prst="rect">
            <a:avLst/>
          </a:prstGeom>
        </p:spPr>
      </p:pic>
      <p:sp>
        <p:nvSpPr>
          <p:cNvPr id="3" name="Date Placeholder 2"/>
          <p:cNvSpPr>
            <a:spLocks noGrp="1"/>
          </p:cNvSpPr>
          <p:nvPr>
            <p:ph type="dt" sz="half" idx="10"/>
          </p:nvPr>
        </p:nvSpPr>
        <p:spPr/>
        <p:txBody>
          <a:bodyPr/>
          <a:lstStyle/>
          <a:p>
            <a:r>
              <a:rPr lang="en-US" dirty="0" smtClean="0"/>
              <a:t>3/5/2013</a:t>
            </a:r>
            <a:endParaRPr lang="en-US" dirty="0"/>
          </a:p>
        </p:txBody>
      </p:sp>
      <p:sp>
        <p:nvSpPr>
          <p:cNvPr id="4" name="Footer Placeholder 3"/>
          <p:cNvSpPr>
            <a:spLocks noGrp="1"/>
          </p:cNvSpPr>
          <p:nvPr>
            <p:ph type="ftr" sz="quarter" idx="11"/>
          </p:nvPr>
        </p:nvSpPr>
        <p:spPr/>
        <p:txBody>
          <a:bodyPr/>
          <a:lstStyle/>
          <a:p>
            <a:r>
              <a:rPr lang="en-US" smtClean="0"/>
              <a:t>67th IHC: TC Research Forum </a:t>
            </a:r>
            <a:endParaRPr lang="en-US" dirty="0"/>
          </a:p>
        </p:txBody>
      </p:sp>
      <p:sp>
        <p:nvSpPr>
          <p:cNvPr id="5" name="Slide Number Placeholder 4"/>
          <p:cNvSpPr>
            <a:spLocks noGrp="1"/>
          </p:cNvSpPr>
          <p:nvPr>
            <p:ph type="sldNum" sz="quarter" idx="12"/>
          </p:nvPr>
        </p:nvSpPr>
        <p:spPr/>
        <p:txBody>
          <a:bodyPr/>
          <a:lstStyle/>
          <a:p>
            <a:fld id="{C78EFECD-8431-B342-A416-69586473F2A5}" type="slidenum">
              <a:rPr lang="en-US" smtClean="0"/>
              <a:pPr/>
              <a:t>2</a:t>
            </a:fld>
            <a:endParaRPr lang="en-US"/>
          </a:p>
        </p:txBody>
      </p:sp>
    </p:spTree>
    <p:extLst>
      <p:ext uri="{BB962C8B-B14F-4D97-AF65-F5344CB8AC3E}">
        <p14:creationId xmlns:p14="http://schemas.microsoft.com/office/powerpoint/2010/main" val="3409772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S300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3900" y="1912123"/>
            <a:ext cx="3996722" cy="3428811"/>
          </a:xfrm>
          <a:prstGeom prst="rect">
            <a:avLst/>
          </a:prstGeom>
          <a:solidFill>
            <a:srgbClr val="FFFFFF">
              <a:shade val="85000"/>
            </a:srgbClr>
          </a:solidFill>
          <a:ln w="88900" cap="sq">
            <a:solidFill>
              <a:srgbClr val="FFFFFF"/>
            </a:solidFill>
            <a:miter lim="800000"/>
          </a:ln>
          <a:effectLst>
            <a:outerShdw blurRad="50800" dist="38100" dir="2700000" algn="br">
              <a:srgbClr val="000000">
                <a:alpha val="43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66806" y="1209496"/>
            <a:ext cx="4497294" cy="4708981"/>
          </a:xfrm>
          <a:prstGeom prst="rect">
            <a:avLst/>
          </a:prstGeom>
          <a:noFill/>
        </p:spPr>
        <p:txBody>
          <a:bodyPr wrap="square" rtlCol="0">
            <a:spAutoFit/>
          </a:bodyPr>
          <a:lstStyle/>
          <a:p>
            <a:pPr>
              <a:spcAft>
                <a:spcPts val="2400"/>
              </a:spcAft>
            </a:pPr>
            <a:r>
              <a:rPr lang="en-US" sz="2400" dirty="0" smtClean="0">
                <a:latin typeface="Adobe Garamond Pro"/>
                <a:cs typeface="Adobe Garamond Pro"/>
              </a:rPr>
              <a:t>• Two Global Hawks, one equipped for the storm environment, one for over-storm flights</a:t>
            </a:r>
          </a:p>
          <a:p>
            <a:pPr>
              <a:spcAft>
                <a:spcPts val="2400"/>
              </a:spcAft>
            </a:pPr>
            <a:r>
              <a:rPr lang="en-US" sz="2400" dirty="0" smtClean="0">
                <a:latin typeface="Adobe Garamond Pro"/>
                <a:cs typeface="Adobe Garamond Pro"/>
              </a:rPr>
              <a:t>• Deployments of </a:t>
            </a:r>
            <a:r>
              <a:rPr lang="en-US" sz="2400" dirty="0" err="1" smtClean="0">
                <a:latin typeface="Adobe Garamond Pro"/>
                <a:cs typeface="Adobe Garamond Pro"/>
              </a:rPr>
              <a:t>GHs</a:t>
            </a:r>
            <a:r>
              <a:rPr lang="en-US" sz="2400" dirty="0" smtClean="0">
                <a:latin typeface="Adobe Garamond Pro"/>
                <a:cs typeface="Adobe Garamond Pro"/>
              </a:rPr>
              <a:t> from the East Coast— Wallops Flight Facility in VA</a:t>
            </a:r>
          </a:p>
          <a:p>
            <a:pPr>
              <a:spcAft>
                <a:spcPts val="2400"/>
              </a:spcAft>
            </a:pPr>
            <a:r>
              <a:rPr lang="en-US" sz="2400" dirty="0" smtClean="0">
                <a:latin typeface="Adobe Garamond Pro"/>
                <a:cs typeface="Adobe Garamond Pro"/>
              </a:rPr>
              <a:t>• 4-5 week deployments in 2012, 2013, and 2014</a:t>
            </a:r>
          </a:p>
          <a:p>
            <a:pPr>
              <a:spcAft>
                <a:spcPts val="2400"/>
              </a:spcAft>
            </a:pPr>
            <a:r>
              <a:rPr lang="en-US" sz="2400" dirty="0" smtClean="0">
                <a:latin typeface="Adobe Garamond Pro"/>
                <a:cs typeface="Adobe Garamond Pro"/>
              </a:rPr>
              <a:t>• 275 flight hours per deployment (10-11 flights)</a:t>
            </a:r>
          </a:p>
        </p:txBody>
      </p:sp>
      <p:sp>
        <p:nvSpPr>
          <p:cNvPr id="12" name="TextBox 11"/>
          <p:cNvSpPr txBox="1"/>
          <p:nvPr/>
        </p:nvSpPr>
        <p:spPr>
          <a:xfrm>
            <a:off x="4717679" y="5468473"/>
            <a:ext cx="4194778" cy="1200328"/>
          </a:xfrm>
          <a:prstGeom prst="rect">
            <a:avLst/>
          </a:prstGeom>
          <a:noFill/>
        </p:spPr>
        <p:txBody>
          <a:bodyPr wrap="square" rtlCol="0">
            <a:spAutoFit/>
          </a:bodyPr>
          <a:lstStyle/>
          <a:p>
            <a:r>
              <a:rPr lang="en-US" sz="2400" dirty="0" smtClean="0">
                <a:solidFill>
                  <a:schemeClr val="tx2"/>
                </a:solidFill>
              </a:rPr>
              <a:t>Dots indicate genesis locations. Range rings assume 26-h flights.</a:t>
            </a:r>
            <a:endParaRPr lang="en-US" sz="2400" dirty="0">
              <a:solidFill>
                <a:schemeClr val="tx2"/>
              </a:solidFill>
            </a:endParaRPr>
          </a:p>
        </p:txBody>
      </p:sp>
      <p:sp>
        <p:nvSpPr>
          <p:cNvPr id="13" name="Title 12"/>
          <p:cNvSpPr>
            <a:spLocks noGrp="1"/>
          </p:cNvSpPr>
          <p:nvPr>
            <p:ph type="title"/>
          </p:nvPr>
        </p:nvSpPr>
        <p:spPr>
          <a:xfrm>
            <a:off x="651433" y="20641"/>
            <a:ext cx="8229600" cy="1143000"/>
          </a:xfrm>
        </p:spPr>
        <p:txBody>
          <a:bodyPr>
            <a:normAutofit/>
          </a:bodyPr>
          <a:lstStyle/>
          <a:p>
            <a:pPr lvl="0"/>
            <a:r>
              <a:rPr lang="en-US" dirty="0" smtClean="0"/>
              <a:t>HS3 Mission Overview</a:t>
            </a:r>
            <a:endParaRPr lang="en-US" dirty="0"/>
          </a:p>
        </p:txBody>
      </p:sp>
      <p:pic>
        <p:nvPicPr>
          <p:cNvPr id="8"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52387"/>
            <a:ext cx="659130" cy="594360"/>
          </a:xfrm>
          <a:prstGeom prst="rect">
            <a:avLst/>
          </a:prstGeom>
          <a:noFill/>
          <a:ln w="9525">
            <a:noFill/>
            <a:miter lim="800000"/>
            <a:headEnd/>
            <a:tailEnd/>
          </a:ln>
        </p:spPr>
      </p:pic>
      <p:pic>
        <p:nvPicPr>
          <p:cNvPr id="7" name="Picture 6" descr="Draft-1.8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755888" y="28110"/>
            <a:ext cx="1261112" cy="1284941"/>
          </a:xfrm>
          <a:prstGeom prst="rect">
            <a:avLst/>
          </a:prstGeom>
        </p:spPr>
      </p:pic>
      <p:sp>
        <p:nvSpPr>
          <p:cNvPr id="9" name="TextBox 8"/>
          <p:cNvSpPr txBox="1"/>
          <p:nvPr/>
        </p:nvSpPr>
        <p:spPr>
          <a:xfrm>
            <a:off x="7113589" y="2887507"/>
            <a:ext cx="769299" cy="646331"/>
          </a:xfrm>
          <a:prstGeom prst="rect">
            <a:avLst/>
          </a:prstGeom>
          <a:solidFill>
            <a:schemeClr val="bg1"/>
          </a:solidFill>
        </p:spPr>
        <p:txBody>
          <a:bodyPr wrap="none" rtlCol="0">
            <a:spAutoFit/>
          </a:bodyPr>
          <a:lstStyle/>
          <a:p>
            <a:r>
              <a:rPr lang="en-US" dirty="0" smtClean="0">
                <a:solidFill>
                  <a:schemeClr val="accent2"/>
                </a:solidFill>
              </a:rPr>
              <a:t>16 </a:t>
            </a:r>
            <a:r>
              <a:rPr lang="en-US" dirty="0" err="1" smtClean="0">
                <a:solidFill>
                  <a:schemeClr val="accent2"/>
                </a:solidFill>
              </a:rPr>
              <a:t>h</a:t>
            </a:r>
            <a:r>
              <a:rPr lang="en-US" dirty="0" smtClean="0">
                <a:solidFill>
                  <a:schemeClr val="accent2"/>
                </a:solidFill>
              </a:rPr>
              <a:t> </a:t>
            </a:r>
          </a:p>
          <a:p>
            <a:r>
              <a:rPr lang="en-US" dirty="0" smtClean="0">
                <a:solidFill>
                  <a:schemeClr val="accent2"/>
                </a:solidFill>
              </a:rPr>
              <a:t>loiter</a:t>
            </a:r>
            <a:endParaRPr lang="en-US" dirty="0">
              <a:solidFill>
                <a:schemeClr val="accent2"/>
              </a:solidFill>
            </a:endParaRPr>
          </a:p>
        </p:txBody>
      </p:sp>
      <p:sp>
        <p:nvSpPr>
          <p:cNvPr id="10" name="TextBox 9"/>
          <p:cNvSpPr txBox="1"/>
          <p:nvPr/>
        </p:nvSpPr>
        <p:spPr>
          <a:xfrm>
            <a:off x="8255173" y="2887507"/>
            <a:ext cx="769299" cy="646331"/>
          </a:xfrm>
          <a:prstGeom prst="rect">
            <a:avLst/>
          </a:prstGeom>
          <a:solidFill>
            <a:schemeClr val="bg1"/>
          </a:solidFill>
        </p:spPr>
        <p:txBody>
          <a:bodyPr wrap="none" rtlCol="0">
            <a:spAutoFit/>
          </a:bodyPr>
          <a:lstStyle/>
          <a:p>
            <a:r>
              <a:rPr lang="en-US" dirty="0" smtClean="0">
                <a:solidFill>
                  <a:schemeClr val="accent2"/>
                </a:solidFill>
              </a:rPr>
              <a:t>6 </a:t>
            </a:r>
            <a:r>
              <a:rPr lang="en-US" dirty="0" err="1" smtClean="0">
                <a:solidFill>
                  <a:schemeClr val="accent2"/>
                </a:solidFill>
              </a:rPr>
              <a:t>h</a:t>
            </a:r>
            <a:r>
              <a:rPr lang="en-US" dirty="0" smtClean="0">
                <a:solidFill>
                  <a:schemeClr val="accent2"/>
                </a:solidFill>
              </a:rPr>
              <a:t> </a:t>
            </a:r>
          </a:p>
          <a:p>
            <a:r>
              <a:rPr lang="en-US" dirty="0" smtClean="0">
                <a:solidFill>
                  <a:schemeClr val="accent2"/>
                </a:solidFill>
              </a:rPr>
              <a:t>loiter</a:t>
            </a:r>
            <a:endParaRPr lang="en-US" dirty="0">
              <a:solidFill>
                <a:schemeClr val="accent2"/>
              </a:solidFill>
            </a:endParaRPr>
          </a:p>
        </p:txBody>
      </p:sp>
      <p:sp>
        <p:nvSpPr>
          <p:cNvPr id="2" name="Date Placeholder 1"/>
          <p:cNvSpPr>
            <a:spLocks noGrp="1"/>
          </p:cNvSpPr>
          <p:nvPr>
            <p:ph type="dt" sz="half" idx="10"/>
          </p:nvPr>
        </p:nvSpPr>
        <p:spPr/>
        <p:txBody>
          <a:bodyPr/>
          <a:lstStyle/>
          <a:p>
            <a:r>
              <a:rPr lang="en-US" smtClean="0"/>
              <a:t>3/5/2013</a:t>
            </a:r>
            <a:endParaRPr lang="en-US" dirty="0"/>
          </a:p>
        </p:txBody>
      </p:sp>
      <p:sp>
        <p:nvSpPr>
          <p:cNvPr id="3" name="Footer Placeholder 2"/>
          <p:cNvSpPr>
            <a:spLocks noGrp="1"/>
          </p:cNvSpPr>
          <p:nvPr>
            <p:ph type="ftr" sz="quarter" idx="11"/>
          </p:nvPr>
        </p:nvSpPr>
        <p:spPr/>
        <p:txBody>
          <a:bodyPr/>
          <a:lstStyle/>
          <a:p>
            <a:r>
              <a:rPr lang="en-US" smtClean="0"/>
              <a:t>67th IHC: TC Research Forum </a:t>
            </a:r>
            <a:endParaRPr lang="en-US" dirty="0"/>
          </a:p>
        </p:txBody>
      </p:sp>
      <p:sp>
        <p:nvSpPr>
          <p:cNvPr id="4" name="Slide Number Placeholder 3"/>
          <p:cNvSpPr>
            <a:spLocks noGrp="1"/>
          </p:cNvSpPr>
          <p:nvPr>
            <p:ph type="sldNum" sz="quarter" idx="12"/>
          </p:nvPr>
        </p:nvSpPr>
        <p:spPr/>
        <p:txBody>
          <a:bodyPr/>
          <a:lstStyle/>
          <a:p>
            <a:fld id="{C78EFECD-8431-B342-A416-69586473F2A5}" type="slidenum">
              <a:rPr lang="en-US" smtClean="0"/>
              <a:pPr/>
              <a:t>3</a:t>
            </a:fld>
            <a:endParaRPr lang="en-US"/>
          </a:p>
        </p:txBody>
      </p:sp>
    </p:spTree>
    <p:extLst>
      <p:ext uri="{BB962C8B-B14F-4D97-AF65-F5344CB8AC3E}">
        <p14:creationId xmlns:p14="http://schemas.microsoft.com/office/powerpoint/2010/main" val="13192270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FRCFS01\dfratell$\My Documents\3 - My Graphics\1- NASA related\Global Hawk - Mission Related\HS3 related\HS3 2011 Inst. Config Overview v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9449" y="3531027"/>
            <a:ext cx="6665101" cy="2666678"/>
          </a:xfrm>
          <a:prstGeom prst="rect">
            <a:avLst/>
          </a:prstGeom>
          <a:noFill/>
        </p:spPr>
      </p:pic>
      <p:sp>
        <p:nvSpPr>
          <p:cNvPr id="17" name="Title 16"/>
          <p:cNvSpPr>
            <a:spLocks noGrp="1"/>
          </p:cNvSpPr>
          <p:nvPr>
            <p:ph type="title"/>
          </p:nvPr>
        </p:nvSpPr>
        <p:spPr>
          <a:xfrm>
            <a:off x="666374" y="20641"/>
            <a:ext cx="8229600" cy="958334"/>
          </a:xfrm>
        </p:spPr>
        <p:txBody>
          <a:bodyPr/>
          <a:lstStyle/>
          <a:p>
            <a:r>
              <a:rPr lang="en-US" dirty="0" smtClean="0"/>
              <a:t>2012 Payloads</a:t>
            </a:r>
            <a:endParaRPr lang="en-US" dirty="0"/>
          </a:p>
        </p:txBody>
      </p:sp>
      <p:pic>
        <p:nvPicPr>
          <p:cNvPr id="9" name="Picture 2" descr="\\DFRCFS01\dfratell$\My Documents\3 - My Graphics\1- NASA related\Global Hawk - Mission Related\HS3 related\HS3 2011 Inst. Config Overview v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9449" y="869440"/>
            <a:ext cx="6665101" cy="2595416"/>
          </a:xfrm>
          <a:prstGeom prst="rect">
            <a:avLst/>
          </a:prstGeom>
          <a:noFill/>
        </p:spPr>
      </p:pic>
      <p:sp>
        <p:nvSpPr>
          <p:cNvPr id="12" name="TextBox 11"/>
          <p:cNvSpPr txBox="1"/>
          <p:nvPr/>
        </p:nvSpPr>
        <p:spPr>
          <a:xfrm>
            <a:off x="406400" y="2964329"/>
            <a:ext cx="2528145" cy="369332"/>
          </a:xfrm>
          <a:prstGeom prst="rect">
            <a:avLst/>
          </a:prstGeom>
          <a:noFill/>
        </p:spPr>
        <p:txBody>
          <a:bodyPr wrap="square" rtlCol="0">
            <a:spAutoFit/>
          </a:bodyPr>
          <a:lstStyle/>
          <a:p>
            <a:r>
              <a:rPr lang="en-US" dirty="0" smtClean="0">
                <a:solidFill>
                  <a:srgbClr val="DA1F28"/>
                </a:solidFill>
              </a:rPr>
              <a:t>NOAA/NCAR Dropsonde</a:t>
            </a:r>
            <a:endParaRPr lang="en-US" dirty="0">
              <a:solidFill>
                <a:srgbClr val="DA1F28"/>
              </a:solidFill>
            </a:endParaRPr>
          </a:p>
        </p:txBody>
      </p:sp>
      <p:sp>
        <p:nvSpPr>
          <p:cNvPr id="13" name="TextBox 12"/>
          <p:cNvSpPr txBox="1"/>
          <p:nvPr/>
        </p:nvSpPr>
        <p:spPr>
          <a:xfrm>
            <a:off x="3129542" y="3346361"/>
            <a:ext cx="3236784" cy="369332"/>
          </a:xfrm>
          <a:prstGeom prst="rect">
            <a:avLst/>
          </a:prstGeom>
          <a:noFill/>
        </p:spPr>
        <p:txBody>
          <a:bodyPr wrap="none" rtlCol="0">
            <a:spAutoFit/>
          </a:bodyPr>
          <a:lstStyle/>
          <a:p>
            <a:r>
              <a:rPr lang="en-US" dirty="0" smtClean="0">
                <a:solidFill>
                  <a:srgbClr val="DA1F28"/>
                </a:solidFill>
              </a:rPr>
              <a:t>U. </a:t>
            </a:r>
            <a:r>
              <a:rPr lang="en-US" dirty="0" err="1" smtClean="0">
                <a:solidFill>
                  <a:srgbClr val="DA1F28"/>
                </a:solidFill>
              </a:rPr>
              <a:t>Wisc</a:t>
            </a:r>
            <a:r>
              <a:rPr lang="en-US" dirty="0" smtClean="0">
                <a:solidFill>
                  <a:srgbClr val="DA1F28"/>
                </a:solidFill>
              </a:rPr>
              <a:t>. Interferometer sounder</a:t>
            </a:r>
            <a:endParaRPr lang="en-US" dirty="0">
              <a:solidFill>
                <a:srgbClr val="DA1F28"/>
              </a:solidFill>
            </a:endParaRPr>
          </a:p>
        </p:txBody>
      </p:sp>
      <p:sp>
        <p:nvSpPr>
          <p:cNvPr id="14" name="TextBox 13"/>
          <p:cNvSpPr txBox="1"/>
          <p:nvPr/>
        </p:nvSpPr>
        <p:spPr>
          <a:xfrm>
            <a:off x="7029845" y="3148995"/>
            <a:ext cx="1454244" cy="923330"/>
          </a:xfrm>
          <a:prstGeom prst="rect">
            <a:avLst/>
          </a:prstGeom>
          <a:noFill/>
        </p:spPr>
        <p:txBody>
          <a:bodyPr wrap="none" rtlCol="0">
            <a:spAutoFit/>
          </a:bodyPr>
          <a:lstStyle/>
          <a:p>
            <a:r>
              <a:rPr lang="en-US" dirty="0" smtClean="0">
                <a:solidFill>
                  <a:srgbClr val="DA1F28"/>
                </a:solidFill>
              </a:rPr>
              <a:t>NASA/GSFC</a:t>
            </a:r>
          </a:p>
          <a:p>
            <a:r>
              <a:rPr lang="en-US" dirty="0" smtClean="0">
                <a:solidFill>
                  <a:srgbClr val="DA1F28"/>
                </a:solidFill>
              </a:rPr>
              <a:t>Cloud Physics</a:t>
            </a:r>
          </a:p>
          <a:p>
            <a:r>
              <a:rPr lang="en-US" dirty="0" err="1" smtClean="0">
                <a:solidFill>
                  <a:srgbClr val="DA1F28"/>
                </a:solidFill>
              </a:rPr>
              <a:t>Lidar</a:t>
            </a:r>
            <a:endParaRPr lang="en-US" dirty="0">
              <a:solidFill>
                <a:srgbClr val="DA1F28"/>
              </a:solidFill>
            </a:endParaRPr>
          </a:p>
        </p:txBody>
      </p:sp>
      <p:sp>
        <p:nvSpPr>
          <p:cNvPr id="22" name="TextBox 21"/>
          <p:cNvSpPr txBox="1"/>
          <p:nvPr/>
        </p:nvSpPr>
        <p:spPr>
          <a:xfrm>
            <a:off x="406400" y="5828373"/>
            <a:ext cx="3280277" cy="646331"/>
          </a:xfrm>
          <a:prstGeom prst="rect">
            <a:avLst/>
          </a:prstGeom>
          <a:noFill/>
        </p:spPr>
        <p:txBody>
          <a:bodyPr wrap="none" rtlCol="0">
            <a:spAutoFit/>
          </a:bodyPr>
          <a:lstStyle/>
          <a:p>
            <a:r>
              <a:rPr lang="en-US" dirty="0" smtClean="0">
                <a:solidFill>
                  <a:srgbClr val="DA1F28"/>
                </a:solidFill>
              </a:rPr>
              <a:t>NASA/MSFC SFMR-type scanning</a:t>
            </a:r>
          </a:p>
          <a:p>
            <a:r>
              <a:rPr lang="en-US" dirty="0" err="1" smtClean="0">
                <a:solidFill>
                  <a:srgbClr val="DA1F28"/>
                </a:solidFill>
              </a:rPr>
              <a:t>radiomter</a:t>
            </a:r>
            <a:endParaRPr lang="en-US" dirty="0">
              <a:solidFill>
                <a:srgbClr val="DA1F28"/>
              </a:solidFill>
            </a:endParaRPr>
          </a:p>
        </p:txBody>
      </p:sp>
      <p:sp>
        <p:nvSpPr>
          <p:cNvPr id="23" name="TextBox 22"/>
          <p:cNvSpPr txBox="1"/>
          <p:nvPr/>
        </p:nvSpPr>
        <p:spPr>
          <a:xfrm>
            <a:off x="3924300" y="6013039"/>
            <a:ext cx="2641600" cy="369332"/>
          </a:xfrm>
          <a:prstGeom prst="rect">
            <a:avLst/>
          </a:prstGeom>
          <a:noFill/>
        </p:spPr>
        <p:txBody>
          <a:bodyPr wrap="square" rtlCol="0">
            <a:spAutoFit/>
          </a:bodyPr>
          <a:lstStyle/>
          <a:p>
            <a:r>
              <a:rPr lang="en-US" dirty="0" smtClean="0">
                <a:solidFill>
                  <a:srgbClr val="DA1F28"/>
                </a:solidFill>
              </a:rPr>
              <a:t>NASA/GSFC Doppler radar</a:t>
            </a:r>
            <a:endParaRPr lang="en-US" dirty="0">
              <a:solidFill>
                <a:srgbClr val="DA1F28"/>
              </a:solidFill>
            </a:endParaRPr>
          </a:p>
        </p:txBody>
      </p:sp>
      <p:sp>
        <p:nvSpPr>
          <p:cNvPr id="24" name="TextBox 23"/>
          <p:cNvSpPr txBox="1"/>
          <p:nvPr/>
        </p:nvSpPr>
        <p:spPr>
          <a:xfrm>
            <a:off x="7339273" y="5766266"/>
            <a:ext cx="1558615" cy="646331"/>
          </a:xfrm>
          <a:prstGeom prst="rect">
            <a:avLst/>
          </a:prstGeom>
          <a:noFill/>
        </p:spPr>
        <p:txBody>
          <a:bodyPr wrap="none" rtlCol="0">
            <a:spAutoFit/>
          </a:bodyPr>
          <a:lstStyle/>
          <a:p>
            <a:r>
              <a:rPr lang="en-US" dirty="0" smtClean="0">
                <a:solidFill>
                  <a:srgbClr val="DA1F28"/>
                </a:solidFill>
              </a:rPr>
              <a:t>JPL microwave</a:t>
            </a:r>
          </a:p>
          <a:p>
            <a:r>
              <a:rPr lang="en-US" dirty="0" smtClean="0">
                <a:solidFill>
                  <a:srgbClr val="DA1F28"/>
                </a:solidFill>
              </a:rPr>
              <a:t>sounder</a:t>
            </a:r>
          </a:p>
        </p:txBody>
      </p:sp>
      <p:pic>
        <p:nvPicPr>
          <p:cNvPr id="25" name="Picture 1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52387"/>
            <a:ext cx="659130" cy="594360"/>
          </a:xfrm>
          <a:prstGeom prst="rect">
            <a:avLst/>
          </a:prstGeom>
          <a:noFill/>
          <a:ln w="9525">
            <a:noFill/>
            <a:miter lim="800000"/>
            <a:headEnd/>
            <a:tailEnd/>
          </a:ln>
        </p:spPr>
      </p:pic>
      <p:pic>
        <p:nvPicPr>
          <p:cNvPr id="26" name="Picture 25" descr="Draft-1.8b.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755888" y="28110"/>
            <a:ext cx="1261112" cy="1284941"/>
          </a:xfrm>
          <a:prstGeom prst="rect">
            <a:avLst/>
          </a:prstGeom>
        </p:spPr>
      </p:pic>
      <p:sp>
        <p:nvSpPr>
          <p:cNvPr id="2" name="Date Placeholder 1"/>
          <p:cNvSpPr>
            <a:spLocks noGrp="1"/>
          </p:cNvSpPr>
          <p:nvPr>
            <p:ph type="dt" sz="half" idx="10"/>
          </p:nvPr>
        </p:nvSpPr>
        <p:spPr/>
        <p:txBody>
          <a:bodyPr/>
          <a:lstStyle/>
          <a:p>
            <a:r>
              <a:rPr lang="en-US" smtClean="0"/>
              <a:t>3/5/2013</a:t>
            </a:r>
            <a:endParaRPr lang="en-US" dirty="0"/>
          </a:p>
        </p:txBody>
      </p:sp>
      <p:sp>
        <p:nvSpPr>
          <p:cNvPr id="3" name="Footer Placeholder 2"/>
          <p:cNvSpPr>
            <a:spLocks noGrp="1"/>
          </p:cNvSpPr>
          <p:nvPr>
            <p:ph type="ftr" sz="quarter" idx="11"/>
          </p:nvPr>
        </p:nvSpPr>
        <p:spPr/>
        <p:txBody>
          <a:bodyPr/>
          <a:lstStyle/>
          <a:p>
            <a:r>
              <a:rPr lang="en-US" smtClean="0"/>
              <a:t>67th IHC: TC Research Forum </a:t>
            </a:r>
            <a:endParaRPr lang="en-US" dirty="0"/>
          </a:p>
        </p:txBody>
      </p:sp>
      <p:sp>
        <p:nvSpPr>
          <p:cNvPr id="4" name="Slide Number Placeholder 3"/>
          <p:cNvSpPr>
            <a:spLocks noGrp="1"/>
          </p:cNvSpPr>
          <p:nvPr>
            <p:ph type="sldNum" sz="quarter" idx="12"/>
          </p:nvPr>
        </p:nvSpPr>
        <p:spPr/>
        <p:txBody>
          <a:bodyPr/>
          <a:lstStyle/>
          <a:p>
            <a:fld id="{C78EFECD-8431-B342-A416-69586473F2A5}" type="slidenum">
              <a:rPr lang="en-US" smtClean="0"/>
              <a:pPr/>
              <a:t>4</a:t>
            </a:fld>
            <a:endParaRPr lang="en-US"/>
          </a:p>
        </p:txBody>
      </p:sp>
    </p:spTree>
    <p:extLst>
      <p:ext uri="{BB962C8B-B14F-4D97-AF65-F5344CB8AC3E}">
        <p14:creationId xmlns:p14="http://schemas.microsoft.com/office/powerpoint/2010/main" val="1987387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7412988" cy="1731962"/>
          </a:xfrm>
        </p:spPr>
        <p:txBody>
          <a:bodyPr>
            <a:normAutofit fontScale="90000"/>
          </a:bodyPr>
          <a:lstStyle/>
          <a:p>
            <a:r>
              <a:rPr lang="en-US" dirty="0" smtClean="0"/>
              <a:t>Global Hawk Presents Challenges for Hurricane Science/Operations</a:t>
            </a:r>
            <a:endParaRPr lang="en-US" dirty="0"/>
          </a:p>
        </p:txBody>
      </p:sp>
      <p:sp>
        <p:nvSpPr>
          <p:cNvPr id="3" name="Content Placeholder 2"/>
          <p:cNvSpPr>
            <a:spLocks noGrp="1"/>
          </p:cNvSpPr>
          <p:nvPr>
            <p:ph idx="1"/>
          </p:nvPr>
        </p:nvSpPr>
        <p:spPr>
          <a:xfrm>
            <a:off x="457200" y="2095500"/>
            <a:ext cx="8229600" cy="4525963"/>
          </a:xfrm>
        </p:spPr>
        <p:txBody>
          <a:bodyPr>
            <a:normAutofit lnSpcReduction="10000"/>
          </a:bodyPr>
          <a:lstStyle/>
          <a:p>
            <a:r>
              <a:rPr lang="en-US" dirty="0" smtClean="0"/>
              <a:t>Chase aircraft required for takeoffs/landings</a:t>
            </a:r>
          </a:p>
          <a:p>
            <a:pPr lvl="1"/>
            <a:r>
              <a:rPr lang="en-US" dirty="0" smtClean="0"/>
              <a:t>Only in daylight hours</a:t>
            </a:r>
          </a:p>
          <a:p>
            <a:pPr lvl="1"/>
            <a:r>
              <a:rPr lang="en-US" dirty="0" smtClean="0"/>
              <a:t>Significant cloud cover can cancel flights</a:t>
            </a:r>
          </a:p>
          <a:p>
            <a:r>
              <a:rPr lang="en-US" dirty="0" smtClean="0"/>
              <a:t>Flight plans submitted to FAA 2 </a:t>
            </a:r>
            <a:r>
              <a:rPr lang="en-US" b="1" i="1" dirty="0" smtClean="0"/>
              <a:t>business</a:t>
            </a:r>
            <a:r>
              <a:rPr lang="en-US" dirty="0" smtClean="0"/>
              <a:t> days in advance</a:t>
            </a:r>
          </a:p>
          <a:p>
            <a:pPr lvl="1"/>
            <a:r>
              <a:rPr lang="en-US" dirty="0" smtClean="0"/>
              <a:t>Because of dropsondes, limited flexibility to modify flight plan during flight</a:t>
            </a:r>
          </a:p>
          <a:p>
            <a:r>
              <a:rPr lang="en-US" dirty="0" smtClean="0"/>
              <a:t>While it can fly for 26 hours, there can be large gaps between flights</a:t>
            </a:r>
            <a:endParaRPr lang="en-US" dirty="0"/>
          </a:p>
        </p:txBody>
      </p:sp>
      <p:pic>
        <p:nvPicPr>
          <p:cNvPr id="4" name="Picture 3" descr="Draft-1.8b.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55888" y="28110"/>
            <a:ext cx="1261112" cy="1284941"/>
          </a:xfrm>
          <a:prstGeom prst="rect">
            <a:avLst/>
          </a:prstGeom>
        </p:spPr>
      </p:pic>
      <p:sp>
        <p:nvSpPr>
          <p:cNvPr id="5" name="Date Placeholder 4"/>
          <p:cNvSpPr>
            <a:spLocks noGrp="1"/>
          </p:cNvSpPr>
          <p:nvPr>
            <p:ph type="dt" sz="half" idx="10"/>
          </p:nvPr>
        </p:nvSpPr>
        <p:spPr/>
        <p:txBody>
          <a:bodyPr/>
          <a:lstStyle/>
          <a:p>
            <a:r>
              <a:rPr lang="en-US" smtClean="0"/>
              <a:t>3/5/2013</a:t>
            </a:r>
            <a:endParaRPr lang="en-US" dirty="0"/>
          </a:p>
        </p:txBody>
      </p:sp>
      <p:sp>
        <p:nvSpPr>
          <p:cNvPr id="6" name="Footer Placeholder 5"/>
          <p:cNvSpPr>
            <a:spLocks noGrp="1"/>
          </p:cNvSpPr>
          <p:nvPr>
            <p:ph type="ftr" sz="quarter" idx="11"/>
          </p:nvPr>
        </p:nvSpPr>
        <p:spPr/>
        <p:txBody>
          <a:bodyPr/>
          <a:lstStyle/>
          <a:p>
            <a:r>
              <a:rPr lang="en-US" smtClean="0"/>
              <a:t>67th IHC: TC Research Forum </a:t>
            </a:r>
            <a:endParaRPr lang="en-US" dirty="0"/>
          </a:p>
        </p:txBody>
      </p:sp>
      <p:sp>
        <p:nvSpPr>
          <p:cNvPr id="7" name="Slide Number Placeholder 6"/>
          <p:cNvSpPr>
            <a:spLocks noGrp="1"/>
          </p:cNvSpPr>
          <p:nvPr>
            <p:ph type="sldNum" sz="quarter" idx="12"/>
          </p:nvPr>
        </p:nvSpPr>
        <p:spPr/>
        <p:txBody>
          <a:bodyPr/>
          <a:lstStyle/>
          <a:p>
            <a:fld id="{C78EFECD-8431-B342-A416-69586473F2A5}" type="slidenum">
              <a:rPr lang="en-US" smtClean="0"/>
              <a:pPr/>
              <a:t>5</a:t>
            </a:fld>
            <a:endParaRPr lang="en-US"/>
          </a:p>
        </p:txBody>
      </p:sp>
    </p:spTree>
    <p:extLst>
      <p:ext uri="{BB962C8B-B14F-4D97-AF65-F5344CB8AC3E}">
        <p14:creationId xmlns:p14="http://schemas.microsoft.com/office/powerpoint/2010/main" val="40329798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ightsummary_sst2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3" y="1571716"/>
            <a:ext cx="7472133" cy="4707287"/>
          </a:xfrm>
          <a:prstGeom prst="rect">
            <a:avLst/>
          </a:prstGeom>
        </p:spPr>
      </p:pic>
      <p:sp>
        <p:nvSpPr>
          <p:cNvPr id="4" name="Title 3"/>
          <p:cNvSpPr>
            <a:spLocks noGrp="1"/>
          </p:cNvSpPr>
          <p:nvPr>
            <p:ph type="title"/>
          </p:nvPr>
        </p:nvSpPr>
        <p:spPr>
          <a:xfrm>
            <a:off x="355600" y="25400"/>
            <a:ext cx="6438900" cy="1660616"/>
          </a:xfrm>
        </p:spPr>
        <p:txBody>
          <a:bodyPr>
            <a:normAutofit/>
          </a:bodyPr>
          <a:lstStyle/>
          <a:p>
            <a:r>
              <a:rPr lang="en-US" sz="4000" dirty="0" smtClean="0"/>
              <a:t>Hurricane and Severe Storm Sentinel (HS3)</a:t>
            </a:r>
            <a:endParaRPr lang="en-US" sz="4000" dirty="0"/>
          </a:p>
        </p:txBody>
      </p:sp>
      <p:sp>
        <p:nvSpPr>
          <p:cNvPr id="16" name="TextBox 15"/>
          <p:cNvSpPr txBox="1"/>
          <p:nvPr/>
        </p:nvSpPr>
        <p:spPr>
          <a:xfrm>
            <a:off x="4647800" y="5562600"/>
            <a:ext cx="1506768" cy="369332"/>
          </a:xfrm>
          <a:prstGeom prst="rect">
            <a:avLst/>
          </a:prstGeom>
          <a:noFill/>
        </p:spPr>
        <p:txBody>
          <a:bodyPr wrap="none" rtlCol="0">
            <a:spAutoFit/>
          </a:bodyPr>
          <a:lstStyle/>
          <a:p>
            <a:r>
              <a:rPr lang="en-US" dirty="0" smtClean="0"/>
              <a:t>Nadine’s track</a:t>
            </a:r>
            <a:endParaRPr lang="en-US" dirty="0"/>
          </a:p>
        </p:txBody>
      </p:sp>
      <p:cxnSp>
        <p:nvCxnSpPr>
          <p:cNvPr id="18" name="Straight Arrow Connector 17"/>
          <p:cNvCxnSpPr/>
          <p:nvPr/>
        </p:nvCxnSpPr>
        <p:spPr>
          <a:xfrm rot="16200000" flipV="1">
            <a:off x="5011967" y="5321300"/>
            <a:ext cx="533400" cy="50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Draft-1.8b.png"/>
          <p:cNvPicPr>
            <a:picLocks noChangeAspect="1"/>
          </p:cNvPicPr>
          <p:nvPr/>
        </p:nvPicPr>
        <p:blipFill>
          <a:blip r:embed="rId4"/>
          <a:srcRect l="5139" t="14302" r="4495" b="13968"/>
          <a:stretch>
            <a:fillRect/>
          </a:stretch>
        </p:blipFill>
        <p:spPr>
          <a:xfrm>
            <a:off x="6692900" y="0"/>
            <a:ext cx="2451100" cy="2297127"/>
          </a:xfrm>
          <a:prstGeom prst="rect">
            <a:avLst/>
          </a:prstGeom>
        </p:spPr>
      </p:pic>
      <p:sp>
        <p:nvSpPr>
          <p:cNvPr id="3" name="TextBox 2"/>
          <p:cNvSpPr txBox="1"/>
          <p:nvPr/>
        </p:nvSpPr>
        <p:spPr>
          <a:xfrm>
            <a:off x="7810500" y="1790412"/>
            <a:ext cx="1528684" cy="646331"/>
          </a:xfrm>
          <a:prstGeom prst="rect">
            <a:avLst/>
          </a:prstGeom>
          <a:noFill/>
        </p:spPr>
        <p:txBody>
          <a:bodyPr wrap="none" rtlCol="0">
            <a:spAutoFit/>
          </a:bodyPr>
          <a:lstStyle/>
          <a:p>
            <a:r>
              <a:rPr lang="en-US" sz="3600" b="1" i="1" dirty="0" smtClean="0">
                <a:ln w="17780" cmpd="sng">
                  <a:solidFill>
                    <a:schemeClr val="accent1">
                      <a:tint val="3000"/>
                    </a:schemeClr>
                  </a:solidFill>
                  <a:prstDash val="solid"/>
                  <a:miter lim="800000"/>
                </a:ln>
                <a:solidFill>
                  <a:srgbClr val="0000A0"/>
                </a:solidFill>
                <a:effectLst>
                  <a:outerShdw blurRad="55000" dist="50800" dir="5400000" algn="tl">
                    <a:srgbClr val="000000">
                      <a:alpha val="33000"/>
                    </a:srgbClr>
                  </a:outerShdw>
                </a:effectLst>
              </a:rPr>
              <a:t>2012</a:t>
            </a:r>
            <a:endParaRPr lang="en-US" sz="3600" b="1" i="1" dirty="0">
              <a:solidFill>
                <a:srgbClr val="0000A0"/>
              </a:solidFill>
            </a:endParaRPr>
          </a:p>
        </p:txBody>
      </p:sp>
      <p:grpSp>
        <p:nvGrpSpPr>
          <p:cNvPr id="13" name="Group 12"/>
          <p:cNvGrpSpPr/>
          <p:nvPr/>
        </p:nvGrpSpPr>
        <p:grpSpPr>
          <a:xfrm>
            <a:off x="4181967" y="5982216"/>
            <a:ext cx="3365838" cy="431284"/>
            <a:chOff x="4181967" y="6185416"/>
            <a:chExt cx="3365838" cy="431284"/>
          </a:xfrm>
        </p:grpSpPr>
        <p:sp>
          <p:nvSpPr>
            <p:cNvPr id="11" name="Rectangle 10"/>
            <p:cNvSpPr/>
            <p:nvPr/>
          </p:nvSpPr>
          <p:spPr>
            <a:xfrm>
              <a:off x="4254500" y="6191766"/>
              <a:ext cx="3200400" cy="4249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4181967" y="6185416"/>
              <a:ext cx="3365838" cy="369332"/>
              <a:chOff x="4813300" y="5638800"/>
              <a:chExt cx="3365838" cy="369332"/>
            </a:xfrm>
          </p:grpSpPr>
          <p:pic>
            <p:nvPicPr>
              <p:cNvPr id="2" name="Picture 1" descr="SST_colorbar.tiff"/>
              <p:cNvPicPr>
                <a:picLocks noChangeAspect="1"/>
              </p:cNvPicPr>
              <p:nvPr/>
            </p:nvPicPr>
            <p:blipFill rotWithShape="1">
              <a:blip r:embed="rId5">
                <a:extLst>
                  <a:ext uri="{28A0092B-C50C-407E-A947-70E740481C1C}">
                    <a14:useLocalDpi xmlns:a14="http://schemas.microsoft.com/office/drawing/2010/main" val="0"/>
                  </a:ext>
                </a:extLst>
              </a:blip>
              <a:srcRect l="50218" t="48958"/>
              <a:stretch/>
            </p:blipFill>
            <p:spPr>
              <a:xfrm>
                <a:off x="5060950" y="5695950"/>
                <a:ext cx="2901950" cy="311150"/>
              </a:xfrm>
              <a:prstGeom prst="rect">
                <a:avLst/>
              </a:prstGeom>
            </p:spPr>
          </p:pic>
          <p:sp>
            <p:nvSpPr>
              <p:cNvPr id="9" name="TextBox 8"/>
              <p:cNvSpPr txBox="1"/>
              <p:nvPr/>
            </p:nvSpPr>
            <p:spPr>
              <a:xfrm>
                <a:off x="4813300" y="5638800"/>
                <a:ext cx="476588" cy="369332"/>
              </a:xfrm>
              <a:prstGeom prst="rect">
                <a:avLst/>
              </a:prstGeom>
              <a:noFill/>
            </p:spPr>
            <p:txBody>
              <a:bodyPr wrap="none" rtlCol="0">
                <a:spAutoFit/>
              </a:bodyPr>
              <a:lstStyle/>
              <a:p>
                <a:r>
                  <a:rPr lang="en-US" dirty="0"/>
                  <a:t>2</a:t>
                </a:r>
                <a:r>
                  <a:rPr lang="en-US" dirty="0" smtClean="0"/>
                  <a:t>1</a:t>
                </a:r>
                <a:endParaRPr lang="en-US" dirty="0"/>
              </a:p>
            </p:txBody>
          </p:sp>
          <p:sp>
            <p:nvSpPr>
              <p:cNvPr id="14" name="TextBox 13"/>
              <p:cNvSpPr txBox="1"/>
              <p:nvPr/>
            </p:nvSpPr>
            <p:spPr>
              <a:xfrm>
                <a:off x="6121062" y="5638800"/>
                <a:ext cx="476588" cy="369332"/>
              </a:xfrm>
              <a:prstGeom prst="rect">
                <a:avLst/>
              </a:prstGeom>
              <a:noFill/>
            </p:spPr>
            <p:txBody>
              <a:bodyPr wrap="none" rtlCol="0">
                <a:spAutoFit/>
              </a:bodyPr>
              <a:lstStyle/>
              <a:p>
                <a:r>
                  <a:rPr lang="en-US" dirty="0" smtClean="0"/>
                  <a:t>2</a:t>
                </a:r>
                <a:r>
                  <a:rPr lang="en-US" dirty="0"/>
                  <a:t>6</a:t>
                </a:r>
              </a:p>
            </p:txBody>
          </p:sp>
          <p:sp>
            <p:nvSpPr>
              <p:cNvPr id="17" name="TextBox 16"/>
              <p:cNvSpPr txBox="1"/>
              <p:nvPr/>
            </p:nvSpPr>
            <p:spPr>
              <a:xfrm>
                <a:off x="7702550" y="5638800"/>
                <a:ext cx="476588" cy="369332"/>
              </a:xfrm>
              <a:prstGeom prst="rect">
                <a:avLst/>
              </a:prstGeom>
              <a:noFill/>
            </p:spPr>
            <p:txBody>
              <a:bodyPr wrap="none" rtlCol="0">
                <a:spAutoFit/>
              </a:bodyPr>
              <a:lstStyle/>
              <a:p>
                <a:r>
                  <a:rPr lang="en-US" dirty="0" smtClean="0"/>
                  <a:t>32</a:t>
                </a:r>
                <a:endParaRPr lang="en-US" dirty="0"/>
              </a:p>
            </p:txBody>
          </p:sp>
          <p:sp>
            <p:nvSpPr>
              <p:cNvPr id="19" name="TextBox 18"/>
              <p:cNvSpPr txBox="1"/>
              <p:nvPr/>
            </p:nvSpPr>
            <p:spPr>
              <a:xfrm>
                <a:off x="6645767" y="5638800"/>
                <a:ext cx="476588" cy="369332"/>
              </a:xfrm>
              <a:prstGeom prst="rect">
                <a:avLst/>
              </a:prstGeom>
              <a:noFill/>
            </p:spPr>
            <p:txBody>
              <a:bodyPr wrap="none" rtlCol="0">
                <a:spAutoFit/>
              </a:bodyPr>
              <a:lstStyle/>
              <a:p>
                <a:r>
                  <a:rPr lang="en-US" dirty="0" smtClean="0"/>
                  <a:t>28</a:t>
                </a:r>
                <a:endParaRPr lang="en-US" dirty="0"/>
              </a:p>
            </p:txBody>
          </p:sp>
          <p:sp>
            <p:nvSpPr>
              <p:cNvPr id="20" name="TextBox 19"/>
              <p:cNvSpPr txBox="1"/>
              <p:nvPr/>
            </p:nvSpPr>
            <p:spPr>
              <a:xfrm>
                <a:off x="7188200" y="5638800"/>
                <a:ext cx="476588" cy="369332"/>
              </a:xfrm>
              <a:prstGeom prst="rect">
                <a:avLst/>
              </a:prstGeom>
              <a:noFill/>
            </p:spPr>
            <p:txBody>
              <a:bodyPr wrap="none" rtlCol="0">
                <a:spAutoFit/>
              </a:bodyPr>
              <a:lstStyle/>
              <a:p>
                <a:r>
                  <a:rPr lang="en-US" dirty="0" smtClean="0"/>
                  <a:t>30</a:t>
                </a:r>
                <a:endParaRPr lang="en-US" dirty="0"/>
              </a:p>
            </p:txBody>
          </p:sp>
        </p:grpSp>
      </p:grpSp>
      <p:sp>
        <p:nvSpPr>
          <p:cNvPr id="6" name="Date Placeholder 5"/>
          <p:cNvSpPr>
            <a:spLocks noGrp="1"/>
          </p:cNvSpPr>
          <p:nvPr>
            <p:ph type="dt" sz="half" idx="10"/>
          </p:nvPr>
        </p:nvSpPr>
        <p:spPr/>
        <p:txBody>
          <a:bodyPr/>
          <a:lstStyle/>
          <a:p>
            <a:r>
              <a:rPr lang="en-US" smtClean="0"/>
              <a:t>3/5/2013</a:t>
            </a:r>
            <a:endParaRPr lang="en-US" dirty="0"/>
          </a:p>
        </p:txBody>
      </p:sp>
      <p:sp>
        <p:nvSpPr>
          <p:cNvPr id="7" name="Footer Placeholder 6"/>
          <p:cNvSpPr>
            <a:spLocks noGrp="1"/>
          </p:cNvSpPr>
          <p:nvPr>
            <p:ph type="ftr" sz="quarter" idx="11"/>
          </p:nvPr>
        </p:nvSpPr>
        <p:spPr/>
        <p:txBody>
          <a:bodyPr/>
          <a:lstStyle/>
          <a:p>
            <a:r>
              <a:rPr lang="en-US" smtClean="0"/>
              <a:t>67th IHC: TC Research Forum </a:t>
            </a:r>
            <a:endParaRPr lang="en-US" dirty="0"/>
          </a:p>
        </p:txBody>
      </p:sp>
      <p:sp>
        <p:nvSpPr>
          <p:cNvPr id="8" name="Slide Number Placeholder 7"/>
          <p:cNvSpPr>
            <a:spLocks noGrp="1"/>
          </p:cNvSpPr>
          <p:nvPr>
            <p:ph type="sldNum" sz="quarter" idx="12"/>
          </p:nvPr>
        </p:nvSpPr>
        <p:spPr/>
        <p:txBody>
          <a:bodyPr/>
          <a:lstStyle/>
          <a:p>
            <a:fld id="{C78EFECD-8431-B342-A416-69586473F2A5}" type="slidenum">
              <a:rPr lang="en-US" smtClean="0"/>
              <a:pPr/>
              <a:t>6</a:t>
            </a:fld>
            <a:endParaRPr lang="en-US"/>
          </a:p>
        </p:txBody>
      </p:sp>
    </p:spTree>
    <p:extLst>
      <p:ext uri="{BB962C8B-B14F-4D97-AF65-F5344CB8AC3E}">
        <p14:creationId xmlns:p14="http://schemas.microsoft.com/office/powerpoint/2010/main" val="18971306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6537"/>
            <a:ext cx="8229600" cy="1497865"/>
          </a:xfrm>
        </p:spPr>
        <p:txBody>
          <a:bodyPr>
            <a:normAutofit/>
          </a:bodyPr>
          <a:lstStyle/>
          <a:p>
            <a:r>
              <a:rPr lang="en-US" dirty="0" smtClean="0"/>
              <a:t>Flight Times As a Function of Storm Life Cycle</a:t>
            </a:r>
            <a:endParaRPr lang="en-US" dirty="0"/>
          </a:p>
        </p:txBody>
      </p:sp>
      <p:pic>
        <p:nvPicPr>
          <p:cNvPr id="5" name="Picture 4" descr="2012AL14_AMSUTSPL_201210041800.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836" y="2374900"/>
            <a:ext cx="8630563" cy="3784600"/>
          </a:xfrm>
          <a:prstGeom prst="rect">
            <a:avLst/>
          </a:prstGeom>
        </p:spPr>
      </p:pic>
      <p:cxnSp>
        <p:nvCxnSpPr>
          <p:cNvPr id="7" name="Straight Connector 6"/>
          <p:cNvCxnSpPr/>
          <p:nvPr/>
        </p:nvCxnSpPr>
        <p:spPr>
          <a:xfrm>
            <a:off x="1130300" y="5054600"/>
            <a:ext cx="58293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130300" y="3784600"/>
            <a:ext cx="58293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43000" y="3415268"/>
            <a:ext cx="1274708" cy="369332"/>
          </a:xfrm>
          <a:prstGeom prst="rect">
            <a:avLst/>
          </a:prstGeom>
          <a:noFill/>
        </p:spPr>
        <p:txBody>
          <a:bodyPr wrap="none" rtlCol="0">
            <a:spAutoFit/>
          </a:bodyPr>
          <a:lstStyle/>
          <a:p>
            <a:r>
              <a:rPr lang="en-US" dirty="0" smtClean="0"/>
              <a:t>Hurricane</a:t>
            </a:r>
            <a:endParaRPr lang="en-US" dirty="0"/>
          </a:p>
        </p:txBody>
      </p:sp>
      <p:sp>
        <p:nvSpPr>
          <p:cNvPr id="10" name="TextBox 9"/>
          <p:cNvSpPr txBox="1"/>
          <p:nvPr/>
        </p:nvSpPr>
        <p:spPr>
          <a:xfrm>
            <a:off x="1143000" y="4685268"/>
            <a:ext cx="1826755" cy="369332"/>
          </a:xfrm>
          <a:prstGeom prst="rect">
            <a:avLst/>
          </a:prstGeom>
          <a:noFill/>
        </p:spPr>
        <p:txBody>
          <a:bodyPr wrap="none" rtlCol="0">
            <a:spAutoFit/>
          </a:bodyPr>
          <a:lstStyle/>
          <a:p>
            <a:r>
              <a:rPr lang="en-US" dirty="0" smtClean="0"/>
              <a:t>Tropical Storm</a:t>
            </a:r>
            <a:endParaRPr lang="en-US" dirty="0"/>
          </a:p>
        </p:txBody>
      </p:sp>
      <p:sp>
        <p:nvSpPr>
          <p:cNvPr id="2" name="Rectangle 1"/>
          <p:cNvSpPr/>
          <p:nvPr/>
        </p:nvSpPr>
        <p:spPr>
          <a:xfrm>
            <a:off x="2893469" y="2707219"/>
            <a:ext cx="100584" cy="2953512"/>
          </a:xfrm>
          <a:prstGeom prst="rect">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309519" y="2707219"/>
            <a:ext cx="73152" cy="2944368"/>
          </a:xfrm>
          <a:prstGeom prst="rect">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01469" y="2707219"/>
            <a:ext cx="100584" cy="2953512"/>
          </a:xfrm>
          <a:prstGeom prst="rect">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420769" y="2707219"/>
            <a:ext cx="91440" cy="2944368"/>
          </a:xfrm>
          <a:prstGeom prst="rect">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370219" y="4083133"/>
            <a:ext cx="1316581" cy="120735"/>
          </a:xfrm>
          <a:prstGeom prst="rect">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370219" y="3784600"/>
            <a:ext cx="1165716" cy="307777"/>
          </a:xfrm>
          <a:prstGeom prst="rect">
            <a:avLst/>
          </a:prstGeom>
          <a:noFill/>
        </p:spPr>
        <p:txBody>
          <a:bodyPr wrap="none" rtlCol="0">
            <a:spAutoFit/>
          </a:bodyPr>
          <a:lstStyle/>
          <a:p>
            <a:r>
              <a:rPr lang="en-US" sz="1400" dirty="0" smtClean="0"/>
              <a:t>HS3 Flights</a:t>
            </a:r>
            <a:endParaRPr lang="en-US" sz="1400" dirty="0"/>
          </a:p>
        </p:txBody>
      </p:sp>
      <p:sp>
        <p:nvSpPr>
          <p:cNvPr id="11" name="Rounded Rectangle 10"/>
          <p:cNvSpPr/>
          <p:nvPr/>
        </p:nvSpPr>
        <p:spPr>
          <a:xfrm>
            <a:off x="4598573" y="2700869"/>
            <a:ext cx="205736" cy="2953512"/>
          </a:xfrm>
          <a:prstGeom prst="round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823869" y="2707219"/>
            <a:ext cx="64008" cy="2944368"/>
          </a:xfrm>
          <a:prstGeom prst="rect">
            <a:avLst/>
          </a:prstGeom>
          <a:solidFill>
            <a:schemeClr val="accent1">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918869" y="2192869"/>
            <a:ext cx="2211374" cy="372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670911" y="2192869"/>
            <a:ext cx="433932" cy="102870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871456" y="1734403"/>
            <a:ext cx="2542454" cy="830997"/>
          </a:xfrm>
          <a:prstGeom prst="rect">
            <a:avLst/>
          </a:prstGeom>
          <a:noFill/>
        </p:spPr>
        <p:txBody>
          <a:bodyPr wrap="square" rtlCol="0">
            <a:spAutoFit/>
          </a:bodyPr>
          <a:lstStyle/>
          <a:p>
            <a:r>
              <a:rPr lang="en-US" sz="2400" dirty="0" smtClean="0"/>
              <a:t>Post-tropical low</a:t>
            </a:r>
          </a:p>
          <a:p>
            <a:endParaRPr lang="en-US" sz="2400" dirty="0"/>
          </a:p>
        </p:txBody>
      </p:sp>
      <p:sp>
        <p:nvSpPr>
          <p:cNvPr id="13" name="Date Placeholder 12"/>
          <p:cNvSpPr>
            <a:spLocks noGrp="1"/>
          </p:cNvSpPr>
          <p:nvPr>
            <p:ph type="dt" sz="half" idx="10"/>
          </p:nvPr>
        </p:nvSpPr>
        <p:spPr/>
        <p:txBody>
          <a:bodyPr/>
          <a:lstStyle/>
          <a:p>
            <a:r>
              <a:rPr lang="en-US" smtClean="0"/>
              <a:t>3/5/2013</a:t>
            </a:r>
            <a:endParaRPr lang="en-US" dirty="0"/>
          </a:p>
        </p:txBody>
      </p:sp>
      <p:sp>
        <p:nvSpPr>
          <p:cNvPr id="20" name="Footer Placeholder 19"/>
          <p:cNvSpPr>
            <a:spLocks noGrp="1"/>
          </p:cNvSpPr>
          <p:nvPr>
            <p:ph type="ftr" sz="quarter" idx="11"/>
          </p:nvPr>
        </p:nvSpPr>
        <p:spPr/>
        <p:txBody>
          <a:bodyPr/>
          <a:lstStyle/>
          <a:p>
            <a:r>
              <a:rPr lang="en-US" smtClean="0"/>
              <a:t>67th IHC: TC Research Forum </a:t>
            </a:r>
            <a:endParaRPr lang="en-US" dirty="0"/>
          </a:p>
        </p:txBody>
      </p:sp>
      <p:sp>
        <p:nvSpPr>
          <p:cNvPr id="21" name="Slide Number Placeholder 20"/>
          <p:cNvSpPr>
            <a:spLocks noGrp="1"/>
          </p:cNvSpPr>
          <p:nvPr>
            <p:ph type="sldNum" sz="quarter" idx="12"/>
          </p:nvPr>
        </p:nvSpPr>
        <p:spPr/>
        <p:txBody>
          <a:bodyPr/>
          <a:lstStyle/>
          <a:p>
            <a:fld id="{C78EFECD-8431-B342-A416-69586473F2A5}" type="slidenum">
              <a:rPr lang="en-US" smtClean="0"/>
              <a:pPr/>
              <a:t>7</a:t>
            </a:fld>
            <a:endParaRPr lang="en-US"/>
          </a:p>
        </p:txBody>
      </p:sp>
    </p:spTree>
    <p:extLst>
      <p:ext uri="{BB962C8B-B14F-4D97-AF65-F5344CB8AC3E}">
        <p14:creationId xmlns:p14="http://schemas.microsoft.com/office/powerpoint/2010/main" val="33633170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2869168"/>
            <a:ext cx="9144000" cy="3602726"/>
            <a:chOff x="-76200" y="2869168"/>
            <a:chExt cx="9144000" cy="3602726"/>
          </a:xfrm>
        </p:grpSpPr>
        <p:pic>
          <p:nvPicPr>
            <p:cNvPr id="2" name="Picture 1" descr="avaps_T_RH_ETH_120914-15_925hp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35384"/>
              <a:ext cx="9144000" cy="3236510"/>
            </a:xfrm>
            <a:prstGeom prst="rect">
              <a:avLst/>
            </a:prstGeom>
          </p:spPr>
        </p:pic>
        <p:pic>
          <p:nvPicPr>
            <p:cNvPr id="61" name="Picture 60" descr="SAL Out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67" y="3568700"/>
              <a:ext cx="2133600" cy="2256367"/>
            </a:xfrm>
            <a:prstGeom prst="rect">
              <a:avLst/>
            </a:prstGeom>
          </p:spPr>
        </p:pic>
        <p:sp>
          <p:nvSpPr>
            <p:cNvPr id="62" name="TextBox 61"/>
            <p:cNvSpPr txBox="1"/>
            <p:nvPr/>
          </p:nvSpPr>
          <p:spPr>
            <a:xfrm>
              <a:off x="3918307" y="2869168"/>
              <a:ext cx="1482535" cy="369332"/>
            </a:xfrm>
            <a:prstGeom prst="rect">
              <a:avLst/>
            </a:prstGeom>
            <a:noFill/>
          </p:spPr>
          <p:txBody>
            <a:bodyPr wrap="none" rtlCol="0">
              <a:spAutoFit/>
            </a:bodyPr>
            <a:lstStyle/>
            <a:p>
              <a:r>
                <a:rPr lang="en-US" b="1" dirty="0" smtClean="0">
                  <a:solidFill>
                    <a:srgbClr val="C0504D"/>
                  </a:solidFill>
                </a:rPr>
                <a:t>925 hPa RH</a:t>
              </a:r>
              <a:endParaRPr lang="en-US" b="1" dirty="0">
                <a:solidFill>
                  <a:srgbClr val="C0504D"/>
                </a:solidFill>
              </a:endParaRPr>
            </a:p>
          </p:txBody>
        </p:sp>
        <p:sp>
          <p:nvSpPr>
            <p:cNvPr id="63" name="TextBox 62"/>
            <p:cNvSpPr txBox="1"/>
            <p:nvPr/>
          </p:nvSpPr>
          <p:spPr>
            <a:xfrm>
              <a:off x="286107" y="2869168"/>
              <a:ext cx="2621230" cy="369332"/>
            </a:xfrm>
            <a:prstGeom prst="rect">
              <a:avLst/>
            </a:prstGeom>
            <a:noFill/>
          </p:spPr>
          <p:txBody>
            <a:bodyPr wrap="none" rtlCol="0">
              <a:spAutoFit/>
            </a:bodyPr>
            <a:lstStyle/>
            <a:p>
              <a:r>
                <a:rPr lang="en-US" b="1" dirty="0" smtClean="0">
                  <a:solidFill>
                    <a:srgbClr val="C0504D"/>
                  </a:solidFill>
                </a:rPr>
                <a:t>925 hPa Temperature</a:t>
              </a:r>
              <a:endParaRPr lang="en-US" b="1" dirty="0">
                <a:solidFill>
                  <a:srgbClr val="C0504D"/>
                </a:solidFill>
              </a:endParaRPr>
            </a:p>
          </p:txBody>
        </p:sp>
        <p:sp>
          <p:nvSpPr>
            <p:cNvPr id="64" name="TextBox 63"/>
            <p:cNvSpPr txBox="1"/>
            <p:nvPr/>
          </p:nvSpPr>
          <p:spPr>
            <a:xfrm>
              <a:off x="6874923" y="2869168"/>
              <a:ext cx="1454244" cy="369332"/>
            </a:xfrm>
            <a:prstGeom prst="rect">
              <a:avLst/>
            </a:prstGeom>
            <a:noFill/>
          </p:spPr>
          <p:txBody>
            <a:bodyPr wrap="none" rtlCol="0">
              <a:spAutoFit/>
            </a:bodyPr>
            <a:lstStyle/>
            <a:p>
              <a:r>
                <a:rPr lang="en-US" b="1" dirty="0" smtClean="0">
                  <a:solidFill>
                    <a:srgbClr val="C0504D"/>
                  </a:solidFill>
                </a:rPr>
                <a:t>925 hPa </a:t>
              </a:r>
              <a:r>
                <a:rPr lang="en-US" b="1" dirty="0" err="1" smtClean="0">
                  <a:solidFill>
                    <a:srgbClr val="C0504D"/>
                  </a:solidFill>
                  <a:latin typeface="Symbol" charset="2"/>
                  <a:cs typeface="Symbol" charset="2"/>
                </a:rPr>
                <a:t>q</a:t>
              </a:r>
              <a:r>
                <a:rPr lang="en-US" b="1" dirty="0" err="1" smtClean="0">
                  <a:solidFill>
                    <a:srgbClr val="C0504D"/>
                  </a:solidFill>
                </a:rPr>
                <a:t>e</a:t>
              </a:r>
              <a:endParaRPr lang="en-US" b="1" dirty="0">
                <a:solidFill>
                  <a:srgbClr val="C0504D"/>
                </a:solidFill>
              </a:endParaRPr>
            </a:p>
          </p:txBody>
        </p:sp>
        <p:pic>
          <p:nvPicPr>
            <p:cNvPr id="65" name="Picture 64" descr="SAL Out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4967" y="3568700"/>
              <a:ext cx="2133600" cy="2256367"/>
            </a:xfrm>
            <a:prstGeom prst="rect">
              <a:avLst/>
            </a:prstGeom>
          </p:spPr>
        </p:pic>
        <p:pic>
          <p:nvPicPr>
            <p:cNvPr id="66" name="Picture 65" descr="SAL Out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717" y="3562350"/>
              <a:ext cx="2133600" cy="2256367"/>
            </a:xfrm>
            <a:prstGeom prst="rect">
              <a:avLst/>
            </a:prstGeom>
          </p:spPr>
        </p:pic>
      </p:grpSp>
      <p:pic>
        <p:nvPicPr>
          <p:cNvPr id="40" name="Picture 39" descr="SAL_MODIS_Sept15 copy.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7565" y="0"/>
            <a:ext cx="3596435" cy="2844799"/>
          </a:xfrm>
          <a:prstGeom prst="rect">
            <a:avLst/>
          </a:prstGeom>
        </p:spPr>
      </p:pic>
      <p:sp>
        <p:nvSpPr>
          <p:cNvPr id="37" name="Title 1"/>
          <p:cNvSpPr>
            <a:spLocks noGrp="1"/>
          </p:cNvSpPr>
          <p:nvPr>
            <p:ph type="title"/>
          </p:nvPr>
        </p:nvSpPr>
        <p:spPr>
          <a:xfrm>
            <a:off x="703179" y="236537"/>
            <a:ext cx="4697664" cy="2608261"/>
          </a:xfrm>
        </p:spPr>
        <p:txBody>
          <a:bodyPr>
            <a:normAutofit/>
          </a:bodyPr>
          <a:lstStyle/>
          <a:p>
            <a:r>
              <a:rPr lang="en-US" dirty="0" smtClean="0"/>
              <a:t>Was SAL Air Getting Into Nadine on Sept 14-15? </a:t>
            </a:r>
            <a:endParaRPr lang="en-US" dirty="0"/>
          </a:p>
        </p:txBody>
      </p:sp>
      <p:sp>
        <p:nvSpPr>
          <p:cNvPr id="3" name="Date Placeholder 2"/>
          <p:cNvSpPr>
            <a:spLocks noGrp="1"/>
          </p:cNvSpPr>
          <p:nvPr>
            <p:ph type="dt" sz="half" idx="10"/>
          </p:nvPr>
        </p:nvSpPr>
        <p:spPr>
          <a:xfrm>
            <a:off x="457200" y="6407150"/>
            <a:ext cx="2133600" cy="365125"/>
          </a:xfrm>
        </p:spPr>
        <p:txBody>
          <a:bodyPr/>
          <a:lstStyle/>
          <a:p>
            <a:r>
              <a:rPr lang="en-US" dirty="0" smtClean="0"/>
              <a:t>3/5/2013</a:t>
            </a:r>
            <a:endParaRPr lang="en-US" dirty="0"/>
          </a:p>
        </p:txBody>
      </p:sp>
      <p:sp>
        <p:nvSpPr>
          <p:cNvPr id="4" name="Footer Placeholder 3"/>
          <p:cNvSpPr>
            <a:spLocks noGrp="1"/>
          </p:cNvSpPr>
          <p:nvPr>
            <p:ph type="ftr" sz="quarter" idx="11"/>
          </p:nvPr>
        </p:nvSpPr>
        <p:spPr>
          <a:xfrm>
            <a:off x="3124200" y="6407150"/>
            <a:ext cx="2895600" cy="365125"/>
          </a:xfrm>
        </p:spPr>
        <p:txBody>
          <a:bodyPr/>
          <a:lstStyle/>
          <a:p>
            <a:r>
              <a:rPr lang="en-US" smtClean="0"/>
              <a:t>67th IHC: TC Research Forum </a:t>
            </a:r>
            <a:endParaRPr lang="en-US" dirty="0"/>
          </a:p>
        </p:txBody>
      </p:sp>
      <p:sp>
        <p:nvSpPr>
          <p:cNvPr id="6" name="Slide Number Placeholder 5"/>
          <p:cNvSpPr>
            <a:spLocks noGrp="1"/>
          </p:cNvSpPr>
          <p:nvPr>
            <p:ph type="sldNum" sz="quarter" idx="12"/>
          </p:nvPr>
        </p:nvSpPr>
        <p:spPr>
          <a:xfrm>
            <a:off x="6553200" y="6407150"/>
            <a:ext cx="2133600" cy="365125"/>
          </a:xfrm>
        </p:spPr>
        <p:txBody>
          <a:bodyPr/>
          <a:lstStyle/>
          <a:p>
            <a:fld id="{C78EFECD-8431-B342-A416-69586473F2A5}" type="slidenum">
              <a:rPr lang="en-US" smtClean="0"/>
              <a:pPr/>
              <a:t>8</a:t>
            </a:fld>
            <a:endParaRPr lang="en-US" dirty="0"/>
          </a:p>
        </p:txBody>
      </p:sp>
    </p:spTree>
    <p:extLst>
      <p:ext uri="{BB962C8B-B14F-4D97-AF65-F5344CB8AC3E}">
        <p14:creationId xmlns:p14="http://schemas.microsoft.com/office/powerpoint/2010/main" val="14945672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6200" y="2856468"/>
            <a:ext cx="9144000" cy="3615426"/>
            <a:chOff x="-76200" y="2907268"/>
            <a:chExt cx="9144000" cy="3615426"/>
          </a:xfrm>
        </p:grpSpPr>
        <p:pic>
          <p:nvPicPr>
            <p:cNvPr id="41" name="Picture 40" descr="avaps_T_RH_ETH_120914-15_925hp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286184"/>
              <a:ext cx="9144000" cy="3236510"/>
            </a:xfrm>
            <a:prstGeom prst="rect">
              <a:avLst/>
            </a:prstGeom>
          </p:spPr>
        </p:pic>
        <p:pic>
          <p:nvPicPr>
            <p:cNvPr id="45" name="Picture 44" descr="SAL Out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67" y="3619500"/>
              <a:ext cx="2133600" cy="2256367"/>
            </a:xfrm>
            <a:prstGeom prst="rect">
              <a:avLst/>
            </a:prstGeom>
          </p:spPr>
        </p:pic>
        <p:sp>
          <p:nvSpPr>
            <p:cNvPr id="46" name="TextBox 45"/>
            <p:cNvSpPr txBox="1"/>
            <p:nvPr/>
          </p:nvSpPr>
          <p:spPr>
            <a:xfrm>
              <a:off x="3918307" y="2907268"/>
              <a:ext cx="1482535" cy="369332"/>
            </a:xfrm>
            <a:prstGeom prst="rect">
              <a:avLst/>
            </a:prstGeom>
            <a:noFill/>
          </p:spPr>
          <p:txBody>
            <a:bodyPr wrap="none" rtlCol="0">
              <a:spAutoFit/>
            </a:bodyPr>
            <a:lstStyle/>
            <a:p>
              <a:r>
                <a:rPr lang="en-US" b="1" dirty="0" smtClean="0">
                  <a:solidFill>
                    <a:srgbClr val="C0504D"/>
                  </a:solidFill>
                </a:rPr>
                <a:t>925 hPa RH</a:t>
              </a:r>
              <a:endParaRPr lang="en-US" b="1" dirty="0">
                <a:solidFill>
                  <a:srgbClr val="C0504D"/>
                </a:solidFill>
              </a:endParaRPr>
            </a:p>
          </p:txBody>
        </p:sp>
        <p:sp>
          <p:nvSpPr>
            <p:cNvPr id="52" name="TextBox 51"/>
            <p:cNvSpPr txBox="1"/>
            <p:nvPr/>
          </p:nvSpPr>
          <p:spPr>
            <a:xfrm>
              <a:off x="286107" y="2907268"/>
              <a:ext cx="2621230" cy="369332"/>
            </a:xfrm>
            <a:prstGeom prst="rect">
              <a:avLst/>
            </a:prstGeom>
            <a:noFill/>
          </p:spPr>
          <p:txBody>
            <a:bodyPr wrap="none" rtlCol="0">
              <a:spAutoFit/>
            </a:bodyPr>
            <a:lstStyle/>
            <a:p>
              <a:r>
                <a:rPr lang="en-US" b="1" dirty="0" smtClean="0">
                  <a:solidFill>
                    <a:srgbClr val="C0504D"/>
                  </a:solidFill>
                </a:rPr>
                <a:t>925 hPa Temperature</a:t>
              </a:r>
              <a:endParaRPr lang="en-US" b="1" dirty="0">
                <a:solidFill>
                  <a:srgbClr val="C0504D"/>
                </a:solidFill>
              </a:endParaRPr>
            </a:p>
          </p:txBody>
        </p:sp>
        <p:sp>
          <p:nvSpPr>
            <p:cNvPr id="53" name="TextBox 52"/>
            <p:cNvSpPr txBox="1"/>
            <p:nvPr/>
          </p:nvSpPr>
          <p:spPr>
            <a:xfrm>
              <a:off x="6874923" y="2919968"/>
              <a:ext cx="1454244" cy="369332"/>
            </a:xfrm>
            <a:prstGeom prst="rect">
              <a:avLst/>
            </a:prstGeom>
            <a:noFill/>
          </p:spPr>
          <p:txBody>
            <a:bodyPr wrap="none" rtlCol="0">
              <a:spAutoFit/>
            </a:bodyPr>
            <a:lstStyle/>
            <a:p>
              <a:r>
                <a:rPr lang="en-US" b="1" dirty="0" smtClean="0">
                  <a:solidFill>
                    <a:srgbClr val="C0504D"/>
                  </a:solidFill>
                </a:rPr>
                <a:t>925 hPa </a:t>
              </a:r>
              <a:r>
                <a:rPr lang="en-US" b="1" dirty="0" err="1" smtClean="0">
                  <a:solidFill>
                    <a:srgbClr val="C0504D"/>
                  </a:solidFill>
                  <a:latin typeface="Symbol" charset="2"/>
                  <a:cs typeface="Symbol" charset="2"/>
                </a:rPr>
                <a:t>q</a:t>
              </a:r>
              <a:r>
                <a:rPr lang="en-US" b="1" dirty="0" err="1" smtClean="0">
                  <a:solidFill>
                    <a:srgbClr val="C0504D"/>
                  </a:solidFill>
                </a:rPr>
                <a:t>e</a:t>
              </a:r>
              <a:endParaRPr lang="en-US" b="1" dirty="0">
                <a:solidFill>
                  <a:srgbClr val="C0504D"/>
                </a:solidFill>
              </a:endParaRPr>
            </a:p>
          </p:txBody>
        </p:sp>
        <p:pic>
          <p:nvPicPr>
            <p:cNvPr id="54" name="Picture 53" descr="SAL Out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4967" y="3619500"/>
              <a:ext cx="2133600" cy="2256367"/>
            </a:xfrm>
            <a:prstGeom prst="rect">
              <a:avLst/>
            </a:prstGeom>
          </p:spPr>
        </p:pic>
        <p:pic>
          <p:nvPicPr>
            <p:cNvPr id="57" name="Picture 56" descr="SAL Out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717" y="3613150"/>
              <a:ext cx="2133600" cy="2256367"/>
            </a:xfrm>
            <a:prstGeom prst="rect">
              <a:avLst/>
            </a:prstGeom>
          </p:spPr>
        </p:pic>
      </p:grpSp>
      <p:pic>
        <p:nvPicPr>
          <p:cNvPr id="40" name="Picture 39" descr="SAL_MODIS_Sept15 copy.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7565" y="0"/>
            <a:ext cx="3596435" cy="2844799"/>
          </a:xfrm>
          <a:prstGeom prst="rect">
            <a:avLst/>
          </a:prstGeom>
        </p:spPr>
      </p:pic>
      <p:sp>
        <p:nvSpPr>
          <p:cNvPr id="44" name="Oval 43"/>
          <p:cNvSpPr/>
          <p:nvPr/>
        </p:nvSpPr>
        <p:spPr>
          <a:xfrm>
            <a:off x="2201358" y="3966227"/>
            <a:ext cx="134761" cy="134871"/>
          </a:xfrm>
          <a:prstGeom prst="ellipse">
            <a:avLst/>
          </a:prstGeom>
          <a:noFill/>
          <a:ln w="381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920883" y="3974883"/>
            <a:ext cx="134761" cy="134871"/>
          </a:xfrm>
          <a:prstGeom prst="ellipse">
            <a:avLst/>
          </a:prstGeom>
          <a:noFill/>
          <a:ln w="381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638646" y="4129913"/>
            <a:ext cx="134761" cy="134871"/>
          </a:xfrm>
          <a:prstGeom prst="ellipse">
            <a:avLst/>
          </a:prstGeom>
          <a:noFill/>
          <a:ln w="381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1673421" y="3987418"/>
            <a:ext cx="134761" cy="134871"/>
          </a:xfrm>
          <a:prstGeom prst="ellipse">
            <a:avLst/>
          </a:prstGeom>
          <a:noFill/>
          <a:ln w="381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2266950" y="2986740"/>
            <a:ext cx="2721170" cy="1049064"/>
          </a:xfrm>
          <a:prstGeom prst="line">
            <a:avLst/>
          </a:prstGeom>
          <a:ln w="38100" cmpd="sng">
            <a:solidFill>
              <a:srgbClr val="8064A2"/>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1684867" y="3085643"/>
            <a:ext cx="23283" cy="1124407"/>
          </a:xfrm>
          <a:prstGeom prst="line">
            <a:avLst/>
          </a:prstGeom>
          <a:ln w="38100" cmpd="sng">
            <a:solidFill>
              <a:srgbClr val="8064A2"/>
            </a:solidFill>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a:xfrm>
            <a:off x="457200" y="6394450"/>
            <a:ext cx="2133600" cy="365125"/>
          </a:xfrm>
        </p:spPr>
        <p:txBody>
          <a:bodyPr/>
          <a:lstStyle/>
          <a:p>
            <a:r>
              <a:rPr lang="en-US" dirty="0" smtClean="0"/>
              <a:t>3/5/2013</a:t>
            </a:r>
            <a:endParaRPr lang="en-US" dirty="0"/>
          </a:p>
        </p:txBody>
      </p:sp>
      <p:sp>
        <p:nvSpPr>
          <p:cNvPr id="5" name="Footer Placeholder 4"/>
          <p:cNvSpPr>
            <a:spLocks noGrp="1"/>
          </p:cNvSpPr>
          <p:nvPr>
            <p:ph type="ftr" sz="quarter" idx="11"/>
          </p:nvPr>
        </p:nvSpPr>
        <p:spPr>
          <a:xfrm>
            <a:off x="3124200" y="6394450"/>
            <a:ext cx="2895600" cy="365125"/>
          </a:xfrm>
        </p:spPr>
        <p:txBody>
          <a:bodyPr/>
          <a:lstStyle/>
          <a:p>
            <a:r>
              <a:rPr lang="en-US" smtClean="0"/>
              <a:t>67th IHC: TC Research Forum </a:t>
            </a:r>
            <a:endParaRPr lang="en-US" dirty="0"/>
          </a:p>
        </p:txBody>
      </p:sp>
      <p:sp>
        <p:nvSpPr>
          <p:cNvPr id="6" name="Slide Number Placeholder 5"/>
          <p:cNvSpPr>
            <a:spLocks noGrp="1"/>
          </p:cNvSpPr>
          <p:nvPr>
            <p:ph type="sldNum" sz="quarter" idx="12"/>
          </p:nvPr>
        </p:nvSpPr>
        <p:spPr>
          <a:xfrm>
            <a:off x="6553200" y="6394450"/>
            <a:ext cx="2133600" cy="365125"/>
          </a:xfrm>
        </p:spPr>
        <p:txBody>
          <a:bodyPr/>
          <a:lstStyle/>
          <a:p>
            <a:fld id="{C78EFECD-8431-B342-A416-69586473F2A5}" type="slidenum">
              <a:rPr lang="en-US" smtClean="0"/>
              <a:pPr/>
              <a:t>9</a:t>
            </a:fld>
            <a:endParaRPr lang="en-US"/>
          </a:p>
        </p:txBody>
      </p:sp>
      <p:grpSp>
        <p:nvGrpSpPr>
          <p:cNvPr id="31" name="Group 30"/>
          <p:cNvGrpSpPr/>
          <p:nvPr/>
        </p:nvGrpSpPr>
        <p:grpSpPr>
          <a:xfrm>
            <a:off x="255413" y="1779002"/>
            <a:ext cx="2960508" cy="1439990"/>
            <a:chOff x="131627" y="4255501"/>
            <a:chExt cx="2960508" cy="1439990"/>
          </a:xfrm>
        </p:grpSpPr>
        <p:sp>
          <p:nvSpPr>
            <p:cNvPr id="42" name="Rectangle 41"/>
            <p:cNvSpPr/>
            <p:nvPr/>
          </p:nvSpPr>
          <p:spPr>
            <a:xfrm>
              <a:off x="131627" y="4255501"/>
              <a:ext cx="2960508" cy="1439990"/>
            </a:xfrm>
            <a:prstGeom prst="rect">
              <a:avLst/>
            </a:prstGeom>
            <a:solidFill>
              <a:schemeClr val="bg1"/>
            </a:solidFill>
            <a:ln w="38100" cmpd="sng">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descr="D20120914_170155_Pskew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1627" y="4255502"/>
              <a:ext cx="311771" cy="1387060"/>
            </a:xfrm>
            <a:prstGeom prst="rect">
              <a:avLst/>
            </a:prstGeom>
          </p:spPr>
        </p:pic>
        <p:pic>
          <p:nvPicPr>
            <p:cNvPr id="23" name="Picture 22" descr="D20120914_231356_Pskewt.png"/>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433263" y="4331702"/>
              <a:ext cx="2633472" cy="1325880"/>
            </a:xfrm>
            <a:prstGeom prst="rect">
              <a:avLst/>
            </a:prstGeom>
          </p:spPr>
        </p:pic>
      </p:grpSp>
      <p:cxnSp>
        <p:nvCxnSpPr>
          <p:cNvPr id="51" name="Straight Connector 50"/>
          <p:cNvCxnSpPr/>
          <p:nvPr/>
        </p:nvCxnSpPr>
        <p:spPr>
          <a:xfrm flipV="1">
            <a:off x="1743075" y="1402214"/>
            <a:ext cx="474682" cy="2658990"/>
          </a:xfrm>
          <a:prstGeom prst="line">
            <a:avLst/>
          </a:prstGeom>
          <a:ln w="38100" cmpd="sng">
            <a:solidFill>
              <a:srgbClr val="8064A2"/>
            </a:solidFill>
          </a:ln>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3411096" y="1791893"/>
            <a:ext cx="2960508" cy="1439990"/>
            <a:chOff x="3911819" y="318905"/>
            <a:chExt cx="2960508" cy="1439990"/>
          </a:xfrm>
        </p:grpSpPr>
        <p:sp>
          <p:nvSpPr>
            <p:cNvPr id="35" name="Rectangle 34"/>
            <p:cNvSpPr/>
            <p:nvPr/>
          </p:nvSpPr>
          <p:spPr>
            <a:xfrm>
              <a:off x="3911819" y="318905"/>
              <a:ext cx="2960508" cy="1439990"/>
            </a:xfrm>
            <a:prstGeom prst="rect">
              <a:avLst/>
            </a:prstGeom>
            <a:solidFill>
              <a:schemeClr val="bg1"/>
            </a:solidFill>
            <a:ln w="38100" cmpd="sng">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D20120914_170155_Pskew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911819" y="318906"/>
              <a:ext cx="311771" cy="1387060"/>
            </a:xfrm>
            <a:prstGeom prst="rect">
              <a:avLst/>
            </a:prstGeom>
          </p:spPr>
        </p:pic>
        <p:pic>
          <p:nvPicPr>
            <p:cNvPr id="9" name="Picture 8" descr="D20120914_194706_Pskewt.png"/>
            <p:cNvPicPr>
              <a:picLocks/>
            </p:cNvPicPr>
            <p:nvPr/>
          </p:nvPicPr>
          <p:blipFill rotWithShape="1">
            <a:blip r:embed="rId8" cstate="email">
              <a:extLst>
                <a:ext uri="{28A0092B-C50C-407E-A947-70E740481C1C}">
                  <a14:useLocalDpi xmlns:a14="http://schemas.microsoft.com/office/drawing/2010/main"/>
                </a:ext>
              </a:extLst>
            </a:blip>
            <a:srcRect l="51792" t="66468" b="6151"/>
            <a:stretch/>
          </p:blipFill>
          <p:spPr>
            <a:xfrm>
              <a:off x="4226155" y="382215"/>
              <a:ext cx="2633472" cy="1325880"/>
            </a:xfrm>
            <a:prstGeom prst="rect">
              <a:avLst/>
            </a:prstGeom>
          </p:spPr>
        </p:pic>
      </p:grpSp>
      <p:cxnSp>
        <p:nvCxnSpPr>
          <p:cNvPr id="49" name="Straight Connector 48"/>
          <p:cNvCxnSpPr/>
          <p:nvPr/>
        </p:nvCxnSpPr>
        <p:spPr>
          <a:xfrm flipV="1">
            <a:off x="1990725" y="1330272"/>
            <a:ext cx="3054545" cy="2718232"/>
          </a:xfrm>
          <a:prstGeom prst="line">
            <a:avLst/>
          </a:prstGeom>
          <a:ln w="38100" cmpd="sng">
            <a:solidFill>
              <a:srgbClr val="8064A2"/>
            </a:solidFill>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3411096" y="225747"/>
            <a:ext cx="2960508" cy="1439990"/>
            <a:chOff x="-372127" y="725305"/>
            <a:chExt cx="2960508" cy="1439990"/>
          </a:xfrm>
        </p:grpSpPr>
        <p:sp>
          <p:nvSpPr>
            <p:cNvPr id="38" name="Rectangle 37"/>
            <p:cNvSpPr/>
            <p:nvPr/>
          </p:nvSpPr>
          <p:spPr>
            <a:xfrm>
              <a:off x="-372127" y="725305"/>
              <a:ext cx="2960508" cy="1439990"/>
            </a:xfrm>
            <a:prstGeom prst="rect">
              <a:avLst/>
            </a:prstGeom>
            <a:solidFill>
              <a:schemeClr val="bg1"/>
            </a:solidFill>
            <a:ln w="38100" cmpd="sng">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descr="D20120914_170155_Pskew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72127" y="725306"/>
              <a:ext cx="311771" cy="1387060"/>
            </a:xfrm>
            <a:prstGeom prst="rect">
              <a:avLst/>
            </a:prstGeom>
          </p:spPr>
        </p:pic>
        <p:pic>
          <p:nvPicPr>
            <p:cNvPr id="10" name="Picture 9" descr="D20120914_200339_Pskewt.png"/>
            <p:cNvPicPr>
              <a:picLocks/>
            </p:cNvPicPr>
            <p:nvPr/>
          </p:nvPicPr>
          <p:blipFill rotWithShape="1">
            <a:blip r:embed="rId9" cstate="email">
              <a:extLst>
                <a:ext uri="{28A0092B-C50C-407E-A947-70E740481C1C}">
                  <a14:useLocalDpi xmlns:a14="http://schemas.microsoft.com/office/drawing/2010/main"/>
                </a:ext>
              </a:extLst>
            </a:blip>
            <a:srcRect l="51793" t="66270" b="5754"/>
            <a:stretch/>
          </p:blipFill>
          <p:spPr>
            <a:xfrm>
              <a:off x="-63508" y="811886"/>
              <a:ext cx="2633472" cy="1325880"/>
            </a:xfrm>
            <a:prstGeom prst="rect">
              <a:avLst/>
            </a:prstGeom>
          </p:spPr>
        </p:pic>
      </p:grpSp>
      <p:grpSp>
        <p:nvGrpSpPr>
          <p:cNvPr id="4" name="Group 3"/>
          <p:cNvGrpSpPr/>
          <p:nvPr/>
        </p:nvGrpSpPr>
        <p:grpSpPr>
          <a:xfrm>
            <a:off x="255413" y="225747"/>
            <a:ext cx="2960508" cy="1439990"/>
            <a:chOff x="6925113" y="5418010"/>
            <a:chExt cx="2960508" cy="1439990"/>
          </a:xfrm>
        </p:grpSpPr>
        <p:sp>
          <p:nvSpPr>
            <p:cNvPr id="13" name="Rectangle 12"/>
            <p:cNvSpPr/>
            <p:nvPr/>
          </p:nvSpPr>
          <p:spPr>
            <a:xfrm>
              <a:off x="6925113" y="5418010"/>
              <a:ext cx="2960508" cy="1439990"/>
            </a:xfrm>
            <a:prstGeom prst="rect">
              <a:avLst/>
            </a:prstGeom>
            <a:solidFill>
              <a:schemeClr val="bg1"/>
            </a:solidFill>
            <a:ln w="38100" cmpd="sng">
              <a:solidFill>
                <a:srgbClr val="8064A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D20120914_170155_Pskew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25113" y="5418011"/>
              <a:ext cx="311771" cy="1387060"/>
            </a:xfrm>
            <a:prstGeom prst="rect">
              <a:avLst/>
            </a:prstGeom>
          </p:spPr>
        </p:pic>
        <p:pic>
          <p:nvPicPr>
            <p:cNvPr id="3" name="Picture 2" descr="D20120914_201825_Pskewt.png"/>
            <p:cNvPicPr>
              <a:picLocks noChangeAspect="1"/>
            </p:cNvPicPr>
            <p:nvPr/>
          </p:nvPicPr>
          <p:blipFill rotWithShape="1">
            <a:blip r:embed="rId10">
              <a:extLst>
                <a:ext uri="{28A0092B-C50C-407E-A947-70E740481C1C}">
                  <a14:useLocalDpi xmlns:a14="http://schemas.microsoft.com/office/drawing/2010/main" val="0"/>
                </a:ext>
              </a:extLst>
            </a:blip>
            <a:srcRect l="51792" t="66711" b="7146"/>
            <a:stretch/>
          </p:blipFill>
          <p:spPr>
            <a:xfrm>
              <a:off x="7246098" y="5483641"/>
              <a:ext cx="2623337" cy="1298159"/>
            </a:xfrm>
            <a:prstGeom prst="rect">
              <a:avLst/>
            </a:prstGeom>
          </p:spPr>
        </p:pic>
      </p:grpSp>
    </p:spTree>
    <p:extLst>
      <p:ext uri="{BB962C8B-B14F-4D97-AF65-F5344CB8AC3E}">
        <p14:creationId xmlns:p14="http://schemas.microsoft.com/office/powerpoint/2010/main" val="34738214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37486</TotalTime>
  <Words>1622</Words>
  <Application>Microsoft Macintosh PowerPoint</Application>
  <PresentationFormat>On-screen Show (4:3)</PresentationFormat>
  <Paragraphs>177</Paragraphs>
  <Slides>16</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Clip</vt:lpstr>
      <vt:lpstr>NASA’s Hurricane and Severe Storm Sentinel (HS3): Results from the 2012 Deployment and Plans for 2013</vt:lpstr>
      <vt:lpstr>HS3 Science Questions</vt:lpstr>
      <vt:lpstr>HS3 Mission Overview</vt:lpstr>
      <vt:lpstr>2012 Payloads</vt:lpstr>
      <vt:lpstr>Global Hawk Presents Challenges for Hurricane Science/Operations</vt:lpstr>
      <vt:lpstr>Hurricane and Severe Storm Sentinel (HS3)</vt:lpstr>
      <vt:lpstr>Flight Times As a Function of Storm Life Cycle</vt:lpstr>
      <vt:lpstr>Was SAL Air Getting Into Nadine on Sept 14-15? </vt:lpstr>
      <vt:lpstr>PowerPoint Presentation</vt:lpstr>
      <vt:lpstr>Nadine Survives Despite Adverse Conditions (Sept 19-20)</vt:lpstr>
      <vt:lpstr>HS3 Shows That Nadine Is A Tropical Storm Again! (Sept 22-23)</vt:lpstr>
      <vt:lpstr>Precursor Conditions for Nadine’s  Re-intensification to Hurricane (Sept 26-27)</vt:lpstr>
      <vt:lpstr>AV-1 Prep for 2013-2014</vt:lpstr>
      <vt:lpstr>Plans for 2013</vt:lpstr>
      <vt:lpstr>HS3 Data</vt:lpstr>
      <vt:lpstr>Questions?</vt:lpstr>
    </vt:vector>
  </TitlesOfParts>
  <Company>NASA/GSFC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HS3 Gets to Know Nadine</dc:title>
  <dc:creator>Scott Braun</dc:creator>
  <cp:lastModifiedBy>Scott Braun</cp:lastModifiedBy>
  <cp:revision>140</cp:revision>
  <dcterms:created xsi:type="dcterms:W3CDTF">2012-10-22T01:28:50Z</dcterms:created>
  <dcterms:modified xsi:type="dcterms:W3CDTF">2013-02-27T16:51:15Z</dcterms:modified>
</cp:coreProperties>
</file>