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9" r:id="rId10"/>
    <p:sldId id="280" r:id="rId11"/>
    <p:sldId id="281" r:id="rId12"/>
    <p:sldId id="268" r:id="rId13"/>
    <p:sldId id="269" r:id="rId14"/>
    <p:sldId id="270" r:id="rId15"/>
    <p:sldId id="271" r:id="rId16"/>
    <p:sldId id="282" r:id="rId17"/>
    <p:sldId id="283" r:id="rId18"/>
    <p:sldId id="276" r:id="rId19"/>
    <p:sldId id="275" r:id="rId20"/>
    <p:sldId id="277" r:id="rId21"/>
    <p:sldId id="278" r:id="rId2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1" autoAdjust="0"/>
  </p:normalViewPr>
  <p:slideViewPr>
    <p:cSldViewPr snapToGrid="0" snapToObjects="1">
      <p:cViewPr>
        <p:scale>
          <a:sx n="110" d="100"/>
          <a:sy n="110" d="100"/>
        </p:scale>
        <p:origin x="-1644" y="-216"/>
      </p:cViewPr>
      <p:guideLst>
        <p:guide orient="horz" pos="25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2%202010%20Snapshot%20with%20FY09%20AFFO_110124_HFIP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2%202010%20Snapshot%20with%20FY09%20AFFO_110209%20(NOAA-NASA-Navy%20Adjust)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2%202010%20Snapshot%20with%20FY09%20AFFO_110209%20(NOAA-NASA-Navy%20Adjust).xlsx" TargetMode="External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RD:Users:marks:Downloads:3-Draft-2012-Combined-Master-AFFOFY09-12Feb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2008\Combined\2008%20Combined_Table%202_091222%20(w%20B8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RD:Users:marks:Documents:HRD:FY12:WG/TCR%20OFCM:spreadsheets:2008:Combined_BvsA_20090220_f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weather1\data\GROUPS\WG_TCR\R&amp;D%20Tracking%20Spreadseet\Spreadsheets%20Used%20for%202008-2010%20Comparison\2%202010%20Snapshot%20with%20FY09%20AFFO_110207%20(NOAA-NASA-Navy%20Adjust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56149762077601E-2"/>
          <c:y val="0.17092644669416299"/>
          <c:w val="0.83406593406593399"/>
          <c:h val="0.6996805111821110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'Combined sheet'!$H$67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cat>
            <c:strRef>
              <c:f>'Combined sheet'!$A$68:$A$113</c:f>
              <c:strCache>
                <c:ptCount val="46"/>
                <c:pt idx="0">
                  <c:v>A1</c:v>
                </c:pt>
                <c:pt idx="1">
                  <c:v>A1a</c:v>
                </c:pt>
                <c:pt idx="2">
                  <c:v>A1b</c:v>
                </c:pt>
                <c:pt idx="3">
                  <c:v>A1c</c:v>
                </c:pt>
                <c:pt idx="4">
                  <c:v>A1d</c:v>
                </c:pt>
                <c:pt idx="5">
                  <c:v>A1e</c:v>
                </c:pt>
                <c:pt idx="6">
                  <c:v>A1f</c:v>
                </c:pt>
                <c:pt idx="7">
                  <c:v>A1g</c:v>
                </c:pt>
                <c:pt idx="8">
                  <c:v>A1h</c:v>
                </c:pt>
                <c:pt idx="9">
                  <c:v>A2</c:v>
                </c:pt>
                <c:pt idx="10">
                  <c:v>A2a</c:v>
                </c:pt>
                <c:pt idx="11">
                  <c:v>A2b</c:v>
                </c:pt>
                <c:pt idx="12">
                  <c:v>A2c</c:v>
                </c:pt>
                <c:pt idx="13">
                  <c:v>A2d</c:v>
                </c:pt>
                <c:pt idx="14">
                  <c:v>A3</c:v>
                </c:pt>
                <c:pt idx="15">
                  <c:v>A3a</c:v>
                </c:pt>
                <c:pt idx="16">
                  <c:v>A3b</c:v>
                </c:pt>
                <c:pt idx="17">
                  <c:v>A3c</c:v>
                </c:pt>
                <c:pt idx="18">
                  <c:v>A3d</c:v>
                </c:pt>
                <c:pt idx="19">
                  <c:v>A4</c:v>
                </c:pt>
                <c:pt idx="20">
                  <c:v>A4a</c:v>
                </c:pt>
                <c:pt idx="21">
                  <c:v>A4b</c:v>
                </c:pt>
                <c:pt idx="22">
                  <c:v>A4c</c:v>
                </c:pt>
                <c:pt idx="23">
                  <c:v>A5</c:v>
                </c:pt>
                <c:pt idx="24">
                  <c:v>A5a</c:v>
                </c:pt>
                <c:pt idx="25">
                  <c:v>A5b</c:v>
                </c:pt>
                <c:pt idx="26">
                  <c:v>A6</c:v>
                </c:pt>
                <c:pt idx="27">
                  <c:v>B1</c:v>
                </c:pt>
                <c:pt idx="28">
                  <c:v>B2</c:v>
                </c:pt>
                <c:pt idx="29">
                  <c:v>B3</c:v>
                </c:pt>
                <c:pt idx="30">
                  <c:v>B3a</c:v>
                </c:pt>
                <c:pt idx="31">
                  <c:v>B3b</c:v>
                </c:pt>
                <c:pt idx="32">
                  <c:v>B3c</c:v>
                </c:pt>
                <c:pt idx="33">
                  <c:v>B3d</c:v>
                </c:pt>
                <c:pt idx="34">
                  <c:v>B3e</c:v>
                </c:pt>
                <c:pt idx="35">
                  <c:v>B4</c:v>
                </c:pt>
                <c:pt idx="36">
                  <c:v>B5</c:v>
                </c:pt>
                <c:pt idx="37">
                  <c:v>B6</c:v>
                </c:pt>
                <c:pt idx="38">
                  <c:v>B7</c:v>
                </c:pt>
                <c:pt idx="39">
                  <c:v>B8</c:v>
                </c:pt>
                <c:pt idx="40">
                  <c:v>C1</c:v>
                </c:pt>
                <c:pt idx="41">
                  <c:v>C1a</c:v>
                </c:pt>
                <c:pt idx="42">
                  <c:v>C1b</c:v>
                </c:pt>
                <c:pt idx="43">
                  <c:v>C1c</c:v>
                </c:pt>
                <c:pt idx="44">
                  <c:v>C2</c:v>
                </c:pt>
                <c:pt idx="45">
                  <c:v>C3</c:v>
                </c:pt>
              </c:strCache>
            </c:strRef>
          </c:cat>
          <c:val>
            <c:numRef>
              <c:f>'Combined sheet'!$H$68:$H$113</c:f>
              <c:numCache>
                <c:formatCode>0.00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1.5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92288"/>
        <c:axId val="33702272"/>
      </c:barChart>
      <c:catAx>
        <c:axId val="336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33702272"/>
        <c:crosses val="autoZero"/>
        <c:auto val="1"/>
        <c:lblAlgn val="ctr"/>
        <c:lblOffset val="100"/>
        <c:tickLblSkip val="1"/>
        <c:noMultiLvlLbl val="0"/>
      </c:catAx>
      <c:valAx>
        <c:axId val="33702272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 spc="-100" baseline="0">
                <a:latin typeface="Arial"/>
              </a:defRPr>
            </a:pPr>
            <a:endParaRPr lang="en-US"/>
          </a:p>
        </c:txPr>
        <c:crossAx val="33692288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15389045970379E-2"/>
          <c:y val="0.17218577548531216"/>
          <c:w val="0.78461538461538505"/>
          <c:h val="0.6900958466453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sheet'!$B$15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sheet'!$B$16:$B$29</c:f>
              <c:numCache>
                <c:formatCode>0.00</c:formatCode>
                <c:ptCount val="14"/>
                <c:pt idx="0">
                  <c:v>11.0625</c:v>
                </c:pt>
                <c:pt idx="1">
                  <c:v>13.110416666666666</c:v>
                </c:pt>
                <c:pt idx="2">
                  <c:v>2.0333333333333332</c:v>
                </c:pt>
                <c:pt idx="3">
                  <c:v>0.6</c:v>
                </c:pt>
                <c:pt idx="4">
                  <c:v>4.53125</c:v>
                </c:pt>
                <c:pt idx="5">
                  <c:v>8.3250000000000011</c:v>
                </c:pt>
                <c:pt idx="6">
                  <c:v>8.8250000000000011</c:v>
                </c:pt>
                <c:pt idx="7">
                  <c:v>14.829166666666666</c:v>
                </c:pt>
                <c:pt idx="8">
                  <c:v>16.012499999999999</c:v>
                </c:pt>
                <c:pt idx="9">
                  <c:v>0.33333333333333331</c:v>
                </c:pt>
                <c:pt idx="10">
                  <c:v>11.075000000000001</c:v>
                </c:pt>
                <c:pt idx="11">
                  <c:v>2.6937500000000001</c:v>
                </c:pt>
                <c:pt idx="12">
                  <c:v>3.7666666666666671</c:v>
                </c:pt>
                <c:pt idx="13">
                  <c:v>2.0520833333333335</c:v>
                </c:pt>
              </c:numCache>
            </c:numRef>
          </c:val>
        </c:ser>
        <c:ser>
          <c:idx val="1"/>
          <c:order val="1"/>
          <c:tx>
            <c:strRef>
              <c:f>'Combined sheet'!$C$15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sheet'!$C$16:$C$29</c:f>
              <c:numCache>
                <c:formatCode>0.00</c:formatCode>
                <c:ptCount val="14"/>
                <c:pt idx="0">
                  <c:v>6.1902777777777773</c:v>
                </c:pt>
                <c:pt idx="1">
                  <c:v>1.6145833333333333</c:v>
                </c:pt>
                <c:pt idx="2">
                  <c:v>0.26111111111111107</c:v>
                </c:pt>
                <c:pt idx="3">
                  <c:v>0</c:v>
                </c:pt>
                <c:pt idx="4">
                  <c:v>1.3090277777777779</c:v>
                </c:pt>
                <c:pt idx="5">
                  <c:v>2.3652777777777776</c:v>
                </c:pt>
                <c:pt idx="6">
                  <c:v>5.2152777777777777</c:v>
                </c:pt>
                <c:pt idx="7">
                  <c:v>1.8958333333333333</c:v>
                </c:pt>
                <c:pt idx="8">
                  <c:v>7.5902777777777777</c:v>
                </c:pt>
                <c:pt idx="9">
                  <c:v>0.21111111111111111</c:v>
                </c:pt>
                <c:pt idx="10">
                  <c:v>3.0902777777777777</c:v>
                </c:pt>
                <c:pt idx="11">
                  <c:v>0.78125</c:v>
                </c:pt>
                <c:pt idx="12">
                  <c:v>0.33333333333333331</c:v>
                </c:pt>
                <c:pt idx="13">
                  <c:v>1.3923611111111112</c:v>
                </c:pt>
              </c:numCache>
            </c:numRef>
          </c:val>
        </c:ser>
        <c:ser>
          <c:idx val="2"/>
          <c:order val="2"/>
          <c:tx>
            <c:strRef>
              <c:f>'Combined sheet'!$D$15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sheet'!$D$16:$D$29</c:f>
              <c:numCache>
                <c:formatCode>0.00</c:formatCode>
                <c:ptCount val="14"/>
                <c:pt idx="0">
                  <c:v>11.446666666666667</c:v>
                </c:pt>
                <c:pt idx="1">
                  <c:v>1.1633333333333333</c:v>
                </c:pt>
                <c:pt idx="2">
                  <c:v>0.45</c:v>
                </c:pt>
                <c:pt idx="3">
                  <c:v>0.08</c:v>
                </c:pt>
                <c:pt idx="4">
                  <c:v>1.9416666666666669</c:v>
                </c:pt>
                <c:pt idx="5">
                  <c:v>2.8666666666666671</c:v>
                </c:pt>
                <c:pt idx="6">
                  <c:v>6.3966666666666674</c:v>
                </c:pt>
                <c:pt idx="7">
                  <c:v>1.4133333333333333</c:v>
                </c:pt>
                <c:pt idx="8">
                  <c:v>11.896666666666667</c:v>
                </c:pt>
                <c:pt idx="9">
                  <c:v>0.08</c:v>
                </c:pt>
                <c:pt idx="10">
                  <c:v>2.5966666666666671</c:v>
                </c:pt>
                <c:pt idx="11">
                  <c:v>0.20500000000000002</c:v>
                </c:pt>
                <c:pt idx="12">
                  <c:v>0.16333333333333333</c:v>
                </c:pt>
                <c:pt idx="13">
                  <c:v>1.8</c:v>
                </c:pt>
              </c:numCache>
            </c:numRef>
          </c:val>
        </c:ser>
        <c:ser>
          <c:idx val="3"/>
          <c:order val="3"/>
          <c:tx>
            <c:strRef>
              <c:f>'Combined sheet'!$E$15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sheet'!$E$16:$E$29</c:f>
              <c:numCache>
                <c:formatCode>0.00</c:formatCode>
                <c:ptCount val="14"/>
                <c:pt idx="0">
                  <c:v>4.895833333333333</c:v>
                </c:pt>
                <c:pt idx="1">
                  <c:v>10.295833333333334</c:v>
                </c:pt>
                <c:pt idx="2">
                  <c:v>0</c:v>
                </c:pt>
                <c:pt idx="3">
                  <c:v>0.15</c:v>
                </c:pt>
                <c:pt idx="4">
                  <c:v>0.20833333333333331</c:v>
                </c:pt>
                <c:pt idx="5">
                  <c:v>0.27083333333333331</c:v>
                </c:pt>
                <c:pt idx="6">
                  <c:v>2.5208333333333335</c:v>
                </c:pt>
                <c:pt idx="7">
                  <c:v>10.295833333333334</c:v>
                </c:pt>
                <c:pt idx="8">
                  <c:v>4.895833333333333</c:v>
                </c:pt>
                <c:pt idx="9">
                  <c:v>0</c:v>
                </c:pt>
                <c:pt idx="10">
                  <c:v>0.39583333333333331</c:v>
                </c:pt>
                <c:pt idx="11">
                  <c:v>0.33750000000000002</c:v>
                </c:pt>
                <c:pt idx="12">
                  <c:v>0.48333333333333328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sheet'!$F$15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sheet'!$F$16:$F$29</c:f>
              <c:numCache>
                <c:formatCode>0.00</c:formatCode>
                <c:ptCount val="14"/>
                <c:pt idx="0">
                  <c:v>0.16666666666666666</c:v>
                </c:pt>
                <c:pt idx="1">
                  <c:v>0.52500000000000002</c:v>
                </c:pt>
                <c:pt idx="2">
                  <c:v>0</c:v>
                </c:pt>
                <c:pt idx="3">
                  <c:v>0.4</c:v>
                </c:pt>
                <c:pt idx="4">
                  <c:v>3.6666666666666665</c:v>
                </c:pt>
                <c:pt idx="5">
                  <c:v>3.1666666666666665</c:v>
                </c:pt>
                <c:pt idx="6">
                  <c:v>0.16666666666666666</c:v>
                </c:pt>
                <c:pt idx="7">
                  <c:v>0.52500000000000002</c:v>
                </c:pt>
                <c:pt idx="8">
                  <c:v>0.16666666666666666</c:v>
                </c:pt>
                <c:pt idx="9">
                  <c:v>0</c:v>
                </c:pt>
                <c:pt idx="10">
                  <c:v>0.16666666666666666</c:v>
                </c:pt>
                <c:pt idx="11">
                  <c:v>0.4</c:v>
                </c:pt>
                <c:pt idx="12">
                  <c:v>0.4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18112"/>
        <c:axId val="35419648"/>
      </c:barChart>
      <c:catAx>
        <c:axId val="35418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19648"/>
        <c:crosses val="autoZero"/>
        <c:auto val="1"/>
        <c:lblAlgn val="ctr"/>
        <c:lblOffset val="100"/>
        <c:noMultiLvlLbl val="0"/>
      </c:catAx>
      <c:valAx>
        <c:axId val="35419648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41811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15384615384606E-2"/>
          <c:y val="0.14206684932503699"/>
          <c:w val="0.78165322331406495"/>
          <c:h val="0.71416302278504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sheet'!$B$13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sheet'!$B$14:$B$27</c:f>
              <c:numCache>
                <c:formatCode>0.00</c:formatCode>
                <c:ptCount val="14"/>
                <c:pt idx="0">
                  <c:v>9.0513888888888854</c:v>
                </c:pt>
                <c:pt idx="1">
                  <c:v>14.379166666666681</c:v>
                </c:pt>
                <c:pt idx="2">
                  <c:v>1.622222222222222</c:v>
                </c:pt>
                <c:pt idx="3">
                  <c:v>0.65</c:v>
                </c:pt>
                <c:pt idx="4">
                  <c:v>4.0138888888888884</c:v>
                </c:pt>
                <c:pt idx="5">
                  <c:v>3.8513888888888861</c:v>
                </c:pt>
                <c:pt idx="6">
                  <c:v>5.7013888888888884</c:v>
                </c:pt>
                <c:pt idx="7">
                  <c:v>15.12916666666667</c:v>
                </c:pt>
                <c:pt idx="8">
                  <c:v>11.3263888888889</c:v>
                </c:pt>
                <c:pt idx="9">
                  <c:v>0.32222222222222202</c:v>
                </c:pt>
                <c:pt idx="10">
                  <c:v>4.9513888888888884</c:v>
                </c:pt>
                <c:pt idx="11">
                  <c:v>1.212499999999999</c:v>
                </c:pt>
                <c:pt idx="12">
                  <c:v>1.3166666666666671</c:v>
                </c:pt>
                <c:pt idx="13">
                  <c:v>0.97222222222222199</c:v>
                </c:pt>
              </c:numCache>
            </c:numRef>
          </c:val>
        </c:ser>
        <c:ser>
          <c:idx val="1"/>
          <c:order val="1"/>
          <c:tx>
            <c:strRef>
              <c:f>'Combined sheet'!$C$13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sheet'!$C$14:$C$27</c:f>
              <c:numCache>
                <c:formatCode>0.00</c:formatCode>
                <c:ptCount val="14"/>
                <c:pt idx="0">
                  <c:v>9.957777777777773</c:v>
                </c:pt>
                <c:pt idx="1">
                  <c:v>1.2416249999999991</c:v>
                </c:pt>
                <c:pt idx="2">
                  <c:v>0.228277777777778</c:v>
                </c:pt>
                <c:pt idx="3">
                  <c:v>2.5999999999999999E-2</c:v>
                </c:pt>
                <c:pt idx="4">
                  <c:v>1.9371527777777799</c:v>
                </c:pt>
                <c:pt idx="5">
                  <c:v>3.0782777777777799</c:v>
                </c:pt>
                <c:pt idx="6">
                  <c:v>10.49577777777777</c:v>
                </c:pt>
                <c:pt idx="7">
                  <c:v>1.613499999999999</c:v>
                </c:pt>
                <c:pt idx="8">
                  <c:v>13.27827777777776</c:v>
                </c:pt>
                <c:pt idx="9">
                  <c:v>0.30527777777777798</c:v>
                </c:pt>
                <c:pt idx="10">
                  <c:v>3.80077777777778</c:v>
                </c:pt>
                <c:pt idx="11">
                  <c:v>0.25412499999999999</c:v>
                </c:pt>
                <c:pt idx="12">
                  <c:v>0.376</c:v>
                </c:pt>
                <c:pt idx="13">
                  <c:v>2.0371527777777798</c:v>
                </c:pt>
              </c:numCache>
            </c:numRef>
          </c:val>
        </c:ser>
        <c:ser>
          <c:idx val="2"/>
          <c:order val="2"/>
          <c:tx>
            <c:strRef>
              <c:f>'Combined sheet'!$D$13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sheet'!$D$14:$D$27</c:f>
              <c:numCache>
                <c:formatCode>0.00</c:formatCode>
                <c:ptCount val="14"/>
                <c:pt idx="0">
                  <c:v>7.654166666666649</c:v>
                </c:pt>
                <c:pt idx="1">
                  <c:v>1.46875</c:v>
                </c:pt>
                <c:pt idx="2">
                  <c:v>1.2666666666666671</c:v>
                </c:pt>
                <c:pt idx="3">
                  <c:v>0</c:v>
                </c:pt>
                <c:pt idx="4">
                  <c:v>2.4854166666666671</c:v>
                </c:pt>
                <c:pt idx="5">
                  <c:v>2.7041666666666679</c:v>
                </c:pt>
                <c:pt idx="6">
                  <c:v>10.90416666666667</c:v>
                </c:pt>
                <c:pt idx="7">
                  <c:v>1.7625</c:v>
                </c:pt>
                <c:pt idx="8">
                  <c:v>11.704166666666669</c:v>
                </c:pt>
                <c:pt idx="9">
                  <c:v>0.56666666666666698</c:v>
                </c:pt>
                <c:pt idx="10">
                  <c:v>4.6541666666666508</c:v>
                </c:pt>
                <c:pt idx="11">
                  <c:v>0.26874999999999999</c:v>
                </c:pt>
                <c:pt idx="12">
                  <c:v>0.6</c:v>
                </c:pt>
                <c:pt idx="13">
                  <c:v>4.8104166666666508</c:v>
                </c:pt>
              </c:numCache>
            </c:numRef>
          </c:val>
        </c:ser>
        <c:ser>
          <c:idx val="3"/>
          <c:order val="3"/>
          <c:tx>
            <c:strRef>
              <c:f>'Combined sheet'!$E$13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sheet'!$E$14:$E$27</c:f>
              <c:numCache>
                <c:formatCode>0.00</c:formatCode>
                <c:ptCount val="14"/>
                <c:pt idx="0">
                  <c:v>4.5090277777777779</c:v>
                </c:pt>
                <c:pt idx="1">
                  <c:v>3.406249999999996</c:v>
                </c:pt>
                <c:pt idx="2">
                  <c:v>2.7777777777777801E-2</c:v>
                </c:pt>
                <c:pt idx="3">
                  <c:v>0.5</c:v>
                </c:pt>
                <c:pt idx="4">
                  <c:v>1.4027777777777779</c:v>
                </c:pt>
                <c:pt idx="5">
                  <c:v>0.68402777777777801</c:v>
                </c:pt>
                <c:pt idx="6">
                  <c:v>10.08402777777777</c:v>
                </c:pt>
                <c:pt idx="7">
                  <c:v>3.406249999999996</c:v>
                </c:pt>
                <c:pt idx="8">
                  <c:v>4.5090277777777779</c:v>
                </c:pt>
                <c:pt idx="9">
                  <c:v>2.7777777777777801E-2</c:v>
                </c:pt>
                <c:pt idx="10">
                  <c:v>1.4340277777777779</c:v>
                </c:pt>
                <c:pt idx="11">
                  <c:v>0.78125</c:v>
                </c:pt>
                <c:pt idx="12">
                  <c:v>0.5</c:v>
                </c:pt>
                <c:pt idx="13">
                  <c:v>2.7777777777777801E-2</c:v>
                </c:pt>
              </c:numCache>
            </c:numRef>
          </c:val>
        </c:ser>
        <c:ser>
          <c:idx val="4"/>
          <c:order val="4"/>
          <c:tx>
            <c:strRef>
              <c:f>'Combined sheet'!$F$13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sheet'!$F$14:$F$27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71360"/>
        <c:axId val="35472896"/>
      </c:barChart>
      <c:catAx>
        <c:axId val="3547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72896"/>
        <c:crosses val="autoZero"/>
        <c:auto val="1"/>
        <c:lblAlgn val="ctr"/>
        <c:lblOffset val="100"/>
        <c:noMultiLvlLbl val="0"/>
      </c:catAx>
      <c:valAx>
        <c:axId val="35472896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471360"/>
        <c:crosses val="autoZero"/>
        <c:crossBetween val="between"/>
        <c:majorUnit val="10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455691441915904E-2"/>
          <c:y val="0.142099834788319"/>
          <c:w val="0.80649648819849595"/>
          <c:h val="0.70932319984557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sheet'!$B$15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sheet'!$B$16:$B$29</c:f>
              <c:numCache>
                <c:formatCode>0.00</c:formatCode>
                <c:ptCount val="14"/>
                <c:pt idx="0">
                  <c:v>14.01250000000001</c:v>
                </c:pt>
                <c:pt idx="1">
                  <c:v>18.897916666666681</c:v>
                </c:pt>
                <c:pt idx="2">
                  <c:v>3.1333333333333342</c:v>
                </c:pt>
                <c:pt idx="3">
                  <c:v>1.2</c:v>
                </c:pt>
                <c:pt idx="4">
                  <c:v>13.34375</c:v>
                </c:pt>
                <c:pt idx="5">
                  <c:v>11.175000000000001</c:v>
                </c:pt>
                <c:pt idx="6">
                  <c:v>11.625</c:v>
                </c:pt>
                <c:pt idx="7">
                  <c:v>22.304166666666681</c:v>
                </c:pt>
                <c:pt idx="8">
                  <c:v>19.187499999999989</c:v>
                </c:pt>
                <c:pt idx="9">
                  <c:v>0.78333333333333299</c:v>
                </c:pt>
                <c:pt idx="10">
                  <c:v>13.875000000000011</c:v>
                </c:pt>
                <c:pt idx="11">
                  <c:v>3.106249999999998</c:v>
                </c:pt>
                <c:pt idx="12">
                  <c:v>2.3666666666666671</c:v>
                </c:pt>
                <c:pt idx="13">
                  <c:v>4.9895833333333401</c:v>
                </c:pt>
              </c:numCache>
            </c:numRef>
          </c:val>
        </c:ser>
        <c:ser>
          <c:idx val="1"/>
          <c:order val="1"/>
          <c:tx>
            <c:strRef>
              <c:f>'Combined sheet'!$C$15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sheet'!$C$16:$C$29</c:f>
              <c:numCache>
                <c:formatCode>0.00</c:formatCode>
                <c:ptCount val="14"/>
                <c:pt idx="0">
                  <c:v>8.2125000000000004</c:v>
                </c:pt>
                <c:pt idx="1">
                  <c:v>2.510416666666667</c:v>
                </c:pt>
                <c:pt idx="2">
                  <c:v>0.4</c:v>
                </c:pt>
                <c:pt idx="3">
                  <c:v>0</c:v>
                </c:pt>
                <c:pt idx="4">
                  <c:v>2.09375</c:v>
                </c:pt>
                <c:pt idx="5">
                  <c:v>3.2124999999999981</c:v>
                </c:pt>
                <c:pt idx="6">
                  <c:v>8.1125000000000007</c:v>
                </c:pt>
                <c:pt idx="7">
                  <c:v>2.9791666666666661</c:v>
                </c:pt>
                <c:pt idx="8">
                  <c:v>9.7375000000000007</c:v>
                </c:pt>
                <c:pt idx="9">
                  <c:v>0.4</c:v>
                </c:pt>
                <c:pt idx="10">
                  <c:v>4.2375000000000007</c:v>
                </c:pt>
                <c:pt idx="11">
                  <c:v>0.96875</c:v>
                </c:pt>
                <c:pt idx="12">
                  <c:v>0.66666666666666696</c:v>
                </c:pt>
                <c:pt idx="13">
                  <c:v>2.21875</c:v>
                </c:pt>
              </c:numCache>
            </c:numRef>
          </c:val>
        </c:ser>
        <c:ser>
          <c:idx val="2"/>
          <c:order val="2"/>
          <c:tx>
            <c:strRef>
              <c:f>'Combined sheet'!$D$15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sheet'!$D$16:$D$29</c:f>
              <c:numCache>
                <c:formatCode>0.00</c:formatCode>
                <c:ptCount val="14"/>
                <c:pt idx="0">
                  <c:v>8.4948611111110921</c:v>
                </c:pt>
                <c:pt idx="1">
                  <c:v>3.1641666666666679</c:v>
                </c:pt>
                <c:pt idx="2">
                  <c:v>0.89111111111111097</c:v>
                </c:pt>
                <c:pt idx="3">
                  <c:v>0</c:v>
                </c:pt>
                <c:pt idx="4">
                  <c:v>1.262361111111111</c:v>
                </c:pt>
                <c:pt idx="5">
                  <c:v>2.6998611111111108</c:v>
                </c:pt>
                <c:pt idx="6">
                  <c:v>21.79986111111112</c:v>
                </c:pt>
                <c:pt idx="7">
                  <c:v>3.5404166666666672</c:v>
                </c:pt>
                <c:pt idx="8">
                  <c:v>11.7248611111111</c:v>
                </c:pt>
                <c:pt idx="9">
                  <c:v>0.41111111111111098</c:v>
                </c:pt>
                <c:pt idx="10">
                  <c:v>2.8998611111111061</c:v>
                </c:pt>
                <c:pt idx="11">
                  <c:v>0.35749999999999998</c:v>
                </c:pt>
                <c:pt idx="12">
                  <c:v>0.76666666666666705</c:v>
                </c:pt>
                <c:pt idx="13">
                  <c:v>3.837361111111111</c:v>
                </c:pt>
              </c:numCache>
            </c:numRef>
          </c:val>
        </c:ser>
        <c:ser>
          <c:idx val="3"/>
          <c:order val="3"/>
          <c:tx>
            <c:strRef>
              <c:f>'Combined sheet'!$E$15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sheet'!$E$16:$E$29</c:f>
              <c:numCache>
                <c:formatCode>0.00</c:formatCode>
                <c:ptCount val="14"/>
                <c:pt idx="0">
                  <c:v>7.0129166666666478</c:v>
                </c:pt>
                <c:pt idx="1">
                  <c:v>1.787916666666667</c:v>
                </c:pt>
                <c:pt idx="2">
                  <c:v>0</c:v>
                </c:pt>
                <c:pt idx="3">
                  <c:v>0.65</c:v>
                </c:pt>
                <c:pt idx="4">
                  <c:v>0.16666666666666699</c:v>
                </c:pt>
                <c:pt idx="5">
                  <c:v>0.19791666666666699</c:v>
                </c:pt>
                <c:pt idx="6">
                  <c:v>10.57791666666667</c:v>
                </c:pt>
                <c:pt idx="7">
                  <c:v>1.787916666666667</c:v>
                </c:pt>
                <c:pt idx="8">
                  <c:v>7.0129166666666478</c:v>
                </c:pt>
                <c:pt idx="9">
                  <c:v>0</c:v>
                </c:pt>
                <c:pt idx="10">
                  <c:v>0.32291666666666702</c:v>
                </c:pt>
                <c:pt idx="11">
                  <c:v>0.80625000000000002</c:v>
                </c:pt>
                <c:pt idx="12">
                  <c:v>0.81666666666666599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sheet'!$F$15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sheet'!$F$16:$F$29</c:f>
              <c:numCache>
                <c:formatCode>0.00</c:formatCode>
                <c:ptCount val="14"/>
                <c:pt idx="0">
                  <c:v>0.16666666666666699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2.6666666666666661</c:v>
                </c:pt>
                <c:pt idx="5">
                  <c:v>4.166666666666667</c:v>
                </c:pt>
                <c:pt idx="6">
                  <c:v>0.16666666666666699</c:v>
                </c:pt>
                <c:pt idx="7">
                  <c:v>1</c:v>
                </c:pt>
                <c:pt idx="8">
                  <c:v>0.16666666666666699</c:v>
                </c:pt>
                <c:pt idx="9">
                  <c:v>0</c:v>
                </c:pt>
                <c:pt idx="10">
                  <c:v>0.16666666666666699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12704"/>
        <c:axId val="35514240"/>
      </c:barChart>
      <c:catAx>
        <c:axId val="3551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514240"/>
        <c:crosses val="autoZero"/>
        <c:auto val="1"/>
        <c:lblAlgn val="ctr"/>
        <c:lblOffset val="100"/>
        <c:noMultiLvlLbl val="0"/>
      </c:catAx>
      <c:valAx>
        <c:axId val="355142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12704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1959666694118E-2"/>
          <c:y val="0.16600434607681672"/>
          <c:w val="0.77142857142857646"/>
          <c:h val="0.6897106109324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sheet'!$B$32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sheet'!$B$33:$B$46</c:f>
              <c:numCache>
                <c:formatCode>0.00</c:formatCode>
                <c:ptCount val="14"/>
                <c:pt idx="0">
                  <c:v>11.0625</c:v>
                </c:pt>
                <c:pt idx="1">
                  <c:v>13.110416666666666</c:v>
                </c:pt>
                <c:pt idx="2">
                  <c:v>8.8250000000000011</c:v>
                </c:pt>
                <c:pt idx="3">
                  <c:v>16.012499999999999</c:v>
                </c:pt>
                <c:pt idx="4">
                  <c:v>2.0333333333333332</c:v>
                </c:pt>
                <c:pt idx="5">
                  <c:v>0.6</c:v>
                </c:pt>
                <c:pt idx="6">
                  <c:v>4.53125</c:v>
                </c:pt>
                <c:pt idx="7">
                  <c:v>8.3250000000000011</c:v>
                </c:pt>
                <c:pt idx="8">
                  <c:v>14.829166666666666</c:v>
                </c:pt>
                <c:pt idx="9">
                  <c:v>0.33333333333333331</c:v>
                </c:pt>
                <c:pt idx="10">
                  <c:v>11.075000000000001</c:v>
                </c:pt>
                <c:pt idx="11">
                  <c:v>2.6937500000000001</c:v>
                </c:pt>
                <c:pt idx="12">
                  <c:v>3.7666666666666671</c:v>
                </c:pt>
                <c:pt idx="13">
                  <c:v>2.0520833333333335</c:v>
                </c:pt>
              </c:numCache>
            </c:numRef>
          </c:val>
        </c:ser>
        <c:ser>
          <c:idx val="1"/>
          <c:order val="1"/>
          <c:tx>
            <c:strRef>
              <c:f>'Combined sheet'!$C$32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sheet'!$C$33:$C$46</c:f>
              <c:numCache>
                <c:formatCode>0.00</c:formatCode>
                <c:ptCount val="14"/>
                <c:pt idx="0">
                  <c:v>6.1902777777777773</c:v>
                </c:pt>
                <c:pt idx="1">
                  <c:v>1.6145833333333333</c:v>
                </c:pt>
                <c:pt idx="2">
                  <c:v>5.2152777777777777</c:v>
                </c:pt>
                <c:pt idx="3">
                  <c:v>7.5902777777777777</c:v>
                </c:pt>
                <c:pt idx="4">
                  <c:v>0.26111111111111107</c:v>
                </c:pt>
                <c:pt idx="5">
                  <c:v>0</c:v>
                </c:pt>
                <c:pt idx="6">
                  <c:v>1.3090277777777779</c:v>
                </c:pt>
                <c:pt idx="7">
                  <c:v>2.3652777777777776</c:v>
                </c:pt>
                <c:pt idx="8">
                  <c:v>1.8958333333333333</c:v>
                </c:pt>
                <c:pt idx="9">
                  <c:v>0.21111111111111111</c:v>
                </c:pt>
                <c:pt idx="10">
                  <c:v>3.0902777777777777</c:v>
                </c:pt>
                <c:pt idx="11">
                  <c:v>0.78125</c:v>
                </c:pt>
                <c:pt idx="12">
                  <c:v>0.33333333333333331</c:v>
                </c:pt>
                <c:pt idx="13">
                  <c:v>1.3923611111111112</c:v>
                </c:pt>
              </c:numCache>
            </c:numRef>
          </c:val>
        </c:ser>
        <c:ser>
          <c:idx val="2"/>
          <c:order val="2"/>
          <c:tx>
            <c:strRef>
              <c:f>'Combined sheet'!$D$32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sheet'!$D$33:$D$46</c:f>
              <c:numCache>
                <c:formatCode>0.00</c:formatCode>
                <c:ptCount val="14"/>
                <c:pt idx="0">
                  <c:v>11.446666666666667</c:v>
                </c:pt>
                <c:pt idx="1">
                  <c:v>1.1633333333333333</c:v>
                </c:pt>
                <c:pt idx="2">
                  <c:v>6.3966666666666674</c:v>
                </c:pt>
                <c:pt idx="3">
                  <c:v>11.896666666666667</c:v>
                </c:pt>
                <c:pt idx="4">
                  <c:v>0.45</c:v>
                </c:pt>
                <c:pt idx="5">
                  <c:v>0.08</c:v>
                </c:pt>
                <c:pt idx="6">
                  <c:v>1.9416666666666669</c:v>
                </c:pt>
                <c:pt idx="7">
                  <c:v>2.8666666666666671</c:v>
                </c:pt>
                <c:pt idx="8">
                  <c:v>1.4133333333333333</c:v>
                </c:pt>
                <c:pt idx="9">
                  <c:v>0.08</c:v>
                </c:pt>
                <c:pt idx="10">
                  <c:v>2.5966666666666671</c:v>
                </c:pt>
                <c:pt idx="11">
                  <c:v>0.20500000000000002</c:v>
                </c:pt>
                <c:pt idx="12">
                  <c:v>0.16333333333333333</c:v>
                </c:pt>
                <c:pt idx="13">
                  <c:v>1.8</c:v>
                </c:pt>
              </c:numCache>
            </c:numRef>
          </c:val>
        </c:ser>
        <c:ser>
          <c:idx val="3"/>
          <c:order val="3"/>
          <c:tx>
            <c:strRef>
              <c:f>'Combined sheet'!$E$32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sheet'!$E$33:$E$46</c:f>
              <c:numCache>
                <c:formatCode>0.00</c:formatCode>
                <c:ptCount val="14"/>
                <c:pt idx="0">
                  <c:v>4.895833333333333</c:v>
                </c:pt>
                <c:pt idx="1">
                  <c:v>10.295833333333334</c:v>
                </c:pt>
                <c:pt idx="2">
                  <c:v>2.5208333333333335</c:v>
                </c:pt>
                <c:pt idx="3">
                  <c:v>4.895833333333333</c:v>
                </c:pt>
                <c:pt idx="4">
                  <c:v>0</c:v>
                </c:pt>
                <c:pt idx="5">
                  <c:v>0.15</c:v>
                </c:pt>
                <c:pt idx="6">
                  <c:v>0.20833333333333331</c:v>
                </c:pt>
                <c:pt idx="7">
                  <c:v>0.27083333333333331</c:v>
                </c:pt>
                <c:pt idx="8">
                  <c:v>10.295833333333334</c:v>
                </c:pt>
                <c:pt idx="9">
                  <c:v>0</c:v>
                </c:pt>
                <c:pt idx="10">
                  <c:v>0.39583333333333331</c:v>
                </c:pt>
                <c:pt idx="11">
                  <c:v>0.33750000000000002</c:v>
                </c:pt>
                <c:pt idx="12">
                  <c:v>0.48333333333333328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sheet'!$F$32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sheet'!$F$33:$F$46</c:f>
              <c:numCache>
                <c:formatCode>0.00</c:formatCode>
                <c:ptCount val="14"/>
                <c:pt idx="0">
                  <c:v>0.16666666666666666</c:v>
                </c:pt>
                <c:pt idx="1">
                  <c:v>0.52500000000000002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</c:v>
                </c:pt>
                <c:pt idx="5">
                  <c:v>0.4</c:v>
                </c:pt>
                <c:pt idx="6">
                  <c:v>3.6666666666666665</c:v>
                </c:pt>
                <c:pt idx="7">
                  <c:v>3.1666666666666665</c:v>
                </c:pt>
                <c:pt idx="8">
                  <c:v>0.52500000000000002</c:v>
                </c:pt>
                <c:pt idx="9">
                  <c:v>0</c:v>
                </c:pt>
                <c:pt idx="10">
                  <c:v>0.16666666666666666</c:v>
                </c:pt>
                <c:pt idx="11">
                  <c:v>0.4</c:v>
                </c:pt>
                <c:pt idx="12">
                  <c:v>0.4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34016"/>
        <c:axId val="37339904"/>
      </c:barChart>
      <c:catAx>
        <c:axId val="3733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339904"/>
        <c:crosses val="autoZero"/>
        <c:auto val="1"/>
        <c:lblAlgn val="ctr"/>
        <c:lblOffset val="100"/>
        <c:noMultiLvlLbl val="0"/>
      </c:catAx>
      <c:valAx>
        <c:axId val="37339904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334016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21978021977995E-2"/>
          <c:y val="0.16398713826366601"/>
          <c:w val="0.80832626371795901"/>
          <c:h val="0.68971061093247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sheet'!$B$30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sheet'!$B$31:$B$44</c:f>
              <c:numCache>
                <c:formatCode>0.00</c:formatCode>
                <c:ptCount val="14"/>
                <c:pt idx="0">
                  <c:v>9.0513888888888854</c:v>
                </c:pt>
                <c:pt idx="1">
                  <c:v>14.379166666666681</c:v>
                </c:pt>
                <c:pt idx="2">
                  <c:v>5.7013888888888884</c:v>
                </c:pt>
                <c:pt idx="3">
                  <c:v>11.3263888888889</c:v>
                </c:pt>
                <c:pt idx="4">
                  <c:v>1.622222222222222</c:v>
                </c:pt>
                <c:pt idx="5">
                  <c:v>0.65</c:v>
                </c:pt>
                <c:pt idx="6">
                  <c:v>4.0138888888888884</c:v>
                </c:pt>
                <c:pt idx="7">
                  <c:v>3.8513888888888861</c:v>
                </c:pt>
                <c:pt idx="8">
                  <c:v>15.12916666666667</c:v>
                </c:pt>
                <c:pt idx="9">
                  <c:v>0.32222222222222202</c:v>
                </c:pt>
                <c:pt idx="10">
                  <c:v>4.9513888888888884</c:v>
                </c:pt>
                <c:pt idx="11">
                  <c:v>1.212499999999999</c:v>
                </c:pt>
                <c:pt idx="12">
                  <c:v>1.3166666666666671</c:v>
                </c:pt>
                <c:pt idx="13">
                  <c:v>0.97222222222222199</c:v>
                </c:pt>
              </c:numCache>
            </c:numRef>
          </c:val>
        </c:ser>
        <c:ser>
          <c:idx val="1"/>
          <c:order val="1"/>
          <c:tx>
            <c:strRef>
              <c:f>'Combined sheet'!$C$30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sheet'!$C$31:$C$44</c:f>
              <c:numCache>
                <c:formatCode>0.00</c:formatCode>
                <c:ptCount val="14"/>
                <c:pt idx="0">
                  <c:v>9.957777777777773</c:v>
                </c:pt>
                <c:pt idx="1">
                  <c:v>1.2416249999999991</c:v>
                </c:pt>
                <c:pt idx="2">
                  <c:v>10.49577777777777</c:v>
                </c:pt>
                <c:pt idx="3">
                  <c:v>13.27827777777776</c:v>
                </c:pt>
                <c:pt idx="4">
                  <c:v>0.228277777777778</c:v>
                </c:pt>
                <c:pt idx="5">
                  <c:v>2.5999999999999999E-2</c:v>
                </c:pt>
                <c:pt idx="6">
                  <c:v>1.9371527777777799</c:v>
                </c:pt>
                <c:pt idx="7">
                  <c:v>3.0782777777777799</c:v>
                </c:pt>
                <c:pt idx="8">
                  <c:v>1.613499999999999</c:v>
                </c:pt>
                <c:pt idx="9">
                  <c:v>0.30527777777777798</c:v>
                </c:pt>
                <c:pt idx="10">
                  <c:v>3.80077777777778</c:v>
                </c:pt>
                <c:pt idx="11">
                  <c:v>0.25412499999999999</c:v>
                </c:pt>
                <c:pt idx="12">
                  <c:v>0.376</c:v>
                </c:pt>
                <c:pt idx="13">
                  <c:v>2.0371527777777798</c:v>
                </c:pt>
              </c:numCache>
            </c:numRef>
          </c:val>
        </c:ser>
        <c:ser>
          <c:idx val="2"/>
          <c:order val="2"/>
          <c:tx>
            <c:strRef>
              <c:f>'Combined sheet'!$D$30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sheet'!$D$31:$D$44</c:f>
              <c:numCache>
                <c:formatCode>0.00</c:formatCode>
                <c:ptCount val="14"/>
                <c:pt idx="0">
                  <c:v>7.654166666666649</c:v>
                </c:pt>
                <c:pt idx="1">
                  <c:v>1.46875</c:v>
                </c:pt>
                <c:pt idx="2">
                  <c:v>10.90416666666667</c:v>
                </c:pt>
                <c:pt idx="3">
                  <c:v>11.704166666666669</c:v>
                </c:pt>
                <c:pt idx="4">
                  <c:v>1.2666666666666671</c:v>
                </c:pt>
                <c:pt idx="5">
                  <c:v>0</c:v>
                </c:pt>
                <c:pt idx="6">
                  <c:v>2.4854166666666671</c:v>
                </c:pt>
                <c:pt idx="7">
                  <c:v>2.7041666666666679</c:v>
                </c:pt>
                <c:pt idx="8">
                  <c:v>1.7625</c:v>
                </c:pt>
                <c:pt idx="9">
                  <c:v>0.56666666666666698</c:v>
                </c:pt>
                <c:pt idx="10">
                  <c:v>4.6541666666666508</c:v>
                </c:pt>
                <c:pt idx="11">
                  <c:v>0.26874999999999999</c:v>
                </c:pt>
                <c:pt idx="12">
                  <c:v>0.6</c:v>
                </c:pt>
                <c:pt idx="13">
                  <c:v>4.8104166666666508</c:v>
                </c:pt>
              </c:numCache>
            </c:numRef>
          </c:val>
        </c:ser>
        <c:ser>
          <c:idx val="3"/>
          <c:order val="3"/>
          <c:tx>
            <c:strRef>
              <c:f>'Combined sheet'!$E$30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sheet'!$E$31:$E$44</c:f>
              <c:numCache>
                <c:formatCode>0.00</c:formatCode>
                <c:ptCount val="14"/>
                <c:pt idx="0">
                  <c:v>4.5090277777777779</c:v>
                </c:pt>
                <c:pt idx="1">
                  <c:v>3.406249999999996</c:v>
                </c:pt>
                <c:pt idx="2">
                  <c:v>10.08402777777777</c:v>
                </c:pt>
                <c:pt idx="3">
                  <c:v>4.5090277777777779</c:v>
                </c:pt>
                <c:pt idx="4">
                  <c:v>2.7777777777777801E-2</c:v>
                </c:pt>
                <c:pt idx="5">
                  <c:v>0.5</c:v>
                </c:pt>
                <c:pt idx="6">
                  <c:v>1.4027777777777779</c:v>
                </c:pt>
                <c:pt idx="7">
                  <c:v>0.68402777777777801</c:v>
                </c:pt>
                <c:pt idx="8">
                  <c:v>3.406249999999996</c:v>
                </c:pt>
                <c:pt idx="9">
                  <c:v>2.7777777777777801E-2</c:v>
                </c:pt>
                <c:pt idx="10">
                  <c:v>1.4340277777777779</c:v>
                </c:pt>
                <c:pt idx="11">
                  <c:v>0.78125</c:v>
                </c:pt>
                <c:pt idx="12">
                  <c:v>0.5</c:v>
                </c:pt>
                <c:pt idx="13">
                  <c:v>2.7777777777777801E-2</c:v>
                </c:pt>
              </c:numCache>
            </c:numRef>
          </c:val>
        </c:ser>
        <c:ser>
          <c:idx val="4"/>
          <c:order val="4"/>
          <c:tx>
            <c:strRef>
              <c:f>'Combined sheet'!$F$30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sheet'!$F$31:$F$44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2.5499999999999998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35424"/>
        <c:axId val="37741312"/>
      </c:barChart>
      <c:catAx>
        <c:axId val="3773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741312"/>
        <c:crosses val="autoZero"/>
        <c:auto val="1"/>
        <c:lblAlgn val="ctr"/>
        <c:lblOffset val="100"/>
        <c:noMultiLvlLbl val="0"/>
      </c:catAx>
      <c:valAx>
        <c:axId val="37741312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735424"/>
        <c:crosses val="autoZero"/>
        <c:crossBetween val="between"/>
        <c:majorUnit val="10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21978021977995E-2"/>
          <c:y val="0.16398713826366601"/>
          <c:w val="0.84168696379006602"/>
          <c:h val="0.689710610932477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 2010 Snapshot with FY09 AFFO_110209 (NOAA-NASA-Navy Adjust).xlsx]Combined sheet'!$B$32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sheet'!$B$33:$B$46</c:f>
              <c:numCache>
                <c:formatCode>0.00</c:formatCode>
                <c:ptCount val="14"/>
                <c:pt idx="0">
                  <c:v>14.01250000000001</c:v>
                </c:pt>
                <c:pt idx="1">
                  <c:v>18.897916666666681</c:v>
                </c:pt>
                <c:pt idx="2">
                  <c:v>11.625</c:v>
                </c:pt>
                <c:pt idx="3">
                  <c:v>19.187499999999989</c:v>
                </c:pt>
                <c:pt idx="4">
                  <c:v>3.1333333333333342</c:v>
                </c:pt>
                <c:pt idx="5">
                  <c:v>1.2</c:v>
                </c:pt>
                <c:pt idx="6">
                  <c:v>13.34375</c:v>
                </c:pt>
                <c:pt idx="7">
                  <c:v>11.175000000000001</c:v>
                </c:pt>
                <c:pt idx="8">
                  <c:v>22.304166666666681</c:v>
                </c:pt>
                <c:pt idx="9">
                  <c:v>0.78333333333333299</c:v>
                </c:pt>
                <c:pt idx="10">
                  <c:v>13.875000000000011</c:v>
                </c:pt>
                <c:pt idx="11">
                  <c:v>3.106249999999998</c:v>
                </c:pt>
                <c:pt idx="12">
                  <c:v>2.3666666666666671</c:v>
                </c:pt>
                <c:pt idx="13">
                  <c:v>4.9895833333333401</c:v>
                </c:pt>
              </c:numCache>
            </c:numRef>
          </c:val>
        </c:ser>
        <c:ser>
          <c:idx val="1"/>
          <c:order val="1"/>
          <c:tx>
            <c:strRef>
              <c:f>'[2 2010 Snapshot with FY09 AFFO_110209 (NOAA-NASA-Navy Adjust).xlsx]Combined sheet'!$C$32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sheet'!$C$33:$C$46</c:f>
              <c:numCache>
                <c:formatCode>0.00</c:formatCode>
                <c:ptCount val="14"/>
                <c:pt idx="0">
                  <c:v>8.2125000000000004</c:v>
                </c:pt>
                <c:pt idx="1">
                  <c:v>2.510416666666667</c:v>
                </c:pt>
                <c:pt idx="2">
                  <c:v>8.1125000000000007</c:v>
                </c:pt>
                <c:pt idx="3">
                  <c:v>9.7375000000000007</c:v>
                </c:pt>
                <c:pt idx="4">
                  <c:v>0.4</c:v>
                </c:pt>
                <c:pt idx="5">
                  <c:v>0</c:v>
                </c:pt>
                <c:pt idx="6">
                  <c:v>2.09375</c:v>
                </c:pt>
                <c:pt idx="7">
                  <c:v>3.2124999999999981</c:v>
                </c:pt>
                <c:pt idx="8">
                  <c:v>2.9791666666666661</c:v>
                </c:pt>
                <c:pt idx="9">
                  <c:v>0.4</c:v>
                </c:pt>
                <c:pt idx="10">
                  <c:v>4.2375000000000007</c:v>
                </c:pt>
                <c:pt idx="11">
                  <c:v>0.96875</c:v>
                </c:pt>
                <c:pt idx="12">
                  <c:v>0.66666666666666696</c:v>
                </c:pt>
                <c:pt idx="13">
                  <c:v>2.21875</c:v>
                </c:pt>
              </c:numCache>
            </c:numRef>
          </c:val>
        </c:ser>
        <c:ser>
          <c:idx val="2"/>
          <c:order val="2"/>
          <c:tx>
            <c:strRef>
              <c:f>'[2 2010 Snapshot with FY09 AFFO_110209 (NOAA-NASA-Navy Adjust).xlsx]Combined sheet'!$D$32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sheet'!$D$33:$D$46</c:f>
              <c:numCache>
                <c:formatCode>0.00</c:formatCode>
                <c:ptCount val="14"/>
                <c:pt idx="0">
                  <c:v>8.4948611111110921</c:v>
                </c:pt>
                <c:pt idx="1">
                  <c:v>3.1641666666666679</c:v>
                </c:pt>
                <c:pt idx="2">
                  <c:v>21.79986111111112</c:v>
                </c:pt>
                <c:pt idx="3">
                  <c:v>11.7248611111111</c:v>
                </c:pt>
                <c:pt idx="4">
                  <c:v>0.89111111111111097</c:v>
                </c:pt>
                <c:pt idx="5">
                  <c:v>0</c:v>
                </c:pt>
                <c:pt idx="6">
                  <c:v>1.262361111111111</c:v>
                </c:pt>
                <c:pt idx="7">
                  <c:v>2.6998611111111108</c:v>
                </c:pt>
                <c:pt idx="8">
                  <c:v>3.5404166666666672</c:v>
                </c:pt>
                <c:pt idx="9">
                  <c:v>0.41111111111111098</c:v>
                </c:pt>
                <c:pt idx="10">
                  <c:v>2.8998611111111061</c:v>
                </c:pt>
                <c:pt idx="11">
                  <c:v>0.35749999999999998</c:v>
                </c:pt>
                <c:pt idx="12">
                  <c:v>0.76666666666666705</c:v>
                </c:pt>
                <c:pt idx="13">
                  <c:v>3.837361111111111</c:v>
                </c:pt>
              </c:numCache>
            </c:numRef>
          </c:val>
        </c:ser>
        <c:ser>
          <c:idx val="3"/>
          <c:order val="3"/>
          <c:tx>
            <c:strRef>
              <c:f>'[2 2010 Snapshot with FY09 AFFO_110209 (NOAA-NASA-Navy Adjust).xlsx]Combined sheet'!$E$32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sheet'!$E$33:$E$46</c:f>
              <c:numCache>
                <c:formatCode>0.00</c:formatCode>
                <c:ptCount val="14"/>
                <c:pt idx="0">
                  <c:v>7.0129166666666478</c:v>
                </c:pt>
                <c:pt idx="1">
                  <c:v>1.787916666666667</c:v>
                </c:pt>
                <c:pt idx="2">
                  <c:v>10.57791666666667</c:v>
                </c:pt>
                <c:pt idx="3">
                  <c:v>7.0129166666666478</c:v>
                </c:pt>
                <c:pt idx="4">
                  <c:v>0</c:v>
                </c:pt>
                <c:pt idx="5">
                  <c:v>0.65</c:v>
                </c:pt>
                <c:pt idx="6">
                  <c:v>0.16666666666666699</c:v>
                </c:pt>
                <c:pt idx="7">
                  <c:v>0.19791666666666699</c:v>
                </c:pt>
                <c:pt idx="8">
                  <c:v>1.787916666666667</c:v>
                </c:pt>
                <c:pt idx="9">
                  <c:v>0</c:v>
                </c:pt>
                <c:pt idx="10">
                  <c:v>0.32291666666666702</c:v>
                </c:pt>
                <c:pt idx="11">
                  <c:v>0.80625000000000002</c:v>
                </c:pt>
                <c:pt idx="12">
                  <c:v>0.81666666666666599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'[2 2010 Snapshot with FY09 AFFO_110209 (NOAA-NASA-Navy Adjust).xlsx]Combined sheet'!$F$32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sheet'!$F$33:$F$46</c:f>
              <c:numCache>
                <c:formatCode>0.00</c:formatCode>
                <c:ptCount val="14"/>
                <c:pt idx="0">
                  <c:v>0.16666666666666699</c:v>
                </c:pt>
                <c:pt idx="1">
                  <c:v>1</c:v>
                </c:pt>
                <c:pt idx="2">
                  <c:v>0.16666666666666699</c:v>
                </c:pt>
                <c:pt idx="3">
                  <c:v>0.16666666666666699</c:v>
                </c:pt>
                <c:pt idx="4">
                  <c:v>0</c:v>
                </c:pt>
                <c:pt idx="5">
                  <c:v>0</c:v>
                </c:pt>
                <c:pt idx="6">
                  <c:v>2.6666666666666661</c:v>
                </c:pt>
                <c:pt idx="7">
                  <c:v>4.166666666666667</c:v>
                </c:pt>
                <c:pt idx="8">
                  <c:v>1</c:v>
                </c:pt>
                <c:pt idx="9">
                  <c:v>0</c:v>
                </c:pt>
                <c:pt idx="10">
                  <c:v>0.16666666666666699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78176"/>
        <c:axId val="38188160"/>
      </c:barChart>
      <c:catAx>
        <c:axId val="3817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88160"/>
        <c:crosses val="autoZero"/>
        <c:auto val="1"/>
        <c:lblAlgn val="ctr"/>
        <c:lblOffset val="100"/>
        <c:noMultiLvlLbl val="0"/>
      </c:catAx>
      <c:valAx>
        <c:axId val="381881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178176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32311632942075202"/>
          <c:y val="2.3763760527158801E-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'Combined sheet'!$J$118</c:f>
              <c:strCache>
                <c:ptCount val="1"/>
                <c:pt idx="0">
                  <c:v>FY12-FY10</c:v>
                </c:pt>
              </c:strCache>
            </c:strRef>
          </c:tx>
          <c:spPr>
            <a:effectLst>
              <a:outerShdw blurRad="40005" dist="22987" dir="2700000" algn="tl" rotWithShape="0">
                <a:schemeClr val="accent2">
                  <a:lumMod val="50000"/>
                  <a:alpha val="35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cat>
            <c:strRef>
              <c:f>'Combined sheet'!$K$120:$AA$120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sheet'!$K$119:$AA$119</c:f>
              <c:numCache>
                <c:formatCode>0.0</c:formatCode>
                <c:ptCount val="17"/>
                <c:pt idx="0">
                  <c:v>-2.129999999999999</c:v>
                </c:pt>
                <c:pt idx="1">
                  <c:v>1.36</c:v>
                </c:pt>
                <c:pt idx="2">
                  <c:v>-23.87</c:v>
                </c:pt>
                <c:pt idx="3">
                  <c:v>1.3</c:v>
                </c:pt>
                <c:pt idx="4">
                  <c:v>-6</c:v>
                </c:pt>
                <c:pt idx="5">
                  <c:v>-3.05</c:v>
                </c:pt>
                <c:pt idx="6">
                  <c:v>-1.2100000000000011</c:v>
                </c:pt>
                <c:pt idx="7">
                  <c:v>-16.010000000000002</c:v>
                </c:pt>
                <c:pt idx="8">
                  <c:v>-3.4500000000000011</c:v>
                </c:pt>
                <c:pt idx="9">
                  <c:v>5.7999999999999989</c:v>
                </c:pt>
                <c:pt idx="10">
                  <c:v>-4.3999999999999986</c:v>
                </c:pt>
                <c:pt idx="11">
                  <c:v>-5.75</c:v>
                </c:pt>
                <c:pt idx="12">
                  <c:v>-1.1000000000000001</c:v>
                </c:pt>
                <c:pt idx="13">
                  <c:v>2.25</c:v>
                </c:pt>
                <c:pt idx="14">
                  <c:v>-1.160000000000001</c:v>
                </c:pt>
                <c:pt idx="15">
                  <c:v>-0.369999999999999</c:v>
                </c:pt>
                <c:pt idx="16">
                  <c:v>1.8099999999999949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033280"/>
        <c:axId val="38034816"/>
      </c:barChart>
      <c:catAx>
        <c:axId val="38033280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38034816"/>
        <c:crosses val="autoZero"/>
        <c:auto val="1"/>
        <c:lblAlgn val="ctr"/>
        <c:lblOffset val="100"/>
        <c:noMultiLvlLbl val="0"/>
      </c:catAx>
      <c:valAx>
        <c:axId val="38034816"/>
        <c:scaling>
          <c:orientation val="minMax"/>
          <c:max val="25"/>
          <c:min val="-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Man years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38033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312342648148405E-2"/>
          <c:y val="0.166134038732454"/>
          <c:w val="0.80216091553852298"/>
          <c:h val="0.69009584664537804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'Combined sheet'!$F$13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sheet'!$F$14:$F$27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3152"/>
        <c:axId val="33735424"/>
      </c:barChart>
      <c:catAx>
        <c:axId val="337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735424"/>
        <c:crosses val="autoZero"/>
        <c:auto val="1"/>
        <c:lblAlgn val="ctr"/>
        <c:lblOffset val="100"/>
        <c:noMultiLvlLbl val="0"/>
      </c:catAx>
      <c:valAx>
        <c:axId val="33735424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spc="-1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713152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10654827969114"/>
          <c:y val="0.266331658291457"/>
          <c:w val="0.36736958934517422"/>
          <c:h val="0.55443886097152284"/>
        </c:manualLayout>
      </c:layout>
      <c:pieChart>
        <c:varyColors val="1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504D">
                      <a:shade val="30000"/>
                      <a:satMod val="115000"/>
                    </a:srgbClr>
                  </a:gs>
                  <a:gs pos="50000">
                    <a:srgbClr val="C0504D">
                      <a:shade val="67500"/>
                      <a:satMod val="115000"/>
                    </a:srgbClr>
                  </a:gs>
                  <a:gs pos="100000">
                    <a:srgbClr val="C0504D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9BBB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elete val="1"/>
          </c:dLbls>
          <c:cat>
            <c:strRef>
              <c:f>'[3-Draft-2012-Combined-Master-AFFOFY09-27Feb2013-1232L.xlsx]Combined sheet'!$M$12:$O$12</c:f>
              <c:strCache>
                <c:ptCount val="3"/>
                <c:pt idx="0">
                  <c:v>General</c:v>
                </c:pt>
                <c:pt idx="1">
                  <c:v>Modeling</c:v>
                </c:pt>
                <c:pt idx="2">
                  <c:v>Observing</c:v>
                </c:pt>
              </c:strCache>
            </c:strRef>
          </c:cat>
          <c:val>
            <c:numRef>
              <c:f>'[3-Draft-2012-Combined-Master-AFFOFY09-27Feb2013-1232L.xlsx]Combined sheet'!$M$13:$O$13</c:f>
              <c:numCache>
                <c:formatCode>0</c:formatCode>
                <c:ptCount val="3"/>
                <c:pt idx="0">
                  <c:v>75.074999999999989</c:v>
                </c:pt>
                <c:pt idx="1">
                  <c:v>99.65</c:v>
                </c:pt>
                <c:pt idx="2">
                  <c:v>54.65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solidFill>
      <a:srgbClr val="FFFFFF">
        <a:alpha val="0"/>
      </a:srgbClr>
    </a:solidFill>
    <a:ln w="3175">
      <a:noFill/>
      <a:prstDash val="solid"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0901001112278"/>
          <c:y val="0.300163132137031"/>
          <c:w val="0.37708565072302558"/>
          <c:h val="0.55301794453507369"/>
        </c:manualLayout>
      </c:layout>
      <c:pieChart>
        <c:varyColors val="1"/>
        <c:ser>
          <c:idx val="0"/>
          <c:order val="0"/>
          <c:tx>
            <c:strRef>
              <c:f>'[Draft - 4c 2012 Combined_BvsA (man-years &amp; $)_27Feb2013-1238L.xlsx]Combined A&amp;B (no HFIP breakout)'!$D$2</c:f>
              <c:strCache>
                <c:ptCount val="1"/>
                <c:pt idx="0">
                  <c:v>Total (man-year)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4F81BD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8064A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solidFill>
                <a:srgbClr val="9BBB59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'[Draft - 4c 2012 Combined_BvsA (man-years &amp; $)_27Feb2013-1238L.xlsx]Combined A&amp;B (no HFIP breakout)'!$A$3:$A$7</c:f>
              <c:strCache>
                <c:ptCount val="5"/>
                <c:pt idx="0">
                  <c:v>NOAA</c:v>
                </c:pt>
                <c:pt idx="1">
                  <c:v>Navy</c:v>
                </c:pt>
                <c:pt idx="2">
                  <c:v>NASA</c:v>
                </c:pt>
                <c:pt idx="3">
                  <c:v>NSF</c:v>
                </c:pt>
                <c:pt idx="4">
                  <c:v>Other</c:v>
                </c:pt>
              </c:strCache>
            </c:strRef>
          </c:cat>
          <c:val>
            <c:numRef>
              <c:f>'[Draft - 4c 2012 Combined_BvsA (man-years &amp; $)_27Feb2013-1238L.xlsx]Combined A&amp;B (no HFIP breakout)'!$D$3:$D$7</c:f>
              <c:numCache>
                <c:formatCode>0</c:formatCode>
                <c:ptCount val="5"/>
                <c:pt idx="0">
                  <c:v>107.375</c:v>
                </c:pt>
                <c:pt idx="1">
                  <c:v>35</c:v>
                </c:pt>
                <c:pt idx="2">
                  <c:v>35</c:v>
                </c:pt>
                <c:pt idx="3">
                  <c:v>42.45</c:v>
                </c:pt>
                <c:pt idx="4">
                  <c:v>9.75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06231454005902"/>
          <c:y val="0.193899782135076"/>
          <c:w val="0.45252225519287798"/>
          <c:h val="0.66448801742919394"/>
        </c:manualLayout>
      </c:layout>
      <c:pieChart>
        <c:varyColors val="1"/>
        <c:ser>
          <c:idx val="0"/>
          <c:order val="0"/>
          <c:tx>
            <c:strRef>
              <c:f>'Combined B vs A breakdown'!$G$1</c:f>
              <c:strCache>
                <c:ptCount val="1"/>
                <c:pt idx="0">
                  <c:v>Total ($K)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23241" dir="2700000" algn="br">
                <a:srgbClr val="000000">
                  <a:alpha val="89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5"/>
            <c:bubble3D val="0"/>
            <c:explosion val="11"/>
            <c:spPr>
              <a:solidFill>
                <a:schemeClr val="bg1">
                  <a:lumMod val="65000"/>
                </a:schemeClr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'Combined B vs A breakdown'!$A$2:$A$7</c:f>
              <c:strCache>
                <c:ptCount val="6"/>
                <c:pt idx="0">
                  <c:v>NOAA</c:v>
                </c:pt>
                <c:pt idx="1">
                  <c:v>Navy</c:v>
                </c:pt>
                <c:pt idx="2">
                  <c:v>NASA</c:v>
                </c:pt>
                <c:pt idx="3">
                  <c:v>NSF</c:v>
                </c:pt>
                <c:pt idx="4">
                  <c:v>Other</c:v>
                </c:pt>
                <c:pt idx="5">
                  <c:v>Research Facilities</c:v>
                </c:pt>
              </c:strCache>
            </c:strRef>
          </c:cat>
          <c:val>
            <c:numRef>
              <c:f>'Combined B vs A breakdown'!$G$2:$G$7</c:f>
              <c:numCache>
                <c:formatCode>_("$"* #,##0_);_("$"* \(#,##0\);_("$"* "-"??_);_(@_)</c:formatCode>
                <c:ptCount val="6"/>
                <c:pt idx="0">
                  <c:v>13783.237999999999</c:v>
                </c:pt>
                <c:pt idx="1">
                  <c:v>9590.1</c:v>
                </c:pt>
                <c:pt idx="2">
                  <c:v>4568</c:v>
                </c:pt>
                <c:pt idx="3">
                  <c:v>6036.5</c:v>
                </c:pt>
                <c:pt idx="4">
                  <c:v>3723</c:v>
                </c:pt>
                <c:pt idx="5">
                  <c:v>12454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0901001112278"/>
          <c:y val="0.300163132137031"/>
          <c:w val="0.37819799777530588"/>
          <c:h val="0.55464926590538466"/>
        </c:manualLayout>
      </c:layout>
      <c:pieChart>
        <c:varyColors val="1"/>
        <c:ser>
          <c:idx val="0"/>
          <c:order val="0"/>
          <c:tx>
            <c:strRef>
              <c:f>'[Draft - 4c 2012 Combined_BvsA (man-years &amp; $)_27Feb2013-1238L.xlsx]Combined A&amp;B (HFIP breakout)'!$G$2</c:f>
              <c:strCache>
                <c:ptCount val="1"/>
                <c:pt idx="0">
                  <c:v>Total ($K)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00066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4F81BD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C0504D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solidFill>
                <a:srgbClr val="9BBB59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explosion val="10"/>
            <c:spPr>
              <a:solidFill>
                <a:srgbClr val="A6A6A6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4"/>
              <c:layout>
                <c:manualLayout>
                  <c:x val="2.3220767126382328E-2"/>
                  <c:y val="-1.32460885447826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20137788740996E-2"/>
                  <c:y val="-1.0596870835826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562727560470492E-2"/>
                  <c:y val="-5.0335136470173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'[Draft - 4c 2012 Combined_BvsA (man-years &amp; $)_27Feb2013-1238L.xlsx]Combined A&amp;B (HFIP breakout)'!$A$4:$A$10</c:f>
              <c:strCache>
                <c:ptCount val="7"/>
                <c:pt idx="0">
                  <c:v>NOAA HFIP</c:v>
                </c:pt>
                <c:pt idx="1">
                  <c:v>NOAA NON-HFIP</c:v>
                </c:pt>
                <c:pt idx="2">
                  <c:v>Navy</c:v>
                </c:pt>
                <c:pt idx="3">
                  <c:v>NASA</c:v>
                </c:pt>
                <c:pt idx="4">
                  <c:v>NSF</c:v>
                </c:pt>
                <c:pt idx="5">
                  <c:v>Other</c:v>
                </c:pt>
                <c:pt idx="6">
                  <c:v>Research Facilities</c:v>
                </c:pt>
              </c:strCache>
            </c:strRef>
          </c:cat>
          <c:val>
            <c:numRef>
              <c:f>'[Draft - 4c 2012 Combined_BvsA (man-years &amp; $)_27Feb2013-1238L.xlsx]Combined A&amp;B (HFIP breakout)'!$G$4:$G$10</c:f>
              <c:numCache>
                <c:formatCode>"$"#,##0</c:formatCode>
                <c:ptCount val="7"/>
                <c:pt idx="0">
                  <c:v>9992.2410324909761</c:v>
                </c:pt>
                <c:pt idx="1">
                  <c:v>6998.0294057206229</c:v>
                </c:pt>
                <c:pt idx="2">
                  <c:v>5956.2240000000002</c:v>
                </c:pt>
                <c:pt idx="3">
                  <c:v>5267</c:v>
                </c:pt>
                <c:pt idx="4">
                  <c:v>6369.2780000000002</c:v>
                </c:pt>
                <c:pt idx="5">
                  <c:v>1550.05</c:v>
                </c:pt>
                <c:pt idx="6">
                  <c:v>15361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>
        <a:alpha val="0"/>
      </a:srgbClr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09270220623344E-2"/>
          <c:y val="0.13264639808401305"/>
          <c:w val="0.77463701091945125"/>
          <c:h val="0.748819458618206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sheet'!$C$48</c:f>
              <c:strCache>
                <c:ptCount val="1"/>
                <c:pt idx="0">
                  <c:v>NOAA HFIP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sheet'!$C$49:$C$65</c:f>
              <c:numCache>
                <c:formatCode>0.00</c:formatCode>
                <c:ptCount val="17"/>
                <c:pt idx="0" formatCode="0.0">
                  <c:v>3.375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12.75</c:v>
                </c:pt>
                <c:pt idx="7">
                  <c:v>13</c:v>
                </c:pt>
                <c:pt idx="8">
                  <c:v>9.375</c:v>
                </c:pt>
                <c:pt idx="9">
                  <c:v>6.5</c:v>
                </c:pt>
                <c:pt idx="10">
                  <c:v>7.25</c:v>
                </c:pt>
                <c:pt idx="11">
                  <c:v>3</c:v>
                </c:pt>
                <c:pt idx="12">
                  <c:v>0</c:v>
                </c:pt>
                <c:pt idx="13">
                  <c:v>0.125</c:v>
                </c:pt>
                <c:pt idx="14">
                  <c:v>4.75</c:v>
                </c:pt>
                <c:pt idx="15">
                  <c:v>0</c:v>
                </c:pt>
                <c:pt idx="1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'Combined sheet'!$D$48</c:f>
              <c:strCache>
                <c:ptCount val="1"/>
                <c:pt idx="0">
                  <c:v>NOAA Non-HFIP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sheet'!$D$49:$D$65</c:f>
              <c:numCache>
                <c:formatCode>0.00</c:formatCode>
                <c:ptCount val="17"/>
                <c:pt idx="0" formatCode="0.0">
                  <c:v>6.5</c:v>
                </c:pt>
                <c:pt idx="1">
                  <c:v>0.5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0.75</c:v>
                </c:pt>
                <c:pt idx="8">
                  <c:v>2.5</c:v>
                </c:pt>
                <c:pt idx="9">
                  <c:v>0</c:v>
                </c:pt>
                <c:pt idx="10">
                  <c:v>1.25</c:v>
                </c:pt>
                <c:pt idx="11">
                  <c:v>0</c:v>
                </c:pt>
                <c:pt idx="12">
                  <c:v>0</c:v>
                </c:pt>
                <c:pt idx="13">
                  <c:v>7.75</c:v>
                </c:pt>
                <c:pt idx="14">
                  <c:v>7.75</c:v>
                </c:pt>
                <c:pt idx="15">
                  <c:v>3.75</c:v>
                </c:pt>
                <c:pt idx="16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'Combined sheet'!$E$48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sheet'!$E$49:$E$65</c:f>
              <c:numCache>
                <c:formatCode>0.00</c:formatCode>
                <c:ptCount val="17"/>
                <c:pt idx="0" formatCode="0.0">
                  <c:v>10.5</c:v>
                </c:pt>
                <c:pt idx="1">
                  <c:v>0.25</c:v>
                </c:pt>
                <c:pt idx="2">
                  <c:v>3</c:v>
                </c:pt>
                <c:pt idx="3">
                  <c:v>0.25</c:v>
                </c:pt>
                <c:pt idx="4">
                  <c:v>0</c:v>
                </c:pt>
                <c:pt idx="5">
                  <c:v>1</c:v>
                </c:pt>
                <c:pt idx="6">
                  <c:v>6.25</c:v>
                </c:pt>
                <c:pt idx="7">
                  <c:v>2.25</c:v>
                </c:pt>
                <c:pt idx="8">
                  <c:v>4.75</c:v>
                </c:pt>
                <c:pt idx="9">
                  <c:v>1.5</c:v>
                </c:pt>
                <c:pt idx="10">
                  <c:v>0.75</c:v>
                </c:pt>
                <c:pt idx="11">
                  <c:v>1</c:v>
                </c:pt>
                <c:pt idx="12">
                  <c:v>0.5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ser>
          <c:idx val="3"/>
          <c:order val="3"/>
          <c:tx>
            <c:strRef>
              <c:f>'Combined sheet'!$F$48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sheet'!$F$49:$F$65</c:f>
              <c:numCache>
                <c:formatCode>0.00</c:formatCode>
                <c:ptCount val="17"/>
                <c:pt idx="0" formatCode="0.0">
                  <c:v>20.400000000000002</c:v>
                </c:pt>
                <c:pt idx="1">
                  <c:v>1.25</c:v>
                </c:pt>
                <c:pt idx="2">
                  <c:v>4.7</c:v>
                </c:pt>
                <c:pt idx="3">
                  <c:v>1.8000000000000003</c:v>
                </c:pt>
                <c:pt idx="4">
                  <c:v>0</c:v>
                </c:pt>
                <c:pt idx="5">
                  <c:v>1.55</c:v>
                </c:pt>
                <c:pt idx="6">
                  <c:v>1</c:v>
                </c:pt>
                <c:pt idx="7">
                  <c:v>2</c:v>
                </c:pt>
                <c:pt idx="8">
                  <c:v>4.75</c:v>
                </c:pt>
                <c:pt idx="9">
                  <c:v>0</c:v>
                </c:pt>
                <c:pt idx="10">
                  <c:v>2.25</c:v>
                </c:pt>
                <c:pt idx="11">
                  <c:v>0</c:v>
                </c:pt>
                <c:pt idx="12">
                  <c:v>0.4</c:v>
                </c:pt>
                <c:pt idx="13">
                  <c:v>0</c:v>
                </c:pt>
                <c:pt idx="14">
                  <c:v>0.65</c:v>
                </c:pt>
                <c:pt idx="15">
                  <c:v>0</c:v>
                </c:pt>
                <c:pt idx="16">
                  <c:v>1.75</c:v>
                </c:pt>
              </c:numCache>
            </c:numRef>
          </c:val>
        </c:ser>
        <c:ser>
          <c:idx val="4"/>
          <c:order val="4"/>
          <c:tx>
            <c:strRef>
              <c:f>'Combined sheet'!$G$48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sheet'!$G$49:$G$65</c:f>
              <c:numCache>
                <c:formatCode>0.00</c:formatCode>
                <c:ptCount val="17"/>
                <c:pt idx="0" formatCode="0.0">
                  <c:v>9.5</c:v>
                </c:pt>
                <c:pt idx="1">
                  <c:v>0</c:v>
                </c:pt>
                <c:pt idx="2">
                  <c:v>2.25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1.5</c:v>
                </c:pt>
                <c:pt idx="7">
                  <c:v>0</c:v>
                </c:pt>
                <c:pt idx="8">
                  <c:v>0.5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4.5</c:v>
                </c:pt>
                <c:pt idx="16">
                  <c:v>14.75</c:v>
                </c:pt>
              </c:numCache>
            </c:numRef>
          </c:val>
        </c:ser>
        <c:ser>
          <c:idx val="5"/>
          <c:order val="5"/>
          <c:tx>
            <c:strRef>
              <c:f>'Combined sheet'!$H$48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sheet'!$H$49:$H$65</c:f>
              <c:numCache>
                <c:formatCode>0.00</c:formatCode>
                <c:ptCount val="17"/>
                <c:pt idx="0" formatCode="0.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0.25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74176"/>
        <c:axId val="33075968"/>
      </c:barChart>
      <c:catAx>
        <c:axId val="330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3075968"/>
        <c:crosses val="autoZero"/>
        <c:auto val="1"/>
        <c:lblAlgn val="ctr"/>
        <c:lblOffset val="100"/>
        <c:noMultiLvlLbl val="0"/>
      </c:catAx>
      <c:valAx>
        <c:axId val="33075968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3074176"/>
        <c:crosses val="autoZero"/>
        <c:crossBetween val="between"/>
      </c:valAx>
      <c:spPr>
        <a:solidFill>
          <a:srgbClr val="EAEAEA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00980611281207E-2"/>
          <c:y val="0.14193048920701201"/>
          <c:w val="0.84894987002370004"/>
          <c:h val="0.71026548436691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sheet'!$B$46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invertIfNegative val="0"/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sheet'!$B$47:$B$63</c:f>
              <c:numCache>
                <c:formatCode>0.00</c:formatCode>
                <c:ptCount val="17"/>
                <c:pt idx="0" formatCode="0.0">
                  <c:v>13.25</c:v>
                </c:pt>
                <c:pt idx="1">
                  <c:v>0</c:v>
                </c:pt>
                <c:pt idx="2">
                  <c:v>1.75</c:v>
                </c:pt>
                <c:pt idx="3">
                  <c:v>0.75</c:v>
                </c:pt>
                <c:pt idx="4">
                  <c:v>1.75</c:v>
                </c:pt>
                <c:pt idx="5">
                  <c:v>0</c:v>
                </c:pt>
                <c:pt idx="6">
                  <c:v>4.5</c:v>
                </c:pt>
                <c:pt idx="7">
                  <c:v>6</c:v>
                </c:pt>
                <c:pt idx="8">
                  <c:v>5.5</c:v>
                </c:pt>
                <c:pt idx="9">
                  <c:v>1.25</c:v>
                </c:pt>
                <c:pt idx="10">
                  <c:v>7</c:v>
                </c:pt>
                <c:pt idx="11">
                  <c:v>2</c:v>
                </c:pt>
                <c:pt idx="12">
                  <c:v>0.5</c:v>
                </c:pt>
                <c:pt idx="13">
                  <c:v>0</c:v>
                </c:pt>
                <c:pt idx="14">
                  <c:v>5.25</c:v>
                </c:pt>
                <c:pt idx="15">
                  <c:v>13.75</c:v>
                </c:pt>
                <c:pt idx="16">
                  <c:v>11.25</c:v>
                </c:pt>
              </c:numCache>
            </c:numRef>
          </c:val>
        </c:ser>
        <c:ser>
          <c:idx val="1"/>
          <c:order val="1"/>
          <c:tx>
            <c:strRef>
              <c:f>'Combined sheet'!$C$46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invertIfNegative val="0"/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sheet'!$C$47:$C$63</c:f>
              <c:numCache>
                <c:formatCode>0.00</c:formatCode>
                <c:ptCount val="17"/>
                <c:pt idx="0" formatCode="0.0">
                  <c:v>18.704999999999991</c:v>
                </c:pt>
                <c:pt idx="1">
                  <c:v>0.96250000000000002</c:v>
                </c:pt>
                <c:pt idx="2">
                  <c:v>8.2900000000000009</c:v>
                </c:pt>
                <c:pt idx="3">
                  <c:v>0.125</c:v>
                </c:pt>
                <c:pt idx="4">
                  <c:v>0</c:v>
                </c:pt>
                <c:pt idx="5">
                  <c:v>1.45</c:v>
                </c:pt>
                <c:pt idx="6">
                  <c:v>1.825</c:v>
                </c:pt>
                <c:pt idx="7">
                  <c:v>2.9749999999999992</c:v>
                </c:pt>
                <c:pt idx="8">
                  <c:v>7.724999999999989</c:v>
                </c:pt>
                <c:pt idx="9">
                  <c:v>3.0649999999999999</c:v>
                </c:pt>
                <c:pt idx="10">
                  <c:v>6.5000000000000002E-2</c:v>
                </c:pt>
                <c:pt idx="11">
                  <c:v>1.9375</c:v>
                </c:pt>
                <c:pt idx="12">
                  <c:v>0.45</c:v>
                </c:pt>
                <c:pt idx="13">
                  <c:v>0</c:v>
                </c:pt>
                <c:pt idx="14">
                  <c:v>1.180000000000001</c:v>
                </c:pt>
                <c:pt idx="15">
                  <c:v>0</c:v>
                </c:pt>
                <c:pt idx="16">
                  <c:v>1.274999999999999</c:v>
                </c:pt>
              </c:numCache>
            </c:numRef>
          </c:val>
        </c:ser>
        <c:ser>
          <c:idx val="2"/>
          <c:order val="2"/>
          <c:tx>
            <c:strRef>
              <c:f>'Combined sheet'!$D$46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invertIfNegative val="0"/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sheet'!$D$47:$D$63</c:f>
              <c:numCache>
                <c:formatCode>0.00</c:formatCode>
                <c:ptCount val="17"/>
                <c:pt idx="0" formatCode="0.0">
                  <c:v>14.3</c:v>
                </c:pt>
                <c:pt idx="1">
                  <c:v>0.55000000000000004</c:v>
                </c:pt>
                <c:pt idx="2">
                  <c:v>8.7000000000000011</c:v>
                </c:pt>
                <c:pt idx="3">
                  <c:v>2.1</c:v>
                </c:pt>
                <c:pt idx="4">
                  <c:v>0.3</c:v>
                </c:pt>
                <c:pt idx="5">
                  <c:v>4</c:v>
                </c:pt>
                <c:pt idx="6">
                  <c:v>2.15</c:v>
                </c:pt>
                <c:pt idx="7">
                  <c:v>2.3499999999999992</c:v>
                </c:pt>
                <c:pt idx="8">
                  <c:v>1.9500000000000011</c:v>
                </c:pt>
                <c:pt idx="9">
                  <c:v>2.8</c:v>
                </c:pt>
                <c:pt idx="10">
                  <c:v>3.75</c:v>
                </c:pt>
                <c:pt idx="11">
                  <c:v>4.6499999999999977</c:v>
                </c:pt>
                <c:pt idx="12">
                  <c:v>0.25</c:v>
                </c:pt>
                <c:pt idx="13">
                  <c:v>0</c:v>
                </c:pt>
                <c:pt idx="14">
                  <c:v>1.7999999999999989</c:v>
                </c:pt>
                <c:pt idx="15">
                  <c:v>0</c:v>
                </c:pt>
                <c:pt idx="16">
                  <c:v>1.2</c:v>
                </c:pt>
              </c:numCache>
            </c:numRef>
          </c:val>
        </c:ser>
        <c:ser>
          <c:idx val="3"/>
          <c:order val="3"/>
          <c:tx>
            <c:strRef>
              <c:f>'Combined sheet'!$E$46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invertIfNegative val="0"/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sheet'!$E$47:$E$63</c:f>
              <c:numCache>
                <c:formatCode>0.00</c:formatCode>
                <c:ptCount val="17"/>
                <c:pt idx="0" formatCode="0.0">
                  <c:v>8.4</c:v>
                </c:pt>
                <c:pt idx="1">
                  <c:v>0.25</c:v>
                </c:pt>
                <c:pt idx="2">
                  <c:v>9.65</c:v>
                </c:pt>
                <c:pt idx="3">
                  <c:v>2</c:v>
                </c:pt>
                <c:pt idx="4">
                  <c:v>0.25</c:v>
                </c:pt>
                <c:pt idx="5">
                  <c:v>0</c:v>
                </c:pt>
                <c:pt idx="6">
                  <c:v>2.25</c:v>
                </c:pt>
                <c:pt idx="7">
                  <c:v>0</c:v>
                </c:pt>
                <c:pt idx="8">
                  <c:v>0.75</c:v>
                </c:pt>
                <c:pt idx="9">
                  <c:v>0</c:v>
                </c:pt>
                <c:pt idx="10">
                  <c:v>0</c:v>
                </c:pt>
                <c:pt idx="11">
                  <c:v>0.25</c:v>
                </c:pt>
                <c:pt idx="12">
                  <c:v>0</c:v>
                </c:pt>
                <c:pt idx="13">
                  <c:v>0</c:v>
                </c:pt>
                <c:pt idx="14">
                  <c:v>2.5</c:v>
                </c:pt>
                <c:pt idx="15">
                  <c:v>4.5</c:v>
                </c:pt>
                <c:pt idx="16">
                  <c:v>0.75</c:v>
                </c:pt>
              </c:numCache>
            </c:numRef>
          </c:val>
        </c:ser>
        <c:ser>
          <c:idx val="4"/>
          <c:order val="4"/>
          <c:tx>
            <c:strRef>
              <c:f>'Combined sheet'!$F$46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invertIfNegative val="0"/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sheet'!$F$47:$F$63</c:f>
              <c:numCache>
                <c:formatCode>0.00</c:formatCode>
                <c:ptCount val="17"/>
                <c:pt idx="0" formatCode="0.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01152"/>
        <c:axId val="33215232"/>
      </c:barChart>
      <c:catAx>
        <c:axId val="3320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215232"/>
        <c:crosses val="autoZero"/>
        <c:auto val="1"/>
        <c:lblAlgn val="ctr"/>
        <c:lblOffset val="100"/>
        <c:noMultiLvlLbl val="0"/>
      </c:catAx>
      <c:valAx>
        <c:axId val="33215232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201152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65761892197197E-2"/>
          <c:y val="0.11692736890831799"/>
          <c:w val="0.77463701091945103"/>
          <c:h val="0.74881945861820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'Combined sheet'!$C$48</c:f>
              <c:strCache>
                <c:ptCount val="1"/>
                <c:pt idx="0">
                  <c:v>NOAA HFIP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sheet'!$C$49:$C$65</c:f>
              <c:numCache>
                <c:formatCode>0.00</c:formatCode>
                <c:ptCount val="17"/>
                <c:pt idx="0" formatCode="0.0">
                  <c:v>3.3749999999999991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12.75</c:v>
                </c:pt>
                <c:pt idx="7">
                  <c:v>23</c:v>
                </c:pt>
                <c:pt idx="8">
                  <c:v>12.625</c:v>
                </c:pt>
                <c:pt idx="9">
                  <c:v>4.75</c:v>
                </c:pt>
                <c:pt idx="10">
                  <c:v>10.75</c:v>
                </c:pt>
                <c:pt idx="11">
                  <c:v>5</c:v>
                </c:pt>
                <c:pt idx="12">
                  <c:v>1</c:v>
                </c:pt>
                <c:pt idx="13">
                  <c:v>0.875000000000001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'Combined sheet'!$D$48</c:f>
              <c:strCache>
                <c:ptCount val="1"/>
                <c:pt idx="0">
                  <c:v>NOAA Non-HFIP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sheet'!$D$49:$D$65</c:f>
              <c:numCache>
                <c:formatCode>0.00</c:formatCode>
                <c:ptCount val="17"/>
                <c:pt idx="0" formatCode="0.0">
                  <c:v>7.25</c:v>
                </c:pt>
                <c:pt idx="1">
                  <c:v>0</c:v>
                </c:pt>
                <c:pt idx="2">
                  <c:v>0.25</c:v>
                </c:pt>
                <c:pt idx="3">
                  <c:v>0.25</c:v>
                </c:pt>
                <c:pt idx="4">
                  <c:v>6.5</c:v>
                </c:pt>
                <c:pt idx="5">
                  <c:v>1</c:v>
                </c:pt>
                <c:pt idx="6">
                  <c:v>2.5</c:v>
                </c:pt>
                <c:pt idx="7">
                  <c:v>4.25</c:v>
                </c:pt>
                <c:pt idx="8">
                  <c:v>3.75</c:v>
                </c:pt>
                <c:pt idx="9">
                  <c:v>0</c:v>
                </c:pt>
                <c:pt idx="10">
                  <c:v>2</c:v>
                </c:pt>
                <c:pt idx="11">
                  <c:v>0.25</c:v>
                </c:pt>
                <c:pt idx="12">
                  <c:v>0</c:v>
                </c:pt>
                <c:pt idx="13">
                  <c:v>4.75</c:v>
                </c:pt>
                <c:pt idx="14">
                  <c:v>9.25</c:v>
                </c:pt>
                <c:pt idx="15">
                  <c:v>7.75</c:v>
                </c:pt>
                <c:pt idx="16">
                  <c:v>21</c:v>
                </c:pt>
              </c:numCache>
            </c:numRef>
          </c:val>
        </c:ser>
        <c:ser>
          <c:idx val="2"/>
          <c:order val="2"/>
          <c:tx>
            <c:strRef>
              <c:f>'Combined sheet'!$E$48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sheet'!$E$49:$E$65</c:f>
              <c:numCache>
                <c:formatCode>0.00</c:formatCode>
                <c:ptCount val="17"/>
                <c:pt idx="0" formatCode="0.0">
                  <c:v>12.25</c:v>
                </c:pt>
                <c:pt idx="1">
                  <c:v>0.25</c:v>
                </c:pt>
                <c:pt idx="2">
                  <c:v>5</c:v>
                </c:pt>
                <c:pt idx="3">
                  <c:v>0.5</c:v>
                </c:pt>
                <c:pt idx="4">
                  <c:v>0</c:v>
                </c:pt>
                <c:pt idx="5">
                  <c:v>1.5</c:v>
                </c:pt>
                <c:pt idx="6">
                  <c:v>7.75</c:v>
                </c:pt>
                <c:pt idx="7">
                  <c:v>3.75</c:v>
                </c:pt>
                <c:pt idx="8">
                  <c:v>6.75</c:v>
                </c:pt>
                <c:pt idx="9">
                  <c:v>1.75</c:v>
                </c:pt>
                <c:pt idx="10">
                  <c:v>0.75</c:v>
                </c:pt>
                <c:pt idx="11">
                  <c:v>2.25</c:v>
                </c:pt>
                <c:pt idx="12">
                  <c:v>0.75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1.75</c:v>
                </c:pt>
              </c:numCache>
            </c:numRef>
          </c:val>
        </c:ser>
        <c:ser>
          <c:idx val="3"/>
          <c:order val="3"/>
          <c:tx>
            <c:strRef>
              <c:f>'Combined sheet'!$F$48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sheet'!$F$49:$F$65</c:f>
              <c:numCache>
                <c:formatCode>0.00</c:formatCode>
                <c:ptCount val="17"/>
                <c:pt idx="0" formatCode="0.0">
                  <c:v>16.15000000000002</c:v>
                </c:pt>
                <c:pt idx="1">
                  <c:v>0.8</c:v>
                </c:pt>
                <c:pt idx="2">
                  <c:v>19.849999999999991</c:v>
                </c:pt>
                <c:pt idx="3">
                  <c:v>0.5</c:v>
                </c:pt>
                <c:pt idx="4">
                  <c:v>0</c:v>
                </c:pt>
                <c:pt idx="5">
                  <c:v>3.1</c:v>
                </c:pt>
                <c:pt idx="6">
                  <c:v>2.86</c:v>
                </c:pt>
                <c:pt idx="7">
                  <c:v>3.01</c:v>
                </c:pt>
                <c:pt idx="8">
                  <c:v>1.65</c:v>
                </c:pt>
                <c:pt idx="9">
                  <c:v>1.4</c:v>
                </c:pt>
                <c:pt idx="10">
                  <c:v>2.65</c:v>
                </c:pt>
                <c:pt idx="11">
                  <c:v>3.25</c:v>
                </c:pt>
                <c:pt idx="12">
                  <c:v>0.25</c:v>
                </c:pt>
                <c:pt idx="13">
                  <c:v>0</c:v>
                </c:pt>
                <c:pt idx="14">
                  <c:v>2.2999999999999998</c:v>
                </c:pt>
                <c:pt idx="15">
                  <c:v>0.34</c:v>
                </c:pt>
                <c:pt idx="16">
                  <c:v>3.74</c:v>
                </c:pt>
              </c:numCache>
            </c:numRef>
          </c:val>
        </c:ser>
        <c:ser>
          <c:idx val="4"/>
          <c:order val="4"/>
          <c:tx>
            <c:strRef>
              <c:f>'Combined sheet'!$G$48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sheet'!$G$49:$G$65</c:f>
              <c:numCache>
                <c:formatCode>0.00</c:formatCode>
                <c:ptCount val="17"/>
                <c:pt idx="0" formatCode="0.0">
                  <c:v>13.88</c:v>
                </c:pt>
                <c:pt idx="1">
                  <c:v>0</c:v>
                </c:pt>
                <c:pt idx="2">
                  <c:v>10.38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1.25</c:v>
                </c:pt>
                <c:pt idx="7">
                  <c:v>0</c:v>
                </c:pt>
                <c:pt idx="8">
                  <c:v>0.25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3.75</c:v>
                </c:pt>
                <c:pt idx="15">
                  <c:v>0.63</c:v>
                </c:pt>
                <c:pt idx="16">
                  <c:v>1</c:v>
                </c:pt>
              </c:numCache>
            </c:numRef>
          </c:val>
        </c:ser>
        <c:ser>
          <c:idx val="5"/>
          <c:order val="5"/>
          <c:tx>
            <c:strRef>
              <c:f>'Combined sheet'!$H$48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sheet'!$H$49:$H$65</c:f>
              <c:numCache>
                <c:formatCode>0.00</c:formatCode>
                <c:ptCount val="17"/>
                <c:pt idx="0" formatCode="0.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99584"/>
        <c:axId val="34101120"/>
      </c:barChart>
      <c:catAx>
        <c:axId val="3409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4101120"/>
        <c:crosses val="autoZero"/>
        <c:auto val="1"/>
        <c:lblAlgn val="ctr"/>
        <c:lblOffset val="100"/>
        <c:noMultiLvlLbl val="0"/>
      </c:catAx>
      <c:valAx>
        <c:axId val="34101120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4099584"/>
        <c:crosses val="autoZero"/>
        <c:crossBetween val="between"/>
      </c:valAx>
      <c:spPr>
        <a:solidFill>
          <a:srgbClr val="EAEAEA"/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0.54137</cdr:x>
      <cdr:y>0.43179</cdr:y>
    </cdr:from>
    <cdr:to>
      <cdr:x>0.619</cdr:x>
      <cdr:y>0.49329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6084" y="2455333"/>
          <a:ext cx="666147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smtClean="0">
              <a:solidFill>
                <a:schemeClr val="bg1"/>
              </a:solidFill>
              <a:latin typeface="Arial"/>
              <a:cs typeface="Arial"/>
            </a:rPr>
            <a:t>75</a:t>
          </a:r>
          <a:endParaRPr lang="en-US" sz="1600" b="1" i="0" u="none" strike="noStrike" baseline="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0.38418</cdr:x>
      <cdr:y>0.3775</cdr:y>
    </cdr:from>
    <cdr:to>
      <cdr:x>0.4618</cdr:x>
      <cdr:y>0.439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0703" y="2194728"/>
          <a:ext cx="664849" cy="3575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smtClean="0">
              <a:solidFill>
                <a:schemeClr val="bg1"/>
              </a:solidFill>
              <a:latin typeface="Arial"/>
              <a:cs typeface="Arial"/>
            </a:rPr>
            <a:t>55</a:t>
          </a:r>
          <a:endParaRPr lang="en-US" sz="1600" b="1" i="0" u="none" strike="noStrike" baseline="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0.42792</cdr:x>
      <cdr:y>0.63652</cdr:y>
    </cdr:from>
    <cdr:to>
      <cdr:x>0.50554</cdr:x>
      <cdr:y>0.69802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2416" y="3619500"/>
          <a:ext cx="666147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smtClean="0">
              <a:solidFill>
                <a:schemeClr val="bg1"/>
              </a:solidFill>
              <a:latin typeface="Arial"/>
              <a:cs typeface="Arial"/>
            </a:rPr>
            <a:t>100</a:t>
          </a:r>
          <a:endParaRPr lang="en-US" sz="1600" b="1" i="0" u="none" strike="noStrike" baseline="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/>
            </a:lvl1pPr>
          </a:lstStyle>
          <a:p>
            <a:fld id="{0D79CA72-190E-F545-8CA4-6FE6E2C88EA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/>
            </a:lvl1pPr>
          </a:lstStyle>
          <a:p>
            <a:fld id="{3913A1EF-9351-564F-AE3A-8213E6CE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71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/>
            </a:lvl1pPr>
          </a:lstStyle>
          <a:p>
            <a:fld id="{BD308CE3-9491-4C48-85B2-B13C0D36952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0" tIns="48321" rIns="96640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0" tIns="48321" rIns="96640" bIns="483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/>
            </a:lvl1pPr>
          </a:lstStyle>
          <a:p>
            <a:fld id="{2911AB45-E428-2C48-B731-05EE0825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4144620" y="9120817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18" rIns="96635" bIns="48318" anchor="b"/>
          <a:lstStyle/>
          <a:p>
            <a:pPr algn="r" defTabSz="966442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66442"/>
              <a:t>2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4144620" y="9120817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18" rIns="96635" bIns="48318" anchor="b"/>
          <a:lstStyle/>
          <a:p>
            <a:pPr algn="r" defTabSz="966442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66442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Highlighted research topic B8 added after looking at FY11operational priorities in AFFO for JHT. We noticed it as an omission from the original Table 2 and added it for future mapping</a:t>
            </a:r>
            <a:r>
              <a:rPr lang="en-US" baseline="0" dirty="0" smtClean="0"/>
              <a:t>. We did not remap the FY08 or FY10 to the FY09 JHT operational priorities to account for it. However, we plan to use it in the future mapping and comparisons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2E40-0B76-4E8A-95C4-0FD54D40E9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HMA – Hurricane Mitigation Alliance:</a:t>
            </a:r>
            <a:r>
              <a:rPr lang="en-US" baseline="0" dirty="0" smtClean="0"/>
              <a:t> NOAA earmark to FIU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AB45-E428-2C48-B731-05EE082560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3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 on C3 (new </a:t>
            </a:r>
            <a:r>
              <a:rPr lang="en-US" dirty="0" err="1" smtClean="0"/>
              <a:t>obs</a:t>
            </a:r>
            <a:r>
              <a:rPr lang="en-US" dirty="0" smtClean="0"/>
              <a:t>): Shift from NOAA Global</a:t>
            </a:r>
            <a:r>
              <a:rPr lang="en-US" baseline="0" dirty="0" smtClean="0"/>
              <a:t> Hawk and GRIP support to NASA HS3</a:t>
            </a:r>
            <a:endParaRPr lang="en-US" dirty="0" smtClean="0"/>
          </a:p>
          <a:p>
            <a:r>
              <a:rPr lang="en-US" dirty="0" smtClean="0"/>
              <a:t>Circles on</a:t>
            </a:r>
            <a:r>
              <a:rPr lang="en-US" baseline="0" dirty="0" smtClean="0"/>
              <a:t> A5 (Surge R&amp;D)</a:t>
            </a:r>
            <a:r>
              <a:rPr lang="en-US" dirty="0" smtClean="0"/>
              <a:t>: Drop in surge R&amp;D (primarily caused by the Hurricane Mitigation Alliance support ending)</a:t>
            </a:r>
            <a:r>
              <a:rPr lang="en-US" baseline="0" dirty="0" smtClean="0"/>
              <a:t> is disturbing given Isaac &amp; Sandy impacts, as well as Irene Service Assessment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AB45-E428-2C48-B731-05EE08256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4144620" y="9120817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18" rIns="96635" bIns="48318" anchor="b"/>
          <a:lstStyle/>
          <a:p>
            <a:pPr algn="r" defTabSz="966442"/>
            <a:fld id="{B8E107D3-4F31-4A37-BA72-F3EFB6C8FE61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66442"/>
              <a:t>18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ECA6-D389-431A-AC29-84DA2ADAD2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C199-2EEE-B249-BEA0-C7A9D117A8CC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DDD-C75D-9A4E-92B6-7B19773A42E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560D-FF90-564D-B22A-EC2158408BCD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982E-8018-D74D-A062-E0DBD61438B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6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3E1-BD24-6C48-B45B-BB5EDEEE9FB9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D9-DA92-3349-8F08-65943A377B31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F3E6-4334-F849-A481-38E8B39DBC31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7B1E-B51C-F941-95F0-7455129E2C18}" type="datetime1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0D5D-3F04-5840-958E-63222B7B462C}" type="datetime1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1CF-7775-6D4D-8CEF-0B3DB6ACE847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2F0F-4A0E-2F46-B56F-BA097D5932B1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20E1-74F7-C349-B187-47955B0273F9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Web Page hurricane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14800" cy="3278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658" y="1295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30000"/>
              </a:lnSpc>
              <a:spcBef>
                <a:spcPts val="725"/>
              </a:spcBef>
              <a:spcAft>
                <a:spcPts val="125"/>
              </a:spcAft>
            </a:pPr>
            <a:r>
              <a:rPr lang="en-US" sz="3200" b="1" i="1" dirty="0" smtClean="0">
                <a:solidFill>
                  <a:srgbClr val="1F497D"/>
                </a:solidFill>
                <a:latin typeface="Arial Black" pitchFamily="34" charset="0"/>
              </a:rPr>
              <a:t>Comparison of the 2008, 2010, &amp; </a:t>
            </a:r>
            <a:r>
              <a:rPr lang="en-US" sz="3200" b="1" i="1" u="sng" dirty="0" smtClean="0">
                <a:solidFill>
                  <a:srgbClr val="1F497D"/>
                </a:solidFill>
                <a:latin typeface="Arial Black" pitchFamily="34" charset="0"/>
              </a:rPr>
              <a:t>2012</a:t>
            </a:r>
            <a:r>
              <a:rPr lang="en-US" sz="3200" b="1" i="1" dirty="0" smtClean="0">
                <a:solidFill>
                  <a:srgbClr val="1F497D"/>
                </a:solidFill>
                <a:latin typeface="Arial Black" pitchFamily="34" charset="0"/>
              </a:rPr>
              <a:t> Snapshots of Tropical Cyclone R&amp;D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029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Dr. Frank Marks (NOAA) and Dr. Ron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Ferek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(Navy)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Co-Chairs, Working Group for Tropical Cyclone Research (WG/TCR)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0652"/>
              </p:ext>
            </p:extLst>
          </p:nvPr>
        </p:nvGraphicFramePr>
        <p:xfrm>
          <a:off x="4724400" y="1076324"/>
          <a:ext cx="5823130" cy="404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52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Man-years by Agency</a:t>
            </a:r>
            <a:endParaRPr lang="en-US" sz="2800" b="1" dirty="0"/>
          </a:p>
        </p:txBody>
      </p:sp>
      <p:pic>
        <p:nvPicPr>
          <p:cNvPr id="14" name="Picture 13" descr="2008 - Agency Manpower Pie Chart.jpg"/>
          <p:cNvPicPr>
            <a:picLocks noChangeAspect="1"/>
          </p:cNvPicPr>
          <p:nvPr/>
        </p:nvPicPr>
        <p:blipFill>
          <a:blip r:embed="rId3" cstate="print"/>
          <a:srcRect l="28678" t="27865" r="24236" b="12239"/>
          <a:stretch>
            <a:fillRect/>
          </a:stretch>
        </p:blipFill>
        <p:spPr>
          <a:xfrm>
            <a:off x="582980" y="2373046"/>
            <a:ext cx="2447628" cy="2124356"/>
          </a:xfrm>
          <a:prstGeom prst="rect">
            <a:avLst/>
          </a:prstGeom>
        </p:spPr>
      </p:pic>
      <p:pic>
        <p:nvPicPr>
          <p:cNvPr id="17" name="Picture 16" descr="2010 - Agency Manpower Pie Chart.jpg"/>
          <p:cNvPicPr>
            <a:picLocks noChangeAspect="1"/>
          </p:cNvPicPr>
          <p:nvPr/>
        </p:nvPicPr>
        <p:blipFill>
          <a:blip r:embed="rId4" cstate="print"/>
          <a:srcRect l="28678" t="29167" r="31343" b="13542"/>
          <a:stretch>
            <a:fillRect/>
          </a:stretch>
        </p:blipFill>
        <p:spPr>
          <a:xfrm>
            <a:off x="3113534" y="2025524"/>
            <a:ext cx="2883477" cy="2819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68986" y="5122798"/>
            <a:ext cx="3495983" cy="746294"/>
            <a:chOff x="609600" y="5486400"/>
            <a:chExt cx="3200400" cy="60960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r="40107"/>
            <a:stretch>
              <a:fillRect/>
            </a:stretch>
          </p:blipFill>
          <p:spPr bwMode="auto">
            <a:xfrm>
              <a:off x="609600" y="5486400"/>
              <a:ext cx="320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7477" y="5800725"/>
              <a:ext cx="1819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Curved Up Arrow 25"/>
          <p:cNvSpPr/>
          <p:nvPr/>
        </p:nvSpPr>
        <p:spPr>
          <a:xfrm>
            <a:off x="2388972" y="4718189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>
            <a:off x="5682734" y="4718189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1983258" y="5595569"/>
            <a:ext cx="5390144" cy="8380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0471" y="43628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+40%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6001" y="4362827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-22%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3281" y="5859959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+9%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197" y="920760"/>
            <a:ext cx="310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2008 Snapshot</a:t>
            </a:r>
          </a:p>
          <a:p>
            <a:pPr algn="ctr"/>
            <a:r>
              <a:rPr lang="en-US" sz="2000" b="1" dirty="0" smtClean="0"/>
              <a:t>(Total Man-years: 211)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981639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2010 Snapshot</a:t>
            </a:r>
          </a:p>
          <a:p>
            <a:pPr algn="ctr"/>
            <a:r>
              <a:rPr lang="en-US" sz="2000" b="1" dirty="0" smtClean="0"/>
              <a:t>(Total Man-years: 296)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946428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2012 Snapshot</a:t>
            </a:r>
          </a:p>
          <a:p>
            <a:pPr algn="ctr"/>
            <a:r>
              <a:rPr lang="en-US" sz="2000" b="1" dirty="0" smtClean="0"/>
              <a:t>(Total Man-years: 230)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31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2010 - $ Pie Chart.jpg"/>
          <p:cNvPicPr>
            <a:picLocks noChangeAspect="1"/>
          </p:cNvPicPr>
          <p:nvPr/>
        </p:nvPicPr>
        <p:blipFill>
          <a:blip r:embed="rId3" cstate="print"/>
          <a:srcRect l="20661" t="26538" r="22440" b="9593"/>
          <a:stretch>
            <a:fillRect/>
          </a:stretch>
        </p:blipFill>
        <p:spPr>
          <a:xfrm>
            <a:off x="2647747" y="2075732"/>
            <a:ext cx="3958766" cy="3099816"/>
          </a:xfrm>
          <a:prstGeom prst="rect">
            <a:avLst/>
          </a:prstGeom>
        </p:spPr>
      </p:pic>
      <p:graphicFrame>
        <p:nvGraphicFramePr>
          <p:cNvPr id="55" name="Char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66487"/>
              </p:ext>
            </p:extLst>
          </p:nvPr>
        </p:nvGraphicFramePr>
        <p:xfrm>
          <a:off x="-371135" y="1965374"/>
          <a:ext cx="3793575" cy="33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554265" y="2033909"/>
            <a:ext cx="990600" cy="1758969"/>
            <a:chOff x="8120934" y="1087549"/>
            <a:chExt cx="1066804" cy="1747487"/>
          </a:xfrm>
        </p:grpSpPr>
        <p:sp>
          <p:nvSpPr>
            <p:cNvPr id="12" name="TextBox 1"/>
            <p:cNvSpPr txBox="1"/>
            <p:nvPr/>
          </p:nvSpPr>
          <p:spPr>
            <a:xfrm>
              <a:off x="8120934" y="2025320"/>
              <a:ext cx="1066804" cy="51975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NOAA Total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$23,936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8305756" y="1087549"/>
              <a:ext cx="533403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99"/>
                  </a:solidFill>
                </a:rPr>
                <a:t>HFIP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8206452" y="1758015"/>
              <a:ext cx="447884" cy="3099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8730535" y="2420184"/>
              <a:ext cx="23888" cy="4148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58777" y="946666"/>
            <a:ext cx="1843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2008 Snapshot</a:t>
            </a:r>
          </a:p>
          <a:p>
            <a:pPr algn="ctr"/>
            <a:r>
              <a:rPr lang="en-US" sz="2000" b="1" dirty="0" smtClean="0"/>
              <a:t>Total: $50,155K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3221" y="946666"/>
            <a:ext cx="1843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2010 Snapshot</a:t>
            </a:r>
          </a:p>
          <a:p>
            <a:pPr algn="ctr"/>
            <a:r>
              <a:rPr lang="en-US" sz="2000" b="1" dirty="0" smtClean="0"/>
              <a:t>Total: $76,658K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67376" y="5422903"/>
            <a:ext cx="2928019" cy="582021"/>
            <a:chOff x="838200" y="5686425"/>
            <a:chExt cx="3009900" cy="561975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5686425"/>
              <a:ext cx="3009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5934075"/>
              <a:ext cx="2514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2911732" y="1779829"/>
            <a:ext cx="2396067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Field Experiments: </a:t>
            </a:r>
            <a:r>
              <a:rPr lang="en-US" sz="900" b="1" dirty="0" smtClean="0">
                <a:solidFill>
                  <a:srgbClr val="008000"/>
                </a:solidFill>
              </a:rPr>
              <a:t>PREDICT</a:t>
            </a:r>
            <a:r>
              <a:rPr lang="en-US" sz="900" b="1" dirty="0" smtClean="0"/>
              <a:t>,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</a:rPr>
              <a:t>GRIP</a:t>
            </a:r>
            <a:r>
              <a:rPr lang="en-US" sz="900" b="1" dirty="0" smtClean="0"/>
              <a:t>, </a:t>
            </a:r>
            <a:r>
              <a:rPr lang="en-US" sz="900" b="1" dirty="0" smtClean="0">
                <a:solidFill>
                  <a:schemeClr val="tx2"/>
                </a:solidFill>
              </a:rPr>
              <a:t>IFEX</a:t>
            </a:r>
            <a:r>
              <a:rPr lang="en-US" sz="900" b="1" dirty="0" smtClean="0"/>
              <a:t>, </a:t>
            </a: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</a:rPr>
              <a:t>ITOP</a:t>
            </a:r>
            <a:r>
              <a:rPr lang="en-US" sz="900" b="1" dirty="0" smtClean="0"/>
              <a:t> &amp; </a:t>
            </a:r>
          </a:p>
          <a:p>
            <a:r>
              <a:rPr lang="en-US" sz="900" b="1" dirty="0" smtClean="0">
                <a:solidFill>
                  <a:srgbClr val="1F497D"/>
                </a:solidFill>
              </a:rPr>
              <a:t>Research Computer</a:t>
            </a:r>
            <a:r>
              <a:rPr lang="en-US" sz="900" b="1" dirty="0">
                <a:solidFill>
                  <a:srgbClr val="1F497D"/>
                </a:solidFill>
              </a:rPr>
              <a:t> </a:t>
            </a:r>
            <a:r>
              <a:rPr lang="en-US" sz="900" b="1" dirty="0" smtClean="0">
                <a:solidFill>
                  <a:srgbClr val="1F497D"/>
                </a:solidFill>
              </a:rPr>
              <a:t>System (HFIP)</a:t>
            </a:r>
            <a:endParaRPr lang="en-US" sz="900" b="1" dirty="0">
              <a:solidFill>
                <a:srgbClr val="1F497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338" y="946666"/>
            <a:ext cx="1815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2012 Snapshot</a:t>
            </a:r>
          </a:p>
          <a:p>
            <a:pPr algn="ctr"/>
            <a:r>
              <a:rPr lang="en-US" sz="2000" b="1" dirty="0" smtClean="0"/>
              <a:t>Total: $51,494K</a:t>
            </a:r>
          </a:p>
        </p:txBody>
      </p:sp>
      <p:sp>
        <p:nvSpPr>
          <p:cNvPr id="23" name="Oval 22"/>
          <p:cNvSpPr/>
          <p:nvPr/>
        </p:nvSpPr>
        <p:spPr>
          <a:xfrm rot="5400000">
            <a:off x="8326515" y="2486237"/>
            <a:ext cx="280086" cy="673686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extBox 1"/>
          <p:cNvSpPr txBox="1"/>
          <p:nvPr/>
        </p:nvSpPr>
        <p:spPr>
          <a:xfrm>
            <a:off x="7756381" y="2519294"/>
            <a:ext cx="495301" cy="230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</a:rPr>
              <a:t>HFIP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019800" y="1779829"/>
            <a:ext cx="2057400" cy="609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Field Experiments: </a:t>
            </a:r>
            <a:r>
              <a:rPr lang="en-US" sz="900" b="1" dirty="0" smtClean="0">
                <a:solidFill>
                  <a:srgbClr val="1F497D"/>
                </a:solidFill>
              </a:rPr>
              <a:t>IFEX</a:t>
            </a:r>
            <a:r>
              <a:rPr lang="en-US" sz="900" b="1" dirty="0" smtClean="0"/>
              <a:t>,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</a:rPr>
              <a:t>HS3</a:t>
            </a:r>
            <a:r>
              <a:rPr lang="en-US" sz="900" b="1" dirty="0" smtClean="0"/>
              <a:t> &amp; </a:t>
            </a:r>
          </a:p>
          <a:p>
            <a:r>
              <a:rPr lang="en-US" sz="900" b="1" dirty="0" smtClean="0">
                <a:solidFill>
                  <a:srgbClr val="1F497D"/>
                </a:solidFill>
              </a:rPr>
              <a:t>Research Computer</a:t>
            </a:r>
            <a:r>
              <a:rPr lang="en-US" sz="900" b="1" dirty="0">
                <a:solidFill>
                  <a:srgbClr val="1F497D"/>
                </a:solidFill>
              </a:rPr>
              <a:t> </a:t>
            </a:r>
            <a:r>
              <a:rPr lang="en-US" sz="900" b="1" dirty="0" smtClean="0">
                <a:solidFill>
                  <a:srgbClr val="1F497D"/>
                </a:solidFill>
              </a:rPr>
              <a:t>System (HFIP)</a:t>
            </a:r>
            <a:endParaRPr lang="en-US" sz="900" b="1" dirty="0">
              <a:solidFill>
                <a:srgbClr val="1F497D"/>
              </a:solidFill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76200" y="1779829"/>
            <a:ext cx="2057400" cy="2969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Field Experiments: </a:t>
            </a:r>
            <a:r>
              <a:rPr lang="en-US" sz="900" b="1" dirty="0" smtClean="0">
                <a:solidFill>
                  <a:schemeClr val="tx2"/>
                </a:solidFill>
              </a:rPr>
              <a:t>IFEX</a:t>
            </a:r>
            <a:r>
              <a:rPr lang="en-US" sz="900" b="1" dirty="0" smtClean="0"/>
              <a:t>, </a:t>
            </a: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</a:rPr>
              <a:t>TCS-08</a:t>
            </a:r>
            <a:endParaRPr lang="en-US" sz="900" b="1" dirty="0"/>
          </a:p>
        </p:txBody>
      </p:sp>
      <p:sp>
        <p:nvSpPr>
          <p:cNvPr id="45" name="Oval 44"/>
          <p:cNvSpPr/>
          <p:nvPr/>
        </p:nvSpPr>
        <p:spPr>
          <a:xfrm rot="5400000">
            <a:off x="5443146" y="1858717"/>
            <a:ext cx="211277" cy="761855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11430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Total Support by Agency</a:t>
            </a:r>
            <a:endParaRPr lang="en-US" sz="2800" b="1" dirty="0"/>
          </a:p>
        </p:txBody>
      </p:sp>
      <p:sp>
        <p:nvSpPr>
          <p:cNvPr id="48" name="Curved Up Arrow 47"/>
          <p:cNvSpPr/>
          <p:nvPr/>
        </p:nvSpPr>
        <p:spPr>
          <a:xfrm>
            <a:off x="2026163" y="5740534"/>
            <a:ext cx="5390144" cy="8380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8374" y="4742342"/>
            <a:ext cx="1141907" cy="660162"/>
            <a:chOff x="2099726" y="4639370"/>
            <a:chExt cx="1141907" cy="660162"/>
          </a:xfrm>
        </p:grpSpPr>
        <p:sp>
          <p:nvSpPr>
            <p:cNvPr id="44" name="Curved Up Arrow 43"/>
            <p:cNvSpPr/>
            <p:nvPr/>
          </p:nvSpPr>
          <p:spPr>
            <a:xfrm>
              <a:off x="2099726" y="4994732"/>
              <a:ext cx="1141907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75549" y="4639370"/>
              <a:ext cx="990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</a:rPr>
                <a:t>+53%</a:t>
              </a:r>
              <a:endParaRPr lang="en-US" sz="28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4362" y="4755214"/>
            <a:ext cx="1141907" cy="634419"/>
            <a:chOff x="5782742" y="4665113"/>
            <a:chExt cx="1141907" cy="634419"/>
          </a:xfrm>
        </p:grpSpPr>
        <p:sp>
          <p:nvSpPr>
            <p:cNvPr id="47" name="Curved Up Arrow 46"/>
            <p:cNvSpPr/>
            <p:nvPr/>
          </p:nvSpPr>
          <p:spPr>
            <a:xfrm>
              <a:off x="5782742" y="4994732"/>
              <a:ext cx="1141907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76693" y="4665113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-33%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277672" y="6030667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+3%</a:t>
            </a:r>
            <a:endParaRPr lang="en-US" sz="2800" b="1" dirty="0">
              <a:solidFill>
                <a:srgbClr val="0066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04842" y="1805230"/>
            <a:ext cx="2702956" cy="1114064"/>
            <a:chOff x="2664909" y="2006601"/>
            <a:chExt cx="2702956" cy="1114064"/>
          </a:xfrm>
        </p:grpSpPr>
        <p:sp>
          <p:nvSpPr>
            <p:cNvPr id="39" name="Oval 38"/>
            <p:cNvSpPr/>
            <p:nvPr/>
          </p:nvSpPr>
          <p:spPr>
            <a:xfrm rot="5400000">
              <a:off x="2928756" y="2669887"/>
              <a:ext cx="186931" cy="7146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4550499" y="1376166"/>
              <a:ext cx="186931" cy="14478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Oval 51"/>
          <p:cNvSpPr/>
          <p:nvPr/>
        </p:nvSpPr>
        <p:spPr>
          <a:xfrm rot="5400000">
            <a:off x="8741998" y="3478369"/>
            <a:ext cx="251777" cy="707192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839021" y="2165551"/>
            <a:ext cx="0" cy="1486004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1"/>
          <p:cNvSpPr txBox="1"/>
          <p:nvPr/>
        </p:nvSpPr>
        <p:spPr>
          <a:xfrm>
            <a:off x="7972983" y="1807674"/>
            <a:ext cx="1082617" cy="5330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/>
              <a:t>Funding decreases</a:t>
            </a:r>
          </a:p>
          <a:p>
            <a:pPr algn="ctr"/>
            <a:r>
              <a:rPr lang="en-US" sz="900" b="1" dirty="0" smtClean="0"/>
              <a:t>to HMA</a:t>
            </a:r>
            <a:r>
              <a:rPr lang="en-US" sz="900" b="1" dirty="0"/>
              <a:t> </a:t>
            </a:r>
            <a:r>
              <a:rPr lang="en-US" sz="900" b="1" dirty="0" smtClean="0"/>
              <a:t>and </a:t>
            </a:r>
          </a:p>
          <a:p>
            <a:pPr algn="ctr"/>
            <a:r>
              <a:rPr lang="en-US" sz="900" b="1" dirty="0" smtClean="0"/>
              <a:t>UAS R&amp;D</a:t>
            </a:r>
            <a:endParaRPr lang="en-US" sz="900" b="1" dirty="0">
              <a:solidFill>
                <a:srgbClr val="1F497D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8" name="Char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24449"/>
              </p:ext>
            </p:extLst>
          </p:nvPr>
        </p:nvGraphicFramePr>
        <p:xfrm>
          <a:off x="5161952" y="978366"/>
          <a:ext cx="4922318" cy="479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61991" y="2963123"/>
            <a:ext cx="990600" cy="898403"/>
            <a:chOff x="7467600" y="2963123"/>
            <a:chExt cx="990600" cy="898403"/>
          </a:xfrm>
        </p:grpSpPr>
        <p:sp>
          <p:nvSpPr>
            <p:cNvPr id="26" name="TextBox 1"/>
            <p:cNvSpPr txBox="1"/>
            <p:nvPr/>
          </p:nvSpPr>
          <p:spPr>
            <a:xfrm>
              <a:off x="7467600" y="3197764"/>
              <a:ext cx="990600" cy="44696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NOAA Total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$16,990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7628400" y="2963123"/>
              <a:ext cx="239367" cy="2754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7905034" y="3709054"/>
              <a:ext cx="282762" cy="2218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4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Char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42360"/>
              </p:ext>
            </p:extLst>
          </p:nvPr>
        </p:nvGraphicFramePr>
        <p:xfrm>
          <a:off x="2456546" y="3735353"/>
          <a:ext cx="4550952" cy="251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30141"/>
              </p:ext>
            </p:extLst>
          </p:nvPr>
        </p:nvGraphicFramePr>
        <p:xfrm>
          <a:off x="86262" y="932762"/>
          <a:ext cx="3973032" cy="247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Char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4030"/>
              </p:ext>
            </p:extLst>
          </p:nvPr>
        </p:nvGraphicFramePr>
        <p:xfrm>
          <a:off x="5012083" y="975962"/>
          <a:ext cx="4388718" cy="24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7282" name="Rectangle 16"/>
          <p:cNvSpPr>
            <a:spLocks noChangeArrowheads="1"/>
          </p:cNvSpPr>
          <p:nvPr/>
        </p:nvSpPr>
        <p:spPr bwMode="auto">
          <a:xfrm>
            <a:off x="450887" y="152400"/>
            <a:ext cx="8067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Analysis of Tropical Cyclone R&amp;</a:t>
            </a:r>
            <a:r>
              <a:rPr lang="en-US" sz="2800" b="1" dirty="0" smtClean="0">
                <a:latin typeface="Arial"/>
                <a:cs typeface="Arial"/>
              </a:rPr>
              <a:t>D – 2008-2012</a:t>
            </a:r>
            <a:endParaRPr lang="en-US" sz="2800" b="1" dirty="0">
              <a:latin typeface="Arial"/>
              <a:cs typeface="Arial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5331691" y="3230879"/>
            <a:ext cx="3723651" cy="836237"/>
            <a:chOff x="373070" y="4648199"/>
            <a:chExt cx="4118833" cy="1459756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 rot="16200000">
              <a:off x="-114446" y="5211912"/>
              <a:ext cx="1383559" cy="4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Intensity / Structure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 rot="16200000">
              <a:off x="248954" y="5093921"/>
              <a:ext cx="1146773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Track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 rot="16200000">
              <a:off x="431744" y="5202044"/>
              <a:ext cx="1196146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 rot="16200000">
              <a:off x="888451" y="5081419"/>
              <a:ext cx="790288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 rot="16200000">
              <a:off x="997418" y="5002561"/>
              <a:ext cx="948005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Surge</a:t>
              </a: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 rot="16200000">
              <a:off x="1073594" y="5160327"/>
              <a:ext cx="1279581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Seasonal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2" name="AutoShape 6"/>
            <p:cNvSpPr>
              <a:spLocks/>
            </p:cNvSpPr>
            <p:nvPr/>
          </p:nvSpPr>
          <p:spPr bwMode="auto">
            <a:xfrm rot="16200000">
              <a:off x="2635571" y="4083371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63214" y="4984844"/>
              <a:ext cx="1611868" cy="40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Model Development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4" name="AutoShape 6"/>
            <p:cNvSpPr>
              <a:spLocks/>
            </p:cNvSpPr>
            <p:nvPr/>
          </p:nvSpPr>
          <p:spPr bwMode="auto">
            <a:xfrm rot="16200000">
              <a:off x="3847899" y="4610301"/>
              <a:ext cx="139057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446870" y="4953001"/>
              <a:ext cx="1045033" cy="40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Observations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090842" y="657092"/>
            <a:ext cx="19375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2008 Snapshot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Total: 211 Man-years</a:t>
            </a:r>
          </a:p>
        </p:txBody>
      </p:sp>
      <p:grpSp>
        <p:nvGrpSpPr>
          <p:cNvPr id="4" name="Group 55"/>
          <p:cNvGrpSpPr/>
          <p:nvPr/>
        </p:nvGrpSpPr>
        <p:grpSpPr>
          <a:xfrm>
            <a:off x="6506982" y="1713865"/>
            <a:ext cx="1527901" cy="1408319"/>
            <a:chOff x="6413320" y="2616711"/>
            <a:chExt cx="2578169" cy="1945806"/>
          </a:xfrm>
        </p:grpSpPr>
        <p:sp>
          <p:nvSpPr>
            <p:cNvPr id="57" name="Oval 56"/>
            <p:cNvSpPr/>
            <p:nvPr/>
          </p:nvSpPr>
          <p:spPr>
            <a:xfrm>
              <a:off x="6413320" y="3041950"/>
              <a:ext cx="2578169" cy="152056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90260" y="2616711"/>
              <a:ext cx="917601" cy="38271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HFIP</a:t>
              </a: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066173" y="657092"/>
            <a:ext cx="19474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2010 Snapshot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Total: 296 Man-years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58744" y="1227204"/>
            <a:ext cx="24706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latin typeface="Arial"/>
                <a:cs typeface="Arial"/>
              </a:rPr>
              <a:t>(HFIP Contribution: 75 man-years)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201" y="1251945"/>
            <a:ext cx="642111" cy="809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6090" y="1287818"/>
            <a:ext cx="470125" cy="873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9" name="Group 44"/>
          <p:cNvGrpSpPr/>
          <p:nvPr/>
        </p:nvGrpSpPr>
        <p:grpSpPr>
          <a:xfrm>
            <a:off x="334854" y="3187679"/>
            <a:ext cx="3723548" cy="776221"/>
            <a:chOff x="373069" y="4648199"/>
            <a:chExt cx="4118719" cy="1354987"/>
          </a:xfrm>
        </p:grpSpPr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 rot="16200000">
              <a:off x="-62062" y="5159527"/>
              <a:ext cx="1278790" cy="4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Intensity / Structure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 rot="16200000">
              <a:off x="248953" y="5093921"/>
              <a:ext cx="1146773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Track</a:t>
              </a:r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 rot="16200000">
              <a:off x="431744" y="5202043"/>
              <a:ext cx="1196146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 rot="16200000">
              <a:off x="888451" y="5081419"/>
              <a:ext cx="790287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 rot="16200000">
              <a:off x="1006767" y="5065055"/>
              <a:ext cx="956033" cy="25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Surge</a:t>
              </a:r>
            </a:p>
          </p:txBody>
        </p:sp>
        <p:sp>
          <p:nvSpPr>
            <p:cNvPr id="66" name="Text Box 9"/>
            <p:cNvSpPr txBox="1">
              <a:spLocks noChangeArrowheads="1"/>
            </p:cNvSpPr>
            <p:nvPr/>
          </p:nvSpPr>
          <p:spPr bwMode="auto">
            <a:xfrm rot="16200000">
              <a:off x="1073594" y="5160327"/>
              <a:ext cx="1279581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Seasonal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67" name="AutoShape 6"/>
            <p:cNvSpPr>
              <a:spLocks/>
            </p:cNvSpPr>
            <p:nvPr/>
          </p:nvSpPr>
          <p:spPr bwMode="auto">
            <a:xfrm rot="16200000">
              <a:off x="2635571" y="4083371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1863214" y="4984845"/>
              <a:ext cx="1611868" cy="40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Model Development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69" name="AutoShape 6"/>
            <p:cNvSpPr>
              <a:spLocks/>
            </p:cNvSpPr>
            <p:nvPr/>
          </p:nvSpPr>
          <p:spPr bwMode="auto">
            <a:xfrm rot="16200000">
              <a:off x="3847899" y="4610301"/>
              <a:ext cx="139057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3446870" y="4953000"/>
              <a:ext cx="1044918" cy="40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Observations</a:t>
              </a:r>
            </a:p>
          </p:txBody>
        </p:sp>
      </p:grpSp>
      <p:grpSp>
        <p:nvGrpSpPr>
          <p:cNvPr id="72" name="Group 55"/>
          <p:cNvGrpSpPr/>
          <p:nvPr/>
        </p:nvGrpSpPr>
        <p:grpSpPr>
          <a:xfrm>
            <a:off x="3969140" y="4728807"/>
            <a:ext cx="1415890" cy="1408319"/>
            <a:chOff x="6413320" y="2616711"/>
            <a:chExt cx="2578169" cy="1945806"/>
          </a:xfrm>
        </p:grpSpPr>
        <p:sp>
          <p:nvSpPr>
            <p:cNvPr id="73" name="Oval 72"/>
            <p:cNvSpPr/>
            <p:nvPr/>
          </p:nvSpPr>
          <p:spPr>
            <a:xfrm>
              <a:off x="6413320" y="3041950"/>
              <a:ext cx="2578169" cy="152056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63714" y="2616711"/>
              <a:ext cx="1026735" cy="38271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HFIP</a:t>
              </a: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6" name="Group 44"/>
          <p:cNvGrpSpPr/>
          <p:nvPr/>
        </p:nvGrpSpPr>
        <p:grpSpPr>
          <a:xfrm>
            <a:off x="2702694" y="6030204"/>
            <a:ext cx="3696722" cy="970814"/>
            <a:chOff x="373072" y="4648196"/>
            <a:chExt cx="4089045" cy="1388390"/>
          </a:xfrm>
        </p:grpSpPr>
        <p:sp>
          <p:nvSpPr>
            <p:cNvPr id="77" name="Text Box 9"/>
            <p:cNvSpPr txBox="1">
              <a:spLocks noChangeArrowheads="1"/>
            </p:cNvSpPr>
            <p:nvPr/>
          </p:nvSpPr>
          <p:spPr bwMode="auto">
            <a:xfrm rot="16200000">
              <a:off x="-78761" y="5176226"/>
              <a:ext cx="1312193" cy="4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Intensity / Structure</a:t>
              </a:r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 rot="16200000">
              <a:off x="248955" y="5093920"/>
              <a:ext cx="1146773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Track</a:t>
              </a:r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 rot="16200000">
              <a:off x="431745" y="5202040"/>
              <a:ext cx="1196145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 rot="16200000">
              <a:off x="888451" y="5081416"/>
              <a:ext cx="790285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 rot="16200000">
              <a:off x="1044870" y="5036646"/>
              <a:ext cx="879827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Surge</a:t>
              </a: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 rot="16200000">
              <a:off x="1073595" y="5160321"/>
              <a:ext cx="1279579" cy="25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Seasonal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83" name="AutoShape 6"/>
            <p:cNvSpPr>
              <a:spLocks/>
            </p:cNvSpPr>
            <p:nvPr/>
          </p:nvSpPr>
          <p:spPr bwMode="auto">
            <a:xfrm rot="16200000">
              <a:off x="2635572" y="4083366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84" name="Text Box 9"/>
            <p:cNvSpPr txBox="1">
              <a:spLocks noChangeArrowheads="1"/>
            </p:cNvSpPr>
            <p:nvPr/>
          </p:nvSpPr>
          <p:spPr bwMode="auto">
            <a:xfrm>
              <a:off x="1863214" y="4984840"/>
              <a:ext cx="1611868" cy="40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latin typeface="Arial"/>
                  <a:ea typeface="MS PGothic" pitchFamily="34" charset="-128"/>
                  <a:cs typeface="Arial"/>
                </a:rPr>
                <a:t>Model Development</a:t>
              </a:r>
              <a:endParaRPr lang="en-US" sz="900" b="1" i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85" name="AutoShape 6"/>
            <p:cNvSpPr>
              <a:spLocks/>
            </p:cNvSpPr>
            <p:nvPr/>
          </p:nvSpPr>
          <p:spPr bwMode="auto">
            <a:xfrm rot="16200000">
              <a:off x="3847900" y="4610300"/>
              <a:ext cx="139056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3446870" y="4953000"/>
              <a:ext cx="1015247" cy="40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atin typeface="Arial"/>
                  <a:ea typeface="MS PGothic" pitchFamily="34" charset="-128"/>
                  <a:cs typeface="Arial"/>
                </a:rPr>
                <a:t>Observations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3494838" y="3548318"/>
            <a:ext cx="1939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2012 Snapshot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Total: 230 Man-years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05086" y="2522884"/>
            <a:ext cx="2764362" cy="2988344"/>
            <a:chOff x="6087834" y="2522884"/>
            <a:chExt cx="2764362" cy="2988344"/>
          </a:xfrm>
        </p:grpSpPr>
        <p:sp>
          <p:nvSpPr>
            <p:cNvPr id="64" name="Oval 63"/>
            <p:cNvSpPr/>
            <p:nvPr/>
          </p:nvSpPr>
          <p:spPr>
            <a:xfrm rot="5400000">
              <a:off x="5946720" y="5140682"/>
              <a:ext cx="511660" cy="229431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8443721" y="2701928"/>
              <a:ext cx="587519" cy="2294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</p:grpSp>
      <p:sp>
        <p:nvSpPr>
          <p:cNvPr id="90" name="Oval 89"/>
          <p:cNvSpPr/>
          <p:nvPr/>
        </p:nvSpPr>
        <p:spPr>
          <a:xfrm>
            <a:off x="6265510" y="2622385"/>
            <a:ext cx="152318" cy="565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658319" y="5705496"/>
            <a:ext cx="154017" cy="319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192986" y="4132336"/>
            <a:ext cx="24706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latin typeface="Arial"/>
                <a:cs typeface="Arial"/>
              </a:rPr>
              <a:t>(HFIP Contribution: 61 man-years)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12</a:t>
            </a:fld>
            <a:endParaRPr lang="en-US"/>
          </a:p>
        </p:txBody>
      </p:sp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6670" y="4062169"/>
            <a:ext cx="656445" cy="827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" name="Oval 70"/>
          <p:cNvSpPr/>
          <p:nvPr/>
        </p:nvSpPr>
        <p:spPr>
          <a:xfrm>
            <a:off x="5824970" y="1679844"/>
            <a:ext cx="236986" cy="144519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224276" y="5426015"/>
            <a:ext cx="187570" cy="59151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71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grpSp>
        <p:nvGrpSpPr>
          <p:cNvPr id="77830" name="Group 11"/>
          <p:cNvGrpSpPr>
            <a:grpSpLocks/>
          </p:cNvGrpSpPr>
          <p:nvPr/>
        </p:nvGrpSpPr>
        <p:grpSpPr bwMode="auto">
          <a:xfrm>
            <a:off x="2838247" y="685800"/>
            <a:ext cx="5534815" cy="6096000"/>
            <a:chOff x="1056" y="528"/>
            <a:chExt cx="3471" cy="3744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1056" y="528"/>
            <a:ext cx="3471" cy="3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Document" r:id="rId4" imgW="18290553" imgH="19967187" progId="Word.Document.12">
                    <p:embed/>
                  </p:oleObj>
                </mc:Choice>
                <mc:Fallback>
                  <p:oleObj name="Document" r:id="rId4" imgW="18290553" imgH="19967187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528"/>
                          <a:ext cx="3471" cy="3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700" y="2351"/>
              <a:ext cx="36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9"/>
          <p:cNvSpPr>
            <a:spLocks noChangeArrowheads="1"/>
          </p:cNvSpPr>
          <p:nvPr/>
        </p:nvSpPr>
        <p:spPr bwMode="auto">
          <a:xfrm>
            <a:off x="7522614" y="567960"/>
            <a:ext cx="1022644" cy="6248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932296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ea typeface="MS PGothic" pitchFamily="34" charset="-128"/>
              </a:rPr>
              <a:t>On next two slides: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2008, 2010, &amp; 2012 comparisons of the research needs mapped onto ops priorities</a:t>
            </a:r>
            <a:endParaRPr lang="en-US" sz="1800" b="1" u="sng" dirty="0" smtClean="0">
              <a:ea typeface="MS PGothic" pitchFamily="34" charset="-128"/>
            </a:endParaRP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Used ops priorities published in the </a:t>
            </a:r>
            <a:r>
              <a:rPr lang="en-US" sz="1800" b="1" u="sng" dirty="0" smtClean="0">
                <a:solidFill>
                  <a:srgbClr val="FF0000"/>
                </a:solidFill>
                <a:ea typeface="MS PGothic" pitchFamily="34" charset="-128"/>
              </a:rPr>
              <a:t>FY09 JHT AFFO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Chart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87084"/>
              </p:ext>
            </p:extLst>
          </p:nvPr>
        </p:nvGraphicFramePr>
        <p:xfrm>
          <a:off x="2648159" y="3473097"/>
          <a:ext cx="4391283" cy="300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Char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49470"/>
              </p:ext>
            </p:extLst>
          </p:nvPr>
        </p:nvGraphicFramePr>
        <p:xfrm>
          <a:off x="206063" y="935531"/>
          <a:ext cx="4287249" cy="26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" name="Chart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13312"/>
              </p:ext>
            </p:extLst>
          </p:nvPr>
        </p:nvGraphicFramePr>
        <p:xfrm>
          <a:off x="4805767" y="933719"/>
          <a:ext cx="4062872" cy="264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Research Needs Mapped onto Ops Priorities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09086" y="743854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2008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62532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i="1" dirty="0" smtClean="0">
                <a:solidFill>
                  <a:srgbClr val="000099"/>
                </a:solidFill>
                <a:latin typeface="Arial"/>
                <a:ea typeface="MS PGothic" pitchFamily="34" charset="-128"/>
                <a:cs typeface="Arial"/>
              </a:rPr>
              <a:t>NHC / CPHC</a:t>
            </a:r>
            <a:endParaRPr lang="en-US" sz="2400" b="1" i="1" dirty="0">
              <a:solidFill>
                <a:srgbClr val="000099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82128" y="1276668"/>
            <a:ext cx="192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211 Man-years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47904" y="743854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2010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65153" y="1276668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296 Man-years</a:t>
            </a: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5465" y="1312117"/>
            <a:ext cx="511836" cy="95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5687984" y="2809021"/>
            <a:ext cx="183494" cy="394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9012" y="1320584"/>
            <a:ext cx="511836" cy="95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907612" y="4673136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2012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748542" y="4018403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230 Man-years</a:t>
            </a:r>
          </a:p>
        </p:txBody>
      </p:sp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7904" y="3998489"/>
            <a:ext cx="511836" cy="95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" name="Oval 99"/>
          <p:cNvSpPr/>
          <p:nvPr/>
        </p:nvSpPr>
        <p:spPr>
          <a:xfrm>
            <a:off x="3531875" y="5732206"/>
            <a:ext cx="183494" cy="394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2146" y="6114986"/>
            <a:ext cx="4100482" cy="594543"/>
            <a:chOff x="3032528" y="5907962"/>
            <a:chExt cx="3957631" cy="594439"/>
          </a:xfrm>
        </p:grpSpPr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 rot="2571561">
              <a:off x="3032528" y="6096563"/>
              <a:ext cx="1023461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800" b="1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Intensity Change</a:t>
              </a:r>
              <a:endParaRPr lang="en-US" sz="800" b="1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18" name="Text Box 8"/>
            <p:cNvSpPr txBox="1">
              <a:spLocks noChangeArrowheads="1"/>
            </p:cNvSpPr>
            <p:nvPr/>
          </p:nvSpPr>
          <p:spPr bwMode="auto">
            <a:xfrm rot="2571561">
              <a:off x="3986893" y="6027123"/>
              <a:ext cx="8192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Storm Surge</a:t>
              </a:r>
            </a:p>
          </p:txBody>
        </p:sp>
        <p:sp>
          <p:nvSpPr>
            <p:cNvPr id="119" name="Text Box 10"/>
            <p:cNvSpPr txBox="1">
              <a:spLocks noChangeArrowheads="1"/>
            </p:cNvSpPr>
            <p:nvPr/>
          </p:nvSpPr>
          <p:spPr bwMode="auto">
            <a:xfrm rot="2571561">
              <a:off x="4428912" y="6029999"/>
              <a:ext cx="827743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120" name="Text Box 11"/>
            <p:cNvSpPr txBox="1">
              <a:spLocks noChangeArrowheads="1"/>
            </p:cNvSpPr>
            <p:nvPr/>
          </p:nvSpPr>
          <p:spPr bwMode="auto">
            <a:xfrm rot="2571561">
              <a:off x="4848825" y="6066250"/>
              <a:ext cx="934331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Size/Structure</a:t>
              </a:r>
            </a:p>
          </p:txBody>
        </p:sp>
        <p:sp>
          <p:nvSpPr>
            <p:cNvPr id="121" name="Text Box 12"/>
            <p:cNvSpPr txBox="1">
              <a:spLocks noChangeArrowheads="1"/>
            </p:cNvSpPr>
            <p:nvPr/>
          </p:nvSpPr>
          <p:spPr bwMode="auto">
            <a:xfrm rot="2571561">
              <a:off x="3353872" y="6265943"/>
              <a:ext cx="1523503" cy="220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 rot="2571561">
              <a:off x="3681473" y="6116098"/>
              <a:ext cx="10809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 err="1" smtClean="0">
                  <a:latin typeface="Arial"/>
                  <a:ea typeface="MS PGothic" pitchFamily="34" charset="-128"/>
                  <a:cs typeface="Arial"/>
                </a:rPr>
                <a:t>Fcstr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  Efficiency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23" name="Text Box 14"/>
            <p:cNvSpPr txBox="1">
              <a:spLocks noChangeArrowheads="1"/>
            </p:cNvSpPr>
            <p:nvPr/>
          </p:nvSpPr>
          <p:spPr bwMode="auto">
            <a:xfrm rot="2571561">
              <a:off x="4177957" y="6076350"/>
              <a:ext cx="9640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Track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Fcst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24" name="Text Box 15"/>
            <p:cNvSpPr txBox="1">
              <a:spLocks noChangeArrowheads="1"/>
            </p:cNvSpPr>
            <p:nvPr/>
          </p:nvSpPr>
          <p:spPr bwMode="auto">
            <a:xfrm rot="2571561">
              <a:off x="4631283" y="6057406"/>
              <a:ext cx="9083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Wind Analysis</a:t>
              </a:r>
            </a:p>
          </p:txBody>
        </p:sp>
        <p:sp>
          <p:nvSpPr>
            <p:cNvPr id="125" name="Text Box 16"/>
            <p:cNvSpPr txBox="1">
              <a:spLocks noChangeArrowheads="1"/>
            </p:cNvSpPr>
            <p:nvPr/>
          </p:nvSpPr>
          <p:spPr bwMode="auto">
            <a:xfrm rot="2571561">
              <a:off x="5071710" y="6281828"/>
              <a:ext cx="1570210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Model Res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vs</a:t>
              </a: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 Ensembles</a:t>
              </a:r>
            </a:p>
          </p:txBody>
        </p:sp>
        <p:sp>
          <p:nvSpPr>
            <p:cNvPr id="126" name="Text Box 17"/>
            <p:cNvSpPr txBox="1">
              <a:spLocks noChangeArrowheads="1"/>
            </p:cNvSpPr>
            <p:nvPr/>
          </p:nvSpPr>
          <p:spPr bwMode="auto">
            <a:xfrm rot="2571561">
              <a:off x="5463075" y="5907962"/>
              <a:ext cx="4689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127" name="Text Box 18"/>
            <p:cNvSpPr txBox="1">
              <a:spLocks noChangeArrowheads="1"/>
            </p:cNvSpPr>
            <p:nvPr/>
          </p:nvSpPr>
          <p:spPr bwMode="auto">
            <a:xfrm rot="2571561">
              <a:off x="5564896" y="6081501"/>
              <a:ext cx="9791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Radar/Sat. Data</a:t>
              </a:r>
            </a:p>
          </p:txBody>
        </p:sp>
        <p:sp>
          <p:nvSpPr>
            <p:cNvPr id="128" name="Text Box 19"/>
            <p:cNvSpPr txBox="1">
              <a:spLocks noChangeArrowheads="1"/>
            </p:cNvSpPr>
            <p:nvPr/>
          </p:nvSpPr>
          <p:spPr bwMode="auto">
            <a:xfrm rot="2571561">
              <a:off x="6020411" y="6078295"/>
              <a:ext cx="9697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Seasonal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Progs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29" name="Text Box 20"/>
            <p:cNvSpPr txBox="1">
              <a:spLocks noChangeArrowheads="1"/>
            </p:cNvSpPr>
            <p:nvPr/>
          </p:nvSpPr>
          <p:spPr bwMode="auto">
            <a:xfrm rot="2571561">
              <a:off x="5791796" y="6074079"/>
              <a:ext cx="9573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SST 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Gradients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30" name="Text Box 12"/>
            <p:cNvSpPr txBox="1">
              <a:spLocks noChangeArrowheads="1"/>
            </p:cNvSpPr>
            <p:nvPr/>
          </p:nvSpPr>
          <p:spPr bwMode="auto">
            <a:xfrm rot="2571561">
              <a:off x="3247917" y="6091692"/>
              <a:ext cx="100913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Improved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Obs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22060" y="3375968"/>
            <a:ext cx="4021940" cy="498548"/>
            <a:chOff x="5080991" y="3211151"/>
            <a:chExt cx="4021940" cy="603243"/>
          </a:xfrm>
        </p:grpSpPr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 rot="2571561">
              <a:off x="5080991" y="3418590"/>
              <a:ext cx="1078851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800" b="1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Intensity Change</a:t>
              </a:r>
              <a:endParaRPr lang="en-US" sz="800" b="1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33" name="Text Box 8"/>
            <p:cNvSpPr txBox="1">
              <a:spLocks noChangeArrowheads="1"/>
            </p:cNvSpPr>
            <p:nvPr/>
          </p:nvSpPr>
          <p:spPr bwMode="auto">
            <a:xfrm rot="2571561">
              <a:off x="6075226" y="3407349"/>
              <a:ext cx="10457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Storm Surge</a:t>
              </a:r>
            </a:p>
          </p:txBody>
        </p:sp>
        <p:sp>
          <p:nvSpPr>
            <p:cNvPr id="134" name="Text Box 10"/>
            <p:cNvSpPr txBox="1">
              <a:spLocks noChangeArrowheads="1"/>
            </p:cNvSpPr>
            <p:nvPr/>
          </p:nvSpPr>
          <p:spPr bwMode="auto">
            <a:xfrm rot="2571561">
              <a:off x="6569541" y="3276988"/>
              <a:ext cx="662496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135" name="Text Box 11"/>
            <p:cNvSpPr txBox="1">
              <a:spLocks noChangeArrowheads="1"/>
            </p:cNvSpPr>
            <p:nvPr/>
          </p:nvSpPr>
          <p:spPr bwMode="auto">
            <a:xfrm rot="2571561">
              <a:off x="6961456" y="3384567"/>
              <a:ext cx="978813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Size/Structure</a:t>
              </a:r>
            </a:p>
          </p:txBody>
        </p:sp>
        <p:sp>
          <p:nvSpPr>
            <p:cNvPr id="136" name="Text Box 12"/>
            <p:cNvSpPr txBox="1">
              <a:spLocks noChangeArrowheads="1"/>
            </p:cNvSpPr>
            <p:nvPr/>
          </p:nvSpPr>
          <p:spPr bwMode="auto">
            <a:xfrm rot="2571561">
              <a:off x="5451677" y="3591569"/>
              <a:ext cx="1590358" cy="22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37" name="Text Box 13"/>
            <p:cNvSpPr txBox="1">
              <a:spLocks noChangeArrowheads="1"/>
            </p:cNvSpPr>
            <p:nvPr/>
          </p:nvSpPr>
          <p:spPr bwMode="auto">
            <a:xfrm rot="2571561">
              <a:off x="5810236" y="3393319"/>
              <a:ext cx="100454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 err="1" smtClean="0">
                  <a:latin typeface="Arial"/>
                  <a:ea typeface="MS PGothic" pitchFamily="34" charset="-128"/>
                  <a:cs typeface="Arial"/>
                </a:rPr>
                <a:t>Fcstr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  Efficiency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38" name="Text Box 14"/>
            <p:cNvSpPr txBox="1">
              <a:spLocks noChangeArrowheads="1"/>
            </p:cNvSpPr>
            <p:nvPr/>
          </p:nvSpPr>
          <p:spPr bwMode="auto">
            <a:xfrm rot="2571561">
              <a:off x="6296526" y="3379539"/>
              <a:ext cx="9640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Track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Fcst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39" name="Text Box 15"/>
            <p:cNvSpPr txBox="1">
              <a:spLocks noChangeArrowheads="1"/>
            </p:cNvSpPr>
            <p:nvPr/>
          </p:nvSpPr>
          <p:spPr bwMode="auto">
            <a:xfrm rot="2571561">
              <a:off x="6747026" y="3367793"/>
              <a:ext cx="9294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Wind Analysis</a:t>
              </a:r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 rot="2571561">
              <a:off x="7160499" y="3542156"/>
              <a:ext cx="14421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Model Res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vs</a:t>
              </a: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 Ensembles</a:t>
              </a:r>
            </a:p>
          </p:txBody>
        </p:sp>
        <p:sp>
          <p:nvSpPr>
            <p:cNvPr id="141" name="Text Box 17"/>
            <p:cNvSpPr txBox="1">
              <a:spLocks noChangeArrowheads="1"/>
            </p:cNvSpPr>
            <p:nvPr/>
          </p:nvSpPr>
          <p:spPr bwMode="auto">
            <a:xfrm rot="2571561">
              <a:off x="7527351" y="3211151"/>
              <a:ext cx="4689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142" name="Text Box 18"/>
            <p:cNvSpPr txBox="1">
              <a:spLocks noChangeArrowheads="1"/>
            </p:cNvSpPr>
            <p:nvPr/>
          </p:nvSpPr>
          <p:spPr bwMode="auto">
            <a:xfrm rot="2571561">
              <a:off x="7681283" y="3390252"/>
              <a:ext cx="9955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Radar/Sat. Data</a:t>
              </a:r>
            </a:p>
          </p:txBody>
        </p:sp>
        <p:sp>
          <p:nvSpPr>
            <p:cNvPr id="143" name="Text Box 19"/>
            <p:cNvSpPr txBox="1">
              <a:spLocks noChangeArrowheads="1"/>
            </p:cNvSpPr>
            <p:nvPr/>
          </p:nvSpPr>
          <p:spPr bwMode="auto">
            <a:xfrm rot="2571561">
              <a:off x="8139872" y="3379209"/>
              <a:ext cx="9630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Seasonal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Progs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44" name="Text Box 20"/>
            <p:cNvSpPr txBox="1">
              <a:spLocks noChangeArrowheads="1"/>
            </p:cNvSpPr>
            <p:nvPr/>
          </p:nvSpPr>
          <p:spPr bwMode="auto">
            <a:xfrm rot="2571561">
              <a:off x="7918528" y="3356471"/>
              <a:ext cx="8962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SST 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Gradients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45" name="Text Box 12"/>
            <p:cNvSpPr txBox="1">
              <a:spLocks noChangeArrowheads="1"/>
            </p:cNvSpPr>
            <p:nvPr/>
          </p:nvSpPr>
          <p:spPr bwMode="auto">
            <a:xfrm rot="2571561">
              <a:off x="5360111" y="3382390"/>
              <a:ext cx="9724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Improved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Obs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5537" y="3272721"/>
            <a:ext cx="4067775" cy="602501"/>
            <a:chOff x="423431" y="3204332"/>
            <a:chExt cx="4067775" cy="602501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 rot="2571561">
              <a:off x="423431" y="3477616"/>
              <a:ext cx="1275138" cy="22228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800" b="1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Intensity Change</a:t>
              </a:r>
              <a:endParaRPr lang="en-US" sz="800" b="1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48" name="Text Box 8"/>
            <p:cNvSpPr txBox="1">
              <a:spLocks noChangeArrowheads="1"/>
            </p:cNvSpPr>
            <p:nvPr/>
          </p:nvSpPr>
          <p:spPr bwMode="auto">
            <a:xfrm rot="2571561">
              <a:off x="1443868" y="3400530"/>
              <a:ext cx="10457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Storm Surge</a:t>
              </a:r>
            </a:p>
          </p:txBody>
        </p:sp>
        <p:sp>
          <p:nvSpPr>
            <p:cNvPr id="149" name="Text Box 10"/>
            <p:cNvSpPr txBox="1">
              <a:spLocks noChangeArrowheads="1"/>
            </p:cNvSpPr>
            <p:nvPr/>
          </p:nvSpPr>
          <p:spPr bwMode="auto">
            <a:xfrm rot="2571561">
              <a:off x="1916123" y="3326370"/>
              <a:ext cx="827744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150" name="Text Box 11"/>
            <p:cNvSpPr txBox="1">
              <a:spLocks noChangeArrowheads="1"/>
            </p:cNvSpPr>
            <p:nvPr/>
          </p:nvSpPr>
          <p:spPr bwMode="auto">
            <a:xfrm rot="2571561">
              <a:off x="2293292" y="3471521"/>
              <a:ext cx="1254533" cy="21544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Size/Structure</a:t>
              </a:r>
            </a:p>
          </p:txBody>
        </p:sp>
        <p:sp>
          <p:nvSpPr>
            <p:cNvPr id="151" name="Text Box 12"/>
            <p:cNvSpPr txBox="1">
              <a:spLocks noChangeArrowheads="1"/>
            </p:cNvSpPr>
            <p:nvPr/>
          </p:nvSpPr>
          <p:spPr bwMode="auto">
            <a:xfrm rot="2571561">
              <a:off x="829810" y="3586260"/>
              <a:ext cx="1593916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52" name="Text Box 13"/>
            <p:cNvSpPr txBox="1">
              <a:spLocks noChangeArrowheads="1"/>
            </p:cNvSpPr>
            <p:nvPr/>
          </p:nvSpPr>
          <p:spPr bwMode="auto">
            <a:xfrm rot="2571561">
              <a:off x="1168684" y="3412468"/>
              <a:ext cx="10809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 err="1" smtClean="0">
                  <a:latin typeface="Arial"/>
                  <a:ea typeface="MS PGothic" pitchFamily="34" charset="-128"/>
                  <a:cs typeface="Arial"/>
                </a:rPr>
                <a:t>Fcstr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  Efficiency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53" name="Text Box 14"/>
            <p:cNvSpPr txBox="1">
              <a:spLocks noChangeArrowheads="1"/>
            </p:cNvSpPr>
            <p:nvPr/>
          </p:nvSpPr>
          <p:spPr bwMode="auto">
            <a:xfrm rot="2571561">
              <a:off x="1665167" y="3372720"/>
              <a:ext cx="9640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Track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Fcst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54" name="Text Box 15"/>
            <p:cNvSpPr txBox="1">
              <a:spLocks noChangeArrowheads="1"/>
            </p:cNvSpPr>
            <p:nvPr/>
          </p:nvSpPr>
          <p:spPr bwMode="auto">
            <a:xfrm rot="2571561">
              <a:off x="2073524" y="3468347"/>
              <a:ext cx="12452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Wind Analysis</a:t>
              </a:r>
            </a:p>
          </p:txBody>
        </p:sp>
        <p:sp>
          <p:nvSpPr>
            <p:cNvPr id="155" name="Text Box 16"/>
            <p:cNvSpPr txBox="1">
              <a:spLocks noChangeArrowheads="1"/>
            </p:cNvSpPr>
            <p:nvPr/>
          </p:nvSpPr>
          <p:spPr bwMode="auto">
            <a:xfrm rot="2571561">
              <a:off x="2510261" y="3582525"/>
              <a:ext cx="1583603" cy="222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Model Res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vs</a:t>
              </a: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 Ensembles</a:t>
              </a:r>
            </a:p>
          </p:txBody>
        </p:sp>
        <p:sp>
          <p:nvSpPr>
            <p:cNvPr id="156" name="Text Box 17"/>
            <p:cNvSpPr txBox="1">
              <a:spLocks noChangeArrowheads="1"/>
            </p:cNvSpPr>
            <p:nvPr/>
          </p:nvSpPr>
          <p:spPr bwMode="auto">
            <a:xfrm rot="2571561">
              <a:off x="2930638" y="3204332"/>
              <a:ext cx="4689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157" name="Text Box 18"/>
            <p:cNvSpPr txBox="1">
              <a:spLocks noChangeArrowheads="1"/>
            </p:cNvSpPr>
            <p:nvPr/>
          </p:nvSpPr>
          <p:spPr bwMode="auto">
            <a:xfrm rot="2571561">
              <a:off x="3050776" y="3381258"/>
              <a:ext cx="98913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Radar/Sat. Data</a:t>
              </a:r>
            </a:p>
          </p:txBody>
        </p:sp>
        <p:sp>
          <p:nvSpPr>
            <p:cNvPr id="158" name="Text Box 19"/>
            <p:cNvSpPr txBox="1">
              <a:spLocks noChangeArrowheads="1"/>
            </p:cNvSpPr>
            <p:nvPr/>
          </p:nvSpPr>
          <p:spPr bwMode="auto">
            <a:xfrm rot="2571561">
              <a:off x="3505489" y="3380096"/>
              <a:ext cx="9857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Seasonal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Progs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59" name="Text Box 20"/>
            <p:cNvSpPr txBox="1">
              <a:spLocks noChangeArrowheads="1"/>
            </p:cNvSpPr>
            <p:nvPr/>
          </p:nvSpPr>
          <p:spPr bwMode="auto">
            <a:xfrm rot="2571561">
              <a:off x="3286863" y="3350432"/>
              <a:ext cx="8984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SST 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Gradients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60" name="Text Box 12"/>
            <p:cNvSpPr txBox="1">
              <a:spLocks noChangeArrowheads="1"/>
            </p:cNvSpPr>
            <p:nvPr/>
          </p:nvSpPr>
          <p:spPr bwMode="auto">
            <a:xfrm rot="2571561">
              <a:off x="703282" y="3438585"/>
              <a:ext cx="11576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Improved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Obs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14</a:t>
            </a:fld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264515" y="2848586"/>
            <a:ext cx="320544" cy="39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201093" y="5732206"/>
            <a:ext cx="320544" cy="39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0" grpId="0" animBg="1"/>
      <p:bldP spid="6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Chart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41790"/>
              </p:ext>
            </p:extLst>
          </p:nvPr>
        </p:nvGraphicFramePr>
        <p:xfrm>
          <a:off x="2754917" y="3626517"/>
          <a:ext cx="4304502" cy="280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" name="Chart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7298"/>
              </p:ext>
            </p:extLst>
          </p:nvPr>
        </p:nvGraphicFramePr>
        <p:xfrm>
          <a:off x="207360" y="872446"/>
          <a:ext cx="4130352" cy="271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Chart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0316"/>
              </p:ext>
            </p:extLst>
          </p:nvPr>
        </p:nvGraphicFramePr>
        <p:xfrm>
          <a:off x="4843916" y="915026"/>
          <a:ext cx="3976754" cy="265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Research Needs Mapped onto Ops Priorities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60804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i="1" dirty="0" smtClean="0">
                <a:solidFill>
                  <a:srgbClr val="000099"/>
                </a:solidFill>
                <a:latin typeface="Arial"/>
                <a:ea typeface="MS PGothic" pitchFamily="34" charset="-128"/>
                <a:cs typeface="Arial"/>
              </a:rPr>
              <a:t>JTWC</a:t>
            </a:r>
            <a:endParaRPr lang="en-US" sz="2400" b="1" i="1" dirty="0">
              <a:solidFill>
                <a:srgbClr val="000099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02222" y="701814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2008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49935" y="1270119"/>
            <a:ext cx="192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211 Man-years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15682" y="708021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2010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74255" y="1270119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296 Man-years</a:t>
            </a: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363" y="1321051"/>
            <a:ext cx="482983" cy="896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261" y="1346577"/>
            <a:ext cx="482983" cy="896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>
            <a:off x="6211516" y="2845380"/>
            <a:ext cx="169069" cy="379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8497" y="4678839"/>
            <a:ext cx="1813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2012 Snapshot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(FY09 AFFO)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786889" y="4027027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Total: 230 Man-years</a:t>
            </a:r>
          </a:p>
        </p:txBody>
      </p:sp>
      <p:pic>
        <p:nvPicPr>
          <p:cNvPr id="10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875" y="4087350"/>
            <a:ext cx="511836" cy="95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66302" y="3195416"/>
            <a:ext cx="4128115" cy="575372"/>
            <a:chOff x="474770" y="3186949"/>
            <a:chExt cx="3844975" cy="575372"/>
          </a:xfrm>
        </p:grpSpPr>
        <p:grpSp>
          <p:nvGrpSpPr>
            <p:cNvPr id="119" name="Group 118"/>
            <p:cNvGrpSpPr/>
            <p:nvPr/>
          </p:nvGrpSpPr>
          <p:grpSpPr>
            <a:xfrm>
              <a:off x="474770" y="3186949"/>
              <a:ext cx="3844975" cy="526744"/>
              <a:chOff x="496288" y="5174346"/>
              <a:chExt cx="4229448" cy="526744"/>
            </a:xfrm>
          </p:grpSpPr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 rot="2571561">
                <a:off x="496288" y="5382305"/>
                <a:ext cx="1146734" cy="22228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en-US" sz="800" b="1" dirty="0" smtClean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Intensity Change</a:t>
                </a:r>
                <a:endPara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" name="Text Box 8"/>
              <p:cNvSpPr txBox="1">
                <a:spLocks noChangeArrowheads="1"/>
              </p:cNvSpPr>
              <p:nvPr/>
            </p:nvSpPr>
            <p:spPr bwMode="auto">
              <a:xfrm rot="2571561">
                <a:off x="2030643" y="5294065"/>
                <a:ext cx="8447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Storm Surge</a:t>
                </a:r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 rot="2571561">
                <a:off x="1061722" y="5231267"/>
                <a:ext cx="665373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Genesis</a:t>
                </a:r>
              </a:p>
            </p:txBody>
          </p:sp>
          <p:sp>
            <p:nvSpPr>
              <p:cNvPr id="123" name="Text Box 11"/>
              <p:cNvSpPr txBox="1">
                <a:spLocks noChangeArrowheads="1"/>
              </p:cNvSpPr>
              <p:nvPr/>
            </p:nvSpPr>
            <p:spPr bwMode="auto">
              <a:xfrm rot="2571561">
                <a:off x="1267622" y="5358577"/>
                <a:ext cx="1030763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Size/Structure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 rot="2571561">
                <a:off x="1787803" y="5366070"/>
                <a:ext cx="103670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 err="1" smtClean="0">
                    <a:latin typeface="Arial"/>
                    <a:ea typeface="MS PGothic" pitchFamily="34" charset="-128"/>
                    <a:cs typeface="Arial"/>
                  </a:rPr>
                  <a:t>Fcstr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  Efficiency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5" name="Text Box 14"/>
              <p:cNvSpPr txBox="1">
                <a:spLocks noChangeArrowheads="1"/>
              </p:cNvSpPr>
              <p:nvPr/>
            </p:nvSpPr>
            <p:spPr bwMode="auto">
              <a:xfrm rot="2571561">
                <a:off x="2302742" y="5265656"/>
                <a:ext cx="76602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Track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Fcst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" name="Text Box 15"/>
              <p:cNvSpPr txBox="1">
                <a:spLocks noChangeArrowheads="1"/>
              </p:cNvSpPr>
              <p:nvPr/>
            </p:nvSpPr>
            <p:spPr bwMode="auto">
              <a:xfrm rot="2571561">
                <a:off x="2487246" y="5336123"/>
                <a:ext cx="98969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Wind Analysis</a:t>
                </a:r>
              </a:p>
            </p:txBody>
          </p:sp>
          <p:sp>
            <p:nvSpPr>
              <p:cNvPr id="127" name="Text Box 16"/>
              <p:cNvSpPr txBox="1">
                <a:spLocks noChangeArrowheads="1"/>
              </p:cNvSpPr>
              <p:nvPr/>
            </p:nvSpPr>
            <p:spPr bwMode="auto">
              <a:xfrm rot="2571561">
                <a:off x="2655692" y="5485646"/>
                <a:ext cx="14677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Model Res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vs</a:t>
                </a: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 Ensembles</a:t>
                </a:r>
              </a:p>
            </p:txBody>
          </p:sp>
          <p:sp>
            <p:nvSpPr>
              <p:cNvPr id="128" name="Text Box 17"/>
              <p:cNvSpPr txBox="1">
                <a:spLocks noChangeArrowheads="1"/>
              </p:cNvSpPr>
              <p:nvPr/>
            </p:nvSpPr>
            <p:spPr bwMode="auto">
              <a:xfrm rot="2571561">
                <a:off x="3039029" y="5174346"/>
                <a:ext cx="4900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QPF</a:t>
                </a: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 rot="2571561">
                <a:off x="3216848" y="5355447"/>
                <a:ext cx="103235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Radar/Sat. Data</a:t>
                </a:r>
              </a:p>
            </p:txBody>
          </p:sp>
          <p:sp>
            <p:nvSpPr>
              <p:cNvPr id="130" name="Text Box 19"/>
              <p:cNvSpPr txBox="1">
                <a:spLocks noChangeArrowheads="1"/>
              </p:cNvSpPr>
              <p:nvPr/>
            </p:nvSpPr>
            <p:spPr bwMode="auto">
              <a:xfrm rot="2571561">
                <a:off x="3727505" y="5346691"/>
                <a:ext cx="99823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Seasonal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Progs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 rot="2571561">
                <a:off x="3484037" y="5338505"/>
                <a:ext cx="9477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SST 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Gradients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2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765629" y="5353896"/>
                <a:ext cx="102614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Improved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Obs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33" name="Text Box 12"/>
            <p:cNvSpPr txBox="1">
              <a:spLocks noChangeArrowheads="1"/>
            </p:cNvSpPr>
            <p:nvPr/>
          </p:nvSpPr>
          <p:spPr bwMode="auto">
            <a:xfrm rot="2571561">
              <a:off x="1333324" y="3546877"/>
              <a:ext cx="13904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102028" y="3241013"/>
            <a:ext cx="4103970" cy="524537"/>
            <a:chOff x="474770" y="3226525"/>
            <a:chExt cx="3888459" cy="524537"/>
          </a:xfrm>
        </p:grpSpPr>
        <p:grpSp>
          <p:nvGrpSpPr>
            <p:cNvPr id="135" name="Group 134"/>
            <p:cNvGrpSpPr/>
            <p:nvPr/>
          </p:nvGrpSpPr>
          <p:grpSpPr>
            <a:xfrm>
              <a:off x="474770" y="3226525"/>
              <a:ext cx="3888459" cy="524537"/>
              <a:chOff x="496288" y="5213922"/>
              <a:chExt cx="4277279" cy="524537"/>
            </a:xfrm>
          </p:grpSpPr>
          <p:sp>
            <p:nvSpPr>
              <p:cNvPr id="137" name="Text Box 7"/>
              <p:cNvSpPr txBox="1">
                <a:spLocks noChangeArrowheads="1"/>
              </p:cNvSpPr>
              <p:nvPr/>
            </p:nvSpPr>
            <p:spPr bwMode="auto">
              <a:xfrm rot="2571561">
                <a:off x="496288" y="5382305"/>
                <a:ext cx="1146734" cy="22228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en-US" sz="800" b="1" dirty="0" smtClean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Intensity Change</a:t>
                </a:r>
                <a:endPara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8" name="Text Box 8"/>
              <p:cNvSpPr txBox="1">
                <a:spLocks noChangeArrowheads="1"/>
              </p:cNvSpPr>
              <p:nvPr/>
            </p:nvSpPr>
            <p:spPr bwMode="auto">
              <a:xfrm rot="2571561">
                <a:off x="2030643" y="5294065"/>
                <a:ext cx="8447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Storm Surge</a:t>
                </a:r>
              </a:p>
            </p:txBody>
          </p:sp>
          <p:sp>
            <p:nvSpPr>
              <p:cNvPr id="139" name="Text Box 10"/>
              <p:cNvSpPr txBox="1">
                <a:spLocks noChangeArrowheads="1"/>
              </p:cNvSpPr>
              <p:nvPr/>
            </p:nvSpPr>
            <p:spPr bwMode="auto">
              <a:xfrm rot="2571561">
                <a:off x="1061722" y="5231267"/>
                <a:ext cx="665373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Genesis</a:t>
                </a:r>
              </a:p>
            </p:txBody>
          </p:sp>
          <p:sp>
            <p:nvSpPr>
              <p:cNvPr id="140" name="Text Box 11"/>
              <p:cNvSpPr txBox="1">
                <a:spLocks noChangeArrowheads="1"/>
              </p:cNvSpPr>
              <p:nvPr/>
            </p:nvSpPr>
            <p:spPr bwMode="auto">
              <a:xfrm rot="2571561">
                <a:off x="1267622" y="5358577"/>
                <a:ext cx="1030763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Size/Structure</a:t>
                </a:r>
              </a:p>
            </p:txBody>
          </p:sp>
          <p:sp>
            <p:nvSpPr>
              <p:cNvPr id="141" name="Text Box 13"/>
              <p:cNvSpPr txBox="1">
                <a:spLocks noChangeArrowheads="1"/>
              </p:cNvSpPr>
              <p:nvPr/>
            </p:nvSpPr>
            <p:spPr bwMode="auto">
              <a:xfrm rot="2571561">
                <a:off x="1785511" y="5372411"/>
                <a:ext cx="105387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 err="1" smtClean="0">
                    <a:latin typeface="Arial"/>
                    <a:ea typeface="MS PGothic" pitchFamily="34" charset="-128"/>
                    <a:cs typeface="Arial"/>
                  </a:rPr>
                  <a:t>Fcstr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  Efficiency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2" name="Text Box 14"/>
              <p:cNvSpPr txBox="1">
                <a:spLocks noChangeArrowheads="1"/>
              </p:cNvSpPr>
              <p:nvPr/>
            </p:nvSpPr>
            <p:spPr bwMode="auto">
              <a:xfrm rot="2571561">
                <a:off x="2295638" y="5283344"/>
                <a:ext cx="81924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Track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Fcst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" name="Text Box 15"/>
              <p:cNvSpPr txBox="1">
                <a:spLocks noChangeArrowheads="1"/>
              </p:cNvSpPr>
              <p:nvPr/>
            </p:nvSpPr>
            <p:spPr bwMode="auto">
              <a:xfrm rot="2571561">
                <a:off x="2482860" y="5346340"/>
                <a:ext cx="10225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Wind Analysis</a:t>
                </a:r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 rot="2571561">
                <a:off x="2640705" y="5523015"/>
                <a:ext cx="158003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Model Res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vs</a:t>
                </a: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 Ensembles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 rot="2571561">
                <a:off x="3023115" y="5213922"/>
                <a:ext cx="6092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QPF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 rot="2571561">
                <a:off x="3210755" y="5369636"/>
                <a:ext cx="106990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Radar/Sat. Data</a:t>
                </a:r>
              </a:p>
            </p:txBody>
          </p:sp>
          <p:sp>
            <p:nvSpPr>
              <p:cNvPr id="147" name="Text Box 19"/>
              <p:cNvSpPr txBox="1">
                <a:spLocks noChangeArrowheads="1"/>
              </p:cNvSpPr>
              <p:nvPr/>
            </p:nvSpPr>
            <p:spPr bwMode="auto">
              <a:xfrm rot="2571561">
                <a:off x="3720139" y="5365340"/>
                <a:ext cx="105342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Seasonal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Progs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8" name="Text Box 20"/>
              <p:cNvSpPr txBox="1">
                <a:spLocks noChangeArrowheads="1"/>
              </p:cNvSpPr>
              <p:nvPr/>
            </p:nvSpPr>
            <p:spPr bwMode="auto">
              <a:xfrm rot="2571561">
                <a:off x="3479841" y="5356771"/>
                <a:ext cx="101762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SST 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Gradients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765629" y="5353896"/>
                <a:ext cx="102614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Improved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Obs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36" name="Text Box 12"/>
            <p:cNvSpPr txBox="1">
              <a:spLocks noChangeArrowheads="1"/>
            </p:cNvSpPr>
            <p:nvPr/>
          </p:nvSpPr>
          <p:spPr bwMode="auto">
            <a:xfrm rot="2571561">
              <a:off x="1328012" y="3526695"/>
              <a:ext cx="14252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039194" y="6065792"/>
            <a:ext cx="4064640" cy="517861"/>
            <a:chOff x="485255" y="3226525"/>
            <a:chExt cx="3828289" cy="517861"/>
          </a:xfrm>
        </p:grpSpPr>
        <p:grpSp>
          <p:nvGrpSpPr>
            <p:cNvPr id="151" name="Group 150"/>
            <p:cNvGrpSpPr/>
            <p:nvPr/>
          </p:nvGrpSpPr>
          <p:grpSpPr>
            <a:xfrm>
              <a:off x="485255" y="3226525"/>
              <a:ext cx="3828289" cy="517861"/>
              <a:chOff x="507821" y="5213922"/>
              <a:chExt cx="4211094" cy="517861"/>
            </a:xfrm>
          </p:grpSpPr>
          <p:sp>
            <p:nvSpPr>
              <p:cNvPr id="153" name="Text Box 7"/>
              <p:cNvSpPr txBox="1">
                <a:spLocks noChangeArrowheads="1"/>
              </p:cNvSpPr>
              <p:nvPr/>
            </p:nvSpPr>
            <p:spPr bwMode="auto">
              <a:xfrm rot="2571561">
                <a:off x="507821" y="5357363"/>
                <a:ext cx="1060340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en-US" sz="800" b="1" dirty="0" smtClean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Intensity Change</a:t>
                </a:r>
                <a:endPara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4" name="Text Box 8"/>
              <p:cNvSpPr txBox="1">
                <a:spLocks noChangeArrowheads="1"/>
              </p:cNvSpPr>
              <p:nvPr/>
            </p:nvSpPr>
            <p:spPr bwMode="auto">
              <a:xfrm rot="2571561">
                <a:off x="2030643" y="5294065"/>
                <a:ext cx="8447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Storm Surge</a:t>
                </a:r>
              </a:p>
            </p:txBody>
          </p:sp>
          <p:sp>
            <p:nvSpPr>
              <p:cNvPr id="155" name="Text Box 10"/>
              <p:cNvSpPr txBox="1">
                <a:spLocks noChangeArrowheads="1"/>
              </p:cNvSpPr>
              <p:nvPr/>
            </p:nvSpPr>
            <p:spPr bwMode="auto">
              <a:xfrm rot="2571561">
                <a:off x="1060043" y="5235396"/>
                <a:ext cx="677951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Genesis</a:t>
                </a:r>
              </a:p>
            </p:txBody>
          </p:sp>
          <p:sp>
            <p:nvSpPr>
              <p:cNvPr id="156" name="Text Box 11"/>
              <p:cNvSpPr txBox="1">
                <a:spLocks noChangeArrowheads="1"/>
              </p:cNvSpPr>
              <p:nvPr/>
            </p:nvSpPr>
            <p:spPr bwMode="auto">
              <a:xfrm rot="2571561">
                <a:off x="1278264" y="5332407"/>
                <a:ext cx="951041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  <a:cs typeface="Arial"/>
                  </a:rPr>
                  <a:t>Size/Structure</a:t>
                </a:r>
              </a:p>
            </p:txBody>
          </p:sp>
          <p:sp>
            <p:nvSpPr>
              <p:cNvPr id="157" name="Text Box 13"/>
              <p:cNvSpPr txBox="1">
                <a:spLocks noChangeArrowheads="1"/>
              </p:cNvSpPr>
              <p:nvPr/>
            </p:nvSpPr>
            <p:spPr bwMode="auto">
              <a:xfrm rot="2571561">
                <a:off x="1786520" y="5369709"/>
                <a:ext cx="104632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 err="1" smtClean="0">
                    <a:latin typeface="Arial"/>
                    <a:ea typeface="MS PGothic" pitchFamily="34" charset="-128"/>
                    <a:cs typeface="Arial"/>
                  </a:rPr>
                  <a:t>Fcstr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  Efficiency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8" name="Text Box 14"/>
              <p:cNvSpPr txBox="1">
                <a:spLocks noChangeArrowheads="1"/>
              </p:cNvSpPr>
              <p:nvPr/>
            </p:nvSpPr>
            <p:spPr bwMode="auto">
              <a:xfrm rot="2571561">
                <a:off x="2295056" y="5284769"/>
                <a:ext cx="82360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Track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Fcst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" name="Text Box 15"/>
              <p:cNvSpPr txBox="1">
                <a:spLocks noChangeArrowheads="1"/>
              </p:cNvSpPr>
              <p:nvPr/>
            </p:nvSpPr>
            <p:spPr bwMode="auto">
              <a:xfrm rot="2571561">
                <a:off x="2490135" y="5328690"/>
                <a:ext cx="96805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Wind Analysis</a:t>
                </a:r>
              </a:p>
            </p:txBody>
          </p:sp>
          <p:sp>
            <p:nvSpPr>
              <p:cNvPr id="160" name="Text Box 16"/>
              <p:cNvSpPr txBox="1">
                <a:spLocks noChangeArrowheads="1"/>
              </p:cNvSpPr>
              <p:nvPr/>
            </p:nvSpPr>
            <p:spPr bwMode="auto">
              <a:xfrm rot="2571561">
                <a:off x="2643406" y="5516339"/>
                <a:ext cx="155980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Model Res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vs</a:t>
                </a:r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 Ensembles</a:t>
                </a:r>
              </a:p>
            </p:txBody>
          </p:sp>
          <p:sp>
            <p:nvSpPr>
              <p:cNvPr id="161" name="Text Box 17"/>
              <p:cNvSpPr txBox="1">
                <a:spLocks noChangeArrowheads="1"/>
              </p:cNvSpPr>
              <p:nvPr/>
            </p:nvSpPr>
            <p:spPr bwMode="auto">
              <a:xfrm rot="2571561">
                <a:off x="3023115" y="5213922"/>
                <a:ext cx="60927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QPF</a:t>
                </a:r>
              </a:p>
            </p:txBody>
          </p:sp>
          <p:sp>
            <p:nvSpPr>
              <p:cNvPr id="162" name="Text Box 18"/>
              <p:cNvSpPr txBox="1">
                <a:spLocks noChangeArrowheads="1"/>
              </p:cNvSpPr>
              <p:nvPr/>
            </p:nvSpPr>
            <p:spPr bwMode="auto">
              <a:xfrm rot="2571561">
                <a:off x="3218640" y="5351576"/>
                <a:ext cx="101893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Radar/Sat. Data</a:t>
                </a:r>
              </a:p>
            </p:txBody>
          </p:sp>
          <p:sp>
            <p:nvSpPr>
              <p:cNvPr id="163" name="Text Box 19"/>
              <p:cNvSpPr txBox="1">
                <a:spLocks noChangeArrowheads="1"/>
              </p:cNvSpPr>
              <p:nvPr/>
            </p:nvSpPr>
            <p:spPr bwMode="auto">
              <a:xfrm rot="2571561">
                <a:off x="3728558" y="5344522"/>
                <a:ext cx="99035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Seasonal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Progs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64" name="Text Box 20"/>
              <p:cNvSpPr txBox="1">
                <a:spLocks noChangeArrowheads="1"/>
              </p:cNvSpPr>
              <p:nvPr/>
            </p:nvSpPr>
            <p:spPr bwMode="auto">
              <a:xfrm rot="2571561">
                <a:off x="3479746" y="5349564"/>
                <a:ext cx="97989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SST </a:t>
                </a:r>
                <a:r>
                  <a:rPr lang="en-US" sz="800" b="1" dirty="0" smtClean="0">
                    <a:latin typeface="Arial"/>
                    <a:ea typeface="MS PGothic" pitchFamily="34" charset="-128"/>
                    <a:cs typeface="Arial"/>
                  </a:rPr>
                  <a:t>Gradients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65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775091" y="5330628"/>
                <a:ext cx="95526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latin typeface="Arial"/>
                    <a:ea typeface="MS PGothic" pitchFamily="34" charset="-128"/>
                    <a:cs typeface="Arial"/>
                  </a:rPr>
                  <a:t>Improved </a:t>
                </a:r>
                <a:r>
                  <a:rPr lang="en-US" sz="800" b="1" dirty="0" err="1">
                    <a:latin typeface="Arial"/>
                    <a:ea typeface="MS PGothic" pitchFamily="34" charset="-128"/>
                    <a:cs typeface="Arial"/>
                  </a:rPr>
                  <a:t>Obs</a:t>
                </a:r>
                <a:endParaRPr lang="en-US" sz="800" b="1" dirty="0">
                  <a:latin typeface="Arial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2" name="Text Box 12"/>
            <p:cNvSpPr txBox="1">
              <a:spLocks noChangeArrowheads="1"/>
            </p:cNvSpPr>
            <p:nvPr/>
          </p:nvSpPr>
          <p:spPr bwMode="auto">
            <a:xfrm rot="2571561">
              <a:off x="1333022" y="3522291"/>
              <a:ext cx="13664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166" name="Oval 165"/>
          <p:cNvSpPr/>
          <p:nvPr/>
        </p:nvSpPr>
        <p:spPr>
          <a:xfrm>
            <a:off x="4103498" y="5642954"/>
            <a:ext cx="169069" cy="379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15</a:t>
            </a:fld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64515" y="2848586"/>
            <a:ext cx="320544" cy="39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218345" y="5706328"/>
            <a:ext cx="320544" cy="39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66" grpId="0" animBg="1"/>
      <p:bldP spid="70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Analysis of Tropical Cyclone R&amp;D</a:t>
            </a:r>
          </a:p>
        </p:txBody>
      </p:sp>
      <p:sp>
        <p:nvSpPr>
          <p:cNvPr id="96259" name="Rectangle 17"/>
          <p:cNvSpPr>
            <a:spLocks noChangeArrowheads="1"/>
          </p:cNvSpPr>
          <p:nvPr/>
        </p:nvSpPr>
        <p:spPr bwMode="auto">
          <a:xfrm>
            <a:off x="2949575" y="761997"/>
            <a:ext cx="319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 dirty="0">
                <a:solidFill>
                  <a:srgbClr val="000099"/>
                </a:solidFill>
                <a:ea typeface="Gulim" pitchFamily="34" charset="-127"/>
              </a:rPr>
              <a:t>Closing Comments</a:t>
            </a:r>
            <a:endParaRPr lang="en-US" altLang="ko-KR" sz="2600" i="1" dirty="0">
              <a:solidFill>
                <a:srgbClr val="000099"/>
              </a:solidFill>
              <a:ea typeface="Gulim" pitchFamily="34" charset="-127"/>
            </a:endParaRPr>
          </a:p>
        </p:txBody>
      </p:sp>
      <p:sp>
        <p:nvSpPr>
          <p:cNvPr id="96283" name="Rectangle 2"/>
          <p:cNvSpPr txBox="1">
            <a:spLocks noChangeArrowheads="1"/>
          </p:cNvSpPr>
          <p:nvPr/>
        </p:nvSpPr>
        <p:spPr bwMode="auto">
          <a:xfrm>
            <a:off x="76200" y="1250947"/>
            <a:ext cx="9003885" cy="558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lvl="1" indent="-231775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Three snapshots that captured R&amp;D activities</a:t>
            </a:r>
          </a:p>
          <a:p>
            <a:pPr marL="688975" lvl="1" indent="-231775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Represents the spectrum of R&amp;D across the community</a:t>
            </a:r>
          </a:p>
          <a:p>
            <a:pPr marL="688975" lvl="1" indent="-231775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Research influenced by ops priorities; provides mechanism for essential feedback</a:t>
            </a: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With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HFIP and four major field experiments, R&amp;D increased markedly in 2010 snapshot compared to 2008 snapshot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Deltas between 2008 and 2010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reflect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HFIP,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greater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emphasis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on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field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experiments</a:t>
            </a: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HFIP funding decreases and fewer major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field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experiments resulted in a sharp decrease in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R&amp;D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from 2010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snapshot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to 2012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snapshot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Deltas between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2010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and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2012 not only reflect HFIP funding decreases &amp; timing of field experiments, but reduced emphasis on NOAA UAS and Surge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R&amp;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D.</a:t>
            </a:r>
          </a:p>
          <a:p>
            <a:pPr marL="342900" indent="-342900" eaLnBrk="0" hangingPunct="0"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Intensity change is still #1 operational priority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Research (basic and applied) is still required, but rapid progress is being made</a:t>
            </a:r>
          </a:p>
          <a:p>
            <a:pPr marL="1200150" lvl="2" indent="-285750" eaLnBrk="0" hangingPunct="0">
              <a:buFont typeface="Wingdings" pitchFamily="2" charset="2"/>
              <a:buChar char="§"/>
            </a:pPr>
            <a:r>
              <a:rPr lang="en-US" altLang="ko-KR" sz="1400" b="1" dirty="0" smtClean="0">
                <a:latin typeface="Arial"/>
                <a:ea typeface="Gulim" pitchFamily="34" charset="-127"/>
                <a:cs typeface="Arial"/>
              </a:rPr>
              <a:t>High-resolution (&lt;5km) models are demonstrating skill (occasionally remarkably so)</a:t>
            </a:r>
          </a:p>
          <a:p>
            <a:pPr marL="1200150" lvl="2" indent="-285750" eaLnBrk="0" hangingPunct="0">
              <a:buFont typeface="Wingdings" pitchFamily="2" charset="2"/>
              <a:buChar char="§"/>
            </a:pPr>
            <a:r>
              <a:rPr lang="en-US" altLang="ko-KR" sz="1400" b="1" dirty="0" smtClean="0">
                <a:latin typeface="Arial"/>
                <a:ea typeface="Gulim" pitchFamily="34" charset="-127"/>
                <a:cs typeface="Arial"/>
              </a:rPr>
              <a:t>Improved surface fluxes, more sophisticated physics, better initialization, etc.</a:t>
            </a:r>
          </a:p>
          <a:p>
            <a:pPr marL="1200150" lvl="2" indent="-285750" eaLnBrk="0" hangingPunct="0">
              <a:buFont typeface="Wingdings" pitchFamily="2" charset="2"/>
              <a:buChar char="§"/>
            </a:pPr>
            <a:r>
              <a:rPr lang="en-US" altLang="ko-KR" sz="1400" b="1" dirty="0" smtClean="0">
                <a:latin typeface="Arial"/>
                <a:ea typeface="Gulim" pitchFamily="34" charset="-127"/>
                <a:cs typeface="Arial"/>
              </a:rPr>
              <a:t>More sophisticated DA, resolving cloud scales (more realistic)</a:t>
            </a:r>
          </a:p>
          <a:p>
            <a:pPr marL="1200150" lvl="2" indent="-285750" eaLnBrk="0" hangingPunct="0">
              <a:buFont typeface="Wingdings" pitchFamily="2" charset="2"/>
              <a:buChar char="§"/>
            </a:pPr>
            <a:r>
              <a:rPr lang="en-US" altLang="ko-KR" sz="1400" b="1" dirty="0" smtClean="0">
                <a:latin typeface="Arial"/>
                <a:ea typeface="Gulim" pitchFamily="34" charset="-127"/>
                <a:cs typeface="Arial"/>
              </a:rPr>
              <a:t>Models are helping to identify other deficiencies when verifying obs. are available;  helps guide selection of future research topics</a:t>
            </a:r>
          </a:p>
          <a:p>
            <a:pPr marL="231775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o-KR" sz="1600" b="1" dirty="0">
              <a:latin typeface="Arial"/>
              <a:ea typeface="Gulim" pitchFamily="34" charset="-127"/>
              <a:cs typeface="Arial"/>
            </a:endParaRPr>
          </a:p>
          <a:p>
            <a:pPr marL="231775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o-KR" sz="1600" b="1" dirty="0">
              <a:latin typeface="Arial"/>
              <a:ea typeface="Gulim" pitchFamily="34" charset="-127"/>
              <a:cs typeface="Arial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o-KR" sz="1600" b="1" dirty="0" smtClean="0">
              <a:latin typeface="Arial"/>
              <a:ea typeface="Gulim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1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344" y="1066800"/>
            <a:ext cx="896999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Users would like the research community to take more of an interest in </a:t>
            </a:r>
            <a:r>
              <a:rPr lang="en-US" altLang="ko-KR" sz="2400" b="1" u="sng" dirty="0" smtClean="0">
                <a:ea typeface="Gulim" pitchFamily="34" charset="-127"/>
              </a:rPr>
              <a:t>guidance decision tools</a:t>
            </a:r>
            <a:endParaRPr lang="en-US" altLang="ko-KR" sz="2400" b="1" dirty="0" smtClean="0">
              <a:ea typeface="Gulim" pitchFamily="34" charset="-127"/>
            </a:endParaRPr>
          </a:p>
          <a:p>
            <a:pPr marL="347663" indent="-347663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We have a process to:</a:t>
            </a:r>
          </a:p>
          <a:p>
            <a:pPr marL="804863" lvl="2" indent="-347663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Keep the operational centers’ priorities updated</a:t>
            </a:r>
          </a:p>
          <a:p>
            <a:pPr marL="804863" lvl="2" indent="-347663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Assess and evaluate research that is addressing those priorities</a:t>
            </a:r>
          </a:p>
          <a:p>
            <a:pPr marL="804863" lvl="2" indent="-347663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Allow research managers to make informed decisions for future investments</a:t>
            </a:r>
          </a:p>
          <a:p>
            <a:pPr marL="804863" lvl="2" indent="-347663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Facilitate interagency collaboration and coordination</a:t>
            </a:r>
          </a:p>
          <a:p>
            <a:pPr marL="347663" indent="-347663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Raises awareness of the importance of Research to Operations</a:t>
            </a:r>
          </a:p>
          <a:p>
            <a:pPr marL="347663" indent="-347663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Will complete 2012 snapshot and comparison to new operational priorities (FY13 JHT AFFO)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Analysis of Tropical Cyclone R&amp;D</a:t>
            </a:r>
          </a:p>
        </p:txBody>
      </p:sp>
    </p:spTree>
    <p:extLst>
      <p:ext uri="{BB962C8B-B14F-4D97-AF65-F5344CB8AC3E}">
        <p14:creationId xmlns:p14="http://schemas.microsoft.com/office/powerpoint/2010/main" val="40008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3462084"/>
              </p:ext>
            </p:extLst>
          </p:nvPr>
        </p:nvGraphicFramePr>
        <p:xfrm>
          <a:off x="228600" y="914400"/>
          <a:ext cx="8712201" cy="5450437"/>
        </p:xfrm>
        <a:graphic>
          <a:graphicData uri="http://schemas.openxmlformats.org/drawingml/2006/table">
            <a:tbl>
              <a:tblPr/>
              <a:tblGrid>
                <a:gridCol w="2904067"/>
                <a:gridCol w="2904067"/>
                <a:gridCol w="2904067"/>
              </a:tblGrid>
              <a:tr h="685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Frank Marks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OAR/AOML/HRD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Ronald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Ferek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ONR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Bradley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Smull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Physical &amp; Dynamic Met. (NSF)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Scott Braun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James McFadden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OMAO/AOC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Robert Rogers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OAR/AOML/HRD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Mark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DeMaria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NESDIS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Lt Col Jonathan Talbot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53rd WRS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James Franklin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NWS/NHC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Stephen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Lingsch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HQ Navy (Navy/DOD)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Bob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Falvey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Director, JTWC (AF/DOD)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Ms. Robbie Hood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William Curtis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U.S. Army COE (Army/DOD)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Mr. Fred Toepfer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NWS/OST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Jeffrey Hawkins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Alexis Lugo-Fernandez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BOEMRE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DOI)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James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Goerss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Lt Col Paul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Roelle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HQ AF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Gerald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Heymsfield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Dr. Daniel Melendez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NWS/OST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Ms. Sabrina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Taijeron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OFCM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Ms.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Justyna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Nicinska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OAR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Calibri"/>
                        </a:rPr>
                        <a:t>Col Gary Kubat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OFCM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WG/TCR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0072" y="2697163"/>
            <a:ext cx="39917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BACKUPS</a:t>
            </a:r>
            <a:endParaRPr 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History of WG/TCR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6" name="Picture 3" descr="OFCM_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590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82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n-lt"/>
                <a:cs typeface="Calibri"/>
              </a:rPr>
              <a:t>February 2005: </a:t>
            </a:r>
            <a:r>
              <a:rPr lang="en-US" sz="2400" b="1" dirty="0">
                <a:latin typeface="+mn-lt"/>
                <a:cs typeface="Calibri"/>
              </a:rPr>
              <a:t>Federal Coordinator formed </a:t>
            </a:r>
            <a:r>
              <a:rPr lang="en-US" sz="2400" b="1" dirty="0" smtClean="0">
                <a:latin typeface="+mn-lt"/>
                <a:cs typeface="Calibri"/>
              </a:rPr>
              <a:t>Joint Action Group for Tropical Cyclone Research (JAG/TCR)</a:t>
            </a:r>
            <a:endParaRPr lang="en-US" sz="2400" b="1" dirty="0">
              <a:latin typeface="+mn-lt"/>
              <a:cs typeface="Calibri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  <a:cs typeface="Calibri"/>
              </a:rPr>
              <a:t>February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Calibri"/>
              </a:rPr>
              <a:t>2007: </a:t>
            </a:r>
            <a:r>
              <a:rPr lang="en-US" sz="2400" b="1" dirty="0">
                <a:latin typeface="+mn-lt"/>
                <a:cs typeface="Calibri"/>
              </a:rPr>
              <a:t>JAG/TCR work culminated with publication of </a:t>
            </a:r>
            <a:r>
              <a:rPr lang="en-US" sz="2400" b="1" i="1" dirty="0">
                <a:latin typeface="+mn-lt"/>
                <a:cs typeface="Calibri"/>
              </a:rPr>
              <a:t>Interagency Strategic Research Plan for Tropical Cyclones: The Way </a:t>
            </a:r>
            <a:r>
              <a:rPr lang="en-US" sz="2400" b="1" i="1" dirty="0" smtClean="0">
                <a:latin typeface="+mn-lt"/>
                <a:cs typeface="Calibri"/>
              </a:rPr>
              <a:t>Ahead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 smtClean="0">
                <a:cs typeface="Calibri"/>
              </a:rPr>
              <a:t>Two Tables in the Plan: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b="1" dirty="0" smtClean="0">
                <a:cs typeface="Calibri"/>
              </a:rPr>
              <a:t>Table 4-1: Operational Priorities of the TC Forecasting &amp; Warning Centers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b="1" dirty="0" smtClean="0">
                <a:cs typeface="Calibri"/>
              </a:rPr>
              <a:t>Table 5-1: Research Needs in Atmospheric and Ocean Science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cs typeface="Calibri"/>
              </a:rPr>
              <a:t>October 2008: </a:t>
            </a:r>
            <a:r>
              <a:rPr lang="en-US" sz="2400" b="1" dirty="0" smtClean="0">
                <a:cs typeface="Calibri"/>
              </a:rPr>
              <a:t>First meeting of the WG/TCR</a:t>
            </a:r>
            <a:endParaRPr lang="en-US" sz="2400" b="1" dirty="0"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72381"/>
              </p:ext>
            </p:extLst>
          </p:nvPr>
        </p:nvGraphicFramePr>
        <p:xfrm>
          <a:off x="1524000" y="128154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FY11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FY12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NAVY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FY11 AND FY12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3365" y="726696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2012 SNAPSHOT – FYs INCLUDED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0999" y="3736298"/>
            <a:ext cx="625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2012 SNAPSHOT - # OF PROJECTS (BACKGROUND FOR SLIDE #7)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82901"/>
              </p:ext>
            </p:extLst>
          </p:nvPr>
        </p:nvGraphicFramePr>
        <p:xfrm>
          <a:off x="1600200" y="4165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NAVY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10017"/>
              </p:ext>
            </p:extLst>
          </p:nvPr>
        </p:nvGraphicFramePr>
        <p:xfrm>
          <a:off x="115460" y="832360"/>
          <a:ext cx="8692470" cy="534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1314648" y="4110949"/>
            <a:ext cx="7426745" cy="1372637"/>
            <a:chOff x="723467" y="5442387"/>
            <a:chExt cx="7402396" cy="1590304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 rot="16200000">
              <a:off x="309254" y="5906515"/>
              <a:ext cx="1227224" cy="39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b="1" i="1" dirty="0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 rot="16200000">
              <a:off x="727796" y="5952530"/>
              <a:ext cx="1227224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16200000">
              <a:off x="1125956" y="5902615"/>
              <a:ext cx="1227224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1829076" y="5952530"/>
              <a:ext cx="681789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16200000">
              <a:off x="2223487" y="5952530"/>
              <a:ext cx="818141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2411472" y="5952530"/>
              <a:ext cx="1227219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 smtClean="0">
                  <a:ea typeface="MS PGothic" pitchFamily="34" charset="-128"/>
                </a:rPr>
                <a:t>Seasonal</a:t>
              </a:r>
              <a:endParaRPr lang="en-US" sz="1400" b="1" i="1" dirty="0">
                <a:ea typeface="MS PGothic" pitchFamily="34" charset="-128"/>
              </a:endParaRPr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 rot="16200000">
              <a:off x="4971096" y="4928264"/>
              <a:ext cx="141835" cy="3226027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769776" y="6661600"/>
              <a:ext cx="2638647" cy="356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Model </a:t>
              </a:r>
              <a:r>
                <a:rPr lang="en-US" sz="1400" b="1" i="1" dirty="0" smtClean="0">
                  <a:ea typeface="MS PGothic" pitchFamily="34" charset="-128"/>
                </a:rPr>
                <a:t>System Development</a:t>
              </a:r>
              <a:endParaRPr lang="en-US" sz="1400" b="1" i="1" dirty="0">
                <a:ea typeface="MS PGothic" pitchFamily="34" charset="-128"/>
              </a:endParaRPr>
            </a:p>
          </p:txBody>
        </p:sp>
        <p:sp>
          <p:nvSpPr>
            <p:cNvPr id="14" name="AutoShape 6"/>
            <p:cNvSpPr>
              <a:spLocks/>
            </p:cNvSpPr>
            <p:nvPr/>
          </p:nvSpPr>
          <p:spPr bwMode="auto">
            <a:xfrm rot="16200000">
              <a:off x="7346376" y="6043524"/>
              <a:ext cx="141833" cy="98020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762284" y="6676110"/>
              <a:ext cx="1363579" cy="356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Observations</a:t>
              </a: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510801" y="925037"/>
            <a:ext cx="2606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MS PGothic" pitchFamily="34" charset="-128"/>
              </a:rPr>
              <a:t>= -56 Man years</a:t>
            </a:r>
            <a:endParaRPr lang="en-US" sz="2800" b="1" dirty="0">
              <a:ea typeface="MS PGothic" pitchFamily="34" charset="-128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16200000">
            <a:off x="3580295" y="4505793"/>
            <a:ext cx="1059253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i="1" dirty="0" smtClean="0">
                <a:ea typeface="MS PGothic" pitchFamily="34" charset="-128"/>
              </a:rPr>
              <a:t>DA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 rot="16200000">
            <a:off x="4000214" y="4480144"/>
            <a:ext cx="1059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Model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 rot="16200000">
            <a:off x="4432672" y="4461802"/>
            <a:ext cx="1059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Physics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4861728" y="4394546"/>
            <a:ext cx="10812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Verification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 rot="16200000">
            <a:off x="5347950" y="4405420"/>
            <a:ext cx="10370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Diagnostics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16200000">
            <a:off x="5730663" y="4430662"/>
            <a:ext cx="1059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Ensembles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 rot="16200000">
            <a:off x="6152232" y="4391703"/>
            <a:ext cx="10812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Res </a:t>
            </a:r>
            <a:r>
              <a:rPr lang="en-US" sz="1400" b="1" i="1" dirty="0" err="1" smtClean="0">
                <a:ea typeface="MS PGothic" pitchFamily="34" charset="-128"/>
              </a:rPr>
              <a:t>vs</a:t>
            </a:r>
            <a:r>
              <a:rPr lang="en-US" sz="1400" b="1" i="1" dirty="0" smtClean="0">
                <a:ea typeface="MS PGothic" pitchFamily="34" charset="-128"/>
              </a:rPr>
              <a:t> </a:t>
            </a:r>
            <a:r>
              <a:rPr lang="en-US" sz="1400" b="1" i="1" dirty="0" err="1" smtClean="0">
                <a:ea typeface="MS PGothic" pitchFamily="34" charset="-128"/>
              </a:rPr>
              <a:t>Phys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rot="16200000">
            <a:off x="6571197" y="4394546"/>
            <a:ext cx="10812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ea typeface="MS PGothic" pitchFamily="34" charset="-128"/>
              </a:rPr>
              <a:t>Stat/</a:t>
            </a:r>
            <a:r>
              <a:rPr lang="en-US" sz="1400" b="1" i="1" dirty="0" err="1" smtClean="0">
                <a:ea typeface="MS PGothic" pitchFamily="34" charset="-128"/>
              </a:rPr>
              <a:t>Dyn</a:t>
            </a:r>
            <a:endParaRPr lang="en-US" sz="1400" b="1" i="1" dirty="0"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WG/TCR Objectives / Tasks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609600" y="11430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Keep Tables </a:t>
            </a:r>
            <a:r>
              <a:rPr lang="en-US" sz="2800" b="1" dirty="0" smtClean="0">
                <a:ea typeface="MS PGothic" pitchFamily="34" charset="-128"/>
              </a:rPr>
              <a:t>4-1 and 5-1 updated</a:t>
            </a:r>
            <a:endParaRPr lang="en-US" sz="2800" b="1" dirty="0">
              <a:ea typeface="MS PGothic" pitchFamily="34" charset="-128"/>
            </a:endParaRP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 dirty="0" smtClean="0">
                <a:ea typeface="MS PGothic" pitchFamily="34" charset="-128"/>
              </a:rPr>
              <a:t>Table 4-1: </a:t>
            </a:r>
            <a:r>
              <a:rPr lang="en-US" sz="2400" b="1" dirty="0">
                <a:ea typeface="MS PGothic" pitchFamily="34" charset="-128"/>
              </a:rPr>
              <a:t>Ops </a:t>
            </a:r>
            <a:r>
              <a:rPr lang="en-US" sz="2400" b="1" dirty="0" smtClean="0">
                <a:ea typeface="MS PGothic" pitchFamily="34" charset="-128"/>
              </a:rPr>
              <a:t>priorities 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ea typeface="MS PGothic" pitchFamily="34" charset="-128"/>
              </a:rPr>
              <a:t>Table 1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)</a:t>
            </a:r>
            <a:endParaRPr lang="en-US" sz="2400" b="1" dirty="0">
              <a:solidFill>
                <a:srgbClr val="0000FF"/>
              </a:solidFill>
              <a:ea typeface="MS PGothic" pitchFamily="34" charset="-128"/>
            </a:endParaRP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 dirty="0">
                <a:ea typeface="MS PGothic" pitchFamily="34" charset="-128"/>
              </a:rPr>
              <a:t>Table </a:t>
            </a:r>
            <a:r>
              <a:rPr lang="en-US" sz="2400" b="1" dirty="0" smtClean="0">
                <a:ea typeface="MS PGothic" pitchFamily="34" charset="-128"/>
              </a:rPr>
              <a:t>5-1: </a:t>
            </a:r>
            <a:r>
              <a:rPr lang="en-US" sz="2400" b="1" dirty="0">
                <a:ea typeface="MS PGothic" pitchFamily="34" charset="-128"/>
              </a:rPr>
              <a:t>Research </a:t>
            </a:r>
            <a:r>
              <a:rPr lang="en-US" sz="2400" b="1" dirty="0" smtClean="0">
                <a:ea typeface="MS PGothic" pitchFamily="34" charset="-128"/>
              </a:rPr>
              <a:t>needs 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ea typeface="MS PGothic" pitchFamily="34" charset="-128"/>
              </a:rPr>
              <a:t>Table 2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)</a:t>
            </a:r>
            <a:endParaRPr lang="en-US" sz="2400" b="1" dirty="0">
              <a:solidFill>
                <a:srgbClr val="0000FF"/>
              </a:solidFill>
              <a:ea typeface="MS PGothic" pitchFamily="34" charset="-128"/>
            </a:endParaRP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Map agency meteorological research efforts against </a:t>
            </a:r>
            <a:r>
              <a:rPr lang="en-US" sz="2800" b="1" u="sng" dirty="0">
                <a:ea typeface="MS PGothic" pitchFamily="34" charset="-128"/>
              </a:rPr>
              <a:t>TC research needs</a:t>
            </a:r>
            <a:r>
              <a:rPr lang="en-US" sz="2800" b="1" dirty="0">
                <a:ea typeface="MS PGothic" pitchFamily="34" charset="-128"/>
              </a:rPr>
              <a:t> and </a:t>
            </a:r>
            <a:r>
              <a:rPr lang="en-US" sz="2800" b="1" u="sng" dirty="0">
                <a:ea typeface="MS PGothic" pitchFamily="34" charset="-128"/>
              </a:rPr>
              <a:t>operational priorities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 smtClean="0">
                <a:ea typeface="MS PGothic" pitchFamily="34" charset="-128"/>
              </a:rPr>
              <a:t>Analyze / compare </a:t>
            </a:r>
            <a:r>
              <a:rPr lang="en-US" sz="2800" b="1" dirty="0">
                <a:ea typeface="MS PGothic" pitchFamily="34" charset="-128"/>
              </a:rPr>
              <a:t>results 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Update information at </a:t>
            </a:r>
            <a:r>
              <a:rPr lang="en-US" sz="2800" b="1" dirty="0" smtClean="0">
                <a:ea typeface="MS PGothic" pitchFamily="34" charset="-128"/>
              </a:rPr>
              <a:t>IHC</a:t>
            </a:r>
            <a:endParaRPr lang="en-US" sz="2800" b="1" dirty="0"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24686"/>
              </p:ext>
            </p:extLst>
          </p:nvPr>
        </p:nvGraphicFramePr>
        <p:xfrm>
          <a:off x="152399" y="920087"/>
          <a:ext cx="5505129" cy="712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Acrobat Document" r:id="rId4" imgW="5830114" imgH="7542857" progId="AcroExch.Document.7">
                  <p:embed/>
                </p:oleObj>
              </mc:Choice>
              <mc:Fallback>
                <p:oleObj name="Acrobat Document" r:id="rId4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920087"/>
                        <a:ext cx="5505129" cy="71246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Research Needs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048000" y="63341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a typeface="MS PGothic" pitchFamily="34" charset="-128"/>
              </a:rPr>
              <a:t>Table 2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82936"/>
              </p:ext>
            </p:extLst>
          </p:nvPr>
        </p:nvGraphicFramePr>
        <p:xfrm>
          <a:off x="4595149" y="653954"/>
          <a:ext cx="5367378" cy="694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Acrobat Document" r:id="rId6" imgW="5830114" imgH="7542857" progId="AcroExch.Document.7">
                  <p:embed/>
                </p:oleObj>
              </mc:Choice>
              <mc:Fallback>
                <p:oleObj name="Acrobat Document" r:id="rId6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149" y="653954"/>
                        <a:ext cx="5367378" cy="69463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4595149" y="4896427"/>
            <a:ext cx="4343400" cy="381000"/>
            <a:chOff x="4572000" y="4724400"/>
            <a:chExt cx="4343400" cy="381000"/>
          </a:xfrm>
        </p:grpSpPr>
        <p:sp>
          <p:nvSpPr>
            <p:cNvPr id="9" name="Oval 8"/>
            <p:cNvSpPr/>
            <p:nvPr/>
          </p:nvSpPr>
          <p:spPr>
            <a:xfrm>
              <a:off x="4572000" y="4724400"/>
              <a:ext cx="43434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9882" y="4840597"/>
              <a:ext cx="4116133" cy="146050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a typeface="MS PGothic" pitchFamily="34" charset="-128"/>
              </a:rPr>
              <a:t>Operational </a:t>
            </a:r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Priorities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20574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u="sng" dirty="0" smtClean="0">
                <a:ea typeface="MS PGothic" pitchFamily="34" charset="-128"/>
              </a:rPr>
              <a:t>Table 1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Ops priorities extracted from FY11 JHT Announcement of Federal Funding Opportunity (AFFO)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</a:rPr>
              <a:t>Changes from Ops priorities from FY09 JHT AFFO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3276600" y="711368"/>
            <a:ext cx="4881562" cy="6153456"/>
            <a:chOff x="3276600" y="711368"/>
            <a:chExt cx="4881562" cy="6153456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5098101" y="3774126"/>
              <a:ext cx="611694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14" name="Picture 13" descr="Table 1_FY11 AFFO.tif"/>
            <p:cNvPicPr>
              <a:picLocks noChangeAspect="1"/>
            </p:cNvPicPr>
            <p:nvPr/>
          </p:nvPicPr>
          <p:blipFill>
            <a:blip r:embed="rId2" cstate="print"/>
            <a:srcRect b="2187"/>
            <a:stretch>
              <a:fillRect/>
            </a:stretch>
          </p:blipFill>
          <p:spPr>
            <a:xfrm>
              <a:off x="3276600" y="711368"/>
              <a:ext cx="4870704" cy="6153456"/>
            </a:xfrm>
            <a:prstGeom prst="rect">
              <a:avLst/>
            </a:prstGeom>
          </p:spPr>
        </p:pic>
      </p:grpSp>
      <p:grpSp>
        <p:nvGrpSpPr>
          <p:cNvPr id="8" name="Group 11"/>
          <p:cNvGrpSpPr/>
          <p:nvPr/>
        </p:nvGrpSpPr>
        <p:grpSpPr>
          <a:xfrm>
            <a:off x="8257808" y="928048"/>
            <a:ext cx="740561" cy="1284781"/>
            <a:chOff x="8311488" y="968992"/>
            <a:chExt cx="740561" cy="1284781"/>
          </a:xfrm>
        </p:grpSpPr>
        <p:sp>
          <p:nvSpPr>
            <p:cNvPr id="9" name="Striped Right Arrow 8"/>
            <p:cNvSpPr/>
            <p:nvPr/>
          </p:nvSpPr>
          <p:spPr>
            <a:xfrm rot="10800000">
              <a:off x="8311488" y="968992"/>
              <a:ext cx="609600" cy="381000"/>
            </a:xfrm>
            <a:prstGeom prst="strip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47241" y="1422776"/>
              <a:ext cx="704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From</a:t>
              </a:r>
            </a:p>
            <a:p>
              <a:pPr algn="ctr"/>
              <a:r>
                <a:rPr lang="en-US" sz="1600" b="1" dirty="0" smtClean="0"/>
                <a:t>Table</a:t>
              </a:r>
            </a:p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72284" y="6014960"/>
            <a:ext cx="4779551" cy="542014"/>
          </a:xfrm>
          <a:prstGeom prst="rect">
            <a:avLst/>
          </a:prstGeom>
          <a:solidFill>
            <a:srgbClr val="30F9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2284" y="2491783"/>
            <a:ext cx="4779551" cy="197916"/>
          </a:xfrm>
          <a:prstGeom prst="rect">
            <a:avLst/>
          </a:prstGeom>
          <a:solidFill>
            <a:srgbClr val="30F9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29629"/>
              </p:ext>
            </p:extLst>
          </p:nvPr>
        </p:nvGraphicFramePr>
        <p:xfrm>
          <a:off x="3355121" y="697599"/>
          <a:ext cx="5560279" cy="629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Document" r:id="rId4" imgW="6565900" imgH="7848600" progId="Word.Document.12">
                  <p:embed/>
                </p:oleObj>
              </mc:Choice>
              <mc:Fallback>
                <p:oleObj name="Document" r:id="rId4" imgW="6565900" imgH="784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5121" y="697599"/>
                        <a:ext cx="5560279" cy="6295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a typeface="MS PGothic" pitchFamily="34" charset="-128"/>
              </a:rPr>
              <a:t>Operational </a:t>
            </a:r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Priorities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20574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u="sng" dirty="0" smtClean="0">
                <a:ea typeface="MS PGothic" pitchFamily="34" charset="-128"/>
              </a:rPr>
              <a:t>Table 1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Ops priorities extracted from</a:t>
            </a:r>
            <a:r>
              <a:rPr lang="en-US" sz="1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sz="1800" b="1" dirty="0" smtClean="0">
                <a:ea typeface="MS PGothic" pitchFamily="34" charset="-128"/>
              </a:rPr>
              <a:t>FY13 JHT Announcement of Federal Funding Opportunity (AFFO)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30F9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</a:rPr>
              <a:t>Changes from Ops priorities from FY11 JHT AFFO</a:t>
            </a:r>
            <a:endParaRPr lang="en-US" sz="1800" b="1" dirty="0" smtClean="0">
              <a:ea typeface="MS PGothic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77609" y="2788676"/>
            <a:ext cx="1" cy="154322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77609" y="4813686"/>
            <a:ext cx="0" cy="143519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77544" y="4247368"/>
            <a:ext cx="130" cy="137701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77609" y="4512962"/>
            <a:ext cx="0" cy="167090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77609" y="5277036"/>
            <a:ext cx="0" cy="152005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7609" y="5585935"/>
            <a:ext cx="0" cy="138089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77609" y="5826190"/>
            <a:ext cx="0" cy="133756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77609" y="3140478"/>
            <a:ext cx="1" cy="153228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777544" y="3929890"/>
            <a:ext cx="130" cy="137793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77609" y="6632758"/>
            <a:ext cx="0" cy="150453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11"/>
          <p:cNvGrpSpPr/>
          <p:nvPr/>
        </p:nvGrpSpPr>
        <p:grpSpPr>
          <a:xfrm>
            <a:off x="8257808" y="928048"/>
            <a:ext cx="731558" cy="1284781"/>
            <a:chOff x="8311488" y="968992"/>
            <a:chExt cx="731558" cy="1284781"/>
          </a:xfrm>
        </p:grpSpPr>
        <p:sp>
          <p:nvSpPr>
            <p:cNvPr id="32" name="Striped Right Arrow 31"/>
            <p:cNvSpPr/>
            <p:nvPr/>
          </p:nvSpPr>
          <p:spPr>
            <a:xfrm rot="10800000">
              <a:off x="8311488" y="968992"/>
              <a:ext cx="609600" cy="381000"/>
            </a:xfrm>
            <a:prstGeom prst="strip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11488" y="1422776"/>
              <a:ext cx="731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From</a:t>
              </a:r>
            </a:p>
            <a:p>
              <a:pPr algn="ctr"/>
              <a:r>
                <a:rPr lang="en-US" sz="1600" b="1" dirty="0" smtClean="0"/>
                <a:t>Table</a:t>
              </a:r>
            </a:p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</p:grpSp>
      <p:cxnSp>
        <p:nvCxnSpPr>
          <p:cNvPr id="241" name="Straight Arrow Connector 240"/>
          <p:cNvCxnSpPr/>
          <p:nvPr/>
        </p:nvCxnSpPr>
        <p:spPr>
          <a:xfrm>
            <a:off x="3777609" y="5037845"/>
            <a:ext cx="0" cy="143519"/>
          </a:xfrm>
          <a:prstGeom prst="straightConnector1">
            <a:avLst/>
          </a:prstGeom>
          <a:ln>
            <a:solidFill>
              <a:srgbClr val="30F9F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33" name="Slide Number Placeholder 452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34843"/>
              </p:ext>
            </p:extLst>
          </p:nvPr>
        </p:nvGraphicFramePr>
        <p:xfrm>
          <a:off x="218580" y="2428122"/>
          <a:ext cx="482888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09922"/>
              </p:ext>
            </p:extLst>
          </p:nvPr>
        </p:nvGraphicFramePr>
        <p:xfrm>
          <a:off x="4680549" y="2426203"/>
          <a:ext cx="4371564" cy="32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 rot="16200000">
            <a:off x="-367923" y="391983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Man-years</a:t>
            </a:r>
            <a:endParaRPr lang="en-US" sz="1400" b="1" dirty="0"/>
          </a:p>
        </p:txBody>
      </p:sp>
      <p:sp>
        <p:nvSpPr>
          <p:cNvPr id="41" name="AutoShape 6"/>
          <p:cNvSpPr>
            <a:spLocks/>
          </p:cNvSpPr>
          <p:nvPr/>
        </p:nvSpPr>
        <p:spPr bwMode="auto">
          <a:xfrm rot="16200000">
            <a:off x="949171" y="5173591"/>
            <a:ext cx="173536" cy="818147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53498" y="5669433"/>
            <a:ext cx="818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Intensity / Structure</a:t>
            </a:r>
          </a:p>
        </p:txBody>
      </p:sp>
      <p:sp>
        <p:nvSpPr>
          <p:cNvPr id="43" name="AutoShape 6"/>
          <p:cNvSpPr>
            <a:spLocks/>
          </p:cNvSpPr>
          <p:nvPr/>
        </p:nvSpPr>
        <p:spPr bwMode="auto">
          <a:xfrm rot="16200000">
            <a:off x="1597844" y="5376313"/>
            <a:ext cx="141832" cy="380999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184931" y="5669433"/>
            <a:ext cx="8181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Track</a:t>
            </a: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 rot="16200000">
            <a:off x="2028357" y="5366788"/>
            <a:ext cx="141832" cy="400049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664246" y="5669433"/>
            <a:ext cx="8181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Genesis</a:t>
            </a:r>
          </a:p>
        </p:txBody>
      </p:sp>
      <p:sp>
        <p:nvSpPr>
          <p:cNvPr id="47" name="AutoShape 6"/>
          <p:cNvSpPr>
            <a:spLocks/>
          </p:cNvSpPr>
          <p:nvPr/>
        </p:nvSpPr>
        <p:spPr bwMode="auto">
          <a:xfrm rot="16200000">
            <a:off x="2403651" y="5438226"/>
            <a:ext cx="170410" cy="285752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2262483" y="5669433"/>
            <a:ext cx="454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QPF</a:t>
            </a:r>
          </a:p>
        </p:txBody>
      </p:sp>
      <p:sp>
        <p:nvSpPr>
          <p:cNvPr id="49" name="AutoShape 6"/>
          <p:cNvSpPr>
            <a:spLocks/>
          </p:cNvSpPr>
          <p:nvPr/>
        </p:nvSpPr>
        <p:spPr bwMode="auto">
          <a:xfrm rot="16200000">
            <a:off x="2727500" y="5438225"/>
            <a:ext cx="141832" cy="238125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441228" y="5924908"/>
            <a:ext cx="5454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Surge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430424" y="6305908"/>
            <a:ext cx="887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[Seasonal]</a:t>
            </a: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2993678" y="5447228"/>
            <a:ext cx="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00">
              <a:latin typeface="+mn-lt"/>
            </a:endParaRPr>
          </a:p>
        </p:txBody>
      </p:sp>
      <p:sp>
        <p:nvSpPr>
          <p:cNvPr id="53" name="AutoShape 6"/>
          <p:cNvSpPr>
            <a:spLocks/>
          </p:cNvSpPr>
          <p:nvPr/>
        </p:nvSpPr>
        <p:spPr bwMode="auto">
          <a:xfrm rot="16200000">
            <a:off x="3478043" y="5061988"/>
            <a:ext cx="218032" cy="1085850"/>
          </a:xfrm>
          <a:prstGeom prst="leftBrace">
            <a:avLst>
              <a:gd name="adj1" fmla="val 10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015067" y="5678958"/>
            <a:ext cx="10454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Model Development</a:t>
            </a:r>
          </a:p>
        </p:txBody>
      </p:sp>
      <p:sp>
        <p:nvSpPr>
          <p:cNvPr id="55" name="AutoShape 6"/>
          <p:cNvSpPr>
            <a:spLocks/>
          </p:cNvSpPr>
          <p:nvPr/>
        </p:nvSpPr>
        <p:spPr bwMode="auto">
          <a:xfrm rot="16200000">
            <a:off x="4328024" y="5306439"/>
            <a:ext cx="173537" cy="514351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208424" y="5669434"/>
            <a:ext cx="480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 smtClean="0">
                <a:latin typeface="+mn-lt"/>
                <a:ea typeface="MS PGothic" pitchFamily="34" charset="-128"/>
              </a:rPr>
              <a:t>Obs</a:t>
            </a:r>
            <a:endParaRPr lang="en-US" sz="1000" b="1" i="1" dirty="0">
              <a:latin typeface="+mn-lt"/>
              <a:ea typeface="MS PGothic" pitchFamily="34" charset="-128"/>
            </a:endParaRPr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flipH="1" flipV="1">
            <a:off x="2812703" y="5637729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00">
              <a:latin typeface="+mn-lt"/>
            </a:endParaRP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1251744" y="3808933"/>
            <a:ext cx="2592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Combined Agency Data Graphed</a:t>
            </a:r>
          </a:p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to </a:t>
            </a:r>
            <a:r>
              <a:rPr lang="en-US" sz="1400" b="1" u="sng" dirty="0" smtClean="0">
                <a:latin typeface="Calibri"/>
                <a:ea typeface="MS PGothic" pitchFamily="34" charset="-128"/>
                <a:cs typeface="Calibri"/>
              </a:rPr>
              <a:t>Detailed Research Categories </a:t>
            </a:r>
            <a:endParaRPr lang="en-US" sz="1400" b="1" u="sng" dirty="0"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5417585" y="3818648"/>
            <a:ext cx="263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Combined Agency Data Graphed</a:t>
            </a:r>
          </a:p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to </a:t>
            </a:r>
            <a:r>
              <a:rPr lang="en-US" sz="1400" b="1" u="sng" dirty="0" smtClean="0">
                <a:latin typeface="Calibri"/>
                <a:ea typeface="MS PGothic" pitchFamily="34" charset="-128"/>
                <a:cs typeface="Calibri"/>
              </a:rPr>
              <a:t>Ops Priorities </a:t>
            </a:r>
            <a:endParaRPr lang="en-US" sz="1400" b="1" u="sng" dirty="0"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Research Compilation Process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390610" y="728396"/>
            <a:ext cx="82296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b="1" dirty="0">
                <a:latin typeface="+mn-lt"/>
                <a:ea typeface="MS PGothic" pitchFamily="34" charset="-128"/>
              </a:rPr>
              <a:t>Tabulated each </a:t>
            </a:r>
            <a:r>
              <a:rPr lang="en-US" b="1" dirty="0" smtClean="0">
                <a:latin typeface="+mn-lt"/>
                <a:ea typeface="MS PGothic" pitchFamily="34" charset="-128"/>
              </a:rPr>
              <a:t>agency’s </a:t>
            </a:r>
            <a:r>
              <a:rPr lang="en-US" b="1" dirty="0">
                <a:latin typeface="+mn-lt"/>
                <a:ea typeface="MS PGothic" pitchFamily="34" charset="-128"/>
              </a:rPr>
              <a:t>research </a:t>
            </a:r>
            <a:r>
              <a:rPr lang="en-US" b="1" dirty="0" smtClean="0">
                <a:latin typeface="+mn-lt"/>
                <a:ea typeface="MS PGothic" pitchFamily="34" charset="-128"/>
              </a:rPr>
              <a:t>contribution; </a:t>
            </a:r>
            <a:r>
              <a:rPr lang="en-US" b="1" u="sng" dirty="0" smtClean="0">
                <a:latin typeface="+mn-lt"/>
                <a:ea typeface="MS PGothic" pitchFamily="34" charset="-128"/>
              </a:rPr>
              <a:t>man-years </a:t>
            </a:r>
            <a:r>
              <a:rPr lang="en-US" b="1" u="sng" dirty="0">
                <a:latin typeface="+mn-lt"/>
                <a:ea typeface="MS PGothic" pitchFamily="34" charset="-128"/>
              </a:rPr>
              <a:t>and </a:t>
            </a:r>
            <a:r>
              <a:rPr lang="en-US" b="1" u="sng" dirty="0" smtClean="0">
                <a:latin typeface="+mn-lt"/>
                <a:ea typeface="MS PGothic" pitchFamily="34" charset="-128"/>
              </a:rPr>
              <a:t>$</a:t>
            </a:r>
          </a:p>
          <a:p>
            <a:pPr marL="682625" lvl="1" indent="-225425">
              <a:buFont typeface="Wingdings" pitchFamily="2" charset="2"/>
              <a:buChar char="§"/>
            </a:pPr>
            <a:r>
              <a:rPr lang="en-US" b="1" dirty="0" smtClean="0">
                <a:latin typeface="+mn-lt"/>
                <a:ea typeface="MS PGothic" pitchFamily="34" charset="-128"/>
              </a:rPr>
              <a:t>258 projects (NOAA, NASA, Navy, NSF, USACE, Bureau of Ocean Energy Management, Regulation, and Enforcement)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dirty="0" smtClean="0">
                <a:latin typeface="+mn-lt"/>
                <a:ea typeface="MS PGothic" pitchFamily="34" charset="-128"/>
              </a:rPr>
              <a:t>M</a:t>
            </a:r>
            <a:r>
              <a:rPr lang="en-US" b="1" dirty="0" smtClean="0">
                <a:latin typeface="+mn-lt"/>
                <a:ea typeface="MS PGothic" pitchFamily="34" charset="-128"/>
                <a:cs typeface="Calibri"/>
              </a:rPr>
              <a:t>apped man-years for each R&amp;D activity to the </a:t>
            </a:r>
            <a:r>
              <a:rPr lang="en-US" b="1" u="sng" dirty="0" smtClean="0">
                <a:latin typeface="+mn-lt"/>
                <a:ea typeface="MS PGothic" pitchFamily="34" charset="-128"/>
                <a:cs typeface="Calibri"/>
              </a:rPr>
              <a:t>Detailed Research Categories </a:t>
            </a:r>
            <a:r>
              <a:rPr lang="en-US" b="1" dirty="0" smtClean="0">
                <a:latin typeface="+mn-lt"/>
                <a:ea typeface="MS PGothic" pitchFamily="34" charset="-128"/>
                <a:cs typeface="Calibri"/>
              </a:rPr>
              <a:t>using Table 2 (see 1</a:t>
            </a:r>
            <a:r>
              <a:rPr lang="en-US" b="1" baseline="30000" dirty="0" smtClean="0">
                <a:latin typeface="+mn-lt"/>
                <a:ea typeface="MS PGothic" pitchFamily="34" charset="-128"/>
                <a:cs typeface="Calibri"/>
              </a:rPr>
              <a:t>st</a:t>
            </a:r>
            <a:r>
              <a:rPr lang="en-US" b="1" dirty="0" smtClean="0">
                <a:latin typeface="+mn-lt"/>
                <a:ea typeface="MS PGothic" pitchFamily="34" charset="-128"/>
                <a:cs typeface="Calibri"/>
              </a:rPr>
              <a:t> graph)</a:t>
            </a:r>
          </a:p>
          <a:p>
            <a:pPr marL="225425" indent="-225425">
              <a:buFont typeface="Arial" charset="0"/>
              <a:buChar char="•"/>
            </a:pPr>
            <a:r>
              <a:rPr lang="en-US" b="1" dirty="0" smtClean="0">
                <a:latin typeface="+mn-lt"/>
                <a:ea typeface="MS PGothic" pitchFamily="34" charset="-128"/>
                <a:cs typeface="Calibri"/>
              </a:rPr>
              <a:t>Mapped man-years to ops priorities using column in Table 1 (see 2</a:t>
            </a:r>
            <a:r>
              <a:rPr lang="en-US" b="1" baseline="30000" dirty="0" smtClean="0">
                <a:latin typeface="+mn-lt"/>
                <a:ea typeface="MS PGothic" pitchFamily="34" charset="-128"/>
                <a:cs typeface="Calibri"/>
              </a:rPr>
              <a:t>nd</a:t>
            </a:r>
            <a:r>
              <a:rPr lang="en-US" b="1" dirty="0" smtClean="0">
                <a:latin typeface="+mn-lt"/>
                <a:ea typeface="MS PGothic" pitchFamily="34" charset="-128"/>
                <a:cs typeface="Calibri"/>
              </a:rPr>
              <a:t> graph)</a:t>
            </a:r>
            <a:endParaRPr lang="en-US" b="1" dirty="0">
              <a:latin typeface="+mn-lt"/>
              <a:ea typeface="MS PGothic" pitchFamily="34" charset="-12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43508" y="2686725"/>
            <a:ext cx="89154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011235" y="5583234"/>
            <a:ext cx="4329023" cy="560499"/>
            <a:chOff x="451935" y="5266733"/>
            <a:chExt cx="4370166" cy="852229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 rot="2571561">
              <a:off x="451935" y="5568900"/>
              <a:ext cx="1172260" cy="32757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800" b="1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Intensity Change</a:t>
              </a:r>
              <a:endParaRPr lang="en-US" sz="800" b="1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 rot="2571561">
              <a:off x="1532253" y="5595049"/>
              <a:ext cx="1136344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Storm Surge</a:t>
              </a: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 rot="2571561">
              <a:off x="2052041" y="5363180"/>
              <a:ext cx="719856" cy="32757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Genesis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 rot="2571561">
              <a:off x="2495214" y="5529609"/>
              <a:ext cx="1063560" cy="32757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Size/Structure</a:t>
              </a: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 rot="2571561">
              <a:off x="882973" y="5742385"/>
              <a:ext cx="1536798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Guidance  Decision Tools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 rot="2571561">
              <a:off x="1244319" y="5555439"/>
              <a:ext cx="1091520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 err="1" smtClean="0">
                  <a:latin typeface="Arial"/>
                  <a:ea typeface="MS PGothic" pitchFamily="34" charset="-128"/>
                  <a:cs typeface="Arial"/>
                </a:rPr>
                <a:t>Fcstr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  Efficiency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 rot="2571561">
              <a:off x="1772713" y="5564834"/>
              <a:ext cx="1047494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Track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Fcst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 rot="2571561">
              <a:off x="2262218" y="5505482"/>
              <a:ext cx="1009968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Wind Analysis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 rot="2571561">
              <a:off x="2702827" y="5791383"/>
              <a:ext cx="1567039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Model Res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vs</a:t>
              </a:r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 Ensembles</a:t>
              </a: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 rot="2571561">
              <a:off x="3110105" y="5266733"/>
              <a:ext cx="509517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QPF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 rot="2571561">
              <a:off x="3268701" y="5539629"/>
              <a:ext cx="1081721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Radar/Sat. Data</a:t>
              </a:r>
            </a:p>
          </p:txBody>
        </p:sp>
        <p:sp>
          <p:nvSpPr>
            <p:cNvPr id="75" name="Text Box 19"/>
            <p:cNvSpPr txBox="1">
              <a:spLocks noChangeArrowheads="1"/>
            </p:cNvSpPr>
            <p:nvPr/>
          </p:nvSpPr>
          <p:spPr bwMode="auto">
            <a:xfrm rot="2571561">
              <a:off x="3775659" y="5518184"/>
              <a:ext cx="1046442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Seasonal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Progs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 rot="2571561">
              <a:off x="3526488" y="5474770"/>
              <a:ext cx="973796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SST </a:t>
              </a:r>
              <a:r>
                <a:rPr lang="en-US" sz="800" b="1" dirty="0" smtClean="0">
                  <a:latin typeface="Arial"/>
                  <a:ea typeface="MS PGothic" pitchFamily="34" charset="-128"/>
                  <a:cs typeface="Arial"/>
                </a:rPr>
                <a:t>Gradients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 rot="2571561">
              <a:off x="755222" y="5540588"/>
              <a:ext cx="1056603" cy="32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Arial"/>
                  <a:ea typeface="MS PGothic" pitchFamily="34" charset="-128"/>
                  <a:cs typeface="Arial"/>
                </a:rPr>
                <a:t>Improved </a:t>
              </a:r>
              <a:r>
                <a:rPr lang="en-US" sz="800" b="1" dirty="0" err="1">
                  <a:latin typeface="Arial"/>
                  <a:ea typeface="MS PGothic" pitchFamily="34" charset="-128"/>
                  <a:cs typeface="Arial"/>
                </a:rPr>
                <a:t>Obs</a:t>
              </a:r>
              <a:endParaRPr lang="en-US" sz="800" b="1" dirty="0"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86228" y="2208074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Arial Black" pitchFamily="34" charset="0"/>
              </a:rPr>
              <a:t>Comparison of 2008-2012 Snapshots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76049"/>
              </p:ext>
            </p:extLst>
          </p:nvPr>
        </p:nvGraphicFramePr>
        <p:xfrm>
          <a:off x="4638884" y="1200151"/>
          <a:ext cx="5933866" cy="403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Man-years by Research Category</a:t>
            </a:r>
            <a:endParaRPr lang="en-US" sz="2800" b="1" dirty="0"/>
          </a:p>
        </p:txBody>
      </p:sp>
      <p:sp>
        <p:nvSpPr>
          <p:cNvPr id="14" name="Rectangle 9"/>
          <p:cNvSpPr/>
          <p:nvPr/>
        </p:nvSpPr>
        <p:spPr>
          <a:xfrm>
            <a:off x="8329889" y="2090523"/>
            <a:ext cx="737911" cy="39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197" y="920760"/>
            <a:ext cx="310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2008 Snapshot</a:t>
            </a:r>
          </a:p>
          <a:p>
            <a:pPr algn="ctr"/>
            <a:r>
              <a:rPr lang="en-US" sz="2000" b="1" dirty="0" smtClean="0"/>
              <a:t>(Total Man-years: 211)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981639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2010 Snapshot</a:t>
            </a:r>
          </a:p>
          <a:p>
            <a:pPr algn="ctr"/>
            <a:r>
              <a:rPr lang="en-US" sz="2000" b="1" dirty="0" smtClean="0"/>
              <a:t>(Total Man-years: 296)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946428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2012 Snapshot</a:t>
            </a:r>
          </a:p>
          <a:p>
            <a:pPr algn="ctr"/>
            <a:r>
              <a:rPr lang="en-US" sz="2000" b="1" dirty="0" smtClean="0"/>
              <a:t>(Total Man-years: 230)</a:t>
            </a:r>
            <a:endParaRPr lang="en-US" sz="2000" b="1" dirty="0"/>
          </a:p>
        </p:txBody>
      </p:sp>
      <p:pic>
        <p:nvPicPr>
          <p:cNvPr id="17" name="Picture 16" descr="2008 Agency-Research Categories (A1-C3)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53" t="23291" r="27852" b="13609"/>
          <a:stretch/>
        </p:blipFill>
        <p:spPr>
          <a:xfrm>
            <a:off x="531104" y="2298457"/>
            <a:ext cx="2378633" cy="2247816"/>
          </a:xfrm>
          <a:prstGeom prst="rect">
            <a:avLst/>
          </a:prstGeom>
        </p:spPr>
      </p:pic>
      <p:pic>
        <p:nvPicPr>
          <p:cNvPr id="18" name="Picture 17" descr="2010 - Manpower by Category Pie Char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94" t="25131" r="28693" b="6806"/>
          <a:stretch>
            <a:fillRect/>
          </a:stretch>
        </p:blipFill>
        <p:spPr>
          <a:xfrm>
            <a:off x="3080769" y="1946348"/>
            <a:ext cx="3184362" cy="3449727"/>
          </a:xfrm>
          <a:prstGeom prst="rect">
            <a:avLst/>
          </a:prstGeom>
        </p:spPr>
      </p:pic>
      <p:sp>
        <p:nvSpPr>
          <p:cNvPr id="26" name="Curved Up Arrow 25"/>
          <p:cNvSpPr/>
          <p:nvPr/>
        </p:nvSpPr>
        <p:spPr>
          <a:xfrm>
            <a:off x="2320324" y="4649541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>
            <a:off x="5596924" y="4649541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2000420" y="5309401"/>
            <a:ext cx="5390144" cy="8380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6147" y="4294179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+40%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1677" y="4294179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-22%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4767" y="5548048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+</a:t>
            </a:r>
            <a:r>
              <a:rPr lang="en-US" sz="2800" b="1" dirty="0">
                <a:solidFill>
                  <a:srgbClr val="006600"/>
                </a:solidFill>
              </a:rPr>
              <a:t>9</a:t>
            </a:r>
            <a:r>
              <a:rPr lang="en-US" sz="2800" b="1" dirty="0" smtClean="0">
                <a:solidFill>
                  <a:srgbClr val="006600"/>
                </a:solidFill>
              </a:rPr>
              <a:t>%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1580</Words>
  <Application>Microsoft Office PowerPoint</Application>
  <PresentationFormat>On-screen Show (4:3)</PresentationFormat>
  <Paragraphs>406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WG/TCR</vt:lpstr>
      <vt:lpstr>PowerPoint Presentation</vt:lpstr>
      <vt:lpstr>PowerPoint Presentation</vt:lpstr>
      <vt:lpstr>PowerPoint Presentation</vt:lpstr>
    </vt:vector>
  </TitlesOfParts>
  <Company>NOAA/AOML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Marks</dc:creator>
  <cp:lastModifiedBy>Gary Kubat</cp:lastModifiedBy>
  <cp:revision>87</cp:revision>
  <cp:lastPrinted>2013-02-28T21:35:06Z</cp:lastPrinted>
  <dcterms:created xsi:type="dcterms:W3CDTF">2013-02-15T22:11:00Z</dcterms:created>
  <dcterms:modified xsi:type="dcterms:W3CDTF">2013-02-28T21:38:25Z</dcterms:modified>
</cp:coreProperties>
</file>