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8" r:id="rId1"/>
  </p:sldMasterIdLst>
  <p:notesMasterIdLst>
    <p:notesMasterId r:id="rId21"/>
  </p:notesMasterIdLst>
  <p:handoutMasterIdLst>
    <p:handoutMasterId r:id="rId22"/>
  </p:handoutMasterIdLst>
  <p:sldIdLst>
    <p:sldId id="256" r:id="rId2"/>
    <p:sldId id="304" r:id="rId3"/>
    <p:sldId id="322" r:id="rId4"/>
    <p:sldId id="285" r:id="rId5"/>
    <p:sldId id="314" r:id="rId6"/>
    <p:sldId id="286" r:id="rId7"/>
    <p:sldId id="325" r:id="rId8"/>
    <p:sldId id="326" r:id="rId9"/>
    <p:sldId id="324" r:id="rId10"/>
    <p:sldId id="299" r:id="rId11"/>
    <p:sldId id="300" r:id="rId12"/>
    <p:sldId id="327" r:id="rId13"/>
    <p:sldId id="328" r:id="rId14"/>
    <p:sldId id="329" r:id="rId15"/>
    <p:sldId id="330" r:id="rId16"/>
    <p:sldId id="331" r:id="rId17"/>
    <p:sldId id="332" r:id="rId18"/>
    <p:sldId id="335" r:id="rId19"/>
    <p:sldId id="334" r:id="rId20"/>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prnPr prnWhat="handouts2" clrMode="gray" scaleToFitPaper="1" frameSlides="1"/>
  <p:clrMru>
    <a:srgbClr val="0B1F5E"/>
    <a:srgbClr val="1CCC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7485" autoAdjust="0"/>
    <p:restoredTop sz="94660"/>
  </p:normalViewPr>
  <p:slideViewPr>
    <p:cSldViewPr snapToGrid="0" snapToObjects="1">
      <p:cViewPr>
        <p:scale>
          <a:sx n="100" d="100"/>
          <a:sy n="100" d="100"/>
        </p:scale>
        <p:origin x="-2464" y="-928"/>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slide" Target="slides/slide19.xml"/><Relationship Id="rId21" Type="http://schemas.openxmlformats.org/officeDocument/2006/relationships/notesMaster" Target="notesMasters/notesMaster1.xml"/><Relationship Id="rId22" Type="http://schemas.openxmlformats.org/officeDocument/2006/relationships/handoutMaster" Target="handoutMasters/handoutMaster1.xml"/><Relationship Id="rId23" Type="http://schemas.openxmlformats.org/officeDocument/2006/relationships/printerSettings" Target="printerSettings/printerSettings1.bin"/><Relationship Id="rId24" Type="http://schemas.openxmlformats.org/officeDocument/2006/relationships/presProps" Target="presProps.xml"/><Relationship Id="rId25" Type="http://schemas.openxmlformats.org/officeDocument/2006/relationships/viewProps" Target="viewProps.xml"/><Relationship Id="rId26" Type="http://schemas.openxmlformats.org/officeDocument/2006/relationships/theme" Target="theme/theme1.xml"/><Relationship Id="rId27"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F5886903-1CDD-6E42-8637-E183E3A67F9D}" type="datetimeFigureOut">
              <a:rPr lang="en-US" smtClean="0"/>
              <a:pPr/>
              <a:t>2/28/13</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E45805AE-E3A0-5642-AE07-22D508340852}" type="slidenum">
              <a:rPr lang="en-US" smtClean="0"/>
              <a:pPr/>
              <a:t>‹#›</a:t>
            </a:fld>
            <a:endParaRPr lang="en-US"/>
          </a:p>
        </p:txBody>
      </p:sp>
    </p:spTree>
    <p:extLst>
      <p:ext uri="{BB962C8B-B14F-4D97-AF65-F5344CB8AC3E}">
        <p14:creationId xmlns:p14="http://schemas.microsoft.com/office/powerpoint/2010/main" val="2974377849"/>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42E0539E-9DFE-4545-AFA2-C39AA488B891}" type="datetimeFigureOut">
              <a:rPr lang="en-US" smtClean="0"/>
              <a:pPr/>
              <a:t>2/28/13</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059621E2-3823-9340-8AD3-159AF2B6759C}" type="slidenum">
              <a:rPr lang="en-US" smtClean="0"/>
              <a:pPr/>
              <a:t>‹#›</a:t>
            </a:fld>
            <a:endParaRPr lang="en-US"/>
          </a:p>
        </p:txBody>
      </p:sp>
    </p:spTree>
    <p:extLst>
      <p:ext uri="{BB962C8B-B14F-4D97-AF65-F5344CB8AC3E}">
        <p14:creationId xmlns:p14="http://schemas.microsoft.com/office/powerpoint/2010/main" val="3599183730"/>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4572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059621E2-3823-9340-8AD3-159AF2B6759C}" type="slidenum">
              <a:rPr lang="en-US" smtClean="0"/>
              <a:pPr/>
              <a:t>1</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The Yellowstone system will be a 1.6-petaflops IBM </a:t>
            </a:r>
            <a:r>
              <a:rPr lang="en-US" dirty="0" err="1" smtClean="0"/>
              <a:t>iDataPlex</a:t>
            </a:r>
            <a:r>
              <a:rPr lang="en-US" dirty="0" smtClean="0"/>
              <a:t> cluster with</a:t>
            </a:r>
            <a:r>
              <a:rPr lang="en-US" baseline="0" dirty="0" smtClean="0"/>
              <a:t> </a:t>
            </a:r>
            <a:r>
              <a:rPr lang="en-US" dirty="0" smtClean="0"/>
              <a:t>74,592 Intel Sandy Bridge EP cores, 149.2 TB of memory, and 11 PB of</a:t>
            </a:r>
            <a:r>
              <a:rPr lang="en-US" baseline="0" dirty="0" smtClean="0"/>
              <a:t> </a:t>
            </a:r>
            <a:r>
              <a:rPr lang="en-US" dirty="0" smtClean="0"/>
              <a:t>parallel disk storage. Yellowstone is expected to deliver nearly 30 times</a:t>
            </a:r>
            <a:br>
              <a:rPr lang="en-US" dirty="0" smtClean="0"/>
            </a:br>
            <a:r>
              <a:rPr lang="en-US" dirty="0" smtClean="0"/>
              <a:t>the capacity of </a:t>
            </a:r>
            <a:r>
              <a:rPr lang="en-US" dirty="0" err="1" smtClean="0"/>
              <a:t>NCAR's</a:t>
            </a:r>
            <a:r>
              <a:rPr lang="en-US" dirty="0" smtClean="0"/>
              <a:t> current </a:t>
            </a:r>
            <a:r>
              <a:rPr lang="en-US" dirty="0" err="1" smtClean="0"/>
              <a:t>Bluefire</a:t>
            </a:r>
            <a:r>
              <a:rPr lang="en-US" dirty="0" smtClean="0"/>
              <a:t>. This integrated computing resource</a:t>
            </a:r>
            <a:r>
              <a:rPr lang="en-US" baseline="0" dirty="0" smtClean="0"/>
              <a:t> is what </a:t>
            </a:r>
            <a:r>
              <a:rPr lang="en-US" dirty="0" smtClean="0"/>
              <a:t>makes this system exceptional for </a:t>
            </a:r>
            <a:r>
              <a:rPr lang="en-US" dirty="0" err="1" smtClean="0"/>
              <a:t>geoscience</a:t>
            </a:r>
            <a:r>
              <a:rPr lang="en-US" dirty="0" smtClean="0"/>
              <a:t> research - the linking of a very large centralized file and data storage system to a high-performance computational cluster and visualization resource. WRF model has over </a:t>
            </a:r>
            <a:r>
              <a:rPr lang="en-US" sz="1200" kern="1200" dirty="0" smtClean="0">
                <a:solidFill>
                  <a:schemeClr val="tx1"/>
                </a:solidFill>
                <a:latin typeface="+mn-lt"/>
                <a:ea typeface="+mn-ea"/>
                <a:cs typeface="+mn-cs"/>
              </a:rPr>
              <a:t>18,000</a:t>
            </a:r>
            <a:r>
              <a:rPr lang="en-US" dirty="0" smtClean="0"/>
              <a:t>  users world-wide,</a:t>
            </a:r>
            <a:r>
              <a:rPr lang="en-US" baseline="0" dirty="0" smtClean="0"/>
              <a:t> with nearly 6000 within the US. Support for </a:t>
            </a:r>
            <a:r>
              <a:rPr lang="en-US" baseline="0" dirty="0" err="1" smtClean="0"/>
              <a:t>PI’s</a:t>
            </a:r>
            <a:r>
              <a:rPr lang="en-US" baseline="0" dirty="0" smtClean="0"/>
              <a:t> and their students, GRF, AGS-</a:t>
            </a:r>
            <a:r>
              <a:rPr lang="en-US" baseline="0" dirty="0" err="1" smtClean="0"/>
              <a:t>PRFs</a:t>
            </a:r>
            <a:r>
              <a:rPr lang="en-US" baseline="0" dirty="0" smtClean="0"/>
              <a:t>, post-docs, CAREER funding. COSMIC sponsored by NSF, UCAR, NASA, USAF, ONR, Taiwan Nat’l Space Organization, NOAA; GV maximum range 6500 nm, cruise altitude: 51,000 ft (15.5 km) instruments include microwave temperature profiler, differential GPS, small ice detector, tunable diode laser hygrometer.</a:t>
            </a:r>
            <a:endParaRPr lang="en-US" dirty="0"/>
          </a:p>
        </p:txBody>
      </p:sp>
      <p:sp>
        <p:nvSpPr>
          <p:cNvPr id="4" name="Slide Number Placeholder 3"/>
          <p:cNvSpPr>
            <a:spLocks noGrp="1"/>
          </p:cNvSpPr>
          <p:nvPr>
            <p:ph type="sldNum" sz="quarter" idx="10"/>
          </p:nvPr>
        </p:nvSpPr>
        <p:spPr/>
        <p:txBody>
          <a:bodyPr/>
          <a:lstStyle/>
          <a:p>
            <a:fld id="{059621E2-3823-9340-8AD3-159AF2B6759C}" type="slidenum">
              <a:rPr lang="en-US" smtClean="0"/>
              <a:pPr/>
              <a:t>5</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dirty="0" smtClean="0">
                <a:solidFill>
                  <a:srgbClr val="FFFF00"/>
                </a:solidFill>
              </a:rPr>
              <a:t>NSF seeks transformative concepts and approaches to create integrated data management infrastructures across the Geosciences. </a:t>
            </a:r>
            <a:r>
              <a:rPr lang="en-US" dirty="0" smtClean="0">
                <a:solidFill>
                  <a:srgbClr val="FFFF00"/>
                </a:solidFill>
              </a:rPr>
              <a:t>The Geosciences Directorate (GEO) and the Office of </a:t>
            </a:r>
            <a:r>
              <a:rPr lang="en-US" dirty="0" err="1" smtClean="0">
                <a:solidFill>
                  <a:srgbClr val="FFFF00"/>
                </a:solidFill>
              </a:rPr>
              <a:t>Cyberinfrastructure</a:t>
            </a:r>
            <a:r>
              <a:rPr lang="en-US" dirty="0" smtClean="0">
                <a:solidFill>
                  <a:srgbClr val="FFFF00"/>
                </a:solidFill>
              </a:rPr>
              <a:t> (OCI) recognize the multifaceted challenges of modern, data-intensive science and education and envision an environment where low adoption thresholds and new capabilities act together to greatly increase the productivity and capability of researchers and educators working at the frontiers of Earth system science.</a:t>
            </a:r>
          </a:p>
          <a:p>
            <a:pPr marL="0" marR="0" indent="0" algn="l" defTabSz="457200" rtl="0" eaLnBrk="1" fontAlgn="auto" latinLnBrk="0" hangingPunct="1">
              <a:lnSpc>
                <a:spcPct val="100000"/>
              </a:lnSpc>
              <a:spcBef>
                <a:spcPts val="0"/>
              </a:spcBef>
              <a:spcAft>
                <a:spcPts val="0"/>
              </a:spcAft>
              <a:buClrTx/>
              <a:buSzTx/>
              <a:buFontTx/>
              <a:buNone/>
              <a:tabLst/>
              <a:defRPr/>
            </a:pPr>
            <a:endParaRPr lang="en-US" sz="1200" dirty="0" smtClean="0">
              <a:solidFill>
                <a:srgbClr val="FFFF00"/>
              </a:solidFill>
            </a:endParaRPr>
          </a:p>
          <a:p>
            <a:endParaRPr lang="en-US" dirty="0"/>
          </a:p>
        </p:txBody>
      </p:sp>
      <p:sp>
        <p:nvSpPr>
          <p:cNvPr id="4" name="Slide Number Placeholder 3"/>
          <p:cNvSpPr>
            <a:spLocks noGrp="1"/>
          </p:cNvSpPr>
          <p:nvPr>
            <p:ph type="sldNum" sz="quarter" idx="10"/>
          </p:nvPr>
        </p:nvSpPr>
        <p:spPr>
          <a:xfrm>
            <a:off x="3884613" y="8685213"/>
            <a:ext cx="2971800" cy="457200"/>
          </a:xfrm>
          <a:prstGeom prst="rect">
            <a:avLst/>
          </a:prstGeom>
        </p:spPr>
        <p:txBody>
          <a:bodyPr/>
          <a:lstStyle/>
          <a:p>
            <a:fld id="{601305C9-4700-4F45-B8F5-B4A4CA222ACB}" type="slidenum">
              <a:rPr lang="en-US" smtClean="0"/>
              <a:pPr/>
              <a:t>9</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6AB4AD6D-4AA2-B94B-9CB9-2ED457B8506F}" type="datetime1">
              <a:rPr lang="en-US" smtClean="0"/>
              <a:t>2/28/13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5FE636C-5130-2441-97C7-A669FAF404C4}"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DB19BF6-D15B-6D49-9C40-282FAFC82BEF}" type="datetime1">
              <a:rPr lang="en-US" smtClean="0"/>
              <a:t>2/28/13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5FE636C-5130-2441-97C7-A669FAF404C4}"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AEE1573-F361-404D-ADC7-C80CA3B94413}" type="datetime1">
              <a:rPr lang="en-US" smtClean="0"/>
              <a:t>2/28/13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5FE636C-5130-2441-97C7-A669FAF404C4}"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200428C-78A9-9747-B439-3A85FADBBB85}" type="datetime1">
              <a:rPr lang="en-US" smtClean="0"/>
              <a:t>2/28/13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5FE636C-5130-2441-97C7-A669FAF404C4}"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C8EEB885-57DE-EB4D-9EEB-09D9D77A64B4}" type="datetime1">
              <a:rPr lang="en-US" smtClean="0"/>
              <a:t>2/28/13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5FE636C-5130-2441-97C7-A669FAF404C4}"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0663DED2-4631-E14A-8D1D-DC8C7ED1F66D}" type="datetime1">
              <a:rPr lang="en-US" smtClean="0"/>
              <a:t>2/28/13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5FE636C-5130-2441-97C7-A669FAF404C4}"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689F40FC-247A-BF47-A5ED-65C311DB47EA}" type="datetime1">
              <a:rPr lang="en-US" smtClean="0"/>
              <a:t>2/28/13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15FE636C-5130-2441-97C7-A669FAF404C4}"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9C9B7B77-A454-B64C-8F27-8B24D8499FFD}" type="datetime1">
              <a:rPr lang="en-US" smtClean="0"/>
              <a:t>2/28/13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5FE636C-5130-2441-97C7-A669FAF404C4}"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97BCB4D-3849-7C41-86DB-6553F3C124A9}" type="datetime1">
              <a:rPr lang="en-US" smtClean="0"/>
              <a:t>2/28/13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15FE636C-5130-2441-97C7-A669FAF404C4}"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BD767A2-39F5-AF4A-BF51-7438BCEE2B34}" type="datetime1">
              <a:rPr lang="en-US" smtClean="0"/>
              <a:t>2/28/13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5FE636C-5130-2441-97C7-A669FAF404C4}"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249CEB1-A31D-AD4E-AD1E-5EEE9089A0A7}" type="datetime1">
              <a:rPr lang="en-US" smtClean="0"/>
              <a:t>2/28/13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5FE636C-5130-2441-97C7-A669FAF404C4}"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B1F5E"/>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A0E0919-BF3A-ED4B-8120-870A29B4BED8}" type="datetime1">
              <a:rPr lang="en-US" smtClean="0"/>
              <a:t>2/28/13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5FE636C-5130-2441-97C7-A669FAF404C4}"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1.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4.png"/><Relationship Id="rId6" Type="http://schemas.openxmlformats.org/officeDocument/2006/relationships/image" Target="../media/image5.png"/><Relationship Id="rId7" Type="http://schemas.openxmlformats.org/officeDocument/2006/relationships/image" Target="../media/image6.png"/><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7.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8.jpeg"/><Relationship Id="rId4" Type="http://schemas.openxmlformats.org/officeDocument/2006/relationships/image" Target="../media/image9.jpeg"/><Relationship Id="rId5" Type="http://schemas.openxmlformats.org/officeDocument/2006/relationships/image" Target="../media/image10.jpeg"/><Relationship Id="rId6" Type="http://schemas.openxmlformats.org/officeDocument/2006/relationships/image" Target="../media/image11.jpeg"/><Relationship Id="rId7" Type="http://schemas.openxmlformats.org/officeDocument/2006/relationships/image" Target="../media/image12.jpeg"/><Relationship Id="rId8" Type="http://schemas.openxmlformats.org/officeDocument/2006/relationships/image" Target="../media/image13.jpeg"/><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279400" y="4914900"/>
            <a:ext cx="1638300" cy="1638300"/>
          </a:xfrm>
          <a:prstGeom prst="rect">
            <a:avLst/>
          </a:prstGeom>
          <a:solidFill>
            <a:schemeClr val="bg1"/>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a:off x="279400" y="650621"/>
            <a:ext cx="8547100" cy="2625979"/>
          </a:xfrm>
        </p:spPr>
        <p:txBody>
          <a:bodyPr>
            <a:normAutofit/>
          </a:bodyPr>
          <a:lstStyle/>
          <a:p>
            <a:r>
              <a:rPr lang="en-US" sz="5400" dirty="0" smtClean="0">
                <a:solidFill>
                  <a:srgbClr val="FFFF00"/>
                </a:solidFill>
              </a:rPr>
              <a:t>NSF SUPPORT </a:t>
            </a:r>
            <a:br>
              <a:rPr lang="en-US" sz="5400" dirty="0" smtClean="0">
                <a:solidFill>
                  <a:srgbClr val="FFFF00"/>
                </a:solidFill>
              </a:rPr>
            </a:br>
            <a:r>
              <a:rPr lang="en-US" sz="5400" dirty="0" smtClean="0">
                <a:solidFill>
                  <a:srgbClr val="FFFF00"/>
                </a:solidFill>
              </a:rPr>
              <a:t>OF</a:t>
            </a:r>
            <a:r>
              <a:rPr lang="en-US" sz="5400" dirty="0">
                <a:solidFill>
                  <a:srgbClr val="FFFF00"/>
                </a:solidFill>
              </a:rPr>
              <a:t> </a:t>
            </a:r>
            <a:r>
              <a:rPr lang="en-US" sz="5400" dirty="0" smtClean="0">
                <a:solidFill>
                  <a:srgbClr val="FFFF00"/>
                </a:solidFill>
              </a:rPr>
              <a:t>TROPICAL CYCLONE RESEARCH</a:t>
            </a:r>
            <a:endParaRPr lang="en-US" sz="4000" dirty="0">
              <a:solidFill>
                <a:srgbClr val="FFFF00"/>
              </a:solidFill>
            </a:endParaRPr>
          </a:p>
        </p:txBody>
      </p:sp>
      <p:pic>
        <p:nvPicPr>
          <p:cNvPr id="7" name="Picture 6" descr="284px-NSF.svg.png"/>
          <p:cNvPicPr>
            <a:picLocks noChangeAspect="1"/>
          </p:cNvPicPr>
          <p:nvPr/>
        </p:nvPicPr>
        <p:blipFill>
          <a:blip r:embed="rId3"/>
          <a:stretch>
            <a:fillRect/>
          </a:stretch>
        </p:blipFill>
        <p:spPr>
          <a:xfrm>
            <a:off x="279400" y="4914900"/>
            <a:ext cx="1638300" cy="1638300"/>
          </a:xfrm>
          <a:prstGeom prst="rect">
            <a:avLst/>
          </a:prstGeom>
        </p:spPr>
      </p:pic>
      <p:sp>
        <p:nvSpPr>
          <p:cNvPr id="5" name="Title 1"/>
          <p:cNvSpPr txBox="1">
            <a:spLocks/>
          </p:cNvSpPr>
          <p:nvPr/>
        </p:nvSpPr>
        <p:spPr>
          <a:xfrm>
            <a:off x="431800" y="3467100"/>
            <a:ext cx="8547100" cy="1104900"/>
          </a:xfrm>
          <a:prstGeom prst="rect">
            <a:avLst/>
          </a:prstGeom>
        </p:spPr>
        <p:txBody>
          <a:bodyPr vert="horz" lIns="91440" tIns="45720" rIns="91440" bIns="45720" rtlCol="0" anchor="ctr">
            <a:normAutofit fontScale="70000" lnSpcReduction="20000"/>
          </a:bodyPr>
          <a:lstStyle/>
          <a:p>
            <a:pPr marL="0" marR="0" lvl="0" indent="0" algn="ctr" defTabSz="457200" rtl="0" eaLnBrk="1" fontAlgn="auto" latinLnBrk="0" hangingPunct="1">
              <a:lnSpc>
                <a:spcPct val="100000"/>
              </a:lnSpc>
              <a:spcBef>
                <a:spcPct val="0"/>
              </a:spcBef>
              <a:spcAft>
                <a:spcPts val="0"/>
              </a:spcAft>
              <a:buClrTx/>
              <a:buSzTx/>
              <a:buFontTx/>
              <a:buNone/>
              <a:tabLst/>
              <a:defRPr/>
            </a:pPr>
            <a:r>
              <a:rPr kumimoji="0" lang="en-US" sz="4640" b="0" i="0" u="none" strike="noStrike" kern="1200" cap="none" spc="0" normalizeH="0" baseline="0" noProof="0" dirty="0" smtClean="0">
                <a:ln>
                  <a:noFill/>
                </a:ln>
                <a:solidFill>
                  <a:srgbClr val="FFFF00"/>
                </a:solidFill>
                <a:effectLst/>
                <a:uLnTx/>
                <a:uFillTx/>
                <a:latin typeface="+mj-lt"/>
                <a:ea typeface="+mj-ea"/>
                <a:cs typeface="+mj-cs"/>
              </a:rPr>
              <a:t>Michael</a:t>
            </a:r>
            <a:r>
              <a:rPr kumimoji="0" lang="en-US" sz="4640" b="0" i="0" u="none" strike="noStrike" kern="1200" cap="none" spc="0" normalizeH="0" noProof="0" dirty="0" smtClean="0">
                <a:ln>
                  <a:noFill/>
                </a:ln>
                <a:solidFill>
                  <a:srgbClr val="FFFF00"/>
                </a:solidFill>
                <a:effectLst/>
                <a:uLnTx/>
                <a:uFillTx/>
                <a:latin typeface="+mj-lt"/>
                <a:ea typeface="+mj-ea"/>
                <a:cs typeface="+mj-cs"/>
              </a:rPr>
              <a:t> C. Morgan</a:t>
            </a:r>
          </a:p>
          <a:p>
            <a:pPr marL="0" marR="0" lvl="0" indent="0" algn="ctr" defTabSz="457200" rtl="0" eaLnBrk="1" fontAlgn="auto" latinLnBrk="0" hangingPunct="1">
              <a:lnSpc>
                <a:spcPct val="100000"/>
              </a:lnSpc>
              <a:spcBef>
                <a:spcPct val="0"/>
              </a:spcBef>
              <a:spcAft>
                <a:spcPts val="0"/>
              </a:spcAft>
              <a:buClrTx/>
              <a:buSzTx/>
              <a:buFontTx/>
              <a:buNone/>
              <a:tabLst/>
              <a:defRPr/>
            </a:pPr>
            <a:endParaRPr kumimoji="0" lang="en-US" sz="3200" b="0" i="0" u="none" strike="noStrike" kern="1200" cap="none" spc="0" normalizeH="0" noProof="0" dirty="0" smtClean="0">
              <a:ln>
                <a:noFill/>
              </a:ln>
              <a:solidFill>
                <a:srgbClr val="FFFF00"/>
              </a:solidFill>
              <a:effectLst/>
              <a:uLnTx/>
              <a:uFillTx/>
              <a:latin typeface="+mj-lt"/>
              <a:ea typeface="+mj-ea"/>
              <a:cs typeface="+mj-cs"/>
            </a:endParaRPr>
          </a:p>
          <a:p>
            <a:pPr marL="0" marR="0" lvl="0" indent="0" algn="ctr" defTabSz="457200" rtl="0" eaLnBrk="1" fontAlgn="auto" latinLnBrk="0" hangingPunct="1">
              <a:lnSpc>
                <a:spcPct val="100000"/>
              </a:lnSpc>
              <a:spcBef>
                <a:spcPct val="0"/>
              </a:spcBef>
              <a:spcAft>
                <a:spcPts val="0"/>
              </a:spcAft>
              <a:buClrTx/>
              <a:buSzTx/>
              <a:buFontTx/>
              <a:buNone/>
              <a:tabLst/>
              <a:defRPr/>
            </a:pPr>
            <a:r>
              <a:rPr lang="en-US" sz="3200" i="1" dirty="0" smtClean="0">
                <a:solidFill>
                  <a:srgbClr val="FFFF00"/>
                </a:solidFill>
                <a:latin typeface="+mj-lt"/>
                <a:ea typeface="+mj-ea"/>
                <a:cs typeface="+mj-cs"/>
              </a:rPr>
              <a:t>Atmospheric and Geospace Sciences Division, NSF</a:t>
            </a:r>
            <a:endParaRPr kumimoji="0" lang="en-US" sz="3200" b="0" i="1" u="none" strike="noStrike" kern="1200" cap="none" spc="0" normalizeH="0" noProof="0" dirty="0" smtClean="0">
              <a:ln>
                <a:noFill/>
              </a:ln>
              <a:solidFill>
                <a:srgbClr val="FFFF00"/>
              </a:solidFill>
              <a:effectLst/>
              <a:uLnTx/>
              <a:uFillTx/>
              <a:latin typeface="+mj-lt"/>
              <a:ea typeface="+mj-ea"/>
              <a:cs typeface="+mj-cs"/>
            </a:endParaRPr>
          </a:p>
        </p:txBody>
      </p:sp>
      <p:sp>
        <p:nvSpPr>
          <p:cNvPr id="6" name="TextBox 5"/>
          <p:cNvSpPr txBox="1"/>
          <p:nvPr/>
        </p:nvSpPr>
        <p:spPr>
          <a:xfrm>
            <a:off x="5740400" y="6414532"/>
            <a:ext cx="3378200" cy="646331"/>
          </a:xfrm>
          <a:prstGeom prst="rect">
            <a:avLst/>
          </a:prstGeom>
          <a:noFill/>
        </p:spPr>
        <p:txBody>
          <a:bodyPr wrap="square" rtlCol="0">
            <a:spAutoFit/>
          </a:bodyPr>
          <a:lstStyle/>
          <a:p>
            <a:r>
              <a:rPr lang="en-US" dirty="0" smtClean="0">
                <a:solidFill>
                  <a:srgbClr val="FFFF00"/>
                </a:solidFill>
              </a:rPr>
              <a:t>Presentation at IHC  5 March 2013</a:t>
            </a:r>
          </a:p>
          <a:p>
            <a:r>
              <a:rPr lang="en-US" dirty="0" smtClean="0">
                <a:solidFill>
                  <a:srgbClr val="FFFF00"/>
                </a:solidFill>
              </a:rPr>
              <a:t> </a:t>
            </a:r>
            <a:endParaRPr lang="en-US" dirty="0">
              <a:solidFill>
                <a:srgbClr val="FFFF00"/>
              </a:solidFill>
            </a:endParaRPr>
          </a:p>
        </p:txBody>
      </p:sp>
    </p:spTree>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FFFF00"/>
                </a:solidFill>
              </a:rPr>
              <a:t>Possible future opportunities</a:t>
            </a:r>
            <a:endParaRPr lang="en-US" dirty="0">
              <a:solidFill>
                <a:srgbClr val="FFFF00"/>
              </a:solidFill>
            </a:endParaRPr>
          </a:p>
        </p:txBody>
      </p:sp>
      <p:sp>
        <p:nvSpPr>
          <p:cNvPr id="3" name="Content Placeholder 2"/>
          <p:cNvSpPr>
            <a:spLocks noGrp="1"/>
          </p:cNvSpPr>
          <p:nvPr>
            <p:ph idx="1"/>
          </p:nvPr>
        </p:nvSpPr>
        <p:spPr>
          <a:xfrm>
            <a:off x="457200" y="1600200"/>
            <a:ext cx="8229600" cy="4953000"/>
          </a:xfrm>
        </p:spPr>
        <p:txBody>
          <a:bodyPr>
            <a:normAutofit/>
          </a:bodyPr>
          <a:lstStyle/>
          <a:p>
            <a:r>
              <a:rPr lang="en-US" dirty="0" smtClean="0">
                <a:solidFill>
                  <a:srgbClr val="FFFF00"/>
                </a:solidFill>
              </a:rPr>
              <a:t>NSF-NCEP sponsored Visitor Program</a:t>
            </a:r>
          </a:p>
          <a:p>
            <a:r>
              <a:rPr lang="en-US" dirty="0" smtClean="0">
                <a:solidFill>
                  <a:srgbClr val="FFFF00"/>
                </a:solidFill>
              </a:rPr>
              <a:t>University-based Nat’l Ensemble Program</a:t>
            </a:r>
          </a:p>
          <a:p>
            <a:pPr lvl="1"/>
            <a:endParaRPr lang="en-US" dirty="0" smtClean="0">
              <a:solidFill>
                <a:srgbClr val="FFFF00"/>
              </a:solidFill>
            </a:endParaRPr>
          </a:p>
          <a:p>
            <a:pPr lvl="1"/>
            <a:endParaRPr lang="en-US" dirty="0" smtClean="0"/>
          </a:p>
          <a:p>
            <a:pPr lvl="1">
              <a:buNone/>
            </a:pPr>
            <a:r>
              <a:rPr lang="en-US" dirty="0" smtClean="0"/>
              <a:t> </a:t>
            </a:r>
            <a:endParaRPr lang="en-US" dirty="0"/>
          </a:p>
        </p:txBody>
      </p:sp>
      <p:sp>
        <p:nvSpPr>
          <p:cNvPr id="4" name="Slide Number Placeholder 3"/>
          <p:cNvSpPr>
            <a:spLocks noGrp="1"/>
          </p:cNvSpPr>
          <p:nvPr>
            <p:ph type="sldNum" sz="quarter" idx="12"/>
          </p:nvPr>
        </p:nvSpPr>
        <p:spPr/>
        <p:txBody>
          <a:bodyPr/>
          <a:lstStyle/>
          <a:p>
            <a:fld id="{15FE636C-5130-2441-97C7-A669FAF404C4}" type="slidenum">
              <a:rPr lang="en-US" smtClean="0"/>
              <a:pPr/>
              <a:t>10</a:t>
            </a:fld>
            <a:endParaRPr lang="en-US"/>
          </a:p>
        </p:txBody>
      </p:sp>
    </p:spTree>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solidFill>
                  <a:srgbClr val="FFFF00"/>
                </a:solidFill>
              </a:rPr>
              <a:t>NSF-NCEP sponsored Visitor Program</a:t>
            </a:r>
          </a:p>
        </p:txBody>
      </p:sp>
      <p:sp>
        <p:nvSpPr>
          <p:cNvPr id="3" name="Content Placeholder 2"/>
          <p:cNvSpPr>
            <a:spLocks noGrp="1"/>
          </p:cNvSpPr>
          <p:nvPr>
            <p:ph idx="1"/>
          </p:nvPr>
        </p:nvSpPr>
        <p:spPr>
          <a:xfrm>
            <a:off x="457200" y="1600200"/>
            <a:ext cx="8229600" cy="4838700"/>
          </a:xfrm>
        </p:spPr>
        <p:txBody>
          <a:bodyPr>
            <a:normAutofit fontScale="92500" lnSpcReduction="20000"/>
          </a:bodyPr>
          <a:lstStyle/>
          <a:p>
            <a:r>
              <a:rPr lang="en-US" b="1" dirty="0" smtClean="0">
                <a:solidFill>
                  <a:srgbClr val="FFFF00"/>
                </a:solidFill>
              </a:rPr>
              <a:t>Goal: </a:t>
            </a:r>
            <a:r>
              <a:rPr lang="en-US" dirty="0" smtClean="0">
                <a:solidFill>
                  <a:srgbClr val="FFFFFF"/>
                </a:solidFill>
              </a:rPr>
              <a:t>To provide the AGS PI community and their research groups access to NCEP models, data, and talents while concomitantly fostering the transfer of basic research to operations</a:t>
            </a:r>
          </a:p>
          <a:p>
            <a:endParaRPr lang="en-US" dirty="0" smtClean="0">
              <a:solidFill>
                <a:srgbClr val="FFFF00"/>
              </a:solidFill>
            </a:endParaRPr>
          </a:p>
          <a:p>
            <a:r>
              <a:rPr lang="en-US" b="1" dirty="0" smtClean="0">
                <a:solidFill>
                  <a:srgbClr val="FFFF00"/>
                </a:solidFill>
              </a:rPr>
              <a:t>Mechanism: </a:t>
            </a:r>
            <a:r>
              <a:rPr lang="en-US" dirty="0" smtClean="0">
                <a:solidFill>
                  <a:srgbClr val="FFFFFF"/>
                </a:solidFill>
              </a:rPr>
              <a:t>Dear Colleague Letter to PI community this spring highlighting this opportunity to announce possibility of supplements to existing NSF awards.</a:t>
            </a:r>
          </a:p>
          <a:p>
            <a:pPr lvl="1"/>
            <a:endParaRPr lang="en-US" dirty="0" smtClean="0">
              <a:solidFill>
                <a:srgbClr val="FFFFFF"/>
              </a:solidFill>
            </a:endParaRPr>
          </a:p>
          <a:p>
            <a:pPr lvl="1">
              <a:buNone/>
            </a:pPr>
            <a:r>
              <a:rPr lang="en-US" dirty="0" smtClean="0">
                <a:solidFill>
                  <a:srgbClr val="FFFFFF"/>
                </a:solidFill>
              </a:rPr>
              <a:t> </a:t>
            </a:r>
            <a:endParaRPr lang="en-US" dirty="0">
              <a:solidFill>
                <a:srgbClr val="FFFFFF"/>
              </a:solidFill>
            </a:endParaRPr>
          </a:p>
        </p:txBody>
      </p:sp>
      <p:sp>
        <p:nvSpPr>
          <p:cNvPr id="4" name="Slide Number Placeholder 3"/>
          <p:cNvSpPr>
            <a:spLocks noGrp="1"/>
          </p:cNvSpPr>
          <p:nvPr>
            <p:ph type="sldNum" sz="quarter" idx="12"/>
          </p:nvPr>
        </p:nvSpPr>
        <p:spPr/>
        <p:txBody>
          <a:bodyPr/>
          <a:lstStyle/>
          <a:p>
            <a:fld id="{15FE636C-5130-2441-97C7-A669FAF404C4}" type="slidenum">
              <a:rPr lang="en-US" smtClean="0"/>
              <a:pPr/>
              <a:t>11</a:t>
            </a:fld>
            <a:endParaRPr lang="en-US"/>
          </a:p>
        </p:txBody>
      </p:sp>
    </p:spTree>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143000"/>
          </a:xfrm>
        </p:spPr>
        <p:txBody>
          <a:bodyPr/>
          <a:lstStyle/>
          <a:p>
            <a:r>
              <a:rPr lang="en-US" sz="3000" b="1" dirty="0" smtClean="0">
                <a:solidFill>
                  <a:srgbClr val="FFFF00"/>
                </a:solidFill>
              </a:rPr>
              <a:t>GOAL: </a:t>
            </a:r>
            <a:r>
              <a:rPr lang="en-US" sz="3000" b="1" dirty="0" smtClean="0">
                <a:solidFill>
                  <a:srgbClr val="FFFFFF"/>
                </a:solidFill>
              </a:rPr>
              <a:t>A university-based national ensemble</a:t>
            </a:r>
            <a:endParaRPr lang="en-US" sz="3000" b="1" dirty="0">
              <a:solidFill>
                <a:srgbClr val="FFFFFF"/>
              </a:solidFill>
            </a:endParaRPr>
          </a:p>
        </p:txBody>
      </p:sp>
      <p:sp>
        <p:nvSpPr>
          <p:cNvPr id="3" name="Content Placeholder 2"/>
          <p:cNvSpPr>
            <a:spLocks noGrp="1"/>
          </p:cNvSpPr>
          <p:nvPr>
            <p:ph idx="1"/>
          </p:nvPr>
        </p:nvSpPr>
        <p:spPr>
          <a:xfrm>
            <a:off x="457200" y="1295400"/>
            <a:ext cx="8229600" cy="4525963"/>
          </a:xfrm>
        </p:spPr>
        <p:txBody>
          <a:bodyPr>
            <a:normAutofit lnSpcReduction="10000"/>
          </a:bodyPr>
          <a:lstStyle/>
          <a:p>
            <a:pPr marL="0" indent="0">
              <a:buNone/>
            </a:pPr>
            <a:r>
              <a:rPr lang="en-US" sz="2800" dirty="0">
                <a:solidFill>
                  <a:srgbClr val="FFFF00"/>
                </a:solidFill>
              </a:rPr>
              <a:t>To advance the national ensemble prediction capability by:</a:t>
            </a:r>
          </a:p>
          <a:p>
            <a:pPr marL="514350" indent="-514350">
              <a:buFont typeface="+mj-lt"/>
              <a:buAutoNum type="arabicPeriod"/>
            </a:pPr>
            <a:r>
              <a:rPr lang="en-US" sz="2800" dirty="0">
                <a:solidFill>
                  <a:srgbClr val="FFFF00"/>
                </a:solidFill>
              </a:rPr>
              <a:t>providing the tools necessary to accelerate research: a </a:t>
            </a:r>
            <a:r>
              <a:rPr lang="en-US" sz="2800" dirty="0">
                <a:solidFill>
                  <a:srgbClr val="CCFFCC"/>
                </a:solidFill>
              </a:rPr>
              <a:t>large, real-time ensemble database</a:t>
            </a:r>
            <a:r>
              <a:rPr lang="en-US" sz="2800" dirty="0">
                <a:solidFill>
                  <a:srgbClr val="FFFF00"/>
                </a:solidFill>
              </a:rPr>
              <a:t>, </a:t>
            </a:r>
            <a:r>
              <a:rPr lang="en-US" sz="2800" dirty="0">
                <a:solidFill>
                  <a:srgbClr val="CCFFCC"/>
                </a:solidFill>
              </a:rPr>
              <a:t>tools</a:t>
            </a:r>
            <a:r>
              <a:rPr lang="en-US" sz="2800" dirty="0">
                <a:solidFill>
                  <a:srgbClr val="FFFF00"/>
                </a:solidFill>
              </a:rPr>
              <a:t> to verify and interrogate ensemble </a:t>
            </a:r>
            <a:r>
              <a:rPr lang="en-US" sz="2800" dirty="0" smtClean="0">
                <a:solidFill>
                  <a:srgbClr val="FFFF00"/>
                </a:solidFill>
              </a:rPr>
              <a:t>output;</a:t>
            </a:r>
          </a:p>
          <a:p>
            <a:pPr marL="514350" indent="-514350">
              <a:buFont typeface="+mj-lt"/>
              <a:buAutoNum type="arabicPeriod"/>
            </a:pPr>
            <a:r>
              <a:rPr lang="en-US" sz="2800" dirty="0" smtClean="0">
                <a:solidFill>
                  <a:srgbClr val="FFFF00"/>
                </a:solidFill>
              </a:rPr>
              <a:t>increasing </a:t>
            </a:r>
            <a:r>
              <a:rPr lang="en-US" sz="2800" dirty="0">
                <a:solidFill>
                  <a:srgbClr val="FFFF00"/>
                </a:solidFill>
              </a:rPr>
              <a:t>accessibility and </a:t>
            </a:r>
            <a:r>
              <a:rPr lang="en-US" sz="2800" dirty="0">
                <a:solidFill>
                  <a:srgbClr val="CCFFCC"/>
                </a:solidFill>
              </a:rPr>
              <a:t>participation</a:t>
            </a:r>
            <a:r>
              <a:rPr lang="en-US" sz="2800" dirty="0">
                <a:solidFill>
                  <a:srgbClr val="FFFF00"/>
                </a:solidFill>
              </a:rPr>
              <a:t> of the university </a:t>
            </a:r>
            <a:r>
              <a:rPr lang="en-US" sz="2800" dirty="0">
                <a:solidFill>
                  <a:srgbClr val="CCFFCC"/>
                </a:solidFill>
              </a:rPr>
              <a:t>community</a:t>
            </a:r>
            <a:r>
              <a:rPr lang="en-US" sz="2800" dirty="0">
                <a:solidFill>
                  <a:srgbClr val="FFFF00"/>
                </a:solidFill>
              </a:rPr>
              <a:t> to this </a:t>
            </a:r>
            <a:r>
              <a:rPr lang="en-US" sz="2800" dirty="0" smtClean="0">
                <a:solidFill>
                  <a:srgbClr val="FFFF00"/>
                </a:solidFill>
              </a:rPr>
              <a:t>enterprise;</a:t>
            </a:r>
          </a:p>
          <a:p>
            <a:pPr marL="514350" indent="-514350">
              <a:buFont typeface="+mj-lt"/>
              <a:buAutoNum type="arabicPeriod"/>
            </a:pPr>
            <a:r>
              <a:rPr lang="en-US" sz="2800" dirty="0" smtClean="0">
                <a:solidFill>
                  <a:srgbClr val="FFFF00"/>
                </a:solidFill>
              </a:rPr>
              <a:t>providing </a:t>
            </a:r>
            <a:r>
              <a:rPr lang="en-US" sz="2800" dirty="0">
                <a:solidFill>
                  <a:srgbClr val="FFFF00"/>
                </a:solidFill>
              </a:rPr>
              <a:t>the  non-atmospheric science community a sense of how </a:t>
            </a:r>
            <a:r>
              <a:rPr lang="en-US" sz="2800" dirty="0" smtClean="0">
                <a:solidFill>
                  <a:srgbClr val="FFFF00"/>
                </a:solidFill>
              </a:rPr>
              <a:t>uncertainties in prediction might be </a:t>
            </a:r>
            <a:r>
              <a:rPr lang="en-US" sz="2800" dirty="0">
                <a:solidFill>
                  <a:srgbClr val="FFFF00"/>
                </a:solidFill>
              </a:rPr>
              <a:t>tapped for economic and societal benefit</a:t>
            </a:r>
          </a:p>
          <a:p>
            <a:pPr marL="514350" indent="-514350">
              <a:buFont typeface="+mj-lt"/>
              <a:buAutoNum type="arabicPeriod"/>
            </a:pPr>
            <a:endParaRPr lang="en-US" dirty="0">
              <a:solidFill>
                <a:srgbClr val="FFFF00"/>
              </a:solidFill>
            </a:endParaRPr>
          </a:p>
          <a:p>
            <a:pPr marL="514350" indent="-514350">
              <a:buFont typeface="+mj-lt"/>
              <a:buAutoNum type="arabicPeriod"/>
            </a:pPr>
            <a:endParaRPr lang="en-US" dirty="0"/>
          </a:p>
        </p:txBody>
      </p:sp>
      <p:sp>
        <p:nvSpPr>
          <p:cNvPr id="4" name="Slide Number Placeholder 3"/>
          <p:cNvSpPr>
            <a:spLocks noGrp="1"/>
          </p:cNvSpPr>
          <p:nvPr>
            <p:ph type="sldNum" sz="quarter" idx="12"/>
          </p:nvPr>
        </p:nvSpPr>
        <p:spPr/>
        <p:txBody>
          <a:bodyPr/>
          <a:lstStyle/>
          <a:p>
            <a:fld id="{15FE636C-5130-2441-97C7-A669FAF404C4}" type="slidenum">
              <a:rPr lang="en-US" smtClean="0"/>
              <a:pPr/>
              <a:t>12</a:t>
            </a:fld>
            <a:endParaRPr lang="en-US"/>
          </a:p>
        </p:txBody>
      </p:sp>
    </p:spTree>
    <p:extLst>
      <p:ext uri="{BB962C8B-B14F-4D97-AF65-F5344CB8AC3E}">
        <p14:creationId xmlns:p14="http://schemas.microsoft.com/office/powerpoint/2010/main" val="653413294"/>
      </p:ext>
    </p:extLst>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Title 1"/>
          <p:cNvSpPr>
            <a:spLocks noGrp="1"/>
          </p:cNvSpPr>
          <p:nvPr>
            <p:ph type="title"/>
          </p:nvPr>
        </p:nvSpPr>
        <p:spPr>
          <a:xfrm>
            <a:off x="0" y="0"/>
            <a:ext cx="9144000" cy="1143000"/>
          </a:xfrm>
        </p:spPr>
        <p:txBody>
          <a:bodyPr/>
          <a:lstStyle/>
          <a:p>
            <a:r>
              <a:rPr lang="en-US" sz="2800" b="1" dirty="0" smtClean="0">
                <a:solidFill>
                  <a:srgbClr val="FFFF00"/>
                </a:solidFill>
              </a:rPr>
              <a:t>CONCEPT: </a:t>
            </a:r>
            <a:r>
              <a:rPr lang="en-US" sz="2800" b="1" dirty="0" smtClean="0">
                <a:solidFill>
                  <a:srgbClr val="FFFFFF"/>
                </a:solidFill>
              </a:rPr>
              <a:t>A university-based national ensemble</a:t>
            </a:r>
          </a:p>
        </p:txBody>
      </p:sp>
      <p:sp>
        <p:nvSpPr>
          <p:cNvPr id="52227" name="Content Placeholder 2"/>
          <p:cNvSpPr>
            <a:spLocks noGrp="1"/>
          </p:cNvSpPr>
          <p:nvPr>
            <p:ph idx="1"/>
          </p:nvPr>
        </p:nvSpPr>
        <p:spPr>
          <a:xfrm>
            <a:off x="457200" y="1036637"/>
            <a:ext cx="8229600" cy="4525963"/>
          </a:xfrm>
        </p:spPr>
        <p:txBody>
          <a:bodyPr>
            <a:normAutofit lnSpcReduction="10000"/>
          </a:bodyPr>
          <a:lstStyle/>
          <a:p>
            <a:pPr marL="514350" indent="-514350" algn="just">
              <a:buFontTx/>
              <a:buAutoNum type="arabicPeriod"/>
            </a:pPr>
            <a:r>
              <a:rPr lang="en-US" sz="2800" dirty="0" smtClean="0">
                <a:solidFill>
                  <a:srgbClr val="FFFF00"/>
                </a:solidFill>
              </a:rPr>
              <a:t>Ensemble would be created using the  computing resources resident on desktops in university labs across the country (world?) </a:t>
            </a:r>
          </a:p>
          <a:p>
            <a:pPr marL="514350" indent="-514350" algn="just">
              <a:buFontTx/>
              <a:buAutoNum type="arabicPeriod"/>
            </a:pPr>
            <a:r>
              <a:rPr lang="en-US" sz="2800" dirty="0" smtClean="0">
                <a:solidFill>
                  <a:srgbClr val="FFFF00"/>
                </a:solidFill>
              </a:rPr>
              <a:t>Initial conditions could be transferred to each computing system and model output (a single forecast) transferred to a central, cloud accessible, repository.</a:t>
            </a:r>
          </a:p>
          <a:p>
            <a:pPr marL="514350" indent="-514350">
              <a:buFontTx/>
              <a:buAutoNum type="arabicPeriod"/>
            </a:pPr>
            <a:r>
              <a:rPr lang="en-US" sz="2800" dirty="0" smtClean="0">
                <a:solidFill>
                  <a:srgbClr val="FFFF00"/>
                </a:solidFill>
              </a:rPr>
              <a:t>Each forecast challenged with an analysis of record</a:t>
            </a:r>
          </a:p>
          <a:p>
            <a:pPr marL="514350" indent="-514350">
              <a:buFontTx/>
              <a:buAutoNum type="arabicPeriod"/>
            </a:pPr>
            <a:r>
              <a:rPr lang="en-US" sz="2800" dirty="0" smtClean="0">
                <a:solidFill>
                  <a:srgbClr val="FFFF00"/>
                </a:solidFill>
              </a:rPr>
              <a:t>Analyses and output available to public/private sector for research (and perhaps operational) uses.</a:t>
            </a:r>
          </a:p>
          <a:p>
            <a:pPr marL="514350" indent="-514350">
              <a:buFontTx/>
              <a:buAutoNum type="arabicPeriod"/>
            </a:pPr>
            <a:endParaRPr lang="en-US" dirty="0" smtClean="0">
              <a:solidFill>
                <a:srgbClr val="FFFF00"/>
              </a:solidFill>
            </a:endParaRPr>
          </a:p>
        </p:txBody>
      </p:sp>
      <p:sp>
        <p:nvSpPr>
          <p:cNvPr id="2" name="Slide Number Placeholder 1"/>
          <p:cNvSpPr>
            <a:spLocks noGrp="1"/>
          </p:cNvSpPr>
          <p:nvPr>
            <p:ph type="sldNum" sz="quarter" idx="12"/>
          </p:nvPr>
        </p:nvSpPr>
        <p:spPr/>
        <p:txBody>
          <a:bodyPr/>
          <a:lstStyle/>
          <a:p>
            <a:fld id="{15FE636C-5130-2441-97C7-A669FAF404C4}" type="slidenum">
              <a:rPr lang="en-US" smtClean="0"/>
              <a:pPr/>
              <a:t>13</a:t>
            </a:fld>
            <a:endParaRPr lang="en-US"/>
          </a:p>
        </p:txBody>
      </p:sp>
    </p:spTree>
    <p:extLst>
      <p:ext uri="{BB962C8B-B14F-4D97-AF65-F5344CB8AC3E}">
        <p14:creationId xmlns:p14="http://schemas.microsoft.com/office/powerpoint/2010/main" val="1621983659"/>
      </p:ext>
    </p:extLst>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lstStyle/>
          <a:p>
            <a:pPr eaLnBrk="1" hangingPunct="1"/>
            <a:r>
              <a:rPr lang="en-US" sz="3200" smtClean="0">
                <a:solidFill>
                  <a:srgbClr val="FFFF00"/>
                </a:solidFill>
              </a:rPr>
              <a:t>WRF-ARW possible ‘physics’ configurations</a:t>
            </a:r>
          </a:p>
        </p:txBody>
      </p:sp>
      <p:sp>
        <p:nvSpPr>
          <p:cNvPr id="3" name="Content Placeholder 2"/>
          <p:cNvSpPr>
            <a:spLocks noGrp="1"/>
          </p:cNvSpPr>
          <p:nvPr>
            <p:ph idx="1"/>
          </p:nvPr>
        </p:nvSpPr>
        <p:spPr>
          <a:xfrm>
            <a:off x="381000" y="960438"/>
            <a:ext cx="8229600" cy="4525962"/>
          </a:xfrm>
        </p:spPr>
        <p:txBody>
          <a:bodyPr>
            <a:noAutofit/>
          </a:bodyPr>
          <a:lstStyle/>
          <a:p>
            <a:pPr marL="0" indent="0" eaLnBrk="1" hangingPunct="1">
              <a:buFontTx/>
              <a:buNone/>
            </a:pPr>
            <a:r>
              <a:rPr lang="en-US" sz="2400" dirty="0" smtClean="0">
                <a:solidFill>
                  <a:srgbClr val="FFFF00"/>
                </a:solidFill>
              </a:rPr>
              <a:t>14 - microphysics</a:t>
            </a:r>
            <a:br>
              <a:rPr lang="en-US" sz="2400" dirty="0" smtClean="0">
                <a:solidFill>
                  <a:srgbClr val="FFFF00"/>
                </a:solidFill>
              </a:rPr>
            </a:br>
            <a:r>
              <a:rPr lang="en-US" sz="2400" dirty="0" smtClean="0">
                <a:solidFill>
                  <a:srgbClr val="FFFF00"/>
                </a:solidFill>
              </a:rPr>
              <a:t>3 - zero moisture options</a:t>
            </a:r>
            <a:br>
              <a:rPr lang="en-US" sz="2400" dirty="0" smtClean="0">
                <a:solidFill>
                  <a:srgbClr val="FFFF00"/>
                </a:solidFill>
              </a:rPr>
            </a:br>
            <a:r>
              <a:rPr lang="en-US" sz="2400" dirty="0" smtClean="0">
                <a:solidFill>
                  <a:srgbClr val="FFFF00"/>
                </a:solidFill>
              </a:rPr>
              <a:t>2 - hail</a:t>
            </a:r>
            <a:br>
              <a:rPr lang="en-US" sz="2400" dirty="0" smtClean="0">
                <a:solidFill>
                  <a:srgbClr val="FFFF00"/>
                </a:solidFill>
              </a:rPr>
            </a:br>
            <a:r>
              <a:rPr lang="en-US" sz="2400" dirty="0" smtClean="0">
                <a:solidFill>
                  <a:srgbClr val="FFFF00"/>
                </a:solidFill>
              </a:rPr>
              <a:t>2 - ice</a:t>
            </a:r>
            <a:br>
              <a:rPr lang="en-US" sz="2400" dirty="0" smtClean="0">
                <a:solidFill>
                  <a:srgbClr val="FFFF00"/>
                </a:solidFill>
              </a:rPr>
            </a:br>
            <a:r>
              <a:rPr lang="en-US" sz="2400" dirty="0" smtClean="0">
                <a:solidFill>
                  <a:srgbClr val="FFFF00"/>
                </a:solidFill>
              </a:rPr>
              <a:t>2 - latent heating</a:t>
            </a:r>
            <a:br>
              <a:rPr lang="en-US" sz="2400" dirty="0" smtClean="0">
                <a:solidFill>
                  <a:srgbClr val="FFFF00"/>
                </a:solidFill>
              </a:rPr>
            </a:br>
            <a:r>
              <a:rPr lang="en-US" sz="2400" dirty="0" smtClean="0">
                <a:solidFill>
                  <a:srgbClr val="FFFF00"/>
                </a:solidFill>
              </a:rPr>
              <a:t>7 - </a:t>
            </a:r>
            <a:r>
              <a:rPr lang="en-US" sz="2400" dirty="0" err="1" smtClean="0">
                <a:solidFill>
                  <a:srgbClr val="FFFF00"/>
                </a:solidFill>
              </a:rPr>
              <a:t>lw</a:t>
            </a:r>
            <a:r>
              <a:rPr lang="en-US" sz="2400" dirty="0" smtClean="0">
                <a:solidFill>
                  <a:srgbClr val="FFFF00"/>
                </a:solidFill>
              </a:rPr>
              <a:t/>
            </a:r>
            <a:br>
              <a:rPr lang="en-US" sz="2400" dirty="0" smtClean="0">
                <a:solidFill>
                  <a:srgbClr val="FFFF00"/>
                </a:solidFill>
              </a:rPr>
            </a:br>
            <a:r>
              <a:rPr lang="en-US" sz="2400" dirty="0" smtClean="0">
                <a:solidFill>
                  <a:srgbClr val="FFFF00"/>
                </a:solidFill>
              </a:rPr>
              <a:t>7 - </a:t>
            </a:r>
            <a:r>
              <a:rPr lang="en-US" sz="2400" dirty="0" err="1" smtClean="0">
                <a:solidFill>
                  <a:srgbClr val="FFFF00"/>
                </a:solidFill>
              </a:rPr>
              <a:t>sw</a:t>
            </a:r>
            <a:r>
              <a:rPr lang="en-US" sz="2400" dirty="0" smtClean="0">
                <a:solidFill>
                  <a:srgbClr val="FFFF00"/>
                </a:solidFill>
              </a:rPr>
              <a:t/>
            </a:r>
            <a:br>
              <a:rPr lang="en-US" sz="2400" dirty="0" smtClean="0">
                <a:solidFill>
                  <a:srgbClr val="FFFF00"/>
                </a:solidFill>
              </a:rPr>
            </a:br>
            <a:r>
              <a:rPr lang="en-US" sz="2400" dirty="0" smtClean="0">
                <a:solidFill>
                  <a:srgbClr val="FFFF00"/>
                </a:solidFill>
              </a:rPr>
              <a:t>8 - </a:t>
            </a:r>
            <a:r>
              <a:rPr lang="en-US" sz="2400" dirty="0" err="1" smtClean="0">
                <a:solidFill>
                  <a:srgbClr val="FFFF00"/>
                </a:solidFill>
              </a:rPr>
              <a:t>sfclay</a:t>
            </a:r>
            <a:r>
              <a:rPr lang="en-US" sz="2400" dirty="0" smtClean="0">
                <a:solidFill>
                  <a:srgbClr val="FFFF00"/>
                </a:solidFill>
              </a:rPr>
              <a:t/>
            </a:r>
            <a:br>
              <a:rPr lang="en-US" sz="2400" dirty="0" smtClean="0">
                <a:solidFill>
                  <a:srgbClr val="FFFF00"/>
                </a:solidFill>
              </a:rPr>
            </a:br>
            <a:r>
              <a:rPr lang="en-US" sz="2400" dirty="0" smtClean="0">
                <a:solidFill>
                  <a:srgbClr val="FFFF00"/>
                </a:solidFill>
              </a:rPr>
              <a:t>5 - surface physics</a:t>
            </a:r>
            <a:br>
              <a:rPr lang="en-US" sz="2400" dirty="0" smtClean="0">
                <a:solidFill>
                  <a:srgbClr val="FFFF00"/>
                </a:solidFill>
              </a:rPr>
            </a:br>
            <a:r>
              <a:rPr lang="en-US" sz="2400" dirty="0" smtClean="0">
                <a:solidFill>
                  <a:srgbClr val="FFFF00"/>
                </a:solidFill>
              </a:rPr>
              <a:t>5 - urban physics</a:t>
            </a:r>
            <a:br>
              <a:rPr lang="en-US" sz="2400" dirty="0" smtClean="0">
                <a:solidFill>
                  <a:srgbClr val="FFFF00"/>
                </a:solidFill>
              </a:rPr>
            </a:br>
            <a:r>
              <a:rPr lang="en-US" sz="2400" dirty="0" smtClean="0">
                <a:solidFill>
                  <a:srgbClr val="FFFF00"/>
                </a:solidFill>
              </a:rPr>
              <a:t>12 - boundary layer</a:t>
            </a:r>
            <a:br>
              <a:rPr lang="en-US" sz="2400" dirty="0" smtClean="0">
                <a:solidFill>
                  <a:srgbClr val="FFFF00"/>
                </a:solidFill>
              </a:rPr>
            </a:br>
            <a:r>
              <a:rPr lang="en-US" sz="2400" dirty="0" smtClean="0">
                <a:solidFill>
                  <a:srgbClr val="FFFF00"/>
                </a:solidFill>
              </a:rPr>
              <a:t>10 - cumulus</a:t>
            </a:r>
            <a:br>
              <a:rPr lang="en-US" sz="2400" dirty="0" smtClean="0">
                <a:solidFill>
                  <a:srgbClr val="FFFF00"/>
                </a:solidFill>
              </a:rPr>
            </a:br>
            <a:r>
              <a:rPr lang="en-US" sz="2400" dirty="0" smtClean="0">
                <a:solidFill>
                  <a:srgbClr val="FFFF00"/>
                </a:solidFill>
              </a:rPr>
              <a:t>3 - shallow cumulus</a:t>
            </a:r>
            <a:br>
              <a:rPr lang="en-US" sz="2400" dirty="0" smtClean="0">
                <a:solidFill>
                  <a:srgbClr val="FFFF00"/>
                </a:solidFill>
              </a:rPr>
            </a:br>
            <a:r>
              <a:rPr lang="en-US" sz="2400" dirty="0" smtClean="0">
                <a:solidFill>
                  <a:srgbClr val="FFFF00"/>
                </a:solidFill>
              </a:rPr>
              <a:t>2 - subsidence spread</a:t>
            </a:r>
            <a:br>
              <a:rPr lang="en-US" sz="2400" dirty="0" smtClean="0">
                <a:solidFill>
                  <a:srgbClr val="FFFF00"/>
                </a:solidFill>
              </a:rPr>
            </a:br>
            <a:r>
              <a:rPr lang="en-US" sz="2400" dirty="0" smtClean="0">
                <a:solidFill>
                  <a:srgbClr val="FFFF00"/>
                </a:solidFill>
              </a:rPr>
              <a:t>2,2,2 - heat, snow, ice fluxes from surface</a:t>
            </a:r>
          </a:p>
        </p:txBody>
      </p:sp>
      <p:sp>
        <p:nvSpPr>
          <p:cNvPr id="4" name="Slide Number Placeholder 3"/>
          <p:cNvSpPr>
            <a:spLocks noGrp="1"/>
          </p:cNvSpPr>
          <p:nvPr>
            <p:ph type="sldNum" sz="quarter" idx="12"/>
          </p:nvPr>
        </p:nvSpPr>
        <p:spPr/>
        <p:txBody>
          <a:bodyPr/>
          <a:lstStyle/>
          <a:p>
            <a:fld id="{15FE636C-5130-2441-97C7-A669FAF404C4}" type="slidenum">
              <a:rPr lang="en-US" smtClean="0"/>
              <a:pPr/>
              <a:t>14</a:t>
            </a:fld>
            <a:endParaRPr lang="en-US"/>
          </a:p>
        </p:txBody>
      </p:sp>
    </p:spTree>
    <p:extLst>
      <p:ext uri="{BB962C8B-B14F-4D97-AF65-F5344CB8AC3E}">
        <p14:creationId xmlns:p14="http://schemas.microsoft.com/office/powerpoint/2010/main" val="4191448187"/>
      </p:ext>
    </p:extLst>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lstStyle/>
          <a:p>
            <a:pPr eaLnBrk="1" hangingPunct="1"/>
            <a:r>
              <a:rPr lang="en-US" sz="3200" smtClean="0">
                <a:solidFill>
                  <a:srgbClr val="FFFF00"/>
                </a:solidFill>
              </a:rPr>
              <a:t>WRF-ARW possible ‘physics’ configurations</a:t>
            </a:r>
          </a:p>
        </p:txBody>
      </p:sp>
      <p:sp>
        <p:nvSpPr>
          <p:cNvPr id="3" name="Content Placeholder 2"/>
          <p:cNvSpPr>
            <a:spLocks noGrp="1"/>
          </p:cNvSpPr>
          <p:nvPr>
            <p:ph idx="1"/>
          </p:nvPr>
        </p:nvSpPr>
        <p:spPr>
          <a:xfrm>
            <a:off x="381000" y="960438"/>
            <a:ext cx="8229600" cy="4525962"/>
          </a:xfrm>
        </p:spPr>
        <p:txBody>
          <a:bodyPr>
            <a:noAutofit/>
          </a:bodyPr>
          <a:lstStyle/>
          <a:p>
            <a:pPr marL="0" indent="0" eaLnBrk="1" hangingPunct="1">
              <a:buFontTx/>
              <a:buNone/>
              <a:defRPr/>
            </a:pPr>
            <a:r>
              <a:rPr lang="en-US" sz="2400" dirty="0" smtClean="0">
                <a:solidFill>
                  <a:srgbClr val="59FFFF"/>
                </a:solidFill>
                <a:cs typeface="+mn-cs"/>
              </a:rPr>
              <a:t>14 - microphysics</a:t>
            </a:r>
            <a:br>
              <a:rPr lang="en-US" sz="2400" dirty="0" smtClean="0">
                <a:solidFill>
                  <a:srgbClr val="59FFFF"/>
                </a:solidFill>
                <a:cs typeface="+mn-cs"/>
              </a:rPr>
            </a:br>
            <a:r>
              <a:rPr lang="en-US" sz="2400" dirty="0" smtClean="0">
                <a:solidFill>
                  <a:srgbClr val="FFFF00"/>
                </a:solidFill>
                <a:cs typeface="+mn-cs"/>
              </a:rPr>
              <a:t>3 - zero moisture options</a:t>
            </a:r>
            <a:br>
              <a:rPr lang="en-US" sz="2400" dirty="0" smtClean="0">
                <a:solidFill>
                  <a:srgbClr val="FFFF00"/>
                </a:solidFill>
                <a:cs typeface="+mn-cs"/>
              </a:rPr>
            </a:br>
            <a:r>
              <a:rPr lang="en-US" sz="2400" dirty="0" smtClean="0">
                <a:solidFill>
                  <a:srgbClr val="FFFF00"/>
                </a:solidFill>
                <a:cs typeface="+mn-cs"/>
              </a:rPr>
              <a:t>2 - hail</a:t>
            </a:r>
            <a:br>
              <a:rPr lang="en-US" sz="2400" dirty="0" smtClean="0">
                <a:solidFill>
                  <a:srgbClr val="FFFF00"/>
                </a:solidFill>
                <a:cs typeface="+mn-cs"/>
              </a:rPr>
            </a:br>
            <a:r>
              <a:rPr lang="en-US" sz="2400" dirty="0" smtClean="0">
                <a:solidFill>
                  <a:srgbClr val="FFFF00"/>
                </a:solidFill>
                <a:cs typeface="+mn-cs"/>
              </a:rPr>
              <a:t>2 - ice</a:t>
            </a:r>
            <a:br>
              <a:rPr lang="en-US" sz="2400" dirty="0" smtClean="0">
                <a:solidFill>
                  <a:srgbClr val="FFFF00"/>
                </a:solidFill>
                <a:cs typeface="+mn-cs"/>
              </a:rPr>
            </a:br>
            <a:r>
              <a:rPr lang="en-US" sz="2400" dirty="0" smtClean="0">
                <a:solidFill>
                  <a:srgbClr val="FFFF00"/>
                </a:solidFill>
                <a:cs typeface="+mn-cs"/>
              </a:rPr>
              <a:t>2 - latent heating</a:t>
            </a:r>
            <a:br>
              <a:rPr lang="en-US" sz="2400" dirty="0" smtClean="0">
                <a:solidFill>
                  <a:srgbClr val="FFFF00"/>
                </a:solidFill>
                <a:cs typeface="+mn-cs"/>
              </a:rPr>
            </a:br>
            <a:r>
              <a:rPr lang="en-US" sz="2400" dirty="0" smtClean="0">
                <a:solidFill>
                  <a:srgbClr val="FFFF00"/>
                </a:solidFill>
                <a:cs typeface="+mn-cs"/>
              </a:rPr>
              <a:t>7 - </a:t>
            </a:r>
            <a:r>
              <a:rPr lang="en-US" sz="2400" dirty="0" err="1" smtClean="0">
                <a:solidFill>
                  <a:srgbClr val="FFFF00"/>
                </a:solidFill>
                <a:cs typeface="+mn-cs"/>
              </a:rPr>
              <a:t>lw</a:t>
            </a:r>
            <a:r>
              <a:rPr lang="en-US" sz="2400" dirty="0" smtClean="0">
                <a:solidFill>
                  <a:srgbClr val="FFFF00"/>
                </a:solidFill>
                <a:cs typeface="+mn-cs"/>
              </a:rPr>
              <a:t/>
            </a:r>
            <a:br>
              <a:rPr lang="en-US" sz="2400" dirty="0" smtClean="0">
                <a:solidFill>
                  <a:srgbClr val="FFFF00"/>
                </a:solidFill>
                <a:cs typeface="+mn-cs"/>
              </a:rPr>
            </a:br>
            <a:r>
              <a:rPr lang="en-US" sz="2400" dirty="0" smtClean="0">
                <a:solidFill>
                  <a:srgbClr val="FFFF00"/>
                </a:solidFill>
                <a:cs typeface="+mn-cs"/>
              </a:rPr>
              <a:t>7 - </a:t>
            </a:r>
            <a:r>
              <a:rPr lang="en-US" sz="2400" dirty="0" err="1" smtClean="0">
                <a:solidFill>
                  <a:srgbClr val="FFFF00"/>
                </a:solidFill>
                <a:cs typeface="+mn-cs"/>
              </a:rPr>
              <a:t>sw</a:t>
            </a:r>
            <a:r>
              <a:rPr lang="en-US" sz="2400" dirty="0" smtClean="0">
                <a:solidFill>
                  <a:srgbClr val="FFFF00"/>
                </a:solidFill>
                <a:cs typeface="+mn-cs"/>
              </a:rPr>
              <a:t/>
            </a:r>
            <a:br>
              <a:rPr lang="en-US" sz="2400" dirty="0" smtClean="0">
                <a:solidFill>
                  <a:srgbClr val="FFFF00"/>
                </a:solidFill>
                <a:cs typeface="+mn-cs"/>
              </a:rPr>
            </a:br>
            <a:r>
              <a:rPr lang="en-US" sz="2400" dirty="0" smtClean="0">
                <a:solidFill>
                  <a:srgbClr val="FFFF00"/>
                </a:solidFill>
                <a:cs typeface="+mn-cs"/>
              </a:rPr>
              <a:t>8 - </a:t>
            </a:r>
            <a:r>
              <a:rPr lang="en-US" sz="2400" dirty="0" err="1" smtClean="0">
                <a:solidFill>
                  <a:srgbClr val="FFFF00"/>
                </a:solidFill>
                <a:cs typeface="+mn-cs"/>
              </a:rPr>
              <a:t>sfclay</a:t>
            </a:r>
            <a:r>
              <a:rPr lang="en-US" sz="2400" dirty="0" smtClean="0">
                <a:solidFill>
                  <a:srgbClr val="FFFF00"/>
                </a:solidFill>
                <a:cs typeface="+mn-cs"/>
              </a:rPr>
              <a:t/>
            </a:r>
            <a:br>
              <a:rPr lang="en-US" sz="2400" dirty="0" smtClean="0">
                <a:solidFill>
                  <a:srgbClr val="FFFF00"/>
                </a:solidFill>
                <a:cs typeface="+mn-cs"/>
              </a:rPr>
            </a:br>
            <a:r>
              <a:rPr lang="en-US" sz="2400" dirty="0" smtClean="0">
                <a:solidFill>
                  <a:srgbClr val="FFFF00"/>
                </a:solidFill>
                <a:cs typeface="+mn-cs"/>
              </a:rPr>
              <a:t>5 - surface physics</a:t>
            </a:r>
            <a:br>
              <a:rPr lang="en-US" sz="2400" dirty="0" smtClean="0">
                <a:solidFill>
                  <a:srgbClr val="FFFF00"/>
                </a:solidFill>
                <a:cs typeface="+mn-cs"/>
              </a:rPr>
            </a:br>
            <a:r>
              <a:rPr lang="en-US" sz="2400" dirty="0" smtClean="0">
                <a:solidFill>
                  <a:srgbClr val="FFFF00"/>
                </a:solidFill>
                <a:cs typeface="+mn-cs"/>
              </a:rPr>
              <a:t>5 - urban physics</a:t>
            </a:r>
            <a:br>
              <a:rPr lang="en-US" sz="2400" dirty="0" smtClean="0">
                <a:solidFill>
                  <a:srgbClr val="FFFF00"/>
                </a:solidFill>
                <a:cs typeface="+mn-cs"/>
              </a:rPr>
            </a:br>
            <a:r>
              <a:rPr lang="en-US" sz="2400" dirty="0" smtClean="0">
                <a:solidFill>
                  <a:srgbClr val="59FFFF"/>
                </a:solidFill>
                <a:cs typeface="+mn-cs"/>
              </a:rPr>
              <a:t>12 - boundary layer</a:t>
            </a:r>
            <a:br>
              <a:rPr lang="en-US" sz="2400" dirty="0" smtClean="0">
                <a:solidFill>
                  <a:srgbClr val="59FFFF"/>
                </a:solidFill>
                <a:cs typeface="+mn-cs"/>
              </a:rPr>
            </a:br>
            <a:r>
              <a:rPr lang="en-US" sz="2400" dirty="0" smtClean="0">
                <a:solidFill>
                  <a:srgbClr val="59FFFF"/>
                </a:solidFill>
                <a:cs typeface="+mn-cs"/>
              </a:rPr>
              <a:t>10 - cumulus</a:t>
            </a:r>
            <a:br>
              <a:rPr lang="en-US" sz="2400" dirty="0" smtClean="0">
                <a:solidFill>
                  <a:srgbClr val="59FFFF"/>
                </a:solidFill>
                <a:cs typeface="+mn-cs"/>
              </a:rPr>
            </a:br>
            <a:r>
              <a:rPr lang="en-US" sz="2400" dirty="0" smtClean="0">
                <a:solidFill>
                  <a:srgbClr val="FFFF00"/>
                </a:solidFill>
                <a:cs typeface="+mn-cs"/>
              </a:rPr>
              <a:t>3 - shallow cumulus</a:t>
            </a:r>
            <a:br>
              <a:rPr lang="en-US" sz="2400" dirty="0" smtClean="0">
                <a:solidFill>
                  <a:srgbClr val="FFFF00"/>
                </a:solidFill>
                <a:cs typeface="+mn-cs"/>
              </a:rPr>
            </a:br>
            <a:r>
              <a:rPr lang="en-US" sz="2400" dirty="0" smtClean="0">
                <a:solidFill>
                  <a:srgbClr val="FFFF00"/>
                </a:solidFill>
                <a:cs typeface="+mn-cs"/>
              </a:rPr>
              <a:t>2 - subsidence spread</a:t>
            </a:r>
            <a:br>
              <a:rPr lang="en-US" sz="2400" dirty="0" smtClean="0">
                <a:solidFill>
                  <a:srgbClr val="FFFF00"/>
                </a:solidFill>
                <a:cs typeface="+mn-cs"/>
              </a:rPr>
            </a:br>
            <a:r>
              <a:rPr lang="en-US" sz="2400" dirty="0" smtClean="0">
                <a:solidFill>
                  <a:srgbClr val="FFFF00"/>
                </a:solidFill>
                <a:cs typeface="+mn-cs"/>
              </a:rPr>
              <a:t>2,2,2 - heat, snow, ice fluxes from surface</a:t>
            </a:r>
          </a:p>
        </p:txBody>
      </p:sp>
      <p:sp>
        <p:nvSpPr>
          <p:cNvPr id="57348" name="TextBox 3"/>
          <p:cNvSpPr txBox="1">
            <a:spLocks noChangeArrowheads="1"/>
          </p:cNvSpPr>
          <p:nvPr/>
        </p:nvSpPr>
        <p:spPr bwMode="auto">
          <a:xfrm>
            <a:off x="3505200" y="1928813"/>
            <a:ext cx="5638800" cy="3416320"/>
          </a:xfrm>
          <a:prstGeom prst="rect">
            <a:avLst/>
          </a:prstGeom>
          <a:noFill/>
          <a:ln w="9525">
            <a:noFill/>
            <a:miter lim="800000"/>
            <a:headEnd/>
            <a:tailEnd/>
          </a:ln>
        </p:spPr>
        <p:txBody>
          <a:bodyPr>
            <a:spAutoFit/>
          </a:bodyPr>
          <a:lstStyle/>
          <a:p>
            <a:r>
              <a:rPr lang="en-US" sz="2400" dirty="0">
                <a:solidFill>
                  <a:schemeClr val="bg1"/>
                </a:solidFill>
              </a:rPr>
              <a:t>Just considering the microphysics, BL schemes and CP</a:t>
            </a:r>
            <a:r>
              <a:rPr lang="ja-JP" altLang="en-US" sz="2400" dirty="0">
                <a:solidFill>
                  <a:schemeClr val="bg1"/>
                </a:solidFill>
              </a:rPr>
              <a:t>’</a:t>
            </a:r>
            <a:r>
              <a:rPr lang="en-US" altLang="ja-JP" sz="2400" dirty="0">
                <a:solidFill>
                  <a:schemeClr val="bg1"/>
                </a:solidFill>
              </a:rPr>
              <a:t>s, you could conceivably get an ensemble of 1680 members (or so)</a:t>
            </a:r>
          </a:p>
          <a:p>
            <a:endParaRPr lang="en-US" sz="2400" dirty="0">
              <a:solidFill>
                <a:schemeClr val="bg1"/>
              </a:solidFill>
            </a:endParaRPr>
          </a:p>
          <a:p>
            <a:r>
              <a:rPr lang="en-US" sz="2400" dirty="0">
                <a:solidFill>
                  <a:schemeClr val="bg1"/>
                </a:solidFill>
              </a:rPr>
              <a:t>Clearly could create a large-member, multi-member </a:t>
            </a:r>
            <a:r>
              <a:rPr lang="en-US" sz="2400" dirty="0" smtClean="0">
                <a:solidFill>
                  <a:schemeClr val="bg1"/>
                </a:solidFill>
              </a:rPr>
              <a:t>physics-based ensemble </a:t>
            </a:r>
            <a:r>
              <a:rPr lang="en-US" sz="2400" dirty="0">
                <a:solidFill>
                  <a:schemeClr val="bg1"/>
                </a:solidFill>
              </a:rPr>
              <a:t>using a single dynamical core and various parameterization packages for the unresolved physics</a:t>
            </a:r>
            <a:r>
              <a:rPr lang="en-US" sz="2400" dirty="0">
                <a:solidFill>
                  <a:srgbClr val="FFFF00"/>
                </a:solidFill>
              </a:rPr>
              <a:t> </a:t>
            </a:r>
          </a:p>
        </p:txBody>
      </p:sp>
      <p:sp>
        <p:nvSpPr>
          <p:cNvPr id="4" name="Slide Number Placeholder 3"/>
          <p:cNvSpPr>
            <a:spLocks noGrp="1"/>
          </p:cNvSpPr>
          <p:nvPr>
            <p:ph type="sldNum" sz="quarter" idx="12"/>
          </p:nvPr>
        </p:nvSpPr>
        <p:spPr/>
        <p:txBody>
          <a:bodyPr/>
          <a:lstStyle/>
          <a:p>
            <a:fld id="{15FE636C-5130-2441-97C7-A669FAF404C4}" type="slidenum">
              <a:rPr lang="en-US" smtClean="0"/>
              <a:pPr/>
              <a:t>15</a:t>
            </a:fld>
            <a:endParaRPr lang="en-US"/>
          </a:p>
        </p:txBody>
      </p:sp>
    </p:spTree>
    <p:extLst>
      <p:ext uri="{BB962C8B-B14F-4D97-AF65-F5344CB8AC3E}">
        <p14:creationId xmlns:p14="http://schemas.microsoft.com/office/powerpoint/2010/main" val="234978988"/>
      </p:ext>
    </p:extLst>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Title 1"/>
          <p:cNvSpPr>
            <a:spLocks noGrp="1"/>
          </p:cNvSpPr>
          <p:nvPr>
            <p:ph type="title"/>
          </p:nvPr>
        </p:nvSpPr>
        <p:spPr>
          <a:xfrm>
            <a:off x="304800" y="-152400"/>
            <a:ext cx="8458200" cy="1143000"/>
          </a:xfrm>
        </p:spPr>
        <p:txBody>
          <a:bodyPr/>
          <a:lstStyle/>
          <a:p>
            <a:r>
              <a:rPr lang="en-US" sz="3600" b="1" dirty="0" smtClean="0">
                <a:solidFill>
                  <a:srgbClr val="FFFF00"/>
                </a:solidFill>
              </a:rPr>
              <a:t>Potential opportunities for advancing</a:t>
            </a:r>
          </a:p>
        </p:txBody>
      </p:sp>
      <p:sp>
        <p:nvSpPr>
          <p:cNvPr id="70659" name="Content Placeholder 2"/>
          <p:cNvSpPr>
            <a:spLocks noGrp="1"/>
          </p:cNvSpPr>
          <p:nvPr>
            <p:ph idx="1"/>
          </p:nvPr>
        </p:nvSpPr>
        <p:spPr>
          <a:xfrm>
            <a:off x="457200" y="762000"/>
            <a:ext cx="8229600" cy="4525963"/>
          </a:xfrm>
        </p:spPr>
        <p:txBody>
          <a:bodyPr>
            <a:normAutofit fontScale="92500"/>
          </a:bodyPr>
          <a:lstStyle/>
          <a:p>
            <a:r>
              <a:rPr lang="en-US" b="1" dirty="0" smtClean="0">
                <a:solidFill>
                  <a:srgbClr val="FFFF00"/>
                </a:solidFill>
              </a:rPr>
              <a:t>Science</a:t>
            </a:r>
          </a:p>
          <a:p>
            <a:pPr lvl="1"/>
            <a:r>
              <a:rPr lang="en-US" dirty="0" smtClean="0">
                <a:solidFill>
                  <a:schemeClr val="bg1"/>
                </a:solidFill>
              </a:rPr>
              <a:t>Improvement in the tools used to do science</a:t>
            </a:r>
          </a:p>
          <a:p>
            <a:pPr lvl="1"/>
            <a:r>
              <a:rPr lang="en-US" dirty="0" smtClean="0">
                <a:solidFill>
                  <a:schemeClr val="bg1"/>
                </a:solidFill>
              </a:rPr>
              <a:t>What ensemble size for error statistics to converge?</a:t>
            </a:r>
          </a:p>
          <a:p>
            <a:r>
              <a:rPr lang="en-US" b="1" dirty="0" smtClean="0">
                <a:solidFill>
                  <a:srgbClr val="FFFF00"/>
                </a:solidFill>
              </a:rPr>
              <a:t>Operations</a:t>
            </a:r>
          </a:p>
          <a:p>
            <a:pPr lvl="1"/>
            <a:r>
              <a:rPr lang="en-US" dirty="0" smtClean="0">
                <a:solidFill>
                  <a:srgbClr val="FFFFFF"/>
                </a:solidFill>
              </a:rPr>
              <a:t>New uncertainty products?</a:t>
            </a:r>
          </a:p>
          <a:p>
            <a:pPr lvl="1"/>
            <a:r>
              <a:rPr lang="en-US" dirty="0" smtClean="0">
                <a:solidFill>
                  <a:srgbClr val="FFFFFF"/>
                </a:solidFill>
              </a:rPr>
              <a:t>Development of forecast scenarios</a:t>
            </a:r>
          </a:p>
          <a:p>
            <a:r>
              <a:rPr lang="en-US" b="1" dirty="0" smtClean="0">
                <a:solidFill>
                  <a:srgbClr val="FFFF00"/>
                </a:solidFill>
              </a:rPr>
              <a:t>Education</a:t>
            </a:r>
          </a:p>
          <a:p>
            <a:pPr lvl="1"/>
            <a:r>
              <a:rPr lang="en-US" dirty="0" smtClean="0">
                <a:solidFill>
                  <a:srgbClr val="FFFFFF"/>
                </a:solidFill>
              </a:rPr>
              <a:t>Allows participants to understand, NWP, assimilation, uncertainty evolution and communication</a:t>
            </a:r>
          </a:p>
        </p:txBody>
      </p:sp>
      <p:sp>
        <p:nvSpPr>
          <p:cNvPr id="3" name="TextBox 2"/>
          <p:cNvSpPr txBox="1"/>
          <p:nvPr/>
        </p:nvSpPr>
        <p:spPr>
          <a:xfrm>
            <a:off x="368300" y="5638800"/>
            <a:ext cx="8239680" cy="646331"/>
          </a:xfrm>
          <a:prstGeom prst="rect">
            <a:avLst/>
          </a:prstGeom>
          <a:noFill/>
        </p:spPr>
        <p:txBody>
          <a:bodyPr wrap="none" rtlCol="0">
            <a:spAutoFit/>
          </a:bodyPr>
          <a:lstStyle/>
          <a:p>
            <a:r>
              <a:rPr lang="en-US" dirty="0" smtClean="0">
                <a:solidFill>
                  <a:srgbClr val="FFFFFF"/>
                </a:solidFill>
              </a:rPr>
              <a:t>There are potential links to this activity that could link it to </a:t>
            </a:r>
            <a:r>
              <a:rPr lang="en-US" dirty="0" err="1" smtClean="0">
                <a:solidFill>
                  <a:srgbClr val="FFFFFF"/>
                </a:solidFill>
              </a:rPr>
              <a:t>EarthCube</a:t>
            </a:r>
            <a:r>
              <a:rPr lang="en-US" dirty="0" smtClean="0">
                <a:solidFill>
                  <a:srgbClr val="FFFFFF"/>
                </a:solidFill>
              </a:rPr>
              <a:t> (“</a:t>
            </a:r>
            <a:r>
              <a:rPr lang="en-US" dirty="0" smtClean="0">
                <a:solidFill>
                  <a:srgbClr val="FFFF00"/>
                </a:solidFill>
              </a:rPr>
              <a:t>big data</a:t>
            </a:r>
            <a:r>
              <a:rPr lang="en-US" dirty="0" smtClean="0">
                <a:solidFill>
                  <a:srgbClr val="FFFFFF"/>
                </a:solidFill>
              </a:rPr>
              <a:t>”) and </a:t>
            </a:r>
          </a:p>
          <a:p>
            <a:r>
              <a:rPr lang="en-US" dirty="0" smtClean="0">
                <a:solidFill>
                  <a:srgbClr val="FFFFFF"/>
                </a:solidFill>
              </a:rPr>
              <a:t>Hazards SEES (“</a:t>
            </a:r>
            <a:r>
              <a:rPr lang="en-US" dirty="0" smtClean="0">
                <a:solidFill>
                  <a:srgbClr val="FFFF00"/>
                </a:solidFill>
              </a:rPr>
              <a:t>improve </a:t>
            </a:r>
            <a:r>
              <a:rPr lang="en-US" dirty="0">
                <a:solidFill>
                  <a:srgbClr val="FFFF00"/>
                </a:solidFill>
              </a:rPr>
              <a:t>capabilities for forecasting or predicting </a:t>
            </a:r>
            <a:r>
              <a:rPr lang="en-US" dirty="0" smtClean="0">
                <a:solidFill>
                  <a:srgbClr val="FFFF00"/>
                </a:solidFill>
              </a:rPr>
              <a:t>hazards”</a:t>
            </a:r>
            <a:r>
              <a:rPr lang="en-US" dirty="0" smtClean="0">
                <a:solidFill>
                  <a:srgbClr val="FFFFFF"/>
                </a:solidFill>
              </a:rPr>
              <a:t>)</a:t>
            </a:r>
            <a:endParaRPr lang="en-US" dirty="0">
              <a:solidFill>
                <a:srgbClr val="FFFFFF"/>
              </a:solidFill>
            </a:endParaRPr>
          </a:p>
        </p:txBody>
      </p:sp>
      <p:sp>
        <p:nvSpPr>
          <p:cNvPr id="2" name="Slide Number Placeholder 1"/>
          <p:cNvSpPr>
            <a:spLocks noGrp="1"/>
          </p:cNvSpPr>
          <p:nvPr>
            <p:ph type="sldNum" sz="quarter" idx="12"/>
          </p:nvPr>
        </p:nvSpPr>
        <p:spPr/>
        <p:txBody>
          <a:bodyPr/>
          <a:lstStyle/>
          <a:p>
            <a:fld id="{15FE636C-5130-2441-97C7-A669FAF404C4}" type="slidenum">
              <a:rPr lang="en-US" smtClean="0"/>
              <a:pPr/>
              <a:t>16</a:t>
            </a:fld>
            <a:endParaRPr lang="en-US"/>
          </a:p>
        </p:txBody>
      </p:sp>
    </p:spTree>
    <p:extLst>
      <p:ext uri="{BB962C8B-B14F-4D97-AF65-F5344CB8AC3E}">
        <p14:creationId xmlns:p14="http://schemas.microsoft.com/office/powerpoint/2010/main" val="2201036397"/>
      </p:ext>
    </p:extLst>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Title 1"/>
          <p:cNvSpPr>
            <a:spLocks noGrp="1"/>
          </p:cNvSpPr>
          <p:nvPr>
            <p:ph type="title"/>
          </p:nvPr>
        </p:nvSpPr>
        <p:spPr>
          <a:xfrm>
            <a:off x="457200" y="0"/>
            <a:ext cx="8229600" cy="1143000"/>
          </a:xfrm>
        </p:spPr>
        <p:txBody>
          <a:bodyPr/>
          <a:lstStyle/>
          <a:p>
            <a:r>
              <a:rPr lang="en-US" sz="3200" b="1" dirty="0" smtClean="0">
                <a:solidFill>
                  <a:srgbClr val="FFFF00"/>
                </a:solidFill>
              </a:rPr>
              <a:t>Issues/</a:t>
            </a:r>
            <a:r>
              <a:rPr lang="en-US" sz="3200" b="1" dirty="0" smtClean="0">
                <a:solidFill>
                  <a:srgbClr val="FFFFFF"/>
                </a:solidFill>
              </a:rPr>
              <a:t>Challenges</a:t>
            </a:r>
            <a:r>
              <a:rPr lang="en-US" sz="3200" b="1" dirty="0" smtClean="0">
                <a:solidFill>
                  <a:srgbClr val="FFFF00"/>
                </a:solidFill>
              </a:rPr>
              <a:t>/Questions</a:t>
            </a:r>
          </a:p>
        </p:txBody>
      </p:sp>
      <p:sp>
        <p:nvSpPr>
          <p:cNvPr id="71683" name="Content Placeholder 2"/>
          <p:cNvSpPr>
            <a:spLocks noGrp="1"/>
          </p:cNvSpPr>
          <p:nvPr>
            <p:ph idx="1"/>
          </p:nvPr>
        </p:nvSpPr>
        <p:spPr>
          <a:xfrm>
            <a:off x="457200" y="1265238"/>
            <a:ext cx="8229600" cy="4525962"/>
          </a:xfrm>
        </p:spPr>
        <p:txBody>
          <a:bodyPr>
            <a:normAutofit lnSpcReduction="10000"/>
          </a:bodyPr>
          <a:lstStyle/>
          <a:p>
            <a:r>
              <a:rPr lang="en-US" sz="2800" dirty="0" smtClean="0">
                <a:solidFill>
                  <a:srgbClr val="FFFF00"/>
                </a:solidFill>
              </a:rPr>
              <a:t>What sort of ensemble (IC, MP, MM)?</a:t>
            </a:r>
          </a:p>
          <a:p>
            <a:r>
              <a:rPr lang="en-US" sz="2800" dirty="0" smtClean="0">
                <a:solidFill>
                  <a:srgbClr val="FFFF00"/>
                </a:solidFill>
              </a:rPr>
              <a:t>What domain? </a:t>
            </a:r>
            <a:r>
              <a:rPr lang="en-US" sz="2800" dirty="0">
                <a:solidFill>
                  <a:srgbClr val="FFFF00"/>
                </a:solidFill>
              </a:rPr>
              <a:t>Limited-area or global: dictates length of integration – trade-offs (grid-spacing, size of community participation, “research-worthiness”</a:t>
            </a:r>
            <a:r>
              <a:rPr lang="en-US" sz="2800" dirty="0" smtClean="0">
                <a:solidFill>
                  <a:srgbClr val="FFFF00"/>
                </a:solidFill>
              </a:rPr>
              <a:t>)</a:t>
            </a:r>
          </a:p>
          <a:p>
            <a:r>
              <a:rPr lang="en-US" sz="2800" dirty="0" smtClean="0">
                <a:solidFill>
                  <a:srgbClr val="FFFFFF"/>
                </a:solidFill>
              </a:rPr>
              <a:t>Who decides all of the above?</a:t>
            </a:r>
            <a:r>
              <a:rPr lang="en-US" sz="2800" dirty="0">
                <a:solidFill>
                  <a:srgbClr val="FFFF00"/>
                </a:solidFill>
              </a:rPr>
              <a:t> </a:t>
            </a:r>
            <a:endParaRPr lang="en-US" sz="2800" dirty="0" smtClean="0">
              <a:solidFill>
                <a:srgbClr val="FFFF00"/>
              </a:solidFill>
            </a:endParaRPr>
          </a:p>
          <a:p>
            <a:r>
              <a:rPr lang="en-US" sz="2800" dirty="0" smtClean="0">
                <a:solidFill>
                  <a:srgbClr val="FFFF00"/>
                </a:solidFill>
              </a:rPr>
              <a:t>Volume </a:t>
            </a:r>
            <a:r>
              <a:rPr lang="en-US" sz="2800" dirty="0">
                <a:solidFill>
                  <a:srgbClr val="FFFF00"/>
                </a:solidFill>
              </a:rPr>
              <a:t>and quality of data</a:t>
            </a:r>
            <a:r>
              <a:rPr lang="en-US" sz="2800" dirty="0" smtClean="0">
                <a:solidFill>
                  <a:srgbClr val="FFFF00"/>
                </a:solidFill>
              </a:rPr>
              <a:t>?</a:t>
            </a:r>
            <a:endParaRPr lang="en-US" sz="2800" dirty="0">
              <a:solidFill>
                <a:srgbClr val="FFFFFF"/>
              </a:solidFill>
            </a:endParaRPr>
          </a:p>
          <a:p>
            <a:r>
              <a:rPr lang="en-US" sz="2800" dirty="0" smtClean="0">
                <a:solidFill>
                  <a:srgbClr val="FFFF00"/>
                </a:solidFill>
              </a:rPr>
              <a:t>What tools are necessary to interrogate this massive data set?</a:t>
            </a:r>
          </a:p>
          <a:p>
            <a:r>
              <a:rPr lang="en-US" sz="2800" dirty="0" smtClean="0">
                <a:solidFill>
                  <a:srgbClr val="FFFF00"/>
                </a:solidFill>
              </a:rPr>
              <a:t>Would such a data set be of use to the research and operational communities?</a:t>
            </a:r>
          </a:p>
        </p:txBody>
      </p:sp>
      <p:sp>
        <p:nvSpPr>
          <p:cNvPr id="2" name="Slide Number Placeholder 1"/>
          <p:cNvSpPr>
            <a:spLocks noGrp="1"/>
          </p:cNvSpPr>
          <p:nvPr>
            <p:ph type="sldNum" sz="quarter" idx="12"/>
          </p:nvPr>
        </p:nvSpPr>
        <p:spPr/>
        <p:txBody>
          <a:bodyPr/>
          <a:lstStyle/>
          <a:p>
            <a:fld id="{15FE636C-5130-2441-97C7-A669FAF404C4}" type="slidenum">
              <a:rPr lang="en-US" smtClean="0"/>
              <a:pPr/>
              <a:t>17</a:t>
            </a:fld>
            <a:endParaRPr lang="en-US"/>
          </a:p>
        </p:txBody>
      </p:sp>
    </p:spTree>
    <p:extLst>
      <p:ext uri="{BB962C8B-B14F-4D97-AF65-F5344CB8AC3E}">
        <p14:creationId xmlns:p14="http://schemas.microsoft.com/office/powerpoint/2010/main" val="3319985262"/>
      </p:ext>
    </p:extLst>
  </p:cSld>
  <p:clrMapOvr>
    <a:masterClrMapping/>
  </p:clrMapOvr>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lstStyle/>
          <a:p>
            <a:r>
              <a:rPr lang="en-US" sz="4000" b="1" dirty="0" smtClean="0">
                <a:solidFill>
                  <a:srgbClr val="FFFF00"/>
                </a:solidFill>
              </a:rPr>
              <a:t>Possible implementation path</a:t>
            </a:r>
            <a:endParaRPr lang="en-US" sz="4000" b="1" dirty="0">
              <a:solidFill>
                <a:srgbClr val="FFFF00"/>
              </a:solidFill>
            </a:endParaRPr>
          </a:p>
        </p:txBody>
      </p:sp>
      <p:sp>
        <p:nvSpPr>
          <p:cNvPr id="3" name="Content Placeholder 2"/>
          <p:cNvSpPr>
            <a:spLocks noGrp="1"/>
          </p:cNvSpPr>
          <p:nvPr>
            <p:ph idx="1"/>
          </p:nvPr>
        </p:nvSpPr>
        <p:spPr>
          <a:xfrm>
            <a:off x="457200" y="990600"/>
            <a:ext cx="8229600" cy="5410200"/>
          </a:xfrm>
        </p:spPr>
        <p:txBody>
          <a:bodyPr>
            <a:normAutofit lnSpcReduction="10000"/>
          </a:bodyPr>
          <a:lstStyle/>
          <a:p>
            <a:r>
              <a:rPr lang="en-US" dirty="0" smtClean="0">
                <a:solidFill>
                  <a:srgbClr val="FFFFFF"/>
                </a:solidFill>
              </a:rPr>
              <a:t>Organizing workshop, volunteers identified, common interests identified</a:t>
            </a:r>
          </a:p>
          <a:p>
            <a:r>
              <a:rPr lang="en-US" dirty="0" smtClean="0">
                <a:solidFill>
                  <a:srgbClr val="FFFFFF"/>
                </a:solidFill>
              </a:rPr>
              <a:t>Pilot examples . . .</a:t>
            </a:r>
          </a:p>
          <a:p>
            <a:pPr lvl="1"/>
            <a:r>
              <a:rPr lang="en-US" dirty="0" smtClean="0">
                <a:solidFill>
                  <a:srgbClr val="FFFFFF"/>
                </a:solidFill>
              </a:rPr>
              <a:t>N. American domain for winter/spring and tropical domain for summer and fall?</a:t>
            </a:r>
          </a:p>
          <a:p>
            <a:pPr lvl="1"/>
            <a:r>
              <a:rPr lang="en-US" dirty="0" smtClean="0">
                <a:solidFill>
                  <a:srgbClr val="FFFFFF"/>
                </a:solidFill>
              </a:rPr>
              <a:t>Summer/Fall pilot informed by HFIP experience?</a:t>
            </a:r>
          </a:p>
          <a:p>
            <a:r>
              <a:rPr lang="en-US" dirty="0" smtClean="0">
                <a:solidFill>
                  <a:srgbClr val="FFFFFF"/>
                </a:solidFill>
              </a:rPr>
              <a:t>Post-pilot</a:t>
            </a:r>
          </a:p>
          <a:p>
            <a:pPr lvl="1"/>
            <a:r>
              <a:rPr lang="en-US" dirty="0" smtClean="0">
                <a:solidFill>
                  <a:srgbClr val="FFFFFF"/>
                </a:solidFill>
              </a:rPr>
              <a:t>Regional virtual field campaigns triggered by actual field campaigns or events of special interest (e.g., “high-impact” events)</a:t>
            </a:r>
          </a:p>
          <a:p>
            <a:pPr lvl="1"/>
            <a:r>
              <a:rPr lang="en-US" dirty="0" smtClean="0">
                <a:solidFill>
                  <a:srgbClr val="FFFFFF"/>
                </a:solidFill>
              </a:rPr>
              <a:t>Full-scale spin-up with a larger community</a:t>
            </a:r>
          </a:p>
          <a:p>
            <a:pPr lvl="1"/>
            <a:endParaRPr lang="en-US" dirty="0" smtClean="0">
              <a:solidFill>
                <a:srgbClr val="FFFFFF"/>
              </a:solidFill>
            </a:endParaRPr>
          </a:p>
        </p:txBody>
      </p:sp>
      <p:sp>
        <p:nvSpPr>
          <p:cNvPr id="4" name="Slide Number Placeholder 3"/>
          <p:cNvSpPr>
            <a:spLocks noGrp="1"/>
          </p:cNvSpPr>
          <p:nvPr>
            <p:ph type="sldNum" sz="quarter" idx="12"/>
          </p:nvPr>
        </p:nvSpPr>
        <p:spPr/>
        <p:txBody>
          <a:bodyPr/>
          <a:lstStyle/>
          <a:p>
            <a:fld id="{15FE636C-5130-2441-97C7-A669FAF404C4}" type="slidenum">
              <a:rPr lang="en-US" smtClean="0"/>
              <a:pPr/>
              <a:t>18</a:t>
            </a:fld>
            <a:endParaRPr lang="en-US"/>
          </a:p>
        </p:txBody>
      </p:sp>
    </p:spTree>
    <p:extLst>
      <p:ext uri="{BB962C8B-B14F-4D97-AF65-F5344CB8AC3E}">
        <p14:creationId xmlns:p14="http://schemas.microsoft.com/office/powerpoint/2010/main" val="289899183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lstStyle/>
          <a:p>
            <a:r>
              <a:rPr lang="en-US" b="1" dirty="0" smtClean="0">
                <a:solidFill>
                  <a:srgbClr val="FFFF00"/>
                </a:solidFill>
              </a:rPr>
              <a:t>What’s necessary to begin?</a:t>
            </a:r>
            <a:endParaRPr lang="en-US" b="1" dirty="0">
              <a:solidFill>
                <a:srgbClr val="FFFF00"/>
              </a:solidFill>
            </a:endParaRPr>
          </a:p>
        </p:txBody>
      </p:sp>
      <p:sp>
        <p:nvSpPr>
          <p:cNvPr id="3" name="Content Placeholder 2"/>
          <p:cNvSpPr>
            <a:spLocks noGrp="1"/>
          </p:cNvSpPr>
          <p:nvPr>
            <p:ph idx="1"/>
          </p:nvPr>
        </p:nvSpPr>
        <p:spPr/>
        <p:txBody>
          <a:bodyPr/>
          <a:lstStyle/>
          <a:p>
            <a:r>
              <a:rPr lang="en-US" dirty="0" smtClean="0">
                <a:solidFill>
                  <a:schemeClr val="bg1"/>
                </a:solidFill>
              </a:rPr>
              <a:t>Community interest with a compelling science case.  What science could be accomplished with this data set? How might HFIP benefit or support such an effort?</a:t>
            </a:r>
          </a:p>
          <a:p>
            <a:r>
              <a:rPr lang="en-US" dirty="0" smtClean="0">
                <a:solidFill>
                  <a:schemeClr val="bg1"/>
                </a:solidFill>
              </a:rPr>
              <a:t>Community organization and coordination</a:t>
            </a:r>
          </a:p>
          <a:p>
            <a:r>
              <a:rPr lang="en-US" dirty="0" smtClean="0">
                <a:solidFill>
                  <a:schemeClr val="bg1"/>
                </a:solidFill>
              </a:rPr>
              <a:t>Community plan for work- and data-flows</a:t>
            </a:r>
          </a:p>
          <a:p>
            <a:r>
              <a:rPr lang="en-US" dirty="0" smtClean="0">
                <a:solidFill>
                  <a:schemeClr val="bg1"/>
                </a:solidFill>
              </a:rPr>
              <a:t>Community plan for education and training</a:t>
            </a:r>
          </a:p>
          <a:p>
            <a:endParaRPr lang="en-US" dirty="0" smtClean="0"/>
          </a:p>
          <a:p>
            <a:endParaRPr lang="en-US" dirty="0"/>
          </a:p>
        </p:txBody>
      </p:sp>
      <p:sp>
        <p:nvSpPr>
          <p:cNvPr id="4" name="Slide Number Placeholder 3"/>
          <p:cNvSpPr>
            <a:spLocks noGrp="1"/>
          </p:cNvSpPr>
          <p:nvPr>
            <p:ph type="sldNum" sz="quarter" idx="12"/>
          </p:nvPr>
        </p:nvSpPr>
        <p:spPr/>
        <p:txBody>
          <a:bodyPr/>
          <a:lstStyle/>
          <a:p>
            <a:fld id="{15FE636C-5130-2441-97C7-A669FAF404C4}" type="slidenum">
              <a:rPr lang="en-US" smtClean="0"/>
              <a:pPr/>
              <a:t>19</a:t>
            </a:fld>
            <a:endParaRPr lang="en-US"/>
          </a:p>
        </p:txBody>
      </p:sp>
    </p:spTree>
    <p:extLst>
      <p:ext uri="{BB962C8B-B14F-4D97-AF65-F5344CB8AC3E}">
        <p14:creationId xmlns:p14="http://schemas.microsoft.com/office/powerpoint/2010/main" val="178504513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FFFF00"/>
                </a:solidFill>
              </a:rPr>
              <a:t>Outline</a:t>
            </a:r>
            <a:endParaRPr lang="en-US" dirty="0">
              <a:solidFill>
                <a:srgbClr val="FFFF00"/>
              </a:solidFill>
            </a:endParaRPr>
          </a:p>
        </p:txBody>
      </p:sp>
      <p:sp>
        <p:nvSpPr>
          <p:cNvPr id="3" name="Content Placeholder 2"/>
          <p:cNvSpPr>
            <a:spLocks noGrp="1"/>
          </p:cNvSpPr>
          <p:nvPr>
            <p:ph idx="1"/>
          </p:nvPr>
        </p:nvSpPr>
        <p:spPr/>
        <p:txBody>
          <a:bodyPr/>
          <a:lstStyle/>
          <a:p>
            <a:r>
              <a:rPr lang="en-US" dirty="0" smtClean="0">
                <a:solidFill>
                  <a:srgbClr val="FFFF00"/>
                </a:solidFill>
              </a:rPr>
              <a:t>AGS support for TC research</a:t>
            </a:r>
          </a:p>
          <a:p>
            <a:r>
              <a:rPr lang="en-US" dirty="0" smtClean="0">
                <a:solidFill>
                  <a:srgbClr val="FFFF00"/>
                </a:solidFill>
              </a:rPr>
              <a:t>Ongoing and </a:t>
            </a:r>
            <a:r>
              <a:rPr lang="en-US" dirty="0" smtClean="0">
                <a:solidFill>
                  <a:srgbClr val="CCFFCC"/>
                </a:solidFill>
              </a:rPr>
              <a:t>future</a:t>
            </a:r>
            <a:r>
              <a:rPr lang="en-US" dirty="0" smtClean="0">
                <a:solidFill>
                  <a:srgbClr val="FFFF00"/>
                </a:solidFill>
              </a:rPr>
              <a:t> opportunities</a:t>
            </a:r>
          </a:p>
          <a:p>
            <a:pPr lvl="1">
              <a:buFont typeface="Courier New"/>
              <a:buChar char="o"/>
            </a:pPr>
            <a:r>
              <a:rPr lang="en-US" dirty="0" smtClean="0">
                <a:solidFill>
                  <a:srgbClr val="FFFF00"/>
                </a:solidFill>
              </a:rPr>
              <a:t>NSF’s Hazards SEES</a:t>
            </a:r>
          </a:p>
          <a:p>
            <a:pPr lvl="1">
              <a:buFont typeface="Courier New"/>
              <a:buChar char="o"/>
            </a:pPr>
            <a:r>
              <a:rPr lang="en-US" dirty="0" err="1" smtClean="0">
                <a:solidFill>
                  <a:srgbClr val="FFFF00"/>
                </a:solidFill>
              </a:rPr>
              <a:t>EarthCube</a:t>
            </a:r>
            <a:endParaRPr lang="en-US" dirty="0" smtClean="0">
              <a:solidFill>
                <a:srgbClr val="FFFF00"/>
              </a:solidFill>
            </a:endParaRPr>
          </a:p>
          <a:p>
            <a:pPr lvl="1">
              <a:buFont typeface="Courier New"/>
              <a:buChar char="o"/>
            </a:pPr>
            <a:r>
              <a:rPr lang="en-US" dirty="0" smtClean="0">
                <a:solidFill>
                  <a:srgbClr val="CCFFCC"/>
                </a:solidFill>
              </a:rPr>
              <a:t>NSF-NOAA Visiting Scientist Program</a:t>
            </a:r>
          </a:p>
          <a:p>
            <a:pPr lvl="1">
              <a:buFont typeface="Courier New"/>
              <a:buChar char="o"/>
            </a:pPr>
            <a:r>
              <a:rPr lang="en-US" dirty="0" smtClean="0">
                <a:solidFill>
                  <a:srgbClr val="CCFFCC"/>
                </a:solidFill>
              </a:rPr>
              <a:t>National Ensemble Project</a:t>
            </a:r>
          </a:p>
          <a:p>
            <a:endParaRPr lang="en-US" dirty="0"/>
          </a:p>
        </p:txBody>
      </p:sp>
      <p:sp>
        <p:nvSpPr>
          <p:cNvPr id="4" name="Slide Number Placeholder 3"/>
          <p:cNvSpPr>
            <a:spLocks noGrp="1"/>
          </p:cNvSpPr>
          <p:nvPr>
            <p:ph type="sldNum" sz="quarter" idx="12"/>
          </p:nvPr>
        </p:nvSpPr>
        <p:spPr/>
        <p:txBody>
          <a:bodyPr/>
          <a:lstStyle/>
          <a:p>
            <a:fld id="{15FE636C-5130-2441-97C7-A669FAF404C4}" type="slidenum">
              <a:rPr lang="en-US" smtClean="0"/>
              <a:pPr/>
              <a:t>2</a:t>
            </a:fld>
            <a:endParaRPr lang="en-US"/>
          </a:p>
        </p:txBody>
      </p:sp>
    </p:spTree>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solidFill>
                  <a:srgbClr val="FFFF00"/>
                </a:solidFill>
              </a:rPr>
              <a:t>NSF’s investments in building capacity</a:t>
            </a:r>
            <a:endParaRPr lang="en-US" dirty="0">
              <a:solidFill>
                <a:srgbClr val="FFFF00"/>
              </a:solidFill>
            </a:endParaRPr>
          </a:p>
        </p:txBody>
      </p:sp>
      <p:sp>
        <p:nvSpPr>
          <p:cNvPr id="3" name="Content Placeholder 2"/>
          <p:cNvSpPr>
            <a:spLocks noGrp="1"/>
          </p:cNvSpPr>
          <p:nvPr>
            <p:ph idx="1"/>
          </p:nvPr>
        </p:nvSpPr>
        <p:spPr/>
        <p:txBody>
          <a:bodyPr/>
          <a:lstStyle/>
          <a:p>
            <a:r>
              <a:rPr lang="en-US" dirty="0" smtClean="0">
                <a:solidFill>
                  <a:srgbClr val="FFFF00"/>
                </a:solidFill>
              </a:rPr>
              <a:t>Support for students, post-docs, and faculty through unsolicited and solicited proposals, and NCAR</a:t>
            </a:r>
          </a:p>
          <a:p>
            <a:r>
              <a:rPr lang="en-US" dirty="0" smtClean="0">
                <a:solidFill>
                  <a:srgbClr val="FFFF00"/>
                </a:solidFill>
              </a:rPr>
              <a:t>Support for undergraduates (</a:t>
            </a:r>
            <a:r>
              <a:rPr lang="en-US" dirty="0" err="1" smtClean="0">
                <a:solidFill>
                  <a:srgbClr val="FFFF00"/>
                </a:solidFill>
              </a:rPr>
              <a:t>REUs</a:t>
            </a:r>
            <a:r>
              <a:rPr lang="en-US" dirty="0" smtClean="0">
                <a:solidFill>
                  <a:srgbClr val="FFFF00"/>
                </a:solidFill>
              </a:rPr>
              <a:t>)</a:t>
            </a:r>
          </a:p>
          <a:p>
            <a:r>
              <a:rPr lang="en-US" dirty="0" smtClean="0">
                <a:solidFill>
                  <a:srgbClr val="FFFF00"/>
                </a:solidFill>
              </a:rPr>
              <a:t>Support for gradate students (</a:t>
            </a:r>
            <a:r>
              <a:rPr lang="en-US" dirty="0" err="1" smtClean="0">
                <a:solidFill>
                  <a:srgbClr val="FFFF00"/>
                </a:solidFill>
              </a:rPr>
              <a:t>GRFs</a:t>
            </a:r>
            <a:r>
              <a:rPr lang="en-US" dirty="0" smtClean="0">
                <a:solidFill>
                  <a:srgbClr val="FFFF00"/>
                </a:solidFill>
              </a:rPr>
              <a:t>)</a:t>
            </a:r>
          </a:p>
          <a:p>
            <a:r>
              <a:rPr lang="en-US" dirty="0" smtClean="0">
                <a:solidFill>
                  <a:srgbClr val="FFFF00"/>
                </a:solidFill>
              </a:rPr>
              <a:t>Support for post-doctoral researchers (</a:t>
            </a:r>
            <a:r>
              <a:rPr lang="en-US" dirty="0" err="1" smtClean="0">
                <a:solidFill>
                  <a:srgbClr val="FFFF00"/>
                </a:solidFill>
              </a:rPr>
              <a:t>PRFs</a:t>
            </a:r>
            <a:r>
              <a:rPr lang="en-US" dirty="0" smtClean="0">
                <a:solidFill>
                  <a:srgbClr val="FFFF00"/>
                </a:solidFill>
              </a:rPr>
              <a:t>)</a:t>
            </a:r>
          </a:p>
          <a:p>
            <a:r>
              <a:rPr lang="en-US" dirty="0" smtClean="0">
                <a:solidFill>
                  <a:srgbClr val="FFFF00"/>
                </a:solidFill>
              </a:rPr>
              <a:t>Support for early career faculty (CAREER)</a:t>
            </a:r>
          </a:p>
          <a:p>
            <a:pPr>
              <a:buNone/>
            </a:pPr>
            <a:endParaRPr lang="en-US" dirty="0">
              <a:solidFill>
                <a:srgbClr val="FFFF00"/>
              </a:solidFill>
            </a:endParaRPr>
          </a:p>
        </p:txBody>
      </p:sp>
      <p:sp>
        <p:nvSpPr>
          <p:cNvPr id="4" name="Slide Number Placeholder 3"/>
          <p:cNvSpPr>
            <a:spLocks noGrp="1"/>
          </p:cNvSpPr>
          <p:nvPr>
            <p:ph type="sldNum" sz="quarter" idx="12"/>
          </p:nvPr>
        </p:nvSpPr>
        <p:spPr/>
        <p:txBody>
          <a:bodyPr/>
          <a:lstStyle/>
          <a:p>
            <a:fld id="{15FE636C-5130-2441-97C7-A669FAF404C4}" type="slidenum">
              <a:rPr lang="en-US" smtClean="0"/>
              <a:pPr/>
              <a:t>3</a:t>
            </a:fld>
            <a:endParaRPr lang="en-US"/>
          </a:p>
        </p:txBody>
      </p:sp>
    </p:spTree>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200" dirty="0" smtClean="0">
                <a:solidFill>
                  <a:srgbClr val="FFFF00"/>
                </a:solidFill>
              </a:rPr>
              <a:t>. . . and a responsiveness to national priorities</a:t>
            </a:r>
            <a:endParaRPr lang="en-US" sz="3200" dirty="0">
              <a:solidFill>
                <a:srgbClr val="FFFF00"/>
              </a:solidFill>
            </a:endParaRPr>
          </a:p>
        </p:txBody>
      </p:sp>
      <p:sp>
        <p:nvSpPr>
          <p:cNvPr id="3" name="Content Placeholder 2"/>
          <p:cNvSpPr>
            <a:spLocks noGrp="1"/>
          </p:cNvSpPr>
          <p:nvPr>
            <p:ph idx="1"/>
          </p:nvPr>
        </p:nvSpPr>
        <p:spPr/>
        <p:txBody>
          <a:bodyPr/>
          <a:lstStyle/>
          <a:p>
            <a:pPr marL="0" indent="0">
              <a:buNone/>
            </a:pPr>
            <a:r>
              <a:rPr lang="en-US" dirty="0" smtClean="0">
                <a:solidFill>
                  <a:srgbClr val="FFFF00"/>
                </a:solidFill>
              </a:rPr>
              <a:t>AGS supports research activities that are consistent with or linked to </a:t>
            </a:r>
            <a:r>
              <a:rPr lang="en-US" i="1" dirty="0" smtClean="0">
                <a:solidFill>
                  <a:srgbClr val="FFFF00"/>
                </a:solidFill>
              </a:rPr>
              <a:t>well-vetted, community-informed, national strategic science priorities</a:t>
            </a:r>
            <a:r>
              <a:rPr lang="en-US" dirty="0" smtClean="0">
                <a:solidFill>
                  <a:srgbClr val="FFFF00"/>
                </a:solidFill>
              </a:rPr>
              <a:t>.</a:t>
            </a:r>
          </a:p>
          <a:p>
            <a:endParaRPr lang="en-US" dirty="0">
              <a:solidFill>
                <a:srgbClr val="FFFF00"/>
              </a:solidFill>
            </a:endParaRPr>
          </a:p>
        </p:txBody>
      </p:sp>
      <p:sp>
        <p:nvSpPr>
          <p:cNvPr id="4" name="Slide Number Placeholder 3"/>
          <p:cNvSpPr>
            <a:spLocks noGrp="1"/>
          </p:cNvSpPr>
          <p:nvPr>
            <p:ph type="sldNum" sz="quarter" idx="12"/>
          </p:nvPr>
        </p:nvSpPr>
        <p:spPr/>
        <p:txBody>
          <a:bodyPr/>
          <a:lstStyle/>
          <a:p>
            <a:fld id="{15FE636C-5130-2441-97C7-A669FAF404C4}" type="slidenum">
              <a:rPr lang="en-US" smtClean="0"/>
              <a:pPr/>
              <a:t>4</a:t>
            </a:fld>
            <a:endParaRPr lang="en-US"/>
          </a:p>
        </p:txBody>
      </p:sp>
    </p:spTree>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938"/>
            <a:ext cx="8229600" cy="1143000"/>
          </a:xfrm>
        </p:spPr>
        <p:txBody>
          <a:bodyPr/>
          <a:lstStyle/>
          <a:p>
            <a:r>
              <a:rPr lang="en-US" dirty="0" smtClean="0">
                <a:solidFill>
                  <a:srgbClr val="FFFF00"/>
                </a:solidFill>
              </a:rPr>
              <a:t>AGS Investments</a:t>
            </a:r>
            <a:endParaRPr lang="en-US" dirty="0">
              <a:solidFill>
                <a:srgbClr val="FFFF00"/>
              </a:solidFill>
            </a:endParaRPr>
          </a:p>
        </p:txBody>
      </p:sp>
      <p:pic>
        <p:nvPicPr>
          <p:cNvPr id="4" name="Picture 3"/>
          <p:cNvPicPr>
            <a:picLocks noChangeAspect="1"/>
          </p:cNvPicPr>
          <p:nvPr/>
        </p:nvPicPr>
        <p:blipFill>
          <a:blip r:embed="rId3"/>
          <a:stretch>
            <a:fillRect/>
          </a:stretch>
        </p:blipFill>
        <p:spPr>
          <a:xfrm>
            <a:off x="0" y="1351001"/>
            <a:ext cx="3848100" cy="2565400"/>
          </a:xfrm>
          <a:prstGeom prst="rect">
            <a:avLst/>
          </a:prstGeom>
        </p:spPr>
      </p:pic>
      <p:pic>
        <p:nvPicPr>
          <p:cNvPr id="5" name="Picture 4"/>
          <p:cNvPicPr>
            <a:picLocks noChangeAspect="1"/>
          </p:cNvPicPr>
          <p:nvPr/>
        </p:nvPicPr>
        <p:blipFill>
          <a:blip r:embed="rId4"/>
          <a:stretch>
            <a:fillRect/>
          </a:stretch>
        </p:blipFill>
        <p:spPr>
          <a:xfrm>
            <a:off x="4468143" y="1351001"/>
            <a:ext cx="3799423" cy="2526616"/>
          </a:xfrm>
          <a:prstGeom prst="rect">
            <a:avLst/>
          </a:prstGeom>
        </p:spPr>
      </p:pic>
      <p:pic>
        <p:nvPicPr>
          <p:cNvPr id="6" name="Picture 5"/>
          <p:cNvPicPr>
            <a:picLocks noChangeAspect="1"/>
          </p:cNvPicPr>
          <p:nvPr/>
        </p:nvPicPr>
        <p:blipFill>
          <a:blip r:embed="rId5"/>
          <a:stretch>
            <a:fillRect/>
          </a:stretch>
        </p:blipFill>
        <p:spPr>
          <a:xfrm>
            <a:off x="4986794" y="3916401"/>
            <a:ext cx="3700006" cy="2775005"/>
          </a:xfrm>
          <a:prstGeom prst="rect">
            <a:avLst/>
          </a:prstGeom>
        </p:spPr>
      </p:pic>
      <p:pic>
        <p:nvPicPr>
          <p:cNvPr id="8" name="Picture 7"/>
          <p:cNvPicPr>
            <a:picLocks noChangeAspect="1"/>
          </p:cNvPicPr>
          <p:nvPr/>
        </p:nvPicPr>
        <p:blipFill>
          <a:blip r:embed="rId6"/>
          <a:stretch>
            <a:fillRect/>
          </a:stretch>
        </p:blipFill>
        <p:spPr>
          <a:xfrm>
            <a:off x="91772" y="4335549"/>
            <a:ext cx="4806122" cy="647700"/>
          </a:xfrm>
          <a:prstGeom prst="rect">
            <a:avLst/>
          </a:prstGeom>
        </p:spPr>
      </p:pic>
      <p:pic>
        <p:nvPicPr>
          <p:cNvPr id="9" name="Picture 8"/>
          <p:cNvPicPr>
            <a:picLocks noChangeAspect="1"/>
          </p:cNvPicPr>
          <p:nvPr/>
        </p:nvPicPr>
        <p:blipFill>
          <a:blip r:embed="rId7"/>
          <a:stretch>
            <a:fillRect/>
          </a:stretch>
        </p:blipFill>
        <p:spPr>
          <a:xfrm>
            <a:off x="91772" y="5451886"/>
            <a:ext cx="4806122" cy="961224"/>
          </a:xfrm>
          <a:prstGeom prst="rect">
            <a:avLst/>
          </a:prstGeom>
        </p:spPr>
      </p:pic>
      <p:sp>
        <p:nvSpPr>
          <p:cNvPr id="3" name="Slide Number Placeholder 2"/>
          <p:cNvSpPr>
            <a:spLocks noGrp="1"/>
          </p:cNvSpPr>
          <p:nvPr>
            <p:ph type="sldNum" sz="quarter" idx="12"/>
          </p:nvPr>
        </p:nvSpPr>
        <p:spPr/>
        <p:txBody>
          <a:bodyPr/>
          <a:lstStyle/>
          <a:p>
            <a:fld id="{15FE636C-5130-2441-97C7-A669FAF404C4}" type="slidenum">
              <a:rPr lang="en-US" smtClean="0"/>
              <a:pPr/>
              <a:t>5</a:t>
            </a:fld>
            <a:endParaRPr lang="en-US"/>
          </a:p>
        </p:txBody>
      </p:sp>
    </p:spTree>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4"/>
          <p:cNvSpPr>
            <a:spLocks noGrp="1" noChangeArrowheads="1"/>
          </p:cNvSpPr>
          <p:nvPr>
            <p:ph type="title"/>
          </p:nvPr>
        </p:nvSpPr>
        <p:spPr>
          <a:xfrm>
            <a:off x="685800" y="0"/>
            <a:ext cx="8229600" cy="990600"/>
          </a:xfrm>
        </p:spPr>
        <p:txBody>
          <a:bodyPr/>
          <a:lstStyle/>
          <a:p>
            <a:pPr eaLnBrk="1" hangingPunct="1"/>
            <a:r>
              <a:rPr lang="en-US" sz="2800" b="1" dirty="0" smtClean="0">
                <a:solidFill>
                  <a:srgbClr val="ECE10A"/>
                </a:solidFill>
              </a:rPr>
              <a:t>Physical and Dynamic Meteorology (PDM) and</a:t>
            </a:r>
            <a:br>
              <a:rPr lang="en-US" sz="2800" b="1" dirty="0" smtClean="0">
                <a:solidFill>
                  <a:srgbClr val="ECE10A"/>
                </a:solidFill>
              </a:rPr>
            </a:br>
            <a:r>
              <a:rPr lang="en-US" sz="2800" b="1" dirty="0" smtClean="0">
                <a:solidFill>
                  <a:srgbClr val="ECE10A"/>
                </a:solidFill>
              </a:rPr>
              <a:t>Climate and Large-scale Dynamics (CLD) Programs</a:t>
            </a:r>
          </a:p>
        </p:txBody>
      </p:sp>
      <p:sp>
        <p:nvSpPr>
          <p:cNvPr id="5" name="Rectangle 5"/>
          <p:cNvSpPr txBox="1">
            <a:spLocks noChangeArrowheads="1"/>
          </p:cNvSpPr>
          <p:nvPr/>
        </p:nvSpPr>
        <p:spPr bwMode="auto">
          <a:xfrm>
            <a:off x="114300" y="1104900"/>
            <a:ext cx="8915400" cy="55626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342900" marR="0" lvl="0" indent="-342900" algn="l" defTabSz="914400" rtl="0" eaLnBrk="1" fontAlgn="base" latinLnBrk="0" hangingPunct="1">
              <a:lnSpc>
                <a:spcPct val="90000"/>
              </a:lnSpc>
              <a:spcBef>
                <a:spcPct val="20000"/>
              </a:spcBef>
              <a:spcAft>
                <a:spcPct val="0"/>
              </a:spcAft>
              <a:buClrTx/>
              <a:buSzTx/>
              <a:buFontTx/>
              <a:buChar char="•"/>
              <a:tabLst/>
              <a:defRPr/>
            </a:pPr>
            <a:r>
              <a:rPr kumimoji="0" lang="en-US" sz="2400" b="0" i="0" u="none" strike="noStrike" kern="0" cap="none" spc="0" normalizeH="0" baseline="0" noProof="0" dirty="0" smtClean="0">
                <a:ln>
                  <a:noFill/>
                </a:ln>
                <a:solidFill>
                  <a:schemeClr val="bg1"/>
                </a:solidFill>
                <a:effectLst/>
                <a:uLnTx/>
                <a:uFillTx/>
                <a:latin typeface="+mn-lt"/>
                <a:ea typeface="+mn-ea"/>
                <a:cs typeface="+mn-cs"/>
              </a:rPr>
              <a:t>PDM</a:t>
            </a:r>
            <a:r>
              <a:rPr kumimoji="0" lang="en-US" sz="2400" b="0" i="0" u="none" strike="noStrike" kern="0" cap="none" spc="0" normalizeH="0" noProof="0" dirty="0" smtClean="0">
                <a:ln>
                  <a:noFill/>
                </a:ln>
                <a:solidFill>
                  <a:schemeClr val="bg1"/>
                </a:solidFill>
                <a:effectLst/>
                <a:uLnTx/>
                <a:uFillTx/>
                <a:latin typeface="+mn-lt"/>
                <a:ea typeface="+mn-ea"/>
                <a:cs typeface="+mn-cs"/>
              </a:rPr>
              <a:t> and CLD have supported a </a:t>
            </a:r>
            <a:r>
              <a:rPr kumimoji="0" lang="en-US" sz="2400" b="0" i="0" u="none" strike="noStrike" kern="0" cap="none" spc="0" normalizeH="0" baseline="0" noProof="0" dirty="0" smtClean="0">
                <a:ln>
                  <a:noFill/>
                </a:ln>
                <a:solidFill>
                  <a:schemeClr val="bg1"/>
                </a:solidFill>
                <a:effectLst/>
                <a:uLnTx/>
                <a:uFillTx/>
                <a:latin typeface="+mn-lt"/>
                <a:ea typeface="+mn-ea"/>
                <a:cs typeface="+mn-cs"/>
              </a:rPr>
              <a:t>spectrum of basic research </a:t>
            </a:r>
            <a:r>
              <a:rPr lang="en-US" sz="2400" kern="0" dirty="0" smtClean="0">
                <a:solidFill>
                  <a:schemeClr val="bg1"/>
                </a:solidFill>
              </a:rPr>
              <a:t>related to TCs</a:t>
            </a:r>
            <a:r>
              <a:rPr kumimoji="0" lang="en-US" sz="2400" b="0" i="0" u="none" strike="noStrike" kern="0" cap="none" spc="0" normalizeH="0" baseline="0" noProof="0" dirty="0" smtClean="0">
                <a:ln>
                  <a:noFill/>
                </a:ln>
                <a:solidFill>
                  <a:schemeClr val="bg1"/>
                </a:solidFill>
                <a:effectLst/>
                <a:uLnTx/>
                <a:uFillTx/>
                <a:latin typeface="+mn-lt"/>
                <a:ea typeface="+mn-ea"/>
                <a:cs typeface="+mn-cs"/>
              </a:rPr>
              <a:t>:</a:t>
            </a:r>
          </a:p>
          <a:p>
            <a:pPr marL="742950" marR="0" lvl="1" indent="-285750" algn="l" defTabSz="914400" rtl="0" eaLnBrk="1" fontAlgn="base" latinLnBrk="0" hangingPunct="1">
              <a:lnSpc>
                <a:spcPct val="90000"/>
              </a:lnSpc>
              <a:spcBef>
                <a:spcPts val="1400"/>
              </a:spcBef>
              <a:spcAft>
                <a:spcPct val="0"/>
              </a:spcAft>
              <a:buClrTx/>
              <a:buSzTx/>
              <a:buFontTx/>
              <a:buChar char="–"/>
              <a:tabLst/>
              <a:defRPr/>
            </a:pPr>
            <a:r>
              <a:rPr kumimoji="0" lang="en-US" sz="2400" b="0" i="0" u="none" strike="noStrike" kern="0" cap="none" spc="0" normalizeH="0" baseline="0" noProof="0" dirty="0" smtClean="0">
                <a:ln>
                  <a:noFill/>
                </a:ln>
                <a:solidFill>
                  <a:schemeClr val="bg1"/>
                </a:solidFill>
                <a:effectLst/>
                <a:uLnTx/>
                <a:uFillTx/>
                <a:latin typeface="+mn-lt"/>
              </a:rPr>
              <a:t>Aerosols, nucleation &amp; cloud physics (laboratory + field)</a:t>
            </a:r>
          </a:p>
          <a:p>
            <a:pPr marL="742950" lvl="1" indent="-285750">
              <a:lnSpc>
                <a:spcPct val="90000"/>
              </a:lnSpc>
              <a:spcBef>
                <a:spcPts val="1400"/>
              </a:spcBef>
              <a:buFontTx/>
              <a:buChar char="–"/>
              <a:defRPr/>
            </a:pPr>
            <a:r>
              <a:rPr lang="en-US" sz="2400" kern="0" dirty="0" smtClean="0">
                <a:solidFill>
                  <a:schemeClr val="bg1"/>
                </a:solidFill>
              </a:rPr>
              <a:t>Boundary layer, land-surface/air-sea exchange measurements &amp; their parameterization</a:t>
            </a:r>
            <a:endParaRPr kumimoji="0" lang="en-US" sz="2400" b="0" i="0" u="none" strike="noStrike" kern="0" cap="none" spc="0" normalizeH="0" baseline="0" noProof="0" dirty="0" smtClean="0">
              <a:ln>
                <a:noFill/>
              </a:ln>
              <a:solidFill>
                <a:schemeClr val="bg1"/>
              </a:solidFill>
              <a:effectLst/>
              <a:uLnTx/>
              <a:uFillTx/>
            </a:endParaRPr>
          </a:p>
          <a:p>
            <a:pPr marL="742950" marR="0" lvl="1" indent="-285750" algn="l" defTabSz="914400" rtl="0" eaLnBrk="1" fontAlgn="base" latinLnBrk="0" hangingPunct="1">
              <a:lnSpc>
                <a:spcPct val="90000"/>
              </a:lnSpc>
              <a:spcBef>
                <a:spcPts val="1400"/>
              </a:spcBef>
              <a:spcAft>
                <a:spcPct val="0"/>
              </a:spcAft>
              <a:buClrTx/>
              <a:buSzTx/>
              <a:buFontTx/>
              <a:buChar char="–"/>
              <a:tabLst/>
              <a:defRPr/>
            </a:pPr>
            <a:r>
              <a:rPr kumimoji="0" lang="en-US" sz="2400" b="0" i="0" u="none" strike="noStrike" kern="0" cap="none" spc="0" normalizeH="0" baseline="0" noProof="0" dirty="0" smtClean="0">
                <a:ln>
                  <a:noFill/>
                </a:ln>
                <a:solidFill>
                  <a:schemeClr val="bg1"/>
                </a:solidFill>
                <a:effectLst/>
                <a:uLnTx/>
                <a:uFillTx/>
                <a:latin typeface="+mn-lt"/>
              </a:rPr>
              <a:t>Storm kinematics/dynamics</a:t>
            </a:r>
            <a:r>
              <a:rPr kumimoji="0" lang="en-US" sz="2400" b="0" i="0" u="none" strike="noStrike" kern="0" cap="none" spc="0" normalizeH="0" noProof="0" dirty="0" smtClean="0">
                <a:ln>
                  <a:noFill/>
                </a:ln>
                <a:solidFill>
                  <a:schemeClr val="bg1"/>
                </a:solidFill>
                <a:effectLst/>
                <a:uLnTx/>
                <a:uFillTx/>
                <a:latin typeface="+mn-lt"/>
              </a:rPr>
              <a:t> &amp; precipitation processes at scales from individual </a:t>
            </a:r>
            <a:r>
              <a:rPr lang="en-US" sz="2400" kern="0" dirty="0" smtClean="0">
                <a:solidFill>
                  <a:schemeClr val="bg1"/>
                </a:solidFill>
              </a:rPr>
              <a:t>t</a:t>
            </a:r>
            <a:r>
              <a:rPr kumimoji="0" lang="en-US" sz="2400" b="0" i="0" u="none" strike="noStrike" kern="0" cap="none" spc="0" normalizeH="0" noProof="0" dirty="0" smtClean="0">
                <a:ln>
                  <a:noFill/>
                </a:ln>
                <a:solidFill>
                  <a:schemeClr val="bg1"/>
                </a:solidFill>
                <a:effectLst/>
                <a:uLnTx/>
                <a:uFillTx/>
                <a:latin typeface="+mn-lt"/>
              </a:rPr>
              <a:t>o</a:t>
            </a:r>
            <a:r>
              <a:rPr kumimoji="0" lang="en-US" sz="2400" b="0" i="0" u="none" strike="noStrike" kern="0" cap="none" spc="0" normalizeH="0" noProof="0" dirty="0" smtClean="0">
                <a:ln>
                  <a:noFill/>
                </a:ln>
                <a:solidFill>
                  <a:schemeClr val="bg1"/>
                </a:solidFill>
                <a:effectLst/>
                <a:uLnTx/>
                <a:uFillTx/>
                <a:latin typeface="+mn-lt"/>
                <a:sym typeface="Wingdings" pitchFamily="2" charset="2"/>
              </a:rPr>
              <a:t> “large mesoscale” (e.g., TCs)</a:t>
            </a:r>
          </a:p>
          <a:p>
            <a:pPr marL="742950" lvl="1" indent="-285750">
              <a:lnSpc>
                <a:spcPct val="90000"/>
              </a:lnSpc>
              <a:spcBef>
                <a:spcPts val="1400"/>
              </a:spcBef>
              <a:buFontTx/>
              <a:buChar char="–"/>
              <a:defRPr/>
            </a:pPr>
            <a:r>
              <a:rPr lang="en-US" sz="2400" kern="0" dirty="0" smtClean="0">
                <a:solidFill>
                  <a:schemeClr val="bg1"/>
                </a:solidFill>
              </a:rPr>
              <a:t>Data assimilation studies</a:t>
            </a:r>
          </a:p>
          <a:p>
            <a:pPr marL="742950" lvl="1" indent="-285750">
              <a:lnSpc>
                <a:spcPct val="90000"/>
              </a:lnSpc>
              <a:spcBef>
                <a:spcPts val="1400"/>
              </a:spcBef>
              <a:buFontTx/>
              <a:buChar char="–"/>
              <a:defRPr/>
            </a:pPr>
            <a:r>
              <a:rPr lang="en-US" sz="2400" kern="0" dirty="0" smtClean="0">
                <a:solidFill>
                  <a:schemeClr val="bg1"/>
                </a:solidFill>
              </a:rPr>
              <a:t>Atmos. modeling/predictability studies for all the above</a:t>
            </a:r>
            <a:endParaRPr kumimoji="0" lang="en-US" sz="2400" b="0" i="0" u="none" strike="noStrike" kern="0" cap="none" spc="0" normalizeH="0" baseline="0" noProof="0" dirty="0" smtClean="0">
              <a:ln>
                <a:noFill/>
              </a:ln>
              <a:solidFill>
                <a:schemeClr val="bg1"/>
              </a:solidFill>
              <a:effectLst/>
              <a:uLnTx/>
              <a:uFillTx/>
            </a:endParaRPr>
          </a:p>
          <a:p>
            <a:pPr marL="742950" lvl="1" indent="-285750" defTabSz="914400" fontAlgn="base">
              <a:lnSpc>
                <a:spcPct val="90000"/>
              </a:lnSpc>
              <a:spcBef>
                <a:spcPts val="1400"/>
              </a:spcBef>
              <a:spcAft>
                <a:spcPct val="0"/>
              </a:spcAft>
              <a:buFontTx/>
              <a:buChar char="–"/>
              <a:defRPr/>
            </a:pPr>
            <a:r>
              <a:rPr kumimoji="0" lang="en-US" sz="2400" b="0" i="0" u="none" strike="noStrike" kern="0" cap="none" spc="0" normalizeH="0" baseline="0" noProof="0" dirty="0" smtClean="0">
                <a:ln>
                  <a:noFill/>
                </a:ln>
                <a:solidFill>
                  <a:schemeClr val="bg1"/>
                </a:solidFill>
                <a:effectLst/>
                <a:uLnTx/>
                <a:uFillTx/>
                <a:latin typeface="+mn-lt"/>
              </a:rPr>
              <a:t>Development of select new observing techniques and </a:t>
            </a:r>
            <a:r>
              <a:rPr lang="en-US" sz="2400" dirty="0" smtClean="0">
                <a:solidFill>
                  <a:schemeClr val="bg1"/>
                </a:solidFill>
              </a:rPr>
              <a:t>proof</a:t>
            </a:r>
            <a:r>
              <a:rPr lang="en-US" sz="2400" dirty="0">
                <a:solidFill>
                  <a:schemeClr val="bg1"/>
                </a:solidFill>
              </a:rPr>
              <a:t>-of-concept studies for new, innovative climate </a:t>
            </a:r>
            <a:r>
              <a:rPr lang="en-US" sz="2400" dirty="0" smtClean="0">
                <a:solidFill>
                  <a:schemeClr val="bg1"/>
                </a:solidFill>
              </a:rPr>
              <a:t>observations</a:t>
            </a:r>
          </a:p>
          <a:p>
            <a:pPr marL="742950" lvl="1" indent="-285750" defTabSz="914400" fontAlgn="base">
              <a:lnSpc>
                <a:spcPct val="90000"/>
              </a:lnSpc>
              <a:spcBef>
                <a:spcPts val="1400"/>
              </a:spcBef>
              <a:spcAft>
                <a:spcPct val="0"/>
              </a:spcAft>
              <a:buFontTx/>
              <a:buChar char="–"/>
              <a:defRPr/>
            </a:pPr>
            <a:r>
              <a:rPr lang="en-US" sz="2400" dirty="0">
                <a:solidFill>
                  <a:srgbClr val="FFFFFF"/>
                </a:solidFill>
              </a:rPr>
              <a:t>Processes that govern mean climate, climate variability, and climate </a:t>
            </a:r>
            <a:r>
              <a:rPr lang="en-US" sz="2400" dirty="0" smtClean="0">
                <a:solidFill>
                  <a:srgbClr val="FFFFFF"/>
                </a:solidFill>
              </a:rPr>
              <a:t>change</a:t>
            </a:r>
            <a:endParaRPr lang="en-US" sz="2400" dirty="0">
              <a:solidFill>
                <a:srgbClr val="FFFFFF"/>
              </a:solidFill>
            </a:endParaRPr>
          </a:p>
        </p:txBody>
      </p:sp>
      <p:sp>
        <p:nvSpPr>
          <p:cNvPr id="8" name="Slide Number Placeholder 7"/>
          <p:cNvSpPr>
            <a:spLocks noGrp="1"/>
          </p:cNvSpPr>
          <p:nvPr>
            <p:ph type="sldNum" sz="quarter" idx="12"/>
          </p:nvPr>
        </p:nvSpPr>
        <p:spPr>
          <a:xfrm>
            <a:off x="6934200" y="6381750"/>
            <a:ext cx="2133600" cy="476250"/>
          </a:xfrm>
        </p:spPr>
        <p:txBody>
          <a:bodyPr/>
          <a:lstStyle/>
          <a:p>
            <a:pPr>
              <a:defRPr/>
            </a:pPr>
            <a:fld id="{925FAB2A-D92E-4C69-AEC0-28AAEF7B6023}" type="slidenum">
              <a:rPr lang="en-US" smtClean="0">
                <a:solidFill>
                  <a:schemeClr val="bg1"/>
                </a:solidFill>
              </a:rPr>
              <a:pPr>
                <a:defRPr/>
              </a:pPr>
              <a:t>6</a:t>
            </a:fld>
            <a:endParaRPr lang="en-US" dirty="0">
              <a:solidFill>
                <a:schemeClr val="bg1"/>
              </a:solidFill>
            </a:endParaRPr>
          </a:p>
        </p:txBody>
      </p:sp>
      <p:pic>
        <p:nvPicPr>
          <p:cNvPr id="11" name="Picture 4" descr="NSF_logo_transparent"/>
          <p:cNvPicPr>
            <a:picLocks noChangeAspect="1" noChangeArrowheads="1"/>
          </p:cNvPicPr>
          <p:nvPr/>
        </p:nvPicPr>
        <p:blipFill>
          <a:blip r:embed="rId2" cstate="print"/>
          <a:srcRect/>
          <a:stretch>
            <a:fillRect/>
          </a:stretch>
        </p:blipFill>
        <p:spPr bwMode="auto">
          <a:xfrm>
            <a:off x="76200" y="76200"/>
            <a:ext cx="914400" cy="914400"/>
          </a:xfrm>
          <a:prstGeom prst="rect">
            <a:avLst/>
          </a:prstGeom>
          <a:noFill/>
        </p:spPr>
      </p:pic>
    </p:spTree>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FFFF00"/>
                </a:solidFill>
              </a:rPr>
              <a:t>Hazards SEES</a:t>
            </a:r>
            <a:endParaRPr lang="en-US" dirty="0">
              <a:solidFill>
                <a:srgbClr val="FFFF00"/>
              </a:solidFill>
            </a:endParaRPr>
          </a:p>
        </p:txBody>
      </p:sp>
      <p:sp>
        <p:nvSpPr>
          <p:cNvPr id="3" name="Content Placeholder 2"/>
          <p:cNvSpPr>
            <a:spLocks noGrp="1"/>
          </p:cNvSpPr>
          <p:nvPr>
            <p:ph idx="1"/>
          </p:nvPr>
        </p:nvSpPr>
        <p:spPr>
          <a:xfrm>
            <a:off x="457200" y="1600200"/>
            <a:ext cx="8229600" cy="4902200"/>
          </a:xfrm>
        </p:spPr>
        <p:txBody>
          <a:bodyPr>
            <a:normAutofit fontScale="92500" lnSpcReduction="20000"/>
          </a:bodyPr>
          <a:lstStyle/>
          <a:p>
            <a:r>
              <a:rPr lang="en-US" dirty="0">
                <a:solidFill>
                  <a:srgbClr val="FFFF00"/>
                </a:solidFill>
              </a:rPr>
              <a:t>The overarching goal of </a:t>
            </a:r>
            <a:r>
              <a:rPr lang="en-US" dirty="0" smtClean="0">
                <a:solidFill>
                  <a:srgbClr val="FFFF00"/>
                </a:solidFill>
              </a:rPr>
              <a:t>NSF’s Hazards </a:t>
            </a:r>
            <a:r>
              <a:rPr lang="en-US" dirty="0">
                <a:solidFill>
                  <a:srgbClr val="FFFF00"/>
                </a:solidFill>
              </a:rPr>
              <a:t>SEES </a:t>
            </a:r>
            <a:r>
              <a:rPr lang="en-US" dirty="0" smtClean="0">
                <a:solidFill>
                  <a:srgbClr val="FFFF00"/>
                </a:solidFill>
              </a:rPr>
              <a:t>program is </a:t>
            </a:r>
            <a:r>
              <a:rPr lang="en-US" dirty="0">
                <a:solidFill>
                  <a:srgbClr val="FFFF00"/>
                </a:solidFill>
              </a:rPr>
              <a:t>to catalyze well-integrated </a:t>
            </a:r>
            <a:r>
              <a:rPr lang="en-US" i="1" dirty="0">
                <a:solidFill>
                  <a:srgbClr val="FFFF00"/>
                </a:solidFill>
              </a:rPr>
              <a:t>interdisciplinary</a:t>
            </a:r>
            <a:r>
              <a:rPr lang="en-US" dirty="0">
                <a:solidFill>
                  <a:srgbClr val="FFFF00"/>
                </a:solidFill>
              </a:rPr>
              <a:t> research efforts in hazards-related science and engineering </a:t>
            </a:r>
            <a:r>
              <a:rPr lang="en-US" dirty="0" smtClean="0">
                <a:solidFill>
                  <a:srgbClr val="FFFF00"/>
                </a:solidFill>
              </a:rPr>
              <a:t>… to </a:t>
            </a:r>
            <a:r>
              <a:rPr lang="en-US" dirty="0">
                <a:solidFill>
                  <a:srgbClr val="FFFF00"/>
                </a:solidFill>
              </a:rPr>
              <a:t>improve the understanding of natural hazards </a:t>
            </a:r>
            <a:r>
              <a:rPr lang="en-US" dirty="0" smtClean="0">
                <a:solidFill>
                  <a:srgbClr val="FFFF00"/>
                </a:solidFill>
              </a:rPr>
              <a:t>[…], </a:t>
            </a:r>
            <a:r>
              <a:rPr lang="en-US" dirty="0">
                <a:solidFill>
                  <a:srgbClr val="FFFF00"/>
                </a:solidFill>
              </a:rPr>
              <a:t>mitigate their effects, and to better prepare for, respond to, and recover from </a:t>
            </a:r>
            <a:r>
              <a:rPr lang="en-US" dirty="0" smtClean="0">
                <a:solidFill>
                  <a:srgbClr val="FFFF00"/>
                </a:solidFill>
              </a:rPr>
              <a:t>disasters = </a:t>
            </a:r>
            <a:r>
              <a:rPr lang="en-US" dirty="0" smtClean="0">
                <a:solidFill>
                  <a:srgbClr val="CCFFCC"/>
                </a:solidFill>
              </a:rPr>
              <a:t>preventing  </a:t>
            </a:r>
            <a:r>
              <a:rPr lang="en-US" dirty="0">
                <a:solidFill>
                  <a:srgbClr val="CCFFCC"/>
                </a:solidFill>
              </a:rPr>
              <a:t>hazards from becoming disasters</a:t>
            </a:r>
            <a:r>
              <a:rPr lang="en-US" dirty="0" smtClean="0">
                <a:solidFill>
                  <a:srgbClr val="CCFFCC"/>
                </a:solidFill>
              </a:rPr>
              <a:t>.</a:t>
            </a:r>
          </a:p>
          <a:p>
            <a:r>
              <a:rPr lang="en-US" dirty="0" smtClean="0">
                <a:solidFill>
                  <a:srgbClr val="CCFFCC"/>
                </a:solidFill>
              </a:rPr>
              <a:t> </a:t>
            </a:r>
            <a:r>
              <a:rPr lang="en-US" dirty="0">
                <a:solidFill>
                  <a:srgbClr val="FFFF00"/>
                </a:solidFill>
              </a:rPr>
              <a:t>Hazards SEES aims to make investments in strongly interdisciplinary research that will reduce the impact of such hazards, enhance the safety of society, and contribute to sustainability. </a:t>
            </a:r>
            <a:endParaRPr lang="en-US" dirty="0" smtClean="0">
              <a:solidFill>
                <a:srgbClr val="FFFF00"/>
              </a:solidFill>
            </a:endParaRPr>
          </a:p>
        </p:txBody>
      </p:sp>
      <p:sp>
        <p:nvSpPr>
          <p:cNvPr id="4" name="Slide Number Placeholder 3"/>
          <p:cNvSpPr>
            <a:spLocks noGrp="1"/>
          </p:cNvSpPr>
          <p:nvPr>
            <p:ph type="sldNum" sz="quarter" idx="12"/>
          </p:nvPr>
        </p:nvSpPr>
        <p:spPr/>
        <p:txBody>
          <a:bodyPr/>
          <a:lstStyle/>
          <a:p>
            <a:fld id="{15FE636C-5130-2441-97C7-A669FAF404C4}" type="slidenum">
              <a:rPr lang="en-US" smtClean="0"/>
              <a:pPr/>
              <a:t>7</a:t>
            </a:fld>
            <a:endParaRPr lang="en-US"/>
          </a:p>
        </p:txBody>
      </p:sp>
    </p:spTree>
    <p:extLst>
      <p:ext uri="{BB962C8B-B14F-4D97-AF65-F5344CB8AC3E}">
        <p14:creationId xmlns:p14="http://schemas.microsoft.com/office/powerpoint/2010/main" val="1001393587"/>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FFFF00"/>
                </a:solidFill>
              </a:rPr>
              <a:t>Hazards SEES seeks to:</a:t>
            </a:r>
            <a:endParaRPr lang="en-US" dirty="0">
              <a:solidFill>
                <a:srgbClr val="FFFF00"/>
              </a:solidFill>
            </a:endParaRPr>
          </a:p>
        </p:txBody>
      </p:sp>
      <p:sp>
        <p:nvSpPr>
          <p:cNvPr id="3" name="Content Placeholder 2"/>
          <p:cNvSpPr>
            <a:spLocks noGrp="1"/>
          </p:cNvSpPr>
          <p:nvPr>
            <p:ph idx="1"/>
          </p:nvPr>
        </p:nvSpPr>
        <p:spPr/>
        <p:txBody>
          <a:bodyPr>
            <a:normAutofit fontScale="85000" lnSpcReduction="20000"/>
          </a:bodyPr>
          <a:lstStyle/>
          <a:p>
            <a:pPr marL="514350" indent="-514350">
              <a:buAutoNum type="arabicParenBoth"/>
            </a:pPr>
            <a:r>
              <a:rPr lang="en-US" dirty="0" smtClean="0">
                <a:solidFill>
                  <a:srgbClr val="FFFF00"/>
                </a:solidFill>
              </a:rPr>
              <a:t>advance </a:t>
            </a:r>
            <a:r>
              <a:rPr lang="en-US" dirty="0">
                <a:solidFill>
                  <a:srgbClr val="FFFF00"/>
                </a:solidFill>
              </a:rPr>
              <a:t>understanding of the fundamental processes associated with specific natural hazards and technological hazards linked to natural phenomena, and their interactions; </a:t>
            </a:r>
            <a:endParaRPr lang="en-US" dirty="0" smtClean="0">
              <a:solidFill>
                <a:srgbClr val="FFFF00"/>
              </a:solidFill>
            </a:endParaRPr>
          </a:p>
          <a:p>
            <a:pPr marL="514350" indent="-514350">
              <a:buAutoNum type="arabicParenBoth"/>
            </a:pPr>
            <a:r>
              <a:rPr lang="en-US" dirty="0" smtClean="0">
                <a:solidFill>
                  <a:srgbClr val="FFFF00"/>
                </a:solidFill>
              </a:rPr>
              <a:t>better </a:t>
            </a:r>
            <a:r>
              <a:rPr lang="en-US" dirty="0">
                <a:solidFill>
                  <a:srgbClr val="FFFF00"/>
                </a:solidFill>
              </a:rPr>
              <a:t>understand the causes, interdependences, impacts and cumulative effects of these hazards on individuals, the natural and built environment, and society as a whole; and </a:t>
            </a:r>
            <a:endParaRPr lang="en-US" dirty="0" smtClean="0">
              <a:solidFill>
                <a:srgbClr val="FFFF00"/>
              </a:solidFill>
            </a:endParaRPr>
          </a:p>
          <a:p>
            <a:pPr marL="514350" indent="-514350">
              <a:buAutoNum type="arabicParenBoth"/>
            </a:pPr>
            <a:r>
              <a:rPr lang="en-US" dirty="0" smtClean="0">
                <a:solidFill>
                  <a:srgbClr val="FFFF00"/>
                </a:solidFill>
              </a:rPr>
              <a:t>improve </a:t>
            </a:r>
            <a:r>
              <a:rPr lang="en-US" dirty="0">
                <a:solidFill>
                  <a:srgbClr val="FFFF00"/>
                </a:solidFill>
              </a:rPr>
              <a:t>capabilities for forecasting or predicting hazards, mitigating their effects, and enhancing the capacity to respond to and recover from resultant disasters.</a:t>
            </a:r>
          </a:p>
        </p:txBody>
      </p:sp>
      <p:sp>
        <p:nvSpPr>
          <p:cNvPr id="4" name="Slide Number Placeholder 3"/>
          <p:cNvSpPr>
            <a:spLocks noGrp="1"/>
          </p:cNvSpPr>
          <p:nvPr>
            <p:ph type="sldNum" sz="quarter" idx="12"/>
          </p:nvPr>
        </p:nvSpPr>
        <p:spPr/>
        <p:txBody>
          <a:bodyPr/>
          <a:lstStyle/>
          <a:p>
            <a:fld id="{15FE636C-5130-2441-97C7-A669FAF404C4}" type="slidenum">
              <a:rPr lang="en-US" smtClean="0"/>
              <a:pPr/>
              <a:t>8</a:t>
            </a:fld>
            <a:endParaRPr lang="en-US"/>
          </a:p>
        </p:txBody>
      </p:sp>
    </p:spTree>
    <p:extLst>
      <p:ext uri="{BB962C8B-B14F-4D97-AF65-F5344CB8AC3E}">
        <p14:creationId xmlns:p14="http://schemas.microsoft.com/office/powerpoint/2010/main" val="2725703060"/>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651"/>
            <a:ext cx="8229600" cy="1143000"/>
          </a:xfrm>
        </p:spPr>
        <p:txBody>
          <a:bodyPr>
            <a:normAutofit/>
          </a:bodyPr>
          <a:lstStyle/>
          <a:p>
            <a:r>
              <a:rPr lang="en-US" sz="3600" i="1" dirty="0" err="1" smtClean="0">
                <a:solidFill>
                  <a:srgbClr val="FFFF00"/>
                </a:solidFill>
              </a:rPr>
              <a:t>EarthCube</a:t>
            </a:r>
            <a:endParaRPr lang="en-US" sz="3600" i="1" dirty="0">
              <a:solidFill>
                <a:srgbClr val="FFFF00"/>
              </a:solidFill>
            </a:endParaRPr>
          </a:p>
        </p:txBody>
      </p:sp>
      <p:sp>
        <p:nvSpPr>
          <p:cNvPr id="3" name="Content Placeholder 2"/>
          <p:cNvSpPr>
            <a:spLocks noGrp="1"/>
          </p:cNvSpPr>
          <p:nvPr>
            <p:ph idx="1"/>
          </p:nvPr>
        </p:nvSpPr>
        <p:spPr>
          <a:xfrm>
            <a:off x="304800" y="1219200"/>
            <a:ext cx="4876800" cy="5105400"/>
          </a:xfrm>
        </p:spPr>
        <p:txBody>
          <a:bodyPr>
            <a:noAutofit/>
          </a:bodyPr>
          <a:lstStyle/>
          <a:p>
            <a:pPr marL="0" indent="0">
              <a:buNone/>
            </a:pPr>
            <a:r>
              <a:rPr lang="en-US" sz="2400" b="1" dirty="0" smtClean="0">
                <a:solidFill>
                  <a:schemeClr val="accent5">
                    <a:lumMod val="40000"/>
                    <a:lumOff val="60000"/>
                  </a:schemeClr>
                </a:solidFill>
              </a:rPr>
              <a:t>Goal:  </a:t>
            </a:r>
            <a:r>
              <a:rPr lang="en-US" sz="2400" dirty="0" smtClean="0">
                <a:solidFill>
                  <a:srgbClr val="FFFF00"/>
                </a:solidFill>
              </a:rPr>
              <a:t>to transform the conduct of research in geosciences by supporting community-based cyberinfrastructure to integrate data and information for knowledge management across the Geosciences.</a:t>
            </a:r>
          </a:p>
          <a:p>
            <a:pPr marL="0" indent="0">
              <a:buNone/>
            </a:pPr>
            <a:endParaRPr lang="en-US" sz="2400" dirty="0">
              <a:solidFill>
                <a:srgbClr val="FFFF00"/>
              </a:solidFill>
            </a:endParaRPr>
          </a:p>
          <a:p>
            <a:pPr marL="0" indent="0">
              <a:buNone/>
            </a:pPr>
            <a:r>
              <a:rPr lang="en-US" sz="2400" b="1" dirty="0" smtClean="0">
                <a:solidFill>
                  <a:schemeClr val="accent1">
                    <a:lumMod val="40000"/>
                    <a:lumOff val="60000"/>
                  </a:schemeClr>
                </a:solidFill>
              </a:rPr>
              <a:t>AGS response: </a:t>
            </a:r>
            <a:r>
              <a:rPr lang="en-US" sz="2400" dirty="0" err="1" smtClean="0">
                <a:solidFill>
                  <a:srgbClr val="FFFF00"/>
                </a:solidFill>
              </a:rPr>
              <a:t>EarthCube</a:t>
            </a:r>
            <a:r>
              <a:rPr lang="en-US" sz="2400" dirty="0" smtClean="0">
                <a:solidFill>
                  <a:srgbClr val="FFFF00"/>
                </a:solidFill>
              </a:rPr>
              <a:t> workshop  in December 2012 supported by GEO focused on ensemble prediction and data assimilation</a:t>
            </a:r>
          </a:p>
          <a:p>
            <a:pPr marL="0" indent="0">
              <a:buNone/>
            </a:pPr>
            <a:endParaRPr lang="en-US" sz="2200" dirty="0"/>
          </a:p>
        </p:txBody>
      </p:sp>
      <p:grpSp>
        <p:nvGrpSpPr>
          <p:cNvPr id="7" name="Group 6"/>
          <p:cNvGrpSpPr/>
          <p:nvPr/>
        </p:nvGrpSpPr>
        <p:grpSpPr>
          <a:xfrm>
            <a:off x="4876802" y="977900"/>
            <a:ext cx="4148260" cy="3912231"/>
            <a:chOff x="6422183" y="1443763"/>
            <a:chExt cx="1932511" cy="1983584"/>
          </a:xfrm>
        </p:grpSpPr>
        <p:pic>
          <p:nvPicPr>
            <p:cNvPr id="4" name="Picture 3" descr="15945969_tuliplinescopy.jpg"/>
            <p:cNvPicPr>
              <a:picLocks noChangeAspect="1"/>
            </p:cNvPicPr>
            <p:nvPr/>
          </p:nvPicPr>
          <p:blipFill>
            <a:blip r:embed="rId3" cstate="print"/>
            <a:srcRect l="26928" t="4138" r="13522"/>
            <a:stretch>
              <a:fillRect/>
            </a:stretch>
          </p:blipFill>
          <p:spPr>
            <a:xfrm>
              <a:off x="6422183" y="2125781"/>
              <a:ext cx="1158788" cy="1216730"/>
            </a:xfrm>
            <a:prstGeom prst="rect">
              <a:avLst/>
            </a:prstGeom>
            <a:blipFill dpi="0" rotWithShape="1">
              <a:blip r:embed="rId4" cstate="print"/>
              <a:srcRect/>
              <a:stretch>
                <a:fillRect/>
              </a:stretch>
            </a:blipFill>
            <a:ln w="41275" cap="rnd" cmpd="sng">
              <a:solidFill>
                <a:schemeClr val="tx2">
                  <a:lumMod val="25000"/>
                </a:schemeClr>
              </a:solidFill>
            </a:ln>
            <a:effectLst/>
            <a:scene3d>
              <a:camera prst="isometricOffAxis1Left"/>
              <a:lightRig rig="threePt" dir="t"/>
            </a:scene3d>
            <a:sp3d prstMaterial="matte">
              <a:extrusionClr>
                <a:schemeClr val="bg1"/>
              </a:extrusionClr>
              <a:contourClr>
                <a:schemeClr val="tx1"/>
              </a:contourClr>
            </a:sp3d>
          </p:spPr>
        </p:pic>
        <p:pic>
          <p:nvPicPr>
            <p:cNvPr id="5" name="Picture 4" descr="15176747_opentulipscopy.jpg"/>
            <p:cNvPicPr>
              <a:picLocks noChangeAspect="1"/>
            </p:cNvPicPr>
            <p:nvPr/>
          </p:nvPicPr>
          <p:blipFill>
            <a:blip r:embed="rId5" cstate="print"/>
            <a:stretch>
              <a:fillRect/>
            </a:stretch>
          </p:blipFill>
          <p:spPr>
            <a:xfrm>
              <a:off x="6919163" y="1443763"/>
              <a:ext cx="1174501" cy="1163441"/>
            </a:xfrm>
            <a:prstGeom prst="rect">
              <a:avLst/>
            </a:prstGeom>
            <a:blipFill dpi="0" rotWithShape="1">
              <a:blip r:embed="rId6" cstate="print"/>
              <a:srcRect/>
              <a:stretch>
                <a:fillRect/>
              </a:stretch>
            </a:blipFill>
            <a:ln w="38100">
              <a:solidFill>
                <a:schemeClr val="tx2">
                  <a:lumMod val="25000"/>
                </a:schemeClr>
              </a:solidFill>
            </a:ln>
            <a:effectLst/>
            <a:scene3d>
              <a:camera prst="isometricOffAxis1Top"/>
              <a:lightRig rig="threePt" dir="t"/>
            </a:scene3d>
            <a:sp3d prstMaterial="matte">
              <a:extrusionClr>
                <a:schemeClr val="bg1"/>
              </a:extrusionClr>
              <a:contourClr>
                <a:schemeClr val="tx1"/>
              </a:contourClr>
            </a:sp3d>
          </p:spPr>
        </p:pic>
        <p:pic>
          <p:nvPicPr>
            <p:cNvPr id="6" name="Picture 5" descr="15176754_pinkopentulipcopy.jpg"/>
            <p:cNvPicPr>
              <a:picLocks noChangeAspect="1"/>
            </p:cNvPicPr>
            <p:nvPr/>
          </p:nvPicPr>
          <p:blipFill>
            <a:blip r:embed="rId7" cstate="print"/>
            <a:stretch>
              <a:fillRect/>
            </a:stretch>
          </p:blipFill>
          <p:spPr>
            <a:xfrm>
              <a:off x="7167652" y="2177828"/>
              <a:ext cx="1187042" cy="1249519"/>
            </a:xfrm>
            <a:prstGeom prst="rect">
              <a:avLst/>
            </a:prstGeom>
            <a:blipFill dpi="0" rotWithShape="1">
              <a:blip r:embed="rId8" cstate="print"/>
              <a:srcRect/>
              <a:stretch>
                <a:fillRect/>
              </a:stretch>
            </a:blipFill>
            <a:ln w="25400">
              <a:solidFill>
                <a:schemeClr val="tx2">
                  <a:lumMod val="25000"/>
                </a:schemeClr>
              </a:solidFill>
            </a:ln>
            <a:scene3d>
              <a:camera prst="isometricOffAxis1Right"/>
              <a:lightRig rig="threePt" dir="t"/>
            </a:scene3d>
            <a:sp3d prstMaterial="matte">
              <a:extrusionClr>
                <a:schemeClr val="bg1"/>
              </a:extrusionClr>
              <a:contourClr>
                <a:schemeClr val="tx1"/>
              </a:contourClr>
            </a:sp3d>
          </p:spPr>
        </p:pic>
      </p:grpSp>
      <p:sp>
        <p:nvSpPr>
          <p:cNvPr id="8" name="TextBox 7"/>
          <p:cNvSpPr txBox="1"/>
          <p:nvPr/>
        </p:nvSpPr>
        <p:spPr>
          <a:xfrm>
            <a:off x="5626100" y="5130800"/>
            <a:ext cx="3230647" cy="954107"/>
          </a:xfrm>
          <a:prstGeom prst="rect">
            <a:avLst/>
          </a:prstGeom>
          <a:noFill/>
        </p:spPr>
        <p:txBody>
          <a:bodyPr wrap="none" rtlCol="0">
            <a:spAutoFit/>
          </a:bodyPr>
          <a:lstStyle/>
          <a:p>
            <a:r>
              <a:rPr lang="en-US" sz="2800" dirty="0">
                <a:solidFill>
                  <a:srgbClr val="FFFF00"/>
                </a:solidFill>
              </a:rPr>
              <a:t>GEO-OCI Partnership</a:t>
            </a:r>
          </a:p>
          <a:p>
            <a:endParaRPr lang="en-US" sz="2800" dirty="0"/>
          </a:p>
        </p:txBody>
      </p:sp>
      <p:sp>
        <p:nvSpPr>
          <p:cNvPr id="9" name="Slide Number Placeholder 8"/>
          <p:cNvSpPr>
            <a:spLocks noGrp="1"/>
          </p:cNvSpPr>
          <p:nvPr>
            <p:ph type="sldNum" sz="quarter" idx="12"/>
          </p:nvPr>
        </p:nvSpPr>
        <p:spPr/>
        <p:txBody>
          <a:bodyPr/>
          <a:lstStyle/>
          <a:p>
            <a:pPr>
              <a:defRPr/>
            </a:pPr>
            <a:fld id="{537F2A67-0B59-405C-8664-FA536E1144D3}" type="slidenum">
              <a:rPr lang="en-US" smtClean="0"/>
              <a:pPr>
                <a:defRPr/>
              </a:pPr>
              <a:t>9</a:t>
            </a:fld>
            <a:endParaRPr lang="en-US"/>
          </a:p>
        </p:txBody>
      </p:sp>
    </p:spTree>
    <p:extLst>
      <p:ext uri="{BB962C8B-B14F-4D97-AF65-F5344CB8AC3E}">
        <p14:creationId xmlns:p14="http://schemas.microsoft.com/office/powerpoint/2010/main" val="1453811686"/>
      </p:ext>
    </p:extLst>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4347</TotalTime>
  <Words>1217</Words>
  <Application>Microsoft Macintosh PowerPoint</Application>
  <PresentationFormat>On-screen Show (4:3)</PresentationFormat>
  <Paragraphs>126</Paragraphs>
  <Slides>19</Slides>
  <Notes>3</Notes>
  <HiddenSlides>0</HiddenSlides>
  <MMClips>0</MMClips>
  <ScaleCrop>false</ScaleCrop>
  <HeadingPairs>
    <vt:vector size="4" baseType="variant">
      <vt:variant>
        <vt:lpstr>Theme</vt:lpstr>
      </vt:variant>
      <vt:variant>
        <vt:i4>1</vt:i4>
      </vt:variant>
      <vt:variant>
        <vt:lpstr>Slide Titles</vt:lpstr>
      </vt:variant>
      <vt:variant>
        <vt:i4>19</vt:i4>
      </vt:variant>
    </vt:vector>
  </HeadingPairs>
  <TitlesOfParts>
    <vt:vector size="20" baseType="lpstr">
      <vt:lpstr>Office Theme</vt:lpstr>
      <vt:lpstr>NSF SUPPORT  OF TROPICAL CYCLONE RESEARCH</vt:lpstr>
      <vt:lpstr>Outline</vt:lpstr>
      <vt:lpstr>NSF’s investments in building capacity</vt:lpstr>
      <vt:lpstr>. . . and a responsiveness to national priorities</vt:lpstr>
      <vt:lpstr>AGS Investments</vt:lpstr>
      <vt:lpstr>Physical and Dynamic Meteorology (PDM) and Climate and Large-scale Dynamics (CLD) Programs</vt:lpstr>
      <vt:lpstr>Hazards SEES</vt:lpstr>
      <vt:lpstr>Hazards SEES seeks to:</vt:lpstr>
      <vt:lpstr>EarthCube</vt:lpstr>
      <vt:lpstr>Possible future opportunities</vt:lpstr>
      <vt:lpstr>NSF-NCEP sponsored Visitor Program</vt:lpstr>
      <vt:lpstr>GOAL: A university-based national ensemble</vt:lpstr>
      <vt:lpstr>CONCEPT: A university-based national ensemble</vt:lpstr>
      <vt:lpstr>WRF-ARW possible ‘physics’ configurations</vt:lpstr>
      <vt:lpstr>WRF-ARW possible ‘physics’ configurations</vt:lpstr>
      <vt:lpstr>Potential opportunities for advancing</vt:lpstr>
      <vt:lpstr>Issues/Challenges/Questions</vt:lpstr>
      <vt:lpstr>Possible implementation path</vt:lpstr>
      <vt:lpstr>What’s necessary to begin?</vt:lpstr>
    </vt:vector>
  </TitlesOfParts>
  <Company>NSF</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Division of Atmospheric and Geospace Sciences</dc:title>
  <dc:creator>Michael Morgan</dc:creator>
  <cp:lastModifiedBy>Michael Morgan</cp:lastModifiedBy>
  <cp:revision>183</cp:revision>
  <cp:lastPrinted>2013-02-28T17:33:21Z</cp:lastPrinted>
  <dcterms:created xsi:type="dcterms:W3CDTF">2012-03-06T11:11:41Z</dcterms:created>
  <dcterms:modified xsi:type="dcterms:W3CDTF">2013-02-28T21:19:53Z</dcterms:modified>
</cp:coreProperties>
</file>