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15"/>
  </p:notesMasterIdLst>
  <p:handoutMasterIdLst>
    <p:handoutMasterId r:id="rId16"/>
  </p:handoutMasterIdLst>
  <p:sldIdLst>
    <p:sldId id="381" r:id="rId3"/>
    <p:sldId id="384" r:id="rId4"/>
    <p:sldId id="307" r:id="rId5"/>
    <p:sldId id="330" r:id="rId6"/>
    <p:sldId id="383" r:id="rId7"/>
    <p:sldId id="389" r:id="rId8"/>
    <p:sldId id="336" r:id="rId9"/>
    <p:sldId id="332" r:id="rId10"/>
    <p:sldId id="390" r:id="rId11"/>
    <p:sldId id="387" r:id="rId12"/>
    <p:sldId id="385" r:id="rId13"/>
    <p:sldId id="38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3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30" d="100"/>
          <a:sy n="130" d="100"/>
        </p:scale>
        <p:origin x="-243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CEAE2-CE41-2843-BAA5-8DB3154E33D7}" type="datetimeFigureOut">
              <a:rPr lang="en-US" smtClean="0"/>
              <a:t>2/28/13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32C00-BE36-924F-869B-A2A10F71B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757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4F0A-2FE9-0842-9203-09C9CAFFCD2E}" type="datetimeFigureOut">
              <a:rPr lang="en-US" smtClean="0"/>
              <a:t>2/28/13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4370B-D551-F445-BC5B-0756A2B48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23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A0757-10F4-D84F-8E7B-379AC22A625C}" type="slidenum">
              <a:rPr lang="en-US">
                <a:latin typeface="Arial" charset="0"/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400">
                <a:latin typeface="Arial" charset="0"/>
              </a:rPr>
              <a:t>Hurricane Earl 2 September 2010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1000" u="sng" dirty="0">
                <a:latin typeface="Arial" charset="0"/>
              </a:rPr>
              <a:t>http://</a:t>
            </a:r>
            <a:r>
              <a:rPr lang="en-US" sz="1000" u="sng" dirty="0" err="1">
                <a:latin typeface="Arial" charset="0"/>
              </a:rPr>
              <a:t>www.nrc.noaa.gov/HFIPDraftPlan.html</a:t>
            </a:r>
            <a:endParaRPr lang="en-US" sz="1000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Arial" charset="0"/>
              </a:rPr>
              <a:t>HFIP Team</a:t>
            </a:r>
          </a:p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Arial" charset="0"/>
              </a:rPr>
              <a:t>Frank Marks, research lead</a:t>
            </a:r>
          </a:p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Arial" charset="0"/>
              </a:rPr>
              <a:t>Ed Rappaport, operations lead</a:t>
            </a:r>
          </a:p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Arial" charset="0"/>
              </a:rPr>
              <a:t>Fred </a:t>
            </a:r>
            <a:r>
              <a:rPr lang="en-US" sz="1000" dirty="0" err="1">
                <a:latin typeface="Arial" charset="0"/>
              </a:rPr>
              <a:t>Toepfer</a:t>
            </a:r>
            <a:r>
              <a:rPr lang="en-US" sz="1000" dirty="0">
                <a:latin typeface="Arial" charset="0"/>
              </a:rPr>
              <a:t>, project manager</a:t>
            </a:r>
          </a:p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Arial" charset="0"/>
              </a:rPr>
              <a:t>Robert Gall, development manager</a:t>
            </a:r>
          </a:p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Arial" charset="0"/>
              </a:rPr>
              <a:t>Mark DeMaria</a:t>
            </a:r>
          </a:p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Arial" charset="0"/>
              </a:rPr>
              <a:t>Chris </a:t>
            </a:r>
            <a:r>
              <a:rPr lang="en-US" sz="1000" dirty="0" err="1">
                <a:latin typeface="Arial" charset="0"/>
              </a:rPr>
              <a:t>Fairall</a:t>
            </a:r>
            <a:endParaRPr lang="en-US" sz="1000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Arial" charset="0"/>
              </a:rPr>
              <a:t>Jim McFadden</a:t>
            </a:r>
          </a:p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Arial" charset="0"/>
              </a:rPr>
              <a:t>Daniel Melendez</a:t>
            </a:r>
          </a:p>
          <a:p>
            <a:pPr eaLnBrk="1" hangingPunct="1">
              <a:spcBef>
                <a:spcPct val="0"/>
              </a:spcBef>
            </a:pPr>
            <a:endParaRPr lang="en-US" sz="1000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1000" dirty="0">
                <a:latin typeface="Arial" charset="0"/>
              </a:rPr>
              <a:t>HFIP </a:t>
            </a:r>
            <a:r>
              <a:rPr lang="en-US" sz="1000" dirty="0" err="1">
                <a:latin typeface="Arial" charset="0"/>
              </a:rPr>
              <a:t>executieve</a:t>
            </a:r>
            <a:r>
              <a:rPr lang="en-US" sz="1000" dirty="0">
                <a:latin typeface="Arial" charset="0"/>
              </a:rPr>
              <a:t> oversight board:</a:t>
            </a:r>
          </a:p>
          <a:p>
            <a:r>
              <a:rPr lang="en-US" sz="1000" dirty="0">
                <a:latin typeface="Arial" charset="0"/>
              </a:rPr>
              <a:t>OAR AA/Robert Detrick, co-chair</a:t>
            </a:r>
          </a:p>
          <a:p>
            <a:r>
              <a:rPr lang="en-US" sz="1000" dirty="0">
                <a:latin typeface="Arial" charset="0"/>
              </a:rPr>
              <a:t>NWS AA (acting)/Laura </a:t>
            </a:r>
            <a:r>
              <a:rPr lang="en-US" sz="1000" dirty="0" err="1">
                <a:latin typeface="Arial" charset="0"/>
              </a:rPr>
              <a:t>Furgione</a:t>
            </a:r>
            <a:r>
              <a:rPr lang="en-US" sz="1000" dirty="0">
                <a:latin typeface="Arial" charset="0"/>
              </a:rPr>
              <a:t>, co-chair</a:t>
            </a:r>
          </a:p>
          <a:p>
            <a:r>
              <a:rPr lang="en-US" sz="1000" dirty="0">
                <a:latin typeface="Arial" charset="0"/>
              </a:rPr>
              <a:t>NCEP/Louis </a:t>
            </a:r>
            <a:r>
              <a:rPr lang="en-US" sz="1000" dirty="0" err="1">
                <a:latin typeface="Arial" charset="0"/>
              </a:rPr>
              <a:t>Uccellini</a:t>
            </a:r>
            <a:r>
              <a:rPr lang="en-US" sz="1000" dirty="0">
                <a:latin typeface="Arial" charset="0"/>
              </a:rPr>
              <a:t>, </a:t>
            </a:r>
          </a:p>
          <a:p>
            <a:r>
              <a:rPr lang="en-US" sz="1000" dirty="0">
                <a:latin typeface="Arial" charset="0"/>
              </a:rPr>
              <a:t>NHC/Rick </a:t>
            </a:r>
            <a:r>
              <a:rPr lang="en-US" sz="1000" dirty="0" err="1">
                <a:latin typeface="Arial" charset="0"/>
              </a:rPr>
              <a:t>Knabb</a:t>
            </a:r>
            <a:r>
              <a:rPr lang="en-US" sz="1000" dirty="0">
                <a:latin typeface="Arial" charset="0"/>
              </a:rPr>
              <a:t>, </a:t>
            </a:r>
          </a:p>
          <a:p>
            <a:r>
              <a:rPr lang="en-US" sz="1000" dirty="0">
                <a:latin typeface="Arial" charset="0"/>
              </a:rPr>
              <a:t>NESDIS/Mark DeMaria,  </a:t>
            </a:r>
          </a:p>
          <a:p>
            <a:r>
              <a:rPr lang="en-US" sz="1000" dirty="0">
                <a:latin typeface="Arial" charset="0"/>
              </a:rPr>
              <a:t>NOS/Jesse </a:t>
            </a:r>
            <a:r>
              <a:rPr lang="en-US" sz="1000" dirty="0" err="1">
                <a:latin typeface="Arial" charset="0"/>
              </a:rPr>
              <a:t>Feyen</a:t>
            </a:r>
            <a:r>
              <a:rPr lang="en-US" sz="1000" dirty="0">
                <a:latin typeface="Arial" charset="0"/>
              </a:rPr>
              <a:t>, </a:t>
            </a:r>
          </a:p>
          <a:p>
            <a:r>
              <a:rPr lang="en-US" sz="1000" dirty="0">
                <a:latin typeface="Arial" charset="0"/>
              </a:rPr>
              <a:t>AOML/Bob Atlas</a:t>
            </a:r>
          </a:p>
          <a:p>
            <a:r>
              <a:rPr lang="en-US" sz="1000" dirty="0">
                <a:latin typeface="Arial" charset="0"/>
              </a:rPr>
              <a:t>PPI/Paul </a:t>
            </a:r>
            <a:r>
              <a:rPr lang="en-US" sz="1000" dirty="0" err="1">
                <a:latin typeface="Arial" charset="0"/>
              </a:rPr>
              <a:t>Doremus</a:t>
            </a:r>
            <a:endParaRPr lang="en-US" sz="1000" dirty="0">
              <a:latin typeface="Arial" charset="0"/>
            </a:endParaRPr>
          </a:p>
          <a:p>
            <a:r>
              <a:rPr lang="en-US" sz="1000" dirty="0">
                <a:latin typeface="Arial" charset="0"/>
              </a:rPr>
              <a:t>NMFS/Bonnie </a:t>
            </a:r>
            <a:r>
              <a:rPr lang="en-US" sz="1000" dirty="0" err="1">
                <a:latin typeface="Arial" charset="0"/>
              </a:rPr>
              <a:t>Ponwith</a:t>
            </a:r>
            <a:r>
              <a:rPr lang="en-US" sz="1000" dirty="0">
                <a:latin typeface="Arial" charset="0"/>
              </a:rPr>
              <a:t>, </a:t>
            </a:r>
          </a:p>
          <a:p>
            <a:r>
              <a:rPr lang="en-US" sz="1000" dirty="0">
                <a:latin typeface="Arial" charset="0"/>
              </a:rPr>
              <a:t>NOS/Liz </a:t>
            </a:r>
            <a:r>
              <a:rPr lang="en-US" sz="1000" dirty="0" err="1">
                <a:latin typeface="Arial" charset="0"/>
              </a:rPr>
              <a:t>Scheffler</a:t>
            </a:r>
            <a:r>
              <a:rPr lang="en-US" sz="1000" dirty="0">
                <a:latin typeface="Arial" charset="0"/>
              </a:rPr>
              <a:t>, </a:t>
            </a:r>
          </a:p>
          <a:p>
            <a:r>
              <a:rPr lang="en-US" sz="1000" dirty="0">
                <a:latin typeface="Arial" charset="0"/>
              </a:rPr>
              <a:t>NMAO-PM Aircraft/Mike </a:t>
            </a:r>
            <a:r>
              <a:rPr lang="en-US" sz="1000" dirty="0" err="1">
                <a:latin typeface="Arial" charset="0"/>
              </a:rPr>
              <a:t>Devany</a:t>
            </a:r>
            <a:endParaRPr lang="en-US" sz="1000" dirty="0">
              <a:latin typeface="Arial" charset="0"/>
            </a:endParaRPr>
          </a:p>
          <a:p>
            <a:r>
              <a:rPr lang="en-US" sz="1000" dirty="0">
                <a:latin typeface="Arial" charset="0"/>
              </a:rPr>
              <a:t>OFCM/Sam Williamson</a:t>
            </a:r>
          </a:p>
          <a:p>
            <a:pPr defTabSz="897301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000" dirty="0">
                <a:latin typeface="Arial" charset="0"/>
              </a:rPr>
              <a:t>Executive Secretariat: OAR/</a:t>
            </a:r>
            <a:r>
              <a:rPr lang="en-GB" sz="2200" kern="0" dirty="0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Brian </a:t>
            </a:r>
            <a:r>
              <a:rPr lang="en-GB" sz="2200" kern="0" dirty="0" err="1">
                <a:solidFill>
                  <a:srgbClr val="000000"/>
                </a:solidFill>
                <a:latin typeface="Arial"/>
                <a:ea typeface="ＭＳ Ｐゴシック" pitchFamily="34" charset="-128"/>
              </a:rPr>
              <a:t>Orndorff</a:t>
            </a:r>
            <a:r>
              <a:rPr lang="en-US" sz="1000" dirty="0">
                <a:latin typeface="Arial" charset="0"/>
              </a:rPr>
              <a:t> and NWS/</a:t>
            </a:r>
            <a:r>
              <a:rPr lang="en-US" sz="1000" dirty="0" err="1">
                <a:latin typeface="Arial" charset="0"/>
              </a:rPr>
              <a:t>Nasheema</a:t>
            </a:r>
            <a:r>
              <a:rPr lang="en-US" sz="1000" dirty="0">
                <a:latin typeface="Arial" charset="0"/>
              </a:rPr>
              <a:t> </a:t>
            </a:r>
            <a:r>
              <a:rPr lang="en-US" sz="1000" dirty="0" err="1">
                <a:latin typeface="Arial" charset="0"/>
              </a:rPr>
              <a:t>Lett</a:t>
            </a:r>
            <a:endParaRPr lang="en-US" sz="1000" dirty="0">
              <a:latin typeface="Arial" charset="0"/>
            </a:endParaRPr>
          </a:p>
          <a:p>
            <a:pPr defTabSz="897301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sz="1000" dirty="0">
              <a:latin typeface="Arial" charset="0"/>
            </a:endParaRPr>
          </a:p>
          <a:p>
            <a:pPr defTabSz="897301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000" dirty="0">
                <a:latin typeface="Arial" pitchFamily="-112" charset="0"/>
                <a:ea typeface="ＭＳ Ｐゴシック" charset="-128"/>
                <a:cs typeface="ＭＳ Ｐゴシック" charset="-128"/>
              </a:rPr>
              <a:t>http://</a:t>
            </a:r>
            <a:r>
              <a:rPr lang="en-US" sz="1000" dirty="0" err="1">
                <a:latin typeface="Arial" pitchFamily="-112" charset="0"/>
                <a:ea typeface="ＭＳ Ｐゴシック" charset="-128"/>
                <a:cs typeface="ＭＳ Ｐゴシック" charset="-128"/>
              </a:rPr>
              <a:t>www.hfip.org</a:t>
            </a:r>
            <a:r>
              <a:rPr lang="en-US" sz="1000" dirty="0">
                <a:latin typeface="Arial" pitchFamily="-112" charset="0"/>
                <a:ea typeface="ＭＳ Ｐゴシック" charset="-128"/>
                <a:cs typeface="ＭＳ Ｐゴシック" charset="-128"/>
              </a:rPr>
              <a:t>/</a:t>
            </a:r>
            <a:endParaRPr lang="en-US" sz="1000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n-US" sz="1000" dirty="0">
              <a:latin typeface="Arial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9D1155-A053-B149-817F-48BBD1DF851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3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8940" indent="-280361" defTabSz="91273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21445" indent="-224288" defTabSz="91273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70023" indent="-224288" defTabSz="91273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18603" indent="-224288" defTabSz="91273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67180" indent="-224288" defTabSz="91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15757" indent="-224288" defTabSz="91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64337" indent="-224288" defTabSz="91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12915" indent="-224288" defTabSz="9127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6901F59-9B80-4FB1-A927-8E415926A109}" type="slidenum">
              <a:rPr lang="en-US" smtClean="0">
                <a:solidFill>
                  <a:prstClr val="black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2000" cy="3429000"/>
          </a:xfrm>
          <a:ln/>
        </p:spPr>
      </p:sp>
      <p:sp>
        <p:nvSpPr>
          <p:cNvPr id="77828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740778" y="4479874"/>
            <a:ext cx="5576783" cy="450797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224288" indent="-224288" defTabSz="448578">
              <a:spcBef>
                <a:spcPts val="491"/>
              </a:spcBef>
            </a:pPr>
            <a:r>
              <a:rPr lang="en-US" altLang="ja-JP" sz="1400"/>
              <a:t>Much of the improvement in tropical cyclone forecasting is attributed to advances in regional and global NWP modeling systems.  These advances are mainly the result of: improvements in observations; data assimilation techniques; improved model physics in global forecast systems and high resolution regional models; the development of ensemble-based model guidance; and significant investments in supercomputing at operational NWP centers. </a:t>
            </a:r>
            <a:endParaRPr lang="en-GB" sz="1400">
              <a:ea typeface="MS Gothic" pitchFamily="49" charset="-128"/>
            </a:endParaRPr>
          </a:p>
          <a:p>
            <a:pPr marL="224288" indent="-224288" defTabSz="448578">
              <a:spcBef>
                <a:spcPts val="491"/>
              </a:spcBef>
            </a:pPr>
            <a:endParaRPr lang="en-GB" sz="1400">
              <a:ea typeface="MS Gothic" pitchFamily="49" charset="-128"/>
            </a:endParaRPr>
          </a:p>
          <a:p>
            <a:pPr marL="224288" indent="-224288" defTabSz="448578"/>
            <a:r>
              <a:rPr lang="en-US" sz="1600"/>
              <a:t>The HFIP Portfolio has 3 major components that describe WHAT needs to be done to achieve our goals.</a:t>
            </a:r>
          </a:p>
          <a:p>
            <a:pPr marL="224288" indent="-224288" defTabSz="448578"/>
            <a:endParaRPr lang="en-US" sz="1600"/>
          </a:p>
          <a:p>
            <a:pPr marL="224288" indent="-224288" defTabSz="448578">
              <a:buFontTx/>
              <a:buAutoNum type="arabicParenR"/>
            </a:pPr>
            <a:r>
              <a:rPr lang="en-US" sz="1600"/>
              <a:t>Model improvements</a:t>
            </a:r>
          </a:p>
          <a:p>
            <a:pPr marL="224288" indent="-224288" defTabSz="448578">
              <a:spcBef>
                <a:spcPct val="55000"/>
              </a:spcBef>
              <a:buFontTx/>
              <a:buAutoNum type="arabicParenR"/>
            </a:pPr>
            <a:r>
              <a:rPr lang="en-US" sz="1600"/>
              <a:t>Focuses on the strategies to optimize new and existing observing system and platforms for BOTH modeling and direct use by the forecasters </a:t>
            </a:r>
          </a:p>
          <a:p>
            <a:pPr marL="224288" indent="-224288" defTabSz="448578">
              <a:spcBef>
                <a:spcPct val="65000"/>
              </a:spcBef>
              <a:buFontTx/>
              <a:buAutoNum type="arabicParenR"/>
            </a:pPr>
            <a:r>
              <a:rPr lang="en-US" sz="1600"/>
              <a:t>More tools and applications beyond traditional models and direct obs into the forecasters suite of tools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DA23E7-BA94-9142-97B3-888DF20E05B5}" type="slidenum">
              <a:rPr lang="en-US">
                <a:latin typeface="Arial" charset="0"/>
              </a:rPr>
              <a:pPr>
                <a:defRPr/>
              </a:pPr>
              <a:t>5</a:t>
            </a:fld>
            <a:endParaRPr lang="en-US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897301" fontAlgn="base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100" dirty="0">
                <a:latin typeface="Arial" pitchFamily="-112" charset="0"/>
                <a:ea typeface="ＭＳ Ｐゴシック" charset="-128"/>
                <a:cs typeface="ＭＳ Ｐゴシック" charset="-128"/>
              </a:rPr>
              <a:t>http://</a:t>
            </a:r>
            <a:r>
              <a:rPr lang="en-US" sz="1100" dirty="0" err="1">
                <a:latin typeface="Arial" pitchFamily="-112" charset="0"/>
                <a:ea typeface="ＭＳ Ｐゴシック" charset="-128"/>
                <a:cs typeface="ＭＳ Ｐゴシック" charset="-128"/>
              </a:rPr>
              <a:t>www.hfip.org</a:t>
            </a:r>
            <a:r>
              <a:rPr lang="en-US" sz="1100" dirty="0">
                <a:latin typeface="Arial" pitchFamily="-112" charset="0"/>
                <a:ea typeface="ＭＳ Ｐゴシック" charset="-128"/>
                <a:cs typeface="ＭＳ Ｐゴシック" charset="-128"/>
              </a:rPr>
              <a:t>/documents/</a:t>
            </a:r>
          </a:p>
          <a:p>
            <a:pPr eaLnBrk="1" hangingPunct="1">
              <a:defRPr/>
            </a:pPr>
            <a:endParaRPr lang="en-US" sz="1100" dirty="0">
              <a:latin typeface="Arial" charset="0"/>
            </a:endParaRPr>
          </a:p>
          <a:p>
            <a:pPr eaLnBrk="1" hangingPunct="1">
              <a:defRPr/>
            </a:pPr>
            <a:r>
              <a:rPr lang="en-US" sz="1100" dirty="0">
                <a:latin typeface="Arial" charset="0"/>
              </a:rPr>
              <a:t>Two Stream Approach to HFIP developments:</a:t>
            </a:r>
          </a:p>
          <a:p>
            <a:pPr marL="227441" indent="-227441">
              <a:buFontTx/>
              <a:buChar char="•"/>
              <a:defRPr/>
            </a:pPr>
            <a:r>
              <a:rPr lang="en-US" sz="1100" dirty="0"/>
              <a:t>Stream 1– Operational Transition and Implementation</a:t>
            </a:r>
          </a:p>
          <a:p>
            <a:pPr marL="227441" indent="-227441">
              <a:buFontTx/>
              <a:buChar char="•"/>
              <a:defRPr/>
            </a:pPr>
            <a:r>
              <a:rPr lang="en-US" sz="1100" dirty="0"/>
              <a:t>Stream 2 – Advanced Technology Demonstration</a:t>
            </a:r>
          </a:p>
          <a:p>
            <a:pPr marL="669860" lvl="1" indent="-221210">
              <a:buFontTx/>
              <a:buChar char="–"/>
              <a:defRPr/>
            </a:pPr>
            <a:r>
              <a:rPr lang="en-US" sz="1100" dirty="0"/>
              <a:t>Unconstrained by near-term availability of operational computing </a:t>
            </a:r>
          </a:p>
          <a:p>
            <a:pPr marL="669860" lvl="1" indent="-221210">
              <a:buFontTx/>
              <a:buChar char="–"/>
              <a:defRPr/>
            </a:pPr>
            <a:r>
              <a:rPr lang="en-US" sz="1100" dirty="0"/>
              <a:t>Uses both NOAA’s and computing resources from major supercomputing centers for testing and evaluation.  </a:t>
            </a:r>
          </a:p>
          <a:p>
            <a:pPr marL="669860" lvl="1" indent="-221210">
              <a:buFontTx/>
              <a:buChar char="–"/>
              <a:defRPr/>
            </a:pPr>
            <a:r>
              <a:rPr lang="en-US" sz="1100" dirty="0"/>
              <a:t>Emphasis is on high resolution global and regional models run as ensembles</a:t>
            </a:r>
          </a:p>
          <a:p>
            <a:pPr marL="669860" lvl="1" indent="-221210">
              <a:buFontTx/>
              <a:buChar char="–"/>
              <a:defRPr/>
            </a:pPr>
            <a:r>
              <a:rPr lang="en-US" sz="1100" dirty="0"/>
              <a:t>Real-time or near real time runs during hurricane season</a:t>
            </a:r>
          </a:p>
          <a:p>
            <a:pPr marL="227441" indent="-227441">
              <a:buFontTx/>
              <a:buChar char="•"/>
              <a:defRPr/>
            </a:pPr>
            <a:r>
              <a:rPr lang="en-US" sz="1100" dirty="0"/>
              <a:t>Stream 1.5  </a:t>
            </a:r>
            <a:r>
              <a:rPr lang="en-US" sz="1100" dirty="0">
                <a:latin typeface="Arial" charset="0"/>
              </a:rPr>
              <a:t>(JHT-like)</a:t>
            </a:r>
            <a:endParaRPr lang="en-US" sz="1100" dirty="0"/>
          </a:p>
          <a:p>
            <a:pPr marL="669860" lvl="1" indent="-221210">
              <a:buFontTx/>
              <a:buChar char="–"/>
              <a:defRPr/>
            </a:pPr>
            <a:r>
              <a:rPr lang="en-US" sz="1100" dirty="0"/>
              <a:t>NHC Forecaster Defined.  </a:t>
            </a:r>
          </a:p>
          <a:p>
            <a:pPr marL="669860" lvl="1" indent="-221210">
              <a:buFontTx/>
              <a:buChar char="–"/>
              <a:defRPr/>
            </a:pPr>
            <a:r>
              <a:rPr lang="en-US" sz="1100" dirty="0"/>
              <a:t>Subset of Stream 2 that forecasters see as particularly promising or provides demonstrated capability</a:t>
            </a:r>
          </a:p>
          <a:p>
            <a:pPr marL="669860" lvl="1" indent="-221210">
              <a:buFontTx/>
              <a:buChar char="–"/>
              <a:defRPr/>
            </a:pPr>
            <a:r>
              <a:rPr lang="en-US" sz="1100" dirty="0"/>
              <a:t>Will be configured to run in real-time and products made available to NHC.</a:t>
            </a:r>
            <a:endParaRPr lang="en-US" sz="11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000">
                <a:latin typeface="Arial" charset="0"/>
              </a:rPr>
              <a:t>HFIP 2008-2009 activities</a:t>
            </a:r>
          </a:p>
          <a:p>
            <a:r>
              <a:rPr lang="en-US" sz="1000">
                <a:latin typeface="Arial" charset="0"/>
              </a:rPr>
              <a:t>HRH Workshop:</a:t>
            </a:r>
          </a:p>
          <a:p>
            <a:r>
              <a:rPr lang="en-US" sz="1000" u="sng">
                <a:latin typeface="Arial" charset="0"/>
              </a:rPr>
              <a:t>http://www.dtcenter.org/plots/hrh_test/workshop2009/presentations/1_Gall_HRH%20HFIP%20presentation.pdf</a:t>
            </a:r>
          </a:p>
          <a:p>
            <a:r>
              <a:rPr lang="en-US" sz="1000" u="sng">
                <a:latin typeface="Arial" charset="0"/>
              </a:rPr>
              <a:t>http://www.dtcenter.org/plots/hrh_test/index.php</a:t>
            </a:r>
          </a:p>
          <a:p>
            <a:endParaRPr lang="en-US" sz="1000" u="sng">
              <a:latin typeface="Arial" charset="0"/>
            </a:endParaRPr>
          </a:p>
          <a:p>
            <a:r>
              <a:rPr lang="en-US" sz="1000" u="sng">
                <a:latin typeface="Arial" charset="0"/>
              </a:rPr>
              <a:t>HFIP-TACC Real-time test</a:t>
            </a:r>
          </a:p>
          <a:p>
            <a:r>
              <a:rPr lang="en-US" sz="1000" u="sng">
                <a:latin typeface="Arial" charset="0"/>
              </a:rPr>
              <a:t>ftp://ftp.aoml.noaa.gov/pub/hrd/marks/HFIP-TACC_Summary.pdf</a:t>
            </a:r>
          </a:p>
          <a:p>
            <a:endParaRPr lang="en-US" sz="1000" u="sng">
              <a:latin typeface="Arial" charset="0"/>
            </a:endParaRPr>
          </a:p>
          <a:p>
            <a:r>
              <a:rPr lang="en-US" sz="1000">
                <a:solidFill>
                  <a:srgbClr val="000000"/>
                </a:solidFill>
                <a:latin typeface="Arial" charset="0"/>
              </a:rPr>
              <a:t>Diagnostics Team Workshop:</a:t>
            </a:r>
          </a:p>
          <a:p>
            <a:r>
              <a:rPr lang="en-US" sz="1000" u="sng">
                <a:latin typeface="Arial" charset="0"/>
              </a:rPr>
              <a:t>http://rammb.cira.colostate.edu/research/tropical_cyclones/hfip/workshop_2009/</a:t>
            </a:r>
            <a:endParaRPr lang="en-US" sz="100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29BE50-3A9E-DA47-9704-1F050E3A7EBE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Highlighted in Yellow</a:t>
            </a:r>
            <a:r>
              <a:rPr lang="en-US" baseline="0" dirty="0" smtClean="0">
                <a:latin typeface="Calibri" charset="0"/>
              </a:rPr>
              <a:t> are tiger teams from last year.</a:t>
            </a:r>
            <a:endParaRPr lang="en-US" dirty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97301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>
                <a:latin typeface="Arial" pitchFamily="-112" charset="0"/>
                <a:ea typeface="ＭＳ Ｐゴシック" charset="-128"/>
                <a:cs typeface="ＭＳ Ｐゴシック" charset="-128"/>
              </a:rPr>
              <a:t>http://</a:t>
            </a:r>
            <a:r>
              <a:rPr lang="en-US" dirty="0" err="1">
                <a:latin typeface="Arial" pitchFamily="-112" charset="0"/>
                <a:ea typeface="ＭＳ Ｐゴシック" charset="-128"/>
                <a:cs typeface="ＭＳ Ｐゴシック" charset="-128"/>
              </a:rPr>
              <a:t>www.hfip.org</a:t>
            </a:r>
            <a:r>
              <a:rPr lang="en-US" dirty="0">
                <a:latin typeface="Arial" pitchFamily="-112" charset="0"/>
                <a:ea typeface="ＭＳ Ｐゴシック" charset="-128"/>
                <a:cs typeface="ＭＳ Ｐゴシック" charset="-128"/>
              </a:rPr>
              <a:t>/documents/reports2.php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259FCD-3ECF-FB4F-A990-AD3822E5C6CD}" type="slidenum">
              <a:rPr lang="en-US">
                <a:latin typeface="Arial" charset="0"/>
              </a:rPr>
              <a:pPr>
                <a:defRPr/>
              </a:pPr>
              <a:t>11</a:t>
            </a:fld>
            <a:endParaRPr lang="en-US">
              <a:latin typeface="Arial" charset="0"/>
            </a:endParaRPr>
          </a:p>
        </p:txBody>
      </p:sp>
      <p:sp>
        <p:nvSpPr>
          <p:cNvPr id="67587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7388"/>
            <a:ext cx="4572000" cy="3429000"/>
          </a:xfrm>
          <a:ln/>
        </p:spPr>
      </p:sp>
      <p:sp>
        <p:nvSpPr>
          <p:cNvPr id="67588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889863" y="4284689"/>
            <a:ext cx="4905892" cy="3920865"/>
          </a:xfrm>
          <a:noFill/>
          <a:ln/>
        </p:spPr>
        <p:txBody>
          <a:bodyPr anchor="ctr"/>
          <a:lstStyle/>
          <a:p>
            <a:pPr marL="107490" lvl="1">
              <a:lnSpc>
                <a:spcPct val="95000"/>
              </a:lnSpc>
              <a:spcBef>
                <a:spcPts val="638"/>
              </a:spcBef>
              <a:spcAft>
                <a:spcPts val="430"/>
              </a:spcAft>
            </a:pPr>
            <a:endParaRPr lang="en-GB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50CB63-0F78-0F4D-BEA5-D284EC2C4C37}" type="slidenum">
              <a:rPr lang="en-US">
                <a:latin typeface="Arial" charset="0"/>
                <a:ea typeface="ＭＳ Ｐゴシック" charset="-128"/>
                <a:cs typeface="ＭＳ Ｐゴシック" charset="-128"/>
              </a:rPr>
              <a:pPr/>
              <a:t>12</a:t>
            </a:fld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6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7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0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ept of Commerce Seal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37263"/>
            <a:ext cx="825500" cy="820737"/>
          </a:xfrm>
          <a:prstGeom prst="rect">
            <a:avLst/>
          </a:prstGeom>
          <a:noFill/>
          <a:effectLst>
            <a:outerShdw blurRad="63500" dist="37026" dir="799888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5" name="Picture 10" descr="NOAA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6065838"/>
            <a:ext cx="762000" cy="762000"/>
          </a:xfrm>
          <a:prstGeom prst="rect">
            <a:avLst/>
          </a:prstGeom>
          <a:noFill/>
          <a:effectLst>
            <a:outerShdw blurRad="63500" dist="37026" dir="7998880" algn="ctr" rotWithShape="0">
              <a:schemeClr val="bg2">
                <a:alpha val="50000"/>
              </a:schemeClr>
            </a:outerShdw>
          </a:effectLst>
        </p:spPr>
      </p:pic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5029200"/>
            <a:ext cx="6400800" cy="1828800"/>
          </a:xfrm>
          <a:effectLst>
            <a:outerShdw blurRad="63500" dist="17961" dir="2700000" algn="ctr" rotWithShape="0">
              <a:schemeClr val="tx1">
                <a:alpha val="50000"/>
              </a:schemeClr>
            </a:outerShdw>
          </a:effectLst>
        </p:spPr>
        <p:txBody>
          <a:bodyPr lIns="182880"/>
          <a:lstStyle>
            <a:lvl1pPr algn="r">
              <a:lnSpc>
                <a:spcPct val="110000"/>
              </a:lnSpc>
              <a:spcBef>
                <a:spcPct val="0"/>
              </a:spcBef>
              <a:spcAft>
                <a:spcPct val="25000"/>
              </a:spcAft>
              <a:defRPr sz="1600">
                <a:solidFill>
                  <a:schemeClr val="bg1"/>
                </a:solidFill>
                <a:latin typeface="TradeGothicBoldCondTwenty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6248400" cy="2057400"/>
          </a:xfrm>
          <a:effectLst>
            <a:outerShdw blurRad="63500" dist="17961" dir="2700000" algn="ctr" rotWithShape="0">
              <a:schemeClr val="tx1">
                <a:alpha val="50000"/>
              </a:schemeClr>
            </a:outerShdw>
          </a:effectLst>
        </p:spPr>
        <p:txBody>
          <a:bodyPr lIns="274320" rIns="91440"/>
          <a:lstStyle>
            <a:lvl1pPr algn="r">
              <a:defRPr sz="6000">
                <a:latin typeface="TradeGothicBoldTwo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852058" y="4060019"/>
            <a:ext cx="11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FFFF"/>
                </a:solidFill>
                <a:latin typeface="Arial" charset="0"/>
                <a:ea typeface="ＭＳ Ｐゴシック" charset="-128"/>
                <a:cs typeface="ＭＳ Ｐゴシック" charset="-128"/>
              </a:rPr>
              <a:t>Hurricane Sandy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61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62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62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3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1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2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53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2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9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2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6" Type="http://schemas.openxmlformats.org/officeDocument/2006/relationships/image" Target="../media/image4.jpeg"/><Relationship Id="rId17" Type="http://schemas.openxmlformats.org/officeDocument/2006/relationships/image" Target="../media/image5.jpeg"/><Relationship Id="rId18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2/25/13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95634-61AE-9649-B432-90D2E5790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420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531813" y="6646863"/>
            <a:ext cx="8112125" cy="158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696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45720" rIns="1828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16063"/>
            <a:ext cx="8839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7" descr="Dept of Commerce Seal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738" y="6630988"/>
            <a:ext cx="2286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8" descr="NOAA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629400"/>
            <a:ext cx="228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3047229" y="6350000"/>
            <a:ext cx="44989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333399"/>
                </a:solidFill>
                <a:latin typeface="Arial" charset="0"/>
                <a:ea typeface="ＭＳ Ｐゴシック" charset="-128"/>
                <a:cs typeface="ＭＳ Ｐゴシック" charset="-128"/>
              </a:rPr>
              <a:t>NOAA Hurricane Forecast Improvement Project</a:t>
            </a:r>
            <a:r>
              <a:rPr lang="en-US" sz="1200" dirty="0">
                <a:solidFill>
                  <a:srgbClr val="333399"/>
                </a:solidFill>
                <a:latin typeface="Arial" charset="0"/>
                <a:ea typeface="ＭＳ Ｐゴシック" charset="-128"/>
                <a:cs typeface="ＭＳ Ｐゴシック" charset="-128"/>
              </a:rPr>
              <a:t> </a:t>
            </a:r>
            <a:br>
              <a:rPr lang="en-US" sz="1200" dirty="0">
                <a:solidFill>
                  <a:srgbClr val="333399"/>
                </a:solidFill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lang="en-US" sz="1200" dirty="0">
                <a:solidFill>
                  <a:srgbClr val="333399"/>
                </a:solidFill>
                <a:latin typeface="Arial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100" i="1" dirty="0">
                <a:solidFill>
                  <a:srgbClr val="333399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Meeting the Nation’s Needs</a:t>
            </a:r>
          </a:p>
        </p:txBody>
      </p:sp>
      <p:pic>
        <p:nvPicPr>
          <p:cNvPr id="9" name="Picture 19" descr="katrina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8663" y="6400800"/>
            <a:ext cx="457200" cy="4651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1">
                <a:alpha val="74998"/>
              </a:schemeClr>
            </a:outerShdw>
          </a:effectLst>
        </p:spPr>
      </p:pic>
      <p:pic>
        <p:nvPicPr>
          <p:cNvPr id="10" name="Picture 20" descr="Hurricane_Hunter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39900" y="6400800"/>
            <a:ext cx="457200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1">
                <a:alpha val="74998"/>
              </a:schemeClr>
            </a:outerShdw>
          </a:effectLst>
        </p:spPr>
      </p:pic>
      <p:pic>
        <p:nvPicPr>
          <p:cNvPr id="11" name="Picture 21" descr="ivan4x4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0788" y="6400800"/>
            <a:ext cx="457200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1">
                <a:alpha val="74998"/>
              </a:schemeClr>
            </a:outerShdw>
          </a:effectLst>
        </p:spPr>
      </p:pic>
      <p:sp>
        <p:nvSpPr>
          <p:cNvPr id="14" name="TextBox 13"/>
          <p:cNvSpPr txBox="1"/>
          <p:nvPr userDrawn="1"/>
        </p:nvSpPr>
        <p:spPr>
          <a:xfrm>
            <a:off x="7685088" y="6453188"/>
            <a:ext cx="1420812" cy="338137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4705DBA-87EF-CD41-B172-02CB07F22199}" type="slidenum">
              <a:rPr lang="en-US" sz="16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600" dirty="0">
              <a:solidFill>
                <a:srgbClr val="00000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93000">
                <a:schemeClr val="accent2">
                  <a:lumMod val="60000"/>
                  <a:lumOff val="40000"/>
                </a:schemeClr>
              </a:gs>
              <a:gs pos="83000">
                <a:schemeClr val="accent2">
                  <a:lumMod val="75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1">
                <a:alpha val="74998"/>
              </a:schemeClr>
            </a:outerShdw>
          </a:effectLst>
        </p:spPr>
        <p:txBody>
          <a:bodyPr rIns="182880" anchor="ctr">
            <a:prstTxWarp prst="textNoShape">
              <a:avLst/>
            </a:prstTxWarp>
          </a:bodyPr>
          <a:lstStyle/>
          <a:p>
            <a:pPr defTabSz="9144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5400" kern="0" dirty="0">
              <a:solidFill>
                <a:srgbClr val="FFFFFF"/>
              </a:solidFill>
              <a:latin typeface="Arial"/>
              <a:ea typeface="ＭＳ Ｐゴシック" charset="-128"/>
              <a:cs typeface="ＭＳ Ｐゴシック" pitchFamily="-112" charset="-128"/>
            </a:endParaRPr>
          </a:p>
        </p:txBody>
      </p:sp>
      <p:pic>
        <p:nvPicPr>
          <p:cNvPr id="2" name="Picture 1" descr="554840-hurricane-sandy-satellite-image.jpg"/>
          <p:cNvPicPr>
            <a:picLocks noChangeAspect="1"/>
          </p:cNvPicPr>
          <p:nvPr userDrawn="1"/>
        </p:nvPicPr>
        <p:blipFill rotWithShape="1"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35332" y="8467"/>
            <a:ext cx="1549399" cy="13587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bg1"/>
          </a:solidFill>
          <a:latin typeface="Arial"/>
          <a:ea typeface="ＭＳ Ｐゴシック" charset="-128"/>
          <a:cs typeface="ＭＳ Ｐゴシック" pitchFamily="-112" charset="-128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bg1"/>
          </a:solidFill>
          <a:latin typeface="TradeGothicBold" pitchFamily="2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bg1"/>
          </a:solidFill>
          <a:latin typeface="TradeGothicBold" pitchFamily="2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bg1"/>
          </a:solidFill>
          <a:latin typeface="TradeGothicBold" pitchFamily="2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bg1"/>
          </a:solidFill>
          <a:latin typeface="TradeGothicBold" pitchFamily="2" charset="0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defRPr sz="2800">
          <a:solidFill>
            <a:schemeClr val="tx1"/>
          </a:solidFill>
          <a:latin typeface="Arial"/>
          <a:ea typeface="ＭＳ Ｐゴシック" charset="-128"/>
          <a:cs typeface="ＭＳ Ｐゴシック" pitchFamily="-112" charset="-128"/>
        </a:defRPr>
      </a:lvl1pPr>
      <a:lvl2pPr marL="514350" indent="-28575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Arial" charset="0"/>
        <a:buChar char="•"/>
        <a:defRPr sz="24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95000"/>
        <a:buFont typeface="Courier New" charset="0"/>
        <a:buChar char="o"/>
        <a:defRPr sz="20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3pPr>
      <a:lvl4pPr marL="13716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4pPr>
      <a:lvl5pPr marL="1828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5pPr>
      <a:lvl6pPr marL="2286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TradeGothicCondEighteen" pitchFamily="2" charset="0"/>
          <a:ea typeface="ＭＳ Ｐゴシック" pitchFamily="-112" charset="-128"/>
        </a:defRPr>
      </a:lvl6pPr>
      <a:lvl7pPr marL="2743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TradeGothicCondEighteen" pitchFamily="2" charset="0"/>
          <a:ea typeface="ＭＳ Ｐゴシック" pitchFamily="-112" charset="-128"/>
        </a:defRPr>
      </a:lvl7pPr>
      <a:lvl8pPr marL="3200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TradeGothicCondEighteen" pitchFamily="2" charset="0"/>
          <a:ea typeface="ＭＳ Ｐゴシック" pitchFamily="-112" charset="-128"/>
        </a:defRPr>
      </a:lvl8pPr>
      <a:lvl9pPr marL="3657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TradeGothicCondEighteen" pitchFamily="2" charset="0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4" Type="http://schemas.openxmlformats.org/officeDocument/2006/relationships/image" Target="../media/image21.jpeg"/><Relationship Id="rId5" Type="http://schemas.openxmlformats.org/officeDocument/2006/relationships/image" Target="../media/image22.jpeg"/><Relationship Id="rId6" Type="http://schemas.openxmlformats.org/officeDocument/2006/relationships/image" Target="../media/image23.jpeg"/><Relationship Id="rId7" Type="http://schemas.openxmlformats.org/officeDocument/2006/relationships/image" Target="../media/image24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jpeg"/><Relationship Id="rId5" Type="http://schemas.openxmlformats.org/officeDocument/2006/relationships/image" Target="../media/image14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jpeg"/><Relationship Id="rId7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976438" y="5768975"/>
            <a:ext cx="7116762" cy="1038225"/>
          </a:xfrm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en-US" sz="2200" b="1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Arial" pitchFamily="-111" charset="0"/>
                <a:cs typeface="Calibri"/>
              </a:rPr>
              <a:t>Frank </a:t>
            </a:r>
            <a:r>
              <a:rPr lang="en-US" sz="22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Arial" pitchFamily="-111" charset="0"/>
                <a:cs typeface="Calibri"/>
              </a:rPr>
              <a:t>Marks</a:t>
            </a:r>
            <a:r>
              <a:rPr lang="en-US" sz="20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Arial" pitchFamily="-111" charset="0"/>
                <a:cs typeface="Calibri"/>
              </a:rPr>
              <a:t/>
            </a:r>
            <a:br>
              <a:rPr lang="en-US" sz="20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Arial" pitchFamily="-111" charset="0"/>
                <a:cs typeface="Calibri"/>
              </a:rPr>
            </a:br>
            <a:r>
              <a:rPr lang="en-US" sz="20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Arial" pitchFamily="-111" charset="0"/>
                <a:cs typeface="Calibri"/>
              </a:rPr>
              <a:t>NOAA/AOML Hurricane Research Division</a:t>
            </a:r>
          </a:p>
          <a:p>
            <a:pPr marL="0" indent="0" eaLnBrk="1" hangingPunct="1">
              <a:lnSpc>
                <a:spcPct val="100000"/>
              </a:lnSpc>
              <a:spcAft>
                <a:spcPct val="0"/>
              </a:spcAft>
              <a:defRPr/>
            </a:pPr>
            <a:r>
              <a:rPr lang="en-US" sz="18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Arial" pitchFamily="-111" charset="0"/>
                <a:cs typeface="Calibri"/>
              </a:rPr>
              <a:t>5 March 2013</a:t>
            </a:r>
            <a:endParaRPr lang="en-US" sz="1800" b="1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alibri"/>
              <a:ea typeface="Arial" pitchFamily="-111" charset="0"/>
              <a:cs typeface="Calibri"/>
            </a:endParaRP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6544733" cy="1820332"/>
          </a:xfrm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r>
              <a:rPr lang="en-US" sz="4800" dirty="0" smtClean="0"/>
              <a:t>NOAA’s Hurricane Forecast Improvement Project (HFIP)</a:t>
            </a:r>
            <a:endParaRPr lang="en-US" sz="4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606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306286"/>
          </a:xfrm>
        </p:spPr>
        <p:txBody>
          <a:bodyPr/>
          <a:lstStyle/>
          <a:p>
            <a:r>
              <a:rPr lang="en-US" sz="4400" dirty="0" smtClean="0">
                <a:latin typeface="+mj-lt"/>
              </a:rPr>
              <a:t>HFIP Success to Date</a:t>
            </a:r>
          </a:p>
        </p:txBody>
      </p:sp>
      <p:sp>
        <p:nvSpPr>
          <p:cNvPr id="5" name="Rectangle 4"/>
          <p:cNvSpPr/>
          <p:nvPr/>
        </p:nvSpPr>
        <p:spPr>
          <a:xfrm>
            <a:off x="165761" y="1304956"/>
            <a:ext cx="8844643" cy="470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/>
              <a:t>HFIP </a:t>
            </a:r>
            <a:r>
              <a:rPr lang="en-US" sz="2800" dirty="0" smtClean="0"/>
              <a:t>focused </a:t>
            </a:r>
            <a:r>
              <a:rPr lang="en-US" sz="2800" dirty="0"/>
              <a:t>research efforts within NOAA </a:t>
            </a:r>
            <a:r>
              <a:rPr lang="en-US" sz="2800" dirty="0" smtClean="0"/>
              <a:t>&amp; interagency partners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/>
              <a:t>HFIP defined solution to transition </a:t>
            </a:r>
            <a:r>
              <a:rPr lang="en-US" sz="2800" dirty="0"/>
              <a:t>research into </a:t>
            </a:r>
            <a:r>
              <a:rPr lang="en-US" sz="2800" dirty="0" smtClean="0"/>
              <a:t>operations with Stream </a:t>
            </a:r>
            <a:r>
              <a:rPr lang="en-US" sz="2800" dirty="0"/>
              <a:t>1.5 </a:t>
            </a:r>
            <a:r>
              <a:rPr lang="en-US" sz="2800" dirty="0" smtClean="0"/>
              <a:t>products available </a:t>
            </a:r>
            <a:r>
              <a:rPr lang="en-US" sz="2800" dirty="0"/>
              <a:t>to NHC forecasters in real-</a:t>
            </a:r>
            <a:r>
              <a:rPr lang="en-US" sz="2800" dirty="0" smtClean="0"/>
              <a:t>time 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Lucida Grande"/>
              <a:buChar char="-"/>
              <a:defRPr/>
            </a:pP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Transitioned global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hybrid DA system and 3-km HWRF into operations </a:t>
            </a: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last season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HFIP </a:t>
            </a:r>
            <a:r>
              <a:rPr lang="en-US" sz="2800" dirty="0" smtClean="0">
                <a:ea typeface="ＭＳ Ｐゴシック" charset="0"/>
              </a:rPr>
              <a:t>making </a:t>
            </a:r>
            <a:r>
              <a:rPr lang="en-US" sz="2800" dirty="0">
                <a:ea typeface="ＭＳ Ｐゴシック" charset="0"/>
              </a:rPr>
              <a:t>significant progress – </a:t>
            </a:r>
            <a:r>
              <a:rPr lang="en-US" sz="2800" dirty="0" smtClean="0">
                <a:ea typeface="ＭＳ Ｐゴシック" charset="0"/>
              </a:rPr>
              <a:t>5-year goals </a:t>
            </a:r>
            <a:r>
              <a:rPr lang="en-US" sz="2800" dirty="0">
                <a:ea typeface="ＭＳ Ｐゴシック" charset="0"/>
              </a:rPr>
              <a:t>within </a:t>
            </a:r>
            <a:r>
              <a:rPr lang="en-US" sz="2800" dirty="0" smtClean="0">
                <a:ea typeface="ＭＳ Ｐゴシック" charset="0"/>
              </a:rPr>
              <a:t>reach 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solidFill>
                  <a:srgbClr val="FF0000"/>
                </a:solidFill>
                <a:ea typeface="ＭＳ Ｐゴシック" charset="0"/>
              </a:rPr>
              <a:t>S</a:t>
            </a:r>
            <a:r>
              <a:rPr lang="en-US" sz="2800" dirty="0" smtClean="0">
                <a:solidFill>
                  <a:srgbClr val="FF0000"/>
                </a:solidFill>
                <a:ea typeface="ＭＳ Ｐゴシック" charset="0"/>
              </a:rPr>
              <a:t>ee Bob Gall’s presentation in the next session for details</a:t>
            </a:r>
            <a:endParaRPr lang="en-US" sz="2800" dirty="0">
              <a:solidFill>
                <a:srgbClr val="FF0000"/>
              </a:solidFill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46078" y="6614858"/>
            <a:ext cx="3098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http://</a:t>
            </a:r>
            <a:r>
              <a:rPr lang="en-US" sz="1200" dirty="0" err="1">
                <a:latin typeface="+mn-lt"/>
              </a:rPr>
              <a:t>www.hfip.org</a:t>
            </a:r>
            <a:r>
              <a:rPr lang="en-US" sz="1200" dirty="0" smtClean="0">
                <a:latin typeface="+mn-lt"/>
              </a:rPr>
              <a:t>/</a:t>
            </a:r>
            <a:r>
              <a:rPr lang="en-US" sz="1200" dirty="0">
                <a:latin typeface="+mn-lt"/>
              </a:rPr>
              <a:t>documents/reports2.php</a:t>
            </a:r>
          </a:p>
        </p:txBody>
      </p:sp>
    </p:spTree>
    <p:extLst>
      <p:ext uri="{BB962C8B-B14F-4D97-AF65-F5344CB8AC3E}">
        <p14:creationId xmlns:p14="http://schemas.microsoft.com/office/powerpoint/2010/main" val="786815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Keys to Success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idx="1"/>
          </p:nvPr>
        </p:nvSpPr>
        <p:spPr>
          <a:xfrm>
            <a:off x="177800" y="1401803"/>
            <a:ext cx="8831263" cy="3100318"/>
          </a:xfrm>
        </p:spPr>
        <p:txBody>
          <a:bodyPr/>
          <a:lstStyle/>
          <a:p>
            <a:pPr lvl="1" eaLnBrk="1" hangingPunct="1">
              <a:spcBef>
                <a:spcPts val="300"/>
              </a:spcBef>
            </a:pPr>
            <a:r>
              <a:rPr lang="en-US" dirty="0" smtClean="0">
                <a:solidFill>
                  <a:srgbClr val="000090"/>
                </a:solidFill>
                <a:latin typeface="Calibri" charset="0"/>
                <a:ea typeface="Calibri" charset="0"/>
                <a:cs typeface="Calibri" charset="0"/>
              </a:rPr>
              <a:t>Partnership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: NOAA Research working closely with NOAA Operations, and Federal &amp; Academic Partners (NASA, NSF, ONR, NRL, NCAR)</a:t>
            </a:r>
          </a:p>
          <a:p>
            <a:pPr lvl="1" eaLnBrk="1" hangingPunct="1">
              <a:spcBef>
                <a:spcPts val="300"/>
              </a:spcBef>
            </a:pP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More integrated use &amp; support of 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Testbeds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 (JHT, DTC, JCSDA)</a:t>
            </a:r>
          </a:p>
          <a:p>
            <a:pPr lvl="1" eaLnBrk="1" hangingPunct="1">
              <a:spcBef>
                <a:spcPts val="300"/>
              </a:spcBef>
            </a:pP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Blend traditional hurricane and HFIP research activities</a:t>
            </a:r>
          </a:p>
          <a:p>
            <a:pPr lvl="1" eaLnBrk="1" hangingPunct="1">
              <a:spcBef>
                <a:spcPts val="300"/>
              </a:spcBef>
            </a:pPr>
            <a:r>
              <a:rPr lang="en-US" dirty="0" smtClean="0">
                <a:solidFill>
                  <a:srgbClr val="000090"/>
                </a:solidFill>
                <a:latin typeface="Calibri" charset="0"/>
                <a:ea typeface="Calibri" charset="0"/>
                <a:cs typeface="Calibri" charset="0"/>
              </a:rPr>
              <a:t>Manpower (diversity) to evaluate model performance with hurricane data sets is a critical need</a:t>
            </a:r>
          </a:p>
        </p:txBody>
      </p:sp>
      <p:pic>
        <p:nvPicPr>
          <p:cNvPr id="12" name="Picture 7" descr="interaction3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132" y="4574457"/>
            <a:ext cx="2097024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</p:pic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0" y="4503544"/>
            <a:ext cx="969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CBLAST</a:t>
            </a:r>
          </a:p>
        </p:txBody>
      </p:sp>
      <p:pic>
        <p:nvPicPr>
          <p:cNvPr id="14" name="Picture 5" descr="collaborations1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0963" y="4574457"/>
            <a:ext cx="2097024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</p:pic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814152" y="4503544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IFEX/RAINEX</a:t>
            </a:r>
          </a:p>
        </p:txBody>
      </p:sp>
      <p:pic>
        <p:nvPicPr>
          <p:cNvPr id="16" name="Picture 15" descr="dropsonde_team_and_Sim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77730" y="4574457"/>
            <a:ext cx="2051755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</p:pic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638371" y="4503544"/>
            <a:ext cx="1093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DOTSTAR</a:t>
            </a:r>
          </a:p>
        </p:txBody>
      </p:sp>
      <p:pic>
        <p:nvPicPr>
          <p:cNvPr id="18" name="Picture 12" descr="TCSP"/>
          <p:cNvPicPr>
            <a:picLocks noChangeArrowheads="1"/>
          </p:cNvPicPr>
          <p:nvPr/>
        </p:nvPicPr>
        <p:blipFill>
          <a:blip r:embed="rId6" cstate="email">
            <a:lum contras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1376" y="4574457"/>
            <a:ext cx="2100618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</p:spPr>
      </p:pic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5298039" y="4503544"/>
            <a:ext cx="1195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 charset="0"/>
                <a:ea typeface="Calibri" charset="0"/>
                <a:cs typeface="Calibri" charset="0"/>
              </a:rPr>
              <a:t>IFEX/TCSP</a:t>
            </a:r>
          </a:p>
        </p:txBody>
      </p:sp>
      <p:pic>
        <p:nvPicPr>
          <p:cNvPr id="20" name="Picture 19" descr="AOMLpress4.jpg"/>
          <p:cNvPicPr>
            <a:picLocks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0093" y="4565576"/>
            <a:ext cx="2297748" cy="1618488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7497563" y="4502056"/>
            <a:ext cx="1646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 charset="0"/>
                <a:ea typeface="Calibri" charset="0"/>
                <a:cs typeface="Calibri" charset="0"/>
              </a:rPr>
              <a:t>IFEX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 charset="0"/>
                <a:ea typeface="Calibri" charset="0"/>
                <a:cs typeface="Calibri" charset="0"/>
              </a:rPr>
              <a:t>/PREDICT/GRIP</a:t>
            </a:r>
            <a:endParaRPr lang="en-US" sz="14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32248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1053" y="453909"/>
            <a:ext cx="5879077" cy="1215448"/>
          </a:xfrm>
          <a:effectLst>
            <a:outerShdw blurRad="111125" dist="38100" dir="2700000">
              <a:srgbClr val="000000">
                <a:alpha val="55000"/>
              </a:srgbClr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en-US" b="1" dirty="0">
                <a:latin typeface="Calibri"/>
                <a:ea typeface="+mj-ea"/>
                <a:cs typeface="Calibri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61463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/>
          </p:cNvSpPr>
          <p:nvPr>
            <p:ph idx="1"/>
          </p:nvPr>
        </p:nvSpPr>
        <p:spPr>
          <a:xfrm>
            <a:off x="419100" y="1625478"/>
            <a:ext cx="8258175" cy="4819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900"/>
              </a:spcBef>
            </a:pPr>
            <a:r>
              <a:rPr lang="en-US" sz="3300" b="1" i="1" dirty="0" smtClean="0">
                <a:solidFill>
                  <a:srgbClr val="A50021"/>
                </a:solidFill>
                <a:latin typeface="Calibri" charset="0"/>
                <a:ea typeface="Calibri" charset="0"/>
                <a:cs typeface="Calibri" charset="0"/>
              </a:rPr>
              <a:t>Goals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Tx/>
              <a:buChar char="•"/>
            </a:pPr>
            <a:r>
              <a:rPr lang="en-US" sz="3000" dirty="0" smtClean="0">
                <a:solidFill>
                  <a:srgbClr val="A50021"/>
                </a:solidFill>
                <a:latin typeface="Calibri" charset="0"/>
                <a:ea typeface="Calibri" charset="0"/>
                <a:cs typeface="Calibri" charset="0"/>
              </a:rPr>
              <a:t>Improve</a:t>
            </a:r>
            <a:r>
              <a:rPr lang="en-US" sz="3000" dirty="0" smtClean="0">
                <a:latin typeface="Calibri" charset="0"/>
                <a:ea typeface="Calibri" charset="0"/>
                <a:cs typeface="Calibri" charset="0"/>
              </a:rPr>
              <a:t> Forecast Accuracy</a:t>
            </a:r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</a:pP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Hurricane impact areas (track) – 50% </a:t>
            </a:r>
            <a:br>
              <a:rPr lang="en-US" sz="1900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in 10 years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</a:pP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Severity (intensity) – 50% in 10 years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</a:pP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Rapid intensity change detection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Tx/>
              <a:buChar char="•"/>
            </a:pPr>
            <a:r>
              <a:rPr lang="en-US" sz="3000" dirty="0" smtClean="0">
                <a:solidFill>
                  <a:srgbClr val="A50021"/>
                </a:solidFill>
                <a:latin typeface="Calibri" charset="0"/>
                <a:ea typeface="Calibri" charset="0"/>
                <a:cs typeface="Calibri" charset="0"/>
              </a:rPr>
              <a:t>Extend</a:t>
            </a:r>
            <a:r>
              <a:rPr lang="en-US" sz="3000" dirty="0" smtClean="0">
                <a:latin typeface="Calibri" charset="0"/>
                <a:ea typeface="Calibri" charset="0"/>
                <a:cs typeface="Calibri" charset="0"/>
              </a:rPr>
              <a:t> forecast reliability out to 7 days</a:t>
            </a:r>
            <a:br>
              <a:rPr lang="en-US" sz="3000" dirty="0" smtClean="0">
                <a:latin typeface="Calibri" charset="0"/>
                <a:ea typeface="Calibri" charset="0"/>
                <a:cs typeface="Calibri" charset="0"/>
              </a:rPr>
            </a:br>
            <a:endParaRPr lang="en-US" sz="1100" dirty="0" smtClean="0">
              <a:latin typeface="Calibri" charset="0"/>
              <a:ea typeface="Calibri" charset="0"/>
              <a:cs typeface="Calibri" charset="0"/>
            </a:endParaRP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buFontTx/>
              <a:buChar char="•"/>
            </a:pPr>
            <a:r>
              <a:rPr lang="en-US" sz="3000" dirty="0" smtClean="0">
                <a:solidFill>
                  <a:srgbClr val="A50021"/>
                </a:solidFill>
                <a:latin typeface="Calibri" charset="0"/>
                <a:ea typeface="Calibri" charset="0"/>
                <a:cs typeface="Calibri" charset="0"/>
              </a:rPr>
              <a:t>Quantify, bound</a:t>
            </a:r>
            <a:r>
              <a:rPr lang="en-US" sz="3000" dirty="0" smtClean="0">
                <a:latin typeface="Calibri" charset="0"/>
                <a:ea typeface="Calibri" charset="0"/>
                <a:cs typeface="Calibri" charset="0"/>
              </a:rPr>
              <a:t> and </a:t>
            </a:r>
            <a:r>
              <a:rPr lang="en-US" sz="3000" dirty="0" smtClean="0">
                <a:solidFill>
                  <a:srgbClr val="A50021"/>
                </a:solidFill>
                <a:latin typeface="Calibri" charset="0"/>
                <a:ea typeface="Calibri" charset="0"/>
                <a:cs typeface="Calibri" charset="0"/>
              </a:rPr>
              <a:t>reduce</a:t>
            </a:r>
            <a:r>
              <a:rPr lang="en-US" sz="3000" dirty="0" smtClean="0">
                <a:latin typeface="Calibri" charset="0"/>
                <a:ea typeface="Calibri" charset="0"/>
                <a:cs typeface="Calibri" charset="0"/>
              </a:rPr>
              <a:t> forecast uncertainty to enable risk management decisions</a:t>
            </a:r>
          </a:p>
        </p:txBody>
      </p:sp>
      <p:pic>
        <p:nvPicPr>
          <p:cNvPr id="50184" name="Picture 8" descr="http://www.magazine.noaa.gov/stories/images/145135F120_sm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2530" y="1594778"/>
            <a:ext cx="3124200" cy="2481263"/>
          </a:xfrm>
          <a:prstGeom prst="rect">
            <a:avLst/>
          </a:prstGeom>
          <a:solidFill>
            <a:schemeClr val="bg2"/>
          </a:solidFill>
          <a:ln w="57150">
            <a:solidFill>
              <a:schemeClr val="bg2"/>
            </a:solidFill>
            <a:miter lim="800000"/>
            <a:headEnd/>
            <a:tailEnd/>
          </a:ln>
          <a:effectLst>
            <a:outerShdw blurRad="63500" dist="99190" dir="2388334" algn="ctr" rotWithShape="0">
              <a:srgbClr val="2E507A">
                <a:alpha val="50000"/>
              </a:srgbClr>
            </a:outerShdw>
          </a:effec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9" y="136637"/>
            <a:ext cx="7578056" cy="10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639246" y="6614858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http://</a:t>
            </a:r>
            <a:r>
              <a:rPr lang="en-US" sz="1200" dirty="0" err="1">
                <a:latin typeface="+mn-lt"/>
              </a:rPr>
              <a:t>www.hfip.org</a:t>
            </a:r>
            <a:r>
              <a:rPr lang="en-US" sz="1200" dirty="0">
                <a:latin typeface="+mn-lt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1826656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53866"/>
            <a:ext cx="8229600" cy="451231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0" indent="0" defTabSz="457200">
              <a:spcBef>
                <a:spcPts val="1000"/>
              </a:spcBef>
              <a:tabLst>
                <a:tab pos="836613" algn="l"/>
                <a:tab pos="1293813" algn="l"/>
                <a:tab pos="1751013" algn="l"/>
                <a:tab pos="2208213" algn="l"/>
                <a:tab pos="2665413" algn="l"/>
                <a:tab pos="3122613" algn="l"/>
                <a:tab pos="3579813" algn="l"/>
                <a:tab pos="4037013" algn="l"/>
                <a:tab pos="4494213" algn="l"/>
                <a:tab pos="4951413" algn="l"/>
                <a:tab pos="5408613" algn="l"/>
                <a:tab pos="5865813" algn="l"/>
                <a:tab pos="6323013" algn="l"/>
                <a:tab pos="6780213" algn="l"/>
                <a:tab pos="7237413" algn="l"/>
                <a:tab pos="7694613" algn="l"/>
                <a:tab pos="8151813" algn="l"/>
                <a:tab pos="8609013" algn="l"/>
                <a:tab pos="9066213" algn="l"/>
                <a:tab pos="9523413" algn="l"/>
              </a:tabLst>
            </a:pPr>
            <a:r>
              <a:rPr lang="en-GB" b="1" dirty="0"/>
              <a:t>HFIP Technical </a:t>
            </a:r>
            <a:r>
              <a:rPr lang="en-GB" b="1" dirty="0" smtClean="0"/>
              <a:t>Scope: What </a:t>
            </a:r>
            <a:r>
              <a:rPr lang="en-GB" b="1" dirty="0"/>
              <a:t>NOAA HFIP Funds</a:t>
            </a:r>
            <a:r>
              <a:rPr lang="en-GB" b="1" i="1" dirty="0"/>
              <a:t> </a:t>
            </a:r>
            <a:endParaRPr lang="en-GB" b="1" i="1" dirty="0" smtClean="0"/>
          </a:p>
          <a:p>
            <a:pPr defTabSz="457200">
              <a:spcBef>
                <a:spcPts val="1000"/>
              </a:spcBef>
              <a:buFont typeface="Arial"/>
              <a:buChar char="•"/>
              <a:tabLst>
                <a:tab pos="836613" algn="l"/>
                <a:tab pos="1293813" algn="l"/>
                <a:tab pos="1751013" algn="l"/>
                <a:tab pos="2208213" algn="l"/>
                <a:tab pos="2665413" algn="l"/>
                <a:tab pos="3122613" algn="l"/>
                <a:tab pos="3579813" algn="l"/>
                <a:tab pos="4037013" algn="l"/>
                <a:tab pos="4494213" algn="l"/>
                <a:tab pos="4951413" algn="l"/>
                <a:tab pos="5408613" algn="l"/>
                <a:tab pos="5865813" algn="l"/>
                <a:tab pos="6323013" algn="l"/>
                <a:tab pos="6780213" algn="l"/>
                <a:tab pos="7237413" algn="l"/>
                <a:tab pos="7694613" algn="l"/>
                <a:tab pos="8151813" algn="l"/>
                <a:tab pos="8609013" algn="l"/>
                <a:tab pos="9066213" algn="l"/>
                <a:tab pos="9523413" algn="l"/>
              </a:tabLst>
            </a:pPr>
            <a:r>
              <a:rPr lang="en-GB" sz="2400" dirty="0" smtClean="0"/>
              <a:t>Builds </a:t>
            </a:r>
            <a:r>
              <a:rPr lang="en-GB" sz="2400" dirty="0" smtClean="0"/>
              <a:t>and tests the technology necessary to transition hurricane research to NWS operations:  </a:t>
            </a:r>
          </a:p>
          <a:p>
            <a:pPr marL="685800" lvl="1" defTabSz="457200">
              <a:spcBef>
                <a:spcPts val="1000"/>
              </a:spcBef>
              <a:tabLst>
                <a:tab pos="836613" algn="l"/>
                <a:tab pos="1293813" algn="l"/>
                <a:tab pos="1751013" algn="l"/>
                <a:tab pos="2208213" algn="l"/>
                <a:tab pos="2665413" algn="l"/>
                <a:tab pos="3122613" algn="l"/>
                <a:tab pos="3579813" algn="l"/>
                <a:tab pos="4037013" algn="l"/>
                <a:tab pos="4494213" algn="l"/>
                <a:tab pos="4951413" algn="l"/>
                <a:tab pos="5408613" algn="l"/>
                <a:tab pos="5865813" algn="l"/>
                <a:tab pos="6323013" algn="l"/>
                <a:tab pos="6780213" algn="l"/>
                <a:tab pos="7237413" algn="l"/>
                <a:tab pos="7694613" algn="l"/>
                <a:tab pos="8151813" algn="l"/>
                <a:tab pos="8609013" algn="l"/>
                <a:tab pos="9066213" algn="l"/>
                <a:tab pos="9523413" algn="l"/>
              </a:tabLst>
            </a:pPr>
            <a:r>
              <a:rPr lang="en-GB" sz="1800" dirty="0" smtClean="0"/>
              <a:t>Advance </a:t>
            </a:r>
            <a:r>
              <a:rPr lang="en-GB" sz="1800" dirty="0"/>
              <a:t>h</a:t>
            </a:r>
            <a:r>
              <a:rPr lang="en-GB" sz="1800" dirty="0" smtClean="0"/>
              <a:t>urricane forecast system/global </a:t>
            </a:r>
            <a:r>
              <a:rPr lang="en-GB" sz="1800" dirty="0"/>
              <a:t>f</a:t>
            </a:r>
            <a:r>
              <a:rPr lang="en-GB" sz="1800" dirty="0" smtClean="0"/>
              <a:t>orecast </a:t>
            </a:r>
            <a:r>
              <a:rPr lang="en-GB" sz="1800" dirty="0"/>
              <a:t>s</a:t>
            </a:r>
            <a:r>
              <a:rPr lang="en-GB" sz="1800" dirty="0" smtClean="0"/>
              <a:t>ystem to reduce error in intensity and track guidance</a:t>
            </a:r>
          </a:p>
          <a:p>
            <a:pPr marL="685800" lvl="1" defTabSz="457200">
              <a:spcBef>
                <a:spcPts val="1000"/>
              </a:spcBef>
              <a:tabLst>
                <a:tab pos="836613" algn="l"/>
                <a:tab pos="1293813" algn="l"/>
                <a:tab pos="1751013" algn="l"/>
                <a:tab pos="2208213" algn="l"/>
                <a:tab pos="2665413" algn="l"/>
                <a:tab pos="3122613" algn="l"/>
                <a:tab pos="3579813" algn="l"/>
                <a:tab pos="4037013" algn="l"/>
                <a:tab pos="4494213" algn="l"/>
                <a:tab pos="4951413" algn="l"/>
                <a:tab pos="5408613" algn="l"/>
                <a:tab pos="5865813" algn="l"/>
                <a:tab pos="6323013" algn="l"/>
                <a:tab pos="6780213" algn="l"/>
                <a:tab pos="7237413" algn="l"/>
                <a:tab pos="7694613" algn="l"/>
                <a:tab pos="8151813" algn="l"/>
                <a:tab pos="8609013" algn="l"/>
                <a:tab pos="9066213" algn="l"/>
                <a:tab pos="9523413" algn="l"/>
              </a:tabLst>
            </a:pPr>
            <a:r>
              <a:rPr lang="en-GB" sz="1800" dirty="0" smtClean="0"/>
              <a:t>Make better use of existing observing systems; define requirements for future systems to enhance research and </a:t>
            </a:r>
            <a:r>
              <a:rPr lang="en-GB" sz="1800" dirty="0" smtClean="0"/>
              <a:t>operational capabilities</a:t>
            </a:r>
            <a:endParaRPr lang="en-GB" sz="1800" dirty="0" smtClean="0"/>
          </a:p>
          <a:p>
            <a:pPr marL="685800" lvl="1" defTabSz="457200">
              <a:spcBef>
                <a:spcPts val="1000"/>
              </a:spcBef>
              <a:tabLst>
                <a:tab pos="836613" algn="l"/>
                <a:tab pos="1293813" algn="l"/>
                <a:tab pos="1751013" algn="l"/>
                <a:tab pos="2208213" algn="l"/>
                <a:tab pos="2665413" algn="l"/>
                <a:tab pos="3122613" algn="l"/>
                <a:tab pos="3579813" algn="l"/>
                <a:tab pos="4037013" algn="l"/>
                <a:tab pos="4494213" algn="l"/>
                <a:tab pos="4951413" algn="l"/>
                <a:tab pos="5408613" algn="l"/>
                <a:tab pos="5865813" algn="l"/>
                <a:tab pos="6323013" algn="l"/>
                <a:tab pos="6780213" algn="l"/>
                <a:tab pos="7237413" algn="l"/>
                <a:tab pos="7694613" algn="l"/>
                <a:tab pos="8151813" algn="l"/>
                <a:tab pos="8609013" algn="l"/>
                <a:tab pos="9066213" algn="l"/>
                <a:tab pos="9523413" algn="l"/>
              </a:tabLst>
            </a:pPr>
            <a:r>
              <a:rPr lang="en-GB" sz="1800" dirty="0" smtClean="0"/>
              <a:t>Expand and improve forecaster tools and applications to add value to model guidance</a:t>
            </a:r>
          </a:p>
          <a:p>
            <a:pPr defTabSz="457200">
              <a:spcBef>
                <a:spcPts val="1000"/>
              </a:spcBef>
              <a:buFont typeface="Arial"/>
              <a:buChar char="•"/>
              <a:tabLst>
                <a:tab pos="836613" algn="l"/>
                <a:tab pos="1293813" algn="l"/>
                <a:tab pos="1751013" algn="l"/>
                <a:tab pos="2208213" algn="l"/>
                <a:tab pos="2665413" algn="l"/>
                <a:tab pos="3122613" algn="l"/>
                <a:tab pos="3579813" algn="l"/>
                <a:tab pos="4037013" algn="l"/>
                <a:tab pos="4494213" algn="l"/>
                <a:tab pos="4951413" algn="l"/>
                <a:tab pos="5408613" algn="l"/>
                <a:tab pos="5865813" algn="l"/>
                <a:tab pos="6323013" algn="l"/>
                <a:tab pos="6780213" algn="l"/>
                <a:tab pos="7237413" algn="l"/>
                <a:tab pos="7694613" algn="l"/>
                <a:tab pos="8151813" algn="l"/>
                <a:tab pos="8609013" algn="l"/>
                <a:tab pos="9066213" algn="l"/>
                <a:tab pos="9523413" algn="l"/>
              </a:tabLst>
            </a:pPr>
            <a:r>
              <a:rPr lang="en-GB" sz="2400" dirty="0" smtClean="0"/>
              <a:t>Does </a:t>
            </a:r>
            <a:r>
              <a:rPr lang="en-GB" sz="2400" u="sng" dirty="0" smtClean="0"/>
              <a:t>not</a:t>
            </a:r>
            <a:r>
              <a:rPr lang="en-GB" sz="2400" dirty="0" smtClean="0"/>
              <a:t> include the acquisition or operation of “operational” observing systems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5662980"/>
            <a:ext cx="7696201" cy="584775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HFIP bridges Research and Operations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9" y="136637"/>
            <a:ext cx="7578056" cy="10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198571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000000"/>
                </a:solidFill>
                <a:latin typeface="+mn-lt"/>
              </a:rPr>
              <a:t>HFIP </a:t>
            </a:r>
            <a:r>
              <a:rPr lang="en-US" b="1" dirty="0">
                <a:solidFill>
                  <a:srgbClr val="000000"/>
                </a:solidFill>
                <a:latin typeface="+mn-lt"/>
              </a:rPr>
              <a:t>Charter signed August 1, 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2007</a:t>
            </a:r>
          </a:p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en-US" b="1" dirty="0" smtClean="0">
                <a:latin typeface="+mn-lt"/>
              </a:rPr>
              <a:t>Hurricane Executive Oversight Board </a:t>
            </a:r>
            <a:r>
              <a:rPr lang="en-US" b="1" dirty="0" smtClean="0">
                <a:latin typeface="+mn-lt"/>
              </a:rPr>
              <a:t>(HEOB)</a:t>
            </a:r>
            <a:endParaRPr lang="en-US" b="1" dirty="0">
              <a:latin typeface="+mn-lt"/>
            </a:endParaRPr>
          </a:p>
          <a:p>
            <a:pPr marL="627063" lvl="1" indent="-288925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GB" dirty="0" smtClean="0">
                <a:latin typeface="+mn-lt"/>
              </a:rPr>
              <a:t>Jointly </a:t>
            </a:r>
            <a:r>
              <a:rPr lang="en-GB" dirty="0">
                <a:latin typeface="+mn-lt"/>
              </a:rPr>
              <a:t>chaired by AA </a:t>
            </a:r>
            <a:r>
              <a:rPr lang="en-GB" dirty="0" smtClean="0">
                <a:latin typeface="+mn-lt"/>
              </a:rPr>
              <a:t>for National </a:t>
            </a:r>
            <a:r>
              <a:rPr lang="en-GB" dirty="0">
                <a:latin typeface="+mn-lt"/>
              </a:rPr>
              <a:t>Weather Services and AA  </a:t>
            </a:r>
            <a:r>
              <a:rPr lang="en-GB" dirty="0" smtClean="0">
                <a:latin typeface="+mn-lt"/>
              </a:rPr>
              <a:t>for </a:t>
            </a:r>
            <a:r>
              <a:rPr lang="en-GB" dirty="0">
                <a:latin typeface="+mn-lt"/>
              </a:rPr>
              <a:t>Oceanic and Atmospheric </a:t>
            </a:r>
            <a:r>
              <a:rPr lang="en-GB" dirty="0" smtClean="0">
                <a:latin typeface="+mn-lt"/>
              </a:rPr>
              <a:t>Research</a:t>
            </a:r>
          </a:p>
          <a:p>
            <a:pPr marL="627063" lvl="1" indent="-288925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GB" dirty="0" smtClean="0">
                <a:latin typeface="+mn-lt"/>
              </a:rPr>
              <a:t>Cross</a:t>
            </a:r>
            <a:r>
              <a:rPr lang="en-GB" dirty="0" smtClean="0">
                <a:latin typeface="+mn-lt"/>
              </a:rPr>
              <a:t>-NOAA Membership</a:t>
            </a:r>
            <a:endParaRPr lang="en-US" sz="2800" dirty="0" smtClean="0">
              <a:latin typeface="+mn-lt"/>
            </a:endParaRP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b="1" dirty="0" smtClean="0">
                <a:latin typeface="+mn-lt"/>
              </a:rPr>
              <a:t> HFIP Management</a:t>
            </a:r>
            <a:endParaRPr lang="en-US" sz="2400" dirty="0" smtClean="0">
              <a:latin typeface="+mn-lt"/>
            </a:endParaRP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latin typeface="+mn-lt"/>
              </a:rPr>
              <a:t> Project Manager:  Fred Toepfer, NWS/OST</a:t>
            </a:r>
            <a:endParaRPr lang="en-US" dirty="0">
              <a:latin typeface="+mn-lt"/>
            </a:endParaRP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latin typeface="+mn-lt"/>
              </a:rPr>
              <a:t> Development Manager:  Robert Gall, UCAR</a:t>
            </a: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latin typeface="+mn-lt"/>
              </a:rPr>
              <a:t> Research Lead:  Frank Marks, OAR/AOML/HRD</a:t>
            </a:r>
            <a:endParaRPr lang="en-US" dirty="0">
              <a:latin typeface="+mn-lt"/>
            </a:endParaRPr>
          </a:p>
          <a:p>
            <a:pPr marL="400050" lvl="1" indent="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latin typeface="+mn-lt"/>
              </a:rPr>
              <a:t> Operations Lead:  Ed Rappaport, NWS/NHC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</a:pPr>
            <a:endParaRPr lang="en-US" b="1" dirty="0" smtClean="0">
              <a:latin typeface="+mn-lt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000" b="1" dirty="0" smtClean="0">
              <a:latin typeface="+mn-lt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9" y="136637"/>
            <a:ext cx="7578056" cy="10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0304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0" descr="Untitled Image 5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0775" y="4283075"/>
            <a:ext cx="288925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charset="0"/>
                <a:ea typeface="Calibri" charset="0"/>
                <a:cs typeface="Calibri" charset="0"/>
              </a:rPr>
              <a:t>HFIP Activities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149225" y="1328738"/>
            <a:ext cx="6607175" cy="4953000"/>
          </a:xfrm>
        </p:spPr>
        <p:txBody>
          <a:bodyPr/>
          <a:lstStyle/>
          <a:p>
            <a:pPr marL="461963" indent="-461963" eaLnBrk="1" hangingPunct="1">
              <a:spcBef>
                <a:spcPts val="600"/>
              </a:spcBef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Traditional Hurricane Research Activities:</a:t>
            </a:r>
          </a:p>
          <a:p>
            <a:pPr marL="461963" indent="-461963" eaLnBrk="1" hangingPunct="1">
              <a:spcBef>
                <a:spcPts val="600"/>
              </a:spcBef>
              <a:buFontTx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Observations, analysis, database, &amp; instrument R&amp;D (IFEX)</a:t>
            </a:r>
          </a:p>
          <a:p>
            <a:pPr marL="461963" indent="-461963" eaLnBrk="1" hangingPunct="1">
              <a:spcBef>
                <a:spcPts val="600"/>
              </a:spcBef>
              <a:buFontTx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Statistical-dynamical model development</a:t>
            </a:r>
          </a:p>
          <a:p>
            <a:pPr marL="461963" indent="-461963" eaLnBrk="1" hangingPunct="1">
              <a:spcBef>
                <a:spcPts val="600"/>
              </a:spcBef>
              <a:buFontTx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Advances in operational models (Stream 1)</a:t>
            </a:r>
          </a:p>
          <a:p>
            <a:pPr marL="461963" indent="-461963" eaLnBrk="1" hangingPunct="1">
              <a:spcBef>
                <a:spcPts val="600"/>
              </a:spcBef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New HFIP Research Thrusts: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461963" indent="-461963" eaLnBrk="1" hangingPunct="1">
              <a:spcBef>
                <a:spcPts val="600"/>
              </a:spcBef>
              <a:buFontTx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Experimental global and regional hurricane model development (Stream 2)</a:t>
            </a:r>
          </a:p>
          <a:p>
            <a:pPr marL="461963" indent="-461963" eaLnBrk="1" hangingPunct="1">
              <a:spcBef>
                <a:spcPts val="600"/>
              </a:spcBef>
              <a:buFontTx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Data assimilation techniques and observing system strategy analysis development (Stream 1 &amp; 2)</a:t>
            </a:r>
          </a:p>
          <a:p>
            <a:pPr marL="461963" indent="-461963" eaLnBrk="1" hangingPunct="1">
              <a:spcBef>
                <a:spcPts val="600"/>
              </a:spcBef>
              <a:buFontTx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Model evaluation tool 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development (Stream 1.5)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461963" indent="-461963" eaLnBrk="1" hangingPunct="1">
              <a:spcBef>
                <a:spcPts val="600"/>
              </a:spcBef>
              <a:buFontTx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Application and tool development for forecasters</a:t>
            </a: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238125" y="5969000"/>
            <a:ext cx="86391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>
                <a:solidFill>
                  <a:srgbClr val="000090"/>
                </a:solidFill>
                <a:latin typeface="Calibri" charset="0"/>
                <a:ea typeface="Calibri" charset="0"/>
                <a:cs typeface="Calibri" charset="0"/>
              </a:rPr>
              <a:t>Partnership: NCEP, AOC, AOML, ESRL, GFDL, DTC, USWRP, NESDIS/STAR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386976" y="4286274"/>
            <a:ext cx="525463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 anchor="ctr">
            <a:prstTxWarp prst="textNoShape">
              <a:avLst/>
            </a:prstTxWarp>
          </a:bodyPr>
          <a:lstStyle/>
          <a:p>
            <a:pPr marL="39688" algn="ctr">
              <a:lnSpc>
                <a:spcPct val="50000"/>
              </a:lnSpc>
            </a:pPr>
            <a:r>
              <a:rPr lang="en-US" sz="1600" dirty="0">
                <a:solidFill>
                  <a:schemeClr val="bg1"/>
                </a:solidFill>
                <a:latin typeface="Calibri" charset="0"/>
                <a:ea typeface="Arial" charset="0"/>
                <a:cs typeface="Arial" charset="0"/>
                <a:sym typeface="Arial" charset="0"/>
              </a:rPr>
              <a:t>D1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7039388" y="4677263"/>
            <a:ext cx="515938" cy="288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lIns="50800" tIns="50800" rIns="30479" bIns="50800" anchor="ctr">
            <a:prstTxWarp prst="textNoShape">
              <a:avLst/>
            </a:prstTxWarp>
          </a:bodyPr>
          <a:lstStyle/>
          <a:p>
            <a:pPr marL="39688" algn="ctr"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  <a:latin typeface="Calibri" charset="0"/>
                <a:ea typeface="Arial" charset="0"/>
                <a:cs typeface="Arial" charset="0"/>
                <a:sym typeface="Arial" charset="0"/>
              </a:rPr>
              <a:t>D2</a:t>
            </a:r>
          </a:p>
        </p:txBody>
      </p:sp>
      <p:pic>
        <p:nvPicPr>
          <p:cNvPr id="27656" name="Picture 2" descr="tk2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42113" y="2272006"/>
            <a:ext cx="198913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11" descr="p3-gulfstream_S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92875" y="1295693"/>
            <a:ext cx="2436813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518676" y="6614858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http://</a:t>
            </a:r>
            <a:r>
              <a:rPr lang="en-US" sz="1200" dirty="0" err="1">
                <a:latin typeface="+mn-lt"/>
              </a:rPr>
              <a:t>www.hfip.org</a:t>
            </a:r>
            <a:r>
              <a:rPr lang="en-US" sz="1200" dirty="0" smtClean="0">
                <a:latin typeface="+mn-lt"/>
              </a:rPr>
              <a:t>/documents/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5513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>
          <a:xfrm>
            <a:off x="0" y="-14288"/>
            <a:ext cx="7696200" cy="1371601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charset="0"/>
                <a:ea typeface="Calibri" charset="0"/>
                <a:cs typeface="Calibri" charset="0"/>
              </a:rPr>
              <a:t>How to get there?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92888" y="3796057"/>
            <a:ext cx="13811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1788" y="3753539"/>
            <a:ext cx="1084262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5"/>
          <p:cNvSpPr>
            <a:spLocks noGrp="1"/>
          </p:cNvSpPr>
          <p:nvPr>
            <p:ph type="body" idx="1"/>
          </p:nvPr>
        </p:nvSpPr>
        <p:spPr>
          <a:xfrm>
            <a:off x="152400" y="1371600"/>
            <a:ext cx="6756400" cy="4876800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Font typeface="Arial"/>
              <a:buChar char="•"/>
            </a:pPr>
            <a:r>
              <a:rPr lang="en-US" sz="3000" dirty="0" smtClean="0">
                <a:latin typeface="Calibri" charset="0"/>
                <a:ea typeface="Calibri" charset="0"/>
                <a:cs typeface="Calibri" charset="0"/>
              </a:rPr>
              <a:t>Research &amp;Development (</a:t>
            </a:r>
            <a:r>
              <a:rPr lang="en-US" sz="3000" dirty="0">
                <a:latin typeface="Calibri" charset="0"/>
                <a:ea typeface="Calibri" charset="0"/>
                <a:cs typeface="Calibri" charset="0"/>
              </a:rPr>
              <a:t>9</a:t>
            </a:r>
            <a:r>
              <a:rPr lang="en-US" sz="3000" dirty="0" smtClean="0">
                <a:latin typeface="Calibri" charset="0"/>
                <a:ea typeface="Calibri" charset="0"/>
                <a:cs typeface="Calibri" charset="0"/>
                <a:hlinkClick r:id="" action="ppaction://noaction"/>
              </a:rPr>
              <a:t> </a:t>
            </a:r>
            <a:r>
              <a:rPr lang="en-US" sz="3000" dirty="0" smtClean="0">
                <a:latin typeface="Calibri" charset="0"/>
                <a:ea typeface="Calibri" charset="0"/>
                <a:cs typeface="Calibri" charset="0"/>
                <a:hlinkClick r:id="" action="ppaction://noaction"/>
              </a:rPr>
              <a:t>Teams</a:t>
            </a:r>
            <a:r>
              <a:rPr lang="en-US" sz="300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 marL="688975" lvl="1" indent="-341313" eaLnBrk="1" hangingPunct="1"/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Improved understanding from combination of observations &amp; models</a:t>
            </a:r>
          </a:p>
          <a:p>
            <a:pPr marL="688975" lvl="1" indent="-341313" eaLnBrk="1" hangingPunct="1"/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Higher </a:t>
            </a: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resolution</a:t>
            </a: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 coupled models </a:t>
            </a: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– critical to storm evolution forecasts</a:t>
            </a: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 – </a:t>
            </a: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especially intensity changes</a:t>
            </a:r>
          </a:p>
          <a:p>
            <a:pPr marL="688975" lvl="1" indent="-341313" eaLnBrk="1" hangingPunct="1"/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Forecast techniques to understand</a:t>
            </a: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reduce</a:t>
            </a: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 &amp;communicate uncertainty</a:t>
            </a:r>
            <a:endParaRPr lang="en-US" sz="1900" dirty="0">
              <a:latin typeface="Calibri" charset="0"/>
              <a:ea typeface="Calibri" charset="0"/>
              <a:cs typeface="Calibri" charset="0"/>
            </a:endParaRPr>
          </a:p>
          <a:p>
            <a:pPr marL="457200" indent="-457200" eaLnBrk="1" hangingPunct="1">
              <a:spcBef>
                <a:spcPct val="0"/>
              </a:spcBef>
              <a:buFont typeface="Arial"/>
              <a:buChar char="•"/>
            </a:pPr>
            <a:r>
              <a:rPr lang="en-US" sz="3000" dirty="0">
                <a:latin typeface="Calibri" charset="0"/>
                <a:ea typeface="Calibri" charset="0"/>
                <a:cs typeface="Calibri" charset="0"/>
              </a:rPr>
              <a:t>Information Technology</a:t>
            </a:r>
          </a:p>
          <a:p>
            <a:pPr marL="688975" lvl="1" indent="-341313" eaLnBrk="1" hangingPunct="1"/>
            <a:r>
              <a:rPr lang="en-US" sz="1900" dirty="0">
                <a:latin typeface="Calibri" charset="0"/>
                <a:ea typeface="Calibri" charset="0"/>
                <a:cs typeface="Calibri" charset="0"/>
                <a:hlinkClick r:id="" action="ppaction://noaction"/>
              </a:rPr>
              <a:t>Increased computing power </a:t>
            </a: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-</a:t>
            </a: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 run </a:t>
            </a: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advanced </a:t>
            </a: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hurricane/global </a:t>
            </a: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models and</a:t>
            </a: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 reduce uncertainty</a:t>
            </a:r>
          </a:p>
          <a:p>
            <a:pPr marL="688975" lvl="1" indent="-341313" eaLnBrk="1" hangingPunct="1"/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IT infrastructure </a:t>
            </a: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for inter-agency data exchange</a:t>
            </a:r>
          </a:p>
          <a:p>
            <a:pPr marL="457200" indent="-457200" eaLnBrk="1" hangingPunct="1">
              <a:spcBef>
                <a:spcPct val="0"/>
              </a:spcBef>
              <a:buFont typeface="Arial"/>
              <a:buChar char="•"/>
            </a:pPr>
            <a:r>
              <a:rPr lang="en-US" sz="3000" dirty="0" smtClean="0">
                <a:latin typeface="Calibri" charset="0"/>
                <a:ea typeface="Calibri" charset="0"/>
                <a:cs typeface="Calibri" charset="0"/>
              </a:rPr>
              <a:t>Observing Strategy</a:t>
            </a:r>
          </a:p>
          <a:p>
            <a:pPr marL="688975">
              <a:spcBef>
                <a:spcPct val="0"/>
              </a:spcBef>
              <a:buFontTx/>
              <a:buChar char="•"/>
            </a:pP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Improved use of existing and planned </a:t>
            </a:r>
            <a:r>
              <a:rPr lang="en-US" sz="1900" dirty="0" smtClean="0">
                <a:latin typeface="Calibri" charset="0"/>
                <a:ea typeface="Calibri" charset="0"/>
                <a:cs typeface="Calibri" charset="0"/>
              </a:rPr>
              <a:t>systems</a:t>
            </a:r>
          </a:p>
          <a:p>
            <a:pPr marL="457200" indent="-457200" eaLnBrk="1" hangingPunct="1">
              <a:spcBef>
                <a:spcPct val="0"/>
              </a:spcBef>
              <a:buFont typeface="Arial"/>
              <a:buChar char="•"/>
            </a:pPr>
            <a:r>
              <a:rPr lang="en-US" sz="3000" dirty="0" smtClean="0">
                <a:latin typeface="Calibri" charset="0"/>
                <a:ea typeface="Calibri" charset="0"/>
                <a:cs typeface="Calibri" charset="0"/>
              </a:rPr>
              <a:t>Improved Products for Forecasters</a:t>
            </a:r>
            <a:endParaRPr lang="en-US" sz="30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20487" name="Picture 8" descr="http://www.magazine.noaa.gov/stories/images/145135F120_sm.gi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83852" y="5143291"/>
            <a:ext cx="1765300" cy="1401762"/>
          </a:xfrm>
          <a:prstGeom prst="rect">
            <a:avLst/>
          </a:prstGeom>
          <a:solidFill>
            <a:schemeClr val="bg2"/>
          </a:solidFill>
          <a:ln w="6350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none" w="med" len="med"/>
          </a:ln>
        </p:spPr>
      </p:pic>
      <p:pic>
        <p:nvPicPr>
          <p:cNvPr id="20488" name="Picture 9" descr="12big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52325" y="1267469"/>
            <a:ext cx="1828355" cy="1442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54701" y="2570502"/>
            <a:ext cx="1823602" cy="119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02579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dirty="0" smtClean="0">
                <a:latin typeface="Calibri" charset="0"/>
              </a:rPr>
              <a:t>Changing HFIP </a:t>
            </a:r>
            <a:r>
              <a:rPr lang="en-US" sz="4400" dirty="0">
                <a:latin typeface="Calibri" charset="0"/>
              </a:rPr>
              <a:t>Team Structure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1775" indent="-231775" eaLnBrk="1" hangingPunct="1">
              <a:buFont typeface="Arial"/>
              <a:buChar char="•"/>
            </a:pPr>
            <a:r>
              <a:rPr lang="en-US" dirty="0" smtClean="0">
                <a:latin typeface="Calibri" charset="0"/>
              </a:rPr>
              <a:t>Emphasis </a:t>
            </a:r>
            <a:r>
              <a:rPr lang="en-US" dirty="0" smtClean="0">
                <a:latin typeface="Calibri" charset="0"/>
              </a:rPr>
              <a:t>on </a:t>
            </a:r>
            <a:r>
              <a:rPr lang="en-US" dirty="0">
                <a:latin typeface="Calibri" charset="0"/>
              </a:rPr>
              <a:t>achieving </a:t>
            </a:r>
            <a:r>
              <a:rPr lang="en-US" dirty="0" smtClean="0">
                <a:latin typeface="Calibri" charset="0"/>
              </a:rPr>
              <a:t>10</a:t>
            </a:r>
            <a:r>
              <a:rPr lang="en-US" dirty="0" smtClean="0">
                <a:latin typeface="Calibri" charset="0"/>
              </a:rPr>
              <a:t>-year goals in </a:t>
            </a:r>
            <a:r>
              <a:rPr lang="en-US" dirty="0" smtClean="0">
                <a:latin typeface="Calibri" charset="0"/>
              </a:rPr>
              <a:t>next </a:t>
            </a:r>
            <a:r>
              <a:rPr lang="en-US" dirty="0" smtClean="0">
                <a:latin typeface="Calibri" charset="0"/>
              </a:rPr>
              <a:t>5 years (STRATEGIC TEAM).</a:t>
            </a:r>
            <a:r>
              <a:rPr lang="en-US" dirty="0">
                <a:latin typeface="Calibri" charset="0"/>
              </a:rPr>
              <a:t>  </a:t>
            </a:r>
          </a:p>
          <a:p>
            <a:pPr marL="231775" indent="-231775" eaLnBrk="1" hangingPunct="1">
              <a:buFont typeface="Arial"/>
              <a:buChar char="•"/>
            </a:pPr>
            <a:r>
              <a:rPr lang="en-US" dirty="0">
                <a:latin typeface="Calibri" charset="0"/>
              </a:rPr>
              <a:t>P</a:t>
            </a:r>
            <a:r>
              <a:rPr lang="en-US" sz="2800" dirty="0" smtClean="0">
                <a:latin typeface="Calibri" charset="0"/>
              </a:rPr>
              <a:t>rogram must be </a:t>
            </a:r>
            <a:r>
              <a:rPr lang="en-US" sz="2800" dirty="0">
                <a:latin typeface="Calibri" charset="0"/>
              </a:rPr>
              <a:t>more focused on developing systems that can be implemented </a:t>
            </a:r>
            <a:r>
              <a:rPr lang="en-US" sz="2800" dirty="0" smtClean="0">
                <a:latin typeface="Calibri" charset="0"/>
              </a:rPr>
              <a:t>within 1-2 year (TIGER TEAM</a:t>
            </a:r>
            <a:r>
              <a:rPr lang="en-US" sz="2800" dirty="0" smtClean="0">
                <a:latin typeface="Calibri" charset="0"/>
              </a:rPr>
              <a:t>)</a:t>
            </a:r>
            <a:endParaRPr lang="en-US" sz="2800" dirty="0">
              <a:latin typeface="Calibri" charset="0"/>
            </a:endParaRPr>
          </a:p>
          <a:p>
            <a:pPr marL="231775" indent="-231775" eaLnBrk="1" hangingPunct="1">
              <a:buFont typeface="Arial"/>
              <a:buChar char="•"/>
            </a:pPr>
            <a:r>
              <a:rPr lang="en-US" sz="2800" dirty="0" smtClean="0">
                <a:latin typeface="Calibri" charset="0"/>
              </a:rPr>
              <a:t>Reorganized 9 teams into:</a:t>
            </a:r>
          </a:p>
          <a:p>
            <a:pPr marL="403225" lvl="1" indent="-231775" eaLnBrk="1" hangingPunct="1">
              <a:buFont typeface="Arial"/>
              <a:buChar char="•"/>
            </a:pPr>
            <a:r>
              <a:rPr lang="en-US" dirty="0" smtClean="0">
                <a:latin typeface="Calibri" charset="0"/>
              </a:rPr>
              <a:t>6 Strategic Teams – Longer </a:t>
            </a:r>
            <a:r>
              <a:rPr lang="en-US" dirty="0">
                <a:latin typeface="Calibri" charset="0"/>
              </a:rPr>
              <a:t>term strategy for </a:t>
            </a:r>
            <a:r>
              <a:rPr lang="en-US" dirty="0" smtClean="0">
                <a:latin typeface="Calibri" charset="0"/>
              </a:rPr>
              <a:t>model </a:t>
            </a:r>
            <a:r>
              <a:rPr lang="en-US" dirty="0">
                <a:latin typeface="Calibri" charset="0"/>
              </a:rPr>
              <a:t>and system </a:t>
            </a:r>
            <a:r>
              <a:rPr lang="en-US" dirty="0" smtClean="0">
                <a:latin typeface="Calibri" charset="0"/>
              </a:rPr>
              <a:t>improvements</a:t>
            </a:r>
            <a:endParaRPr lang="en-US" dirty="0">
              <a:latin typeface="Calibri" charset="0"/>
            </a:endParaRPr>
          </a:p>
          <a:p>
            <a:pPr marL="403225" lvl="1" indent="-231775" eaLnBrk="1" hangingPunct="1">
              <a:buFont typeface="Arial"/>
              <a:buChar char="•"/>
            </a:pPr>
            <a:r>
              <a:rPr lang="en-US" dirty="0" smtClean="0">
                <a:latin typeface="Calibri" charset="0"/>
              </a:rPr>
              <a:t>6 Tiger Teams – to </a:t>
            </a:r>
            <a:r>
              <a:rPr lang="en-US" dirty="0">
                <a:latin typeface="Calibri" charset="0"/>
              </a:rPr>
              <a:t>implement new technology </a:t>
            </a:r>
            <a:r>
              <a:rPr lang="en-US" dirty="0" smtClean="0">
                <a:latin typeface="Calibri" charset="0"/>
              </a:rPr>
              <a:t>within next year</a:t>
            </a:r>
          </a:p>
          <a:p>
            <a:pPr marL="403225" lvl="1" indent="-231775" eaLnBrk="1" hangingPunct="1">
              <a:buFont typeface="Arial"/>
              <a:buChar char="•"/>
            </a:pPr>
            <a:r>
              <a:rPr lang="en-US" dirty="0" smtClean="0">
                <a:latin typeface="Calibri" charset="0"/>
              </a:rPr>
              <a:t>Tiger Teams have limited life and serve to address </a:t>
            </a:r>
            <a:r>
              <a:rPr lang="en-US" dirty="0">
                <a:latin typeface="Calibri" charset="0"/>
              </a:rPr>
              <a:t>S</a:t>
            </a:r>
            <a:r>
              <a:rPr lang="en-US" dirty="0" smtClean="0">
                <a:latin typeface="Calibri" charset="0"/>
              </a:rPr>
              <a:t>trategic Team needs</a:t>
            </a: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62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 idx="4294967295"/>
          </p:nvPr>
        </p:nvSpPr>
        <p:spPr>
          <a:xfrm>
            <a:off x="103328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4800" dirty="0" smtClean="0">
                <a:latin typeface="Calibri" charset="0"/>
              </a:rPr>
              <a:t>2013 </a:t>
            </a:r>
            <a:r>
              <a:rPr lang="en-US" sz="4800" dirty="0">
                <a:latin typeface="Calibri" charset="0"/>
              </a:rPr>
              <a:t>Team Structure</a:t>
            </a:r>
            <a:endParaRPr lang="en-US" dirty="0">
              <a:latin typeface="Calibri" charset="0"/>
            </a:endParaRPr>
          </a:p>
        </p:txBody>
      </p:sp>
      <p:graphicFrame>
        <p:nvGraphicFramePr>
          <p:cNvPr id="32891" name="Group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975480"/>
              </p:ext>
            </p:extLst>
          </p:nvPr>
        </p:nvGraphicFramePr>
        <p:xfrm>
          <a:off x="380998" y="1410237"/>
          <a:ext cx="8422984" cy="2219326"/>
        </p:xfrm>
        <a:graphic>
          <a:graphicData uri="http://schemas.openxmlformats.org/drawingml/2006/table">
            <a:tbl>
              <a:tblPr/>
              <a:tblGrid>
                <a:gridCol w="4518684"/>
                <a:gridCol w="39043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FY 2013 </a:t>
                      </a:r>
                      <a:r>
                        <a:rPr lang="en-US" sz="1400" b="1" u="sng" dirty="0" smtClean="0">
                          <a:latin typeface="Arial"/>
                          <a:cs typeface="Arial"/>
                        </a:rPr>
                        <a:t>Strategic Planning </a:t>
                      </a:r>
                      <a:r>
                        <a:rPr kumimoji="0" lang="en-US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Teams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FY 2013 Team Leads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 HFIP Model Strategy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Vijay Tallapragada,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Stan Benjamin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2. Model Physics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da-D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Brad </a:t>
                      </a:r>
                      <a:r>
                        <a:rPr kumimoji="0" lang="da-DK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Ferrier</a:t>
                      </a:r>
                      <a:r>
                        <a:rPr kumimoji="0" lang="da-D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Jian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-Wen Bao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3. Data Assimilation/Initialization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John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Derber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</a:t>
                      </a: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kumimoji="0" lang="pt-B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Xuguang.Wang</a:t>
                      </a: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4. Ensemble Development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Jeff Whitaker, Jiayi Peng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5. Post Processing and Verification Development Team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Mark DeMaria, David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Zelinski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 Tim Marchok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6. Societal Impacts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Jennifer Sprague, Rick </a:t>
                      </a:r>
                      <a:r>
                        <a:rPr kumimoji="0" lang="en-US" altLang="ja-JP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Knabb</a:t>
                      </a: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889" name="Group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291557"/>
              </p:ext>
            </p:extLst>
          </p:nvPr>
        </p:nvGraphicFramePr>
        <p:xfrm>
          <a:off x="381000" y="3741116"/>
          <a:ext cx="8422983" cy="2596071"/>
        </p:xfrm>
        <a:graphic>
          <a:graphicData uri="http://schemas.openxmlformats.org/drawingml/2006/table">
            <a:tbl>
              <a:tblPr/>
              <a:tblGrid>
                <a:gridCol w="4106800"/>
                <a:gridCol w="1510235"/>
                <a:gridCol w="2805948"/>
              </a:tblGrid>
              <a:tr h="293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FY 2013 Tiger Teams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Strategic Team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FY2013 Team Leads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 Web Page Design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Paula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McCaslin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 Thiago Quirino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9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2. 3-km Physics Package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Joe Cione, Chan Kieu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3. Regional Hybrid DA System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John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Derber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 Jeff Whitaker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  Use of Satellite Data in Hurricane Initialization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Tomi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Vukicevic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, John Knaff, Emily Liu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5. </a:t>
                      </a:r>
                      <a:r>
                        <a:rPr lang="en-US" sz="1400" b="0" i="0" dirty="0" smtClean="0">
                          <a:latin typeface="Arial"/>
                          <a:cs typeface="Arial"/>
                        </a:rPr>
                        <a:t>Stream 1.5 &amp; Demo System Implementation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James Franklin, Barb Brown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40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latin typeface="Arial"/>
                          <a:cs typeface="Arial"/>
                        </a:rPr>
                        <a:t>6. </a:t>
                      </a:r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Recon Data Impact Tiger Team</a:t>
                      </a:r>
                      <a:endParaRPr lang="en-US" sz="1400" b="0" i="0" dirty="0" smtClean="0">
                        <a:latin typeface="Arial"/>
                        <a:cs typeface="Arial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James Franklin,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Vijay Tallapragada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403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4000"/>
            <a:ext cx="8229600" cy="8382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+mj-lt"/>
              </a:rPr>
              <a:t>HFIP Science Review Committee</a:t>
            </a:r>
            <a:endParaRPr lang="en-US" sz="4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068"/>
            <a:ext cx="8229600" cy="3175000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b="1" dirty="0" smtClean="0">
                <a:latin typeface="+mj-lt"/>
              </a:rPr>
              <a:t>Purpose</a:t>
            </a:r>
            <a:r>
              <a:rPr lang="en-US" dirty="0" smtClean="0">
                <a:latin typeface="+mj-lt"/>
              </a:rPr>
              <a:t>: </a:t>
            </a:r>
            <a:r>
              <a:rPr lang="en-US" dirty="0"/>
              <a:t>evaluate scientific soundness and technical feasibility of proposed activities to further HFIP’s goals </a:t>
            </a:r>
            <a:endParaRPr lang="en-US" dirty="0" smtClean="0"/>
          </a:p>
          <a:p>
            <a:pPr marL="0" indent="0"/>
            <a:r>
              <a:rPr lang="en-US" dirty="0" smtClean="0">
                <a:latin typeface="+mj-lt"/>
              </a:rPr>
              <a:t>Specific </a:t>
            </a:r>
            <a:r>
              <a:rPr lang="en-US" dirty="0">
                <a:latin typeface="+mj-lt"/>
              </a:rPr>
              <a:t>tasks </a:t>
            </a:r>
            <a:r>
              <a:rPr lang="en-US" dirty="0" smtClean="0">
                <a:latin typeface="+mj-lt"/>
              </a:rPr>
              <a:t>undertaken </a:t>
            </a:r>
            <a:r>
              <a:rPr lang="en-US" dirty="0">
                <a:latin typeface="+mj-lt"/>
              </a:rPr>
              <a:t>by </a:t>
            </a:r>
            <a:r>
              <a:rPr lang="en-US" dirty="0" smtClean="0">
                <a:latin typeface="+mj-lt"/>
              </a:rPr>
              <a:t>SRC include</a:t>
            </a:r>
            <a:r>
              <a:rPr lang="en-US" dirty="0">
                <a:latin typeface="+mj-lt"/>
              </a:rPr>
              <a:t>:</a:t>
            </a:r>
          </a:p>
          <a:p>
            <a:pPr lvl="1"/>
            <a:r>
              <a:rPr lang="en-US" sz="2400" dirty="0" smtClean="0">
                <a:latin typeface="+mj-lt"/>
              </a:rPr>
              <a:t>Review </a:t>
            </a:r>
            <a:r>
              <a:rPr lang="en-US" sz="2400" dirty="0">
                <a:latin typeface="+mj-lt"/>
              </a:rPr>
              <a:t>and suggest possible changes to annual </a:t>
            </a:r>
            <a:r>
              <a:rPr lang="en-US" sz="2400" dirty="0" smtClean="0">
                <a:latin typeface="+mj-lt"/>
              </a:rPr>
              <a:t>plan</a:t>
            </a:r>
            <a:endParaRPr lang="en-US" sz="2400" dirty="0"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Review proceeding year accomplishments</a:t>
            </a:r>
          </a:p>
          <a:p>
            <a:pPr lvl="1"/>
            <a:r>
              <a:rPr lang="en-US" sz="2400" dirty="0">
                <a:latin typeface="+mj-lt"/>
              </a:rPr>
              <a:t>Review </a:t>
            </a:r>
            <a:r>
              <a:rPr lang="en-US" sz="2400" dirty="0" smtClean="0">
                <a:latin typeface="+mj-lt"/>
              </a:rPr>
              <a:t>model </a:t>
            </a:r>
            <a:r>
              <a:rPr lang="en-US" sz="2400" dirty="0">
                <a:latin typeface="+mj-lt"/>
              </a:rPr>
              <a:t>system development and observing strategy plans</a:t>
            </a:r>
          </a:p>
          <a:p>
            <a:pPr lvl="1"/>
            <a:r>
              <a:rPr lang="en-US" sz="2400" dirty="0">
                <a:latin typeface="+mj-lt"/>
              </a:rPr>
              <a:t>Review </a:t>
            </a:r>
            <a:r>
              <a:rPr lang="en-US" sz="2400" dirty="0" smtClean="0">
                <a:latin typeface="+mj-lt"/>
              </a:rPr>
              <a:t>objectives </a:t>
            </a:r>
            <a:r>
              <a:rPr lang="en-US" sz="2400" dirty="0">
                <a:latin typeface="+mj-lt"/>
              </a:rPr>
              <a:t>and makeup of </a:t>
            </a:r>
            <a:r>
              <a:rPr lang="en-US" sz="2400" dirty="0" smtClean="0">
                <a:latin typeface="+mj-lt"/>
              </a:rPr>
              <a:t>demonstration </a:t>
            </a:r>
            <a:r>
              <a:rPr lang="en-US" sz="2400" dirty="0">
                <a:latin typeface="+mj-lt"/>
              </a:rPr>
              <a:t>system </a:t>
            </a:r>
            <a:endParaRPr lang="en-US" sz="2400" dirty="0" smtClean="0">
              <a:latin typeface="+mj-lt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+mj-lt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eport 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annually 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to address 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these 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aspects of the 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program</a:t>
            </a:r>
            <a:endParaRPr lang="en-US" sz="2400" dirty="0">
              <a:latin typeface="+mj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04333" y="4453471"/>
            <a:ext cx="7298270" cy="1908214"/>
            <a:chOff x="477800" y="1405468"/>
            <a:chExt cx="7649726" cy="1908214"/>
          </a:xfrm>
        </p:grpSpPr>
        <p:sp>
          <p:nvSpPr>
            <p:cNvPr id="6" name="Rectangle 160"/>
            <p:cNvSpPr>
              <a:spLocks noChangeArrowheads="1"/>
            </p:cNvSpPr>
            <p:nvPr/>
          </p:nvSpPr>
          <p:spPr bwMode="auto">
            <a:xfrm>
              <a:off x="477800" y="1744022"/>
              <a:ext cx="7649724" cy="15696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defTabSz="2344738" fontAlgn="base">
                <a:spcBef>
                  <a:spcPct val="0"/>
                </a:spcBef>
                <a:spcAft>
                  <a:spcPct val="0"/>
                </a:spcAft>
                <a:tabLst>
                  <a:tab pos="1887538" algn="l"/>
                  <a:tab pos="3370263" algn="l"/>
                  <a:tab pos="6113463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Mike Montgomery	NPS	TC dynamics	3 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year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-128"/>
              </a:endParaRPr>
            </a:p>
            <a:p>
              <a:pPr defTabSz="2344738" fontAlgn="base">
                <a:spcBef>
                  <a:spcPct val="0"/>
                </a:spcBef>
                <a:spcAft>
                  <a:spcPct val="0"/>
                </a:spcAft>
                <a:tabLst>
                  <a:tab pos="1887538" algn="l"/>
                  <a:tab pos="3370263" algn="l"/>
                  <a:tab pos="6113463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Dave Nolan	Miami	TC regional models	3 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years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-128"/>
              </a:endParaRPr>
            </a:p>
            <a:p>
              <a:pPr defTabSz="2344738" fontAlgn="base">
                <a:spcBef>
                  <a:spcPct val="0"/>
                </a:spcBef>
                <a:spcAft>
                  <a:spcPct val="0"/>
                </a:spcAft>
                <a:tabLst>
                  <a:tab pos="1887538" algn="l"/>
                  <a:tab pos="3370263" algn="l"/>
                  <a:tab pos="6113463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Gary Barnes	UH/</a:t>
              </a:r>
              <a:r>
                <a:rPr lang="en-US" sz="1600" dirty="0" err="1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Manoa</a:t>
              </a: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	TC structure	3 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years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-128"/>
              </a:endParaRPr>
            </a:p>
            <a:p>
              <a:pPr defTabSz="2344738" fontAlgn="base">
                <a:spcBef>
                  <a:spcPct val="0"/>
                </a:spcBef>
                <a:spcAft>
                  <a:spcPct val="0"/>
                </a:spcAft>
                <a:tabLst>
                  <a:tab pos="1887538" algn="l"/>
                  <a:tab pos="3370263" algn="l"/>
                  <a:tab pos="6113463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Jim Price	Woods Hole 	Coupled models	2 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years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-128"/>
              </a:endParaRPr>
            </a:p>
            <a:p>
              <a:pPr defTabSz="2344738" fontAlgn="base">
                <a:spcBef>
                  <a:spcPct val="0"/>
                </a:spcBef>
                <a:spcAft>
                  <a:spcPct val="0"/>
                </a:spcAft>
                <a:tabLst>
                  <a:tab pos="1887538" algn="l"/>
                  <a:tab pos="3370263" algn="l"/>
                  <a:tab pos="6113463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Bob Hart	FSU	TC environment interaction	2 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years</a:t>
              </a: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-128"/>
              </a:endParaRPr>
            </a:p>
            <a:p>
              <a:pPr defTabSz="2344738" fontAlgn="base">
                <a:spcBef>
                  <a:spcPct val="0"/>
                </a:spcBef>
                <a:spcAft>
                  <a:spcPct val="0"/>
                </a:spcAft>
                <a:tabLst>
                  <a:tab pos="1887538" algn="l"/>
                  <a:tab pos="3370263" algn="l"/>
                  <a:tab pos="6113463" algn="l"/>
                </a:tabLst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  <a:cs typeface="ＭＳ Ｐゴシック" charset="-128"/>
                </a:rPr>
                <a:t>Jim Goerss 	NRL Monterey 	Global models/ensembles	2 years</a:t>
              </a:r>
            </a:p>
          </p:txBody>
        </p:sp>
        <p:sp>
          <p:nvSpPr>
            <p:cNvPr id="7" name="Text Box 161"/>
            <p:cNvSpPr txBox="1">
              <a:spLocks noChangeArrowheads="1"/>
            </p:cNvSpPr>
            <p:nvPr/>
          </p:nvSpPr>
          <p:spPr bwMode="auto">
            <a:xfrm>
              <a:off x="477800" y="1405468"/>
              <a:ext cx="7649726" cy="33855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fontAlgn="base">
                <a:spcBef>
                  <a:spcPct val="50000"/>
                </a:spcBef>
                <a:spcAft>
                  <a:spcPct val="0"/>
                </a:spcAft>
                <a:tabLst>
                  <a:tab pos="1828800" algn="l"/>
                  <a:tab pos="3370263" algn="l"/>
                  <a:tab pos="5656263" algn="l"/>
                </a:tabLst>
              </a:pPr>
              <a:r>
                <a:rPr lang="en-US" sz="1600" dirty="0" smtClean="0">
                  <a:solidFill>
                    <a:srgbClr val="000000"/>
                  </a:solidFill>
                  <a:ea typeface="ＭＳ Ｐゴシック" pitchFamily="34" charset="-128"/>
                  <a:cs typeface="ＭＳ Ｐゴシック" charset="-128"/>
                </a:rPr>
                <a:t>Name	Organization	Area </a:t>
              </a:r>
              <a:r>
                <a:rPr lang="en-US" sz="1600" dirty="0">
                  <a:solidFill>
                    <a:srgbClr val="000000"/>
                  </a:solidFill>
                  <a:ea typeface="ＭＳ Ｐゴシック" pitchFamily="34" charset="-128"/>
                  <a:cs typeface="ＭＳ Ｐゴシック" charset="-128"/>
                </a:rPr>
                <a:t>of </a:t>
              </a:r>
              <a:r>
                <a:rPr lang="en-US" sz="1600" dirty="0" smtClean="0">
                  <a:solidFill>
                    <a:srgbClr val="000000"/>
                  </a:solidFill>
                  <a:ea typeface="ＭＳ Ｐゴシック" pitchFamily="34" charset="-128"/>
                  <a:cs typeface="ＭＳ Ｐゴシック" charset="-128"/>
                </a:rPr>
                <a:t>Expertise	Term </a:t>
              </a:r>
              <a:r>
                <a:rPr lang="en-US" sz="1600" dirty="0">
                  <a:solidFill>
                    <a:srgbClr val="000000"/>
                  </a:solidFill>
                  <a:ea typeface="ＭＳ Ｐゴシック" pitchFamily="34" charset="-128"/>
                  <a:cs typeface="ＭＳ Ｐゴシック" charset="-128"/>
                </a:rPr>
                <a:t>of Service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8988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1275</Words>
  <Application>Microsoft Macintosh PowerPoint</Application>
  <PresentationFormat>On-screen Show (4:3)</PresentationFormat>
  <Paragraphs>196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Custom Design</vt:lpstr>
      <vt:lpstr>Default Design</vt:lpstr>
      <vt:lpstr>NOAA’s Hurricane Forecast Improvement Project (HFIP)</vt:lpstr>
      <vt:lpstr>PowerPoint Presentation</vt:lpstr>
      <vt:lpstr>PowerPoint Presentation</vt:lpstr>
      <vt:lpstr>PowerPoint Presentation</vt:lpstr>
      <vt:lpstr>HFIP Activities</vt:lpstr>
      <vt:lpstr>How to get there?</vt:lpstr>
      <vt:lpstr>Changing HFIP Team Structure</vt:lpstr>
      <vt:lpstr>2013 Team Structure</vt:lpstr>
      <vt:lpstr>HFIP Science Review Committee</vt:lpstr>
      <vt:lpstr>HFIP Success to Date</vt:lpstr>
      <vt:lpstr>Keys to Success</vt:lpstr>
      <vt:lpstr>Questions?</vt:lpstr>
    </vt:vector>
  </TitlesOfParts>
  <Company>NOAA/AOML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Marks</dc:creator>
  <cp:lastModifiedBy>Frank Marks</cp:lastModifiedBy>
  <cp:revision>53</cp:revision>
  <cp:lastPrinted>2013-02-25T21:48:28Z</cp:lastPrinted>
  <dcterms:created xsi:type="dcterms:W3CDTF">2013-02-24T20:58:27Z</dcterms:created>
  <dcterms:modified xsi:type="dcterms:W3CDTF">2013-02-28T21:14:56Z</dcterms:modified>
</cp:coreProperties>
</file>