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7" r:id="rId3"/>
    <p:sldMasterId id="2147483699" r:id="rId4"/>
    <p:sldMasterId id="2147483711" r:id="rId5"/>
    <p:sldMasterId id="2147483726" r:id="rId6"/>
  </p:sldMasterIdLst>
  <p:notesMasterIdLst>
    <p:notesMasterId r:id="rId17"/>
  </p:notesMasterIdLst>
  <p:sldIdLst>
    <p:sldId id="267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5" r:id="rId15"/>
    <p:sldId id="26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vert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2BC585-B024-49E5-90D8-027BB25A746B}" type="datetimeFigureOut">
              <a:rPr lang="en-US" smtClean="0"/>
              <a:t>3/4/2013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4CE522-D74A-41E7-A8A0-9B1D0F07A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4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6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64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29057" indent="-280406" defTabSz="90664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21626" indent="-224325" defTabSz="90664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70276" indent="-224325" defTabSz="90664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18927" indent="-224325" defTabSz="90664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67577" indent="-224325" defTabSz="9066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16227" indent="-224325" defTabSz="9066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64878" indent="-224325" defTabSz="9066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13528" indent="-224325" defTabSz="9066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56623F7-9B8C-4D02-9477-C49ED8F60F37}" type="slidenum">
              <a:rPr lang="en-US">
                <a:latin typeface="Calibri" pitchFamily="34" charset="0"/>
              </a:rPr>
              <a:pPr eaLnBrk="1" hangingPunct="1"/>
              <a:t>1</a:t>
            </a:fld>
            <a:endParaRPr lang="en-US">
              <a:latin typeface="Calibri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1413" y="687388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386695" y="4159771"/>
            <a:ext cx="6236804" cy="435027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45323" bIns="45323"/>
          <a:lstStyle/>
          <a:p>
            <a:pPr>
              <a:lnSpc>
                <a:spcPct val="90000"/>
              </a:lnSpc>
              <a:defRPr/>
            </a:pPr>
            <a:endParaRPr lang="en-US" sz="1100" dirty="0">
              <a:ea typeface="ＭＳ Ｐゴシック" pitchFamily="34" charset="-128"/>
            </a:endParaRPr>
          </a:p>
          <a:p>
            <a:pPr marL="112163" indent="-112163">
              <a:lnSpc>
                <a:spcPct val="90000"/>
              </a:lnSpc>
              <a:defRPr/>
            </a:pPr>
            <a:r>
              <a:rPr lang="en-US" sz="1100" dirty="0">
                <a:ea typeface="ＭＳ Ｐゴシック" pitchFamily="34" charset="-128"/>
              </a:rPr>
              <a:t> 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CE522-D74A-41E7-A8A0-9B1D0F07A1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30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5844" name="Slide Number Placeholder 3"/>
          <p:cNvSpPr txBox="1">
            <a:spLocks noGrp="1"/>
          </p:cNvSpPr>
          <p:nvPr/>
        </p:nvSpPr>
        <p:spPr bwMode="auto">
          <a:xfrm>
            <a:off x="3884616" y="8685215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 anchor="b"/>
          <a:lstStyle>
            <a:lvl1pPr defTabSz="93186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7B15C7-7BB0-44AD-B54E-376C717C1B5C}" type="slidenum">
              <a:rPr lang="en-US" sz="1200">
                <a:solidFill>
                  <a:srgbClr val="000000"/>
                </a:solidFill>
                <a:latin typeface="Calibri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CE522-D74A-41E7-A8A0-9B1D0F07A1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92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CE522-D74A-41E7-A8A0-9B1D0F07A1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09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CE522-D74A-41E7-A8A0-9B1D0F07A1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770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CE522-D74A-41E7-A8A0-9B1D0F07A1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13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12730"/>
            <a:fld id="{93CCBC77-9164-41A6-A58C-793101AE627A}" type="slidenum">
              <a:rPr lang="en-US" smtClean="0">
                <a:solidFill>
                  <a:srgbClr val="000000"/>
                </a:solidFill>
              </a:rPr>
              <a:pPr defTabSz="912730"/>
              <a:t>7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12730"/>
            <a:fld id="{62551412-1E4D-4F5E-8AED-B9452B1B1793}" type="slidenum">
              <a:rPr lang="en-US" smtClean="0">
                <a:solidFill>
                  <a:srgbClr val="000000"/>
                </a:solidFill>
              </a:rPr>
              <a:pPr defTabSz="912730"/>
              <a:t>8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 txBox="1">
            <a:spLocks noGrp="1" noChangeArrowheads="1"/>
          </p:cNvSpPr>
          <p:nvPr/>
        </p:nvSpPr>
        <p:spPr bwMode="auto">
          <a:xfrm>
            <a:off x="3884753" y="8687112"/>
            <a:ext cx="2971697" cy="455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5" tIns="45703" rIns="91405" bIns="45703" anchor="b"/>
          <a:lstStyle/>
          <a:p>
            <a:pPr algn="r" defTabSz="912838" fontAlgn="base">
              <a:spcBef>
                <a:spcPct val="0"/>
              </a:spcBef>
              <a:spcAft>
                <a:spcPct val="0"/>
              </a:spcAft>
            </a:pPr>
            <a:fld id="{B06E3464-455D-423E-BFAE-9AFF28840CF6}" type="slidenum">
              <a:rPr lang="en-US" sz="1200">
                <a:solidFill>
                  <a:prstClr val="black"/>
                </a:solidFill>
                <a:latin typeface="Arial" charset="0"/>
                <a:cs typeface="Arial" charset="0"/>
              </a:rPr>
              <a:pPr algn="r" defTabSz="912838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00A4-C55C-43B6-8F0A-881B8A93E664}" type="datetimeFigureOut">
              <a:rPr lang="en-US" smtClean="0"/>
              <a:t>3/4/2013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F1912-AD1E-4571-8520-C41802D4D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51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00A4-C55C-43B6-8F0A-881B8A93E664}" type="datetimeFigureOut">
              <a:rPr lang="en-US" smtClean="0"/>
              <a:t>3/4/2013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F1912-AD1E-4571-8520-C41802D4D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551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00A4-C55C-43B6-8F0A-881B8A93E664}" type="datetimeFigureOut">
              <a:rPr lang="en-US" smtClean="0"/>
              <a:t>3/4/2013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F1912-AD1E-4571-8520-C41802D4D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13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Rectangle 3"/>
          <p:cNvSpPr>
            <a:spLocks noGrp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US" sz="3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611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Rectangle 3"/>
          <p:cNvSpPr>
            <a:spLocks noGrp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US" sz="3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8650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Rectangle 3"/>
          <p:cNvSpPr>
            <a:spLocks noGrp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US" sz="3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919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Rectangle 3"/>
          <p:cNvSpPr>
            <a:spLocks noGrp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US" sz="3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288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Rectangle 3"/>
          <p:cNvSpPr>
            <a:spLocks noGrp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US" sz="3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246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Rectangle 3"/>
          <p:cNvSpPr>
            <a:spLocks noGrp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US" sz="3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437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Rectangle 3"/>
          <p:cNvSpPr>
            <a:spLocks noGrp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US" sz="3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660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Rectangle 3"/>
          <p:cNvSpPr>
            <a:spLocks noGrp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US" sz="3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642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00A4-C55C-43B6-8F0A-881B8A93E664}" type="datetimeFigureOut">
              <a:rPr lang="en-US" smtClean="0"/>
              <a:t>3/4/2013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F1912-AD1E-4571-8520-C41802D4D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7712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Rectangle 3"/>
          <p:cNvSpPr>
            <a:spLocks noGrp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US" sz="3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8406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Rectangle 3"/>
          <p:cNvSpPr>
            <a:spLocks noGrp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US" sz="3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498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Rectangle 3"/>
          <p:cNvSpPr>
            <a:spLocks noGrp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US" sz="3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9109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Rectangle 3"/>
          <p:cNvSpPr>
            <a:spLocks noGrp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US" sz="3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8020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Rectangle 3"/>
          <p:cNvSpPr>
            <a:spLocks noGrp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US" sz="3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010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Rectangle 3"/>
          <p:cNvSpPr>
            <a:spLocks noGrp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US" sz="3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8879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Rectangle 3"/>
          <p:cNvSpPr>
            <a:spLocks noGrp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US" sz="3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5007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60A14-B0F1-4602-A335-32FF6DE7B6BC}" type="datetimeFigureOut">
              <a:rPr lang="en-US"/>
              <a:pPr>
                <a:defRPr/>
              </a:pPr>
              <a:t>3/4/2013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F20FA-DEFF-47EC-BE75-D5635777ED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780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37BF7-02B9-4EA4-8466-52B338200840}" type="datetimeFigureOut">
              <a:rPr lang="en-US"/>
              <a:pPr>
                <a:defRPr/>
              </a:pPr>
              <a:t>3/4/2013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6D30E-DE58-4125-A5B8-427DA89A9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828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8D82F-C35D-4086-8E54-AE379ABF380E}" type="datetimeFigureOut">
              <a:rPr lang="en-US"/>
              <a:pPr>
                <a:defRPr/>
              </a:pPr>
              <a:t>3/4/2013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4B550-6367-4731-9B0F-D405CCCEB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80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00A4-C55C-43B6-8F0A-881B8A93E664}" type="datetimeFigureOut">
              <a:rPr lang="en-US" smtClean="0"/>
              <a:t>3/4/2013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F1912-AD1E-4571-8520-C41802D4D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218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85DD9-AF7B-4B12-B9FB-07F5044D2A30}" type="datetimeFigureOut">
              <a:rPr lang="en-US"/>
              <a:pPr>
                <a:defRPr/>
              </a:pPr>
              <a:t>3/4/2013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BA832-4CFE-4FD4-BB9B-87992D7354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516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8BE3F-98DA-4C35-846A-C1900BDCAA82}" type="datetimeFigureOut">
              <a:rPr lang="en-US"/>
              <a:pPr>
                <a:defRPr/>
              </a:pPr>
              <a:t>3/4/2013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E639A-C3DD-4C23-BE6B-CBDED01DB9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919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8E9CC-F396-4FE9-91F6-B1280345A397}" type="datetimeFigureOut">
              <a:rPr lang="en-US"/>
              <a:pPr>
                <a:defRPr/>
              </a:pPr>
              <a:t>3/4/2013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197E5-C8CF-400B-89DB-382CB43E9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630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C3EB6-69D1-443F-B9D5-54B93B63588E}" type="datetimeFigureOut">
              <a:rPr lang="en-US"/>
              <a:pPr>
                <a:defRPr/>
              </a:pPr>
              <a:t>3/4/2013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25375-987D-4AFD-A18D-CFDBC7C45A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8554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316A3-6252-46AE-8D07-05C4C3449A79}" type="datetimeFigureOut">
              <a:rPr lang="en-US"/>
              <a:pPr>
                <a:defRPr/>
              </a:pPr>
              <a:t>3/4/2013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66E29-DFE0-414F-A0C7-5D775D56B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403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EC096-0083-45B1-9D7D-7C899B38694D}" type="datetimeFigureOut">
              <a:rPr lang="en-US"/>
              <a:pPr>
                <a:defRPr/>
              </a:pPr>
              <a:t>3/4/2013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B7108-92B7-4230-9627-3E27BF17A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175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7A38B-CD76-4D7D-B060-D57D15D21829}" type="datetimeFigureOut">
              <a:rPr lang="en-US"/>
              <a:pPr>
                <a:defRPr/>
              </a:pPr>
              <a:t>3/4/2013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EB58D-1DFD-4D21-8A17-12F08DB2B8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945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8C826-2AFE-4E22-B882-4AA408734322}" type="datetimeFigureOut">
              <a:rPr lang="en-US"/>
              <a:pPr>
                <a:defRPr/>
              </a:pPr>
              <a:t>3/4/2013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391BB-B194-4845-9496-523FAC18FC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4598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F153-672B-47F3-AF14-E8CF98090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9636-44E7-422A-A440-78DD8ACEF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8226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F153-672B-47F3-AF14-E8CF98090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9636-44E7-422A-A440-78DD8ACEF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00A4-C55C-43B6-8F0A-881B8A93E664}" type="datetimeFigureOut">
              <a:rPr lang="en-US" smtClean="0"/>
              <a:t>3/4/2013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F1912-AD1E-4571-8520-C41802D4D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3242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F153-672B-47F3-AF14-E8CF98090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9636-44E7-422A-A440-78DD8ACEF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99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F153-672B-47F3-AF14-E8CF98090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9636-44E7-422A-A440-78DD8ACEF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7971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F153-672B-47F3-AF14-E8CF98090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9636-44E7-422A-A440-78DD8ACEF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5532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F153-672B-47F3-AF14-E8CF98090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9636-44E7-422A-A440-78DD8ACEF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8846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F153-672B-47F3-AF14-E8CF98090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9636-44E7-422A-A440-78DD8ACEF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7100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F153-672B-47F3-AF14-E8CF98090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9636-44E7-422A-A440-78DD8ACEF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8323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F153-672B-47F3-AF14-E8CF98090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9636-44E7-422A-A440-78DD8ACEF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6651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F153-672B-47F3-AF14-E8CF98090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9636-44E7-422A-A440-78DD8ACEF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4010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F153-672B-47F3-AF14-E8CF98090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9636-44E7-422A-A440-78DD8ACEF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4265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CDC7C42-06F9-4391-86C7-7100A165E678}" type="datetimeFigureOut">
              <a:rPr lang="en-US"/>
              <a:pPr>
                <a:defRPr/>
              </a:pPr>
              <a:t>3/4/2013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4F83A52-B6D0-46DB-9DC3-A48D7A249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64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00A4-C55C-43B6-8F0A-881B8A93E664}" type="datetimeFigureOut">
              <a:rPr lang="en-US" smtClean="0"/>
              <a:t>3/4/2013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F1912-AD1E-4571-8520-C41802D4D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090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CDC7C42-06F9-4391-86C7-7100A165E678}" type="datetimeFigureOut">
              <a:rPr lang="en-US"/>
              <a:pPr>
                <a:defRPr/>
              </a:pPr>
              <a:t>3/4/2013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838601F-3611-47E8-9062-773C19A089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994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CDC7C42-06F9-4391-86C7-7100A165E678}" type="datetimeFigureOut">
              <a:rPr lang="en-US"/>
              <a:pPr>
                <a:defRPr/>
              </a:pPr>
              <a:t>3/4/2013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D473333-4AAB-47C4-A8CC-39450C790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761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CDC7C42-06F9-4391-86C7-7100A165E678}" type="datetimeFigureOut">
              <a:rPr lang="en-US"/>
              <a:pPr>
                <a:defRPr/>
              </a:pPr>
              <a:t>3/4/2013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42EAEDA-0DF2-4F1E-9EB2-921F957094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224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CDC7C42-06F9-4391-86C7-7100A165E678}" type="datetimeFigureOut">
              <a:rPr lang="en-US"/>
              <a:pPr>
                <a:defRPr/>
              </a:pPr>
              <a:t>3/4/2013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C47D158-B87E-4A7A-B3FF-463C67AA55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440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CDC7C42-06F9-4391-86C7-7100A165E678}" type="datetimeFigureOut">
              <a:rPr lang="en-US"/>
              <a:pPr>
                <a:defRPr/>
              </a:pPr>
              <a:t>3/4/2013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DD4041E-0CDA-4BE2-A703-7059F82CF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624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CDC7C42-06F9-4391-86C7-7100A165E678}" type="datetimeFigureOut">
              <a:rPr lang="en-US"/>
              <a:pPr>
                <a:defRPr/>
              </a:pPr>
              <a:t>3/4/2013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21BBBFA-1A6F-4062-975C-3E2D6C537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718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CDC7C42-06F9-4391-86C7-7100A165E678}" type="datetimeFigureOut">
              <a:rPr lang="en-US"/>
              <a:pPr>
                <a:defRPr/>
              </a:pPr>
              <a:t>3/4/2013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816803B-399A-4CC8-BEA3-4341909108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448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CDC7C42-06F9-4391-86C7-7100A165E678}" type="datetimeFigureOut">
              <a:rPr lang="en-US"/>
              <a:pPr>
                <a:defRPr/>
              </a:pPr>
              <a:t>3/4/2013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AAB4334-2D6A-4A90-8D23-6D94ADFA92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8353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CDC7C42-06F9-4391-86C7-7100A165E678}" type="datetimeFigureOut">
              <a:rPr lang="en-US"/>
              <a:pPr>
                <a:defRPr/>
              </a:pPr>
              <a:t>3/4/2013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B534082-7892-46DC-A319-80DDA01BB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637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CDC7C42-06F9-4391-86C7-7100A165E678}" type="datetimeFigureOut">
              <a:rPr lang="en-US"/>
              <a:pPr>
                <a:defRPr/>
              </a:pPr>
              <a:t>3/4/2013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B6D5C00-1FA6-4093-B0C6-5DDD815D61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6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00A4-C55C-43B6-8F0A-881B8A93E664}" type="datetimeFigureOut">
              <a:rPr lang="en-US" smtClean="0"/>
              <a:t>3/4/2013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F1912-AD1E-4571-8520-C41802D4D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8418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A7730-6B4D-4ED5-904E-8FC4FCFAA343}" type="datetime1">
              <a:rPr lang="en-US"/>
              <a:pPr>
                <a:defRPr/>
              </a:pPr>
              <a:t>3/4/2013</a:t>
            </a:fld>
            <a:r>
              <a:rPr lang="en-US"/>
              <a:t>January 5, 2006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C894F-1077-4F03-B35D-B7771A1045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0772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1954E-AED0-492B-8A9C-E516B92C0681}" type="datetime1">
              <a:rPr lang="en-US"/>
              <a:pPr>
                <a:defRPr/>
              </a:pPr>
              <a:t>3/4/2013</a:t>
            </a:fld>
            <a:r>
              <a:rPr lang="en-US"/>
              <a:t>January 5, 2006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4F1D2-02F5-491D-AA8F-39A295B2DE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8660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C9807-A4BC-4AAD-BB76-C355328F0550}" type="datetime1">
              <a:rPr lang="en-US"/>
              <a:pPr>
                <a:defRPr/>
              </a:pPr>
              <a:t>3/4/2013</a:t>
            </a:fld>
            <a:r>
              <a:rPr lang="en-US"/>
              <a:t>January 5, 2006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23D9E-DF4F-444B-8CD2-B3A9F85638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9278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CD20-85F5-461D-A70C-49CE9C36761E}" type="datetime1">
              <a:rPr lang="en-US"/>
              <a:pPr>
                <a:defRPr/>
              </a:pPr>
              <a:t>3/4/2013</a:t>
            </a:fld>
            <a:r>
              <a:rPr lang="en-US"/>
              <a:t>January 5, 2006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7559A-6DB2-4FFD-B50C-7165AD048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3779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2E17E-B7E2-4B77-A85E-F95C4AFE503C}" type="datetime1">
              <a:rPr lang="en-US"/>
              <a:pPr>
                <a:defRPr/>
              </a:pPr>
              <a:t>3/4/2013</a:t>
            </a:fld>
            <a:r>
              <a:rPr lang="en-US"/>
              <a:t>January 5, 2006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D8052-EAA3-45AF-BC7D-88A84E5062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2077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A1DD8-7345-491C-A258-4A2E34AEE11B}" type="datetime1">
              <a:rPr lang="en-US"/>
              <a:pPr>
                <a:defRPr/>
              </a:pPr>
              <a:t>3/4/2013</a:t>
            </a:fld>
            <a:r>
              <a:rPr lang="en-US"/>
              <a:t>January 5, 2006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D3B93-78B5-46BA-B1C5-2C0DCDFBAC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0895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C5399-9D48-4F84-8BC5-DCC897BDB9E4}" type="datetime1">
              <a:rPr lang="en-US"/>
              <a:pPr>
                <a:defRPr/>
              </a:pPr>
              <a:t>3/4/2013</a:t>
            </a:fld>
            <a:r>
              <a:rPr lang="en-US"/>
              <a:t>January 5, 2006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3FA96-08C4-4398-A214-55F363DE4B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4971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E7E01-D0D0-4B10-AECE-21C71F1D7035}" type="datetime1">
              <a:rPr lang="en-US"/>
              <a:pPr>
                <a:defRPr/>
              </a:pPr>
              <a:t>3/4/2013</a:t>
            </a:fld>
            <a:r>
              <a:rPr lang="en-US"/>
              <a:t>January 5, 2006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2476B-4652-4705-8017-6B945B5B14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3104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6975F-9BC3-4904-A4EC-0C4E925FD84E}" type="datetime1">
              <a:rPr lang="en-US"/>
              <a:pPr>
                <a:defRPr/>
              </a:pPr>
              <a:t>3/4/2013</a:t>
            </a:fld>
            <a:r>
              <a:rPr lang="en-US"/>
              <a:t>January 5, 2006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1065BC-A9DD-4894-956F-CF7DBC277E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7668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C2FFF-8833-4CB1-9AB7-3DAA565BB65A}" type="datetime1">
              <a:rPr lang="en-US"/>
              <a:pPr>
                <a:defRPr/>
              </a:pPr>
              <a:t>3/4/2013</a:t>
            </a:fld>
            <a:r>
              <a:rPr lang="en-US"/>
              <a:t>January 5, 2006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97B5C-5EB6-441F-A956-B43C52C559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350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00A4-C55C-43B6-8F0A-881B8A93E664}" type="datetimeFigureOut">
              <a:rPr lang="en-US" smtClean="0"/>
              <a:t>3/4/2013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F1912-AD1E-4571-8520-C41802D4D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144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30290-47C8-4BEC-894D-BAC852B453A7}" type="datetime1">
              <a:rPr lang="en-US"/>
              <a:pPr>
                <a:defRPr/>
              </a:pPr>
              <a:t>3/4/2013</a:t>
            </a:fld>
            <a:r>
              <a:rPr lang="en-US"/>
              <a:t>January 5, 2006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F7D03-CBC7-44C2-8D75-B0BA708BCF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3349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6172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76400"/>
            <a:ext cx="38100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C6267-73C0-4E58-8537-0C88B86EBA88}" type="datetime1">
              <a:rPr lang="en-US"/>
              <a:pPr>
                <a:defRPr/>
              </a:pPr>
              <a:t>3/4/2013</a:t>
            </a:fld>
            <a:r>
              <a:rPr lang="en-US"/>
              <a:t>January 5, 2006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695C1-9096-40E8-A674-B4E547CCC4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1487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6172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676400"/>
            <a:ext cx="7772400" cy="44196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94A0A-D397-4871-82D0-8F6ED84675EF}" type="datetime1">
              <a:rPr lang="en-US"/>
              <a:pPr>
                <a:defRPr/>
              </a:pPr>
              <a:t>3/4/2013</a:t>
            </a:fld>
            <a:r>
              <a:rPr lang="en-US"/>
              <a:t>January 5, 2006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1F51A-BAA6-446C-AC70-6B430EFB5A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509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6172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676400"/>
            <a:ext cx="7772400" cy="4419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303E2-2F3F-44F7-A584-9FD510227DD2}" type="datetime1">
              <a:rPr lang="en-US"/>
              <a:pPr>
                <a:defRPr/>
              </a:pPr>
              <a:t>3/4/2013</a:t>
            </a:fld>
            <a:r>
              <a:rPr lang="en-US"/>
              <a:t>January 5, 2006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47217-40F8-4079-8347-16C1F1B65C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6907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0926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9958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6998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5583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3549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457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00A4-C55C-43B6-8F0A-881B8A93E664}" type="datetimeFigureOut">
              <a:rPr lang="en-US" smtClean="0"/>
              <a:t>3/4/2013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F1912-AD1E-4571-8520-C41802D4D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478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6510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8093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5468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803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325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00A4-C55C-43B6-8F0A-881B8A93E664}" type="datetimeFigureOut">
              <a:rPr lang="en-US" smtClean="0"/>
              <a:t>3/4/2013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F1912-AD1E-4571-8520-C41802D4D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65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6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900A4-C55C-43B6-8F0A-881B8A93E664}" type="datetimeFigureOut">
              <a:rPr lang="en-US" smtClean="0"/>
              <a:t>3/4/2013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F1912-AD1E-4571-8520-C41802D4D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17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310DC6F-51C4-45B0-8FD9-190AB434C3AB}" type="datetimeFigureOut">
              <a:rPr lang="en-US"/>
              <a:pPr>
                <a:defRPr/>
              </a:pPr>
              <a:t>3/4/2013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29659D1-5D26-4771-9456-94824EEE3A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62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EF153-672B-47F3-AF14-E8CF98090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79636-44E7-422A-A440-78DD8ACEF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875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83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DCDC7C42-06F9-4391-86C7-7100A165E678}" type="datetimeFigureOut">
              <a:rPr lang="en-US"/>
              <a:pPr>
                <a:defRPr/>
              </a:pPr>
              <a:t>3/4/2013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2091262F-6599-4E35-BB7C-C2C160527F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9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doc_logo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696200" y="228600"/>
            <a:ext cx="121920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228600"/>
            <a:ext cx="6172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4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2ADF3A-6BEE-4C8F-8BE9-7A63B26C53F6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3/4/2013</a:t>
            </a:fld>
            <a:r>
              <a:rPr lang="en-US"/>
              <a:t>January 5, 2006</a:t>
            </a:r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018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39D2A5-FFAC-4B5A-9F76-60ACF852018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3080" name="Line 9"/>
          <p:cNvSpPr>
            <a:spLocks noChangeShapeType="1"/>
          </p:cNvSpPr>
          <p:nvPr/>
        </p:nvSpPr>
        <p:spPr bwMode="auto">
          <a:xfrm>
            <a:off x="228600" y="1524000"/>
            <a:ext cx="8686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30729" name="Picture 10" descr="NOAA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03200" y="225425"/>
            <a:ext cx="1216025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915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A4252-1B7C-44E9-911C-ACED36C68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CCE95-7D96-44F8-ABC4-F94A00690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7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4127500"/>
            <a:ext cx="9144000" cy="457200"/>
          </a:xfrm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>
            <a:normAutofit/>
          </a:bodyPr>
          <a:lstStyle/>
          <a:p>
            <a:pPr marL="0" indent="0" algn="ctr" defTabSz="914400" eaLnBrk="1" hangingPunct="1">
              <a:lnSpc>
                <a:spcPct val="8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en-US" sz="2000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Welcome to the 67</a:t>
            </a:r>
            <a:r>
              <a:rPr lang="en-US" sz="2000" b="1" i="1" baseline="3000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th</a:t>
            </a:r>
            <a:r>
              <a:rPr lang="en-US" sz="2000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 IHC Tropical Cyclone Research Forum</a:t>
            </a:r>
          </a:p>
          <a:p>
            <a:pPr marL="0" indent="0" algn="ctr" defTabSz="914400" eaLnBrk="1" hangingPunct="1">
              <a:lnSpc>
                <a:spcPct val="8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en-US" sz="3600" b="1" i="1" dirty="0" smtClean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3073400"/>
            <a:ext cx="9144000" cy="876300"/>
          </a:xfrm>
        </p:spPr>
        <p:txBody>
          <a:bodyPr anchor="ctr">
            <a:normAutofit fontScale="90000"/>
          </a:bodyPr>
          <a:lstStyle/>
          <a:p>
            <a:pPr>
              <a:defRPr/>
            </a:pPr>
            <a:r>
              <a:rPr lang="en-US" sz="3200" b="1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National Oceanic and Atmospheric Administration</a:t>
            </a:r>
            <a:br>
              <a:rPr lang="en-US" sz="3200" b="1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</a:br>
            <a:r>
              <a:rPr lang="en-US" sz="2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Building a Weather-Ready Nation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sz="3200" b="1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968707" name="Rectangle 3"/>
          <p:cNvSpPr>
            <a:spLocks noChangeArrowheads="1"/>
          </p:cNvSpPr>
          <p:nvPr/>
        </p:nvSpPr>
        <p:spPr bwMode="auto">
          <a:xfrm rot="16200000">
            <a:off x="4524375" y="-650875"/>
            <a:ext cx="92075" cy="914082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pic>
        <p:nvPicPr>
          <p:cNvPr id="968710" name="Picture 6" descr="ivan4x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25" y="214313"/>
            <a:ext cx="2514600" cy="2514600"/>
          </a:xfrm>
          <a:prstGeom prst="rect">
            <a:avLst/>
          </a:prstGeom>
          <a:noFill/>
          <a:ln w="57150">
            <a:solidFill>
              <a:schemeClr val="tx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tx2">
                <a:alpha val="50000"/>
              </a:schemeClr>
            </a:outerShdw>
          </a:effectLst>
        </p:spPr>
      </p:pic>
      <p:pic>
        <p:nvPicPr>
          <p:cNvPr id="968715" name="Picture 1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14313"/>
            <a:ext cx="2514600" cy="2513012"/>
          </a:xfrm>
          <a:prstGeom prst="rect">
            <a:avLst/>
          </a:prstGeom>
          <a:noFill/>
          <a:ln w="57150">
            <a:solidFill>
              <a:srgbClr val="336699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tx2">
                <a:alpha val="50000"/>
              </a:schemeClr>
            </a:outerShdw>
          </a:effectLst>
        </p:spPr>
      </p:pic>
      <p:pic>
        <p:nvPicPr>
          <p:cNvPr id="968716" name="Picture Placeholder 33" descr="HWT-EWP-2007.jpg"/>
          <p:cNvPicPr>
            <a:picLocks/>
          </p:cNvPicPr>
          <p:nvPr/>
        </p:nvPicPr>
        <p:blipFill>
          <a:blip r:embed="rId5"/>
          <a:srcRect l="18961" t="5597" r="24960" b="15096"/>
          <a:stretch>
            <a:fillRect/>
          </a:stretch>
        </p:blipFill>
        <p:spPr bwMode="auto">
          <a:xfrm>
            <a:off x="6248400" y="214313"/>
            <a:ext cx="2514600" cy="2514600"/>
          </a:xfrm>
          <a:prstGeom prst="rect">
            <a:avLst/>
          </a:prstGeom>
          <a:noFill/>
          <a:ln w="57150">
            <a:solidFill>
              <a:schemeClr val="tx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tx2">
                <a:alpha val="50000"/>
              </a:schemeClr>
            </a:outerShdw>
          </a:effectLst>
        </p:spPr>
      </p:pic>
      <p:sp>
        <p:nvSpPr>
          <p:cNvPr id="4104" name="Text Box 12"/>
          <p:cNvSpPr txBox="1">
            <a:spLocks noChangeArrowheads="1"/>
          </p:cNvSpPr>
          <p:nvPr/>
        </p:nvSpPr>
        <p:spPr bwMode="auto">
          <a:xfrm>
            <a:off x="1476375" y="5130800"/>
            <a:ext cx="565150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3000" b="1" dirty="0" smtClean="0">
                <a:solidFill>
                  <a:srgbClr val="3568A5"/>
                </a:solidFill>
                <a:latin typeface="Calibri" pitchFamily="34" charset="0"/>
              </a:rPr>
              <a:t>Dr. Louis </a:t>
            </a:r>
            <a:r>
              <a:rPr lang="en-US" sz="3000" b="1" dirty="0" err="1" smtClean="0">
                <a:solidFill>
                  <a:srgbClr val="3568A5"/>
                </a:solidFill>
                <a:latin typeface="Calibri" pitchFamily="34" charset="0"/>
              </a:rPr>
              <a:t>Uccellini</a:t>
            </a:r>
            <a:endParaRPr lang="en-US" sz="3000" b="1" dirty="0">
              <a:solidFill>
                <a:srgbClr val="3568A5"/>
              </a:solidFill>
              <a:latin typeface="Calibri" pitchFamily="34" charset="0"/>
            </a:endParaRPr>
          </a:p>
          <a:p>
            <a:pPr eaLnBrk="1" hangingPunct="1"/>
            <a:r>
              <a:rPr lang="en-US" sz="1600" dirty="0" smtClean="0">
                <a:solidFill>
                  <a:srgbClr val="3568A5"/>
                </a:solidFill>
                <a:latin typeface="Calibri" pitchFamily="34" charset="0"/>
              </a:rPr>
              <a:t>NOAA Associate Administrator for Weather Services and</a:t>
            </a:r>
            <a:endParaRPr lang="en-US" sz="1600" dirty="0">
              <a:solidFill>
                <a:srgbClr val="3568A5"/>
              </a:solidFill>
              <a:latin typeface="Calibri" pitchFamily="34" charset="0"/>
            </a:endParaRPr>
          </a:p>
          <a:p>
            <a:pPr eaLnBrk="1" hangingPunct="1"/>
            <a:r>
              <a:rPr lang="en-US" sz="1600" dirty="0" smtClean="0">
                <a:solidFill>
                  <a:srgbClr val="3568A5"/>
                </a:solidFill>
                <a:latin typeface="Calibri" pitchFamily="34" charset="0"/>
              </a:rPr>
              <a:t>Director, National Weather Service</a:t>
            </a:r>
            <a:endParaRPr lang="en-US" sz="1600" dirty="0">
              <a:solidFill>
                <a:srgbClr val="3568A5"/>
              </a:solidFill>
              <a:latin typeface="Calibri" pitchFamily="34" charset="0"/>
            </a:endParaRPr>
          </a:p>
          <a:p>
            <a:pPr eaLnBrk="1" hangingPunct="1"/>
            <a:r>
              <a:rPr lang="en-US" sz="1600" dirty="0" smtClean="0">
                <a:solidFill>
                  <a:srgbClr val="3568A5"/>
                </a:solidFill>
                <a:latin typeface="Calibri" pitchFamily="34" charset="0"/>
              </a:rPr>
              <a:t>College Park, MD</a:t>
            </a:r>
            <a:endParaRPr lang="en-US" sz="1600" dirty="0">
              <a:solidFill>
                <a:srgbClr val="3568A5"/>
              </a:solidFill>
              <a:latin typeface="Calibri" pitchFamily="34" charset="0"/>
            </a:endParaRPr>
          </a:p>
          <a:p>
            <a:pPr eaLnBrk="1" hangingPunct="1"/>
            <a:r>
              <a:rPr lang="en-US" sz="1600" dirty="0" smtClean="0">
                <a:solidFill>
                  <a:srgbClr val="3568A5"/>
                </a:solidFill>
                <a:latin typeface="Calibri" pitchFamily="34" charset="0"/>
              </a:rPr>
              <a:t>March 5, </a:t>
            </a:r>
            <a:r>
              <a:rPr lang="en-US" sz="1600" dirty="0">
                <a:solidFill>
                  <a:srgbClr val="3568A5"/>
                </a:solidFill>
                <a:latin typeface="Calibri" pitchFamily="34" charset="0"/>
              </a:rPr>
              <a:t>2013</a:t>
            </a:r>
          </a:p>
        </p:txBody>
      </p:sp>
      <p:pic>
        <p:nvPicPr>
          <p:cNvPr id="14" name="Picture 16" descr="test logo.eps"/>
          <p:cNvPicPr preferRelativeResize="0"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54102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</p:pic>
      <p:grpSp>
        <p:nvGrpSpPr>
          <p:cNvPr id="4106" name="Group 8"/>
          <p:cNvGrpSpPr>
            <a:grpSpLocks/>
          </p:cNvGrpSpPr>
          <p:nvPr/>
        </p:nvGrpSpPr>
        <p:grpSpPr bwMode="auto">
          <a:xfrm>
            <a:off x="7567613" y="5492750"/>
            <a:ext cx="1143000" cy="1143000"/>
            <a:chOff x="4664" y="3471"/>
            <a:chExt cx="461" cy="459"/>
          </a:xfrm>
        </p:grpSpPr>
        <p:sp>
          <p:nvSpPr>
            <p:cNvPr id="16" name="Oval 9"/>
            <p:cNvSpPr>
              <a:spLocks noChangeArrowheads="1"/>
            </p:cNvSpPr>
            <p:nvPr/>
          </p:nvSpPr>
          <p:spPr bwMode="auto">
            <a:xfrm>
              <a:off x="4722" y="3514"/>
              <a:ext cx="378" cy="378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>
              <a:outerShdw blurRad="63500" dist="17961" dir="2700000" algn="ctr" rotWithShape="0">
                <a:schemeClr val="bg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4108" name="Picture 10" descr="doc_logo"/>
            <p:cNvPicPr preferRelativeResize="0"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4" y="3471"/>
              <a:ext cx="461" cy="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77280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68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68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68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68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68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8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68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68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68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6261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Summary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208" y="1066800"/>
            <a:ext cx="8775192" cy="647264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Forecasts were generally based on ensemble model approach  (from U.S., Europe and Canada). </a:t>
            </a:r>
          </a:p>
          <a:p>
            <a:pPr>
              <a:lnSpc>
                <a:spcPct val="1200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ECMWF higher resolution deterministic and ensemble models provided consistent alert       (7+ days in advance) with remarkable accuracy, yet did over-forecast the storm intensity </a:t>
            </a:r>
          </a:p>
          <a:p>
            <a:pPr lvl="1">
              <a:lnSpc>
                <a:spcPct val="1200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Be careful with overgeneralizations, GFS had best track forecasts for 2012 season</a:t>
            </a:r>
          </a:p>
          <a:p>
            <a:pPr>
              <a:lnSpc>
                <a:spcPct val="1200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Beginning </a:t>
            </a: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Thursday – Friday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: NOAA/NWS communicated/coordinated all forecasts with FEMA/emergency management community; NHC provided briefings to the White House</a:t>
            </a:r>
          </a:p>
          <a:p>
            <a:pPr>
              <a:lnSpc>
                <a:spcPct val="1200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Media coordination started on Thursday and continued </a:t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through the event</a:t>
            </a:r>
          </a:p>
          <a:p>
            <a:pPr>
              <a:lnSpc>
                <a:spcPct val="1200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Conveyed consistent forecast message to EMs/media/public </a:t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on the historic nature, unique characteristics and destructive </a:t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potential for this storm</a:t>
            </a:r>
          </a:p>
          <a:p>
            <a:pPr>
              <a:lnSpc>
                <a:spcPct val="1200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Primary model issue for this case: ongoing HFIP research </a:t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points to enhanced resolution to improve deterministic and </a:t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ensemble systems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DOC_LOGO_1X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7366"/>
            <a:ext cx="838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Noaa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388" y="85778"/>
            <a:ext cx="836612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304800" y="961424"/>
            <a:ext cx="8382000" cy="0"/>
          </a:xfrm>
          <a:prstGeom prst="line">
            <a:avLst/>
          </a:prstGeom>
          <a:noFill/>
          <a:ln w="57150" cmpd="thinThick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050" name="Picture 2" descr="http://www.rsmas.miami.edu/blog/wp-content/uploads/2012/10/latestfull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056" y="3921921"/>
            <a:ext cx="2828544" cy="232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62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9"/>
          <p:cNvSpPr>
            <a:spLocks noChangeArrowheads="1"/>
          </p:cNvSpPr>
          <p:nvPr/>
        </p:nvSpPr>
        <p:spPr bwMode="auto">
          <a:xfrm>
            <a:off x="6629400" y="1600200"/>
            <a:ext cx="19050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3795" name="Picture 7" descr="C:\Users\Robbie\AppData\Local\Temp\AL132003_5NLW_031_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9050"/>
            <a:ext cx="8524875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3200400" y="838200"/>
            <a:ext cx="1179513" cy="2819400"/>
          </a:xfrm>
          <a:prstGeom prst="straightConnector1">
            <a:avLst/>
          </a:prstGeom>
          <a:ln w="4762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319463" y="1636713"/>
            <a:ext cx="765175" cy="962025"/>
          </a:xfrm>
          <a:prstGeom prst="straightConnector1">
            <a:avLst/>
          </a:prstGeom>
          <a:ln w="4762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>
            <a:off x="3294063" y="1562100"/>
            <a:ext cx="3317875" cy="3327400"/>
          </a:xfrm>
          <a:custGeom>
            <a:avLst/>
            <a:gdLst>
              <a:gd name="connsiteX0" fmla="*/ 3250441 w 3305033"/>
              <a:gd name="connsiteY0" fmla="*/ 3174242 h 3327780"/>
              <a:gd name="connsiteX1" fmla="*/ 2957015 w 3305033"/>
              <a:gd name="connsiteY1" fmla="*/ 3044588 h 3327780"/>
              <a:gd name="connsiteX2" fmla="*/ 2663588 w 3305033"/>
              <a:gd name="connsiteY2" fmla="*/ 2860344 h 3327780"/>
              <a:gd name="connsiteX3" fmla="*/ 2383809 w 3305033"/>
              <a:gd name="connsiteY3" fmla="*/ 2662451 h 3327780"/>
              <a:gd name="connsiteX4" fmla="*/ 2179092 w 3305033"/>
              <a:gd name="connsiteY4" fmla="*/ 2478206 h 3327780"/>
              <a:gd name="connsiteX5" fmla="*/ 2015319 w 3305033"/>
              <a:gd name="connsiteY5" fmla="*/ 2239370 h 3327780"/>
              <a:gd name="connsiteX6" fmla="*/ 1933433 w 3305033"/>
              <a:gd name="connsiteY6" fmla="*/ 1713932 h 3327780"/>
              <a:gd name="connsiteX7" fmla="*/ 1790131 w 3305033"/>
              <a:gd name="connsiteY7" fmla="*/ 792708 h 3327780"/>
              <a:gd name="connsiteX8" fmla="*/ 1633182 w 3305033"/>
              <a:gd name="connsiteY8" fmla="*/ 403747 h 3327780"/>
              <a:gd name="connsiteX9" fmla="*/ 1407994 w 3305033"/>
              <a:gd name="connsiteY9" fmla="*/ 171735 h 3327780"/>
              <a:gd name="connsiteX10" fmla="*/ 1128215 w 3305033"/>
              <a:gd name="connsiteY10" fmla="*/ 35257 h 3327780"/>
              <a:gd name="connsiteX11" fmla="*/ 773373 w 3305033"/>
              <a:gd name="connsiteY11" fmla="*/ 21609 h 3327780"/>
              <a:gd name="connsiteX12" fmla="*/ 418531 w 3305033"/>
              <a:gd name="connsiteY12" fmla="*/ 164911 h 3327780"/>
              <a:gd name="connsiteX13" fmla="*/ 138752 w 3305033"/>
              <a:gd name="connsiteY13" fmla="*/ 451514 h 3327780"/>
              <a:gd name="connsiteX14" fmla="*/ 15922 w 3305033"/>
              <a:gd name="connsiteY14" fmla="*/ 826827 h 3327780"/>
              <a:gd name="connsiteX15" fmla="*/ 43218 w 3305033"/>
              <a:gd name="connsiteY15" fmla="*/ 1195317 h 3327780"/>
              <a:gd name="connsiteX16" fmla="*/ 200167 w 3305033"/>
              <a:gd name="connsiteY16" fmla="*/ 1536511 h 3327780"/>
              <a:gd name="connsiteX17" fmla="*/ 746077 w 3305033"/>
              <a:gd name="connsiteY17" fmla="*/ 2225723 h 3327780"/>
              <a:gd name="connsiteX18" fmla="*/ 1189630 w 3305033"/>
              <a:gd name="connsiteY18" fmla="*/ 2778457 h 3327780"/>
              <a:gd name="connsiteX19" fmla="*/ 1442113 w 3305033"/>
              <a:gd name="connsiteY19" fmla="*/ 2921759 h 3327780"/>
              <a:gd name="connsiteX20" fmla="*/ 1824250 w 3305033"/>
              <a:gd name="connsiteY20" fmla="*/ 3051412 h 3327780"/>
              <a:gd name="connsiteX21" fmla="*/ 2165444 w 3305033"/>
              <a:gd name="connsiteY21" fmla="*/ 3153770 h 3327780"/>
              <a:gd name="connsiteX22" fmla="*/ 2527110 w 3305033"/>
              <a:gd name="connsiteY22" fmla="*/ 3256129 h 3327780"/>
              <a:gd name="connsiteX23" fmla="*/ 2950191 w 3305033"/>
              <a:gd name="connsiteY23" fmla="*/ 3303896 h 3327780"/>
              <a:gd name="connsiteX24" fmla="*/ 3216322 w 3305033"/>
              <a:gd name="connsiteY24" fmla="*/ 3317544 h 3327780"/>
              <a:gd name="connsiteX25" fmla="*/ 3305033 w 3305033"/>
              <a:gd name="connsiteY25" fmla="*/ 3242481 h 3327780"/>
              <a:gd name="connsiteX0" fmla="*/ 3250441 w 3305033"/>
              <a:gd name="connsiteY0" fmla="*/ 3174242 h 3327780"/>
              <a:gd name="connsiteX1" fmla="*/ 2957015 w 3305033"/>
              <a:gd name="connsiteY1" fmla="*/ 3044588 h 3327780"/>
              <a:gd name="connsiteX2" fmla="*/ 2663588 w 3305033"/>
              <a:gd name="connsiteY2" fmla="*/ 2860344 h 3327780"/>
              <a:gd name="connsiteX3" fmla="*/ 2383809 w 3305033"/>
              <a:gd name="connsiteY3" fmla="*/ 2662451 h 3327780"/>
              <a:gd name="connsiteX4" fmla="*/ 2179092 w 3305033"/>
              <a:gd name="connsiteY4" fmla="*/ 2478206 h 3327780"/>
              <a:gd name="connsiteX5" fmla="*/ 2015319 w 3305033"/>
              <a:gd name="connsiteY5" fmla="*/ 2239370 h 3327780"/>
              <a:gd name="connsiteX6" fmla="*/ 1933433 w 3305033"/>
              <a:gd name="connsiteY6" fmla="*/ 1713932 h 3327780"/>
              <a:gd name="connsiteX7" fmla="*/ 1790131 w 3305033"/>
              <a:gd name="connsiteY7" fmla="*/ 792708 h 3327780"/>
              <a:gd name="connsiteX8" fmla="*/ 1633182 w 3305033"/>
              <a:gd name="connsiteY8" fmla="*/ 403747 h 3327780"/>
              <a:gd name="connsiteX9" fmla="*/ 1407994 w 3305033"/>
              <a:gd name="connsiteY9" fmla="*/ 171735 h 3327780"/>
              <a:gd name="connsiteX10" fmla="*/ 1128215 w 3305033"/>
              <a:gd name="connsiteY10" fmla="*/ 35257 h 3327780"/>
              <a:gd name="connsiteX11" fmla="*/ 773373 w 3305033"/>
              <a:gd name="connsiteY11" fmla="*/ 21609 h 3327780"/>
              <a:gd name="connsiteX12" fmla="*/ 418531 w 3305033"/>
              <a:gd name="connsiteY12" fmla="*/ 164911 h 3327780"/>
              <a:gd name="connsiteX13" fmla="*/ 138752 w 3305033"/>
              <a:gd name="connsiteY13" fmla="*/ 451514 h 3327780"/>
              <a:gd name="connsiteX14" fmla="*/ 15922 w 3305033"/>
              <a:gd name="connsiteY14" fmla="*/ 826827 h 3327780"/>
              <a:gd name="connsiteX15" fmla="*/ 43218 w 3305033"/>
              <a:gd name="connsiteY15" fmla="*/ 1195317 h 3327780"/>
              <a:gd name="connsiteX16" fmla="*/ 200167 w 3305033"/>
              <a:gd name="connsiteY16" fmla="*/ 1536511 h 3327780"/>
              <a:gd name="connsiteX17" fmla="*/ 746077 w 3305033"/>
              <a:gd name="connsiteY17" fmla="*/ 2225723 h 3327780"/>
              <a:gd name="connsiteX18" fmla="*/ 1049740 w 3305033"/>
              <a:gd name="connsiteY18" fmla="*/ 2629469 h 3327780"/>
              <a:gd name="connsiteX19" fmla="*/ 1442113 w 3305033"/>
              <a:gd name="connsiteY19" fmla="*/ 2921759 h 3327780"/>
              <a:gd name="connsiteX20" fmla="*/ 1824250 w 3305033"/>
              <a:gd name="connsiteY20" fmla="*/ 3051412 h 3327780"/>
              <a:gd name="connsiteX21" fmla="*/ 2165444 w 3305033"/>
              <a:gd name="connsiteY21" fmla="*/ 3153770 h 3327780"/>
              <a:gd name="connsiteX22" fmla="*/ 2527110 w 3305033"/>
              <a:gd name="connsiteY22" fmla="*/ 3256129 h 3327780"/>
              <a:gd name="connsiteX23" fmla="*/ 2950191 w 3305033"/>
              <a:gd name="connsiteY23" fmla="*/ 3303896 h 3327780"/>
              <a:gd name="connsiteX24" fmla="*/ 3216322 w 3305033"/>
              <a:gd name="connsiteY24" fmla="*/ 3317544 h 3327780"/>
              <a:gd name="connsiteX25" fmla="*/ 3305033 w 3305033"/>
              <a:gd name="connsiteY25" fmla="*/ 3242481 h 3327780"/>
              <a:gd name="connsiteX0" fmla="*/ 3250441 w 3305033"/>
              <a:gd name="connsiteY0" fmla="*/ 3174242 h 3327780"/>
              <a:gd name="connsiteX1" fmla="*/ 2957015 w 3305033"/>
              <a:gd name="connsiteY1" fmla="*/ 3044588 h 3327780"/>
              <a:gd name="connsiteX2" fmla="*/ 2663588 w 3305033"/>
              <a:gd name="connsiteY2" fmla="*/ 2860344 h 3327780"/>
              <a:gd name="connsiteX3" fmla="*/ 2383809 w 3305033"/>
              <a:gd name="connsiteY3" fmla="*/ 2662451 h 3327780"/>
              <a:gd name="connsiteX4" fmla="*/ 2179092 w 3305033"/>
              <a:gd name="connsiteY4" fmla="*/ 2478206 h 3327780"/>
              <a:gd name="connsiteX5" fmla="*/ 2015319 w 3305033"/>
              <a:gd name="connsiteY5" fmla="*/ 2239370 h 3327780"/>
              <a:gd name="connsiteX6" fmla="*/ 1933433 w 3305033"/>
              <a:gd name="connsiteY6" fmla="*/ 1713932 h 3327780"/>
              <a:gd name="connsiteX7" fmla="*/ 1790131 w 3305033"/>
              <a:gd name="connsiteY7" fmla="*/ 792708 h 3327780"/>
              <a:gd name="connsiteX8" fmla="*/ 1633182 w 3305033"/>
              <a:gd name="connsiteY8" fmla="*/ 403747 h 3327780"/>
              <a:gd name="connsiteX9" fmla="*/ 1407994 w 3305033"/>
              <a:gd name="connsiteY9" fmla="*/ 171735 h 3327780"/>
              <a:gd name="connsiteX10" fmla="*/ 1128215 w 3305033"/>
              <a:gd name="connsiteY10" fmla="*/ 35257 h 3327780"/>
              <a:gd name="connsiteX11" fmla="*/ 773373 w 3305033"/>
              <a:gd name="connsiteY11" fmla="*/ 21609 h 3327780"/>
              <a:gd name="connsiteX12" fmla="*/ 418531 w 3305033"/>
              <a:gd name="connsiteY12" fmla="*/ 164911 h 3327780"/>
              <a:gd name="connsiteX13" fmla="*/ 138752 w 3305033"/>
              <a:gd name="connsiteY13" fmla="*/ 451514 h 3327780"/>
              <a:gd name="connsiteX14" fmla="*/ 15922 w 3305033"/>
              <a:gd name="connsiteY14" fmla="*/ 826827 h 3327780"/>
              <a:gd name="connsiteX15" fmla="*/ 43218 w 3305033"/>
              <a:gd name="connsiteY15" fmla="*/ 1195317 h 3327780"/>
              <a:gd name="connsiteX16" fmla="*/ 200167 w 3305033"/>
              <a:gd name="connsiteY16" fmla="*/ 1536511 h 3327780"/>
              <a:gd name="connsiteX17" fmla="*/ 746077 w 3305033"/>
              <a:gd name="connsiteY17" fmla="*/ 2225723 h 3327780"/>
              <a:gd name="connsiteX18" fmla="*/ 1049740 w 3305033"/>
              <a:gd name="connsiteY18" fmla="*/ 2629469 h 3327780"/>
              <a:gd name="connsiteX19" fmla="*/ 1442113 w 3305033"/>
              <a:gd name="connsiteY19" fmla="*/ 2921759 h 3327780"/>
              <a:gd name="connsiteX20" fmla="*/ 1824250 w 3305033"/>
              <a:gd name="connsiteY20" fmla="*/ 3051412 h 3327780"/>
              <a:gd name="connsiteX21" fmla="*/ 2165444 w 3305033"/>
              <a:gd name="connsiteY21" fmla="*/ 3153770 h 3327780"/>
              <a:gd name="connsiteX22" fmla="*/ 2527110 w 3305033"/>
              <a:gd name="connsiteY22" fmla="*/ 3256129 h 3327780"/>
              <a:gd name="connsiteX23" fmla="*/ 2950191 w 3305033"/>
              <a:gd name="connsiteY23" fmla="*/ 3303896 h 3327780"/>
              <a:gd name="connsiteX24" fmla="*/ 3216322 w 3305033"/>
              <a:gd name="connsiteY24" fmla="*/ 3317544 h 3327780"/>
              <a:gd name="connsiteX25" fmla="*/ 3305033 w 3305033"/>
              <a:gd name="connsiteY25" fmla="*/ 3242481 h 3327780"/>
              <a:gd name="connsiteX0" fmla="*/ 3250441 w 3305033"/>
              <a:gd name="connsiteY0" fmla="*/ 3174242 h 3327780"/>
              <a:gd name="connsiteX1" fmla="*/ 2957015 w 3305033"/>
              <a:gd name="connsiteY1" fmla="*/ 3044588 h 3327780"/>
              <a:gd name="connsiteX2" fmla="*/ 2663588 w 3305033"/>
              <a:gd name="connsiteY2" fmla="*/ 2860344 h 3327780"/>
              <a:gd name="connsiteX3" fmla="*/ 2383809 w 3305033"/>
              <a:gd name="connsiteY3" fmla="*/ 2662451 h 3327780"/>
              <a:gd name="connsiteX4" fmla="*/ 2179092 w 3305033"/>
              <a:gd name="connsiteY4" fmla="*/ 2478206 h 3327780"/>
              <a:gd name="connsiteX5" fmla="*/ 2015319 w 3305033"/>
              <a:gd name="connsiteY5" fmla="*/ 2239370 h 3327780"/>
              <a:gd name="connsiteX6" fmla="*/ 1933433 w 3305033"/>
              <a:gd name="connsiteY6" fmla="*/ 1713932 h 3327780"/>
              <a:gd name="connsiteX7" fmla="*/ 1790131 w 3305033"/>
              <a:gd name="connsiteY7" fmla="*/ 792708 h 3327780"/>
              <a:gd name="connsiteX8" fmla="*/ 1633182 w 3305033"/>
              <a:gd name="connsiteY8" fmla="*/ 403747 h 3327780"/>
              <a:gd name="connsiteX9" fmla="*/ 1407994 w 3305033"/>
              <a:gd name="connsiteY9" fmla="*/ 171735 h 3327780"/>
              <a:gd name="connsiteX10" fmla="*/ 1128215 w 3305033"/>
              <a:gd name="connsiteY10" fmla="*/ 35257 h 3327780"/>
              <a:gd name="connsiteX11" fmla="*/ 773373 w 3305033"/>
              <a:gd name="connsiteY11" fmla="*/ 21609 h 3327780"/>
              <a:gd name="connsiteX12" fmla="*/ 418531 w 3305033"/>
              <a:gd name="connsiteY12" fmla="*/ 164911 h 3327780"/>
              <a:gd name="connsiteX13" fmla="*/ 138752 w 3305033"/>
              <a:gd name="connsiteY13" fmla="*/ 451514 h 3327780"/>
              <a:gd name="connsiteX14" fmla="*/ 15922 w 3305033"/>
              <a:gd name="connsiteY14" fmla="*/ 826827 h 3327780"/>
              <a:gd name="connsiteX15" fmla="*/ 43218 w 3305033"/>
              <a:gd name="connsiteY15" fmla="*/ 1195317 h 3327780"/>
              <a:gd name="connsiteX16" fmla="*/ 200167 w 3305033"/>
              <a:gd name="connsiteY16" fmla="*/ 1536511 h 3327780"/>
              <a:gd name="connsiteX17" fmla="*/ 746077 w 3305033"/>
              <a:gd name="connsiteY17" fmla="*/ 2225723 h 3327780"/>
              <a:gd name="connsiteX18" fmla="*/ 1049740 w 3305033"/>
              <a:gd name="connsiteY18" fmla="*/ 2629469 h 3327780"/>
              <a:gd name="connsiteX19" fmla="*/ 1442113 w 3305033"/>
              <a:gd name="connsiteY19" fmla="*/ 2921759 h 3327780"/>
              <a:gd name="connsiteX20" fmla="*/ 1824250 w 3305033"/>
              <a:gd name="connsiteY20" fmla="*/ 3051412 h 3327780"/>
              <a:gd name="connsiteX21" fmla="*/ 2165444 w 3305033"/>
              <a:gd name="connsiteY21" fmla="*/ 3153770 h 3327780"/>
              <a:gd name="connsiteX22" fmla="*/ 2527110 w 3305033"/>
              <a:gd name="connsiteY22" fmla="*/ 3256129 h 3327780"/>
              <a:gd name="connsiteX23" fmla="*/ 2950191 w 3305033"/>
              <a:gd name="connsiteY23" fmla="*/ 3303896 h 3327780"/>
              <a:gd name="connsiteX24" fmla="*/ 3216322 w 3305033"/>
              <a:gd name="connsiteY24" fmla="*/ 3317544 h 3327780"/>
              <a:gd name="connsiteX25" fmla="*/ 3305033 w 3305033"/>
              <a:gd name="connsiteY25" fmla="*/ 3242481 h 3327780"/>
              <a:gd name="connsiteX0" fmla="*/ 3250441 w 3305033"/>
              <a:gd name="connsiteY0" fmla="*/ 3174242 h 3327780"/>
              <a:gd name="connsiteX1" fmla="*/ 2957015 w 3305033"/>
              <a:gd name="connsiteY1" fmla="*/ 3044588 h 3327780"/>
              <a:gd name="connsiteX2" fmla="*/ 2663588 w 3305033"/>
              <a:gd name="connsiteY2" fmla="*/ 2860344 h 3327780"/>
              <a:gd name="connsiteX3" fmla="*/ 2383809 w 3305033"/>
              <a:gd name="connsiteY3" fmla="*/ 2662451 h 3327780"/>
              <a:gd name="connsiteX4" fmla="*/ 2179092 w 3305033"/>
              <a:gd name="connsiteY4" fmla="*/ 2478206 h 3327780"/>
              <a:gd name="connsiteX5" fmla="*/ 2015319 w 3305033"/>
              <a:gd name="connsiteY5" fmla="*/ 2239370 h 3327780"/>
              <a:gd name="connsiteX6" fmla="*/ 1933433 w 3305033"/>
              <a:gd name="connsiteY6" fmla="*/ 1713932 h 3327780"/>
              <a:gd name="connsiteX7" fmla="*/ 1790131 w 3305033"/>
              <a:gd name="connsiteY7" fmla="*/ 792708 h 3327780"/>
              <a:gd name="connsiteX8" fmla="*/ 1633182 w 3305033"/>
              <a:gd name="connsiteY8" fmla="*/ 403747 h 3327780"/>
              <a:gd name="connsiteX9" fmla="*/ 1407994 w 3305033"/>
              <a:gd name="connsiteY9" fmla="*/ 171735 h 3327780"/>
              <a:gd name="connsiteX10" fmla="*/ 1128215 w 3305033"/>
              <a:gd name="connsiteY10" fmla="*/ 35257 h 3327780"/>
              <a:gd name="connsiteX11" fmla="*/ 773373 w 3305033"/>
              <a:gd name="connsiteY11" fmla="*/ 21609 h 3327780"/>
              <a:gd name="connsiteX12" fmla="*/ 418531 w 3305033"/>
              <a:gd name="connsiteY12" fmla="*/ 164911 h 3327780"/>
              <a:gd name="connsiteX13" fmla="*/ 138752 w 3305033"/>
              <a:gd name="connsiteY13" fmla="*/ 451514 h 3327780"/>
              <a:gd name="connsiteX14" fmla="*/ 15922 w 3305033"/>
              <a:gd name="connsiteY14" fmla="*/ 826827 h 3327780"/>
              <a:gd name="connsiteX15" fmla="*/ 43218 w 3305033"/>
              <a:gd name="connsiteY15" fmla="*/ 1195317 h 3327780"/>
              <a:gd name="connsiteX16" fmla="*/ 200167 w 3305033"/>
              <a:gd name="connsiteY16" fmla="*/ 1536511 h 3327780"/>
              <a:gd name="connsiteX17" fmla="*/ 746077 w 3305033"/>
              <a:gd name="connsiteY17" fmla="*/ 2225723 h 3327780"/>
              <a:gd name="connsiteX18" fmla="*/ 1049740 w 3305033"/>
              <a:gd name="connsiteY18" fmla="*/ 2629469 h 3327780"/>
              <a:gd name="connsiteX19" fmla="*/ 1442113 w 3305033"/>
              <a:gd name="connsiteY19" fmla="*/ 2921759 h 3327780"/>
              <a:gd name="connsiteX20" fmla="*/ 1824250 w 3305033"/>
              <a:gd name="connsiteY20" fmla="*/ 3051412 h 3327780"/>
              <a:gd name="connsiteX21" fmla="*/ 2165444 w 3305033"/>
              <a:gd name="connsiteY21" fmla="*/ 3153770 h 3327780"/>
              <a:gd name="connsiteX22" fmla="*/ 2527110 w 3305033"/>
              <a:gd name="connsiteY22" fmla="*/ 3256129 h 3327780"/>
              <a:gd name="connsiteX23" fmla="*/ 2950191 w 3305033"/>
              <a:gd name="connsiteY23" fmla="*/ 3303896 h 3327780"/>
              <a:gd name="connsiteX24" fmla="*/ 3216322 w 3305033"/>
              <a:gd name="connsiteY24" fmla="*/ 3317544 h 3327780"/>
              <a:gd name="connsiteX25" fmla="*/ 3305033 w 3305033"/>
              <a:gd name="connsiteY25" fmla="*/ 3242481 h 3327780"/>
              <a:gd name="connsiteX0" fmla="*/ 3250441 w 3305033"/>
              <a:gd name="connsiteY0" fmla="*/ 3174242 h 3327780"/>
              <a:gd name="connsiteX1" fmla="*/ 2957015 w 3305033"/>
              <a:gd name="connsiteY1" fmla="*/ 3044588 h 3327780"/>
              <a:gd name="connsiteX2" fmla="*/ 2663588 w 3305033"/>
              <a:gd name="connsiteY2" fmla="*/ 2860344 h 3327780"/>
              <a:gd name="connsiteX3" fmla="*/ 2383809 w 3305033"/>
              <a:gd name="connsiteY3" fmla="*/ 2662451 h 3327780"/>
              <a:gd name="connsiteX4" fmla="*/ 2179092 w 3305033"/>
              <a:gd name="connsiteY4" fmla="*/ 2478206 h 3327780"/>
              <a:gd name="connsiteX5" fmla="*/ 2015319 w 3305033"/>
              <a:gd name="connsiteY5" fmla="*/ 2239370 h 3327780"/>
              <a:gd name="connsiteX6" fmla="*/ 1933433 w 3305033"/>
              <a:gd name="connsiteY6" fmla="*/ 1713932 h 3327780"/>
              <a:gd name="connsiteX7" fmla="*/ 1790131 w 3305033"/>
              <a:gd name="connsiteY7" fmla="*/ 792708 h 3327780"/>
              <a:gd name="connsiteX8" fmla="*/ 1633182 w 3305033"/>
              <a:gd name="connsiteY8" fmla="*/ 403747 h 3327780"/>
              <a:gd name="connsiteX9" fmla="*/ 1407994 w 3305033"/>
              <a:gd name="connsiteY9" fmla="*/ 171735 h 3327780"/>
              <a:gd name="connsiteX10" fmla="*/ 1128215 w 3305033"/>
              <a:gd name="connsiteY10" fmla="*/ 35257 h 3327780"/>
              <a:gd name="connsiteX11" fmla="*/ 773373 w 3305033"/>
              <a:gd name="connsiteY11" fmla="*/ 21609 h 3327780"/>
              <a:gd name="connsiteX12" fmla="*/ 418531 w 3305033"/>
              <a:gd name="connsiteY12" fmla="*/ 164911 h 3327780"/>
              <a:gd name="connsiteX13" fmla="*/ 138752 w 3305033"/>
              <a:gd name="connsiteY13" fmla="*/ 451514 h 3327780"/>
              <a:gd name="connsiteX14" fmla="*/ 15922 w 3305033"/>
              <a:gd name="connsiteY14" fmla="*/ 826827 h 3327780"/>
              <a:gd name="connsiteX15" fmla="*/ 43218 w 3305033"/>
              <a:gd name="connsiteY15" fmla="*/ 1195317 h 3327780"/>
              <a:gd name="connsiteX16" fmla="*/ 200167 w 3305033"/>
              <a:gd name="connsiteY16" fmla="*/ 1536511 h 3327780"/>
              <a:gd name="connsiteX17" fmla="*/ 746077 w 3305033"/>
              <a:gd name="connsiteY17" fmla="*/ 2225723 h 3327780"/>
              <a:gd name="connsiteX18" fmla="*/ 973540 w 3305033"/>
              <a:gd name="connsiteY18" fmla="*/ 2553269 h 3327780"/>
              <a:gd name="connsiteX19" fmla="*/ 1442113 w 3305033"/>
              <a:gd name="connsiteY19" fmla="*/ 2921759 h 3327780"/>
              <a:gd name="connsiteX20" fmla="*/ 1824250 w 3305033"/>
              <a:gd name="connsiteY20" fmla="*/ 3051412 h 3327780"/>
              <a:gd name="connsiteX21" fmla="*/ 2165444 w 3305033"/>
              <a:gd name="connsiteY21" fmla="*/ 3153770 h 3327780"/>
              <a:gd name="connsiteX22" fmla="*/ 2527110 w 3305033"/>
              <a:gd name="connsiteY22" fmla="*/ 3256129 h 3327780"/>
              <a:gd name="connsiteX23" fmla="*/ 2950191 w 3305033"/>
              <a:gd name="connsiteY23" fmla="*/ 3303896 h 3327780"/>
              <a:gd name="connsiteX24" fmla="*/ 3216322 w 3305033"/>
              <a:gd name="connsiteY24" fmla="*/ 3317544 h 3327780"/>
              <a:gd name="connsiteX25" fmla="*/ 3305033 w 3305033"/>
              <a:gd name="connsiteY25" fmla="*/ 3242481 h 3327780"/>
              <a:gd name="connsiteX0" fmla="*/ 3250441 w 3305033"/>
              <a:gd name="connsiteY0" fmla="*/ 3174242 h 3327780"/>
              <a:gd name="connsiteX1" fmla="*/ 2957015 w 3305033"/>
              <a:gd name="connsiteY1" fmla="*/ 3044588 h 3327780"/>
              <a:gd name="connsiteX2" fmla="*/ 2663588 w 3305033"/>
              <a:gd name="connsiteY2" fmla="*/ 2860344 h 3327780"/>
              <a:gd name="connsiteX3" fmla="*/ 2383809 w 3305033"/>
              <a:gd name="connsiteY3" fmla="*/ 2662451 h 3327780"/>
              <a:gd name="connsiteX4" fmla="*/ 2179092 w 3305033"/>
              <a:gd name="connsiteY4" fmla="*/ 2478206 h 3327780"/>
              <a:gd name="connsiteX5" fmla="*/ 1964140 w 3305033"/>
              <a:gd name="connsiteY5" fmla="*/ 2096069 h 3327780"/>
              <a:gd name="connsiteX6" fmla="*/ 1933433 w 3305033"/>
              <a:gd name="connsiteY6" fmla="*/ 1713932 h 3327780"/>
              <a:gd name="connsiteX7" fmla="*/ 1790131 w 3305033"/>
              <a:gd name="connsiteY7" fmla="*/ 792708 h 3327780"/>
              <a:gd name="connsiteX8" fmla="*/ 1633182 w 3305033"/>
              <a:gd name="connsiteY8" fmla="*/ 403747 h 3327780"/>
              <a:gd name="connsiteX9" fmla="*/ 1407994 w 3305033"/>
              <a:gd name="connsiteY9" fmla="*/ 171735 h 3327780"/>
              <a:gd name="connsiteX10" fmla="*/ 1128215 w 3305033"/>
              <a:gd name="connsiteY10" fmla="*/ 35257 h 3327780"/>
              <a:gd name="connsiteX11" fmla="*/ 773373 w 3305033"/>
              <a:gd name="connsiteY11" fmla="*/ 21609 h 3327780"/>
              <a:gd name="connsiteX12" fmla="*/ 418531 w 3305033"/>
              <a:gd name="connsiteY12" fmla="*/ 164911 h 3327780"/>
              <a:gd name="connsiteX13" fmla="*/ 138752 w 3305033"/>
              <a:gd name="connsiteY13" fmla="*/ 451514 h 3327780"/>
              <a:gd name="connsiteX14" fmla="*/ 15922 w 3305033"/>
              <a:gd name="connsiteY14" fmla="*/ 826827 h 3327780"/>
              <a:gd name="connsiteX15" fmla="*/ 43218 w 3305033"/>
              <a:gd name="connsiteY15" fmla="*/ 1195317 h 3327780"/>
              <a:gd name="connsiteX16" fmla="*/ 200167 w 3305033"/>
              <a:gd name="connsiteY16" fmla="*/ 1536511 h 3327780"/>
              <a:gd name="connsiteX17" fmla="*/ 746077 w 3305033"/>
              <a:gd name="connsiteY17" fmla="*/ 2225723 h 3327780"/>
              <a:gd name="connsiteX18" fmla="*/ 973540 w 3305033"/>
              <a:gd name="connsiteY18" fmla="*/ 2553269 h 3327780"/>
              <a:gd name="connsiteX19" fmla="*/ 1442113 w 3305033"/>
              <a:gd name="connsiteY19" fmla="*/ 2921759 h 3327780"/>
              <a:gd name="connsiteX20" fmla="*/ 1824250 w 3305033"/>
              <a:gd name="connsiteY20" fmla="*/ 3051412 h 3327780"/>
              <a:gd name="connsiteX21" fmla="*/ 2165444 w 3305033"/>
              <a:gd name="connsiteY21" fmla="*/ 3153770 h 3327780"/>
              <a:gd name="connsiteX22" fmla="*/ 2527110 w 3305033"/>
              <a:gd name="connsiteY22" fmla="*/ 3256129 h 3327780"/>
              <a:gd name="connsiteX23" fmla="*/ 2950191 w 3305033"/>
              <a:gd name="connsiteY23" fmla="*/ 3303896 h 3327780"/>
              <a:gd name="connsiteX24" fmla="*/ 3216322 w 3305033"/>
              <a:gd name="connsiteY24" fmla="*/ 3317544 h 3327780"/>
              <a:gd name="connsiteX25" fmla="*/ 3305033 w 3305033"/>
              <a:gd name="connsiteY25" fmla="*/ 3242481 h 3327780"/>
              <a:gd name="connsiteX0" fmla="*/ 3250441 w 3305033"/>
              <a:gd name="connsiteY0" fmla="*/ 3174242 h 3327780"/>
              <a:gd name="connsiteX1" fmla="*/ 2957015 w 3305033"/>
              <a:gd name="connsiteY1" fmla="*/ 3044588 h 3327780"/>
              <a:gd name="connsiteX2" fmla="*/ 2663588 w 3305033"/>
              <a:gd name="connsiteY2" fmla="*/ 2860344 h 3327780"/>
              <a:gd name="connsiteX3" fmla="*/ 2383809 w 3305033"/>
              <a:gd name="connsiteY3" fmla="*/ 2662451 h 3327780"/>
              <a:gd name="connsiteX4" fmla="*/ 2179092 w 3305033"/>
              <a:gd name="connsiteY4" fmla="*/ 2478206 h 3327780"/>
              <a:gd name="connsiteX5" fmla="*/ 1964140 w 3305033"/>
              <a:gd name="connsiteY5" fmla="*/ 2096069 h 3327780"/>
              <a:gd name="connsiteX6" fmla="*/ 1933433 w 3305033"/>
              <a:gd name="connsiteY6" fmla="*/ 1713932 h 3327780"/>
              <a:gd name="connsiteX7" fmla="*/ 1790131 w 3305033"/>
              <a:gd name="connsiteY7" fmla="*/ 792708 h 3327780"/>
              <a:gd name="connsiteX8" fmla="*/ 1633182 w 3305033"/>
              <a:gd name="connsiteY8" fmla="*/ 403747 h 3327780"/>
              <a:gd name="connsiteX9" fmla="*/ 1407994 w 3305033"/>
              <a:gd name="connsiteY9" fmla="*/ 171735 h 3327780"/>
              <a:gd name="connsiteX10" fmla="*/ 1128215 w 3305033"/>
              <a:gd name="connsiteY10" fmla="*/ 35257 h 3327780"/>
              <a:gd name="connsiteX11" fmla="*/ 773373 w 3305033"/>
              <a:gd name="connsiteY11" fmla="*/ 21609 h 3327780"/>
              <a:gd name="connsiteX12" fmla="*/ 418531 w 3305033"/>
              <a:gd name="connsiteY12" fmla="*/ 164911 h 3327780"/>
              <a:gd name="connsiteX13" fmla="*/ 138752 w 3305033"/>
              <a:gd name="connsiteY13" fmla="*/ 451514 h 3327780"/>
              <a:gd name="connsiteX14" fmla="*/ 15922 w 3305033"/>
              <a:gd name="connsiteY14" fmla="*/ 826827 h 3327780"/>
              <a:gd name="connsiteX15" fmla="*/ 43218 w 3305033"/>
              <a:gd name="connsiteY15" fmla="*/ 1195317 h 3327780"/>
              <a:gd name="connsiteX16" fmla="*/ 200167 w 3305033"/>
              <a:gd name="connsiteY16" fmla="*/ 1536511 h 3327780"/>
              <a:gd name="connsiteX17" fmla="*/ 746077 w 3305033"/>
              <a:gd name="connsiteY17" fmla="*/ 2225723 h 3327780"/>
              <a:gd name="connsiteX18" fmla="*/ 973540 w 3305033"/>
              <a:gd name="connsiteY18" fmla="*/ 2553269 h 3327780"/>
              <a:gd name="connsiteX19" fmla="*/ 1442113 w 3305033"/>
              <a:gd name="connsiteY19" fmla="*/ 2921759 h 3327780"/>
              <a:gd name="connsiteX20" fmla="*/ 1824250 w 3305033"/>
              <a:gd name="connsiteY20" fmla="*/ 3051412 h 3327780"/>
              <a:gd name="connsiteX21" fmla="*/ 2165444 w 3305033"/>
              <a:gd name="connsiteY21" fmla="*/ 3153770 h 3327780"/>
              <a:gd name="connsiteX22" fmla="*/ 2527110 w 3305033"/>
              <a:gd name="connsiteY22" fmla="*/ 3256129 h 3327780"/>
              <a:gd name="connsiteX23" fmla="*/ 2950191 w 3305033"/>
              <a:gd name="connsiteY23" fmla="*/ 3303896 h 3327780"/>
              <a:gd name="connsiteX24" fmla="*/ 3216322 w 3305033"/>
              <a:gd name="connsiteY24" fmla="*/ 3317544 h 3327780"/>
              <a:gd name="connsiteX25" fmla="*/ 3305033 w 3305033"/>
              <a:gd name="connsiteY25" fmla="*/ 3242481 h 3327780"/>
              <a:gd name="connsiteX0" fmla="*/ 3250441 w 3305033"/>
              <a:gd name="connsiteY0" fmla="*/ 3174242 h 3327780"/>
              <a:gd name="connsiteX1" fmla="*/ 2957015 w 3305033"/>
              <a:gd name="connsiteY1" fmla="*/ 3044588 h 3327780"/>
              <a:gd name="connsiteX2" fmla="*/ 2663588 w 3305033"/>
              <a:gd name="connsiteY2" fmla="*/ 2860344 h 3327780"/>
              <a:gd name="connsiteX3" fmla="*/ 2383809 w 3305033"/>
              <a:gd name="connsiteY3" fmla="*/ 2662451 h 3327780"/>
              <a:gd name="connsiteX4" fmla="*/ 2179092 w 3305033"/>
              <a:gd name="connsiteY4" fmla="*/ 2478206 h 3327780"/>
              <a:gd name="connsiteX5" fmla="*/ 1964140 w 3305033"/>
              <a:gd name="connsiteY5" fmla="*/ 2096069 h 3327780"/>
              <a:gd name="connsiteX6" fmla="*/ 1933433 w 3305033"/>
              <a:gd name="connsiteY6" fmla="*/ 1713932 h 3327780"/>
              <a:gd name="connsiteX7" fmla="*/ 1790131 w 3305033"/>
              <a:gd name="connsiteY7" fmla="*/ 792708 h 3327780"/>
              <a:gd name="connsiteX8" fmla="*/ 1633182 w 3305033"/>
              <a:gd name="connsiteY8" fmla="*/ 403747 h 3327780"/>
              <a:gd name="connsiteX9" fmla="*/ 1407994 w 3305033"/>
              <a:gd name="connsiteY9" fmla="*/ 171735 h 3327780"/>
              <a:gd name="connsiteX10" fmla="*/ 1128215 w 3305033"/>
              <a:gd name="connsiteY10" fmla="*/ 35257 h 3327780"/>
              <a:gd name="connsiteX11" fmla="*/ 773373 w 3305033"/>
              <a:gd name="connsiteY11" fmla="*/ 21609 h 3327780"/>
              <a:gd name="connsiteX12" fmla="*/ 418531 w 3305033"/>
              <a:gd name="connsiteY12" fmla="*/ 164911 h 3327780"/>
              <a:gd name="connsiteX13" fmla="*/ 138752 w 3305033"/>
              <a:gd name="connsiteY13" fmla="*/ 451514 h 3327780"/>
              <a:gd name="connsiteX14" fmla="*/ 15922 w 3305033"/>
              <a:gd name="connsiteY14" fmla="*/ 826827 h 3327780"/>
              <a:gd name="connsiteX15" fmla="*/ 43218 w 3305033"/>
              <a:gd name="connsiteY15" fmla="*/ 1195317 h 3327780"/>
              <a:gd name="connsiteX16" fmla="*/ 200167 w 3305033"/>
              <a:gd name="connsiteY16" fmla="*/ 1536511 h 3327780"/>
              <a:gd name="connsiteX17" fmla="*/ 746077 w 3305033"/>
              <a:gd name="connsiteY17" fmla="*/ 2225723 h 3327780"/>
              <a:gd name="connsiteX18" fmla="*/ 973540 w 3305033"/>
              <a:gd name="connsiteY18" fmla="*/ 2553269 h 3327780"/>
              <a:gd name="connsiteX19" fmla="*/ 1442113 w 3305033"/>
              <a:gd name="connsiteY19" fmla="*/ 2921759 h 3327780"/>
              <a:gd name="connsiteX20" fmla="*/ 1824250 w 3305033"/>
              <a:gd name="connsiteY20" fmla="*/ 3051412 h 3327780"/>
              <a:gd name="connsiteX21" fmla="*/ 2165444 w 3305033"/>
              <a:gd name="connsiteY21" fmla="*/ 3153770 h 3327780"/>
              <a:gd name="connsiteX22" fmla="*/ 2527110 w 3305033"/>
              <a:gd name="connsiteY22" fmla="*/ 3256129 h 3327780"/>
              <a:gd name="connsiteX23" fmla="*/ 2950191 w 3305033"/>
              <a:gd name="connsiteY23" fmla="*/ 3303896 h 3327780"/>
              <a:gd name="connsiteX24" fmla="*/ 3216322 w 3305033"/>
              <a:gd name="connsiteY24" fmla="*/ 3317544 h 3327780"/>
              <a:gd name="connsiteX25" fmla="*/ 3305033 w 3305033"/>
              <a:gd name="connsiteY25" fmla="*/ 3242481 h 3327780"/>
              <a:gd name="connsiteX0" fmla="*/ 3250441 w 3305033"/>
              <a:gd name="connsiteY0" fmla="*/ 3174242 h 3327780"/>
              <a:gd name="connsiteX1" fmla="*/ 2957015 w 3305033"/>
              <a:gd name="connsiteY1" fmla="*/ 3044588 h 3327780"/>
              <a:gd name="connsiteX2" fmla="*/ 2663588 w 3305033"/>
              <a:gd name="connsiteY2" fmla="*/ 2860344 h 3327780"/>
              <a:gd name="connsiteX3" fmla="*/ 2383809 w 3305033"/>
              <a:gd name="connsiteY3" fmla="*/ 2662451 h 3327780"/>
              <a:gd name="connsiteX4" fmla="*/ 2179092 w 3305033"/>
              <a:gd name="connsiteY4" fmla="*/ 2478206 h 3327780"/>
              <a:gd name="connsiteX5" fmla="*/ 1964140 w 3305033"/>
              <a:gd name="connsiteY5" fmla="*/ 2096069 h 3327780"/>
              <a:gd name="connsiteX6" fmla="*/ 1887940 w 3305033"/>
              <a:gd name="connsiteY6" fmla="*/ 1638869 h 3327780"/>
              <a:gd name="connsiteX7" fmla="*/ 1790131 w 3305033"/>
              <a:gd name="connsiteY7" fmla="*/ 792708 h 3327780"/>
              <a:gd name="connsiteX8" fmla="*/ 1633182 w 3305033"/>
              <a:gd name="connsiteY8" fmla="*/ 403747 h 3327780"/>
              <a:gd name="connsiteX9" fmla="*/ 1407994 w 3305033"/>
              <a:gd name="connsiteY9" fmla="*/ 171735 h 3327780"/>
              <a:gd name="connsiteX10" fmla="*/ 1128215 w 3305033"/>
              <a:gd name="connsiteY10" fmla="*/ 35257 h 3327780"/>
              <a:gd name="connsiteX11" fmla="*/ 773373 w 3305033"/>
              <a:gd name="connsiteY11" fmla="*/ 21609 h 3327780"/>
              <a:gd name="connsiteX12" fmla="*/ 418531 w 3305033"/>
              <a:gd name="connsiteY12" fmla="*/ 164911 h 3327780"/>
              <a:gd name="connsiteX13" fmla="*/ 138752 w 3305033"/>
              <a:gd name="connsiteY13" fmla="*/ 451514 h 3327780"/>
              <a:gd name="connsiteX14" fmla="*/ 15922 w 3305033"/>
              <a:gd name="connsiteY14" fmla="*/ 826827 h 3327780"/>
              <a:gd name="connsiteX15" fmla="*/ 43218 w 3305033"/>
              <a:gd name="connsiteY15" fmla="*/ 1195317 h 3327780"/>
              <a:gd name="connsiteX16" fmla="*/ 200167 w 3305033"/>
              <a:gd name="connsiteY16" fmla="*/ 1536511 h 3327780"/>
              <a:gd name="connsiteX17" fmla="*/ 746077 w 3305033"/>
              <a:gd name="connsiteY17" fmla="*/ 2225723 h 3327780"/>
              <a:gd name="connsiteX18" fmla="*/ 973540 w 3305033"/>
              <a:gd name="connsiteY18" fmla="*/ 2553269 h 3327780"/>
              <a:gd name="connsiteX19" fmla="*/ 1442113 w 3305033"/>
              <a:gd name="connsiteY19" fmla="*/ 2921759 h 3327780"/>
              <a:gd name="connsiteX20" fmla="*/ 1824250 w 3305033"/>
              <a:gd name="connsiteY20" fmla="*/ 3051412 h 3327780"/>
              <a:gd name="connsiteX21" fmla="*/ 2165444 w 3305033"/>
              <a:gd name="connsiteY21" fmla="*/ 3153770 h 3327780"/>
              <a:gd name="connsiteX22" fmla="*/ 2527110 w 3305033"/>
              <a:gd name="connsiteY22" fmla="*/ 3256129 h 3327780"/>
              <a:gd name="connsiteX23" fmla="*/ 2950191 w 3305033"/>
              <a:gd name="connsiteY23" fmla="*/ 3303896 h 3327780"/>
              <a:gd name="connsiteX24" fmla="*/ 3216322 w 3305033"/>
              <a:gd name="connsiteY24" fmla="*/ 3317544 h 3327780"/>
              <a:gd name="connsiteX25" fmla="*/ 3305033 w 3305033"/>
              <a:gd name="connsiteY25" fmla="*/ 3242481 h 3327780"/>
              <a:gd name="connsiteX0" fmla="*/ 3250441 w 3305033"/>
              <a:gd name="connsiteY0" fmla="*/ 3174242 h 3327780"/>
              <a:gd name="connsiteX1" fmla="*/ 2957015 w 3305033"/>
              <a:gd name="connsiteY1" fmla="*/ 3044588 h 3327780"/>
              <a:gd name="connsiteX2" fmla="*/ 2663588 w 3305033"/>
              <a:gd name="connsiteY2" fmla="*/ 2860344 h 3327780"/>
              <a:gd name="connsiteX3" fmla="*/ 2383809 w 3305033"/>
              <a:gd name="connsiteY3" fmla="*/ 2662451 h 3327780"/>
              <a:gd name="connsiteX4" fmla="*/ 2179092 w 3305033"/>
              <a:gd name="connsiteY4" fmla="*/ 2478206 h 3327780"/>
              <a:gd name="connsiteX5" fmla="*/ 1964140 w 3305033"/>
              <a:gd name="connsiteY5" fmla="*/ 2096069 h 3327780"/>
              <a:gd name="connsiteX6" fmla="*/ 1887940 w 3305033"/>
              <a:gd name="connsiteY6" fmla="*/ 1638869 h 3327780"/>
              <a:gd name="connsiteX7" fmla="*/ 1790131 w 3305033"/>
              <a:gd name="connsiteY7" fmla="*/ 792708 h 3327780"/>
              <a:gd name="connsiteX8" fmla="*/ 1633182 w 3305033"/>
              <a:gd name="connsiteY8" fmla="*/ 403747 h 3327780"/>
              <a:gd name="connsiteX9" fmla="*/ 1407994 w 3305033"/>
              <a:gd name="connsiteY9" fmla="*/ 171735 h 3327780"/>
              <a:gd name="connsiteX10" fmla="*/ 1128215 w 3305033"/>
              <a:gd name="connsiteY10" fmla="*/ 35257 h 3327780"/>
              <a:gd name="connsiteX11" fmla="*/ 773373 w 3305033"/>
              <a:gd name="connsiteY11" fmla="*/ 21609 h 3327780"/>
              <a:gd name="connsiteX12" fmla="*/ 418531 w 3305033"/>
              <a:gd name="connsiteY12" fmla="*/ 164911 h 3327780"/>
              <a:gd name="connsiteX13" fmla="*/ 138752 w 3305033"/>
              <a:gd name="connsiteY13" fmla="*/ 451514 h 3327780"/>
              <a:gd name="connsiteX14" fmla="*/ 15922 w 3305033"/>
              <a:gd name="connsiteY14" fmla="*/ 826827 h 3327780"/>
              <a:gd name="connsiteX15" fmla="*/ 43218 w 3305033"/>
              <a:gd name="connsiteY15" fmla="*/ 1195317 h 3327780"/>
              <a:gd name="connsiteX16" fmla="*/ 200167 w 3305033"/>
              <a:gd name="connsiteY16" fmla="*/ 1536511 h 3327780"/>
              <a:gd name="connsiteX17" fmla="*/ 668740 w 3305033"/>
              <a:gd name="connsiteY17" fmla="*/ 2172269 h 3327780"/>
              <a:gd name="connsiteX18" fmla="*/ 973540 w 3305033"/>
              <a:gd name="connsiteY18" fmla="*/ 2553269 h 3327780"/>
              <a:gd name="connsiteX19" fmla="*/ 1442113 w 3305033"/>
              <a:gd name="connsiteY19" fmla="*/ 2921759 h 3327780"/>
              <a:gd name="connsiteX20" fmla="*/ 1824250 w 3305033"/>
              <a:gd name="connsiteY20" fmla="*/ 3051412 h 3327780"/>
              <a:gd name="connsiteX21" fmla="*/ 2165444 w 3305033"/>
              <a:gd name="connsiteY21" fmla="*/ 3153770 h 3327780"/>
              <a:gd name="connsiteX22" fmla="*/ 2527110 w 3305033"/>
              <a:gd name="connsiteY22" fmla="*/ 3256129 h 3327780"/>
              <a:gd name="connsiteX23" fmla="*/ 2950191 w 3305033"/>
              <a:gd name="connsiteY23" fmla="*/ 3303896 h 3327780"/>
              <a:gd name="connsiteX24" fmla="*/ 3216322 w 3305033"/>
              <a:gd name="connsiteY24" fmla="*/ 3317544 h 3327780"/>
              <a:gd name="connsiteX25" fmla="*/ 3305033 w 3305033"/>
              <a:gd name="connsiteY25" fmla="*/ 3242481 h 3327780"/>
              <a:gd name="connsiteX0" fmla="*/ 3250441 w 3305033"/>
              <a:gd name="connsiteY0" fmla="*/ 3174242 h 3327780"/>
              <a:gd name="connsiteX1" fmla="*/ 2957015 w 3305033"/>
              <a:gd name="connsiteY1" fmla="*/ 3044588 h 3327780"/>
              <a:gd name="connsiteX2" fmla="*/ 2663588 w 3305033"/>
              <a:gd name="connsiteY2" fmla="*/ 2860344 h 3327780"/>
              <a:gd name="connsiteX3" fmla="*/ 2383809 w 3305033"/>
              <a:gd name="connsiteY3" fmla="*/ 2662451 h 3327780"/>
              <a:gd name="connsiteX4" fmla="*/ 2179092 w 3305033"/>
              <a:gd name="connsiteY4" fmla="*/ 2478206 h 3327780"/>
              <a:gd name="connsiteX5" fmla="*/ 1964140 w 3305033"/>
              <a:gd name="connsiteY5" fmla="*/ 2096069 h 3327780"/>
              <a:gd name="connsiteX6" fmla="*/ 1887940 w 3305033"/>
              <a:gd name="connsiteY6" fmla="*/ 1638869 h 3327780"/>
              <a:gd name="connsiteX7" fmla="*/ 1790131 w 3305033"/>
              <a:gd name="connsiteY7" fmla="*/ 792708 h 3327780"/>
              <a:gd name="connsiteX8" fmla="*/ 1633182 w 3305033"/>
              <a:gd name="connsiteY8" fmla="*/ 403747 h 3327780"/>
              <a:gd name="connsiteX9" fmla="*/ 1407994 w 3305033"/>
              <a:gd name="connsiteY9" fmla="*/ 171735 h 3327780"/>
              <a:gd name="connsiteX10" fmla="*/ 1128215 w 3305033"/>
              <a:gd name="connsiteY10" fmla="*/ 35257 h 3327780"/>
              <a:gd name="connsiteX11" fmla="*/ 773373 w 3305033"/>
              <a:gd name="connsiteY11" fmla="*/ 21609 h 3327780"/>
              <a:gd name="connsiteX12" fmla="*/ 418531 w 3305033"/>
              <a:gd name="connsiteY12" fmla="*/ 164911 h 3327780"/>
              <a:gd name="connsiteX13" fmla="*/ 138752 w 3305033"/>
              <a:gd name="connsiteY13" fmla="*/ 451514 h 3327780"/>
              <a:gd name="connsiteX14" fmla="*/ 15922 w 3305033"/>
              <a:gd name="connsiteY14" fmla="*/ 826827 h 3327780"/>
              <a:gd name="connsiteX15" fmla="*/ 43218 w 3305033"/>
              <a:gd name="connsiteY15" fmla="*/ 1195317 h 3327780"/>
              <a:gd name="connsiteX16" fmla="*/ 200167 w 3305033"/>
              <a:gd name="connsiteY16" fmla="*/ 1536511 h 3327780"/>
              <a:gd name="connsiteX17" fmla="*/ 668740 w 3305033"/>
              <a:gd name="connsiteY17" fmla="*/ 2172269 h 3327780"/>
              <a:gd name="connsiteX18" fmla="*/ 973540 w 3305033"/>
              <a:gd name="connsiteY18" fmla="*/ 2553269 h 3327780"/>
              <a:gd name="connsiteX19" fmla="*/ 1506940 w 3305033"/>
              <a:gd name="connsiteY19" fmla="*/ 2934269 h 3327780"/>
              <a:gd name="connsiteX20" fmla="*/ 1824250 w 3305033"/>
              <a:gd name="connsiteY20" fmla="*/ 3051412 h 3327780"/>
              <a:gd name="connsiteX21" fmla="*/ 2165444 w 3305033"/>
              <a:gd name="connsiteY21" fmla="*/ 3153770 h 3327780"/>
              <a:gd name="connsiteX22" fmla="*/ 2527110 w 3305033"/>
              <a:gd name="connsiteY22" fmla="*/ 3256129 h 3327780"/>
              <a:gd name="connsiteX23" fmla="*/ 2950191 w 3305033"/>
              <a:gd name="connsiteY23" fmla="*/ 3303896 h 3327780"/>
              <a:gd name="connsiteX24" fmla="*/ 3216322 w 3305033"/>
              <a:gd name="connsiteY24" fmla="*/ 3317544 h 3327780"/>
              <a:gd name="connsiteX25" fmla="*/ 3305033 w 3305033"/>
              <a:gd name="connsiteY25" fmla="*/ 3242481 h 3327780"/>
              <a:gd name="connsiteX0" fmla="*/ 3250441 w 3305033"/>
              <a:gd name="connsiteY0" fmla="*/ 3174242 h 3327780"/>
              <a:gd name="connsiteX1" fmla="*/ 2957015 w 3305033"/>
              <a:gd name="connsiteY1" fmla="*/ 3044588 h 3327780"/>
              <a:gd name="connsiteX2" fmla="*/ 2663588 w 3305033"/>
              <a:gd name="connsiteY2" fmla="*/ 2860344 h 3327780"/>
              <a:gd name="connsiteX3" fmla="*/ 2383809 w 3305033"/>
              <a:gd name="connsiteY3" fmla="*/ 2662451 h 3327780"/>
              <a:gd name="connsiteX4" fmla="*/ 2179092 w 3305033"/>
              <a:gd name="connsiteY4" fmla="*/ 2478206 h 3327780"/>
              <a:gd name="connsiteX5" fmla="*/ 1964140 w 3305033"/>
              <a:gd name="connsiteY5" fmla="*/ 2096069 h 3327780"/>
              <a:gd name="connsiteX6" fmla="*/ 1887940 w 3305033"/>
              <a:gd name="connsiteY6" fmla="*/ 1638869 h 3327780"/>
              <a:gd name="connsiteX7" fmla="*/ 1790131 w 3305033"/>
              <a:gd name="connsiteY7" fmla="*/ 792708 h 3327780"/>
              <a:gd name="connsiteX8" fmla="*/ 1633182 w 3305033"/>
              <a:gd name="connsiteY8" fmla="*/ 403747 h 3327780"/>
              <a:gd name="connsiteX9" fmla="*/ 1407994 w 3305033"/>
              <a:gd name="connsiteY9" fmla="*/ 171735 h 3327780"/>
              <a:gd name="connsiteX10" fmla="*/ 1128215 w 3305033"/>
              <a:gd name="connsiteY10" fmla="*/ 35257 h 3327780"/>
              <a:gd name="connsiteX11" fmla="*/ 773373 w 3305033"/>
              <a:gd name="connsiteY11" fmla="*/ 21609 h 3327780"/>
              <a:gd name="connsiteX12" fmla="*/ 418531 w 3305033"/>
              <a:gd name="connsiteY12" fmla="*/ 164911 h 3327780"/>
              <a:gd name="connsiteX13" fmla="*/ 138752 w 3305033"/>
              <a:gd name="connsiteY13" fmla="*/ 451514 h 3327780"/>
              <a:gd name="connsiteX14" fmla="*/ 15922 w 3305033"/>
              <a:gd name="connsiteY14" fmla="*/ 826827 h 3327780"/>
              <a:gd name="connsiteX15" fmla="*/ 43218 w 3305033"/>
              <a:gd name="connsiteY15" fmla="*/ 1195317 h 3327780"/>
              <a:gd name="connsiteX16" fmla="*/ 200167 w 3305033"/>
              <a:gd name="connsiteY16" fmla="*/ 1536511 h 3327780"/>
              <a:gd name="connsiteX17" fmla="*/ 668740 w 3305033"/>
              <a:gd name="connsiteY17" fmla="*/ 2172269 h 3327780"/>
              <a:gd name="connsiteX18" fmla="*/ 973540 w 3305033"/>
              <a:gd name="connsiteY18" fmla="*/ 2553269 h 3327780"/>
              <a:gd name="connsiteX19" fmla="*/ 1506940 w 3305033"/>
              <a:gd name="connsiteY19" fmla="*/ 2934269 h 3327780"/>
              <a:gd name="connsiteX20" fmla="*/ 1824250 w 3305033"/>
              <a:gd name="connsiteY20" fmla="*/ 3051412 h 3327780"/>
              <a:gd name="connsiteX21" fmla="*/ 2165444 w 3305033"/>
              <a:gd name="connsiteY21" fmla="*/ 3153770 h 3327780"/>
              <a:gd name="connsiteX22" fmla="*/ 2573740 w 3305033"/>
              <a:gd name="connsiteY22" fmla="*/ 3239069 h 3327780"/>
              <a:gd name="connsiteX23" fmla="*/ 2950191 w 3305033"/>
              <a:gd name="connsiteY23" fmla="*/ 3303896 h 3327780"/>
              <a:gd name="connsiteX24" fmla="*/ 3216322 w 3305033"/>
              <a:gd name="connsiteY24" fmla="*/ 3317544 h 3327780"/>
              <a:gd name="connsiteX25" fmla="*/ 3305033 w 3305033"/>
              <a:gd name="connsiteY25" fmla="*/ 3242481 h 3327780"/>
              <a:gd name="connsiteX0" fmla="*/ 3250441 w 3305033"/>
              <a:gd name="connsiteY0" fmla="*/ 3174242 h 3327780"/>
              <a:gd name="connsiteX1" fmla="*/ 2957015 w 3305033"/>
              <a:gd name="connsiteY1" fmla="*/ 3044588 h 3327780"/>
              <a:gd name="connsiteX2" fmla="*/ 2663588 w 3305033"/>
              <a:gd name="connsiteY2" fmla="*/ 2860344 h 3327780"/>
              <a:gd name="connsiteX3" fmla="*/ 2383809 w 3305033"/>
              <a:gd name="connsiteY3" fmla="*/ 2662451 h 3327780"/>
              <a:gd name="connsiteX4" fmla="*/ 2179092 w 3305033"/>
              <a:gd name="connsiteY4" fmla="*/ 2478206 h 3327780"/>
              <a:gd name="connsiteX5" fmla="*/ 1964140 w 3305033"/>
              <a:gd name="connsiteY5" fmla="*/ 2096069 h 3327780"/>
              <a:gd name="connsiteX6" fmla="*/ 1887940 w 3305033"/>
              <a:gd name="connsiteY6" fmla="*/ 1638869 h 3327780"/>
              <a:gd name="connsiteX7" fmla="*/ 1790131 w 3305033"/>
              <a:gd name="connsiteY7" fmla="*/ 792708 h 3327780"/>
              <a:gd name="connsiteX8" fmla="*/ 1633182 w 3305033"/>
              <a:gd name="connsiteY8" fmla="*/ 403747 h 3327780"/>
              <a:gd name="connsiteX9" fmla="*/ 1407994 w 3305033"/>
              <a:gd name="connsiteY9" fmla="*/ 171735 h 3327780"/>
              <a:gd name="connsiteX10" fmla="*/ 1128215 w 3305033"/>
              <a:gd name="connsiteY10" fmla="*/ 35257 h 3327780"/>
              <a:gd name="connsiteX11" fmla="*/ 773373 w 3305033"/>
              <a:gd name="connsiteY11" fmla="*/ 21609 h 3327780"/>
              <a:gd name="connsiteX12" fmla="*/ 418531 w 3305033"/>
              <a:gd name="connsiteY12" fmla="*/ 164911 h 3327780"/>
              <a:gd name="connsiteX13" fmla="*/ 138752 w 3305033"/>
              <a:gd name="connsiteY13" fmla="*/ 451514 h 3327780"/>
              <a:gd name="connsiteX14" fmla="*/ 15922 w 3305033"/>
              <a:gd name="connsiteY14" fmla="*/ 826827 h 3327780"/>
              <a:gd name="connsiteX15" fmla="*/ 43218 w 3305033"/>
              <a:gd name="connsiteY15" fmla="*/ 1195317 h 3327780"/>
              <a:gd name="connsiteX16" fmla="*/ 200167 w 3305033"/>
              <a:gd name="connsiteY16" fmla="*/ 1536511 h 3327780"/>
              <a:gd name="connsiteX17" fmla="*/ 668740 w 3305033"/>
              <a:gd name="connsiteY17" fmla="*/ 2172269 h 3327780"/>
              <a:gd name="connsiteX18" fmla="*/ 973540 w 3305033"/>
              <a:gd name="connsiteY18" fmla="*/ 2553269 h 3327780"/>
              <a:gd name="connsiteX19" fmla="*/ 1506940 w 3305033"/>
              <a:gd name="connsiteY19" fmla="*/ 2934269 h 3327780"/>
              <a:gd name="connsiteX20" fmla="*/ 1824250 w 3305033"/>
              <a:gd name="connsiteY20" fmla="*/ 3051412 h 3327780"/>
              <a:gd name="connsiteX21" fmla="*/ 2165444 w 3305033"/>
              <a:gd name="connsiteY21" fmla="*/ 3153770 h 3327780"/>
              <a:gd name="connsiteX22" fmla="*/ 2573740 w 3305033"/>
              <a:gd name="connsiteY22" fmla="*/ 3239069 h 3327780"/>
              <a:gd name="connsiteX23" fmla="*/ 2950191 w 3305033"/>
              <a:gd name="connsiteY23" fmla="*/ 3303896 h 3327780"/>
              <a:gd name="connsiteX24" fmla="*/ 3216322 w 3305033"/>
              <a:gd name="connsiteY24" fmla="*/ 3317544 h 3327780"/>
              <a:gd name="connsiteX25" fmla="*/ 3305033 w 3305033"/>
              <a:gd name="connsiteY25" fmla="*/ 3242481 h 3327780"/>
              <a:gd name="connsiteX0" fmla="*/ 3250441 w 3305033"/>
              <a:gd name="connsiteY0" fmla="*/ 3174242 h 3327780"/>
              <a:gd name="connsiteX1" fmla="*/ 2957015 w 3305033"/>
              <a:gd name="connsiteY1" fmla="*/ 3044588 h 3327780"/>
              <a:gd name="connsiteX2" fmla="*/ 2663588 w 3305033"/>
              <a:gd name="connsiteY2" fmla="*/ 2860344 h 3327780"/>
              <a:gd name="connsiteX3" fmla="*/ 2383809 w 3305033"/>
              <a:gd name="connsiteY3" fmla="*/ 2662451 h 3327780"/>
              <a:gd name="connsiteX4" fmla="*/ 2179092 w 3305033"/>
              <a:gd name="connsiteY4" fmla="*/ 2478206 h 3327780"/>
              <a:gd name="connsiteX5" fmla="*/ 1964140 w 3305033"/>
              <a:gd name="connsiteY5" fmla="*/ 2096069 h 3327780"/>
              <a:gd name="connsiteX6" fmla="*/ 1887940 w 3305033"/>
              <a:gd name="connsiteY6" fmla="*/ 1638869 h 3327780"/>
              <a:gd name="connsiteX7" fmla="*/ 1790131 w 3305033"/>
              <a:gd name="connsiteY7" fmla="*/ 792708 h 3327780"/>
              <a:gd name="connsiteX8" fmla="*/ 1633182 w 3305033"/>
              <a:gd name="connsiteY8" fmla="*/ 403747 h 3327780"/>
              <a:gd name="connsiteX9" fmla="*/ 1407994 w 3305033"/>
              <a:gd name="connsiteY9" fmla="*/ 171735 h 3327780"/>
              <a:gd name="connsiteX10" fmla="*/ 1128215 w 3305033"/>
              <a:gd name="connsiteY10" fmla="*/ 35257 h 3327780"/>
              <a:gd name="connsiteX11" fmla="*/ 773373 w 3305033"/>
              <a:gd name="connsiteY11" fmla="*/ 21609 h 3327780"/>
              <a:gd name="connsiteX12" fmla="*/ 418531 w 3305033"/>
              <a:gd name="connsiteY12" fmla="*/ 164911 h 3327780"/>
              <a:gd name="connsiteX13" fmla="*/ 138752 w 3305033"/>
              <a:gd name="connsiteY13" fmla="*/ 451514 h 3327780"/>
              <a:gd name="connsiteX14" fmla="*/ 15922 w 3305033"/>
              <a:gd name="connsiteY14" fmla="*/ 826827 h 3327780"/>
              <a:gd name="connsiteX15" fmla="*/ 43218 w 3305033"/>
              <a:gd name="connsiteY15" fmla="*/ 1195317 h 3327780"/>
              <a:gd name="connsiteX16" fmla="*/ 200167 w 3305033"/>
              <a:gd name="connsiteY16" fmla="*/ 1536511 h 3327780"/>
              <a:gd name="connsiteX17" fmla="*/ 668740 w 3305033"/>
              <a:gd name="connsiteY17" fmla="*/ 2172269 h 3327780"/>
              <a:gd name="connsiteX18" fmla="*/ 973540 w 3305033"/>
              <a:gd name="connsiteY18" fmla="*/ 2553269 h 3327780"/>
              <a:gd name="connsiteX19" fmla="*/ 1506940 w 3305033"/>
              <a:gd name="connsiteY19" fmla="*/ 2934269 h 3327780"/>
              <a:gd name="connsiteX20" fmla="*/ 1824250 w 3305033"/>
              <a:gd name="connsiteY20" fmla="*/ 3051412 h 3327780"/>
              <a:gd name="connsiteX21" fmla="*/ 2165444 w 3305033"/>
              <a:gd name="connsiteY21" fmla="*/ 3153770 h 3327780"/>
              <a:gd name="connsiteX22" fmla="*/ 2497540 w 3305033"/>
              <a:gd name="connsiteY22" fmla="*/ 3239069 h 3327780"/>
              <a:gd name="connsiteX23" fmla="*/ 2950191 w 3305033"/>
              <a:gd name="connsiteY23" fmla="*/ 3303896 h 3327780"/>
              <a:gd name="connsiteX24" fmla="*/ 3216322 w 3305033"/>
              <a:gd name="connsiteY24" fmla="*/ 3317544 h 3327780"/>
              <a:gd name="connsiteX25" fmla="*/ 3305033 w 3305033"/>
              <a:gd name="connsiteY25" fmla="*/ 3242481 h 3327780"/>
              <a:gd name="connsiteX0" fmla="*/ 3250441 w 3318680"/>
              <a:gd name="connsiteY0" fmla="*/ 3174242 h 3325505"/>
              <a:gd name="connsiteX1" fmla="*/ 2957015 w 3318680"/>
              <a:gd name="connsiteY1" fmla="*/ 3044588 h 3325505"/>
              <a:gd name="connsiteX2" fmla="*/ 2663588 w 3318680"/>
              <a:gd name="connsiteY2" fmla="*/ 2860344 h 3325505"/>
              <a:gd name="connsiteX3" fmla="*/ 2383809 w 3318680"/>
              <a:gd name="connsiteY3" fmla="*/ 2662451 h 3325505"/>
              <a:gd name="connsiteX4" fmla="*/ 2179092 w 3318680"/>
              <a:gd name="connsiteY4" fmla="*/ 2478206 h 3325505"/>
              <a:gd name="connsiteX5" fmla="*/ 1964140 w 3318680"/>
              <a:gd name="connsiteY5" fmla="*/ 2096069 h 3325505"/>
              <a:gd name="connsiteX6" fmla="*/ 1887940 w 3318680"/>
              <a:gd name="connsiteY6" fmla="*/ 1638869 h 3325505"/>
              <a:gd name="connsiteX7" fmla="*/ 1790131 w 3318680"/>
              <a:gd name="connsiteY7" fmla="*/ 792708 h 3325505"/>
              <a:gd name="connsiteX8" fmla="*/ 1633182 w 3318680"/>
              <a:gd name="connsiteY8" fmla="*/ 403747 h 3325505"/>
              <a:gd name="connsiteX9" fmla="*/ 1407994 w 3318680"/>
              <a:gd name="connsiteY9" fmla="*/ 171735 h 3325505"/>
              <a:gd name="connsiteX10" fmla="*/ 1128215 w 3318680"/>
              <a:gd name="connsiteY10" fmla="*/ 35257 h 3325505"/>
              <a:gd name="connsiteX11" fmla="*/ 773373 w 3318680"/>
              <a:gd name="connsiteY11" fmla="*/ 21609 h 3325505"/>
              <a:gd name="connsiteX12" fmla="*/ 418531 w 3318680"/>
              <a:gd name="connsiteY12" fmla="*/ 164911 h 3325505"/>
              <a:gd name="connsiteX13" fmla="*/ 138752 w 3318680"/>
              <a:gd name="connsiteY13" fmla="*/ 451514 h 3325505"/>
              <a:gd name="connsiteX14" fmla="*/ 15922 w 3318680"/>
              <a:gd name="connsiteY14" fmla="*/ 826827 h 3325505"/>
              <a:gd name="connsiteX15" fmla="*/ 43218 w 3318680"/>
              <a:gd name="connsiteY15" fmla="*/ 1195317 h 3325505"/>
              <a:gd name="connsiteX16" fmla="*/ 200167 w 3318680"/>
              <a:gd name="connsiteY16" fmla="*/ 1536511 h 3325505"/>
              <a:gd name="connsiteX17" fmla="*/ 668740 w 3318680"/>
              <a:gd name="connsiteY17" fmla="*/ 2172269 h 3325505"/>
              <a:gd name="connsiteX18" fmla="*/ 973540 w 3318680"/>
              <a:gd name="connsiteY18" fmla="*/ 2553269 h 3325505"/>
              <a:gd name="connsiteX19" fmla="*/ 1506940 w 3318680"/>
              <a:gd name="connsiteY19" fmla="*/ 2934269 h 3325505"/>
              <a:gd name="connsiteX20" fmla="*/ 1824250 w 3318680"/>
              <a:gd name="connsiteY20" fmla="*/ 3051412 h 3325505"/>
              <a:gd name="connsiteX21" fmla="*/ 2165444 w 3318680"/>
              <a:gd name="connsiteY21" fmla="*/ 3153770 h 3325505"/>
              <a:gd name="connsiteX22" fmla="*/ 2497540 w 3318680"/>
              <a:gd name="connsiteY22" fmla="*/ 3239069 h 3325505"/>
              <a:gd name="connsiteX23" fmla="*/ 2950191 w 3318680"/>
              <a:gd name="connsiteY23" fmla="*/ 3303896 h 3325505"/>
              <a:gd name="connsiteX24" fmla="*/ 3259540 w 3318680"/>
              <a:gd name="connsiteY24" fmla="*/ 3315269 h 3325505"/>
              <a:gd name="connsiteX25" fmla="*/ 3305033 w 3318680"/>
              <a:gd name="connsiteY25" fmla="*/ 3242481 h 3325505"/>
              <a:gd name="connsiteX0" fmla="*/ 3250441 w 3317922"/>
              <a:gd name="connsiteY0" fmla="*/ 3174242 h 3327970"/>
              <a:gd name="connsiteX1" fmla="*/ 2957015 w 3317922"/>
              <a:gd name="connsiteY1" fmla="*/ 3044588 h 3327970"/>
              <a:gd name="connsiteX2" fmla="*/ 2663588 w 3317922"/>
              <a:gd name="connsiteY2" fmla="*/ 2860344 h 3327970"/>
              <a:gd name="connsiteX3" fmla="*/ 2383809 w 3317922"/>
              <a:gd name="connsiteY3" fmla="*/ 2662451 h 3327970"/>
              <a:gd name="connsiteX4" fmla="*/ 2179092 w 3317922"/>
              <a:gd name="connsiteY4" fmla="*/ 2478206 h 3327970"/>
              <a:gd name="connsiteX5" fmla="*/ 1964140 w 3317922"/>
              <a:gd name="connsiteY5" fmla="*/ 2096069 h 3327970"/>
              <a:gd name="connsiteX6" fmla="*/ 1887940 w 3317922"/>
              <a:gd name="connsiteY6" fmla="*/ 1638869 h 3327970"/>
              <a:gd name="connsiteX7" fmla="*/ 1790131 w 3317922"/>
              <a:gd name="connsiteY7" fmla="*/ 792708 h 3327970"/>
              <a:gd name="connsiteX8" fmla="*/ 1633182 w 3317922"/>
              <a:gd name="connsiteY8" fmla="*/ 403747 h 3327970"/>
              <a:gd name="connsiteX9" fmla="*/ 1407994 w 3317922"/>
              <a:gd name="connsiteY9" fmla="*/ 171735 h 3327970"/>
              <a:gd name="connsiteX10" fmla="*/ 1128215 w 3317922"/>
              <a:gd name="connsiteY10" fmla="*/ 35257 h 3327970"/>
              <a:gd name="connsiteX11" fmla="*/ 773373 w 3317922"/>
              <a:gd name="connsiteY11" fmla="*/ 21609 h 3327970"/>
              <a:gd name="connsiteX12" fmla="*/ 418531 w 3317922"/>
              <a:gd name="connsiteY12" fmla="*/ 164911 h 3327970"/>
              <a:gd name="connsiteX13" fmla="*/ 138752 w 3317922"/>
              <a:gd name="connsiteY13" fmla="*/ 451514 h 3327970"/>
              <a:gd name="connsiteX14" fmla="*/ 15922 w 3317922"/>
              <a:gd name="connsiteY14" fmla="*/ 826827 h 3327970"/>
              <a:gd name="connsiteX15" fmla="*/ 43218 w 3317922"/>
              <a:gd name="connsiteY15" fmla="*/ 1195317 h 3327970"/>
              <a:gd name="connsiteX16" fmla="*/ 200167 w 3317922"/>
              <a:gd name="connsiteY16" fmla="*/ 1536511 h 3327970"/>
              <a:gd name="connsiteX17" fmla="*/ 668740 w 3317922"/>
              <a:gd name="connsiteY17" fmla="*/ 2172269 h 3327970"/>
              <a:gd name="connsiteX18" fmla="*/ 973540 w 3317922"/>
              <a:gd name="connsiteY18" fmla="*/ 2553269 h 3327970"/>
              <a:gd name="connsiteX19" fmla="*/ 1506940 w 3317922"/>
              <a:gd name="connsiteY19" fmla="*/ 2934269 h 3327970"/>
              <a:gd name="connsiteX20" fmla="*/ 1824250 w 3317922"/>
              <a:gd name="connsiteY20" fmla="*/ 3051412 h 3327970"/>
              <a:gd name="connsiteX21" fmla="*/ 2165444 w 3317922"/>
              <a:gd name="connsiteY21" fmla="*/ 3153770 h 3327970"/>
              <a:gd name="connsiteX22" fmla="*/ 2497540 w 3317922"/>
              <a:gd name="connsiteY22" fmla="*/ 3239069 h 3327970"/>
              <a:gd name="connsiteX23" fmla="*/ 2954739 w 3317922"/>
              <a:gd name="connsiteY23" fmla="*/ 3315270 h 3327970"/>
              <a:gd name="connsiteX24" fmla="*/ 3259540 w 3317922"/>
              <a:gd name="connsiteY24" fmla="*/ 3315269 h 3327970"/>
              <a:gd name="connsiteX25" fmla="*/ 3305033 w 3317922"/>
              <a:gd name="connsiteY25" fmla="*/ 3242481 h 3327970"/>
              <a:gd name="connsiteX0" fmla="*/ 3250441 w 3317922"/>
              <a:gd name="connsiteY0" fmla="*/ 3174242 h 3327970"/>
              <a:gd name="connsiteX1" fmla="*/ 2957015 w 3317922"/>
              <a:gd name="connsiteY1" fmla="*/ 3044588 h 3327970"/>
              <a:gd name="connsiteX2" fmla="*/ 2663588 w 3317922"/>
              <a:gd name="connsiteY2" fmla="*/ 2860344 h 3327970"/>
              <a:gd name="connsiteX3" fmla="*/ 2421339 w 3317922"/>
              <a:gd name="connsiteY3" fmla="*/ 2705669 h 3327970"/>
              <a:gd name="connsiteX4" fmla="*/ 2179092 w 3317922"/>
              <a:gd name="connsiteY4" fmla="*/ 2478206 h 3327970"/>
              <a:gd name="connsiteX5" fmla="*/ 1964140 w 3317922"/>
              <a:gd name="connsiteY5" fmla="*/ 2096069 h 3327970"/>
              <a:gd name="connsiteX6" fmla="*/ 1887940 w 3317922"/>
              <a:gd name="connsiteY6" fmla="*/ 1638869 h 3327970"/>
              <a:gd name="connsiteX7" fmla="*/ 1790131 w 3317922"/>
              <a:gd name="connsiteY7" fmla="*/ 792708 h 3327970"/>
              <a:gd name="connsiteX8" fmla="*/ 1633182 w 3317922"/>
              <a:gd name="connsiteY8" fmla="*/ 403747 h 3327970"/>
              <a:gd name="connsiteX9" fmla="*/ 1407994 w 3317922"/>
              <a:gd name="connsiteY9" fmla="*/ 171735 h 3327970"/>
              <a:gd name="connsiteX10" fmla="*/ 1128215 w 3317922"/>
              <a:gd name="connsiteY10" fmla="*/ 35257 h 3327970"/>
              <a:gd name="connsiteX11" fmla="*/ 773373 w 3317922"/>
              <a:gd name="connsiteY11" fmla="*/ 21609 h 3327970"/>
              <a:gd name="connsiteX12" fmla="*/ 418531 w 3317922"/>
              <a:gd name="connsiteY12" fmla="*/ 164911 h 3327970"/>
              <a:gd name="connsiteX13" fmla="*/ 138752 w 3317922"/>
              <a:gd name="connsiteY13" fmla="*/ 451514 h 3327970"/>
              <a:gd name="connsiteX14" fmla="*/ 15922 w 3317922"/>
              <a:gd name="connsiteY14" fmla="*/ 826827 h 3327970"/>
              <a:gd name="connsiteX15" fmla="*/ 43218 w 3317922"/>
              <a:gd name="connsiteY15" fmla="*/ 1195317 h 3327970"/>
              <a:gd name="connsiteX16" fmla="*/ 200167 w 3317922"/>
              <a:gd name="connsiteY16" fmla="*/ 1536511 h 3327970"/>
              <a:gd name="connsiteX17" fmla="*/ 668740 w 3317922"/>
              <a:gd name="connsiteY17" fmla="*/ 2172269 h 3327970"/>
              <a:gd name="connsiteX18" fmla="*/ 973540 w 3317922"/>
              <a:gd name="connsiteY18" fmla="*/ 2553269 h 3327970"/>
              <a:gd name="connsiteX19" fmla="*/ 1506940 w 3317922"/>
              <a:gd name="connsiteY19" fmla="*/ 2934269 h 3327970"/>
              <a:gd name="connsiteX20" fmla="*/ 1824250 w 3317922"/>
              <a:gd name="connsiteY20" fmla="*/ 3051412 h 3327970"/>
              <a:gd name="connsiteX21" fmla="*/ 2165444 w 3317922"/>
              <a:gd name="connsiteY21" fmla="*/ 3153770 h 3327970"/>
              <a:gd name="connsiteX22" fmla="*/ 2497540 w 3317922"/>
              <a:gd name="connsiteY22" fmla="*/ 3239069 h 3327970"/>
              <a:gd name="connsiteX23" fmla="*/ 2954739 w 3317922"/>
              <a:gd name="connsiteY23" fmla="*/ 3315270 h 3327970"/>
              <a:gd name="connsiteX24" fmla="*/ 3259540 w 3317922"/>
              <a:gd name="connsiteY24" fmla="*/ 3315269 h 3327970"/>
              <a:gd name="connsiteX25" fmla="*/ 3305033 w 3317922"/>
              <a:gd name="connsiteY25" fmla="*/ 3242481 h 332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317922" h="3327970">
                <a:moveTo>
                  <a:pt x="3250441" y="3174242"/>
                </a:moveTo>
                <a:cubicBezTo>
                  <a:pt x="3152632" y="3135573"/>
                  <a:pt x="3054824" y="3096904"/>
                  <a:pt x="2957015" y="3044588"/>
                </a:cubicBezTo>
                <a:cubicBezTo>
                  <a:pt x="2859206" y="2992272"/>
                  <a:pt x="2752867" y="2916830"/>
                  <a:pt x="2663588" y="2860344"/>
                </a:cubicBezTo>
                <a:cubicBezTo>
                  <a:pt x="2574309" y="2803858"/>
                  <a:pt x="2502088" y="2769359"/>
                  <a:pt x="2421339" y="2705669"/>
                </a:cubicBezTo>
                <a:cubicBezTo>
                  <a:pt x="2340590" y="2641979"/>
                  <a:pt x="2255292" y="2579806"/>
                  <a:pt x="2179092" y="2478206"/>
                </a:cubicBezTo>
                <a:cubicBezTo>
                  <a:pt x="2102892" y="2376606"/>
                  <a:pt x="2027638" y="2252099"/>
                  <a:pt x="1964140" y="2096069"/>
                </a:cubicBezTo>
                <a:cubicBezTo>
                  <a:pt x="1923197" y="1968690"/>
                  <a:pt x="1887940" y="1638869"/>
                  <a:pt x="1887940" y="1638869"/>
                </a:cubicBezTo>
                <a:cubicBezTo>
                  <a:pt x="1850409" y="1397759"/>
                  <a:pt x="1832591" y="998562"/>
                  <a:pt x="1790131" y="792708"/>
                </a:cubicBezTo>
                <a:cubicBezTo>
                  <a:pt x="1747671" y="586854"/>
                  <a:pt x="1696871" y="507242"/>
                  <a:pt x="1633182" y="403747"/>
                </a:cubicBezTo>
                <a:cubicBezTo>
                  <a:pt x="1569493" y="300252"/>
                  <a:pt x="1492155" y="233150"/>
                  <a:pt x="1407994" y="171735"/>
                </a:cubicBezTo>
                <a:cubicBezTo>
                  <a:pt x="1323833" y="110320"/>
                  <a:pt x="1233985" y="60278"/>
                  <a:pt x="1128215" y="35257"/>
                </a:cubicBezTo>
                <a:cubicBezTo>
                  <a:pt x="1022445" y="10236"/>
                  <a:pt x="891654" y="0"/>
                  <a:pt x="773373" y="21609"/>
                </a:cubicBezTo>
                <a:cubicBezTo>
                  <a:pt x="655092" y="43218"/>
                  <a:pt x="524301" y="93260"/>
                  <a:pt x="418531" y="164911"/>
                </a:cubicBezTo>
                <a:cubicBezTo>
                  <a:pt x="312761" y="236562"/>
                  <a:pt x="205853" y="341195"/>
                  <a:pt x="138752" y="451514"/>
                </a:cubicBezTo>
                <a:cubicBezTo>
                  <a:pt x="71651" y="561833"/>
                  <a:pt x="31844" y="702860"/>
                  <a:pt x="15922" y="826827"/>
                </a:cubicBezTo>
                <a:cubicBezTo>
                  <a:pt x="0" y="950794"/>
                  <a:pt x="12511" y="1077036"/>
                  <a:pt x="43218" y="1195317"/>
                </a:cubicBezTo>
                <a:cubicBezTo>
                  <a:pt x="73926" y="1313598"/>
                  <a:pt x="95913" y="1373686"/>
                  <a:pt x="200167" y="1536511"/>
                </a:cubicBezTo>
                <a:cubicBezTo>
                  <a:pt x="304421" y="1699336"/>
                  <a:pt x="668740" y="2172269"/>
                  <a:pt x="668740" y="2172269"/>
                </a:cubicBezTo>
                <a:cubicBezTo>
                  <a:pt x="833651" y="2379260"/>
                  <a:pt x="833840" y="2426269"/>
                  <a:pt x="973540" y="2553269"/>
                </a:cubicBezTo>
                <a:cubicBezTo>
                  <a:pt x="1113240" y="2680269"/>
                  <a:pt x="1322127" y="2873044"/>
                  <a:pt x="1506940" y="2934269"/>
                </a:cubicBezTo>
                <a:cubicBezTo>
                  <a:pt x="1667870" y="3012554"/>
                  <a:pt x="1714499" y="3014829"/>
                  <a:pt x="1824250" y="3051412"/>
                </a:cubicBezTo>
                <a:cubicBezTo>
                  <a:pt x="1934001" y="3087995"/>
                  <a:pt x="2165444" y="3153770"/>
                  <a:pt x="2165444" y="3153770"/>
                </a:cubicBezTo>
                <a:cubicBezTo>
                  <a:pt x="2282587" y="3187889"/>
                  <a:pt x="2365991" y="3212152"/>
                  <a:pt x="2497540" y="3239069"/>
                </a:cubicBezTo>
                <a:cubicBezTo>
                  <a:pt x="2629089" y="3265986"/>
                  <a:pt x="2827739" y="3302570"/>
                  <a:pt x="2954739" y="3315270"/>
                </a:cubicBezTo>
                <a:cubicBezTo>
                  <a:pt x="3081739" y="3327970"/>
                  <a:pt x="3201158" y="3327401"/>
                  <a:pt x="3259540" y="3315269"/>
                </a:cubicBezTo>
                <a:cubicBezTo>
                  <a:pt x="3317922" y="3303137"/>
                  <a:pt x="3290247" y="3274894"/>
                  <a:pt x="3305033" y="3242481"/>
                </a:cubicBezTo>
              </a:path>
            </a:pathLst>
          </a:custGeom>
          <a:solidFill>
            <a:schemeClr val="accent2">
              <a:lumMod val="75000"/>
              <a:alpha val="3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799" name="Date Placeholder 15"/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BDB863-681F-4AEA-B38E-E71DD31B68C0}" type="datetime12">
              <a:rPr lang="en-US" sz="1200" smtClean="0">
                <a:solidFill>
                  <a:srgbClr val="898989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4:34 PM</a:t>
            </a:fld>
            <a:endParaRPr lang="en-US" sz="1200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6629400" y="1295400"/>
            <a:ext cx="19812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latin typeface="Arial" charset="0"/>
              </a:rPr>
              <a:t>White cone – 2003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latin typeface="Arial" charset="0"/>
              </a:rPr>
              <a:t>Blue cone - 2010</a:t>
            </a:r>
          </a:p>
        </p:txBody>
      </p:sp>
    </p:spTree>
    <p:extLst>
      <p:ext uri="{BB962C8B-B14F-4D97-AF65-F5344CB8AC3E}">
        <p14:creationId xmlns:p14="http://schemas.microsoft.com/office/powerpoint/2010/main" val="166126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Jet Stream 10/30/12  12Z  </a:t>
            </a:r>
            <a:r>
              <a:rPr lang="en-US" sz="4000" dirty="0" smtClean="0">
                <a:solidFill>
                  <a:srgbClr val="00B0F0"/>
                </a:solidFill>
              </a:rPr>
              <a:t>(Blue)</a:t>
            </a:r>
            <a:br>
              <a:rPr lang="en-US" sz="4000" dirty="0" smtClean="0">
                <a:solidFill>
                  <a:srgbClr val="00B0F0"/>
                </a:solidFill>
              </a:rPr>
            </a:br>
            <a:r>
              <a:rPr lang="en-US" sz="4000" dirty="0" smtClean="0"/>
              <a:t>Uncertainty in Sandy’s track</a:t>
            </a:r>
            <a:endParaRPr lang="en-US" sz="4000" dirty="0"/>
          </a:p>
        </p:txBody>
      </p:sp>
      <p:pic>
        <p:nvPicPr>
          <p:cNvPr id="24578" name="Picture 2" descr="C:\Disc F\HFIP\500mb 103012  12Z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9303" t="54189" r="23544" b="4034"/>
          <a:stretch>
            <a:fillRect/>
          </a:stretch>
        </p:blipFill>
        <p:spPr bwMode="auto">
          <a:xfrm>
            <a:off x="609600" y="1447800"/>
            <a:ext cx="8305800" cy="5219700"/>
          </a:xfrm>
          <a:prstGeom prst="rect">
            <a:avLst/>
          </a:prstGeom>
          <a:noFill/>
        </p:spPr>
      </p:pic>
      <p:sp>
        <p:nvSpPr>
          <p:cNvPr id="4" name="Circular Arrow 3"/>
          <p:cNvSpPr/>
          <p:nvPr/>
        </p:nvSpPr>
        <p:spPr>
          <a:xfrm rot="-960000">
            <a:off x="1447800" y="2743200"/>
            <a:ext cx="1965960" cy="3048000"/>
          </a:xfrm>
          <a:prstGeom prst="circularArrow">
            <a:avLst>
              <a:gd name="adj1" fmla="val 12500"/>
              <a:gd name="adj2" fmla="val 2325172"/>
              <a:gd name="adj3" fmla="val 20457681"/>
              <a:gd name="adj4" fmla="val 16774097"/>
              <a:gd name="adj5" fmla="val 12500"/>
            </a:avLst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urved Left Arrow 6"/>
          <p:cNvSpPr/>
          <p:nvPr/>
        </p:nvSpPr>
        <p:spPr>
          <a:xfrm flipV="1">
            <a:off x="4648200" y="3581400"/>
            <a:ext cx="685800" cy="1295400"/>
          </a:xfrm>
          <a:prstGeom prst="curvedLeftArrow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Curved Left Arrow 8"/>
          <p:cNvSpPr/>
          <p:nvPr/>
        </p:nvSpPr>
        <p:spPr>
          <a:xfrm rot="-2220000" flipH="1">
            <a:off x="6370344" y="3077792"/>
            <a:ext cx="685800" cy="1255523"/>
          </a:xfrm>
          <a:prstGeom prst="curvedLeftArrow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Curved Left Arrow 12"/>
          <p:cNvSpPr/>
          <p:nvPr/>
        </p:nvSpPr>
        <p:spPr>
          <a:xfrm rot="-1740000">
            <a:off x="6210021" y="1527998"/>
            <a:ext cx="713232" cy="1453728"/>
          </a:xfrm>
          <a:prstGeom prst="curvedLeftArrow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Circular Arrow 19"/>
          <p:cNvSpPr/>
          <p:nvPr/>
        </p:nvSpPr>
        <p:spPr>
          <a:xfrm rot="15780000">
            <a:off x="6019800" y="2819400"/>
            <a:ext cx="2057400" cy="4953000"/>
          </a:xfrm>
          <a:prstGeom prst="circularArrow">
            <a:avLst>
              <a:gd name="adj1" fmla="val 12500"/>
              <a:gd name="adj2" fmla="val 2325172"/>
              <a:gd name="adj3" fmla="val 20457681"/>
              <a:gd name="adj4" fmla="val 17009658"/>
              <a:gd name="adj5" fmla="val 12500"/>
            </a:avLst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Circular Arrow 21"/>
          <p:cNvSpPr/>
          <p:nvPr/>
        </p:nvSpPr>
        <p:spPr>
          <a:xfrm rot="14340000">
            <a:off x="5230478" y="650514"/>
            <a:ext cx="1249503" cy="3523454"/>
          </a:xfrm>
          <a:prstGeom prst="circularArrow">
            <a:avLst>
              <a:gd name="adj1" fmla="val 12500"/>
              <a:gd name="adj2" fmla="val 2325172"/>
              <a:gd name="adj3" fmla="val 20457681"/>
              <a:gd name="adj4" fmla="val 16774097"/>
              <a:gd name="adj5" fmla="val 12500"/>
            </a:avLst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Circular Arrow 22"/>
          <p:cNvSpPr/>
          <p:nvPr/>
        </p:nvSpPr>
        <p:spPr>
          <a:xfrm rot="-5520000" flipH="1">
            <a:off x="3281675" y="2916479"/>
            <a:ext cx="1965960" cy="2743200"/>
          </a:xfrm>
          <a:prstGeom prst="circularArrow">
            <a:avLst>
              <a:gd name="adj1" fmla="val 12500"/>
              <a:gd name="adj2" fmla="val 2325172"/>
              <a:gd name="adj3" fmla="val 20457681"/>
              <a:gd name="adj4" fmla="val 16774097"/>
              <a:gd name="adj5" fmla="val 12500"/>
            </a:avLst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Circular Arrow 24"/>
          <p:cNvSpPr/>
          <p:nvPr/>
        </p:nvSpPr>
        <p:spPr>
          <a:xfrm rot="11400000" flipH="1">
            <a:off x="6524270" y="1633670"/>
            <a:ext cx="1965960" cy="2743200"/>
          </a:xfrm>
          <a:prstGeom prst="circularArrow">
            <a:avLst>
              <a:gd name="adj1" fmla="val 12500"/>
              <a:gd name="adj2" fmla="val 2325172"/>
              <a:gd name="adj3" fmla="val 20457681"/>
              <a:gd name="adj4" fmla="val 16774097"/>
              <a:gd name="adj5" fmla="val 12500"/>
            </a:avLst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4362450" y="4162425"/>
            <a:ext cx="438150" cy="2038350"/>
          </a:xfrm>
          <a:custGeom>
            <a:avLst/>
            <a:gdLst>
              <a:gd name="connsiteX0" fmla="*/ 0 w 438150"/>
              <a:gd name="connsiteY0" fmla="*/ 2038350 h 2038350"/>
              <a:gd name="connsiteX1" fmla="*/ 66675 w 438150"/>
              <a:gd name="connsiteY1" fmla="*/ 1619250 h 2038350"/>
              <a:gd name="connsiteX2" fmla="*/ 95250 w 438150"/>
              <a:gd name="connsiteY2" fmla="*/ 1314450 h 2038350"/>
              <a:gd name="connsiteX3" fmla="*/ 85725 w 438150"/>
              <a:gd name="connsiteY3" fmla="*/ 1085850 h 2038350"/>
              <a:gd name="connsiteX4" fmla="*/ 190500 w 438150"/>
              <a:gd name="connsiteY4" fmla="*/ 838200 h 2038350"/>
              <a:gd name="connsiteX5" fmla="*/ 304800 w 438150"/>
              <a:gd name="connsiteY5" fmla="*/ 619125 h 2038350"/>
              <a:gd name="connsiteX6" fmla="*/ 438150 w 438150"/>
              <a:gd name="connsiteY6" fmla="*/ 400050 h 2038350"/>
              <a:gd name="connsiteX7" fmla="*/ 438150 w 438150"/>
              <a:gd name="connsiteY7" fmla="*/ 209550 h 2038350"/>
              <a:gd name="connsiteX8" fmla="*/ 200025 w 438150"/>
              <a:gd name="connsiteY8" fmla="*/ 38100 h 2038350"/>
              <a:gd name="connsiteX9" fmla="*/ 123825 w 438150"/>
              <a:gd name="connsiteY9" fmla="*/ 0 h 2038350"/>
              <a:gd name="connsiteX10" fmla="*/ 123825 w 438150"/>
              <a:gd name="connsiteY10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8150" h="2038350">
                <a:moveTo>
                  <a:pt x="0" y="2038350"/>
                </a:moveTo>
                <a:lnTo>
                  <a:pt x="66675" y="1619250"/>
                </a:lnTo>
                <a:lnTo>
                  <a:pt x="95250" y="1314450"/>
                </a:lnTo>
                <a:lnTo>
                  <a:pt x="85725" y="1085850"/>
                </a:lnTo>
                <a:lnTo>
                  <a:pt x="190500" y="838200"/>
                </a:lnTo>
                <a:lnTo>
                  <a:pt x="304800" y="619125"/>
                </a:lnTo>
                <a:lnTo>
                  <a:pt x="438150" y="400050"/>
                </a:lnTo>
                <a:lnTo>
                  <a:pt x="438150" y="209550"/>
                </a:lnTo>
                <a:lnTo>
                  <a:pt x="200025" y="38100"/>
                </a:lnTo>
                <a:lnTo>
                  <a:pt x="123825" y="0"/>
                </a:lnTo>
                <a:lnTo>
                  <a:pt x="123825" y="0"/>
                </a:lnTo>
              </a:path>
            </a:pathLst>
          </a:cu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  <a:prstDash val="lgDash"/>
              </a:ln>
              <a:solidFill>
                <a:prstClr val="black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rot="2340000" flipV="1">
            <a:off x="7372350" y="4048125"/>
            <a:ext cx="95250" cy="10477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9920000" flipH="1" flipV="1">
            <a:off x="4286220" y="4045302"/>
            <a:ext cx="95250" cy="10477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4762500" y="4114800"/>
            <a:ext cx="2581275" cy="647700"/>
          </a:xfrm>
          <a:custGeom>
            <a:avLst/>
            <a:gdLst>
              <a:gd name="connsiteX0" fmla="*/ 0 w 2581275"/>
              <a:gd name="connsiteY0" fmla="*/ 647700 h 647700"/>
              <a:gd name="connsiteX1" fmla="*/ 295275 w 2581275"/>
              <a:gd name="connsiteY1" fmla="*/ 561975 h 647700"/>
              <a:gd name="connsiteX2" fmla="*/ 666750 w 2581275"/>
              <a:gd name="connsiteY2" fmla="*/ 361950 h 647700"/>
              <a:gd name="connsiteX3" fmla="*/ 1114425 w 2581275"/>
              <a:gd name="connsiteY3" fmla="*/ 190500 h 647700"/>
              <a:gd name="connsiteX4" fmla="*/ 1790700 w 2581275"/>
              <a:gd name="connsiteY4" fmla="*/ 104775 h 647700"/>
              <a:gd name="connsiteX5" fmla="*/ 2543175 w 2581275"/>
              <a:gd name="connsiteY5" fmla="*/ 0 h 647700"/>
              <a:gd name="connsiteX6" fmla="*/ 2581275 w 2581275"/>
              <a:gd name="connsiteY6" fmla="*/ 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1275" h="647700">
                <a:moveTo>
                  <a:pt x="0" y="647700"/>
                </a:moveTo>
                <a:lnTo>
                  <a:pt x="295275" y="561975"/>
                </a:lnTo>
                <a:lnTo>
                  <a:pt x="666750" y="361950"/>
                </a:lnTo>
                <a:lnTo>
                  <a:pt x="1114425" y="190500"/>
                </a:lnTo>
                <a:lnTo>
                  <a:pt x="1790700" y="104775"/>
                </a:lnTo>
                <a:lnTo>
                  <a:pt x="2543175" y="0"/>
                </a:lnTo>
                <a:lnTo>
                  <a:pt x="2581275" y="0"/>
                </a:lnTo>
              </a:path>
            </a:pathLst>
          </a:custGeom>
          <a:ln w="762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657600" y="3429000"/>
            <a:ext cx="533400" cy="14465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CD0376"/>
                </a:solidFill>
              </a:rPr>
              <a:t>L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858000" y="2667000"/>
            <a:ext cx="66236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>
                <a:solidFill>
                  <a:srgbClr val="CD0376"/>
                </a:solidFill>
              </a:rPr>
              <a:t>L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105400" y="2286000"/>
            <a:ext cx="60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CD0376"/>
                </a:solidFill>
              </a:rPr>
              <a:t>H</a:t>
            </a:r>
          </a:p>
        </p:txBody>
      </p:sp>
      <p:sp>
        <p:nvSpPr>
          <p:cNvPr id="44" name="TextBox 43"/>
          <p:cNvSpPr txBox="1"/>
          <p:nvPr/>
        </p:nvSpPr>
        <p:spPr>
          <a:xfrm rot="2905148">
            <a:off x="2124336" y="3254599"/>
            <a:ext cx="1329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Jet Stream</a:t>
            </a:r>
          </a:p>
        </p:txBody>
      </p:sp>
      <p:sp>
        <p:nvSpPr>
          <p:cNvPr id="45" name="Rectangle 44"/>
          <p:cNvSpPr/>
          <p:nvPr/>
        </p:nvSpPr>
        <p:spPr>
          <a:xfrm rot="-1260000">
            <a:off x="5476875" y="4524375"/>
            <a:ext cx="1172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Jet Stream</a:t>
            </a:r>
          </a:p>
        </p:txBody>
      </p:sp>
      <p:sp>
        <p:nvSpPr>
          <p:cNvPr id="46" name="Rectangle 45"/>
          <p:cNvSpPr/>
          <p:nvPr/>
        </p:nvSpPr>
        <p:spPr>
          <a:xfrm rot="-2160000">
            <a:off x="4578086" y="2128654"/>
            <a:ext cx="1172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Jet Stream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105400" y="5181600"/>
            <a:ext cx="4038600" cy="7078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Possible tracks as Sandy interacted with developing Omega Block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H="1" flipV="1">
            <a:off x="6400800" y="4267200"/>
            <a:ext cx="152400" cy="914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4876800" y="4495800"/>
            <a:ext cx="1524000" cy="685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990600" y="1676400"/>
            <a:ext cx="3733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Jet Stream forms a pattern like a Greek </a:t>
            </a:r>
            <a:r>
              <a:rPr lang="el-GR" sz="2400" b="1" dirty="0">
                <a:solidFill>
                  <a:prstClr val="black"/>
                </a:solidFill>
              </a:rPr>
              <a:t>Ω</a:t>
            </a:r>
            <a:r>
              <a:rPr lang="en-US" sz="2400" b="1" dirty="0">
                <a:solidFill>
                  <a:prstClr val="black"/>
                </a:solidFill>
              </a:rPr>
              <a:t>  (Omega)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066800" y="4267200"/>
            <a:ext cx="121920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Sandy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10/30/12 12Z</a:t>
            </a:r>
          </a:p>
        </p:txBody>
      </p:sp>
      <p:cxnSp>
        <p:nvCxnSpPr>
          <p:cNvPr id="55" name="Straight Arrow Connector 54"/>
          <p:cNvCxnSpPr>
            <a:stCxn id="53" idx="3"/>
          </p:cNvCxnSpPr>
          <p:nvPr/>
        </p:nvCxnSpPr>
        <p:spPr>
          <a:xfrm flipV="1">
            <a:off x="2286000" y="4419601"/>
            <a:ext cx="2438400" cy="21693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22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rricaneSandy-13Advisory-TrackCompares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0229" y="78543"/>
            <a:ext cx="61435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  <a:cs typeface="Arial" charset="0"/>
              </a:rPr>
              <a:t>Hurricane Sandy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cs typeface="Arial" charset="0"/>
              </a:rPr>
              <a:t>October 21, 2012 0345Z through October 31, 2012 1315Z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375" y="6245644"/>
            <a:ext cx="905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Arial" charset="0"/>
              </a:rPr>
              <a:t>National Hurricane Center's 5 day forecast track issued at 11 a.m. EDT on Thursday, October 25</a:t>
            </a:r>
          </a:p>
        </p:txBody>
      </p:sp>
    </p:spTree>
    <p:extLst>
      <p:ext uri="{BB962C8B-B14F-4D97-AF65-F5344CB8AC3E}">
        <p14:creationId xmlns:p14="http://schemas.microsoft.com/office/powerpoint/2010/main" val="199812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extBox 2"/>
          <p:cNvSpPr txBox="1">
            <a:spLocks noChangeArrowheads="1"/>
          </p:cNvSpPr>
          <p:nvPr/>
        </p:nvSpPr>
        <p:spPr bwMode="auto">
          <a:xfrm>
            <a:off x="2651125" y="566738"/>
            <a:ext cx="4535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latin typeface="Arial" charset="0"/>
                <a:cs typeface="Arial" charset="0"/>
              </a:rPr>
              <a:t>Hurricane Sandy Precipitation</a:t>
            </a:r>
          </a:p>
        </p:txBody>
      </p:sp>
      <p:sp>
        <p:nvSpPr>
          <p:cNvPr id="169986" name="TextBox 3"/>
          <p:cNvSpPr txBox="1">
            <a:spLocks noChangeArrowheads="1"/>
          </p:cNvSpPr>
          <p:nvPr/>
        </p:nvSpPr>
        <p:spPr bwMode="auto">
          <a:xfrm>
            <a:off x="1412875" y="1387475"/>
            <a:ext cx="17954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  <a:cs typeface="Arial" charset="0"/>
              </a:rPr>
              <a:t>HPC Forecast</a:t>
            </a:r>
          </a:p>
        </p:txBody>
      </p:sp>
      <p:sp>
        <p:nvSpPr>
          <p:cNvPr id="169987" name="TextBox 4"/>
          <p:cNvSpPr txBox="1">
            <a:spLocks noChangeArrowheads="1"/>
          </p:cNvSpPr>
          <p:nvPr/>
        </p:nvSpPr>
        <p:spPr bwMode="auto">
          <a:xfrm>
            <a:off x="5745163" y="1385888"/>
            <a:ext cx="1441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  <a:cs typeface="Arial" charset="0"/>
              </a:rPr>
              <a:t>Verification</a:t>
            </a:r>
          </a:p>
        </p:txBody>
      </p:sp>
      <p:sp>
        <p:nvSpPr>
          <p:cNvPr id="169988" name="TextBox 5"/>
          <p:cNvSpPr txBox="1">
            <a:spLocks noChangeArrowheads="1"/>
          </p:cNvSpPr>
          <p:nvPr/>
        </p:nvSpPr>
        <p:spPr bwMode="auto">
          <a:xfrm>
            <a:off x="2481263" y="5734050"/>
            <a:ext cx="4584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Arial" charset="0"/>
                <a:cs typeface="Arial" charset="0"/>
              </a:rPr>
              <a:t>October 24 – November 1, 2012</a:t>
            </a:r>
          </a:p>
        </p:txBody>
      </p:sp>
      <p:pic>
        <p:nvPicPr>
          <p:cNvPr id="169989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87525"/>
            <a:ext cx="9144000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601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/>
          </p:cNvPicPr>
          <p:nvPr/>
        </p:nvPicPr>
        <p:blipFill rotWithShape="1">
          <a:blip r:embed="rId3"/>
          <a:srcRect l="49753" t="8696" r="11395" b="31900"/>
          <a:stretch/>
        </p:blipFill>
        <p:spPr bwMode="auto">
          <a:xfrm>
            <a:off x="1066800" y="944820"/>
            <a:ext cx="3089013" cy="3535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/>
          <p:cNvPicPr>
            <a:picLocks noChangeAspect="1"/>
          </p:cNvPicPr>
          <p:nvPr/>
        </p:nvPicPr>
        <p:blipFill rotWithShape="1">
          <a:blip r:embed="rId3"/>
          <a:srcRect l="-495" t="30332" r="94101"/>
          <a:stretch/>
        </p:blipFill>
        <p:spPr bwMode="auto">
          <a:xfrm>
            <a:off x="0" y="570466"/>
            <a:ext cx="679337" cy="554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029200" y="1143000"/>
            <a:ext cx="366236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cs typeface="Arial" charset="0"/>
              </a:rPr>
              <a:t>SPC – </a:t>
            </a:r>
            <a:r>
              <a:rPr lang="en-US" sz="2400" dirty="0" err="1">
                <a:solidFill>
                  <a:srgbClr val="000000"/>
                </a:solidFill>
                <a:cs typeface="Arial" charset="0"/>
              </a:rPr>
              <a:t>Mesoscale</a:t>
            </a:r>
            <a:r>
              <a:rPr lang="en-US" sz="2400" dirty="0">
                <a:solidFill>
                  <a:srgbClr val="000000"/>
                </a:solidFill>
                <a:cs typeface="Arial" charset="0"/>
              </a:rPr>
              <a:t> Discussion highlighting blizzard conditions in the Appalachians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8778" y="3048000"/>
            <a:ext cx="4375309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95888" y="309154"/>
            <a:ext cx="4833312" cy="461665"/>
          </a:xfrm>
          <a:prstGeom prst="rect">
            <a:avLst/>
          </a:prstGeom>
          <a:solidFill>
            <a:srgbClr val="000000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rgbClr val="000000"/>
                </a:solidFill>
                <a:cs typeface="Arial" charset="0"/>
              </a:rPr>
              <a:t>3 day Snow Total: valid Oct 28-Oct 30</a:t>
            </a:r>
          </a:p>
        </p:txBody>
      </p:sp>
      <p:sp>
        <p:nvSpPr>
          <p:cNvPr id="4" name="Rectangle 3"/>
          <p:cNvSpPr/>
          <p:nvPr/>
        </p:nvSpPr>
        <p:spPr>
          <a:xfrm>
            <a:off x="679337" y="4492704"/>
            <a:ext cx="32004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u="sng" dirty="0">
                <a:solidFill>
                  <a:prstClr val="black"/>
                </a:solidFill>
              </a:rPr>
              <a:t>Snow Totals (Inches)</a:t>
            </a:r>
          </a:p>
          <a:p>
            <a:r>
              <a:rPr lang="en-US" sz="1200" dirty="0">
                <a:solidFill>
                  <a:prstClr val="black"/>
                </a:solidFill>
              </a:rPr>
              <a:t>...WEST VIRGINIA...</a:t>
            </a:r>
          </a:p>
          <a:p>
            <a:r>
              <a:rPr lang="en-US" sz="1200" dirty="0">
                <a:solidFill>
                  <a:prstClr val="black"/>
                </a:solidFill>
              </a:rPr>
              <a:t>CLAYTON 2 NNW                        33.0</a:t>
            </a:r>
          </a:p>
          <a:p>
            <a:r>
              <a:rPr lang="en-US" sz="1200" dirty="0">
                <a:solidFill>
                  <a:prstClr val="black"/>
                </a:solidFill>
              </a:rPr>
              <a:t>QUINWOOD                                29.0</a:t>
            </a:r>
          </a:p>
          <a:p>
            <a:r>
              <a:rPr lang="en-US" sz="1200" dirty="0">
                <a:solidFill>
                  <a:prstClr val="black"/>
                </a:solidFill>
              </a:rPr>
              <a:t>DAVIS                                            28.0</a:t>
            </a:r>
          </a:p>
          <a:p>
            <a:r>
              <a:rPr lang="en-US" sz="1200" dirty="0">
                <a:solidFill>
                  <a:prstClr val="black"/>
                </a:solidFill>
              </a:rPr>
              <a:t>FLAT TOP                                      28.0</a:t>
            </a:r>
          </a:p>
          <a:p>
            <a:r>
              <a:rPr lang="en-US" sz="1200" dirty="0">
                <a:solidFill>
                  <a:prstClr val="black"/>
                </a:solidFill>
              </a:rPr>
              <a:t>HUTTONSVILLE 5 WSW              28.0</a:t>
            </a:r>
          </a:p>
          <a:p>
            <a:r>
              <a:rPr lang="en-US" sz="1200" dirty="0">
                <a:solidFill>
                  <a:prstClr val="black"/>
                </a:solidFill>
              </a:rPr>
              <a:t>CRAIGSVILLE                                26.0</a:t>
            </a:r>
          </a:p>
          <a:p>
            <a:r>
              <a:rPr lang="en-US" sz="1200" dirty="0">
                <a:solidFill>
                  <a:prstClr val="black"/>
                </a:solidFill>
              </a:rPr>
              <a:t>ALEXANDER                                 24.0</a:t>
            </a:r>
          </a:p>
          <a:p>
            <a:r>
              <a:rPr lang="en-US" sz="1200" dirty="0">
                <a:solidFill>
                  <a:prstClr val="black"/>
                </a:solidFill>
              </a:rPr>
              <a:t>ALPINE LAKE                                24.0</a:t>
            </a:r>
          </a:p>
          <a:p>
            <a:r>
              <a:rPr lang="en-US" sz="1200" dirty="0">
                <a:solidFill>
                  <a:prstClr val="black"/>
                </a:solidFill>
              </a:rPr>
              <a:t>NETTIE                                          24.0</a:t>
            </a:r>
          </a:p>
          <a:p>
            <a:r>
              <a:rPr lang="en-US" sz="1200" dirty="0">
                <a:solidFill>
                  <a:prstClr val="black"/>
                </a:solidFill>
              </a:rPr>
              <a:t>TERRA ALTA                                  24.0</a:t>
            </a:r>
          </a:p>
        </p:txBody>
      </p:sp>
    </p:spTree>
    <p:extLst>
      <p:ext uri="{BB962C8B-B14F-4D97-AF65-F5344CB8AC3E}">
        <p14:creationId xmlns:p14="http://schemas.microsoft.com/office/powerpoint/2010/main" val="241018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3200" smtClean="0"/>
              <a:t>Hurricane Sandy:  Collaborative Forecast Process</a:t>
            </a:r>
          </a:p>
        </p:txBody>
      </p:sp>
      <p:sp>
        <p:nvSpPr>
          <p:cNvPr id="158722" name="Content Placeholder 1"/>
          <p:cNvSpPr>
            <a:spLocks noGrp="1"/>
          </p:cNvSpPr>
          <p:nvPr>
            <p:ph idx="1"/>
          </p:nvPr>
        </p:nvSpPr>
        <p:spPr>
          <a:xfrm>
            <a:off x="452438" y="1636713"/>
            <a:ext cx="5740400" cy="4419600"/>
          </a:xfrm>
        </p:spPr>
        <p:txBody>
          <a:bodyPr/>
          <a:lstStyle/>
          <a:p>
            <a:r>
              <a:rPr lang="en-US" sz="2400" dirty="0"/>
              <a:t>OPC – 96 hour surface chart </a:t>
            </a:r>
          </a:p>
          <a:p>
            <a:endParaRPr lang="en-US" sz="2400" dirty="0" smtClean="0"/>
          </a:p>
        </p:txBody>
      </p:sp>
      <p:sp>
        <p:nvSpPr>
          <p:cNvPr id="158723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A3B5417-75D5-4CD4-A5B0-40F4A5AFA2B4}" type="slidenum">
              <a:rPr lang="en-US" smtClean="0">
                <a:cs typeface="Arial" charset="0"/>
              </a:rPr>
              <a:pPr/>
              <a:t>7</a:t>
            </a:fld>
            <a:endParaRPr lang="en-US" smtClean="0">
              <a:cs typeface="Arial" charset="0"/>
            </a:endParaRPr>
          </a:p>
        </p:txBody>
      </p:sp>
      <p:sp>
        <p:nvSpPr>
          <p:cNvPr id="158724" name="Slide Number Placeholder 6"/>
          <p:cNvSpPr txBox="1">
            <a:spLocks noGrp="1"/>
          </p:cNvSpPr>
          <p:nvPr/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50D995-BE7C-45C4-9062-417FBAB614EB}" type="slidenum">
              <a:rPr lang="en-US" sz="1200">
                <a:solidFill>
                  <a:srgbClr val="000000"/>
                </a:solidFill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5872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2810" y="2173708"/>
            <a:ext cx="3332436" cy="2207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8" name="TextBox 2"/>
          <p:cNvSpPr txBox="1">
            <a:spLocks noChangeArrowheads="1"/>
          </p:cNvSpPr>
          <p:nvPr/>
        </p:nvSpPr>
        <p:spPr bwMode="auto">
          <a:xfrm>
            <a:off x="4875575" y="3480162"/>
            <a:ext cx="41508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cs typeface="Arial" charset="0"/>
              </a:rPr>
              <a:t>EMC – Wave Model forecasts</a:t>
            </a:r>
          </a:p>
        </p:txBody>
      </p:sp>
      <p:pic>
        <p:nvPicPr>
          <p:cNvPr id="158729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8446" y="4355374"/>
            <a:ext cx="4070417" cy="2500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32" name="Rectangle 2"/>
          <p:cNvSpPr>
            <a:spLocks noChangeArrowheads="1"/>
          </p:cNvSpPr>
          <p:nvPr/>
        </p:nvSpPr>
        <p:spPr bwMode="auto">
          <a:xfrm>
            <a:off x="7500303" y="5008109"/>
            <a:ext cx="17557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cs typeface="Arial" charset="0"/>
              </a:rPr>
              <a:t>36 hour wave height forecast (</a:t>
            </a:r>
            <a:r>
              <a:rPr lang="en-US" sz="1600" dirty="0" err="1">
                <a:solidFill>
                  <a:srgbClr val="000000"/>
                </a:solidFill>
                <a:cs typeface="Arial" charset="0"/>
              </a:rPr>
              <a:t>ft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)</a:t>
            </a:r>
          </a:p>
        </p:txBody>
      </p:sp>
      <p:sp>
        <p:nvSpPr>
          <p:cNvPr id="21" name="Freeform 20"/>
          <p:cNvSpPr/>
          <p:nvPr/>
        </p:nvSpPr>
        <p:spPr>
          <a:xfrm rot="440365">
            <a:off x="1600200" y="3124200"/>
            <a:ext cx="1375040" cy="291735"/>
          </a:xfrm>
          <a:custGeom>
            <a:avLst/>
            <a:gdLst>
              <a:gd name="connsiteX0" fmla="*/ 1375040 w 1375040"/>
              <a:gd name="connsiteY0" fmla="*/ 0 h 335280"/>
              <a:gd name="connsiteX1" fmla="*/ 1335851 w 1375040"/>
              <a:gd name="connsiteY1" fmla="*/ 104503 h 335280"/>
              <a:gd name="connsiteX2" fmla="*/ 1166034 w 1375040"/>
              <a:gd name="connsiteY2" fmla="*/ 182880 h 335280"/>
              <a:gd name="connsiteX3" fmla="*/ 970091 w 1375040"/>
              <a:gd name="connsiteY3" fmla="*/ 195943 h 335280"/>
              <a:gd name="connsiteX4" fmla="*/ 539017 w 1375040"/>
              <a:gd name="connsiteY4" fmla="*/ 209006 h 335280"/>
              <a:gd name="connsiteX5" fmla="*/ 264697 w 1375040"/>
              <a:gd name="connsiteY5" fmla="*/ 209006 h 335280"/>
              <a:gd name="connsiteX6" fmla="*/ 29566 w 1375040"/>
              <a:gd name="connsiteY6" fmla="*/ 326572 h 335280"/>
              <a:gd name="connsiteX7" fmla="*/ 3440 w 1375040"/>
              <a:gd name="connsiteY7" fmla="*/ 326572 h 335280"/>
              <a:gd name="connsiteX8" fmla="*/ 3440 w 1375040"/>
              <a:gd name="connsiteY8" fmla="*/ 326572 h 33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75040" h="335280">
                <a:moveTo>
                  <a:pt x="1375040" y="0"/>
                </a:moveTo>
                <a:cubicBezTo>
                  <a:pt x="1372862" y="37011"/>
                  <a:pt x="1370685" y="74023"/>
                  <a:pt x="1335851" y="104503"/>
                </a:cubicBezTo>
                <a:cubicBezTo>
                  <a:pt x="1301017" y="134983"/>
                  <a:pt x="1226994" y="167640"/>
                  <a:pt x="1166034" y="182880"/>
                </a:cubicBezTo>
                <a:cubicBezTo>
                  <a:pt x="1105074" y="198120"/>
                  <a:pt x="1074594" y="191589"/>
                  <a:pt x="970091" y="195943"/>
                </a:cubicBezTo>
                <a:cubicBezTo>
                  <a:pt x="865588" y="200297"/>
                  <a:pt x="656583" y="206829"/>
                  <a:pt x="539017" y="209006"/>
                </a:cubicBezTo>
                <a:cubicBezTo>
                  <a:pt x="421451" y="211183"/>
                  <a:pt x="349605" y="189412"/>
                  <a:pt x="264697" y="209006"/>
                </a:cubicBezTo>
                <a:cubicBezTo>
                  <a:pt x="179789" y="228600"/>
                  <a:pt x="73109" y="306978"/>
                  <a:pt x="29566" y="326572"/>
                </a:cubicBezTo>
                <a:cubicBezTo>
                  <a:pt x="-13977" y="346166"/>
                  <a:pt x="3440" y="326572"/>
                  <a:pt x="3440" y="326572"/>
                </a:cubicBezTo>
                <a:lnTo>
                  <a:pt x="3440" y="326572"/>
                </a:lnTo>
              </a:path>
            </a:pathLst>
          </a:custGeom>
          <a:noFill/>
          <a:ln w="57150">
            <a:solidFill>
              <a:srgbClr val="FF0000"/>
            </a:solidFill>
            <a:headEnd type="none" w="lg" len="lg"/>
            <a:tailEnd type="stealth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52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3200" smtClean="0"/>
              <a:t>Hurricane Sandy:  Collaborative Forecast Process</a:t>
            </a:r>
          </a:p>
        </p:txBody>
      </p:sp>
      <p:sp>
        <p:nvSpPr>
          <p:cNvPr id="161794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B83769A-2BAC-4634-9E42-17174C208328}" type="slidenum">
              <a:rPr lang="en-US" smtClean="0">
                <a:cs typeface="Arial" charset="0"/>
              </a:rPr>
              <a:pPr/>
              <a:t>8</a:t>
            </a:fld>
            <a:endParaRPr lang="en-US" smtClean="0">
              <a:cs typeface="Arial" charset="0"/>
            </a:endParaRPr>
          </a:p>
        </p:txBody>
      </p:sp>
      <p:sp>
        <p:nvSpPr>
          <p:cNvPr id="161795" name="Slide Number Placeholder 6"/>
          <p:cNvSpPr txBox="1">
            <a:spLocks noGrp="1"/>
          </p:cNvSpPr>
          <p:nvPr/>
        </p:nvSpPr>
        <p:spPr bwMode="auto">
          <a:xfrm>
            <a:off x="7232469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EECE0441-2B3B-41E6-B3CA-C5084A34DFB8}" type="slidenum">
              <a:rPr lang="en-US" sz="1200">
                <a:solidFill>
                  <a:srgbClr val="000000"/>
                </a:solidFill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61796" name="Picture 10" descr="nybat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038" y="2928938"/>
            <a:ext cx="4313237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7" name="Content Placeholder 3" descr="nybat_verification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3288" y="2927350"/>
            <a:ext cx="4313237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800" name="TextBox 6"/>
          <p:cNvSpPr txBox="1">
            <a:spLocks noChangeArrowheads="1"/>
          </p:cNvSpPr>
          <p:nvPr/>
        </p:nvSpPr>
        <p:spPr bwMode="auto">
          <a:xfrm>
            <a:off x="268288" y="1840992"/>
            <a:ext cx="86280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MDL NWS Surge Forecast: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Forecasts were coordinated among OPC, NHC, local WFOs</a:t>
            </a:r>
          </a:p>
        </p:txBody>
      </p:sp>
    </p:spTree>
    <p:extLst>
      <p:ext uri="{BB962C8B-B14F-4D97-AF65-F5344CB8AC3E}">
        <p14:creationId xmlns:p14="http://schemas.microsoft.com/office/powerpoint/2010/main" val="392818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8"/>
          <p:cNvSpPr txBox="1">
            <a:spLocks noGrp="1" noChangeArrowheads="1"/>
          </p:cNvSpPr>
          <p:nvPr/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E3CE86E-06FA-4750-8784-A4E7946841F6}" type="slidenum">
              <a:rPr lang="en-US" sz="1200">
                <a:solidFill>
                  <a:srgbClr val="000000"/>
                </a:solidFill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4499" name="Slide Number Placeholder 6"/>
          <p:cNvSpPr txBox="1">
            <a:spLocks noGrp="1"/>
          </p:cNvSpPr>
          <p:nvPr/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0144470-084E-4DB0-8942-74E4EB2FBF85}" type="slidenum">
              <a:rPr lang="en-US" sz="1200">
                <a:solidFill>
                  <a:srgbClr val="000000"/>
                </a:solidFill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450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85925" y="215900"/>
            <a:ext cx="6030913" cy="1143000"/>
          </a:xfrm>
        </p:spPr>
        <p:txBody>
          <a:bodyPr/>
          <a:lstStyle/>
          <a:p>
            <a:pPr algn="ctr" eaLnBrk="1" hangingPunct="1"/>
            <a:r>
              <a:rPr lang="en-US" sz="3200" dirty="0" smtClean="0"/>
              <a:t>Hurricane Sandy: Communication Strategy</a:t>
            </a:r>
          </a:p>
        </p:txBody>
      </p:sp>
      <p:sp>
        <p:nvSpPr>
          <p:cNvPr id="23450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1025" y="1701030"/>
            <a:ext cx="7031038" cy="4657725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sz="2400" dirty="0" smtClean="0"/>
              <a:t>Messaging Focused on </a:t>
            </a:r>
            <a:r>
              <a:rPr lang="en-US" sz="2400" b="1" i="1" dirty="0" smtClean="0"/>
              <a:t>Impact-</a:t>
            </a:r>
            <a:r>
              <a:rPr lang="en-US" sz="2400" dirty="0" smtClean="0"/>
              <a:t>Based Decision                           Support Services</a:t>
            </a:r>
          </a:p>
          <a:p>
            <a:pPr lvl="1" eaLnBrk="1" hangingPunct="1">
              <a:spcBef>
                <a:spcPts val="1200"/>
              </a:spcBef>
            </a:pPr>
            <a:r>
              <a:rPr lang="en-US" sz="2000" dirty="0" smtClean="0"/>
              <a:t>Unique nature of storm                                       (tropical to </a:t>
            </a:r>
            <a:r>
              <a:rPr lang="en-US" sz="2000" dirty="0" err="1" smtClean="0"/>
              <a:t>extratropical</a:t>
            </a:r>
            <a:r>
              <a:rPr lang="en-US" sz="2000" dirty="0" smtClean="0"/>
              <a:t> transition)</a:t>
            </a:r>
          </a:p>
          <a:p>
            <a:pPr lvl="1" eaLnBrk="1" hangingPunct="1">
              <a:spcBef>
                <a:spcPts val="1200"/>
              </a:spcBef>
            </a:pPr>
            <a:r>
              <a:rPr lang="en-US" sz="2000" dirty="0">
                <a:solidFill>
                  <a:srgbClr val="000000"/>
                </a:solidFill>
              </a:rPr>
              <a:t>Large area affected by strong winds</a:t>
            </a:r>
          </a:p>
          <a:p>
            <a:pPr lvl="1" eaLnBrk="1" hangingPunct="1">
              <a:spcBef>
                <a:spcPts val="1200"/>
              </a:spcBef>
            </a:pPr>
            <a:r>
              <a:rPr lang="en-US" sz="2000" dirty="0" smtClean="0"/>
              <a:t>East to west track toward NJ</a:t>
            </a:r>
          </a:p>
          <a:p>
            <a:pPr lvl="1" eaLnBrk="1" hangingPunct="1">
              <a:spcBef>
                <a:spcPts val="1200"/>
              </a:spcBef>
            </a:pPr>
            <a:r>
              <a:rPr lang="en-US" sz="2000" dirty="0" smtClean="0"/>
              <a:t>Record surge/inundation in NJ</a:t>
            </a:r>
            <a:r>
              <a:rPr lang="en-US" sz="2000" dirty="0" smtClean="0">
                <a:sym typeface="Wingdings" pitchFamily="2" charset="2"/>
              </a:rPr>
              <a:t>                                       NYC SE New England</a:t>
            </a:r>
          </a:p>
          <a:p>
            <a:pPr lvl="1" eaLnBrk="1" hangingPunct="1">
              <a:spcBef>
                <a:spcPts val="1200"/>
              </a:spcBef>
            </a:pPr>
            <a:r>
              <a:rPr lang="en-US" sz="2000" dirty="0">
                <a:solidFill>
                  <a:srgbClr val="000000"/>
                </a:solidFill>
                <a:sym typeface="Wingdings" pitchFamily="2" charset="2"/>
              </a:rPr>
              <a:t>Threats emphasized particularly </a:t>
            </a:r>
            <a:r>
              <a:rPr lang="en-US" sz="2000" dirty="0" smtClean="0">
                <a:solidFill>
                  <a:srgbClr val="000000"/>
                </a:solidFill>
                <a:sym typeface="Wingdings" pitchFamily="2" charset="2"/>
              </a:rPr>
              <a:t>                         dangerous </a:t>
            </a:r>
            <a:r>
              <a:rPr lang="en-US" sz="2000" dirty="0">
                <a:solidFill>
                  <a:srgbClr val="000000"/>
                </a:solidFill>
                <a:sym typeface="Wingdings" pitchFamily="2" charset="2"/>
              </a:rPr>
              <a:t>storm – “worst case </a:t>
            </a:r>
            <a:r>
              <a:rPr lang="en-US" sz="2000" dirty="0" smtClean="0">
                <a:solidFill>
                  <a:srgbClr val="000000"/>
                </a:solidFill>
                <a:sym typeface="Wingdings" pitchFamily="2" charset="2"/>
              </a:rPr>
              <a:t>                            scenario</a:t>
            </a:r>
            <a:r>
              <a:rPr lang="en-US" sz="2000" dirty="0">
                <a:solidFill>
                  <a:srgbClr val="000000"/>
                </a:solidFill>
                <a:sym typeface="Wingdings" pitchFamily="2" charset="2"/>
              </a:rPr>
              <a:t>” compared to the Perfect Storm</a:t>
            </a:r>
            <a:endParaRPr lang="en-US" sz="2000" dirty="0">
              <a:solidFill>
                <a:srgbClr val="000000"/>
              </a:solidFill>
            </a:endParaRPr>
          </a:p>
          <a:p>
            <a:pPr lvl="1" eaLnBrk="1" hangingPunct="1">
              <a:spcBef>
                <a:spcPts val="1200"/>
              </a:spcBef>
            </a:pPr>
            <a:r>
              <a:rPr lang="en-US" sz="2000" dirty="0" smtClean="0">
                <a:sym typeface="Wingdings" pitchFamily="2" charset="2"/>
              </a:rPr>
              <a:t>Record blizzard in Appalachian  Mountains &amp; WV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59080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NEP NOAA N Prime Mar 4_3Marupdate">
  <a:themeElements>
    <a:clrScheme name="NEP NOAA N Prime Mar 4_3Marupdat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P NOAA N Prime Mar 4_3Marupd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P NOAA N Prime Mar 4_3Marupd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P NOAA N Prime Mar 4_3Marupd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P NOAA N Prime Mar 4_3Marupd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P NOAA N Prime Mar 4_3Marupd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P NOAA N Prime Mar 4_3Marupd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P NOAA N Prime Mar 4_3Marupd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P NOAA N Prime Mar 4_3Marupd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401</Words>
  <Application>Microsoft Office PowerPoint</Application>
  <PresentationFormat>On-screen Show (4:3)</PresentationFormat>
  <Paragraphs>83</Paragraphs>
  <Slides>10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Office Theme</vt:lpstr>
      <vt:lpstr>8_Office Theme</vt:lpstr>
      <vt:lpstr>4_Office Theme</vt:lpstr>
      <vt:lpstr>2_Office Theme</vt:lpstr>
      <vt:lpstr>1_NEP NOAA N Prime Mar 4_3Marupdate</vt:lpstr>
      <vt:lpstr>1_Office Theme</vt:lpstr>
      <vt:lpstr>National Oceanic and Atmospheric Administration Building a Weather-Ready Nation </vt:lpstr>
      <vt:lpstr>PowerPoint Presentation</vt:lpstr>
      <vt:lpstr>Jet Stream 10/30/12  12Z  (Blue) Uncertainty in Sandy’s track</vt:lpstr>
      <vt:lpstr>PowerPoint Presentation</vt:lpstr>
      <vt:lpstr>PowerPoint Presentation</vt:lpstr>
      <vt:lpstr>PowerPoint Presentation</vt:lpstr>
      <vt:lpstr>Hurricane Sandy:  Collaborative Forecast Process</vt:lpstr>
      <vt:lpstr>Hurricane Sandy:  Collaborative Forecast Process</vt:lpstr>
      <vt:lpstr>Hurricane Sandy: Communication Strategy</vt:lpstr>
      <vt:lpstr>Summary</vt:lpstr>
    </vt:vector>
  </TitlesOfParts>
  <Company>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llmorone</dc:creator>
  <cp:lastModifiedBy>Stanley Dambroski</cp:lastModifiedBy>
  <cp:revision>14</cp:revision>
  <dcterms:created xsi:type="dcterms:W3CDTF">2013-03-04T13:06:53Z</dcterms:created>
  <dcterms:modified xsi:type="dcterms:W3CDTF">2013-03-04T21:36:40Z</dcterms:modified>
</cp:coreProperties>
</file>