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58" r:id="rId2"/>
  </p:sldMasterIdLst>
  <p:notesMasterIdLst>
    <p:notesMasterId r:id="rId15"/>
  </p:notesMasterIdLst>
  <p:handoutMasterIdLst>
    <p:handoutMasterId r:id="rId16"/>
  </p:handoutMasterIdLst>
  <p:sldIdLst>
    <p:sldId id="287" r:id="rId3"/>
    <p:sldId id="343" r:id="rId4"/>
    <p:sldId id="344" r:id="rId5"/>
    <p:sldId id="345" r:id="rId6"/>
    <p:sldId id="351" r:id="rId7"/>
    <p:sldId id="346" r:id="rId8"/>
    <p:sldId id="317" r:id="rId9"/>
    <p:sldId id="318" r:id="rId10"/>
    <p:sldId id="337" r:id="rId11"/>
    <p:sldId id="329" r:id="rId12"/>
    <p:sldId id="353" r:id="rId13"/>
    <p:sldId id="339" r:id="rId1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b="1" i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66"/>
    <a:srgbClr val="EAEC5E"/>
    <a:srgbClr val="9234DB"/>
    <a:srgbClr val="AAE2BB"/>
    <a:srgbClr val="94DAAA"/>
    <a:srgbClr val="6FFFFF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-810" y="-90"/>
      </p:cViewPr>
      <p:guideLst>
        <p:guide orient="horz" pos="661"/>
        <p:guide orient="horz" pos="420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58" y="-78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4363"/>
            <a:ext cx="5149850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3489" tIns="45925" rIns="93489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ln/>
        </p:spPr>
        <p:txBody>
          <a:bodyPr lIns="93322" tIns="46661" rIns="93322" bIns="46661"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</p:spPr>
        <p:txBody>
          <a:bodyPr/>
          <a:lstStyle/>
          <a:p>
            <a:pPr defTabSz="931863"/>
            <a:r>
              <a:rPr lang="en-US" dirty="0" smtClean="0"/>
              <a:t>Lockheed Martin Proprietary Information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</p:spPr>
        <p:txBody>
          <a:bodyPr/>
          <a:lstStyle/>
          <a:p>
            <a:pPr defTabSz="931863"/>
            <a:r>
              <a:rPr lang="en-US" dirty="0" smtClean="0"/>
              <a:t>Lockheed Martin Proprietary Information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</p:spPr>
        <p:txBody>
          <a:bodyPr/>
          <a:lstStyle/>
          <a:p>
            <a:pPr defTabSz="931863"/>
            <a:fld id="{14708F83-8AFC-4538-9CB5-586A32FB3E11}" type="slidenum">
              <a:rPr lang="en-US" smtClean="0">
                <a:latin typeface="Arial" pitchFamily="34" charset="0"/>
              </a:rPr>
              <a:pPr defTabSz="931863"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549275"/>
            <a:ext cx="4652962" cy="3489325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49738"/>
            <a:ext cx="7023100" cy="4097337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GOES program consists of multiple generations, or series, of satellites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GOES satellites are geosynchronous and provide a staring capability covering the western hemisphere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Our operational constellation includes two operational satellites; one over the east coast and one over the west coast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In order to maintain continuous coverage, we nominally have two operational and an on-orbit spare at all times.  The two operational satellites provide the coverage, with the on-orbit spare available in case there is an unanticipated failure.  It is also less expensive and safer to store a GOES satellite on-orbit than on the ground.  We consider these factors, plus the expected life of on-orbit satellites, when planning for when we buy and launch the GOES satellites.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We have augmented our constellation with GOES-10, which is presently parked at 60 degrees in support of South America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When a satellite is launched it is checked out to ensure it works properly and then it becomes the spare satellite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When an operational satellite fails, spare takes its place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Operations concept requires that a replacement spare be launched, checked out, and ready to assume role as spare NLT the time at which existing on-orbit spare will be required as replacement for the planned end-of-life of an operational satellite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Arial" pitchFamily="34" charset="0"/>
              </a:rPr>
              <a:t>For unplanned failure of an operational satellite, a replacement spare satellite is launched as soon as possible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>
              <a:spcBef>
                <a:spcPct val="50000"/>
              </a:spcBef>
              <a:defRPr/>
            </a:pPr>
            <a:fld id="{5B8BA0F2-4852-425A-A390-B728BB86B07B}" type="slidenum">
              <a:rPr lang="en-US" sz="800" b="0" i="0">
                <a:solidFill>
                  <a:srgbClr val="FFFFFF"/>
                </a:solidFill>
              </a:rPr>
              <a:pPr algn="r" defTabSz="887413">
                <a:spcBef>
                  <a:spcPct val="50000"/>
                </a:spcBef>
                <a:defRPr/>
              </a:pPr>
              <a:t>‹#›</a:t>
            </a:fld>
            <a:endParaRPr lang="en-US" sz="800" b="0" i="0" dirty="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ctr"/>
          <a:lstStyle>
            <a:lvl1pPr algn="ctr" defTabSz="877888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25800"/>
            <a:ext cx="6400800" cy="487363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362200" y="6477000"/>
            <a:ext cx="4419600" cy="1524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LOCKHEED MARTIN PROPRIETARY INFORMATION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988" y="647700"/>
            <a:ext cx="1971675" cy="3322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7700"/>
            <a:ext cx="5767388" cy="3322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7700"/>
            <a:ext cx="7891463" cy="3322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D676-277D-468A-96DF-1A7D2678D213}" type="datetime1">
              <a:rPr lang="en-US" smtClean="0"/>
              <a:pPr>
                <a:defRPr/>
              </a:pPr>
              <a:t>3/1/2011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1350" y="63627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B843-1A8B-40C3-B3C7-33314CB24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generic_back_1"/>
          <p:cNvPicPr>
            <a:picLocks noChangeAspect="1" noChangeArrowheads="1"/>
          </p:cNvPicPr>
          <p:nvPr userDrawn="1"/>
        </p:nvPicPr>
        <p:blipFill>
          <a:blip r:embed="rId2" cstate="print"/>
          <a:srcRect l="11384" t="14441"/>
          <a:stretch>
            <a:fillRect/>
          </a:stretch>
        </p:blipFill>
        <p:spPr bwMode="auto">
          <a:xfrm>
            <a:off x="0" y="0"/>
            <a:ext cx="9470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7700"/>
            <a:ext cx="7312025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98663"/>
            <a:ext cx="7553325" cy="197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Freeform 6"/>
          <p:cNvSpPr>
            <a:spLocks/>
          </p:cNvSpPr>
          <p:nvPr/>
        </p:nvSpPr>
        <p:spPr bwMode="black">
          <a:xfrm>
            <a:off x="6848475" y="381000"/>
            <a:ext cx="1839913" cy="6619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FFFF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2" r:id="rId1"/>
    <p:sldLayoutId id="2147484171" r:id="rId2"/>
    <p:sldLayoutId id="2147484170" r:id="rId3"/>
    <p:sldLayoutId id="2147484169" r:id="rId4"/>
    <p:sldLayoutId id="2147484168" r:id="rId5"/>
    <p:sldLayoutId id="2147484167" r:id="rId6"/>
    <p:sldLayoutId id="2147484166" r:id="rId7"/>
    <p:sldLayoutId id="2147484165" r:id="rId8"/>
    <p:sldLayoutId id="2147484164" r:id="rId9"/>
    <p:sldLayoutId id="2147484163" r:id="rId10"/>
    <p:sldLayoutId id="2147484162" r:id="rId11"/>
    <p:sldLayoutId id="2147484161" r:id="rId12"/>
    <p:sldLayoutId id="2147484173" r:id="rId13"/>
  </p:sldLayoutIdLst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 i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083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3655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227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6421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1040AC">
                    <a:lumMod val="40000"/>
                    <a:lumOff val="6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LOCKHEED MARTIN PROPRIETARY INFORMATION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39000" y="66103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1040AC">
                    <a:lumMod val="40000"/>
                    <a:lumOff val="6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7DC3C9-CF3E-45EC-874C-7F40663DF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hyperlink" Target="http://www2.fiu.edu/~w4ehw/images/michelle%20vis%20sat%2011-2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tx1"/>
          </a:solidFill>
        </p:grpSpPr>
        <p:sp>
          <p:nvSpPr>
            <p:cNvPr id="3079" name="Freeform 3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0" name="Freeform 4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1" name="Freeform 5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2" name="Freeform 6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3" name="Freeform 7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4" name="Freeform 8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5" name="Freeform 9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6" name="Freeform 10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7" name="Freeform 11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8" name="Freeform 12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9" name="Freeform 13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0" name="Freeform 14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1" name="Freeform 15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2" name="Freeform 16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3" name="Freeform 17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4525963" y="5516563"/>
            <a:ext cx="4394200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sz="1800" dirty="0">
                <a:solidFill>
                  <a:schemeClr val="tx1"/>
                </a:solidFill>
              </a:rPr>
              <a:t>Scott Gudes</a:t>
            </a:r>
            <a:endParaRPr lang="en-US" sz="1500" dirty="0">
              <a:solidFill>
                <a:schemeClr val="tx1"/>
              </a:solidFill>
            </a:endParaRPr>
          </a:p>
          <a:p>
            <a:pPr defTabSz="865188"/>
            <a:r>
              <a:rPr lang="en-US" sz="1600" dirty="0">
                <a:solidFill>
                  <a:schemeClr val="tx1"/>
                </a:solidFill>
              </a:rPr>
              <a:t>Vice President, Legislative Affairs</a:t>
            </a:r>
          </a:p>
          <a:p>
            <a:pPr defTabSz="865188"/>
            <a:r>
              <a:rPr lang="en-US" sz="1600" dirty="0">
                <a:solidFill>
                  <a:schemeClr val="tx1"/>
                </a:solidFill>
              </a:rPr>
              <a:t>Space Systems &amp; Operations</a:t>
            </a:r>
          </a:p>
        </p:txBody>
      </p:sp>
      <p:sp>
        <p:nvSpPr>
          <p:cNvPr id="307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65163" y="2476500"/>
            <a:ext cx="7772400" cy="1143000"/>
          </a:xfrm>
        </p:spPr>
        <p:txBody>
          <a:bodyPr/>
          <a:lstStyle/>
          <a:p>
            <a:r>
              <a:rPr lang="en-US" sz="4400" dirty="0" smtClean="0"/>
              <a:t>Interdepartmental Hurricane Conference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1581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41338" y="4097338"/>
            <a:ext cx="8097837" cy="369332"/>
          </a:xfrm>
        </p:spPr>
        <p:txBody>
          <a:bodyPr/>
          <a:lstStyle/>
          <a:p>
            <a:r>
              <a:rPr lang="en-US" sz="2400" dirty="0" smtClean="0"/>
              <a:t>March 2,  2011 </a:t>
            </a:r>
          </a:p>
        </p:txBody>
      </p:sp>
      <p:sp>
        <p:nvSpPr>
          <p:cNvPr id="1581077" name="Text Box 21"/>
          <p:cNvSpPr txBox="1">
            <a:spLocks noChangeArrowheads="1"/>
          </p:cNvSpPr>
          <p:nvPr/>
        </p:nvSpPr>
        <p:spPr bwMode="auto">
          <a:xfrm>
            <a:off x="409575" y="5761038"/>
            <a:ext cx="2932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A S H I N G T O N    O P E R A T I O N S</a:t>
            </a:r>
          </a:p>
        </p:txBody>
      </p:sp>
      <p:pic>
        <p:nvPicPr>
          <p:cNvPr id="22" name="Picture 7" descr="lgchur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68"/>
            <a:ext cx="1635125" cy="2179637"/>
          </a:xfrm>
          <a:prstGeom prst="rect">
            <a:avLst/>
          </a:prstGeom>
          <a:noFill/>
        </p:spPr>
      </p:pic>
      <p:pic>
        <p:nvPicPr>
          <p:cNvPr id="60418" name="Picture 2" descr="http://www.ofcm.gov/homepage/images/main_b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138482"/>
            <a:ext cx="4838700" cy="1066801"/>
          </a:xfrm>
          <a:prstGeom prst="rect">
            <a:avLst/>
          </a:prstGeom>
          <a:noFill/>
        </p:spPr>
      </p:pic>
      <p:pic>
        <p:nvPicPr>
          <p:cNvPr id="59394" name="Picture 2" descr="http://upload.wikimedia.org/wikipedia/commons/e/ee/NHC_Atlantic_Forecast_Error_Trend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1301" y="3835021"/>
            <a:ext cx="2142699" cy="1681816"/>
          </a:xfrm>
          <a:prstGeom prst="rect">
            <a:avLst/>
          </a:prstGeom>
          <a:noFill/>
        </p:spPr>
      </p:pic>
      <p:pic>
        <p:nvPicPr>
          <p:cNvPr id="59396" name="Picture 4" descr="http://www.hurricanescience.org/images/hss/Hurricane%20Hunters%20Pla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393" y="1"/>
            <a:ext cx="2813924" cy="17332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BOLongT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6" name="Rectangle 44"/>
          <p:cNvSpPr>
            <a:spLocks noGrp="1" noChangeArrowheads="1"/>
          </p:cNvSpPr>
          <p:nvPr>
            <p:ph type="title"/>
          </p:nvPr>
        </p:nvSpPr>
        <p:spPr>
          <a:xfrm>
            <a:off x="455613" y="341313"/>
            <a:ext cx="6608762" cy="53181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Entitlement Spending Grows </a:t>
            </a:r>
            <a:br>
              <a:rPr lang="en-US" sz="2400" dirty="0" smtClean="0"/>
            </a:br>
            <a:r>
              <a:rPr lang="en-US" sz="2400" dirty="0" smtClean="0"/>
              <a:t>Appropriations Frozen  FY 2012 PRESBUD</a:t>
            </a:r>
            <a:br>
              <a:rPr lang="en-US" sz="2400" dirty="0" smtClean="0"/>
            </a:br>
            <a:r>
              <a:rPr lang="en-US" sz="2400" dirty="0" smtClean="0"/>
              <a:t>                </a:t>
            </a:r>
            <a:r>
              <a:rPr lang="en-US" sz="2000" dirty="0" smtClean="0"/>
              <a:t>($,Outlays in Billions)</a:t>
            </a: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276519" y="1660124"/>
            <a:ext cx="7979715" cy="4764381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dirty="0" smtClean="0"/>
              <a:t>			</a:t>
            </a:r>
            <a:r>
              <a:rPr lang="en-US" sz="2000" dirty="0" smtClean="0"/>
              <a:t>FY 2012	</a:t>
            </a:r>
            <a:r>
              <a:rPr lang="en-US" dirty="0" smtClean="0"/>
              <a:t>	</a:t>
            </a:r>
            <a:r>
              <a:rPr lang="en-US" sz="2000" dirty="0" smtClean="0"/>
              <a:t>FY 2020</a:t>
            </a:r>
          </a:p>
          <a:p>
            <a:pPr lvl="1">
              <a:buFontTx/>
              <a:buNone/>
              <a:defRPr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  <a:defRPr/>
            </a:pPr>
            <a:r>
              <a:rPr lang="en-US" sz="1400" dirty="0" smtClean="0"/>
              <a:t>Discretionary*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    Security	   884	 23.7%		    897	16.5%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    Non Security	   456	 12.2%		    449	  8.3%	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    Total                 1,340          35.9%		 1,346	 24.8%	</a:t>
            </a:r>
          </a:p>
          <a:p>
            <a:pPr lvl="1">
              <a:buFontTx/>
              <a:buNone/>
              <a:defRPr/>
            </a:pPr>
            <a:endParaRPr lang="en-US" sz="1400" dirty="0" smtClean="0"/>
          </a:p>
          <a:p>
            <a:pPr lvl="1">
              <a:buFontTx/>
              <a:buNone/>
              <a:defRPr/>
            </a:pPr>
            <a:r>
              <a:rPr lang="en-US" sz="1400" dirty="0" smtClean="0"/>
              <a:t>Mandatory/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Entitlements	 2,140	 57.4%		3,273         60.4%	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	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Net Interest	    242	  6.5%          	   793	14.6%</a:t>
            </a:r>
            <a:endParaRPr lang="en-US" sz="1200" dirty="0" smtClean="0"/>
          </a:p>
          <a:p>
            <a:pPr lvl="1">
              <a:buFontTx/>
              <a:buNone/>
              <a:defRPr/>
            </a:pPr>
            <a:r>
              <a:rPr lang="en-US" sz="1400" dirty="0" smtClean="0"/>
              <a:t>Disaster Plug	        6	 	                       10</a:t>
            </a:r>
          </a:p>
          <a:p>
            <a:pPr lvl="1">
              <a:buFontTx/>
              <a:buNone/>
              <a:defRPr/>
            </a:pPr>
            <a:endParaRPr lang="en-US" sz="1400" dirty="0" smtClean="0"/>
          </a:p>
          <a:p>
            <a:pPr lvl="1">
              <a:buFontTx/>
              <a:buNone/>
              <a:defRPr/>
            </a:pPr>
            <a:r>
              <a:rPr lang="en-US" sz="1400" i="0" dirty="0" smtClean="0"/>
              <a:t>US Budget	 3,729			5,422</a:t>
            </a:r>
            <a:r>
              <a:rPr lang="en-US" sz="1200" dirty="0" smtClean="0"/>
              <a:t>	</a:t>
            </a:r>
          </a:p>
          <a:p>
            <a:pPr lvl="1">
              <a:buFontTx/>
              <a:buNone/>
              <a:defRPr/>
            </a:pPr>
            <a:endParaRPr lang="en-US" sz="1200" dirty="0" smtClean="0"/>
          </a:p>
          <a:p>
            <a:pPr lvl="1">
              <a:buFontTx/>
              <a:buNone/>
              <a:defRPr/>
            </a:pPr>
            <a:r>
              <a:rPr lang="en-US" sz="1200" dirty="0" smtClean="0"/>
              <a:t>* Discretionary = Appropriations</a:t>
            </a:r>
          </a:p>
          <a:p>
            <a:pPr lvl="1">
              <a:buFontTx/>
              <a:buNone/>
              <a:defRPr/>
            </a:pPr>
            <a:r>
              <a:rPr lang="en-US" sz="1400" dirty="0" smtClean="0"/>
              <a:t>	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/>
              <a:t>	</a:t>
            </a:r>
            <a:endParaRPr lang="en-US" sz="1800" dirty="0" smtClean="0"/>
          </a:p>
        </p:txBody>
      </p:sp>
      <p:pic>
        <p:nvPicPr>
          <p:cNvPr id="77826" name="Picture 2" descr="http://citizentom.files.wordpress.com/2007/07/unhap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194" y="124287"/>
            <a:ext cx="2263806" cy="1697855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 bwMode="auto">
          <a:xfrm>
            <a:off x="6667129" y="2760956"/>
            <a:ext cx="1358284" cy="719091"/>
          </a:xfrm>
          <a:prstGeom prst="wedgeRectCallout">
            <a:avLst>
              <a:gd name="adj1" fmla="val 68075"/>
              <a:gd name="adj2" fmla="val -27613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Trillions?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91" y="230450"/>
            <a:ext cx="7312025" cy="531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Nov. Election--Tectonic Shift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2400" dirty="0" smtClean="0">
                <a:solidFill>
                  <a:srgbClr val="FFFF00"/>
                </a:solidFill>
              </a:rPr>
              <a:t>By the Numbers: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998663"/>
            <a:ext cx="7553325" cy="408111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111</a:t>
            </a:r>
            <a:r>
              <a:rPr lang="en-US" baseline="30000" dirty="0" smtClean="0"/>
              <a:t>th</a:t>
            </a:r>
            <a:r>
              <a:rPr lang="en-US" dirty="0" smtClean="0"/>
              <a:t> Congress (2009/2010)</a:t>
            </a:r>
          </a:p>
          <a:p>
            <a:pPr>
              <a:defRPr/>
            </a:pPr>
            <a:r>
              <a:rPr lang="en-US" dirty="0" smtClean="0"/>
              <a:t>House: 256 Dems, 179 Repubs, 2 vacancies</a:t>
            </a:r>
          </a:p>
          <a:p>
            <a:pPr>
              <a:defRPr/>
            </a:pPr>
            <a:r>
              <a:rPr lang="en-US" dirty="0" smtClean="0"/>
              <a:t>Senate: 59 Dems, 41 Repubs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112</a:t>
            </a:r>
            <a:r>
              <a:rPr lang="en-US" baseline="30000" dirty="0" smtClean="0"/>
              <a:t>th</a:t>
            </a:r>
            <a:r>
              <a:rPr lang="en-US" dirty="0" smtClean="0"/>
              <a:t>  Congress (2011/2012)</a:t>
            </a:r>
          </a:p>
          <a:p>
            <a:pPr>
              <a:defRPr/>
            </a:pPr>
            <a:r>
              <a:rPr lang="en-US" dirty="0" smtClean="0"/>
              <a:t>House: 193 Dems, 242 Repubs  63 R pickups</a:t>
            </a:r>
          </a:p>
          <a:p>
            <a:pPr>
              <a:defRPr/>
            </a:pPr>
            <a:r>
              <a:rPr lang="en-US" dirty="0" smtClean="0"/>
              <a:t>Senate: 53 Dems, 47 Repubs **  6 R pickups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** Allocates Sen. Lieberman and Sen. Sanders with Dems and Sen. Murkowski with Repubs.</a:t>
            </a:r>
          </a:p>
        </p:txBody>
      </p:sp>
      <p:pic>
        <p:nvPicPr>
          <p:cNvPr id="4100" name="Picture 5" descr="http://www.natural-disasters-hazards.info/land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7013" y="0"/>
            <a:ext cx="129698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13" y="328104"/>
            <a:ext cx="7312025" cy="531813"/>
          </a:xfrm>
        </p:spPr>
        <p:txBody>
          <a:bodyPr/>
          <a:lstStyle/>
          <a:p>
            <a:r>
              <a:rPr lang="en-US" dirty="0" smtClean="0"/>
              <a:t>Hurricane Michelle Nov.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998663"/>
            <a:ext cx="7553325" cy="3693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9636" name="Picture 4" descr="Hurricane Michelle Nov 2, 2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31" y="1441992"/>
            <a:ext cx="3764132" cy="3147763"/>
          </a:xfrm>
          <a:prstGeom prst="rect">
            <a:avLst/>
          </a:prstGeom>
          <a:noFill/>
        </p:spPr>
      </p:pic>
      <p:pic>
        <p:nvPicPr>
          <p:cNvPr id="69638" name="Picture 6" descr="http://www2.fiu.edu/~w4ehw/images/HH%20KU4GY%20NL7MT%20KD6CFW%20WB5ELO%20WD4JR%20em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740" y="3881760"/>
            <a:ext cx="3968319" cy="2976240"/>
          </a:xfrm>
          <a:prstGeom prst="rect">
            <a:avLst/>
          </a:prstGeom>
          <a:noFill/>
        </p:spPr>
      </p:pic>
      <p:pic>
        <p:nvPicPr>
          <p:cNvPr id="69640" name="Picture 8" descr="http://images.politico.com/global/news/100806_wash_times_605_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6" y="4771632"/>
            <a:ext cx="3250114" cy="1762045"/>
          </a:xfrm>
          <a:prstGeom prst="rect">
            <a:avLst/>
          </a:prstGeom>
          <a:noFill/>
        </p:spPr>
      </p:pic>
      <p:pic>
        <p:nvPicPr>
          <p:cNvPr id="69642" name="Picture 10" descr="http://1.bp.blogspot.com/_qYhL6pBcxTQ/TTfzjNnYW4I/AAAAAAAAB1Y/w6rHXhxvm_8/s1600/lessons_learned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757" y="1118587"/>
            <a:ext cx="2133243" cy="1718446"/>
          </a:xfrm>
          <a:prstGeom prst="rect">
            <a:avLst/>
          </a:prstGeom>
          <a:noFill/>
        </p:spPr>
      </p:pic>
      <p:pic>
        <p:nvPicPr>
          <p:cNvPr id="69644" name="Picture 12" descr="http://www.cubahurricanes.org/images/hurricane-track-maps/michelle-2001-map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9788" y="1576866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998663"/>
            <a:ext cx="7553325" cy="369332"/>
          </a:xfrm>
        </p:spPr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0" y="274638"/>
            <a:ext cx="9144000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29" descr="SAMPLE_ABI_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00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SAMPLE_ABI_CO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428" y="484498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1" descr="SAMPLE_ABI_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192" y="486274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ackground for Meliss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675" y="195308"/>
            <a:ext cx="8744506" cy="454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5184559" y="1198485"/>
            <a:ext cx="2752078" cy="1056443"/>
          </a:xfrm>
          <a:prstGeom prst="round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GOES R…4</a:t>
            </a:r>
            <a:r>
              <a:rPr lang="en-US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 Gen. Hurricane  &amp; Severe Weather Satellite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2760" y="6249880"/>
            <a:ext cx="1544715" cy="292963"/>
          </a:xfrm>
          <a:prstGeom prst="round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Hemisphere</a:t>
            </a:r>
            <a:endParaRPr kumimoji="0" lang="en-US" sz="1400" b="1" i="1" u="none" strike="noStrike" cap="none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60954" y="6258758"/>
            <a:ext cx="1606859" cy="275208"/>
          </a:xfrm>
          <a:prstGeom prst="round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CONUS</a:t>
            </a:r>
            <a:endParaRPr kumimoji="0" lang="en-US" sz="1400" b="1" i="1" u="none" strike="noStrike" cap="none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91596" y="6285390"/>
            <a:ext cx="1642369" cy="292963"/>
          </a:xfrm>
          <a:prstGeom prst="round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Mesoscale</a:t>
            </a:r>
            <a:endParaRPr kumimoji="0" lang="en-US" sz="1400" b="1" i="1" u="none" strike="noStrike" cap="none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025" y="1143000"/>
            <a:ext cx="34829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65825" y="1371600"/>
            <a:ext cx="1892300" cy="1646238"/>
            <a:chOff x="2448" y="1248"/>
            <a:chExt cx="1192" cy="103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14" y="1248"/>
              <a:ext cx="726" cy="1037"/>
              <a:chOff x="2352" y="432"/>
              <a:chExt cx="1344" cy="1920"/>
            </a:xfrm>
          </p:grpSpPr>
          <p:sp>
            <p:nvSpPr>
              <p:cNvPr id="4129" name="AutoShape 5"/>
              <p:cNvSpPr>
                <a:spLocks noChangeAspect="1" noChangeArrowheads="1"/>
              </p:cNvSpPr>
              <p:nvPr/>
            </p:nvSpPr>
            <p:spPr bwMode="auto">
              <a:xfrm rot="-5400000">
                <a:off x="2544" y="240"/>
                <a:ext cx="960" cy="1344"/>
              </a:xfrm>
              <a:prstGeom prst="flowChartDelay">
                <a:avLst/>
              </a:prstGeom>
              <a:solidFill>
                <a:schemeClr val="hlink">
                  <a:alpha val="549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30" name="AutoShape 6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2544" y="1200"/>
                <a:ext cx="960" cy="1344"/>
              </a:xfrm>
              <a:prstGeom prst="flowChartDelay">
                <a:avLst/>
              </a:prstGeom>
              <a:solidFill>
                <a:schemeClr val="hlink">
                  <a:alpha val="549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2448" y="1248"/>
              <a:ext cx="726" cy="1037"/>
              <a:chOff x="2352" y="432"/>
              <a:chExt cx="1344" cy="1920"/>
            </a:xfrm>
          </p:grpSpPr>
          <p:sp>
            <p:nvSpPr>
              <p:cNvPr id="4127" name="AutoShape 8"/>
              <p:cNvSpPr>
                <a:spLocks noChangeAspect="1" noChangeArrowheads="1"/>
              </p:cNvSpPr>
              <p:nvPr/>
            </p:nvSpPr>
            <p:spPr bwMode="auto">
              <a:xfrm rot="-5400000">
                <a:off x="2544" y="240"/>
                <a:ext cx="960" cy="1344"/>
              </a:xfrm>
              <a:prstGeom prst="flowChartDelay">
                <a:avLst/>
              </a:prstGeom>
              <a:solidFill>
                <a:schemeClr val="hlink">
                  <a:alpha val="54117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28" name="AutoShape 9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2544" y="1200"/>
                <a:ext cx="960" cy="1344"/>
              </a:xfrm>
              <a:prstGeom prst="flowChartDelay">
                <a:avLst/>
              </a:prstGeom>
              <a:solidFill>
                <a:schemeClr val="hlink">
                  <a:alpha val="54117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4100" name="Rectangle 10"/>
          <p:cNvSpPr>
            <a:spLocks noChangeAspect="1" noChangeArrowheads="1"/>
          </p:cNvSpPr>
          <p:nvPr/>
        </p:nvSpPr>
        <p:spPr bwMode="auto">
          <a:xfrm>
            <a:off x="6162675" y="1700213"/>
            <a:ext cx="635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rgbClr val="FFFF99"/>
                </a:solidFill>
              </a:rPr>
              <a:t>GOES West</a:t>
            </a:r>
          </a:p>
          <a:p>
            <a:pPr algn="ctr"/>
            <a:r>
              <a:rPr lang="en-US" sz="900" b="1" dirty="0">
                <a:solidFill>
                  <a:srgbClr val="FFFF99"/>
                </a:solidFill>
              </a:rPr>
              <a:t>135° West </a:t>
            </a:r>
          </a:p>
        </p:txBody>
      </p:sp>
      <p:sp>
        <p:nvSpPr>
          <p:cNvPr id="4101" name="Rectangle 11"/>
          <p:cNvSpPr>
            <a:spLocks noChangeAspect="1" noChangeArrowheads="1"/>
          </p:cNvSpPr>
          <p:nvPr/>
        </p:nvSpPr>
        <p:spPr bwMode="auto">
          <a:xfrm>
            <a:off x="6978650" y="1700213"/>
            <a:ext cx="603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rgbClr val="FFFF99"/>
                </a:solidFill>
              </a:rPr>
              <a:t>GOES East</a:t>
            </a:r>
          </a:p>
          <a:p>
            <a:pPr algn="ctr"/>
            <a:r>
              <a:rPr lang="en-US" sz="900" b="1" dirty="0">
                <a:solidFill>
                  <a:srgbClr val="FFFF99"/>
                </a:solidFill>
              </a:rPr>
              <a:t>75° West </a:t>
            </a:r>
          </a:p>
        </p:txBody>
      </p:sp>
      <p:sp>
        <p:nvSpPr>
          <p:cNvPr id="4102" name="Rectangle 12"/>
          <p:cNvSpPr>
            <a:spLocks noChangeAspect="1" noChangeArrowheads="1"/>
          </p:cNvSpPr>
          <p:nvPr/>
        </p:nvSpPr>
        <p:spPr bwMode="auto">
          <a:xfrm>
            <a:off x="6797675" y="2522538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rgbClr val="FFFF99"/>
                </a:solidFill>
              </a:rPr>
              <a:t>Spare</a:t>
            </a:r>
          </a:p>
        </p:txBody>
      </p:sp>
      <p:pic>
        <p:nvPicPr>
          <p:cNvPr id="4103" name="Picture 13" descr="goesSpacecra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63" y="1958975"/>
            <a:ext cx="27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goesSpacecra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1943100"/>
            <a:ext cx="27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n-q_spacecra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263" y="2085975"/>
            <a:ext cx="511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6"/>
          <p:cNvSpPr>
            <a:spLocks noGrp="1" noChangeArrowheads="1"/>
          </p:cNvSpPr>
          <p:nvPr>
            <p:ph type="title"/>
          </p:nvPr>
        </p:nvSpPr>
        <p:spPr>
          <a:xfrm>
            <a:off x="190870" y="221571"/>
            <a:ext cx="7312025" cy="531813"/>
          </a:xfrm>
        </p:spPr>
        <p:txBody>
          <a:bodyPr/>
          <a:lstStyle/>
          <a:p>
            <a:pPr eaLnBrk="1" hangingPunct="1"/>
            <a:r>
              <a:rPr lang="en-US" dirty="0" smtClean="0"/>
              <a:t>GOES-R Mission Overview</a:t>
            </a:r>
          </a:p>
        </p:txBody>
      </p:sp>
      <p:pic>
        <p:nvPicPr>
          <p:cNvPr id="410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435475"/>
            <a:ext cx="15589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msm_mag_1107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435475"/>
            <a:ext cx="1981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800" y="4435475"/>
            <a:ext cx="203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4435475"/>
            <a:ext cx="1600200" cy="1471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11" name="Text Box 21"/>
          <p:cNvSpPr txBox="1">
            <a:spLocks noChangeArrowheads="1"/>
          </p:cNvSpPr>
          <p:nvPr/>
        </p:nvSpPr>
        <p:spPr bwMode="auto">
          <a:xfrm>
            <a:off x="-76200" y="4114800"/>
            <a:ext cx="266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Visual &amp; IR Imagery</a:t>
            </a:r>
          </a:p>
        </p:txBody>
      </p:sp>
      <p:sp>
        <p:nvSpPr>
          <p:cNvPr id="4112" name="Text Box 22"/>
          <p:cNvSpPr txBox="1">
            <a:spLocks noChangeArrowheads="1"/>
          </p:cNvSpPr>
          <p:nvPr/>
        </p:nvSpPr>
        <p:spPr bwMode="auto">
          <a:xfrm>
            <a:off x="2209800" y="4114800"/>
            <a:ext cx="266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Lighting Mapping</a:t>
            </a:r>
          </a:p>
        </p:txBody>
      </p:sp>
      <p:sp>
        <p:nvSpPr>
          <p:cNvPr id="4113" name="Text Box 23"/>
          <p:cNvSpPr txBox="1">
            <a:spLocks noChangeArrowheads="1"/>
          </p:cNvSpPr>
          <p:nvPr/>
        </p:nvSpPr>
        <p:spPr bwMode="auto">
          <a:xfrm>
            <a:off x="4419600" y="4114800"/>
            <a:ext cx="266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Space Weather Monitoring</a:t>
            </a:r>
          </a:p>
        </p:txBody>
      </p:sp>
      <p:sp>
        <p:nvSpPr>
          <p:cNvPr id="4114" name="Text Box 24"/>
          <p:cNvSpPr txBox="1">
            <a:spLocks noChangeArrowheads="1"/>
          </p:cNvSpPr>
          <p:nvPr/>
        </p:nvSpPr>
        <p:spPr bwMode="auto">
          <a:xfrm>
            <a:off x="6629400" y="4114800"/>
            <a:ext cx="266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 dirty="0"/>
              <a:t>Solar Imaging</a:t>
            </a:r>
          </a:p>
        </p:txBody>
      </p:sp>
      <p:sp>
        <p:nvSpPr>
          <p:cNvPr id="4115" name="Text Box 25"/>
          <p:cNvSpPr txBox="1">
            <a:spLocks noChangeArrowheads="1"/>
          </p:cNvSpPr>
          <p:nvPr/>
        </p:nvSpPr>
        <p:spPr bwMode="auto">
          <a:xfrm>
            <a:off x="76200" y="5905500"/>
            <a:ext cx="2438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b="1" i="1" dirty="0"/>
              <a:t>Advanced Baseline Imager (ABI)</a:t>
            </a:r>
          </a:p>
        </p:txBody>
      </p:sp>
      <p:sp>
        <p:nvSpPr>
          <p:cNvPr id="4116" name="Text Box 26"/>
          <p:cNvSpPr txBox="1">
            <a:spLocks noChangeArrowheads="1"/>
          </p:cNvSpPr>
          <p:nvPr/>
        </p:nvSpPr>
        <p:spPr bwMode="auto">
          <a:xfrm>
            <a:off x="2590800" y="5897563"/>
            <a:ext cx="198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b="1" i="1" dirty="0"/>
              <a:t>Geo Lightning Mapper (GLM)</a:t>
            </a:r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>
            <a:off x="4648200" y="5867400"/>
            <a:ext cx="22860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b="1" i="1" dirty="0"/>
              <a:t>Space Environment in-Situ Sensor Suite (SEISS)</a:t>
            </a:r>
          </a:p>
          <a:p>
            <a:pPr marL="117475" indent="-117475">
              <a:buFontTx/>
              <a:buChar char="•"/>
            </a:pPr>
            <a:r>
              <a:rPr lang="en-US" sz="1200" b="1" i="1" dirty="0">
                <a:solidFill>
                  <a:schemeClr val="bg1"/>
                </a:solidFill>
              </a:rPr>
              <a:t>Magnetometer</a:t>
            </a:r>
          </a:p>
        </p:txBody>
      </p:sp>
      <p:sp>
        <p:nvSpPr>
          <p:cNvPr id="4118" name="Text Box 28"/>
          <p:cNvSpPr txBox="1">
            <a:spLocks noChangeArrowheads="1"/>
          </p:cNvSpPr>
          <p:nvPr/>
        </p:nvSpPr>
        <p:spPr bwMode="auto">
          <a:xfrm>
            <a:off x="7010400" y="5837238"/>
            <a:ext cx="2209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buFontTx/>
              <a:buChar char="•"/>
            </a:pPr>
            <a:r>
              <a:rPr lang="en-US" sz="1200" b="1" i="1" dirty="0"/>
              <a:t>Solar Ultra-Violet Imager (SUVI)</a:t>
            </a:r>
          </a:p>
          <a:p>
            <a:pPr marL="117475" indent="-117475">
              <a:buFontTx/>
              <a:buChar char="•"/>
            </a:pPr>
            <a:r>
              <a:rPr lang="en-US" sz="1200" b="1" i="1" dirty="0"/>
              <a:t>Extreme UV/X-Ray Irradiance Sensors (EXIS)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76200" y="1066800"/>
            <a:ext cx="5257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buSzPct val="50000"/>
              <a:buFont typeface="Monotype Sorts"/>
              <a:buNone/>
            </a:pPr>
            <a:r>
              <a:rPr lang="en-US" sz="1400" b="1" i="1" dirty="0">
                <a:solidFill>
                  <a:srgbClr val="FFFF00"/>
                </a:solidFill>
                <a:sym typeface="Symbol" pitchFamily="18" charset="2"/>
              </a:rPr>
              <a:t>Since 1975, NOAA has operated a system of Geostationary Operational Environmental Satellites</a:t>
            </a:r>
            <a:r>
              <a:rPr lang="en-US" sz="1400" i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1400" b="1" i="1" dirty="0">
                <a:solidFill>
                  <a:srgbClr val="FFFF00"/>
                </a:solidFill>
                <a:sym typeface="Symbol" pitchFamily="18" charset="2"/>
              </a:rPr>
              <a:t>(GOES) to provide continuous weather imagery and monitoring of meteorological and space environment data to protect life and property across the United States and the Western Hemisphere.  </a:t>
            </a:r>
          </a:p>
          <a:p>
            <a:pPr>
              <a:spcBef>
                <a:spcPct val="25000"/>
              </a:spcBef>
              <a:buSzPct val="50000"/>
              <a:buFont typeface="Monotype Sorts"/>
              <a:buNone/>
            </a:pPr>
            <a:r>
              <a:rPr lang="en-US" sz="1400" b="1" i="1" dirty="0">
                <a:solidFill>
                  <a:srgbClr val="FFFF00"/>
                </a:solidFill>
                <a:sym typeface="Symbol" pitchFamily="18" charset="2"/>
              </a:rPr>
              <a:t>GOES-R is the next generation of GOES satellites that will provide a major improvement in quality, quantity and timeliness of data collected. </a:t>
            </a:r>
          </a:p>
          <a:p>
            <a:pPr>
              <a:spcBef>
                <a:spcPct val="25000"/>
              </a:spcBef>
              <a:buSzPct val="50000"/>
              <a:buFont typeface="Monotype Sorts"/>
              <a:buNone/>
            </a:pPr>
            <a:r>
              <a:rPr lang="en-US" sz="1400" b="1" i="1" dirty="0">
                <a:solidFill>
                  <a:srgbClr val="FFFF00"/>
                </a:solidFill>
                <a:sym typeface="Symbol" pitchFamily="18" charset="2"/>
              </a:rPr>
              <a:t>The GOES-R constellation consists of two operational satellites in geostationary orbit at 75°W and 135°W, plus a spare at 105°W.</a:t>
            </a:r>
          </a:p>
        </p:txBody>
      </p:sp>
      <p:pic>
        <p:nvPicPr>
          <p:cNvPr id="4120" name="Picture 33" descr="lasp_bann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6650" y="4033838"/>
            <a:ext cx="10477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283450" y="3581400"/>
            <a:ext cx="1479550" cy="457200"/>
            <a:chOff x="299" y="3352"/>
            <a:chExt cx="2313" cy="376"/>
          </a:xfrm>
          <a:solidFill>
            <a:schemeClr val="accent2"/>
          </a:solidFill>
        </p:grpSpPr>
        <p:sp>
          <p:nvSpPr>
            <p:cNvPr id="8236" name="Freeform 37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37" name="Freeform 38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38" name="Freeform 39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39" name="Freeform 40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0" name="Freeform 41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1" name="Freeform 42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2" name="Freeform 43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3" name="Freeform 44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4" name="Freeform 45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5" name="Freeform 46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6" name="Freeform 47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7" name="Freeform 48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8" name="Freeform 49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49" name="Freeform 50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50" name="Freeform 51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819400" y="3733800"/>
            <a:ext cx="1555750" cy="457200"/>
            <a:chOff x="299" y="3352"/>
            <a:chExt cx="2313" cy="376"/>
          </a:xfrm>
          <a:solidFill>
            <a:schemeClr val="accent2"/>
          </a:solidFill>
        </p:grpSpPr>
        <p:sp>
          <p:nvSpPr>
            <p:cNvPr id="8221" name="Freeform 53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>
                <a:gd name="T0" fmla="*/ 943 w 944"/>
                <a:gd name="T1" fmla="*/ 147 h 376"/>
                <a:gd name="T2" fmla="*/ 775 w 944"/>
                <a:gd name="T3" fmla="*/ 147 h 376"/>
                <a:gd name="T4" fmla="*/ 816 w 944"/>
                <a:gd name="T5" fmla="*/ 0 h 376"/>
                <a:gd name="T6" fmla="*/ 672 w 944"/>
                <a:gd name="T7" fmla="*/ 147 h 376"/>
                <a:gd name="T8" fmla="*/ 3 w 944"/>
                <a:gd name="T9" fmla="*/ 147 h 376"/>
                <a:gd name="T10" fmla="*/ 0 w 944"/>
                <a:gd name="T11" fmla="*/ 148 h 376"/>
                <a:gd name="T12" fmla="*/ 3 w 944"/>
                <a:gd name="T13" fmla="*/ 149 h 376"/>
                <a:gd name="T14" fmla="*/ 106 w 944"/>
                <a:gd name="T15" fmla="*/ 151 h 376"/>
                <a:gd name="T16" fmla="*/ 332 w 944"/>
                <a:gd name="T17" fmla="*/ 153 h 376"/>
                <a:gd name="T18" fmla="*/ 660 w 944"/>
                <a:gd name="T19" fmla="*/ 159 h 376"/>
                <a:gd name="T20" fmla="*/ 600 w 944"/>
                <a:gd name="T21" fmla="*/ 221 h 376"/>
                <a:gd name="T22" fmla="*/ 578 w 944"/>
                <a:gd name="T23" fmla="*/ 245 h 376"/>
                <a:gd name="T24" fmla="*/ 580 w 944"/>
                <a:gd name="T25" fmla="*/ 245 h 376"/>
                <a:gd name="T26" fmla="*/ 606 w 944"/>
                <a:gd name="T27" fmla="*/ 221 h 376"/>
                <a:gd name="T28" fmla="*/ 673 w 944"/>
                <a:gd name="T29" fmla="*/ 160 h 376"/>
                <a:gd name="T30" fmla="*/ 756 w 944"/>
                <a:gd name="T31" fmla="*/ 160 h 376"/>
                <a:gd name="T32" fmla="*/ 748 w 944"/>
                <a:gd name="T33" fmla="*/ 195 h 376"/>
                <a:gd name="T34" fmla="*/ 740 w 944"/>
                <a:gd name="T35" fmla="*/ 230 h 376"/>
                <a:gd name="T36" fmla="*/ 567 w 944"/>
                <a:gd name="T37" fmla="*/ 318 h 376"/>
                <a:gd name="T38" fmla="*/ 471 w 944"/>
                <a:gd name="T39" fmla="*/ 368 h 376"/>
                <a:gd name="T40" fmla="*/ 472 w 944"/>
                <a:gd name="T41" fmla="*/ 369 h 376"/>
                <a:gd name="T42" fmla="*/ 563 w 944"/>
                <a:gd name="T43" fmla="*/ 326 h 376"/>
                <a:gd name="T44" fmla="*/ 738 w 944"/>
                <a:gd name="T45" fmla="*/ 241 h 376"/>
                <a:gd name="T46" fmla="*/ 716 w 944"/>
                <a:gd name="T47" fmla="*/ 336 h 376"/>
                <a:gd name="T48" fmla="*/ 708 w 944"/>
                <a:gd name="T49" fmla="*/ 373 h 376"/>
                <a:gd name="T50" fmla="*/ 708 w 944"/>
                <a:gd name="T51" fmla="*/ 375 h 376"/>
                <a:gd name="T52" fmla="*/ 710 w 944"/>
                <a:gd name="T53" fmla="*/ 374 h 376"/>
                <a:gd name="T54" fmla="*/ 721 w 944"/>
                <a:gd name="T55" fmla="*/ 335 h 376"/>
                <a:gd name="T56" fmla="*/ 748 w 944"/>
                <a:gd name="T57" fmla="*/ 236 h 376"/>
                <a:gd name="T58" fmla="*/ 820 w 944"/>
                <a:gd name="T59" fmla="*/ 203 h 376"/>
                <a:gd name="T60" fmla="*/ 883 w 944"/>
                <a:gd name="T61" fmla="*/ 173 h 376"/>
                <a:gd name="T62" fmla="*/ 943 w 944"/>
                <a:gd name="T63" fmla="*/ 147 h 376"/>
                <a:gd name="T64" fmla="*/ 688 w 944"/>
                <a:gd name="T65" fmla="*/ 147 h 376"/>
                <a:gd name="T66" fmla="*/ 752 w 944"/>
                <a:gd name="T67" fmla="*/ 87 h 376"/>
                <a:gd name="T68" fmla="*/ 779 w 944"/>
                <a:gd name="T69" fmla="*/ 61 h 376"/>
                <a:gd name="T70" fmla="*/ 759 w 944"/>
                <a:gd name="T71" fmla="*/ 147 h 376"/>
                <a:gd name="T72" fmla="*/ 688 w 944"/>
                <a:gd name="T73" fmla="*/ 147 h 376"/>
                <a:gd name="T74" fmla="*/ 943 w 944"/>
                <a:gd name="T75" fmla="*/ 147 h 376"/>
                <a:gd name="T76" fmla="*/ 770 w 944"/>
                <a:gd name="T77" fmla="*/ 161 h 376"/>
                <a:gd name="T78" fmla="*/ 871 w 944"/>
                <a:gd name="T79" fmla="*/ 163 h 376"/>
                <a:gd name="T80" fmla="*/ 837 w 944"/>
                <a:gd name="T81" fmla="*/ 181 h 376"/>
                <a:gd name="T82" fmla="*/ 752 w 944"/>
                <a:gd name="T83" fmla="*/ 224 h 376"/>
                <a:gd name="T84" fmla="*/ 770 w 944"/>
                <a:gd name="T85" fmla="*/ 161 h 376"/>
                <a:gd name="T86" fmla="*/ 943 w 944"/>
                <a:gd name="T87" fmla="*/ 147 h 3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4"/>
                <a:gd name="T133" fmla="*/ 0 h 376"/>
                <a:gd name="T134" fmla="*/ 944 w 944"/>
                <a:gd name="T135" fmla="*/ 376 h 3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2" name="Freeform 54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>
                <a:gd name="T0" fmla="*/ 14 w 56"/>
                <a:gd name="T1" fmla="*/ 0 h 68"/>
                <a:gd name="T2" fmla="*/ 40 w 56"/>
                <a:gd name="T3" fmla="*/ 0 h 68"/>
                <a:gd name="T4" fmla="*/ 30 w 56"/>
                <a:gd name="T5" fmla="*/ 49 h 68"/>
                <a:gd name="T6" fmla="*/ 55 w 56"/>
                <a:gd name="T7" fmla="*/ 49 h 68"/>
                <a:gd name="T8" fmla="*/ 50 w 56"/>
                <a:gd name="T9" fmla="*/ 67 h 68"/>
                <a:gd name="T10" fmla="*/ 0 w 56"/>
                <a:gd name="T11" fmla="*/ 67 h 68"/>
                <a:gd name="T12" fmla="*/ 14 w 56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8"/>
                <a:gd name="T23" fmla="*/ 56 w 5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3" name="Freeform 55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>
                <a:gd name="T0" fmla="*/ 44 w 74"/>
                <a:gd name="T1" fmla="*/ 0 h 72"/>
                <a:gd name="T2" fmla="*/ 59 w 74"/>
                <a:gd name="T3" fmla="*/ 3 h 72"/>
                <a:gd name="T4" fmla="*/ 69 w 74"/>
                <a:gd name="T5" fmla="*/ 10 h 72"/>
                <a:gd name="T6" fmla="*/ 73 w 74"/>
                <a:gd name="T7" fmla="*/ 21 h 72"/>
                <a:gd name="T8" fmla="*/ 72 w 74"/>
                <a:gd name="T9" fmla="*/ 36 h 72"/>
                <a:gd name="T10" fmla="*/ 66 w 74"/>
                <a:gd name="T11" fmla="*/ 50 h 72"/>
                <a:gd name="T12" fmla="*/ 57 w 74"/>
                <a:gd name="T13" fmla="*/ 61 h 72"/>
                <a:gd name="T14" fmla="*/ 44 w 74"/>
                <a:gd name="T15" fmla="*/ 68 h 72"/>
                <a:gd name="T16" fmla="*/ 29 w 74"/>
                <a:gd name="T17" fmla="*/ 71 h 72"/>
                <a:gd name="T18" fmla="*/ 13 w 74"/>
                <a:gd name="T19" fmla="*/ 68 h 72"/>
                <a:gd name="T20" fmla="*/ 4 w 74"/>
                <a:gd name="T21" fmla="*/ 61 h 72"/>
                <a:gd name="T22" fmla="*/ 0 w 74"/>
                <a:gd name="T23" fmla="*/ 50 h 72"/>
                <a:gd name="T24" fmla="*/ 1 w 74"/>
                <a:gd name="T25" fmla="*/ 36 h 72"/>
                <a:gd name="T26" fmla="*/ 6 w 74"/>
                <a:gd name="T27" fmla="*/ 21 h 72"/>
                <a:gd name="T28" fmla="*/ 15 w 74"/>
                <a:gd name="T29" fmla="*/ 10 h 72"/>
                <a:gd name="T30" fmla="*/ 29 w 74"/>
                <a:gd name="T31" fmla="*/ 3 h 72"/>
                <a:gd name="T32" fmla="*/ 44 w 74"/>
                <a:gd name="T33" fmla="*/ 0 h 72"/>
                <a:gd name="T34" fmla="*/ 32 w 74"/>
                <a:gd name="T35" fmla="*/ 53 h 72"/>
                <a:gd name="T36" fmla="*/ 39 w 74"/>
                <a:gd name="T37" fmla="*/ 50 h 72"/>
                <a:gd name="T38" fmla="*/ 44 w 74"/>
                <a:gd name="T39" fmla="*/ 36 h 72"/>
                <a:gd name="T40" fmla="*/ 45 w 74"/>
                <a:gd name="T41" fmla="*/ 21 h 72"/>
                <a:gd name="T42" fmla="*/ 40 w 74"/>
                <a:gd name="T43" fmla="*/ 19 h 72"/>
                <a:gd name="T44" fmla="*/ 34 w 74"/>
                <a:gd name="T45" fmla="*/ 21 h 72"/>
                <a:gd name="T46" fmla="*/ 29 w 74"/>
                <a:gd name="T47" fmla="*/ 36 h 72"/>
                <a:gd name="T48" fmla="*/ 28 w 74"/>
                <a:gd name="T49" fmla="*/ 50 h 72"/>
                <a:gd name="T50" fmla="*/ 32 w 74"/>
                <a:gd name="T51" fmla="*/ 53 h 72"/>
                <a:gd name="T52" fmla="*/ 44 w 74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2"/>
                <a:gd name="T83" fmla="*/ 74 w 7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4" name="Freeform 56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>
                <a:gd name="T0" fmla="*/ 68 w 72"/>
                <a:gd name="T1" fmla="*/ 44 h 72"/>
                <a:gd name="T2" fmla="*/ 62 w 72"/>
                <a:gd name="T3" fmla="*/ 56 h 72"/>
                <a:gd name="T4" fmla="*/ 52 w 72"/>
                <a:gd name="T5" fmla="*/ 64 h 72"/>
                <a:gd name="T6" fmla="*/ 41 w 72"/>
                <a:gd name="T7" fmla="*/ 69 h 72"/>
                <a:gd name="T8" fmla="*/ 29 w 72"/>
                <a:gd name="T9" fmla="*/ 71 h 72"/>
                <a:gd name="T10" fmla="*/ 14 w 72"/>
                <a:gd name="T11" fmla="*/ 68 h 72"/>
                <a:gd name="T12" fmla="*/ 4 w 72"/>
                <a:gd name="T13" fmla="*/ 61 h 72"/>
                <a:gd name="T14" fmla="*/ 0 w 72"/>
                <a:gd name="T15" fmla="*/ 50 h 72"/>
                <a:gd name="T16" fmla="*/ 1 w 72"/>
                <a:gd name="T17" fmla="*/ 36 h 72"/>
                <a:gd name="T18" fmla="*/ 6 w 72"/>
                <a:gd name="T19" fmla="*/ 21 h 72"/>
                <a:gd name="T20" fmla="*/ 15 w 72"/>
                <a:gd name="T21" fmla="*/ 10 h 72"/>
                <a:gd name="T22" fmla="*/ 28 w 72"/>
                <a:gd name="T23" fmla="*/ 3 h 72"/>
                <a:gd name="T24" fmla="*/ 44 w 72"/>
                <a:gd name="T25" fmla="*/ 0 h 72"/>
                <a:gd name="T26" fmla="*/ 56 w 72"/>
                <a:gd name="T27" fmla="*/ 1 h 72"/>
                <a:gd name="T28" fmla="*/ 66 w 72"/>
                <a:gd name="T29" fmla="*/ 6 h 72"/>
                <a:gd name="T30" fmla="*/ 71 w 72"/>
                <a:gd name="T31" fmla="*/ 14 h 72"/>
                <a:gd name="T32" fmla="*/ 71 w 72"/>
                <a:gd name="T33" fmla="*/ 26 h 72"/>
                <a:gd name="T34" fmla="*/ 46 w 72"/>
                <a:gd name="T35" fmla="*/ 26 h 72"/>
                <a:gd name="T36" fmla="*/ 41 w 72"/>
                <a:gd name="T37" fmla="*/ 19 h 72"/>
                <a:gd name="T38" fmla="*/ 34 w 72"/>
                <a:gd name="T39" fmla="*/ 23 h 72"/>
                <a:gd name="T40" fmla="*/ 29 w 72"/>
                <a:gd name="T41" fmla="*/ 36 h 72"/>
                <a:gd name="T42" fmla="*/ 27 w 72"/>
                <a:gd name="T43" fmla="*/ 48 h 72"/>
                <a:gd name="T44" fmla="*/ 33 w 72"/>
                <a:gd name="T45" fmla="*/ 53 h 72"/>
                <a:gd name="T46" fmla="*/ 41 w 72"/>
                <a:gd name="T47" fmla="*/ 44 h 72"/>
                <a:gd name="T48" fmla="*/ 68 w 72"/>
                <a:gd name="T49" fmla="*/ 4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2"/>
                <a:gd name="T76" fmla="*/ 0 h 72"/>
                <a:gd name="T77" fmla="*/ 72 w 7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5" name="Freeform 57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>
                <a:gd name="T0" fmla="*/ 15 w 87"/>
                <a:gd name="T1" fmla="*/ 0 h 68"/>
                <a:gd name="T2" fmla="*/ 42 w 87"/>
                <a:gd name="T3" fmla="*/ 0 h 68"/>
                <a:gd name="T4" fmla="*/ 35 w 87"/>
                <a:gd name="T5" fmla="*/ 28 h 68"/>
                <a:gd name="T6" fmla="*/ 56 w 87"/>
                <a:gd name="T7" fmla="*/ 0 h 68"/>
                <a:gd name="T8" fmla="*/ 86 w 87"/>
                <a:gd name="T9" fmla="*/ 0 h 68"/>
                <a:gd name="T10" fmla="*/ 60 w 87"/>
                <a:gd name="T11" fmla="*/ 32 h 68"/>
                <a:gd name="T12" fmla="*/ 73 w 87"/>
                <a:gd name="T13" fmla="*/ 67 h 68"/>
                <a:gd name="T14" fmla="*/ 44 w 87"/>
                <a:gd name="T15" fmla="*/ 67 h 68"/>
                <a:gd name="T16" fmla="*/ 34 w 87"/>
                <a:gd name="T17" fmla="*/ 37 h 68"/>
                <a:gd name="T18" fmla="*/ 27 w 87"/>
                <a:gd name="T19" fmla="*/ 67 h 68"/>
                <a:gd name="T20" fmla="*/ 0 w 87"/>
                <a:gd name="T21" fmla="*/ 67 h 68"/>
                <a:gd name="T22" fmla="*/ 15 w 8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8"/>
                <a:gd name="T38" fmla="*/ 87 w 8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6" name="Freeform 58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>
                <a:gd name="T0" fmla="*/ 44 w 82"/>
                <a:gd name="T1" fmla="*/ 42 h 68"/>
                <a:gd name="T2" fmla="*/ 33 w 82"/>
                <a:gd name="T3" fmla="*/ 42 h 68"/>
                <a:gd name="T4" fmla="*/ 27 w 82"/>
                <a:gd name="T5" fmla="*/ 67 h 68"/>
                <a:gd name="T6" fmla="*/ 0 w 82"/>
                <a:gd name="T7" fmla="*/ 67 h 68"/>
                <a:gd name="T8" fmla="*/ 15 w 82"/>
                <a:gd name="T9" fmla="*/ 0 h 68"/>
                <a:gd name="T10" fmla="*/ 42 w 82"/>
                <a:gd name="T11" fmla="*/ 0 h 68"/>
                <a:gd name="T12" fmla="*/ 36 w 82"/>
                <a:gd name="T13" fmla="*/ 23 h 68"/>
                <a:gd name="T14" fmla="*/ 49 w 82"/>
                <a:gd name="T15" fmla="*/ 23 h 68"/>
                <a:gd name="T16" fmla="*/ 54 w 82"/>
                <a:gd name="T17" fmla="*/ 0 h 68"/>
                <a:gd name="T18" fmla="*/ 81 w 82"/>
                <a:gd name="T19" fmla="*/ 0 h 68"/>
                <a:gd name="T20" fmla="*/ 68 w 82"/>
                <a:gd name="T21" fmla="*/ 67 h 68"/>
                <a:gd name="T22" fmla="*/ 40 w 82"/>
                <a:gd name="T23" fmla="*/ 67 h 68"/>
                <a:gd name="T24" fmla="*/ 44 w 82"/>
                <a:gd name="T25" fmla="*/ 4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68"/>
                <a:gd name="T41" fmla="*/ 82 w 8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7" name="Freeform 59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>
                <a:gd name="T0" fmla="*/ 14 w 68"/>
                <a:gd name="T1" fmla="*/ 0 h 68"/>
                <a:gd name="T2" fmla="*/ 67 w 68"/>
                <a:gd name="T3" fmla="*/ 0 h 68"/>
                <a:gd name="T4" fmla="*/ 64 w 68"/>
                <a:gd name="T5" fmla="*/ 18 h 68"/>
                <a:gd name="T6" fmla="*/ 37 w 68"/>
                <a:gd name="T7" fmla="*/ 18 h 68"/>
                <a:gd name="T8" fmla="*/ 35 w 68"/>
                <a:gd name="T9" fmla="*/ 24 h 68"/>
                <a:gd name="T10" fmla="*/ 59 w 68"/>
                <a:gd name="T11" fmla="*/ 24 h 68"/>
                <a:gd name="T12" fmla="*/ 56 w 68"/>
                <a:gd name="T13" fmla="*/ 42 h 68"/>
                <a:gd name="T14" fmla="*/ 31 w 68"/>
                <a:gd name="T15" fmla="*/ 42 h 68"/>
                <a:gd name="T16" fmla="*/ 29 w 68"/>
                <a:gd name="T17" fmla="*/ 49 h 68"/>
                <a:gd name="T18" fmla="*/ 57 w 68"/>
                <a:gd name="T19" fmla="*/ 49 h 68"/>
                <a:gd name="T20" fmla="*/ 54 w 68"/>
                <a:gd name="T21" fmla="*/ 67 h 68"/>
                <a:gd name="T22" fmla="*/ 0 w 68"/>
                <a:gd name="T23" fmla="*/ 67 h 68"/>
                <a:gd name="T24" fmla="*/ 14 w 68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68"/>
                <a:gd name="T41" fmla="*/ 68 w 68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8" name="Freeform 60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>
                <a:gd name="T0" fmla="*/ 14 w 66"/>
                <a:gd name="T1" fmla="*/ 0 h 68"/>
                <a:gd name="T2" fmla="*/ 65 w 66"/>
                <a:gd name="T3" fmla="*/ 0 h 68"/>
                <a:gd name="T4" fmla="*/ 62 w 66"/>
                <a:gd name="T5" fmla="*/ 18 h 68"/>
                <a:gd name="T6" fmla="*/ 35 w 66"/>
                <a:gd name="T7" fmla="*/ 18 h 68"/>
                <a:gd name="T8" fmla="*/ 35 w 66"/>
                <a:gd name="T9" fmla="*/ 24 h 68"/>
                <a:gd name="T10" fmla="*/ 58 w 66"/>
                <a:gd name="T11" fmla="*/ 24 h 68"/>
                <a:gd name="T12" fmla="*/ 54 w 66"/>
                <a:gd name="T13" fmla="*/ 42 h 68"/>
                <a:gd name="T14" fmla="*/ 30 w 66"/>
                <a:gd name="T15" fmla="*/ 42 h 68"/>
                <a:gd name="T16" fmla="*/ 28 w 66"/>
                <a:gd name="T17" fmla="*/ 49 h 68"/>
                <a:gd name="T18" fmla="*/ 56 w 66"/>
                <a:gd name="T19" fmla="*/ 49 h 68"/>
                <a:gd name="T20" fmla="*/ 52 w 66"/>
                <a:gd name="T21" fmla="*/ 67 h 68"/>
                <a:gd name="T22" fmla="*/ 0 w 66"/>
                <a:gd name="T23" fmla="*/ 67 h 68"/>
                <a:gd name="T24" fmla="*/ 14 w 66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8"/>
                <a:gd name="T41" fmla="*/ 66 w 66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29" name="Freeform 61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>
                <a:gd name="T0" fmla="*/ 14 w 78"/>
                <a:gd name="T1" fmla="*/ 0 h 68"/>
                <a:gd name="T2" fmla="*/ 46 w 78"/>
                <a:gd name="T3" fmla="*/ 0 h 68"/>
                <a:gd name="T4" fmla="*/ 63 w 78"/>
                <a:gd name="T5" fmla="*/ 3 h 68"/>
                <a:gd name="T6" fmla="*/ 72 w 78"/>
                <a:gd name="T7" fmla="*/ 10 h 68"/>
                <a:gd name="T8" fmla="*/ 77 w 78"/>
                <a:gd name="T9" fmla="*/ 21 h 68"/>
                <a:gd name="T10" fmla="*/ 75 w 78"/>
                <a:gd name="T11" fmla="*/ 34 h 68"/>
                <a:gd name="T12" fmla="*/ 69 w 78"/>
                <a:gd name="T13" fmla="*/ 48 h 68"/>
                <a:gd name="T14" fmla="*/ 60 w 78"/>
                <a:gd name="T15" fmla="*/ 58 h 68"/>
                <a:gd name="T16" fmla="*/ 48 w 78"/>
                <a:gd name="T17" fmla="*/ 64 h 68"/>
                <a:gd name="T18" fmla="*/ 33 w 78"/>
                <a:gd name="T19" fmla="*/ 67 h 68"/>
                <a:gd name="T20" fmla="*/ 0 w 78"/>
                <a:gd name="T21" fmla="*/ 67 h 68"/>
                <a:gd name="T22" fmla="*/ 14 w 78"/>
                <a:gd name="T23" fmla="*/ 0 h 68"/>
                <a:gd name="T24" fmla="*/ 29 w 78"/>
                <a:gd name="T25" fmla="*/ 51 h 68"/>
                <a:gd name="T26" fmla="*/ 33 w 78"/>
                <a:gd name="T27" fmla="*/ 51 h 68"/>
                <a:gd name="T28" fmla="*/ 42 w 78"/>
                <a:gd name="T29" fmla="*/ 47 h 68"/>
                <a:gd name="T30" fmla="*/ 47 w 78"/>
                <a:gd name="T31" fmla="*/ 34 h 68"/>
                <a:gd name="T32" fmla="*/ 48 w 78"/>
                <a:gd name="T33" fmla="*/ 20 h 68"/>
                <a:gd name="T34" fmla="*/ 40 w 78"/>
                <a:gd name="T35" fmla="*/ 15 h 68"/>
                <a:gd name="T36" fmla="*/ 37 w 78"/>
                <a:gd name="T37" fmla="*/ 15 h 68"/>
                <a:gd name="T38" fmla="*/ 29 w 78"/>
                <a:gd name="T39" fmla="*/ 51 h 68"/>
                <a:gd name="T40" fmla="*/ 14 w 78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8"/>
                <a:gd name="T65" fmla="*/ 78 w 7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0" name="Freeform 62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>
                <a:gd name="T0" fmla="*/ 81 w 111"/>
                <a:gd name="T1" fmla="*/ 19 h 68"/>
                <a:gd name="T2" fmla="*/ 61 w 111"/>
                <a:gd name="T3" fmla="*/ 67 h 68"/>
                <a:gd name="T4" fmla="*/ 34 w 111"/>
                <a:gd name="T5" fmla="*/ 67 h 68"/>
                <a:gd name="T6" fmla="*/ 36 w 111"/>
                <a:gd name="T7" fmla="*/ 19 h 68"/>
                <a:gd name="T8" fmla="*/ 35 w 111"/>
                <a:gd name="T9" fmla="*/ 19 h 68"/>
                <a:gd name="T10" fmla="*/ 24 w 111"/>
                <a:gd name="T11" fmla="*/ 67 h 68"/>
                <a:gd name="T12" fmla="*/ 0 w 111"/>
                <a:gd name="T13" fmla="*/ 67 h 68"/>
                <a:gd name="T14" fmla="*/ 16 w 111"/>
                <a:gd name="T15" fmla="*/ 0 h 68"/>
                <a:gd name="T16" fmla="*/ 54 w 111"/>
                <a:gd name="T17" fmla="*/ 0 h 68"/>
                <a:gd name="T18" fmla="*/ 53 w 111"/>
                <a:gd name="T19" fmla="*/ 39 h 68"/>
                <a:gd name="T20" fmla="*/ 54 w 111"/>
                <a:gd name="T21" fmla="*/ 39 h 68"/>
                <a:gd name="T22" fmla="*/ 70 w 111"/>
                <a:gd name="T23" fmla="*/ 0 h 68"/>
                <a:gd name="T24" fmla="*/ 110 w 111"/>
                <a:gd name="T25" fmla="*/ 0 h 68"/>
                <a:gd name="T26" fmla="*/ 94 w 111"/>
                <a:gd name="T27" fmla="*/ 67 h 68"/>
                <a:gd name="T28" fmla="*/ 71 w 111"/>
                <a:gd name="T29" fmla="*/ 67 h 68"/>
                <a:gd name="T30" fmla="*/ 81 w 111"/>
                <a:gd name="T31" fmla="*/ 1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68"/>
                <a:gd name="T50" fmla="*/ 111 w 111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1" name="Freeform 63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>
                <a:gd name="T0" fmla="*/ 37 w 82"/>
                <a:gd name="T1" fmla="*/ 0 h 68"/>
                <a:gd name="T2" fmla="*/ 73 w 82"/>
                <a:gd name="T3" fmla="*/ 0 h 68"/>
                <a:gd name="T4" fmla="*/ 81 w 82"/>
                <a:gd name="T5" fmla="*/ 67 h 68"/>
                <a:gd name="T6" fmla="*/ 52 w 82"/>
                <a:gd name="T7" fmla="*/ 67 h 68"/>
                <a:gd name="T8" fmla="*/ 51 w 82"/>
                <a:gd name="T9" fmla="*/ 55 h 68"/>
                <a:gd name="T10" fmla="*/ 32 w 82"/>
                <a:gd name="T11" fmla="*/ 55 h 68"/>
                <a:gd name="T12" fmla="*/ 27 w 82"/>
                <a:gd name="T13" fmla="*/ 67 h 68"/>
                <a:gd name="T14" fmla="*/ 0 w 82"/>
                <a:gd name="T15" fmla="*/ 67 h 68"/>
                <a:gd name="T16" fmla="*/ 37 w 82"/>
                <a:gd name="T17" fmla="*/ 0 h 68"/>
                <a:gd name="T18" fmla="*/ 51 w 82"/>
                <a:gd name="T19" fmla="*/ 39 h 68"/>
                <a:gd name="T20" fmla="*/ 51 w 82"/>
                <a:gd name="T21" fmla="*/ 14 h 68"/>
                <a:gd name="T22" fmla="*/ 41 w 82"/>
                <a:gd name="T23" fmla="*/ 39 h 68"/>
                <a:gd name="T24" fmla="*/ 51 w 82"/>
                <a:gd name="T25" fmla="*/ 39 h 68"/>
                <a:gd name="T26" fmla="*/ 37 w 82"/>
                <a:gd name="T27" fmla="*/ 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8"/>
                <a:gd name="T44" fmla="*/ 82 w 82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2" name="Freeform 64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>
                <a:gd name="T0" fmla="*/ 15 w 78"/>
                <a:gd name="T1" fmla="*/ 0 h 68"/>
                <a:gd name="T2" fmla="*/ 56 w 78"/>
                <a:gd name="T3" fmla="*/ 0 h 68"/>
                <a:gd name="T4" fmla="*/ 73 w 78"/>
                <a:gd name="T5" fmla="*/ 4 h 68"/>
                <a:gd name="T6" fmla="*/ 77 w 78"/>
                <a:gd name="T7" fmla="*/ 18 h 68"/>
                <a:gd name="T8" fmla="*/ 71 w 78"/>
                <a:gd name="T9" fmla="*/ 27 h 68"/>
                <a:gd name="T10" fmla="*/ 58 w 78"/>
                <a:gd name="T11" fmla="*/ 34 h 68"/>
                <a:gd name="T12" fmla="*/ 69 w 78"/>
                <a:gd name="T13" fmla="*/ 41 h 68"/>
                <a:gd name="T14" fmla="*/ 69 w 78"/>
                <a:gd name="T15" fmla="*/ 52 h 68"/>
                <a:gd name="T16" fmla="*/ 69 w 78"/>
                <a:gd name="T17" fmla="*/ 67 h 68"/>
                <a:gd name="T18" fmla="*/ 41 w 78"/>
                <a:gd name="T19" fmla="*/ 67 h 68"/>
                <a:gd name="T20" fmla="*/ 42 w 78"/>
                <a:gd name="T21" fmla="*/ 47 h 68"/>
                <a:gd name="T22" fmla="*/ 36 w 78"/>
                <a:gd name="T23" fmla="*/ 42 h 68"/>
                <a:gd name="T24" fmla="*/ 33 w 78"/>
                <a:gd name="T25" fmla="*/ 42 h 68"/>
                <a:gd name="T26" fmla="*/ 28 w 78"/>
                <a:gd name="T27" fmla="*/ 67 h 68"/>
                <a:gd name="T28" fmla="*/ 0 w 78"/>
                <a:gd name="T29" fmla="*/ 67 h 68"/>
                <a:gd name="T30" fmla="*/ 15 w 78"/>
                <a:gd name="T31" fmla="*/ 0 h 68"/>
                <a:gd name="T32" fmla="*/ 38 w 78"/>
                <a:gd name="T33" fmla="*/ 28 h 68"/>
                <a:gd name="T34" fmla="*/ 46 w 78"/>
                <a:gd name="T35" fmla="*/ 26 h 68"/>
                <a:gd name="T36" fmla="*/ 48 w 78"/>
                <a:gd name="T37" fmla="*/ 21 h 68"/>
                <a:gd name="T38" fmla="*/ 41 w 78"/>
                <a:gd name="T39" fmla="*/ 15 h 68"/>
                <a:gd name="T40" fmla="*/ 39 w 78"/>
                <a:gd name="T41" fmla="*/ 15 h 68"/>
                <a:gd name="T42" fmla="*/ 36 w 78"/>
                <a:gd name="T43" fmla="*/ 28 h 68"/>
                <a:gd name="T44" fmla="*/ 38 w 78"/>
                <a:gd name="T45" fmla="*/ 28 h 68"/>
                <a:gd name="T46" fmla="*/ 15 w 78"/>
                <a:gd name="T47" fmla="*/ 0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68"/>
                <a:gd name="T74" fmla="*/ 78 w 78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3" name="Freeform 65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>
                <a:gd name="T0" fmla="*/ 16 w 65"/>
                <a:gd name="T1" fmla="*/ 18 h 68"/>
                <a:gd name="T2" fmla="*/ 0 w 65"/>
                <a:gd name="T3" fmla="*/ 18 h 68"/>
                <a:gd name="T4" fmla="*/ 4 w 65"/>
                <a:gd name="T5" fmla="*/ 0 h 68"/>
                <a:gd name="T6" fmla="*/ 64 w 65"/>
                <a:gd name="T7" fmla="*/ 0 h 68"/>
                <a:gd name="T8" fmla="*/ 60 w 65"/>
                <a:gd name="T9" fmla="*/ 18 h 68"/>
                <a:gd name="T10" fmla="*/ 43 w 65"/>
                <a:gd name="T11" fmla="*/ 18 h 68"/>
                <a:gd name="T12" fmla="*/ 32 w 65"/>
                <a:gd name="T13" fmla="*/ 67 h 68"/>
                <a:gd name="T14" fmla="*/ 6 w 65"/>
                <a:gd name="T15" fmla="*/ 67 h 68"/>
                <a:gd name="T16" fmla="*/ 16 w 65"/>
                <a:gd name="T17" fmla="*/ 1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8"/>
                <a:gd name="T29" fmla="*/ 65 w 6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4" name="Freeform 66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>
                <a:gd name="T0" fmla="*/ 12 w 39"/>
                <a:gd name="T1" fmla="*/ 0 h 68"/>
                <a:gd name="T2" fmla="*/ 38 w 39"/>
                <a:gd name="T3" fmla="*/ 0 h 68"/>
                <a:gd name="T4" fmla="*/ 24 w 39"/>
                <a:gd name="T5" fmla="*/ 67 h 68"/>
                <a:gd name="T6" fmla="*/ 0 w 39"/>
                <a:gd name="T7" fmla="*/ 67 h 68"/>
                <a:gd name="T8" fmla="*/ 12 w 39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68"/>
                <a:gd name="T17" fmla="*/ 39 w 39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35" name="Freeform 67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>
                <a:gd name="T0" fmla="*/ 14 w 87"/>
                <a:gd name="T1" fmla="*/ 0 h 68"/>
                <a:gd name="T2" fmla="*/ 48 w 87"/>
                <a:gd name="T3" fmla="*/ 0 h 68"/>
                <a:gd name="T4" fmla="*/ 54 w 87"/>
                <a:gd name="T5" fmla="*/ 39 h 68"/>
                <a:gd name="T6" fmla="*/ 63 w 87"/>
                <a:gd name="T7" fmla="*/ 0 h 68"/>
                <a:gd name="T8" fmla="*/ 86 w 87"/>
                <a:gd name="T9" fmla="*/ 0 h 68"/>
                <a:gd name="T10" fmla="*/ 71 w 87"/>
                <a:gd name="T11" fmla="*/ 67 h 68"/>
                <a:gd name="T12" fmla="*/ 37 w 87"/>
                <a:gd name="T13" fmla="*/ 67 h 68"/>
                <a:gd name="T14" fmla="*/ 32 w 87"/>
                <a:gd name="T15" fmla="*/ 26 h 68"/>
                <a:gd name="T16" fmla="*/ 22 w 87"/>
                <a:gd name="T17" fmla="*/ 67 h 68"/>
                <a:gd name="T18" fmla="*/ 0 w 87"/>
                <a:gd name="T19" fmla="*/ 67 h 68"/>
                <a:gd name="T20" fmla="*/ 14 w 8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68"/>
                <a:gd name="T35" fmla="*/ 87 w 8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4123" name="Picture 68" descr="ATC-head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43450" y="4011613"/>
            <a:ext cx="19621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38100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68676" y="355106"/>
            <a:ext cx="5450890" cy="5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itchFamily="34" charset="-128"/>
                <a:cs typeface="+mj-cs"/>
              </a:rPr>
              <a:t>GOES Comparisons</a:t>
            </a:r>
          </a:p>
        </p:txBody>
      </p:sp>
      <p:graphicFrame>
        <p:nvGraphicFramePr>
          <p:cNvPr id="3" name="Group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5003616"/>
              </p:ext>
            </p:extLst>
          </p:nvPr>
        </p:nvGraphicFramePr>
        <p:xfrm>
          <a:off x="437619" y="1524000"/>
          <a:ext cx="8325381" cy="4745004"/>
        </p:xfrm>
        <a:graphic>
          <a:graphicData uri="http://schemas.openxmlformats.org/drawingml/2006/table">
            <a:tbl>
              <a:tblPr/>
              <a:tblGrid>
                <a:gridCol w="2915181"/>
                <a:gridCol w="2065318"/>
                <a:gridCol w="334488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GOES I-P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GOES-R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Full Disk Image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 minutes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 minutes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Imager bands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Visible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kilometer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 kilometer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Near Infrared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kilometer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Infrared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kilometer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kilometer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Bit Depth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bits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 bits – Visible, 14 bits Infrared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Raw Instrument Data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2.62 Mbps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~ 100 Mbps (ABI: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~60Mbps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Space Weather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~100 kbps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3.5 - 4Mbps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Geostationary Lightning Mapper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7.5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Mbps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Telemetry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kbps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1, 4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&amp; 32 kbps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Planned Data Outage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&gt;300 hrs/yr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&lt;2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hrs/year</a:t>
                      </a: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GRB/GVAR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Mbps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31 Mbps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HRIT/EMWIN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LRIT: 128 kbps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EMWIN: 19.2 kbps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400 kbps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DCS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233 simultaneous downlinks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466 simultaneous downlinks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SARSAT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 dBm uplink power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32 dBm uplink power (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will be able to detect emergency beacons with weaker signals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0960" marR="6096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790473E-9684-415A-9275-D891DF7EAA9A}" type="slidenum">
              <a:rPr lang="en-US" smtClean="0">
                <a:latin typeface="Calibri" pitchFamily="34" charset="0"/>
                <a:ea typeface="ＭＳ Ｐゴシック" pitchFamily="34" charset="-128"/>
              </a:rPr>
              <a:pPr algn="r"/>
              <a:t>5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Nationwide Contractor Team Effort</a:t>
            </a:r>
            <a:endParaRPr lang="en-US" sz="3200" dirty="0"/>
          </a:p>
        </p:txBody>
      </p:sp>
      <p:pic>
        <p:nvPicPr>
          <p:cNvPr id="3" name="Picture 2" descr="DP063-MSN-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47" y="1636450"/>
            <a:ext cx="86106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 bwMode="auto">
          <a:xfrm>
            <a:off x="5326602" y="2219417"/>
            <a:ext cx="692457" cy="381740"/>
          </a:xfrm>
          <a:prstGeom prst="wedgeRectCallout">
            <a:avLst>
              <a:gd name="adj1" fmla="val -67976"/>
              <a:gd name="adj2" fmla="val 15548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ITT Ft.</a:t>
            </a:r>
            <a:r>
              <a:rPr kumimoji="0" lang="en-US" sz="1100" b="1" i="1" u="none" strike="noStrike" cap="none" normalizeH="0" dirty="0" smtClean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 Wayne</a:t>
            </a:r>
            <a:endParaRPr kumimoji="0" lang="en-US" sz="1100" b="1" i="1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081204" y="3275861"/>
            <a:ext cx="914400" cy="577048"/>
          </a:xfrm>
          <a:prstGeom prst="wedgeRectCallout">
            <a:avLst>
              <a:gd name="adj1" fmla="val -72289"/>
              <a:gd name="adj2" fmla="val 10162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Harris Corp. Melbourne</a:t>
            </a:r>
            <a:endParaRPr kumimoji="0" lang="en-US" sz="1100" b="1" i="1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pic>
        <p:nvPicPr>
          <p:cNvPr id="53250" name="Picture 2" descr="http://www.engin.umich.edu/societies/pts/convention/company_logos/ITT-%20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692" y="5342802"/>
            <a:ext cx="1340529" cy="689573"/>
          </a:xfrm>
          <a:prstGeom prst="rect">
            <a:avLst/>
          </a:prstGeom>
          <a:noFill/>
        </p:spPr>
      </p:pic>
      <p:pic>
        <p:nvPicPr>
          <p:cNvPr id="53252" name="Picture 4" descr="http://bobsadviceforstocks.tripod.com/bobsadviceforstocks/harriscorporation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709" y="5442012"/>
            <a:ext cx="1970072" cy="594804"/>
          </a:xfrm>
          <a:prstGeom prst="rect">
            <a:avLst/>
          </a:prstGeom>
          <a:noFill/>
        </p:spPr>
      </p:pic>
      <p:pic>
        <p:nvPicPr>
          <p:cNvPr id="53254" name="Picture 6" descr="http://ceoworld.biz/ceo/wp-content/uploads/2009/05/lockheed-mart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6365" y="5442224"/>
            <a:ext cx="2760956" cy="59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9154" name="Image" r:id="rId3" imgW="18222222" imgH="120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0178" name="Image" r:id="rId3" imgW="15238095" imgH="108317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8938"/>
            <a:ext cx="8229600" cy="5351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3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667000" y="6629400"/>
            <a:ext cx="4343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6400800"/>
            <a:ext cx="45720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Click="0">
    <p:fade thruBlk="1"/>
  </p:transition>
</p:sld>
</file>

<file path=ppt/theme/theme1.xml><?xml version="1.0" encoding="utf-8"?>
<a:theme xmlns:a="http://schemas.openxmlformats.org/drawingml/2006/main" name="VG_98">
  <a:themeElements>
    <a:clrScheme name="VG_98 9">
      <a:dk1>
        <a:srgbClr val="000000"/>
      </a:dk1>
      <a:lt1>
        <a:srgbClr val="FFFFFF"/>
      </a:lt1>
      <a:dk2>
        <a:srgbClr val="00279F"/>
      </a:dk2>
      <a:lt2>
        <a:srgbClr val="FFFFFF"/>
      </a:lt2>
      <a:accent1>
        <a:srgbClr val="6699FF"/>
      </a:accent1>
      <a:accent2>
        <a:srgbClr val="00AE00"/>
      </a:accent2>
      <a:accent3>
        <a:srgbClr val="AAACCD"/>
      </a:accent3>
      <a:accent4>
        <a:srgbClr val="DADADA"/>
      </a:accent4>
      <a:accent5>
        <a:srgbClr val="B8CAFF"/>
      </a:accent5>
      <a:accent6>
        <a:srgbClr val="009D00"/>
      </a:accent6>
      <a:hlink>
        <a:srgbClr val="9933FF"/>
      </a:hlink>
      <a:folHlink>
        <a:srgbClr val="33CCFF"/>
      </a:folHlink>
    </a:clrScheme>
    <a:fontScheme name="VG_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VG_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G_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G_98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G_98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600"/>
      </a:lt1>
      <a:dk2>
        <a:srgbClr val="1040AC"/>
      </a:dk2>
      <a:lt2>
        <a:srgbClr val="FFFFFF"/>
      </a:lt2>
      <a:accent1>
        <a:srgbClr val="00CC99"/>
      </a:accent1>
      <a:accent2>
        <a:srgbClr val="FF0000"/>
      </a:accent2>
      <a:accent3>
        <a:srgbClr val="AAAFD2"/>
      </a:accent3>
      <a:accent4>
        <a:srgbClr val="DAD200"/>
      </a:accent4>
      <a:accent5>
        <a:srgbClr val="AAE2CA"/>
      </a:accent5>
      <a:accent6>
        <a:srgbClr val="E70000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98:Templates:VG_98.ppt</Template>
  <TotalTime>4934</TotalTime>
  <Pages>2</Pages>
  <Words>675</Words>
  <Application>Microsoft Office PowerPoint</Application>
  <PresentationFormat>On-screen Show (4:3)</PresentationFormat>
  <Paragraphs>128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VG_98</vt:lpstr>
      <vt:lpstr>3_Default Design</vt:lpstr>
      <vt:lpstr>Image</vt:lpstr>
      <vt:lpstr>Interdepartmental Hurricane Conference   </vt:lpstr>
      <vt:lpstr>Hurricane Michelle Nov. 2001</vt:lpstr>
      <vt:lpstr>                                </vt:lpstr>
      <vt:lpstr>GOES-R Mission Overview</vt:lpstr>
      <vt:lpstr>Slide 5</vt:lpstr>
      <vt:lpstr>Nationwide Contractor Team Effort</vt:lpstr>
      <vt:lpstr>Slide 7</vt:lpstr>
      <vt:lpstr>Slide 8</vt:lpstr>
      <vt:lpstr>Slide 9</vt:lpstr>
      <vt:lpstr>Slide 10</vt:lpstr>
      <vt:lpstr>Entitlement Spending Grows  Appropriations Frozen  FY 2012 PRESBUD                 ($,Outlays in Billions)</vt:lpstr>
      <vt:lpstr>Nov. Election--Tectonic Shift        By the Numbers:</vt:lpstr>
    </vt:vector>
  </TitlesOfParts>
  <Company>Lockheed Martin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Graphic Services</dc:creator>
  <cp:keywords/>
  <dc:description/>
  <cp:lastModifiedBy>sgudes</cp:lastModifiedBy>
  <cp:revision>568</cp:revision>
  <cp:lastPrinted>2005-08-02T16:32:45Z</cp:lastPrinted>
  <dcterms:created xsi:type="dcterms:W3CDTF">2008-02-15T19:58:34Z</dcterms:created>
  <dcterms:modified xsi:type="dcterms:W3CDTF">2011-03-02T01:40:42Z</dcterms:modified>
</cp:coreProperties>
</file>