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502" r:id="rId2"/>
    <p:sldId id="503" r:id="rId3"/>
    <p:sldId id="565" r:id="rId4"/>
    <p:sldId id="549" r:id="rId5"/>
    <p:sldId id="464" r:id="rId6"/>
    <p:sldId id="578" r:id="rId7"/>
    <p:sldId id="518" r:id="rId8"/>
    <p:sldId id="542" r:id="rId9"/>
    <p:sldId id="544" r:id="rId10"/>
    <p:sldId id="580" r:id="rId11"/>
    <p:sldId id="509" r:id="rId12"/>
    <p:sldId id="577" r:id="rId13"/>
    <p:sldId id="575" r:id="rId14"/>
    <p:sldId id="566" r:id="rId15"/>
    <p:sldId id="576" r:id="rId16"/>
    <p:sldId id="567" r:id="rId17"/>
    <p:sldId id="568" r:id="rId18"/>
    <p:sldId id="569" r:id="rId19"/>
    <p:sldId id="579" r:id="rId20"/>
    <p:sldId id="570" r:id="rId21"/>
    <p:sldId id="571" r:id="rId22"/>
    <p:sldId id="572" r:id="rId23"/>
    <p:sldId id="573" r:id="rId24"/>
    <p:sldId id="574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lnSpc>
        <a:spcPct val="55000"/>
      </a:lnSpc>
      <a:spcBef>
        <a:spcPct val="30000"/>
      </a:spcBef>
      <a:spcAft>
        <a:spcPct val="3000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55000"/>
      </a:lnSpc>
      <a:spcBef>
        <a:spcPct val="30000"/>
      </a:spcBef>
      <a:spcAft>
        <a:spcPct val="3000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55000"/>
      </a:lnSpc>
      <a:spcBef>
        <a:spcPct val="30000"/>
      </a:spcBef>
      <a:spcAft>
        <a:spcPct val="3000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55000"/>
      </a:lnSpc>
      <a:spcBef>
        <a:spcPct val="30000"/>
      </a:spcBef>
      <a:spcAft>
        <a:spcPct val="3000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55000"/>
      </a:lnSpc>
      <a:spcBef>
        <a:spcPct val="30000"/>
      </a:spcBef>
      <a:spcAft>
        <a:spcPct val="3000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00CC"/>
    <a:srgbClr val="000099"/>
    <a:srgbClr val="FFFFFF"/>
    <a:srgbClr val="EAEAEA"/>
    <a:srgbClr val="C0C0C0"/>
    <a:srgbClr val="FF3300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7" autoAdjust="0"/>
    <p:restoredTop sz="79541" autoAdjust="0"/>
  </p:normalViewPr>
  <p:slideViewPr>
    <p:cSldViewPr snapToGrid="0">
      <p:cViewPr varScale="1">
        <p:scale>
          <a:sx n="57" d="100"/>
          <a:sy n="57" d="100"/>
        </p:scale>
        <p:origin x="-738" y="-84"/>
      </p:cViewPr>
      <p:guideLst>
        <p:guide orient="horz" pos="215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6"/>
    </p:cViewPr>
  </p:sorterViewPr>
  <p:notesViewPr>
    <p:cSldViewPr snapToGrid="0">
      <p:cViewPr>
        <p:scale>
          <a:sx n="66" d="100"/>
          <a:sy n="66" d="100"/>
        </p:scale>
        <p:origin x="-1494" y="66"/>
      </p:cViewPr>
      <p:guideLst>
        <p:guide orient="horz" pos="2926"/>
        <p:guide pos="2209"/>
      </p:guideLst>
    </p:cSldViewPr>
  </p:notesViewPr>
  <p:gridSpacing cx="234086400" cy="234086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algn="r"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algn="r"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CED9E26-0B04-42D6-9B97-8C82EADB8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algn="r"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algn="r"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4011686-518E-4882-B4C8-004B1DD70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9D4C2-7FF3-41A9-A50E-062FC64CF0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4587875"/>
            <a:ext cx="6792913" cy="4181475"/>
          </a:xfrm>
          <a:noFill/>
          <a:ln w="9525"/>
        </p:spPr>
        <p:txBody>
          <a:bodyPr/>
          <a:lstStyle/>
          <a:p>
            <a:r>
              <a:rPr lang="en-US" sz="1800" dirty="0" smtClean="0">
                <a:latin typeface="Arial" pitchFamily="34" charset="0"/>
              </a:rPr>
              <a:t>This slide is on the screen as the FC walks to podium</a:t>
            </a:r>
          </a:p>
          <a:p>
            <a:endParaRPr lang="en-US" sz="1800" dirty="0" smtClean="0">
              <a:latin typeface="Arial" pitchFamily="34" charset="0"/>
            </a:endParaRPr>
          </a:p>
          <a:p>
            <a:endParaRPr lang="en-US" sz="1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61959-D73F-4784-8344-6208B674C49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pPr>
              <a:lnSpc>
                <a:spcPct val="110000"/>
              </a:lnSpc>
            </a:pPr>
            <a:endParaRPr lang="en-US" sz="1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61959-D73F-4784-8344-6208B674C49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pPr>
              <a:lnSpc>
                <a:spcPct val="110000"/>
              </a:lnSpc>
            </a:pPr>
            <a:endParaRPr lang="en-US" sz="1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61959-D73F-4784-8344-6208B674C49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pPr>
              <a:lnSpc>
                <a:spcPct val="110000"/>
              </a:lnSpc>
            </a:pPr>
            <a:endParaRPr lang="en-US" sz="1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DA14C-8BE7-405F-ACC4-9654EDBD5F3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z="1800" i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DA14C-8BE7-405F-ACC4-9654EDBD5F3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z="1800" i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DA14C-8BE7-405F-ACC4-9654EDBD5F3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z="1800" i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44877-0F16-4250-83F1-966A508E8FA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4368800"/>
            <a:ext cx="6284913" cy="4787900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</a:pPr>
            <a:endParaRPr lang="en-US" smtClean="0"/>
          </a:p>
          <a:p>
            <a:pPr>
              <a:lnSpc>
                <a:spcPct val="105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181475"/>
          </a:xfrm>
          <a:noFill/>
          <a:ln w="9525"/>
        </p:spPr>
        <p:txBody>
          <a:bodyPr/>
          <a:lstStyle/>
          <a:p>
            <a:endParaRPr lang="en-US" sz="13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AB3AE-8A26-411D-9630-20BF075ED9A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4587875"/>
            <a:ext cx="6792913" cy="4181475"/>
          </a:xfrm>
          <a:noFill/>
          <a:ln w="9525"/>
        </p:spPr>
        <p:txBody>
          <a:bodyPr/>
          <a:lstStyle/>
          <a:p>
            <a:endParaRPr lang="en-US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AAF14-9433-4909-8606-6A8AB695F6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11638"/>
            <a:ext cx="7010400" cy="4945062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821" tIns="46409" rIns="92821" bIns="46409" anchor="b"/>
          <a:lstStyle/>
          <a:p>
            <a:pPr algn="r" defTabSz="928688"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</a:pPr>
            <a:fld id="{4F4E0D0A-5FD0-4F3A-BF21-126FEEBE412C}" type="slidenum">
              <a:rPr lang="en-US" sz="1200" b="0">
                <a:latin typeface="Times New Roman" pitchFamily="18" charset="0"/>
              </a:rPr>
              <a:pPr algn="r" defTabSz="928688" eaLnBrk="0" hangingPunct="0">
                <a:lnSpc>
                  <a:spcPct val="55000"/>
                </a:lnSpc>
                <a:spcBef>
                  <a:spcPct val="30000"/>
                </a:spcBef>
                <a:spcAft>
                  <a:spcPct val="30000"/>
                </a:spcAft>
              </a:pPr>
              <a:t>24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115B6-CC7C-40CB-A3A6-D603E8B0B9E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803775"/>
          </a:xfrm>
          <a:noFill/>
          <a:ln w="9525"/>
        </p:spPr>
        <p:txBody>
          <a:bodyPr/>
          <a:lstStyle/>
          <a:p>
            <a:pPr marL="304800" indent="-304800">
              <a:lnSpc>
                <a:spcPct val="105000"/>
              </a:lnSpc>
            </a:pPr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821" tIns="46409" rIns="92821" bIns="46409" anchor="b"/>
          <a:lstStyle/>
          <a:p>
            <a:pPr algn="r"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7DD8282-4533-46D5-8F89-D61201F5E6EC}" type="slidenum">
              <a:rPr lang="en-US" sz="1200" b="0">
                <a:latin typeface="Times New Roman" pitchFamily="18" charset="0"/>
              </a:rPr>
              <a:pPr algn="r" defTabSz="928688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51338"/>
            <a:ext cx="7010400" cy="4805362"/>
          </a:xfrm>
          <a:noFill/>
          <a:ln w="9525"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115B6-CC7C-40CB-A3A6-D603E8B0B9E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416425"/>
            <a:ext cx="7010400" cy="4803775"/>
          </a:xfrm>
          <a:noFill/>
          <a:ln w="9525"/>
        </p:spPr>
        <p:txBody>
          <a:bodyPr/>
          <a:lstStyle/>
          <a:p>
            <a:pPr marL="304800" indent="-304800">
              <a:lnSpc>
                <a:spcPct val="105000"/>
              </a:lnSpc>
            </a:pPr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85A91-6E8E-4CAC-A685-004E68587AB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45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90378"/>
            <a:ext cx="7010400" cy="5006022"/>
          </a:xfrm>
          <a:noFill/>
          <a:ln w="9525">
            <a:noFill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sz="13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85A91-6E8E-4CAC-A685-004E68587AB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6612" cy="34845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90378"/>
            <a:ext cx="7010400" cy="5006022"/>
          </a:xfrm>
          <a:noFill/>
          <a:ln w="9525">
            <a:noFill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sz="13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821" tIns="46409" rIns="92821" bIns="46409" anchor="b"/>
          <a:lstStyle/>
          <a:p>
            <a:pPr algn="r"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E667C5E-9FE8-4298-975B-42EDAB1F6CEE}" type="slidenum">
              <a:rPr lang="en-US" sz="1200" b="0">
                <a:latin typeface="Times New Roman" pitchFamily="18" charset="0"/>
              </a:rPr>
              <a:pPr algn="r" defTabSz="928688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26878"/>
            <a:ext cx="7010400" cy="5069522"/>
          </a:xfrm>
          <a:noFill/>
          <a:ln w="9525"/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3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821" tIns="46409" rIns="92821" bIns="46409" anchor="b"/>
          <a:lstStyle/>
          <a:p>
            <a:pPr algn="r" defTabSz="9286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68C9B48-B5AC-4CB0-AC7A-50E0FD8B39F9}" type="slidenum">
              <a:rPr lang="en-US" sz="1200" b="0">
                <a:latin typeface="Times New Roman" pitchFamily="18" charset="0"/>
              </a:rPr>
              <a:pPr algn="r" defTabSz="928688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87863"/>
            <a:ext cx="7010400" cy="4664075"/>
          </a:xfrm>
          <a:noFill/>
          <a:ln w="9525"/>
        </p:spPr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endParaRPr lang="en-US" sz="13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52400"/>
            <a:ext cx="8675687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6838" name="Line 6"/>
          <p:cNvSpPr>
            <a:spLocks noChangeShapeType="1"/>
          </p:cNvSpPr>
          <p:nvPr userDrawn="1"/>
        </p:nvSpPr>
        <p:spPr bwMode="auto">
          <a:xfrm>
            <a:off x="152400" y="919163"/>
            <a:ext cx="8763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none" w="sm" len="sm"/>
            <a:tailEnd type="none" w="sm" len="sm"/>
          </a:ln>
          <a:effectLst>
            <a:outerShdw dist="68392" dir="4091915" algn="ctr" rotWithShape="0">
              <a:srgbClr val="0000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imgres?imgurl=http://www.ncar.ucar.edu/research/meteorology/images/storms.jpg&amp;imgrefurl=http://www.ncar.ucar.edu/research/meteorology/storms.php&amp;usg=__YJS84KWFH22OjdqLJAzGm0gxkwc=&amp;h=301&amp;w=432&amp;sz=104&amp;hl=en&amp;start=9&amp;sig2=kei0oWDl0K9zD21cpH5uFg&amp;itbs=1&amp;tbnid=_L8SRty4fhVNVM:&amp;tbnh=88&amp;tbnw=126&amp;prev=/images?q=severe+weather&amp;hl=en&amp;gbv=2&amp;tbs=isch:1&amp;ei=A-rWS9zjMYWBlAf9jK3sAw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608320" y="2205720"/>
            <a:ext cx="3109913" cy="2893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600" i="1" dirty="0" smtClean="0">
                <a:solidFill>
                  <a:srgbClr val="000080"/>
                </a:solidFill>
              </a:rPr>
              <a:t>“Ocean and Atmospheric Influences on Tropical Cyclone Predictions: Challenges and Recent Progress”</a:t>
            </a:r>
            <a:endParaRPr lang="en-US" sz="2600" i="1" dirty="0">
              <a:solidFill>
                <a:srgbClr val="00008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81200" y="5760403"/>
            <a:ext cx="521207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February 28 – March 3, 2011</a:t>
            </a:r>
            <a:endParaRPr lang="en-US" sz="2800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47700" y="184150"/>
            <a:ext cx="7802563" cy="1025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65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r>
              <a:rPr lang="en-US" sz="3600" dirty="0"/>
              <a:t>Interdepartmental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Hurricane Conference</a:t>
            </a:r>
          </a:p>
        </p:txBody>
      </p:sp>
      <p:sp>
        <p:nvSpPr>
          <p:cNvPr id="376838" name="Line 6"/>
          <p:cNvSpPr>
            <a:spLocks noChangeShapeType="1"/>
          </p:cNvSpPr>
          <p:nvPr/>
        </p:nvSpPr>
        <p:spPr bwMode="auto">
          <a:xfrm>
            <a:off x="152400" y="1247775"/>
            <a:ext cx="8763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none" w="sm" len="sm"/>
            <a:tailEnd type="none" w="sm" len="sm"/>
          </a:ln>
          <a:effectLst>
            <a:outerShdw dist="68392" dir="4091915" algn="ctr" rotWithShape="0">
              <a:srgbClr val="0000C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 r="1975"/>
          <a:stretch>
            <a:fillRect/>
          </a:stretch>
        </p:blipFill>
        <p:spPr bwMode="auto">
          <a:xfrm>
            <a:off x="457200" y="1902825"/>
            <a:ext cx="4815840" cy="347472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3509" y="1613035"/>
            <a:ext cx="8569234" cy="3207160"/>
          </a:xfrm>
        </p:spPr>
        <p:txBody>
          <a:bodyPr/>
          <a:lstStyle/>
          <a:p>
            <a:pPr>
              <a:buNone/>
            </a:pPr>
            <a:endParaRPr lang="en-US" sz="2400" b="1" dirty="0" smtClean="0"/>
          </a:p>
          <a:p>
            <a:pPr marL="230188" indent="-230188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FontTx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2757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Conference </a:t>
            </a:r>
            <a:r>
              <a:rPr lang="en-US" sz="3600" dirty="0" smtClean="0"/>
              <a:t>Highlights</a:t>
            </a:r>
            <a:endParaRPr lang="en-US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3156" y="1002618"/>
            <a:ext cx="7669161" cy="92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ctr" defTabSz="914400" rtl="0" eaLnBrk="0" fontAlgn="base" latinLnBrk="0" hangingPunct="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Advances in Tropical Cyclone Predictions: A Senior Leader Perspective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4130" y="2086649"/>
            <a:ext cx="8969188" cy="264210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Moderator: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Kerry Emanuel,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Director, Program in Atmospheres, 			     Oceans, and Climate, and Professor of Atmospheric 			     Science, MIT</a:t>
            </a:r>
          </a:p>
          <a:p>
            <a:pPr marL="230188" marR="0" lvl="0" indent="-230188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Panelists: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</a:p>
          <a:p>
            <a:pPr marL="230188" indent="-230188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2000" dirty="0" smtClean="0"/>
              <a:t>Dr. John “Jack” Hayes, </a:t>
            </a:r>
            <a:r>
              <a:rPr lang="en-US" sz="2000" b="0" dirty="0" smtClean="0"/>
              <a:t>Assistant Administrator for 			     Weather Services, NOAA</a:t>
            </a:r>
          </a:p>
          <a:p>
            <a:pPr marL="230188" lvl="0" indent="-230188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/>
              <a:t>			Col John </a:t>
            </a:r>
            <a:r>
              <a:rPr lang="en-US" sz="2000" dirty="0" err="1" smtClean="0"/>
              <a:t>Egentowich</a:t>
            </a:r>
            <a:r>
              <a:rPr lang="en-US" sz="2000" dirty="0" smtClean="0"/>
              <a:t>, </a:t>
            </a:r>
            <a:r>
              <a:rPr lang="en-US" sz="2000" b="0" dirty="0" smtClean="0"/>
              <a:t>Air Force Deputy Director of Weather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2000" dirty="0" smtClean="0"/>
              <a:t>CAPT William </a:t>
            </a:r>
            <a:r>
              <a:rPr lang="en-US" sz="2000" dirty="0" err="1" smtClean="0"/>
              <a:t>Nisley</a:t>
            </a:r>
            <a:r>
              <a:rPr lang="en-US" sz="2000" dirty="0" smtClean="0"/>
              <a:t>, </a:t>
            </a:r>
            <a:r>
              <a:rPr lang="en-US" sz="2000" b="0" dirty="0" smtClean="0"/>
              <a:t>C.O., Fleet Weather Center, Norfolk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IMG_3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3863" y="4871485"/>
            <a:ext cx="2547257" cy="1910443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IMG_3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9153" y="4639618"/>
            <a:ext cx="2595155" cy="1946366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IMG_34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304" y="5080487"/>
            <a:ext cx="2286003" cy="1714502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IMG_34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273" y="4897608"/>
            <a:ext cx="2198914" cy="1649186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949" y="1417091"/>
            <a:ext cx="8569234" cy="4879975"/>
          </a:xfrm>
        </p:spPr>
        <p:txBody>
          <a:bodyPr/>
          <a:lstStyle/>
          <a:p>
            <a:pPr marL="1606550" indent="-1606550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None/>
            </a:pPr>
            <a:r>
              <a:rPr lang="en-US" sz="2800" b="1" dirty="0" smtClean="0">
                <a:solidFill>
                  <a:srgbClr val="000080"/>
                </a:solidFill>
                <a:latin typeface="+mn-lt"/>
                <a:ea typeface="+mn-ea"/>
                <a:cs typeface="+mn-cs"/>
              </a:rPr>
              <a:t>Session 1: Comparisons of the 2008 and 2010 Snapshots of Tropical Cyclone R&amp;D</a:t>
            </a:r>
            <a:r>
              <a:rPr lang="en-US" sz="2800" b="1" i="1" dirty="0" smtClean="0">
                <a:solidFill>
                  <a:srgbClr val="000080"/>
                </a:solidFill>
              </a:rPr>
              <a:t>	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Session Leader: 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Haiyan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Jiang, Department of Earth &amp; 			Environment, Florida International University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Frank Marks,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Co-Chair, Working Group for Tropical Cyclone Research and Director, Hurricane Research Division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Ronald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Ferek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Co-Chair, Working Group for Tropical Cyclone Research and Program Officer, Marine Meteorology Program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 marL="230188" indent="-230188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FontTx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2757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Conference </a:t>
            </a:r>
            <a:r>
              <a:rPr lang="en-US" sz="3600" dirty="0" smtClean="0"/>
              <a:t>Highlights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3509" y="1613035"/>
            <a:ext cx="8569234" cy="3207160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None/>
            </a:pPr>
            <a:r>
              <a:rPr lang="en-US" b="1" dirty="0" smtClean="0">
                <a:solidFill>
                  <a:srgbClr val="000080"/>
                </a:solidFill>
                <a:latin typeface="+mn-lt"/>
                <a:ea typeface="+mn-ea"/>
                <a:cs typeface="+mn-cs"/>
              </a:rPr>
              <a:t>Sessions 8 and 9 on last year’s major field experiments</a:t>
            </a:r>
            <a:r>
              <a:rPr lang="en-US" sz="2800" b="1" i="1" dirty="0" smtClean="0">
                <a:solidFill>
                  <a:srgbClr val="000080"/>
                </a:solidFill>
              </a:rPr>
              <a:t>	</a:t>
            </a:r>
          </a:p>
          <a:p>
            <a:endParaRPr lang="en-US" sz="1800" b="1" dirty="0" smtClean="0"/>
          </a:p>
          <a:p>
            <a:r>
              <a:rPr lang="en-US" sz="2800" b="1" dirty="0" smtClean="0"/>
              <a:t>2010 Joint Hurricane Field Experiments:  PREDICT, GRIP, and IFEX (PGI)</a:t>
            </a:r>
          </a:p>
          <a:p>
            <a:r>
              <a:rPr lang="en-US" sz="2800" b="1" dirty="0" smtClean="0"/>
              <a:t>ITOP/TCS-10:  Coupled Air-Sea Observations and TC Predictions</a:t>
            </a:r>
          </a:p>
          <a:p>
            <a:pPr>
              <a:buNone/>
            </a:pPr>
            <a:endParaRPr lang="en-US" sz="2400" b="1" dirty="0" smtClean="0"/>
          </a:p>
          <a:p>
            <a:pPr marL="230188" indent="-230188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FontTx/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2757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Conference </a:t>
            </a:r>
            <a:r>
              <a:rPr lang="en-US" sz="3600" dirty="0" smtClean="0"/>
              <a:t>Highlights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0630" y="5812972"/>
            <a:ext cx="881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80"/>
                </a:solidFill>
              </a:rPr>
              <a:t>Thank you to the sponsoring agencies and everyone involved in these major projects!</a:t>
            </a:r>
            <a:endParaRPr lang="en-US" sz="2800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378" y="3569071"/>
            <a:ext cx="4585063" cy="2296151"/>
          </a:xfrm>
        </p:spPr>
        <p:txBody>
          <a:bodyPr/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3600" b="1" dirty="0" smtClean="0"/>
              <a:t>Mr. Scott B. </a:t>
            </a:r>
            <a:r>
              <a:rPr lang="en-US" sz="3600" b="1" dirty="0" err="1" smtClean="0"/>
              <a:t>Gudes</a:t>
            </a:r>
            <a:endParaRPr lang="en-US" sz="3600" b="1" dirty="0" smtClean="0"/>
          </a:p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000" b="1" dirty="0" smtClean="0"/>
              <a:t>Vice President, Legislative Affairs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300" b="1" dirty="0" smtClean="0"/>
              <a:t>Space Systems and Operations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300" b="1" dirty="0" smtClean="0"/>
              <a:t>Lockheed Martin Corporation</a:t>
            </a:r>
            <a:endParaRPr lang="en-US" sz="23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757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Conference </a:t>
            </a:r>
            <a:r>
              <a:rPr lang="en-US" sz="3600" dirty="0" smtClean="0"/>
              <a:t>Highlights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56357" y="1332412"/>
            <a:ext cx="463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0080"/>
                </a:solidFill>
              </a:rPr>
              <a:t>Banquet Speaker</a:t>
            </a:r>
            <a:endParaRPr lang="en-US" sz="4000" dirty="0">
              <a:solidFill>
                <a:srgbClr val="000080"/>
              </a:solidFill>
            </a:endParaRPr>
          </a:p>
        </p:txBody>
      </p:sp>
      <p:pic>
        <p:nvPicPr>
          <p:cNvPr id="7" name="Picture 6" descr="65IHC-Gu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693" y="2677885"/>
            <a:ext cx="4127863" cy="3095897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825" y="6103295"/>
            <a:ext cx="8388350" cy="676331"/>
          </a:xfrm>
        </p:spPr>
        <p:txBody>
          <a:bodyPr/>
          <a:lstStyle/>
          <a:p>
            <a:pPr marL="230188" indent="-230188"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4000" b="1" dirty="0" smtClean="0"/>
              <a:t>2011 Winner</a:t>
            </a:r>
            <a:endParaRPr lang="en-US" sz="4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0818" y="1197837"/>
            <a:ext cx="8402364" cy="88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80"/>
                </a:solidFill>
                <a:cs typeface="Arial" pitchFamily="34" charset="0"/>
              </a:rPr>
              <a:t>Richard H. </a:t>
            </a:r>
            <a:r>
              <a:rPr lang="en-US" sz="4400" kern="0" dirty="0" err="1" smtClean="0">
                <a:solidFill>
                  <a:srgbClr val="000080"/>
                </a:solidFill>
                <a:cs typeface="Arial" pitchFamily="34" charset="0"/>
              </a:rPr>
              <a:t>Hagemeyer</a:t>
            </a:r>
            <a:r>
              <a:rPr lang="en-US" sz="4400" kern="0" dirty="0" smtClean="0">
                <a:solidFill>
                  <a:srgbClr val="000080"/>
                </a:solidFill>
                <a:cs typeface="Arial" pitchFamily="34" charset="0"/>
              </a:rPr>
              <a:t> Award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757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Conference </a:t>
            </a:r>
            <a:r>
              <a:rPr lang="en-US" sz="3600" dirty="0" smtClean="0"/>
              <a:t>Highlights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3" y="2521130"/>
            <a:ext cx="38535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Congratulations to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Dr. Peter Black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Naval Research Laboratory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Marine Meteorology Division and SAIC, Inc.</a:t>
            </a:r>
            <a:endParaRPr lang="en-US" sz="2000" dirty="0"/>
          </a:p>
        </p:txBody>
      </p:sp>
      <p:pic>
        <p:nvPicPr>
          <p:cNvPr id="9" name="Picture 8" descr="65IHC-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545" y="2235500"/>
            <a:ext cx="4355398" cy="3590532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4762" y="5855098"/>
            <a:ext cx="8388350" cy="976781"/>
          </a:xfrm>
        </p:spPr>
        <p:txBody>
          <a:bodyPr/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 smtClean="0"/>
              <a:t>Congratulations to the </a:t>
            </a:r>
            <a:br>
              <a:rPr lang="en-US" b="1" dirty="0" smtClean="0"/>
            </a:br>
            <a:r>
              <a:rPr lang="en-US" b="1" dirty="0" smtClean="0"/>
              <a:t>53</a:t>
            </a:r>
            <a:r>
              <a:rPr lang="en-US" b="1" baseline="30000" dirty="0" smtClean="0"/>
              <a:t>rd</a:t>
            </a:r>
            <a:r>
              <a:rPr lang="en-US" b="1" dirty="0" smtClean="0"/>
              <a:t> Weather Reconnaissance Squadron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0818" y="1197837"/>
            <a:ext cx="8402364" cy="88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80"/>
                </a:solidFill>
                <a:cs typeface="Arial" pitchFamily="34" charset="0"/>
              </a:rPr>
              <a:t>Special Award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757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Conference </a:t>
            </a:r>
            <a:r>
              <a:rPr lang="en-US" sz="3600" dirty="0" smtClean="0"/>
              <a:t>Highlights</a:t>
            </a:r>
            <a:endParaRPr lang="en-US" sz="3600" dirty="0"/>
          </a:p>
        </p:txBody>
      </p:sp>
      <p:pic>
        <p:nvPicPr>
          <p:cNvPr id="7" name="Picture 7" descr="wc-130j_99190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4" y="2366554"/>
            <a:ext cx="4104350" cy="25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53wrs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804" y="4261432"/>
            <a:ext cx="1143000" cy="1339596"/>
          </a:xfrm>
          <a:prstGeom prst="rect">
            <a:avLst/>
          </a:prstGeom>
          <a:effectLst/>
        </p:spPr>
      </p:pic>
      <p:pic>
        <p:nvPicPr>
          <p:cNvPr id="10" name="Picture 9" descr="65IHC-Marble-Talb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8466" y="1961605"/>
            <a:ext cx="2888524" cy="3851365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0" y="1153929"/>
            <a:ext cx="61388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2413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800" dirty="0"/>
              <a:t>Update the</a:t>
            </a:r>
            <a:r>
              <a:rPr lang="en-US" sz="2800" i="1" dirty="0"/>
              <a:t> National Hurricane Operations Plan, </a:t>
            </a:r>
            <a:r>
              <a:rPr lang="en-US" sz="2800" dirty="0"/>
              <a:t>reflecting changes accepted by the Working Group for Hurricane and Winter Storms Operations and Research, by May 1, </a:t>
            </a:r>
            <a:r>
              <a:rPr lang="en-US" sz="2800" dirty="0" smtClean="0"/>
              <a:t>2011</a:t>
            </a:r>
          </a:p>
          <a:p>
            <a:pPr marL="922338" lvl="1" indent="-241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800" dirty="0" smtClean="0"/>
              <a:t>Chapter 5 revisions!</a:t>
            </a:r>
            <a:endParaRPr lang="en-US" sz="2800" dirty="0"/>
          </a:p>
        </p:txBody>
      </p:sp>
      <p:pic>
        <p:nvPicPr>
          <p:cNvPr id="7" name="Picture 6" descr="NHOP08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6050" y="1209675"/>
            <a:ext cx="2357438" cy="305435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27000" dist="177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0" y="4418013"/>
            <a:ext cx="867727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lvl="4" indent="-241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800" dirty="0" smtClean="0"/>
              <a:t>Utilize interagency coordination and collaboration through WG/TCR to continue to focus R&amp;D on #1 operational priority—intensity change</a:t>
            </a:r>
          </a:p>
          <a:p>
            <a:pPr marL="922338" lvl="5" indent="-241300">
              <a:buFont typeface="Arial" charset="0"/>
              <a:buChar char="•"/>
              <a:tabLst>
                <a:tab pos="620713" algn="l"/>
              </a:tabLst>
            </a:pPr>
            <a:r>
              <a:rPr lang="en-US" dirty="0" smtClean="0"/>
              <a:t>Important note:  Track is still important!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757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Next Steps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163876" y="1377364"/>
            <a:ext cx="8818562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indent="-2413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800" dirty="0" smtClean="0"/>
              <a:t>Continue to stress the importance of transitioning research to operations</a:t>
            </a:r>
          </a:p>
          <a:p>
            <a:pPr marL="465138" indent="-241300" ea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800" dirty="0" smtClean="0"/>
              <a:t>Facilitate and support availability of the data sets resulting from the four 2010 major field experiments</a:t>
            </a:r>
            <a:endParaRPr lang="en-US" sz="2600" dirty="0" smtClean="0"/>
          </a:p>
          <a:p>
            <a:pPr marL="465138" indent="-2413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tabLst>
                <a:tab pos="620713" algn="l"/>
              </a:tabLst>
            </a:pPr>
            <a:r>
              <a:rPr lang="en-US" sz="2800" dirty="0" smtClean="0"/>
              <a:t>Support and promote efforts underway to assimilate new and existing inner core TC observations into operational models to evaluate their impact on TC forecasting capabilities</a:t>
            </a:r>
          </a:p>
          <a:p>
            <a:pPr marL="465138" indent="-2413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620713" algn="l"/>
              </a:tabLst>
            </a:pPr>
            <a:endParaRPr lang="en-US" sz="28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757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Next Steps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65100" y="1181417"/>
            <a:ext cx="88185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sz="2800" dirty="0" smtClean="0">
                <a:latin typeface="Arial" pitchFamily="34" charset="0"/>
              </a:rPr>
              <a:t>The WG/Tropical Cyclone Research will continue to:</a:t>
            </a:r>
          </a:p>
          <a:p>
            <a:pPr marL="688975" lvl="1" indent="-231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dirty="0" smtClean="0"/>
              <a:t>Keep operational priorities up to date</a:t>
            </a:r>
          </a:p>
          <a:p>
            <a:pPr marL="688975" lvl="1" indent="-231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dirty="0" smtClean="0">
                <a:latin typeface="Arial" pitchFamily="34" charset="0"/>
              </a:rPr>
              <a:t>Assess and evaluate how research is contributing to those priorities</a:t>
            </a:r>
          </a:p>
          <a:p>
            <a:pPr marL="688975" lvl="1" indent="-231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dirty="0" smtClean="0">
                <a:latin typeface="Arial" pitchFamily="34" charset="0"/>
              </a:rPr>
              <a:t>Provide information to support decisions on future investments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r>
              <a:rPr lang="en-US" sz="2800" dirty="0" smtClean="0">
                <a:latin typeface="Arial" pitchFamily="34" charset="0"/>
              </a:rPr>
              <a:t>Coordinate and collaborat</a:t>
            </a:r>
            <a:r>
              <a:rPr lang="en-US" sz="2800" dirty="0" smtClean="0"/>
              <a:t>e with NSF to explore using the Science, Engineering and Education for Sustainability (SEES) and Creating a More Disaster Resilient America (</a:t>
            </a:r>
            <a:r>
              <a:rPr lang="en-US" sz="2800" dirty="0" err="1" smtClean="0"/>
              <a:t>CaMRA</a:t>
            </a:r>
            <a:r>
              <a:rPr lang="en-US" sz="2800" dirty="0" smtClean="0"/>
              <a:t>) programs to advance TC research</a:t>
            </a:r>
            <a:r>
              <a:rPr lang="en-US" dirty="0" smtClean="0"/>
              <a:t> 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757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Next Steps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5618" y="1769246"/>
            <a:ext cx="8818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0713" algn="l"/>
              </a:tabLst>
              <a:defRPr/>
            </a:pPr>
            <a:endParaRPr lang="en-US" sz="2800" dirty="0">
              <a:latin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757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3001" y="2793977"/>
            <a:ext cx="88690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lvl="0" indent="-234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Explore partnerships to address the weather needs of the traveling public.</a:t>
            </a:r>
          </a:p>
          <a:p>
            <a:pPr marL="234950" lvl="0" indent="-234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Perform a prototype field study, led by an interdisciplinary team to document the flow of weather information, identify gaps in communication, how people understand weather information and actions taken.</a:t>
            </a:r>
          </a:p>
          <a:p>
            <a:pPr marL="234950" lvl="0" indent="-2349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Identify a regular and realistic means to engage agencies—with social scientists, emergency managers and others—on  issues related on ways to safeguard the public.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955" y="1011906"/>
            <a:ext cx="85844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80"/>
                </a:solidFill>
              </a:rPr>
              <a:t>Integrating Social Sciences into Meteorological Operations and Services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00008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Possible Ways Forward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876800" y="1981200"/>
            <a:ext cx="403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83778" y="1341530"/>
            <a:ext cx="6376444" cy="10279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/>
              <a:t>Mr. Samuel P. Williamson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Federal Coordinator for Meteorology</a:t>
            </a:r>
            <a:endParaRPr lang="en-US" sz="26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049713" y="4184650"/>
            <a:ext cx="4819650" cy="1922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Sponsored and hosted by: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algn="ctr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algn="ctr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The Office of the Federal Coordinator for Meteorological Services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and Supporting Research</a:t>
            </a:r>
            <a:r>
              <a:rPr lang="en-US" sz="2000" b="0" dirty="0"/>
              <a:t>  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0889" y="2682924"/>
            <a:ext cx="7952105" cy="1120307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65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Interdepartmental Hurricane Conference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</a:rPr>
              <a:t>Ocean and Atmospheric Influences on Tropical Cyclone Predictions: Challenges and Recent Progress”</a:t>
            </a:r>
            <a:endParaRPr lang="en-US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63575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Closing Remarks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1676" r="1975"/>
          <a:stretch>
            <a:fillRect/>
          </a:stretch>
        </p:blipFill>
        <p:spPr bwMode="auto">
          <a:xfrm>
            <a:off x="365760" y="4056348"/>
            <a:ext cx="3505200" cy="257305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4876800" y="1981200"/>
            <a:ext cx="403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55000"/>
              </a:lnSpc>
              <a:spcBef>
                <a:spcPct val="50000"/>
              </a:spcBef>
              <a:spcAft>
                <a:spcPct val="30000"/>
              </a:spcAft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663575" y="133123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Conference Materials Available</a:t>
            </a:r>
          </a:p>
        </p:txBody>
      </p:sp>
      <p:pic>
        <p:nvPicPr>
          <p:cNvPr id="8" name="Picture 5" descr="OFCM home page screen cap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797050"/>
            <a:ext cx="4054475" cy="3103563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470400" y="1716088"/>
            <a:ext cx="4559300" cy="3294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Presentations and other material will be available on the OFCM web site shortly after the IHC.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Click on “Special Projects” and navigate to the</a:t>
            </a:r>
            <a:br>
              <a:rPr lang="en-US" sz="2600" dirty="0"/>
            </a:br>
            <a:r>
              <a:rPr lang="en-US" sz="2600" dirty="0" smtClean="0"/>
              <a:t>65th </a:t>
            </a:r>
            <a:r>
              <a:rPr lang="en-US" sz="2600" dirty="0"/>
              <a:t>IHC.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649413" y="5538788"/>
            <a:ext cx="5870575" cy="769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>
                <a:solidFill>
                  <a:srgbClr val="0000CC"/>
                </a:solidFill>
              </a:rPr>
              <a:t>http://www.ofcm.gov/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6"/>
          <p:cNvSpPr txBox="1">
            <a:spLocks noChangeArrowheads="1"/>
          </p:cNvSpPr>
          <p:nvPr/>
        </p:nvSpPr>
        <p:spPr bwMode="auto">
          <a:xfrm>
            <a:off x="663575" y="130311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Special Recognition</a:t>
            </a:r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0" y="1011325"/>
            <a:ext cx="9143999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WG/Tropical Cyclone Research</a:t>
            </a:r>
            <a:br>
              <a:rPr lang="en-US" dirty="0"/>
            </a:br>
            <a:r>
              <a:rPr lang="en-US" dirty="0" smtClean="0"/>
              <a:t>WG/Hurricane &amp; Winter </a:t>
            </a:r>
            <a:r>
              <a:rPr lang="en-US" dirty="0"/>
              <a:t>Storms </a:t>
            </a:r>
            <a:r>
              <a:rPr lang="en-US" dirty="0" smtClean="0"/>
              <a:t>Ops and Research</a:t>
            </a:r>
            <a:endParaRPr lang="en-US" dirty="0"/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Bill Read, Director, </a:t>
            </a:r>
            <a:r>
              <a:rPr lang="en-US" dirty="0" smtClean="0"/>
              <a:t>NHC</a:t>
            </a:r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Dennis </a:t>
            </a:r>
            <a:r>
              <a:rPr lang="en-US" dirty="0" err="1" smtClean="0"/>
              <a:t>Feltgen</a:t>
            </a:r>
            <a:r>
              <a:rPr lang="en-US" dirty="0" smtClean="0"/>
              <a:t>, NHC Public Affairs</a:t>
            </a:r>
            <a:endParaRPr lang="en-US" dirty="0"/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Speakers, Session Leaders, Moderators, and Panelists</a:t>
            </a:r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OFCM and STC </a:t>
            </a:r>
            <a:r>
              <a:rPr lang="en-US" dirty="0" smtClean="0"/>
              <a:t>Staff</a:t>
            </a:r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NMR Audiovisual Services</a:t>
            </a:r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Vicki </a:t>
            </a:r>
            <a:r>
              <a:rPr lang="en-US" dirty="0"/>
              <a:t>Babcock and Pat </a:t>
            </a:r>
            <a:r>
              <a:rPr lang="en-US" dirty="0" err="1" smtClean="0"/>
              <a:t>Welshinger</a:t>
            </a:r>
            <a:endParaRPr lang="en-US" dirty="0"/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GA1 and PSA</a:t>
            </a:r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DoubleTree</a:t>
            </a:r>
            <a:r>
              <a:rPr lang="en-US" dirty="0" smtClean="0"/>
              <a:t> </a:t>
            </a:r>
            <a:r>
              <a:rPr lang="en-US" dirty="0" smtClean="0"/>
              <a:t>Hotel</a:t>
            </a:r>
            <a:r>
              <a:rPr lang="en-US" dirty="0"/>
              <a:t/>
            </a:r>
            <a:br>
              <a:rPr lang="en-US" dirty="0"/>
            </a:br>
            <a:endParaRPr lang="en-US" sz="1100" dirty="0" smtClean="0"/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Miami-Dade County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Ms. </a:t>
            </a:r>
            <a:r>
              <a:rPr lang="en-US" dirty="0" err="1" smtClean="0"/>
              <a:t>Alina</a:t>
            </a:r>
            <a:r>
              <a:rPr lang="en-US" dirty="0" smtClean="0"/>
              <a:t> </a:t>
            </a:r>
            <a:r>
              <a:rPr lang="en-US" dirty="0" err="1" smtClean="0"/>
              <a:t>Hudak</a:t>
            </a:r>
            <a:r>
              <a:rPr lang="en-US" dirty="0" smtClean="0"/>
              <a:t>, Asst. County Manager</a:t>
            </a:r>
          </a:p>
          <a:p>
            <a:pPr marL="342900" indent="-342900" algn="ctr" ea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Ms. Marie </a:t>
            </a:r>
            <a:r>
              <a:rPr lang="en-US" dirty="0" err="1" smtClean="0"/>
              <a:t>Bertot</a:t>
            </a:r>
            <a:r>
              <a:rPr lang="en-US" dirty="0" smtClean="0"/>
              <a:t>, Communications Office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F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24" y="1979518"/>
            <a:ext cx="7050742" cy="6169399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50177" name="Text Box 6"/>
          <p:cNvSpPr txBox="1">
            <a:spLocks noChangeArrowheads="1"/>
          </p:cNvSpPr>
          <p:nvPr/>
        </p:nvSpPr>
        <p:spPr bwMode="auto">
          <a:xfrm>
            <a:off x="663575" y="130311"/>
            <a:ext cx="7802563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Next IHC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030752" y="1040749"/>
            <a:ext cx="71181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/>
              <a:t>66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IHC – Charleston, SC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67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IHC – New Orleans, LA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68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IHC – Miami, FL area</a:t>
            </a:r>
            <a:endParaRPr lang="en-US" sz="2800" dirty="0"/>
          </a:p>
        </p:txBody>
      </p:sp>
      <p:pic>
        <p:nvPicPr>
          <p:cNvPr id="50180" name="Picture 3" descr="C:\Users\Mike\AppData\Local\Microsoft\Windows\Temporary Internet Files\Content.IE5\RNYXTIST\MCj043258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6024" y="3625197"/>
            <a:ext cx="18288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5029200" y="2312764"/>
            <a:ext cx="4088674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2800" dirty="0"/>
              <a:t>Thank you for attending and participating in the</a:t>
            </a:r>
            <a:br>
              <a:rPr lang="en-US" sz="2800" dirty="0"/>
            </a:br>
            <a:r>
              <a:rPr lang="en-US" sz="2800" dirty="0" smtClean="0"/>
              <a:t>65th </a:t>
            </a:r>
            <a:r>
              <a:rPr lang="en-US" sz="2800" dirty="0"/>
              <a:t>Interdepartmental Hurricane Conference!</a:t>
            </a:r>
          </a:p>
        </p:txBody>
      </p:sp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647700" y="139700"/>
            <a:ext cx="7802563" cy="706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The </a:t>
            </a:r>
            <a:r>
              <a:rPr lang="en-US" sz="4000" dirty="0" smtClean="0"/>
              <a:t>65th </a:t>
            </a:r>
            <a:r>
              <a:rPr lang="en-US" sz="4000" dirty="0"/>
              <a:t>IHC is adjourned</a:t>
            </a: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1977870" y="5342262"/>
            <a:ext cx="52308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2000" dirty="0"/>
              <a:t>On behalf of the Office of the Federal Coordinator for Meteorology, 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2098520" y="6140775"/>
            <a:ext cx="4989512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3400" i="1" dirty="0">
                <a:solidFill>
                  <a:srgbClr val="000080"/>
                </a:solidFill>
              </a:rPr>
              <a:t>Have a safe trip home!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r="1975"/>
          <a:stretch>
            <a:fillRect/>
          </a:stretch>
        </p:blipFill>
        <p:spPr bwMode="auto">
          <a:xfrm>
            <a:off x="130625" y="1693817"/>
            <a:ext cx="4815840" cy="347472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3226" y="1674901"/>
            <a:ext cx="6622868" cy="4490764"/>
          </a:xfrm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1" dirty="0" smtClean="0"/>
              <a:t> Motivation and Objectives 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1" dirty="0" smtClean="0"/>
              <a:t> Conference Highlights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1" dirty="0" smtClean="0"/>
              <a:t> Next Steps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1" dirty="0" smtClean="0"/>
              <a:t> Conference Materials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1" dirty="0" smtClean="0"/>
              <a:t> Special Recognition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b="1" dirty="0" smtClean="0"/>
              <a:t> Location of the Next IHC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endParaRPr lang="en-US" sz="2800" b="1" dirty="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49288" y="198438"/>
            <a:ext cx="7802562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Overview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478200"/>
            <a:ext cx="5650172" cy="4035493"/>
          </a:xfrm>
        </p:spPr>
        <p:txBody>
          <a:bodyPr/>
          <a:lstStyle/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Continue to exchange information to ultimately aid in improved services to help prevent loss of life and injuries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Minimize the nation’s vulnerability to natures most destructive forces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Enable a strong homeland defense through a safe overseas presence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49288" y="198438"/>
            <a:ext cx="7802562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Why </a:t>
            </a:r>
            <a:r>
              <a:rPr lang="en-US" sz="3600" dirty="0"/>
              <a:t>Are We </a:t>
            </a:r>
            <a:r>
              <a:rPr lang="en-US" sz="3600" dirty="0" smtClean="0"/>
              <a:t>Here?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819" y="47158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Build upon synergies / collaboration in the tropical cyclone community</a:t>
            </a:r>
          </a:p>
        </p:txBody>
      </p:sp>
      <p:pic>
        <p:nvPicPr>
          <p:cNvPr id="5" name="Picture 27" descr="Hurricane Floo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149" y="1168016"/>
            <a:ext cx="3003646" cy="21145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Web Page hurricane-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369" y="2867214"/>
            <a:ext cx="3011031" cy="23871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9" descr="storm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3705" y="4857135"/>
            <a:ext cx="2594062" cy="18029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206" y="1100138"/>
            <a:ext cx="8477794" cy="5643562"/>
          </a:xfrm>
        </p:spPr>
        <p:txBody>
          <a:bodyPr/>
          <a:lstStyle/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Review the Nation’s tropical cyclone forecasting and warning program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Address actions from previous IHCs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Update the National Hurricane Operations Plan for 2011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Review comparison of 2008 and 2010 snapshots of tropical cyclone R&amp;D activities, including their contributions toward forecasting and warning centers’ operational priorities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Review Joint Hurricane </a:t>
            </a:r>
            <a:r>
              <a:rPr lang="en-US" sz="2200" b="1" dirty="0" err="1" smtClean="0"/>
              <a:t>Testbed</a:t>
            </a:r>
            <a:r>
              <a:rPr lang="en-US" sz="2200" b="1" dirty="0" smtClean="0"/>
              <a:t> (JHT) projects and recognize candidates that may be successfully transitioned into operations</a:t>
            </a:r>
          </a:p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Build upon tropical cyclone partnerships, leveraging agency capabilities to meet the operational needs of the tropical cyclone forecasting and warning centers</a:t>
            </a:r>
            <a:endParaRPr lang="en-US" sz="2200" dirty="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49288" y="198438"/>
            <a:ext cx="7802562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/>
              <a:t>Conference Objectives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2069" y="1149533"/>
            <a:ext cx="391886" cy="36575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3038" marR="0" indent="-173038" algn="l" defTabSz="914400" rtl="0" eaLnBrk="0" fontAlgn="base" latin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45720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7713" y="4097415"/>
            <a:ext cx="391886" cy="36575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3038" marR="0" indent="-173038" algn="l" defTabSz="914400" rtl="0" eaLnBrk="0" fontAlgn="base" latin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45720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7713" y="5273085"/>
            <a:ext cx="391886" cy="36575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3038" marR="0" indent="-173038" algn="l" defTabSz="914400" rtl="0" eaLnBrk="0" fontAlgn="base" latin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45720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7713" y="2934808"/>
            <a:ext cx="391886" cy="36575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3038" marR="0" indent="-173038" algn="l" defTabSz="914400" rtl="0" eaLnBrk="0" fontAlgn="base" latin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45720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check_mark_symbol_clip_art_112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873" y="1028291"/>
            <a:ext cx="495709" cy="471215"/>
          </a:xfrm>
          <a:prstGeom prst="rect">
            <a:avLst/>
          </a:prstGeom>
        </p:spPr>
      </p:pic>
      <p:pic>
        <p:nvPicPr>
          <p:cNvPr id="9" name="Picture 8" descr="check_mark_symbol_clip_art_112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580" y="2826629"/>
            <a:ext cx="495709" cy="471215"/>
          </a:xfrm>
          <a:prstGeom prst="rect">
            <a:avLst/>
          </a:prstGeom>
        </p:spPr>
      </p:pic>
      <p:pic>
        <p:nvPicPr>
          <p:cNvPr id="10" name="Picture 9" descr="check_mark_symbol_clip_art_112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87" y="3984880"/>
            <a:ext cx="495709" cy="471215"/>
          </a:xfrm>
          <a:prstGeom prst="rect">
            <a:avLst/>
          </a:prstGeom>
        </p:spPr>
      </p:pic>
      <p:pic>
        <p:nvPicPr>
          <p:cNvPr id="11" name="Picture 10" descr="check_mark_symbol_clip_art_112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868" y="5156194"/>
            <a:ext cx="495709" cy="47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5108" y="1306693"/>
            <a:ext cx="6904491" cy="117525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Number of attendees:  226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Walk-ins:  15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63575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Conference Highlights</a:t>
            </a:r>
            <a:endParaRPr lang="en-US" sz="3600" dirty="0"/>
          </a:p>
        </p:txBody>
      </p:sp>
      <p:pic>
        <p:nvPicPr>
          <p:cNvPr id="14" name="Picture 13" descr="IMG_3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31" y="2730136"/>
            <a:ext cx="3396343" cy="2547257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IMG_3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7702" y="4258491"/>
            <a:ext cx="3222172" cy="2416629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IMG_34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0936" y="3304903"/>
            <a:ext cx="3535681" cy="2651761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063" y="940933"/>
            <a:ext cx="7975600" cy="88786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Representing the Honorable Carlos Alvarez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Mayor, Miami-Dade County</a:t>
            </a:r>
            <a:endParaRPr lang="en-US" sz="9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mi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372" y="4730933"/>
            <a:ext cx="2834640" cy="1889760"/>
          </a:xfrm>
          <a:prstGeom prst="rect">
            <a:avLst/>
          </a:prstGeom>
          <a:ln w="28575"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Miami_beach_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9540" y="3783107"/>
            <a:ext cx="2788921" cy="1892348"/>
          </a:xfrm>
          <a:prstGeom prst="rect">
            <a:avLst/>
          </a:prstGeom>
          <a:ln w="28575"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5770" y="1733420"/>
            <a:ext cx="7975600" cy="116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Alina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Hudak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cs typeface="Arial" pitchFamily="34" charset="0"/>
              </a:rPr>
              <a:t>Assistant County Manager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63575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Conference Highlights</a:t>
            </a:r>
            <a:endParaRPr lang="en-US" sz="3600" dirty="0"/>
          </a:p>
        </p:txBody>
      </p:sp>
      <p:pic>
        <p:nvPicPr>
          <p:cNvPr id="7" name="Picture 6" descr="65IHC-Hudak-MDC-Memen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5482" y="4569362"/>
            <a:ext cx="2466575" cy="2196047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65IHC-Hudak-Miami-Dade_Coun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8811" y="2899956"/>
            <a:ext cx="2520132" cy="2845781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mdLogo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848" y="5950461"/>
            <a:ext cx="1081632" cy="52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892636" y="2305336"/>
            <a:ext cx="3375434" cy="21913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3200" dirty="0">
                <a:solidFill>
                  <a:srgbClr val="000080"/>
                </a:solidFill>
              </a:rPr>
              <a:t>Mr. </a:t>
            </a:r>
            <a:r>
              <a:rPr lang="en-US" sz="3200" dirty="0" smtClean="0">
                <a:solidFill>
                  <a:srgbClr val="000080"/>
                </a:solidFill>
              </a:rPr>
              <a:t>Dan Rather</a:t>
            </a:r>
          </a:p>
          <a:p>
            <a:pPr algn="ctr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/>
              <a:t>Anchor and Managing Editor of </a:t>
            </a:r>
            <a:r>
              <a:rPr lang="en-US" dirty="0" err="1" smtClean="0"/>
              <a:t>HDNet’s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Dan Rather Reports</a:t>
            </a:r>
            <a:endParaRPr lang="en-US" dirty="0"/>
          </a:p>
        </p:txBody>
      </p:sp>
      <p:pic>
        <p:nvPicPr>
          <p:cNvPr id="1026" name="Picture 2" descr="danra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600" y="1502067"/>
            <a:ext cx="2573581" cy="354715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dan rat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9739" y="1485687"/>
            <a:ext cx="2619301" cy="3579911"/>
          </a:xfrm>
          <a:prstGeom prst="rect">
            <a:avLst/>
          </a:prstGeom>
          <a:ln w="28575">
            <a:solidFill>
              <a:srgbClr val="000080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0775" y="5605887"/>
            <a:ext cx="7862450" cy="6155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3400" dirty="0" smtClean="0">
                <a:solidFill>
                  <a:srgbClr val="000080"/>
                </a:solidFill>
              </a:rPr>
              <a:t>Special Opening Session Welcome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3575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Conference Highlights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63575" y="198438"/>
            <a:ext cx="7802563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Conference Highlights</a:t>
            </a:r>
            <a:endParaRPr lang="en-US" sz="3600" dirty="0"/>
          </a:p>
        </p:txBody>
      </p:sp>
      <p:pic>
        <p:nvPicPr>
          <p:cNvPr id="8" name="Picture 58" descr="800px-FEMA_logo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98" y="4390393"/>
            <a:ext cx="316706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0083" y="1482718"/>
            <a:ext cx="531109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Major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Phillip May</a:t>
            </a:r>
          </a:p>
          <a:p>
            <a:pPr lvl="0"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dirty="0" smtClean="0"/>
              <a:t>  R</a:t>
            </a:r>
            <a:r>
              <a:rPr lang="en-US" sz="3200" dirty="0" smtClean="0"/>
              <a:t>egion IV Administrator</a:t>
            </a:r>
            <a:endParaRPr lang="en-US" sz="3200" dirty="0"/>
          </a:p>
        </p:txBody>
      </p:sp>
      <p:pic>
        <p:nvPicPr>
          <p:cNvPr id="6" name="Picture 5" descr="IMG_3405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3623405" y="3224800"/>
            <a:ext cx="4602478" cy="3451858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Photo of Major P. M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530" y="1401600"/>
            <a:ext cx="2242552" cy="224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_summaries">
  <a:themeElements>
    <a:clrScheme name="02_summaries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2_summaries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3038" marR="0" indent="-173038" algn="l" defTabSz="914400" rtl="0" eaLnBrk="0" fontAlgn="base" latinLnBrk="0" hangingPunct="0">
          <a:lnSpc>
            <a:spcPct val="55000"/>
          </a:lnSpc>
          <a:spcBef>
            <a:spcPct val="30000"/>
          </a:spcBef>
          <a:spcAft>
            <a:spcPct val="30000"/>
          </a:spcAft>
          <a:buClrTx/>
          <a:buSzTx/>
          <a:buFontTx/>
          <a:buNone/>
          <a:tabLst>
            <a:tab pos="45720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3038" marR="0" indent="-173038" algn="l" defTabSz="914400" rtl="0" eaLnBrk="0" fontAlgn="base" latinLnBrk="0" hangingPunct="0">
          <a:lnSpc>
            <a:spcPct val="55000"/>
          </a:lnSpc>
          <a:spcBef>
            <a:spcPct val="30000"/>
          </a:spcBef>
          <a:spcAft>
            <a:spcPct val="30000"/>
          </a:spcAft>
          <a:buClrTx/>
          <a:buSzTx/>
          <a:buFontTx/>
          <a:buNone/>
          <a:tabLst>
            <a:tab pos="45720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_summarie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_summarie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20218</TotalTime>
  <Words>787</Words>
  <Application>Microsoft Office PowerPoint</Application>
  <PresentationFormat>On-screen Show (4:3)</PresentationFormat>
  <Paragraphs>154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02_summaries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OFCM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OFCM</dc:creator>
  <cp:lastModifiedBy>Mike Babcock</cp:lastModifiedBy>
  <cp:revision>1304</cp:revision>
  <cp:lastPrinted>2003-03-07T14:34:22Z</cp:lastPrinted>
  <dcterms:created xsi:type="dcterms:W3CDTF">2000-07-17T19:13:09Z</dcterms:created>
  <dcterms:modified xsi:type="dcterms:W3CDTF">2011-03-03T15:28:50Z</dcterms:modified>
</cp:coreProperties>
</file>