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9" r:id="rId9"/>
    <p:sldId id="268" r:id="rId10"/>
    <p:sldId id="264" r:id="rId11"/>
    <p:sldId id="271" r:id="rId12"/>
    <p:sldId id="265" r:id="rId13"/>
    <p:sldId id="272" r:id="rId14"/>
    <p:sldId id="273" r:id="rId15"/>
    <p:sldId id="266" r:id="rId16"/>
    <p:sldId id="267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naff\Documents\Work\Projects\ET\verific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naff\Documents\Work\Projects\ET\verificatio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knaff\Documents\Work\Conferences\Tropical%20Conference%202010\Figure%20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Atlantic 2009-2010</c:v>
          </c:tx>
          <c:cat>
            <c:strRef>
              <c:f>Sheet1!$A$2:$A$5</c:f>
              <c:strCache>
                <c:ptCount val="4"/>
                <c:pt idx="0">
                  <c:v>Brier Skill </c:v>
                </c:pt>
                <c:pt idx="1">
                  <c:v>Bias</c:v>
                </c:pt>
                <c:pt idx="2">
                  <c:v>Max TS</c:v>
                </c:pt>
                <c:pt idx="3">
                  <c:v>TS Threshold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0.11000000000000007</c:v>
                </c:pt>
                <c:pt idx="1">
                  <c:v>0</c:v>
                </c:pt>
                <c:pt idx="2">
                  <c:v>0.23700000000000004</c:v>
                </c:pt>
                <c:pt idx="3">
                  <c:v>0.14000000000000001</c:v>
                </c:pt>
              </c:numCache>
            </c:numRef>
          </c:val>
        </c:ser>
        <c:axId val="93989888"/>
        <c:axId val="94061312"/>
      </c:barChart>
      <c:catAx>
        <c:axId val="93989888"/>
        <c:scaling>
          <c:orientation val="minMax"/>
        </c:scaling>
        <c:axPos val="b"/>
        <c:tickLblPos val="nextTo"/>
        <c:txPr>
          <a:bodyPr rot="-5400000"/>
          <a:lstStyle/>
          <a:p>
            <a:pPr>
              <a:defRPr sz="1600"/>
            </a:pPr>
            <a:endParaRPr lang="en-US"/>
          </a:p>
        </c:txPr>
        <c:crossAx val="94061312"/>
        <c:crossesAt val="0"/>
        <c:auto val="1"/>
        <c:lblAlgn val="ctr"/>
        <c:lblOffset val="100"/>
      </c:catAx>
      <c:valAx>
        <c:axId val="94061312"/>
        <c:scaling>
          <c:orientation val="minMax"/>
          <c:max val="0.60000000000000064"/>
          <c:min val="-0.2"/>
        </c:scaling>
        <c:axPos val="l"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989888"/>
        <c:crosses val="autoZero"/>
        <c:crossBetween val="between"/>
      </c:valAx>
    </c:plotArea>
    <c:plotVisOnly val="1"/>
  </c:chart>
  <c:spPr>
    <a:solidFill>
      <a:schemeClr val="bg2">
        <a:lumMod val="50000"/>
      </a:schemeClr>
    </a:solidFill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Atlantic 2009-2010</c:v>
          </c:tx>
          <c:cat>
            <c:strRef>
              <c:f>Sheet1!$A$2:$A$5</c:f>
              <c:strCache>
                <c:ptCount val="4"/>
                <c:pt idx="0">
                  <c:v>Brier Skill </c:v>
                </c:pt>
                <c:pt idx="1">
                  <c:v>Bias</c:v>
                </c:pt>
                <c:pt idx="2">
                  <c:v>Max TS</c:v>
                </c:pt>
                <c:pt idx="3">
                  <c:v>TS Threshold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0.41800000000000032</c:v>
                </c:pt>
                <c:pt idx="1">
                  <c:v>-2.0000000000000011E-2</c:v>
                </c:pt>
                <c:pt idx="2">
                  <c:v>0.50700000000000001</c:v>
                </c:pt>
                <c:pt idx="3">
                  <c:v>0.24000000000000019</c:v>
                </c:pt>
              </c:numCache>
            </c:numRef>
          </c:val>
        </c:ser>
        <c:axId val="94088576"/>
        <c:axId val="94094464"/>
      </c:barChart>
      <c:catAx>
        <c:axId val="9408857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4094464"/>
        <c:crossesAt val="0"/>
        <c:auto val="1"/>
        <c:lblAlgn val="ctr"/>
        <c:lblOffset val="100"/>
      </c:catAx>
      <c:valAx>
        <c:axId val="94094464"/>
        <c:scaling>
          <c:orientation val="minMax"/>
          <c:max val="0.60000000000000064"/>
          <c:min val="-0.2"/>
        </c:scaling>
        <c:axPos val="l"/>
        <c:numFmt formatCode="0%" sourceLinked="1"/>
        <c:tickLblPos val="nextTo"/>
        <c:crossAx val="94088576"/>
        <c:crosses val="autoZero"/>
        <c:crossBetween val="between"/>
      </c:valAx>
    </c:plotArea>
    <c:plotVisOnly val="1"/>
  </c:chart>
  <c:spPr>
    <a:solidFill>
      <a:schemeClr val="bg2">
        <a:lumMod val="50000"/>
      </a:schemeClr>
    </a:solidFill>
    <a:ln>
      <a:solidFill>
        <a:prstClr val="white"/>
      </a:solidFill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Atlantic 2009-2010</c:v>
          </c:tx>
          <c:cat>
            <c:strRef>
              <c:f>Sheet1!$A$2:$A$5</c:f>
              <c:strCache>
                <c:ptCount val="4"/>
                <c:pt idx="0">
                  <c:v>Brier Skill </c:v>
                </c:pt>
                <c:pt idx="1">
                  <c:v>Bias</c:v>
                </c:pt>
                <c:pt idx="2">
                  <c:v>Max TS</c:v>
                </c:pt>
                <c:pt idx="3">
                  <c:v>TS Threshold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0.41900000000000026</c:v>
                </c:pt>
                <c:pt idx="1">
                  <c:v>6.1000000000000013E-2</c:v>
                </c:pt>
                <c:pt idx="2">
                  <c:v>0.51600000000000001</c:v>
                </c:pt>
                <c:pt idx="3">
                  <c:v>0.37000000000000027</c:v>
                </c:pt>
              </c:numCache>
            </c:numRef>
          </c:val>
        </c:ser>
        <c:axId val="96813056"/>
        <c:axId val="96814592"/>
      </c:barChart>
      <c:catAx>
        <c:axId val="96813056"/>
        <c:scaling>
          <c:orientation val="minMax"/>
        </c:scaling>
        <c:axPos val="b"/>
        <c:tickLblPos val="nextTo"/>
        <c:txPr>
          <a:bodyPr rot="-5400000"/>
          <a:lstStyle/>
          <a:p>
            <a:pPr>
              <a:defRPr sz="1600"/>
            </a:pPr>
            <a:endParaRPr lang="en-US"/>
          </a:p>
        </c:txPr>
        <c:crossAx val="96814592"/>
        <c:crossesAt val="0"/>
        <c:auto val="1"/>
        <c:lblAlgn val="ctr"/>
        <c:lblOffset val="100"/>
      </c:catAx>
      <c:valAx>
        <c:axId val="96814592"/>
        <c:scaling>
          <c:orientation val="minMax"/>
          <c:max val="0.60000000000000064"/>
          <c:min val="-0.2"/>
        </c:scaling>
        <c:axPos val="l"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6813056"/>
        <c:crosses val="autoZero"/>
        <c:crossBetween val="between"/>
      </c:valAx>
    </c:plotArea>
    <c:plotVisOnly val="1"/>
  </c:chart>
  <c:spPr>
    <a:solidFill>
      <a:schemeClr val="bg2">
        <a:lumMod val="50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Atlantic 2009-2010</c:v>
          </c:tx>
          <c:cat>
            <c:strRef>
              <c:f>Sheet1!$A$2:$A$5</c:f>
              <c:strCache>
                <c:ptCount val="4"/>
                <c:pt idx="0">
                  <c:v>Brier Skill </c:v>
                </c:pt>
                <c:pt idx="1">
                  <c:v>Bias</c:v>
                </c:pt>
                <c:pt idx="2">
                  <c:v>Max TS</c:v>
                </c:pt>
                <c:pt idx="3">
                  <c:v>TS Threshold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0.23</c:v>
                </c:pt>
                <c:pt idx="1">
                  <c:v>-3.0000000000000002E-2</c:v>
                </c:pt>
                <c:pt idx="2">
                  <c:v>0.33300000000000041</c:v>
                </c:pt>
                <c:pt idx="3">
                  <c:v>9.0000000000000024E-2</c:v>
                </c:pt>
              </c:numCache>
            </c:numRef>
          </c:val>
        </c:ser>
        <c:axId val="96829824"/>
        <c:axId val="96831360"/>
      </c:barChart>
      <c:catAx>
        <c:axId val="96829824"/>
        <c:scaling>
          <c:orientation val="minMax"/>
        </c:scaling>
        <c:axPos val="b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96831360"/>
        <c:crossesAt val="0"/>
        <c:auto val="1"/>
        <c:lblAlgn val="ctr"/>
        <c:lblOffset val="100"/>
      </c:catAx>
      <c:valAx>
        <c:axId val="96831360"/>
        <c:scaling>
          <c:orientation val="minMax"/>
          <c:max val="0.60000000000000064"/>
          <c:min val="-0.2"/>
        </c:scaling>
        <c:axPos val="l"/>
        <c:numFmt formatCode="0%" sourceLinked="1"/>
        <c:tickLblPos val="nextTo"/>
        <c:crossAx val="96829824"/>
        <c:crosses val="autoZero"/>
        <c:crossBetween val="between"/>
      </c:valAx>
    </c:plotArea>
    <c:plotVisOnly val="1"/>
  </c:chart>
  <c:spPr>
    <a:solidFill>
      <a:srgbClr val="1F497D">
        <a:lumMod val="50000"/>
      </a:srgbClr>
    </a:solidFill>
  </c:spPr>
  <c:txPr>
    <a:bodyPr/>
    <a:lstStyle/>
    <a:p>
      <a:pPr>
        <a:defRPr sz="16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925649606299214"/>
          <c:y val="0.14262076744539171"/>
          <c:w val="0.77687948381452698"/>
          <c:h val="0.62092969783735763"/>
        </c:manualLayout>
      </c:layout>
      <c:barChart>
        <c:barDir val="col"/>
        <c:grouping val="clustered"/>
        <c:ser>
          <c:idx val="0"/>
          <c:order val="0"/>
          <c:tx>
            <c:v>Atlantic</c:v>
          </c:tx>
          <c:cat>
            <c:numRef>
              <c:f>Sheet1!$A$2:$A$21</c:f>
              <c:numCache>
                <c:formatCode>General</c:formatCode>
                <c:ptCount val="20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  <c:pt idx="4">
                  <c:v>30</c:v>
                </c:pt>
                <c:pt idx="5">
                  <c:v>36</c:v>
                </c:pt>
                <c:pt idx="6">
                  <c:v>42</c:v>
                </c:pt>
                <c:pt idx="7">
                  <c:v>48</c:v>
                </c:pt>
                <c:pt idx="8">
                  <c:v>54</c:v>
                </c:pt>
                <c:pt idx="9">
                  <c:v>60</c:v>
                </c:pt>
                <c:pt idx="10">
                  <c:v>66</c:v>
                </c:pt>
                <c:pt idx="11">
                  <c:v>72</c:v>
                </c:pt>
                <c:pt idx="12">
                  <c:v>78</c:v>
                </c:pt>
                <c:pt idx="13">
                  <c:v>84</c:v>
                </c:pt>
                <c:pt idx="14">
                  <c:v>90</c:v>
                </c:pt>
                <c:pt idx="15">
                  <c:v>96</c:v>
                </c:pt>
                <c:pt idx="16">
                  <c:v>102</c:v>
                </c:pt>
                <c:pt idx="17">
                  <c:v>108</c:v>
                </c:pt>
                <c:pt idx="18">
                  <c:v>114</c:v>
                </c:pt>
                <c:pt idx="19">
                  <c:v>120</c:v>
                </c:pt>
              </c:numCache>
            </c:num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3.259999999999998</c:v>
                </c:pt>
                <c:pt idx="1">
                  <c:v>4.1300000000000026</c:v>
                </c:pt>
                <c:pt idx="2">
                  <c:v>3.6899999999999982</c:v>
                </c:pt>
                <c:pt idx="3">
                  <c:v>3.490000000000002</c:v>
                </c:pt>
                <c:pt idx="4">
                  <c:v>3.3299999999999983</c:v>
                </c:pt>
                <c:pt idx="5">
                  <c:v>2.8100000000000023</c:v>
                </c:pt>
                <c:pt idx="6">
                  <c:v>3.3200000000000003</c:v>
                </c:pt>
                <c:pt idx="7">
                  <c:v>2.3099999999999947</c:v>
                </c:pt>
                <c:pt idx="8">
                  <c:v>1.7500000000000007</c:v>
                </c:pt>
                <c:pt idx="9">
                  <c:v>1.4000000000000057</c:v>
                </c:pt>
                <c:pt idx="10">
                  <c:v>1.2299999999999829</c:v>
                </c:pt>
                <c:pt idx="11">
                  <c:v>1.1700000000000021</c:v>
                </c:pt>
                <c:pt idx="12">
                  <c:v>0.93999999999999773</c:v>
                </c:pt>
                <c:pt idx="13">
                  <c:v>0.73000000000000465</c:v>
                </c:pt>
                <c:pt idx="14">
                  <c:v>0.59000000000000352</c:v>
                </c:pt>
                <c:pt idx="15">
                  <c:v>0.39000000000000168</c:v>
                </c:pt>
                <c:pt idx="16">
                  <c:v>0.18999999999999875</c:v>
                </c:pt>
                <c:pt idx="17">
                  <c:v>7.9999999999998683E-2</c:v>
                </c:pt>
                <c:pt idx="18">
                  <c:v>3.0000000000001206E-2</c:v>
                </c:pt>
                <c:pt idx="19">
                  <c:v>3.0000000000001206E-2</c:v>
                </c:pt>
              </c:numCache>
            </c:numRef>
          </c:val>
        </c:ser>
        <c:ser>
          <c:idx val="1"/>
          <c:order val="1"/>
          <c:tx>
            <c:v>East Pacific</c:v>
          </c:tx>
          <c:val>
            <c:numRef>
              <c:f>Sheet2!$G$2:$G$21</c:f>
              <c:numCache>
                <c:formatCode>General</c:formatCode>
                <c:ptCount val="20"/>
                <c:pt idx="0">
                  <c:v>1.1699999999999906</c:v>
                </c:pt>
                <c:pt idx="1">
                  <c:v>1.369999999999993</c:v>
                </c:pt>
                <c:pt idx="2">
                  <c:v>1.5399999999999932</c:v>
                </c:pt>
                <c:pt idx="3">
                  <c:v>1.369999999999993</c:v>
                </c:pt>
                <c:pt idx="4">
                  <c:v>1.1000000000000021</c:v>
                </c:pt>
                <c:pt idx="5">
                  <c:v>0.95000000000000284</c:v>
                </c:pt>
                <c:pt idx="6">
                  <c:v>0.84999999999999465</c:v>
                </c:pt>
                <c:pt idx="7">
                  <c:v>0.82000000000000062</c:v>
                </c:pt>
                <c:pt idx="8">
                  <c:v>0.90000000000000568</c:v>
                </c:pt>
                <c:pt idx="9">
                  <c:v>0.68999999999999861</c:v>
                </c:pt>
                <c:pt idx="10">
                  <c:v>0.78000000000000114</c:v>
                </c:pt>
                <c:pt idx="11">
                  <c:v>0.82999999999999863</c:v>
                </c:pt>
                <c:pt idx="12">
                  <c:v>0.75000000000000211</c:v>
                </c:pt>
                <c:pt idx="13">
                  <c:v>0.68999999999999861</c:v>
                </c:pt>
                <c:pt idx="14">
                  <c:v>0.71999999999999964</c:v>
                </c:pt>
                <c:pt idx="15">
                  <c:v>0.67000000000000415</c:v>
                </c:pt>
                <c:pt idx="16">
                  <c:v>0.6400000000000029</c:v>
                </c:pt>
                <c:pt idx="17">
                  <c:v>0.59999999999999454</c:v>
                </c:pt>
                <c:pt idx="18">
                  <c:v>0.47000000000000008</c:v>
                </c:pt>
                <c:pt idx="19">
                  <c:v>0.35000000000000858</c:v>
                </c:pt>
              </c:numCache>
            </c:numRef>
          </c:val>
        </c:ser>
        <c:axId val="51775360"/>
        <c:axId val="51776896"/>
      </c:barChart>
      <c:catAx>
        <c:axId val="5177536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4F81BD"/>
            </a:solidFill>
          </a:ln>
        </c:spPr>
        <c:crossAx val="51776896"/>
        <c:crosses val="autoZero"/>
        <c:auto val="1"/>
        <c:lblAlgn val="ctr"/>
        <c:lblOffset val="100"/>
      </c:catAx>
      <c:valAx>
        <c:axId val="51776896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General" sourceLinked="1"/>
        <c:tickLblPos val="nextTo"/>
        <c:spPr>
          <a:ln>
            <a:solidFill>
              <a:srgbClr val="4F81BD"/>
            </a:solidFill>
          </a:ln>
        </c:spPr>
        <c:crossAx val="51775360"/>
        <c:crosses val="autoZero"/>
        <c:crossBetween val="between"/>
      </c:valAx>
      <c:spPr>
        <a:noFill/>
        <a:ln>
          <a:solidFill>
            <a:srgbClr val="4F81BD"/>
          </a:solidFill>
        </a:ln>
      </c:spPr>
    </c:plotArea>
    <c:legend>
      <c:legendPos val="t"/>
      <c:layout>
        <c:manualLayout>
          <c:xMode val="edge"/>
          <c:yMode val="edge"/>
          <c:x val="0.37024190726159228"/>
          <c:y val="5.5096418732782503E-2"/>
          <c:w val="0.42062729658792647"/>
          <c:h val="7.08022241021527E-2"/>
        </c:manualLayout>
      </c:layout>
    </c:legend>
    <c:plotVisOnly val="1"/>
  </c:chart>
  <c:spPr>
    <a:solidFill>
      <a:srgbClr val="CCECFF"/>
    </a:solidFill>
  </c:spPr>
  <c:txPr>
    <a:bodyPr/>
    <a:lstStyle/>
    <a:p>
      <a:pPr>
        <a:defRPr sz="1600" baseline="0">
          <a:solidFill>
            <a:schemeClr val="bg1"/>
          </a:solidFill>
        </a:defRPr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0.46458</cdr:x>
      <cdr:y>0.88154</cdr:y>
    </cdr:from>
    <cdr:to>
      <cdr:x>0.66458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24075" y="3048001"/>
          <a:ext cx="914400" cy="409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Arial" pitchFamily="34" charset="0"/>
              <a:cs typeface="Arial" pitchFamily="34" charset="0"/>
            </a:rPr>
            <a:t>Forecast</a:t>
          </a:r>
          <a:r>
            <a:rPr lang="en-US" sz="1600" dirty="0"/>
            <a:t> </a:t>
          </a:r>
          <a:r>
            <a:rPr lang="en-US" sz="1600" dirty="0">
              <a:latin typeface="Arial" pitchFamily="34" charset="0"/>
              <a:cs typeface="Arial" pitchFamily="34" charset="0"/>
            </a:rPr>
            <a:t>Hour</a:t>
          </a:r>
        </a:p>
      </cdr:txBody>
    </cdr:sp>
  </cdr:relSizeAnchor>
  <cdr:relSizeAnchor xmlns:cdr="http://schemas.openxmlformats.org/drawingml/2006/chartDrawing">
    <cdr:from>
      <cdr:x>0</cdr:x>
      <cdr:y>0.40407</cdr:y>
    </cdr:from>
    <cdr:to>
      <cdr:x>0.2</cdr:x>
      <cdr:y>0.66853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194608" y="2023408"/>
          <a:ext cx="1196936" cy="807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Arial" pitchFamily="34" charset="0"/>
              <a:cs typeface="Arial" pitchFamily="34" charset="0"/>
            </a:rPr>
            <a:t>Percent Improvement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9DFA6-3B96-4A82-B155-C637B522C5A4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69FCE-A2DF-462B-8627-40C3FB9ED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69FCE-A2DF-462B-8627-40C3FB9ED39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rammb_text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153912"/>
            <a:ext cx="1478585" cy="704088"/>
          </a:xfrm>
          <a:prstGeom prst="rect">
            <a:avLst/>
          </a:prstGeom>
        </p:spPr>
      </p:pic>
      <p:pic>
        <p:nvPicPr>
          <p:cNvPr id="12" name="Picture 11" descr="nesdis_banner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47800" y="6153912"/>
            <a:ext cx="6195968" cy="704088"/>
          </a:xfrm>
          <a:prstGeom prst="rect">
            <a:avLst/>
          </a:prstGeom>
        </p:spPr>
      </p:pic>
      <p:pic>
        <p:nvPicPr>
          <p:cNvPr id="10" name="Picture 9" descr="cira_text_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4189" y="6153912"/>
            <a:ext cx="1689811" cy="704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rammb_text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153912"/>
            <a:ext cx="1478585" cy="704088"/>
          </a:xfrm>
          <a:prstGeom prst="rect">
            <a:avLst/>
          </a:prstGeom>
        </p:spPr>
      </p:pic>
      <p:pic>
        <p:nvPicPr>
          <p:cNvPr id="8" name="Picture 7" descr="nesdis_banner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47800" y="6153912"/>
            <a:ext cx="6195968" cy="704088"/>
          </a:xfrm>
          <a:prstGeom prst="rect">
            <a:avLst/>
          </a:prstGeom>
        </p:spPr>
      </p:pic>
      <p:pic>
        <p:nvPicPr>
          <p:cNvPr id="9" name="Picture 8" descr="cira_text_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4189" y="6153912"/>
            <a:ext cx="1689811" cy="704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65th Interdepartmental Hurricane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4C0E-E21C-416D-A438-632F217804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Improvements to Statistical Intensity Forecasts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John A. Knaff, NOAA/NESDIS/STAR, Fort Collins, Colorado,</a:t>
            </a:r>
          </a:p>
          <a:p>
            <a:r>
              <a:rPr lang="en-US" dirty="0" smtClean="0"/>
              <a:t>Mark DeMaria, NOAA/NESDIS/STAR, Fort Collins, Colorado,</a:t>
            </a:r>
          </a:p>
          <a:p>
            <a:r>
              <a:rPr lang="en-US" dirty="0" smtClean="0"/>
              <a:t>Kate Musgrav</a:t>
            </a:r>
            <a:r>
              <a:rPr lang="en-US" i="1" dirty="0" smtClean="0"/>
              <a:t>e, CIRA/CSU, Fort Collins, Colorado</a:t>
            </a:r>
            <a:endParaRPr lang="en-US" dirty="0" smtClean="0"/>
          </a:p>
          <a:p>
            <a:r>
              <a:rPr lang="en-US" dirty="0" smtClean="0"/>
              <a:t>John Kaplan</a:t>
            </a:r>
            <a:r>
              <a:rPr lang="en-US" i="1" dirty="0" smtClean="0"/>
              <a:t>, NOAA/HRD, Miami, Florida</a:t>
            </a:r>
            <a:endParaRPr lang="en-US" dirty="0" smtClean="0"/>
          </a:p>
          <a:p>
            <a:r>
              <a:rPr lang="en-US" dirty="0" smtClean="0"/>
              <a:t>Christopher M. Rozoff</a:t>
            </a:r>
            <a:r>
              <a:rPr lang="en-US" i="1" dirty="0" smtClean="0"/>
              <a:t>, CIMSS/UW, Madison, Wisconsin,</a:t>
            </a:r>
            <a:endParaRPr lang="en-US" dirty="0" smtClean="0"/>
          </a:p>
          <a:p>
            <a:r>
              <a:rPr lang="en-US" dirty="0" smtClean="0"/>
              <a:t>James P. Kossin</a:t>
            </a:r>
            <a:r>
              <a:rPr lang="en-US" i="1" dirty="0" smtClean="0"/>
              <a:t>, NOAA/NESDIS/NCDC, Madison, Wisconsin</a:t>
            </a:r>
            <a:endParaRPr lang="en-US" dirty="0" smtClean="0"/>
          </a:p>
          <a:p>
            <a:r>
              <a:rPr lang="en-US" dirty="0" smtClean="0"/>
              <a:t>Christopher S. Velden, </a:t>
            </a:r>
            <a:r>
              <a:rPr lang="en-US" i="1" dirty="0" smtClean="0"/>
              <a:t>CIMSS/UW, Madison, Wisconsin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RW Example, EP1309 - Jimena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AL1109_RWe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6465661" cy="4525962"/>
          </a:xfrm>
        </p:spPr>
      </p:pic>
      <p:sp>
        <p:nvSpPr>
          <p:cNvPr id="10" name="Text Placeholder 6"/>
          <p:cNvSpPr txBox="1">
            <a:spLocks/>
          </p:cNvSpPr>
          <p:nvPr/>
        </p:nvSpPr>
        <p:spPr>
          <a:xfrm>
            <a:off x="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RW Example, AL1109 - Ida</a:t>
            </a:r>
            <a:endParaRPr lang="en-US" dirty="0"/>
          </a:p>
        </p:txBody>
      </p:sp>
      <p:pic>
        <p:nvPicPr>
          <p:cNvPr id="5" name="Content Placeholder 4" descr="AL1109_RWe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6465661" cy="4525962"/>
          </a:xfrm>
        </p:spPr>
      </p:pic>
      <p:sp>
        <p:nvSpPr>
          <p:cNvPr id="10" name="Text Placeholder 6"/>
          <p:cNvSpPr txBox="1">
            <a:spLocks/>
          </p:cNvSpPr>
          <p:nvPr/>
        </p:nvSpPr>
        <p:spPr>
          <a:xfrm>
            <a:off x="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Extra-Tropical Transition (ET)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100" b="1" dirty="0" smtClean="0"/>
              <a:t>Factors</a:t>
            </a:r>
          </a:p>
          <a:p>
            <a:r>
              <a:rPr lang="en-US" sz="3600" b="1" dirty="0" smtClean="0"/>
              <a:t>Storm speed</a:t>
            </a:r>
          </a:p>
          <a:p>
            <a:r>
              <a:rPr lang="en-US" dirty="0" smtClean="0"/>
              <a:t>Potential Intensity</a:t>
            </a:r>
          </a:p>
          <a:p>
            <a:r>
              <a:rPr lang="en-US" dirty="0" smtClean="0"/>
              <a:t>500-850 hPa vertical wind shear </a:t>
            </a:r>
          </a:p>
          <a:p>
            <a:r>
              <a:rPr lang="en-US" dirty="0" smtClean="0"/>
              <a:t>200 hPa zonal wind</a:t>
            </a:r>
          </a:p>
          <a:p>
            <a:r>
              <a:rPr lang="en-US" sz="3600" b="1" dirty="0" smtClean="0"/>
              <a:t>200 hPa meridional wind</a:t>
            </a:r>
          </a:p>
          <a:p>
            <a:r>
              <a:rPr lang="en-US" dirty="0" smtClean="0"/>
              <a:t>200 hPa divergence</a:t>
            </a:r>
          </a:p>
          <a:p>
            <a:r>
              <a:rPr lang="en-US" dirty="0" smtClean="0"/>
              <a:t>0-500 km precipitable water</a:t>
            </a:r>
          </a:p>
          <a:p>
            <a:r>
              <a:rPr lang="en-US" dirty="0" smtClean="0"/>
              <a:t>Infrared pixels 0- 200 km colder than -30 C </a:t>
            </a:r>
          </a:p>
          <a:p>
            <a:r>
              <a:rPr lang="en-US" sz="3600" b="1" dirty="0" smtClean="0"/>
              <a:t>Infrared principle component #1</a:t>
            </a:r>
          </a:p>
          <a:p>
            <a:r>
              <a:rPr lang="en-US" sz="3600" b="1" dirty="0" smtClean="0"/>
              <a:t>Infrared principle component #3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752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important predictors indicated in </a:t>
            </a:r>
            <a:r>
              <a:rPr lang="en-US" b="1" dirty="0" smtClean="0"/>
              <a:t>Bold Face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Infrared PC Patterns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Pre-ET pattern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Hurricane Otto Example</a:t>
            </a:r>
            <a:endParaRPr lang="en-US" dirty="0"/>
          </a:p>
        </p:txBody>
      </p:sp>
      <p:pic>
        <p:nvPicPr>
          <p:cNvPr id="9" name="Content Placeholder 8" descr="RWEPC.png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209800"/>
            <a:ext cx="4114800" cy="4114800"/>
          </a:xfrm>
        </p:spPr>
      </p:pic>
      <p:pic>
        <p:nvPicPr>
          <p:cNvPr id="7" name="Content Placeholder 6" descr="RWATL.pn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28600" y="2209800"/>
            <a:ext cx="4114800" cy="4114800"/>
          </a:xfrm>
        </p:spPr>
      </p:pic>
      <p:sp>
        <p:nvSpPr>
          <p:cNvPr id="8" name="Oval 7"/>
          <p:cNvSpPr/>
          <p:nvPr/>
        </p:nvSpPr>
        <p:spPr>
          <a:xfrm>
            <a:off x="1828800" y="38100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2286000" y="2590800"/>
            <a:ext cx="76200" cy="12192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324600" y="3733800"/>
            <a:ext cx="1066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3638825">
            <a:off x="7935287" y="2953869"/>
            <a:ext cx="139372" cy="15043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6488668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Otto 9 Oct 00 UTC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Tests (2009-2010)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Linear Discriminant Analysis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Logistic Regression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 Example – Otto – Linear Discriminant Analysis  </a:t>
            </a:r>
            <a:endParaRPr lang="en-US" dirty="0"/>
          </a:p>
        </p:txBody>
      </p:sp>
      <p:pic>
        <p:nvPicPr>
          <p:cNvPr id="6" name="Content Placeholder 5" descr="AL1710_ETe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9169" y="1600200"/>
            <a:ext cx="6465661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RW/ET Questions &amp; Future Plans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to display ET information</a:t>
            </a:r>
          </a:p>
          <a:p>
            <a:pPr lvl="1"/>
            <a:r>
              <a:rPr lang="en-US" dirty="0" smtClean="0"/>
              <a:t>Every forecast time?</a:t>
            </a:r>
          </a:p>
          <a:p>
            <a:pPr lvl="2"/>
            <a:r>
              <a:rPr lang="en-US" dirty="0" smtClean="0"/>
              <a:t>Deterministic?</a:t>
            </a:r>
          </a:p>
          <a:p>
            <a:pPr lvl="2"/>
            <a:r>
              <a:rPr lang="en-US" dirty="0" smtClean="0"/>
              <a:t>Probabilistic?</a:t>
            </a:r>
          </a:p>
          <a:p>
            <a:r>
              <a:rPr lang="en-US" dirty="0" smtClean="0"/>
              <a:t>Is 24 h an adequate lead for rapid weakening?</a:t>
            </a:r>
          </a:p>
          <a:p>
            <a:pPr lvl="1"/>
            <a:r>
              <a:rPr lang="en-US" dirty="0" smtClean="0"/>
              <a:t>What is ideal</a:t>
            </a:r>
          </a:p>
          <a:p>
            <a:pPr lvl="1"/>
            <a:r>
              <a:rPr lang="en-US" dirty="0" smtClean="0"/>
              <a:t>Thresholds based on current intensities?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ET at all the forecast times</a:t>
            </a:r>
          </a:p>
          <a:p>
            <a:r>
              <a:rPr lang="en-US" dirty="0" smtClean="0"/>
              <a:t>Experimental versions possible for 2011 hurricane seasons.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7-day </a:t>
            </a:r>
            <a:r>
              <a:rPr lang="en-US" dirty="0" smtClean="0"/>
              <a:t>version of LGEM, where the persistence component is separated from the other predictors </a:t>
            </a:r>
          </a:p>
          <a:p>
            <a:r>
              <a:rPr lang="en-US" dirty="0" smtClean="0"/>
              <a:t>LGEM for the western North Pacific </a:t>
            </a:r>
          </a:p>
          <a:p>
            <a:r>
              <a:rPr lang="en-US" dirty="0" smtClean="0"/>
              <a:t>Version of LGEM where the growth rate is fit using the </a:t>
            </a:r>
            <a:r>
              <a:rPr lang="en-US" dirty="0" err="1" smtClean="0"/>
              <a:t>adjoint</a:t>
            </a:r>
            <a:r>
              <a:rPr lang="en-US" dirty="0" smtClean="0"/>
              <a:t> model instead of multiple regression </a:t>
            </a:r>
          </a:p>
          <a:p>
            <a:r>
              <a:rPr lang="en-US" dirty="0" smtClean="0"/>
              <a:t>Testing of new ocean predictors using the NCODA fields (SHIPS and LGEM) </a:t>
            </a:r>
          </a:p>
          <a:p>
            <a:r>
              <a:rPr lang="en-US" dirty="0" smtClean="0"/>
              <a:t>Multi-model ensemble of LGEM/SHIPS forecasts (HFIP project).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SHIPS with Lightning and TPW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TPW and lightning information improve SHIPS forecast (dependent)</a:t>
            </a:r>
          </a:p>
          <a:p>
            <a:r>
              <a:rPr lang="en-US" dirty="0" smtClean="0"/>
              <a:t>Combined results show steady improvements</a:t>
            </a:r>
          </a:p>
          <a:p>
            <a:r>
              <a:rPr lang="en-US" dirty="0" smtClean="0"/>
              <a:t>lightning  near the storm center appears to be a generally negative indicator of intensification 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5800" y="6248400"/>
            <a:ext cx="445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Knaff et al. (2010) – AMS tropical meeting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Recent/Ongoing Efforts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2000" cy="4955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344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Funding</a:t>
                      </a:r>
                      <a:r>
                        <a:rPr lang="en-US" sz="1600" baseline="0" dirty="0" smtClean="0"/>
                        <a:t> 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Effort</a:t>
                      </a:r>
                      <a:endParaRPr lang="en-US" sz="1600" dirty="0"/>
                    </a:p>
                  </a:txBody>
                  <a:tcPr/>
                </a:tc>
              </a:tr>
              <a:tr h="8247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GOES I/M Product Assurance</a:t>
                      </a:r>
                      <a:r>
                        <a:rPr lang="en-US" sz="1600" baseline="0" dirty="0" smtClean="0"/>
                        <a:t> Plan (CIRA,CIMSS)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Rapid Weakening (CIRA)</a:t>
                      </a:r>
                    </a:p>
                    <a:p>
                      <a:r>
                        <a:rPr lang="en-US" sz="1600" b="1" dirty="0" smtClean="0"/>
                        <a:t>Extra-Tropical</a:t>
                      </a:r>
                      <a:r>
                        <a:rPr lang="en-US" sz="1600" b="1" baseline="0" dirty="0" smtClean="0"/>
                        <a:t> Transition (CIRA)</a:t>
                      </a:r>
                    </a:p>
                    <a:p>
                      <a:r>
                        <a:rPr lang="en-US" sz="1600" baseline="0" dirty="0" smtClean="0"/>
                        <a:t>New statistical techniques  (CIMSS)</a:t>
                      </a:r>
                      <a:endParaRPr lang="en-US" sz="1600" dirty="0"/>
                    </a:p>
                  </a:txBody>
                  <a:tcPr/>
                </a:tc>
              </a:tr>
              <a:tr h="15669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GOES-R Risk Reduction (CIRA,CIMSS,AOML)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Improvements</a:t>
                      </a:r>
                      <a:r>
                        <a:rPr lang="en-US" sz="1600" baseline="0" dirty="0" smtClean="0"/>
                        <a:t> to SHIPS and RII with lightning and TPW</a:t>
                      </a:r>
                    </a:p>
                    <a:p>
                      <a:r>
                        <a:rPr lang="en-US" sz="1600" baseline="0" dirty="0" smtClean="0"/>
                        <a:t>Improvements to RII using Microwave </a:t>
                      </a:r>
                      <a:r>
                        <a:rPr lang="en-US" sz="1600" baseline="0" dirty="0" smtClean="0"/>
                        <a:t>Imagery (MI)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Improvements to RII </a:t>
                      </a:r>
                      <a:r>
                        <a:rPr lang="en-US" sz="1600" baseline="0" dirty="0" smtClean="0"/>
                        <a:t>using infrared (IR) </a:t>
                      </a:r>
                      <a:r>
                        <a:rPr lang="en-US" sz="1600" baseline="0" dirty="0" smtClean="0"/>
                        <a:t>principle components</a:t>
                      </a:r>
                      <a:endParaRPr lang="en-US" sz="1600" dirty="0"/>
                    </a:p>
                  </a:txBody>
                  <a:tcPr/>
                </a:tc>
              </a:tr>
              <a:tr h="5773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GOES-R Proving Ground NHC (CIRA)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Demonstrating  improvements</a:t>
                      </a:r>
                      <a:r>
                        <a:rPr lang="en-US" sz="1600" baseline="0" dirty="0" smtClean="0"/>
                        <a:t> to RII using lightning</a:t>
                      </a:r>
                      <a:endParaRPr lang="en-US" sz="1600" dirty="0"/>
                    </a:p>
                  </a:txBody>
                  <a:tcPr/>
                </a:tc>
              </a:tr>
              <a:tr h="8247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Joint</a:t>
                      </a:r>
                      <a:r>
                        <a:rPr lang="en-US" sz="1600" baseline="0" dirty="0" smtClean="0"/>
                        <a:t> Hurricane Testbed (CIRA, AOML)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RII improvements using TPW, IR</a:t>
                      </a:r>
                      <a:r>
                        <a:rPr lang="en-US" sz="1600" baseline="0" dirty="0" smtClean="0"/>
                        <a:t> principle components and inner core heat /moisture fluxes</a:t>
                      </a:r>
                      <a:endParaRPr lang="en-US" sz="1600" dirty="0"/>
                    </a:p>
                  </a:txBody>
                  <a:tcPr/>
                </a:tc>
              </a:tr>
              <a:tr h="8247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Hurricane Forecast</a:t>
                      </a:r>
                      <a:r>
                        <a:rPr lang="en-US" sz="1600" baseline="0" dirty="0" smtClean="0"/>
                        <a:t> Improvement Project (CIRA)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Providing SHIPS and LGEM models</a:t>
                      </a:r>
                      <a:r>
                        <a:rPr lang="en-US" sz="1600" baseline="0" dirty="0" smtClean="0"/>
                        <a:t> for use with other models and in other basins.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relationship between lightning and TC intensity changes?</a:t>
            </a:r>
          </a:p>
          <a:p>
            <a:r>
              <a:rPr lang="en-US" dirty="0" smtClean="0"/>
              <a:t>Can using different statistical techniques improve results?</a:t>
            </a:r>
          </a:p>
          <a:p>
            <a:r>
              <a:rPr lang="en-US" dirty="0" smtClean="0"/>
              <a:t>Can infrared (IR) imagery be better utilized for forecasting intensity changes? </a:t>
            </a:r>
          </a:p>
          <a:p>
            <a:r>
              <a:rPr lang="en-US" dirty="0" smtClean="0"/>
              <a:t>Can information from </a:t>
            </a:r>
            <a:r>
              <a:rPr lang="en-US" dirty="0" smtClean="0"/>
              <a:t>microwave </a:t>
            </a:r>
            <a:r>
              <a:rPr lang="en-US" dirty="0" smtClean="0"/>
              <a:t>i</a:t>
            </a:r>
            <a:r>
              <a:rPr lang="en-US" dirty="0" smtClean="0"/>
              <a:t>magery (MI) </a:t>
            </a:r>
            <a:r>
              <a:rPr lang="en-US" dirty="0" smtClean="0"/>
              <a:t>be used to better anticipate rapid intensification?</a:t>
            </a:r>
          </a:p>
          <a:p>
            <a:pPr lvl="1"/>
            <a:r>
              <a:rPr lang="en-US" dirty="0" smtClean="0"/>
              <a:t>MI channels?</a:t>
            </a:r>
          </a:p>
          <a:p>
            <a:pPr lvl="1"/>
            <a:r>
              <a:rPr lang="en-US" dirty="0" smtClean="0"/>
              <a:t>TPW?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RII Efforts (CIMSS)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Ring averages and standard deviations, based on automated center locations, of </a:t>
            </a:r>
            <a:r>
              <a:rPr lang="en-US" b="1" dirty="0" smtClean="0"/>
              <a:t>37GHz Brightness temperatures </a:t>
            </a:r>
            <a:r>
              <a:rPr lang="en-US" dirty="0" smtClean="0"/>
              <a:t>improve probabilistic RII estimates</a:t>
            </a:r>
          </a:p>
          <a:p>
            <a:r>
              <a:rPr lang="en-US" dirty="0" smtClean="0"/>
              <a:t>Results of </a:t>
            </a:r>
            <a:r>
              <a:rPr lang="en-US" b="1" dirty="0" smtClean="0"/>
              <a:t>different statistical techniques </a:t>
            </a:r>
            <a:r>
              <a:rPr lang="en-US" dirty="0" smtClean="0"/>
              <a:t>are somewhat independent and can be combined to further improve RII forecasts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3" descr="dani040814-ring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85974"/>
            <a:ext cx="4038600" cy="335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876800" y="5715000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Horizontally </a:t>
            </a:r>
            <a:r>
              <a:rPr lang="en-US" dirty="0">
                <a:latin typeface="Calibri" pitchFamily="34" charset="0"/>
              </a:rPr>
              <a:t>polarized </a:t>
            </a:r>
            <a:r>
              <a:rPr lang="en-US" i="1" dirty="0">
                <a:latin typeface="Calibri" pitchFamily="34" charset="0"/>
              </a:rPr>
              <a:t>T</a:t>
            </a:r>
            <a:r>
              <a:rPr lang="en-US" i="1" baseline="-25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and objective ring [TMI; Danielle (2004)]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1066800"/>
            <a:ext cx="491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Advertisement for Chris Rozoff --- NEXT TALK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RII Efforts (AOML/HRD)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TPW, inner core moisture/heat fluxes and IR principle components</a:t>
            </a:r>
            <a:r>
              <a:rPr lang="en-US" sz="2800" dirty="0" smtClean="0"/>
              <a:t>  information improve the Atlantic  and E. Pacific RII re-runs 2008-10.</a:t>
            </a:r>
          </a:p>
          <a:p>
            <a:r>
              <a:rPr lang="en-US" sz="2800" dirty="0" smtClean="0"/>
              <a:t>Statistical treatment of predictors is also found important.</a:t>
            </a:r>
          </a:p>
          <a:p>
            <a:r>
              <a:rPr lang="en-US" sz="2800" dirty="0" smtClean="0"/>
              <a:t>Capability to run these in real-time demonstrated in 2010.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066800"/>
            <a:ext cx="496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Advertisement for John Kaplan --- JHT session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RII Efforts (CIRA/NHC)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</a:t>
            </a:r>
            <a:r>
              <a:rPr lang="en-US" dirty="0" smtClean="0"/>
              <a:t>ightning </a:t>
            </a:r>
            <a:r>
              <a:rPr lang="en-US" dirty="0" smtClean="0"/>
              <a:t>information (inner region vs. rainband region) generally improves RI anticipation in the Atlantic and East Pacific.</a:t>
            </a:r>
          </a:p>
          <a:p>
            <a:r>
              <a:rPr lang="en-US" dirty="0" smtClean="0"/>
              <a:t>More evidence that </a:t>
            </a:r>
            <a:r>
              <a:rPr lang="en-US" dirty="0" err="1" smtClean="0"/>
              <a:t>rainband</a:t>
            </a:r>
            <a:r>
              <a:rPr lang="en-US" dirty="0" smtClean="0"/>
              <a:t> lightning coincides with intensification.</a:t>
            </a:r>
          </a:p>
          <a:p>
            <a:r>
              <a:rPr lang="en-US" dirty="0" smtClean="0"/>
              <a:t>Other statistical techniques were evaluated  and showed similar results</a:t>
            </a:r>
            <a:endParaRPr lang="en-US" dirty="0"/>
          </a:p>
        </p:txBody>
      </p:sp>
      <p:pic>
        <p:nvPicPr>
          <p:cNvPr id="6" name="Content Placeholder 5" descr="Celia_lightning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2286000"/>
            <a:ext cx="4729616" cy="3310731"/>
          </a:xfrm>
        </p:spPr>
      </p:pic>
      <p:sp>
        <p:nvSpPr>
          <p:cNvPr id="5" name="TextBox 4"/>
          <p:cNvSpPr txBox="1"/>
          <p:nvPr/>
        </p:nvSpPr>
        <p:spPr>
          <a:xfrm>
            <a:off x="1066800" y="1066800"/>
            <a:ext cx="7404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Revisit results presented by Jack </a:t>
            </a:r>
            <a:r>
              <a:rPr lang="en-US" dirty="0" err="1" smtClean="0"/>
              <a:t>Beven’s</a:t>
            </a:r>
            <a:r>
              <a:rPr lang="en-US" dirty="0" smtClean="0"/>
              <a:t>  --- GOES-R Proving Ground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Weakening Efforts (CIRA)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Atlantic Predictors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Potential Intensity</a:t>
            </a:r>
          </a:p>
          <a:p>
            <a:pPr>
              <a:buNone/>
            </a:pPr>
            <a:r>
              <a:rPr lang="en-US" sz="1800" dirty="0" smtClean="0"/>
              <a:t>500-850 vertical wind shear</a:t>
            </a:r>
          </a:p>
          <a:p>
            <a:pPr>
              <a:buNone/>
            </a:pPr>
            <a:r>
              <a:rPr lang="en-US" sz="2200" b="1" dirty="0" smtClean="0"/>
              <a:t>200 hPa V wind magnitude</a:t>
            </a:r>
          </a:p>
          <a:p>
            <a:pPr>
              <a:buNone/>
            </a:pPr>
            <a:r>
              <a:rPr lang="en-US" sz="1800" dirty="0" smtClean="0"/>
              <a:t>0-500 km precipitable water</a:t>
            </a:r>
          </a:p>
          <a:p>
            <a:pPr>
              <a:buNone/>
            </a:pPr>
            <a:r>
              <a:rPr lang="en-US" sz="1800" dirty="0" smtClean="0"/>
              <a:t>0-200 km IR Tb variability</a:t>
            </a:r>
          </a:p>
          <a:p>
            <a:pPr>
              <a:buNone/>
            </a:pPr>
            <a:r>
              <a:rPr lang="en-US" sz="2200" b="1" dirty="0" smtClean="0"/>
              <a:t>100-300 km IR Tb variability</a:t>
            </a:r>
          </a:p>
          <a:p>
            <a:pPr>
              <a:buNone/>
            </a:pPr>
            <a:r>
              <a:rPr lang="en-US" sz="1800" dirty="0" smtClean="0"/>
              <a:t>IR principle component 4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East Pacific Predictors (10)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12-hour Intensity trend</a:t>
            </a:r>
          </a:p>
          <a:p>
            <a:pPr>
              <a:buNone/>
            </a:pPr>
            <a:r>
              <a:rPr lang="en-US" b="1" dirty="0" smtClean="0"/>
              <a:t>Potential Intensity</a:t>
            </a:r>
          </a:p>
          <a:p>
            <a:pPr>
              <a:buNone/>
            </a:pPr>
            <a:r>
              <a:rPr lang="en-US" sz="2200" dirty="0" smtClean="0"/>
              <a:t>200-850 vertical wind shear</a:t>
            </a:r>
          </a:p>
          <a:p>
            <a:pPr>
              <a:buNone/>
            </a:pPr>
            <a:r>
              <a:rPr lang="en-US" b="1" dirty="0" smtClean="0"/>
              <a:t>200 hPa zonal wind</a:t>
            </a:r>
          </a:p>
          <a:p>
            <a:pPr>
              <a:buNone/>
            </a:pPr>
            <a:r>
              <a:rPr lang="en-US" sz="2200" dirty="0" smtClean="0"/>
              <a:t>200 hPa meridional wind</a:t>
            </a:r>
          </a:p>
          <a:p>
            <a:pPr>
              <a:buNone/>
            </a:pPr>
            <a:r>
              <a:rPr lang="en-US" sz="2200" dirty="0" smtClean="0"/>
              <a:t>0-500 km precipitable water</a:t>
            </a:r>
          </a:p>
          <a:p>
            <a:pPr>
              <a:buNone/>
            </a:pPr>
            <a:r>
              <a:rPr lang="en-US" sz="2200" dirty="0" smtClean="0"/>
              <a:t>0-200 km IR Tb variability</a:t>
            </a:r>
          </a:p>
          <a:p>
            <a:pPr>
              <a:buNone/>
            </a:pPr>
            <a:r>
              <a:rPr lang="en-US" b="1" dirty="0" smtClean="0"/>
              <a:t>100-300 km IR Tb variability</a:t>
            </a:r>
          </a:p>
          <a:p>
            <a:pPr>
              <a:buNone/>
            </a:pPr>
            <a:r>
              <a:rPr lang="en-US" sz="2200" dirty="0" smtClean="0"/>
              <a:t>IR principle component </a:t>
            </a:r>
            <a:r>
              <a:rPr lang="en-US" sz="2200" dirty="0" smtClean="0"/>
              <a:t> #2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IR principle component </a:t>
            </a:r>
            <a:r>
              <a:rPr lang="en-US" sz="2200" dirty="0" smtClean="0"/>
              <a:t> #4</a:t>
            </a: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019800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important predictors indicated in </a:t>
            </a:r>
            <a:r>
              <a:rPr lang="en-US" b="1" dirty="0" smtClean="0"/>
              <a:t>Bold Face</a:t>
            </a:r>
            <a:endParaRPr lang="en-US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Infrared PC Patterns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Atlantic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East Pacific</a:t>
            </a:r>
            <a:endParaRPr lang="en-US" dirty="0"/>
          </a:p>
        </p:txBody>
      </p:sp>
      <p:pic>
        <p:nvPicPr>
          <p:cNvPr id="9" name="Content Placeholder 8" descr="RWEPC.png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209800"/>
            <a:ext cx="4114800" cy="4114800"/>
          </a:xfrm>
        </p:spPr>
      </p:pic>
      <p:pic>
        <p:nvPicPr>
          <p:cNvPr id="7" name="Content Placeholder 6" descr="RWATL.pn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28600" y="2209800"/>
            <a:ext cx="4114800" cy="4114800"/>
          </a:xfrm>
        </p:spPr>
      </p:pic>
      <p:sp>
        <p:nvSpPr>
          <p:cNvPr id="10" name="Oval 9"/>
          <p:cNvSpPr/>
          <p:nvPr/>
        </p:nvSpPr>
        <p:spPr>
          <a:xfrm>
            <a:off x="1828800" y="38100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400800" y="38100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2286000" y="2590800"/>
            <a:ext cx="76200" cy="12192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6858000" y="2590800"/>
            <a:ext cx="76200" cy="12192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Results (2009-2010)</a:t>
            </a:r>
            <a:br>
              <a:rPr lang="en-US" dirty="0" smtClean="0"/>
            </a:br>
            <a:r>
              <a:rPr lang="en-US" dirty="0" smtClean="0"/>
              <a:t>(logistic regression)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Atlantic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East Pacific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65th Interdepartmental Hurricane Conference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MM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RAMMB</Template>
  <TotalTime>4719</TotalTime>
  <Words>887</Words>
  <Application>Microsoft Office PowerPoint</Application>
  <PresentationFormat>On-screen Show (4:3)</PresentationFormat>
  <Paragraphs>158</Paragraphs>
  <Slides>18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RAMMB</vt:lpstr>
      <vt:lpstr>Improvements to Statistical Intensity Forecasts </vt:lpstr>
      <vt:lpstr>Recent/Ongoing Efforts</vt:lpstr>
      <vt:lpstr>Specific Questions</vt:lpstr>
      <vt:lpstr>RII Efforts (CIMSS)</vt:lpstr>
      <vt:lpstr>RII Efforts (AOML/HRD)</vt:lpstr>
      <vt:lpstr>RII Efforts (CIRA/NHC)</vt:lpstr>
      <vt:lpstr>Rapid Weakening Efforts (CIRA)</vt:lpstr>
      <vt:lpstr>Infrared PC Patterns</vt:lpstr>
      <vt:lpstr>Independent Results (2009-2010) (logistic regression)</vt:lpstr>
      <vt:lpstr>RW Example, EP1309 - Jimena </vt:lpstr>
      <vt:lpstr>RW Example, AL1109 - Ida</vt:lpstr>
      <vt:lpstr>Extra-Tropical Transition (ET)</vt:lpstr>
      <vt:lpstr>Infrared PC Patterns</vt:lpstr>
      <vt:lpstr>Independent Tests (2009-2010)</vt:lpstr>
      <vt:lpstr>ET Example – Otto – Linear Discriminant Analysis  </vt:lpstr>
      <vt:lpstr>RW/ET Questions &amp; Future Plans</vt:lpstr>
      <vt:lpstr>Looking Forward</vt:lpstr>
      <vt:lpstr>Improving SHIPS with Lightning and TPW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Improvements to Statistical Intensity Forecasts</dc:title>
  <dc:creator>knaff</dc:creator>
  <cp:lastModifiedBy>knaff</cp:lastModifiedBy>
  <cp:revision>121</cp:revision>
  <dcterms:created xsi:type="dcterms:W3CDTF">2011-02-17T20:57:41Z</dcterms:created>
  <dcterms:modified xsi:type="dcterms:W3CDTF">2011-03-02T14:26:06Z</dcterms:modified>
</cp:coreProperties>
</file>