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61" r:id="rId2"/>
    <p:sldId id="262" r:id="rId3"/>
    <p:sldId id="264" r:id="rId4"/>
    <p:sldId id="269" r:id="rId5"/>
    <p:sldId id="272" r:id="rId6"/>
    <p:sldId id="276" r:id="rId7"/>
    <p:sldId id="268" r:id="rId8"/>
    <p:sldId id="265" r:id="rId9"/>
    <p:sldId id="266" r:id="rId10"/>
    <p:sldId id="267" r:id="rId11"/>
    <p:sldId id="277" r:id="rId12"/>
    <p:sldId id="270" r:id="rId13"/>
    <p:sldId id="280" r:id="rId14"/>
    <p:sldId id="281" r:id="rId15"/>
    <p:sldId id="282" r:id="rId16"/>
    <p:sldId id="283" r:id="rId17"/>
    <p:sldId id="286" r:id="rId18"/>
    <p:sldId id="284" r:id="rId19"/>
    <p:sldId id="278" r:id="rId20"/>
    <p:sldId id="285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1B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2" d="100"/>
          <a:sy n="62" d="100"/>
        </p:scale>
        <p:origin x="-8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D3FC1-04CA-6945-BCA3-35A17099D2B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798281-A779-4F4F-B40C-DFB0198F553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75752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985BF01-9CE6-1644-A89D-822A85DFB369}" type="slidenum">
              <a:rPr lang="en-US"/>
              <a:pPr/>
              <a:t>1</a:t>
            </a:fld>
            <a:endParaRPr lang="en-US" dirty="0"/>
          </a:p>
        </p:txBody>
      </p:sp>
      <p:sp>
        <p:nvSpPr>
          <p:cNvPr id="51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DD430-3C4E-114C-BACE-8AE77CEA056A}" type="slidenum">
              <a:rPr lang="en-US"/>
              <a:pPr/>
              <a:t>19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ADD430-3C4E-114C-BACE-8AE77CEA056A}" type="slidenum">
              <a:rPr lang="en-US"/>
              <a:pPr/>
              <a:t>20</a:t>
            </a:fld>
            <a:endParaRPr lang="en-US"/>
          </a:p>
        </p:txBody>
      </p:sp>
      <p:sp>
        <p:nvSpPr>
          <p:cNvPr id="59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B0552A-97CA-314F-BC31-CA99717233E5}" type="slidenum">
              <a:rPr lang="en-US"/>
              <a:pPr/>
              <a:t>2</a:t>
            </a:fld>
            <a:endParaRPr lang="en-US" dirty="0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9E5504C-020A-9A43-A4AA-620EE1DB6A35}" type="slidenum">
              <a:rPr lang="en-US"/>
              <a:pPr/>
              <a:t>3</a:t>
            </a:fld>
            <a:endParaRPr lang="en-US" dirty="0"/>
          </a:p>
        </p:txBody>
      </p:sp>
      <p:sp>
        <p:nvSpPr>
          <p:cNvPr id="15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Emphasize</a:t>
            </a:r>
            <a:r>
              <a:rPr lang="en-US" baseline="0" dirty="0" smtClean="0"/>
              <a:t> house-window analogy…maybe even with a top view picture of a house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98281-A779-4F4F-B40C-DFB0198F5532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488053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3D27756-8DAA-0D45-B06E-3EF39823B833}" type="slidenum">
              <a:rPr lang="en-US"/>
              <a:pPr/>
              <a:t>8</a:t>
            </a:fld>
            <a:endParaRPr lang="en-US"/>
          </a:p>
        </p:txBody>
      </p:sp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marL="228600" indent="-228600">
              <a:buFontTx/>
              <a:buAutoNum type="arabicParenR"/>
            </a:pPr>
            <a:r>
              <a:rPr lang="en-US"/>
              <a:t> Top: TPW showing large SAL outbreaks W and E of Bill.  Note the large dry air intrusion wrapping around the storm at this time</a:t>
            </a:r>
          </a:p>
          <a:p>
            <a:pPr marL="228600" indent="-228600">
              <a:buFontTx/>
              <a:buAutoNum type="arabicParenR"/>
            </a:pPr>
            <a:r>
              <a:rPr lang="en-US"/>
              <a:t> Bottom: coincident CALIPSO overpass (A-B) showing that the dry air wrapping into the storm on the SW side was indeed a dusty SAL outbreak.  Dust extends up to ~4.5-5 km in this outbreak…fairly typical for SAL outbreaks in the NATL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DBB383E-CBF3-6A4C-904A-AB577B07ED41}" type="slidenum">
              <a:rPr lang="en-US"/>
              <a:pPr/>
              <a:t>9</a:t>
            </a:fld>
            <a:endParaRPr lang="en-US"/>
          </a:p>
        </p:txBody>
      </p:sp>
      <p:sp>
        <p:nvSpPr>
          <p:cNvPr id="3993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8F3C971-D3B8-954D-A246-19CF20274E8D}" type="slidenum">
              <a:rPr lang="en-US"/>
              <a:pPr/>
              <a:t>10</a:t>
            </a:fld>
            <a:endParaRPr lang="en-US"/>
          </a:p>
        </p:txBody>
      </p:sp>
      <p:sp>
        <p:nvSpPr>
          <p:cNvPr id="54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8E67ACA-5EA8-2C48-94EE-14F1EC3F4C8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605994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98281-A779-4F4F-B40C-DFB0198F5532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63609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46858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29843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80649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7339DF1-21A0-9842-9A72-C1E684D0557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4619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93421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83670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12839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05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836807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1042901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4325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567493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1B0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73BA81-EE51-434F-BC42-5066E75DCFA0}" type="datetimeFigureOut">
              <a:rPr lang="en-US" smtClean="0"/>
              <a:pPr/>
              <a:t>3/2/2011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3C0794-787A-4D4F-8F0F-5CDD34E10DB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05878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4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0.emf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4.jpeg"/><Relationship Id="rId4" Type="http://schemas.openxmlformats.org/officeDocument/2006/relationships/image" Target="../media/image53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8.jpeg"/><Relationship Id="rId4" Type="http://schemas.openxmlformats.org/officeDocument/2006/relationships/image" Target="../media/image5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emf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jpeg"/><Relationship Id="rId13" Type="http://schemas.openxmlformats.org/officeDocument/2006/relationships/image" Target="../media/image80.jpeg"/><Relationship Id="rId18" Type="http://schemas.openxmlformats.org/officeDocument/2006/relationships/image" Target="../media/image84.jpeg"/><Relationship Id="rId3" Type="http://schemas.openxmlformats.org/officeDocument/2006/relationships/image" Target="../media/image70.jpeg"/><Relationship Id="rId21" Type="http://schemas.openxmlformats.org/officeDocument/2006/relationships/image" Target="../media/image87.jpeg"/><Relationship Id="rId7" Type="http://schemas.openxmlformats.org/officeDocument/2006/relationships/image" Target="../media/image74.jpeg"/><Relationship Id="rId12" Type="http://schemas.openxmlformats.org/officeDocument/2006/relationships/image" Target="../media/image79.jpeg"/><Relationship Id="rId17" Type="http://schemas.openxmlformats.org/officeDocument/2006/relationships/image" Target="../media/image60.jpeg"/><Relationship Id="rId2" Type="http://schemas.openxmlformats.org/officeDocument/2006/relationships/image" Target="../media/image69.jpeg"/><Relationship Id="rId16" Type="http://schemas.openxmlformats.org/officeDocument/2006/relationships/image" Target="../media/image83.jpeg"/><Relationship Id="rId20" Type="http://schemas.openxmlformats.org/officeDocument/2006/relationships/image" Target="../media/image8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3.jpeg"/><Relationship Id="rId11" Type="http://schemas.openxmlformats.org/officeDocument/2006/relationships/image" Target="../media/image78.jpeg"/><Relationship Id="rId5" Type="http://schemas.openxmlformats.org/officeDocument/2006/relationships/image" Target="../media/image72.jpeg"/><Relationship Id="rId15" Type="http://schemas.openxmlformats.org/officeDocument/2006/relationships/image" Target="../media/image82.jpeg"/><Relationship Id="rId23" Type="http://schemas.openxmlformats.org/officeDocument/2006/relationships/image" Target="../media/image89.emf"/><Relationship Id="rId10" Type="http://schemas.openxmlformats.org/officeDocument/2006/relationships/image" Target="../media/image77.jpeg"/><Relationship Id="rId19" Type="http://schemas.openxmlformats.org/officeDocument/2006/relationships/image" Target="../media/image85.jpeg"/><Relationship Id="rId4" Type="http://schemas.openxmlformats.org/officeDocument/2006/relationships/image" Target="../media/image71.jpeg"/><Relationship Id="rId9" Type="http://schemas.openxmlformats.org/officeDocument/2006/relationships/image" Target="../media/image76.jpeg"/><Relationship Id="rId14" Type="http://schemas.openxmlformats.org/officeDocument/2006/relationships/image" Target="../media/image81.jpeg"/><Relationship Id="rId22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1.jpeg"/><Relationship Id="rId18" Type="http://schemas.openxmlformats.org/officeDocument/2006/relationships/image" Target="../media/image106.jpeg"/><Relationship Id="rId26" Type="http://schemas.openxmlformats.org/officeDocument/2006/relationships/image" Target="../media/image114.jpeg"/><Relationship Id="rId39" Type="http://schemas.openxmlformats.org/officeDocument/2006/relationships/image" Target="../media/image127.jpeg"/><Relationship Id="rId3" Type="http://schemas.openxmlformats.org/officeDocument/2006/relationships/image" Target="../media/image91.jpeg"/><Relationship Id="rId21" Type="http://schemas.openxmlformats.org/officeDocument/2006/relationships/image" Target="../media/image109.jpeg"/><Relationship Id="rId34" Type="http://schemas.openxmlformats.org/officeDocument/2006/relationships/image" Target="../media/image122.jpeg"/><Relationship Id="rId42" Type="http://schemas.openxmlformats.org/officeDocument/2006/relationships/image" Target="../media/image130.jpeg"/><Relationship Id="rId47" Type="http://schemas.openxmlformats.org/officeDocument/2006/relationships/image" Target="../media/image135.jpeg"/><Relationship Id="rId50" Type="http://schemas.openxmlformats.org/officeDocument/2006/relationships/image" Target="../media/image138.emf"/><Relationship Id="rId7" Type="http://schemas.openxmlformats.org/officeDocument/2006/relationships/image" Target="../media/image95.jpeg"/><Relationship Id="rId12" Type="http://schemas.openxmlformats.org/officeDocument/2006/relationships/image" Target="../media/image100.jpeg"/><Relationship Id="rId17" Type="http://schemas.openxmlformats.org/officeDocument/2006/relationships/image" Target="../media/image105.jpeg"/><Relationship Id="rId25" Type="http://schemas.openxmlformats.org/officeDocument/2006/relationships/image" Target="../media/image113.jpeg"/><Relationship Id="rId33" Type="http://schemas.openxmlformats.org/officeDocument/2006/relationships/image" Target="../media/image121.jpeg"/><Relationship Id="rId38" Type="http://schemas.openxmlformats.org/officeDocument/2006/relationships/image" Target="../media/image126.jpeg"/><Relationship Id="rId46" Type="http://schemas.openxmlformats.org/officeDocument/2006/relationships/image" Target="../media/image134.jpeg"/><Relationship Id="rId2" Type="http://schemas.openxmlformats.org/officeDocument/2006/relationships/image" Target="../media/image90.jpeg"/><Relationship Id="rId16" Type="http://schemas.openxmlformats.org/officeDocument/2006/relationships/image" Target="../media/image104.jpeg"/><Relationship Id="rId20" Type="http://schemas.openxmlformats.org/officeDocument/2006/relationships/image" Target="../media/image108.jpeg"/><Relationship Id="rId29" Type="http://schemas.openxmlformats.org/officeDocument/2006/relationships/image" Target="../media/image117.jpeg"/><Relationship Id="rId41" Type="http://schemas.openxmlformats.org/officeDocument/2006/relationships/image" Target="../media/image12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4.jpeg"/><Relationship Id="rId11" Type="http://schemas.openxmlformats.org/officeDocument/2006/relationships/image" Target="../media/image99.jpeg"/><Relationship Id="rId24" Type="http://schemas.openxmlformats.org/officeDocument/2006/relationships/image" Target="../media/image112.jpeg"/><Relationship Id="rId32" Type="http://schemas.openxmlformats.org/officeDocument/2006/relationships/image" Target="../media/image120.jpeg"/><Relationship Id="rId37" Type="http://schemas.openxmlformats.org/officeDocument/2006/relationships/image" Target="../media/image125.jpeg"/><Relationship Id="rId40" Type="http://schemas.openxmlformats.org/officeDocument/2006/relationships/image" Target="../media/image128.jpeg"/><Relationship Id="rId45" Type="http://schemas.openxmlformats.org/officeDocument/2006/relationships/image" Target="../media/image133.jpeg"/><Relationship Id="rId5" Type="http://schemas.openxmlformats.org/officeDocument/2006/relationships/image" Target="../media/image93.jpeg"/><Relationship Id="rId15" Type="http://schemas.openxmlformats.org/officeDocument/2006/relationships/image" Target="../media/image103.jpeg"/><Relationship Id="rId23" Type="http://schemas.openxmlformats.org/officeDocument/2006/relationships/image" Target="../media/image111.jpeg"/><Relationship Id="rId28" Type="http://schemas.openxmlformats.org/officeDocument/2006/relationships/image" Target="../media/image116.jpeg"/><Relationship Id="rId36" Type="http://schemas.openxmlformats.org/officeDocument/2006/relationships/image" Target="../media/image124.jpeg"/><Relationship Id="rId49" Type="http://schemas.openxmlformats.org/officeDocument/2006/relationships/image" Target="../media/image137.jpeg"/><Relationship Id="rId10" Type="http://schemas.openxmlformats.org/officeDocument/2006/relationships/image" Target="../media/image98.jpeg"/><Relationship Id="rId19" Type="http://schemas.openxmlformats.org/officeDocument/2006/relationships/image" Target="../media/image107.jpeg"/><Relationship Id="rId31" Type="http://schemas.openxmlformats.org/officeDocument/2006/relationships/image" Target="../media/image119.jpeg"/><Relationship Id="rId44" Type="http://schemas.openxmlformats.org/officeDocument/2006/relationships/image" Target="../media/image132.jpeg"/><Relationship Id="rId4" Type="http://schemas.openxmlformats.org/officeDocument/2006/relationships/image" Target="../media/image92.jpeg"/><Relationship Id="rId9" Type="http://schemas.openxmlformats.org/officeDocument/2006/relationships/image" Target="../media/image97.jpeg"/><Relationship Id="rId14" Type="http://schemas.openxmlformats.org/officeDocument/2006/relationships/image" Target="../media/image102.jpeg"/><Relationship Id="rId22" Type="http://schemas.openxmlformats.org/officeDocument/2006/relationships/image" Target="../media/image110.jpeg"/><Relationship Id="rId27" Type="http://schemas.openxmlformats.org/officeDocument/2006/relationships/image" Target="../media/image115.jpeg"/><Relationship Id="rId30" Type="http://schemas.openxmlformats.org/officeDocument/2006/relationships/image" Target="../media/image118.jpeg"/><Relationship Id="rId35" Type="http://schemas.openxmlformats.org/officeDocument/2006/relationships/image" Target="../media/image123.jpeg"/><Relationship Id="rId43" Type="http://schemas.openxmlformats.org/officeDocument/2006/relationships/image" Target="../media/image131.jpeg"/><Relationship Id="rId48" Type="http://schemas.openxmlformats.org/officeDocument/2006/relationships/image" Target="../media/image136.jpeg"/><Relationship Id="rId8" Type="http://schemas.openxmlformats.org/officeDocument/2006/relationships/image" Target="../media/image9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oleObject" Target="../embeddings/oleObject2.bin"/><Relationship Id="rId4" Type="http://schemas.openxmlformats.org/officeDocument/2006/relationships/image" Target="../media/image8.e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13" Type="http://schemas.openxmlformats.org/officeDocument/2006/relationships/image" Target="../media/image21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12" Type="http://schemas.openxmlformats.org/officeDocument/2006/relationships/image" Target="../media/image20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jpeg"/><Relationship Id="rId11" Type="http://schemas.openxmlformats.org/officeDocument/2006/relationships/image" Target="../media/image19.jpeg"/><Relationship Id="rId5" Type="http://schemas.openxmlformats.org/officeDocument/2006/relationships/image" Target="../media/image13.jpeg"/><Relationship Id="rId10" Type="http://schemas.openxmlformats.org/officeDocument/2006/relationships/image" Target="../media/image18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gif"/><Relationship Id="rId7" Type="http://schemas.openxmlformats.org/officeDocument/2006/relationships/image" Target="../media/image26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gif"/><Relationship Id="rId4" Type="http://schemas.openxmlformats.org/officeDocument/2006/relationships/image" Target="../media/image23.emf"/><Relationship Id="rId9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2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jpeg"/><Relationship Id="rId15" Type="http://schemas.openxmlformats.org/officeDocument/2006/relationships/image" Target="../media/image4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20090819_2111_f17_x_vapor_03LBILL_115kts-947mb-193N-569W_74pc.jpg"/>
          <p:cNvPicPr>
            <a:picLocks noChangeAspect="1"/>
          </p:cNvPicPr>
          <p:nvPr/>
        </p:nvPicPr>
        <p:blipFill rotWithShape="1">
          <a:blip r:embed="rId3">
            <a:alphaModFix amt="23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77" b="7378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44450"/>
            <a:ext cx="9144000" cy="584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Comic Sans MS" charset="0"/>
              </a:rPr>
              <a:t>Dry Air in the Tropical </a:t>
            </a:r>
            <a:r>
              <a:rPr lang="en-US" sz="3200" b="1" dirty="0">
                <a:latin typeface="Comic Sans MS" charset="0"/>
              </a:rPr>
              <a:t>Cyclone </a:t>
            </a:r>
            <a:r>
              <a:rPr lang="en-US" sz="3200" b="1" dirty="0" smtClean="0">
                <a:latin typeface="Comic Sans MS" charset="0"/>
              </a:rPr>
              <a:t>Environment</a:t>
            </a:r>
            <a:endParaRPr lang="en-US" sz="3200" b="1" dirty="0">
              <a:latin typeface="Comic Sans MS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0" y="1647825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omic Sans MS" charset="0"/>
              </a:rPr>
              <a:t>Jason </a:t>
            </a:r>
            <a:r>
              <a:rPr lang="en-US" sz="2400" dirty="0" smtClean="0">
                <a:latin typeface="Comic Sans MS" charset="0"/>
              </a:rPr>
              <a:t>Dunion</a:t>
            </a:r>
            <a:r>
              <a:rPr lang="en-US" sz="2400" baseline="30000" dirty="0" smtClean="0">
                <a:latin typeface="Comic Sans MS" charset="0"/>
              </a:rPr>
              <a:t>1</a:t>
            </a:r>
            <a:r>
              <a:rPr lang="en-US" sz="2400" dirty="0">
                <a:latin typeface="Comic Sans MS" charset="0"/>
              </a:rPr>
              <a:t> </a:t>
            </a:r>
            <a:r>
              <a:rPr lang="en-US" sz="2400" dirty="0" smtClean="0">
                <a:latin typeface="Comic Sans MS" charset="0"/>
              </a:rPr>
              <a:t>&amp; Greg Tripoli</a:t>
            </a:r>
            <a:r>
              <a:rPr lang="en-US" sz="2400" baseline="30000" dirty="0" smtClean="0">
                <a:latin typeface="Comic Sans MS" charset="0"/>
              </a:rPr>
              <a:t>2</a:t>
            </a:r>
          </a:p>
          <a:p>
            <a:pPr algn="ctr"/>
            <a:endParaRPr lang="en-US" sz="2400" dirty="0">
              <a:latin typeface="Comic Sans MS" charset="0"/>
            </a:endParaRPr>
          </a:p>
          <a:p>
            <a:pPr algn="ctr"/>
            <a:r>
              <a:rPr lang="en-US" dirty="0">
                <a:latin typeface="Comic Sans MS" charset="0"/>
              </a:rPr>
              <a:t>1 University of Miami/RSMAS-NOAA/AOML/</a:t>
            </a:r>
            <a:r>
              <a:rPr lang="en-US" dirty="0" smtClean="0">
                <a:latin typeface="Comic Sans MS" charset="0"/>
              </a:rPr>
              <a:t>HRD</a:t>
            </a:r>
          </a:p>
          <a:p>
            <a:pPr algn="ctr"/>
            <a:r>
              <a:rPr lang="en-US" dirty="0" smtClean="0">
                <a:latin typeface="Comic Sans MS" charset="0"/>
              </a:rPr>
              <a:t>2 </a:t>
            </a:r>
            <a:r>
              <a:rPr lang="en-US" dirty="0">
                <a:latin typeface="Comic Sans MS" charset="0"/>
              </a:rPr>
              <a:t>University of Wisconsin-</a:t>
            </a:r>
            <a:r>
              <a:rPr lang="en-US" dirty="0" smtClean="0">
                <a:latin typeface="Comic Sans MS" charset="0"/>
              </a:rPr>
              <a:t>Madison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47" name="Group 99"/>
          <p:cNvGrpSpPr>
            <a:grpSpLocks/>
          </p:cNvGrpSpPr>
          <p:nvPr/>
        </p:nvGrpSpPr>
        <p:grpSpPr bwMode="auto">
          <a:xfrm>
            <a:off x="0" y="3600450"/>
            <a:ext cx="9185275" cy="3263900"/>
            <a:chOff x="0" y="2268"/>
            <a:chExt cx="5786" cy="2056"/>
          </a:xfrm>
        </p:grpSpPr>
        <p:grpSp>
          <p:nvGrpSpPr>
            <p:cNvPr id="53341" name="Group 93"/>
            <p:cNvGrpSpPr>
              <a:grpSpLocks/>
            </p:cNvGrpSpPr>
            <p:nvPr/>
          </p:nvGrpSpPr>
          <p:grpSpPr bwMode="auto">
            <a:xfrm>
              <a:off x="0" y="2268"/>
              <a:ext cx="5786" cy="2056"/>
              <a:chOff x="0" y="2268"/>
              <a:chExt cx="5786" cy="2056"/>
            </a:xfrm>
          </p:grpSpPr>
          <p:pic>
            <p:nvPicPr>
              <p:cNvPr id="53339" name="Picture 91" descr="slide13_fig_rh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7" y="2268"/>
                <a:ext cx="5142" cy="205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53257" name="Text Box 9"/>
              <p:cNvSpPr txBox="1">
                <a:spLocks noChangeArrowheads="1"/>
              </p:cNvSpPr>
              <p:nvPr/>
            </p:nvSpPr>
            <p:spPr bwMode="auto">
              <a:xfrm>
                <a:off x="0" y="3024"/>
                <a:ext cx="327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>
                    <a:latin typeface="Comic Sans MS" charset="0"/>
                  </a:rPr>
                  <a:t>SE</a:t>
                </a:r>
              </a:p>
            </p:txBody>
          </p:sp>
          <p:sp>
            <p:nvSpPr>
              <p:cNvPr id="53258" name="Text Box 10"/>
              <p:cNvSpPr txBox="1">
                <a:spLocks noChangeArrowheads="1"/>
              </p:cNvSpPr>
              <p:nvPr/>
            </p:nvSpPr>
            <p:spPr bwMode="auto">
              <a:xfrm>
                <a:off x="5376" y="3023"/>
                <a:ext cx="410" cy="2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2000">
                    <a:latin typeface="Comic Sans MS" charset="0"/>
                  </a:rPr>
                  <a:t>NW</a:t>
                </a:r>
              </a:p>
            </p:txBody>
          </p:sp>
        </p:grpSp>
        <p:sp>
          <p:nvSpPr>
            <p:cNvPr id="53342" name="Text Box 94"/>
            <p:cNvSpPr txBox="1">
              <a:spLocks noChangeArrowheads="1"/>
            </p:cNvSpPr>
            <p:nvPr/>
          </p:nvSpPr>
          <p:spPr bwMode="auto">
            <a:xfrm>
              <a:off x="392" y="3915"/>
              <a:ext cx="6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1600D0"/>
                  </a:solidFill>
                  <a:latin typeface="Comic Sans MS" charset="0"/>
                </a:rPr>
                <a:t>18.7 g/kg</a:t>
              </a:r>
            </a:p>
          </p:txBody>
        </p:sp>
        <p:sp>
          <p:nvSpPr>
            <p:cNvPr id="53343" name="Text Box 95"/>
            <p:cNvSpPr txBox="1">
              <a:spLocks noChangeArrowheads="1"/>
            </p:cNvSpPr>
            <p:nvPr/>
          </p:nvSpPr>
          <p:spPr bwMode="auto">
            <a:xfrm>
              <a:off x="1408" y="3915"/>
              <a:ext cx="6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2DB61E"/>
                  </a:solidFill>
                  <a:latin typeface="Comic Sans MS" charset="0"/>
                </a:rPr>
                <a:t>18.9 g/kg</a:t>
              </a:r>
            </a:p>
          </p:txBody>
        </p:sp>
        <p:sp>
          <p:nvSpPr>
            <p:cNvPr id="53344" name="Text Box 96"/>
            <p:cNvSpPr txBox="1">
              <a:spLocks noChangeArrowheads="1"/>
            </p:cNvSpPr>
            <p:nvPr/>
          </p:nvSpPr>
          <p:spPr bwMode="auto">
            <a:xfrm>
              <a:off x="2409" y="3916"/>
              <a:ext cx="6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D5D000"/>
                  </a:solidFill>
                  <a:latin typeface="Comic Sans MS" charset="0"/>
                </a:rPr>
                <a:t>19.2 g/kg</a:t>
              </a:r>
            </a:p>
          </p:txBody>
        </p:sp>
        <p:sp>
          <p:nvSpPr>
            <p:cNvPr id="53345" name="Text Box 97"/>
            <p:cNvSpPr txBox="1">
              <a:spLocks noChangeArrowheads="1"/>
            </p:cNvSpPr>
            <p:nvPr/>
          </p:nvSpPr>
          <p:spPr bwMode="auto">
            <a:xfrm>
              <a:off x="3417" y="3916"/>
              <a:ext cx="69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F9A32F"/>
                  </a:solidFill>
                  <a:latin typeface="Comic Sans MS" charset="0"/>
                </a:rPr>
                <a:t>20.2 g/kg</a:t>
              </a:r>
            </a:p>
          </p:txBody>
        </p:sp>
        <p:sp>
          <p:nvSpPr>
            <p:cNvPr id="53346" name="Text Box 98"/>
            <p:cNvSpPr txBox="1">
              <a:spLocks noChangeArrowheads="1"/>
            </p:cNvSpPr>
            <p:nvPr/>
          </p:nvSpPr>
          <p:spPr bwMode="auto">
            <a:xfrm>
              <a:off x="4405" y="3915"/>
              <a:ext cx="671" cy="2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rgbClr val="D71C1B"/>
                  </a:solidFill>
                  <a:latin typeface="Comic Sans MS" charset="0"/>
                </a:rPr>
                <a:t>15.5 g/kg</a:t>
              </a:r>
            </a:p>
          </p:txBody>
        </p:sp>
      </p:grpSp>
      <p:pic>
        <p:nvPicPr>
          <p:cNvPr id="53340" name="Picture 92" descr="slide13_fig_wsp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5613" y="3600450"/>
            <a:ext cx="8162925" cy="326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90" name="Picture 42" descr="bill_vis_trk_fig2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4938" y="447675"/>
            <a:ext cx="3198812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87" name="Picture 39" descr="bill_vis_trk_fig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14400" y="447675"/>
            <a:ext cx="3733800" cy="302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53313" name="Group 65"/>
          <p:cNvGrpSpPr>
            <a:grpSpLocks/>
          </p:cNvGrpSpPr>
          <p:nvPr/>
        </p:nvGrpSpPr>
        <p:grpSpPr bwMode="auto">
          <a:xfrm>
            <a:off x="1524000" y="1103313"/>
            <a:ext cx="1892300" cy="1335087"/>
            <a:chOff x="960" y="695"/>
            <a:chExt cx="1192" cy="841"/>
          </a:xfrm>
        </p:grpSpPr>
        <p:sp>
          <p:nvSpPr>
            <p:cNvPr id="53293" name="Oval 45"/>
            <p:cNvSpPr>
              <a:spLocks noChangeArrowheads="1"/>
            </p:cNvSpPr>
            <p:nvPr/>
          </p:nvSpPr>
          <p:spPr bwMode="auto">
            <a:xfrm>
              <a:off x="1960" y="1344"/>
              <a:ext cx="192" cy="192"/>
            </a:xfrm>
            <a:prstGeom prst="ellipse">
              <a:avLst/>
            </a:prstGeom>
            <a:noFill/>
            <a:ln w="38100">
              <a:solidFill>
                <a:srgbClr val="1600D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296" name="Oval 48"/>
            <p:cNvSpPr>
              <a:spLocks noChangeArrowheads="1"/>
            </p:cNvSpPr>
            <p:nvPr/>
          </p:nvSpPr>
          <p:spPr bwMode="auto">
            <a:xfrm>
              <a:off x="1829" y="889"/>
              <a:ext cx="192" cy="192"/>
            </a:xfrm>
            <a:prstGeom prst="ellipse">
              <a:avLst/>
            </a:prstGeom>
            <a:noFill/>
            <a:ln w="38100">
              <a:solidFill>
                <a:srgbClr val="2DB6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299" name="Oval 51"/>
            <p:cNvSpPr>
              <a:spLocks noChangeArrowheads="1"/>
            </p:cNvSpPr>
            <p:nvPr/>
          </p:nvSpPr>
          <p:spPr bwMode="auto">
            <a:xfrm>
              <a:off x="1675" y="695"/>
              <a:ext cx="192" cy="192"/>
            </a:xfrm>
            <a:prstGeom prst="ellips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53302" name="Group 54"/>
            <p:cNvGrpSpPr>
              <a:grpSpLocks/>
            </p:cNvGrpSpPr>
            <p:nvPr/>
          </p:nvGrpSpPr>
          <p:grpSpPr bwMode="auto">
            <a:xfrm>
              <a:off x="1230" y="718"/>
              <a:ext cx="192" cy="192"/>
              <a:chOff x="336" y="1296"/>
              <a:chExt cx="192" cy="192"/>
            </a:xfrm>
          </p:grpSpPr>
          <p:sp>
            <p:nvSpPr>
              <p:cNvPr id="53303" name="Oval 55"/>
              <p:cNvSpPr>
                <a:spLocks noChangeArrowheads="1"/>
              </p:cNvSpPr>
              <p:nvPr/>
            </p:nvSpPr>
            <p:spPr bwMode="auto">
              <a:xfrm>
                <a:off x="336" y="1296"/>
                <a:ext cx="192" cy="192"/>
              </a:xfrm>
              <a:prstGeom prst="ellipse">
                <a:avLst/>
              </a:prstGeom>
              <a:noFill/>
              <a:ln w="5715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53304" name="Oval 56"/>
              <p:cNvSpPr>
                <a:spLocks noChangeArrowheads="1"/>
              </p:cNvSpPr>
              <p:nvPr/>
            </p:nvSpPr>
            <p:spPr bwMode="auto">
              <a:xfrm>
                <a:off x="336" y="1296"/>
                <a:ext cx="192" cy="192"/>
              </a:xfrm>
              <a:prstGeom prst="ellipse">
                <a:avLst/>
              </a:prstGeom>
              <a:noFill/>
              <a:ln w="38100">
                <a:solidFill>
                  <a:srgbClr val="F9A32F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3309" name="Oval 61"/>
            <p:cNvSpPr>
              <a:spLocks noChangeArrowheads="1"/>
            </p:cNvSpPr>
            <p:nvPr/>
          </p:nvSpPr>
          <p:spPr bwMode="auto">
            <a:xfrm>
              <a:off x="960" y="839"/>
              <a:ext cx="192" cy="192"/>
            </a:xfrm>
            <a:prstGeom prst="ellipse">
              <a:avLst/>
            </a:prstGeom>
            <a:noFill/>
            <a:ln w="38100">
              <a:solidFill>
                <a:srgbClr val="D71C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grpSp>
        <p:nvGrpSpPr>
          <p:cNvPr id="53314" name="Group 66"/>
          <p:cNvGrpSpPr>
            <a:grpSpLocks/>
          </p:cNvGrpSpPr>
          <p:nvPr/>
        </p:nvGrpSpPr>
        <p:grpSpPr bwMode="auto">
          <a:xfrm>
            <a:off x="6000750" y="1524000"/>
            <a:ext cx="1963738" cy="1316038"/>
            <a:chOff x="3780" y="960"/>
            <a:chExt cx="1237" cy="829"/>
          </a:xfrm>
        </p:grpSpPr>
        <p:sp>
          <p:nvSpPr>
            <p:cNvPr id="53294" name="Oval 46"/>
            <p:cNvSpPr>
              <a:spLocks noChangeArrowheads="1"/>
            </p:cNvSpPr>
            <p:nvPr/>
          </p:nvSpPr>
          <p:spPr bwMode="auto">
            <a:xfrm>
              <a:off x="4825" y="1597"/>
              <a:ext cx="192" cy="192"/>
            </a:xfrm>
            <a:prstGeom prst="ellipse">
              <a:avLst/>
            </a:prstGeom>
            <a:noFill/>
            <a:ln w="38100">
              <a:solidFill>
                <a:srgbClr val="1600D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297" name="Oval 49"/>
            <p:cNvSpPr>
              <a:spLocks noChangeArrowheads="1"/>
            </p:cNvSpPr>
            <p:nvPr/>
          </p:nvSpPr>
          <p:spPr bwMode="auto">
            <a:xfrm>
              <a:off x="4676" y="1152"/>
              <a:ext cx="192" cy="192"/>
            </a:xfrm>
            <a:prstGeom prst="ellipse">
              <a:avLst/>
            </a:prstGeom>
            <a:noFill/>
            <a:ln w="38100">
              <a:solidFill>
                <a:srgbClr val="2DB61E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300" name="Oval 52"/>
            <p:cNvSpPr>
              <a:spLocks noChangeArrowheads="1"/>
            </p:cNvSpPr>
            <p:nvPr/>
          </p:nvSpPr>
          <p:spPr bwMode="auto">
            <a:xfrm>
              <a:off x="4517" y="960"/>
              <a:ext cx="192" cy="192"/>
            </a:xfrm>
            <a:prstGeom prst="ellipse">
              <a:avLst/>
            </a:prstGeom>
            <a:noFill/>
            <a:ln w="38100">
              <a:solidFill>
                <a:srgbClr val="FFFF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306" name="Oval 58"/>
            <p:cNvSpPr>
              <a:spLocks noChangeArrowheads="1"/>
            </p:cNvSpPr>
            <p:nvPr/>
          </p:nvSpPr>
          <p:spPr bwMode="auto">
            <a:xfrm>
              <a:off x="4065" y="990"/>
              <a:ext cx="192" cy="192"/>
            </a:xfrm>
            <a:prstGeom prst="ellips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307" name="Oval 59"/>
            <p:cNvSpPr>
              <a:spLocks noChangeArrowheads="1"/>
            </p:cNvSpPr>
            <p:nvPr/>
          </p:nvSpPr>
          <p:spPr bwMode="auto">
            <a:xfrm>
              <a:off x="4065" y="990"/>
              <a:ext cx="192" cy="192"/>
            </a:xfrm>
            <a:prstGeom prst="ellipse">
              <a:avLst/>
            </a:prstGeom>
            <a:noFill/>
            <a:ln w="38100">
              <a:solidFill>
                <a:srgbClr val="F9A32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sp>
          <p:nvSpPr>
            <p:cNvPr id="53310" name="Oval 62"/>
            <p:cNvSpPr>
              <a:spLocks noChangeArrowheads="1"/>
            </p:cNvSpPr>
            <p:nvPr/>
          </p:nvSpPr>
          <p:spPr bwMode="auto">
            <a:xfrm>
              <a:off x="3780" y="1106"/>
              <a:ext cx="192" cy="192"/>
            </a:xfrm>
            <a:prstGeom prst="ellipse">
              <a:avLst/>
            </a:prstGeom>
            <a:noFill/>
            <a:ln w="38100">
              <a:solidFill>
                <a:srgbClr val="D71C1B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sp>
        <p:nvSpPr>
          <p:cNvPr id="53311" name="Text Box 63"/>
          <p:cNvSpPr txBox="1"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omic Sans MS" charset="0"/>
              </a:rPr>
              <a:t>Hurricane Bill 20 August 2009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53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2000"/>
                                        <p:tgtEl>
                                          <p:spTgt spid="5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0"/>
                                        <p:tgtEl>
                                          <p:spTgt spid="53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0"/>
                                        <p:tgtEl>
                                          <p:spTgt spid="53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apor.2003.259.12z.v01.at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967" t="1651" r="4263" b="1"/>
          <a:stretch/>
        </p:blipFill>
        <p:spPr>
          <a:xfrm>
            <a:off x="169331" y="2564703"/>
            <a:ext cx="4759760" cy="3683698"/>
          </a:xfrm>
          <a:prstGeom prst="rect">
            <a:avLst/>
          </a:prstGeom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 smtClean="0">
                <a:latin typeface="Comic Sans MS"/>
                <a:cs typeface="Comic Sans MS"/>
              </a:rPr>
              <a:t>Total </a:t>
            </a:r>
            <a:r>
              <a:rPr lang="en-US" sz="2400" b="1" dirty="0" err="1">
                <a:latin typeface="Comic Sans MS"/>
                <a:cs typeface="Comic Sans MS"/>
              </a:rPr>
              <a:t>Precipitable</a:t>
            </a:r>
            <a:r>
              <a:rPr lang="en-US" sz="2400" b="1" dirty="0">
                <a:latin typeface="Comic Sans MS"/>
                <a:cs typeface="Comic Sans MS"/>
              </a:rPr>
              <a:t> </a:t>
            </a:r>
            <a:r>
              <a:rPr lang="en-US" sz="2400" b="1" dirty="0" smtClean="0">
                <a:latin typeface="Comic Sans MS"/>
                <a:cs typeface="Comic Sans MS"/>
              </a:rPr>
              <a:t>Water Rapid Intensity Index </a:t>
            </a:r>
            <a:r>
              <a:rPr lang="en-US" sz="2400" b="1" dirty="0">
                <a:latin typeface="Comic Sans MS"/>
                <a:cs typeface="Comic Sans MS"/>
              </a:rPr>
              <a:t>Predictor</a:t>
            </a:r>
          </a:p>
        </p:txBody>
      </p:sp>
      <p:sp>
        <p:nvSpPr>
          <p:cNvPr id="2056" name="Text Box 8"/>
          <p:cNvSpPr txBox="1">
            <a:spLocks noChangeArrowheads="1"/>
          </p:cNvSpPr>
          <p:nvPr/>
        </p:nvSpPr>
        <p:spPr bwMode="auto">
          <a:xfrm>
            <a:off x="1" y="677309"/>
            <a:ext cx="9143999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u="sng" dirty="0" smtClean="0">
                <a:latin typeface="Comic Sans MS"/>
                <a:cs typeface="Comic Sans MS"/>
              </a:rPr>
              <a:t>21 Atlantic TPW predictors tested &amp; identified</a:t>
            </a:r>
          </a:p>
          <a:p>
            <a:pPr algn="ctr"/>
            <a:endParaRPr lang="en-US" sz="800" dirty="0" smtClean="0">
              <a:latin typeface="Comic Sans MS"/>
              <a:cs typeface="Comic Sans MS"/>
            </a:endParaRP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%TPW </a:t>
            </a:r>
            <a:r>
              <a:rPr lang="en-US" sz="2000" dirty="0">
                <a:latin typeface="Comic Sans MS"/>
                <a:cs typeface="Comic Sans MS"/>
              </a:rPr>
              <a:t>pixels &lt;45 </a:t>
            </a:r>
            <a:r>
              <a:rPr lang="en-US" sz="2000" dirty="0" smtClean="0">
                <a:latin typeface="Comic Sans MS"/>
                <a:cs typeface="Comic Sans MS"/>
              </a:rPr>
              <a:t>mm; r</a:t>
            </a:r>
            <a:r>
              <a:rPr lang="en-US" sz="2000" dirty="0">
                <a:latin typeface="Comic Sans MS"/>
                <a:cs typeface="Comic Sans MS"/>
              </a:rPr>
              <a:t>=0-500 km</a:t>
            </a:r>
            <a:r>
              <a:rPr lang="en-US" sz="2000" dirty="0" smtClean="0">
                <a:latin typeface="Comic Sans MS"/>
                <a:cs typeface="Comic Sans MS"/>
              </a:rPr>
              <a:t>, </a:t>
            </a:r>
          </a:p>
          <a:p>
            <a:pPr algn="ctr"/>
            <a:r>
              <a:rPr lang="en-US" sz="2000" dirty="0" smtClean="0">
                <a:latin typeface="Comic Sans MS"/>
                <a:cs typeface="Comic Sans MS"/>
              </a:rPr>
              <a:t>90 </a:t>
            </a:r>
            <a:r>
              <a:rPr lang="en-US" sz="2000" dirty="0">
                <a:latin typeface="Comic Sans MS"/>
                <a:cs typeface="Comic Sans MS"/>
              </a:rPr>
              <a:t>deg quad </a:t>
            </a:r>
            <a:r>
              <a:rPr lang="en-US" sz="2000" dirty="0" smtClean="0">
                <a:latin typeface="Comic Sans MS"/>
                <a:cs typeface="Comic Sans MS"/>
              </a:rPr>
              <a:t>centered </a:t>
            </a:r>
            <a:r>
              <a:rPr lang="en-US" sz="2000" dirty="0" err="1" smtClean="0">
                <a:latin typeface="Comic Sans MS"/>
                <a:cs typeface="Comic Sans MS"/>
              </a:rPr>
              <a:t>upshear</a:t>
            </a:r>
            <a:r>
              <a:rPr lang="en-US" sz="2000" dirty="0" smtClean="0">
                <a:latin typeface="Comic Sans MS"/>
                <a:cs typeface="Comic Sans MS"/>
              </a:rPr>
              <a:t>)</a:t>
            </a:r>
          </a:p>
          <a:p>
            <a:pPr algn="ctr"/>
            <a:r>
              <a:rPr lang="en-US" sz="2000" i="1" dirty="0" smtClean="0">
                <a:latin typeface="Comic Sans MS"/>
                <a:cs typeface="Comic Sans MS"/>
              </a:rPr>
              <a:t> replaces old 700-850 </a:t>
            </a:r>
            <a:r>
              <a:rPr lang="en-US" sz="2000" i="1" dirty="0" err="1" smtClean="0">
                <a:latin typeface="Comic Sans MS"/>
                <a:cs typeface="Comic Sans MS"/>
              </a:rPr>
              <a:t>hPa</a:t>
            </a:r>
            <a:r>
              <a:rPr lang="en-US" sz="2000" i="1" dirty="0" smtClean="0">
                <a:latin typeface="Comic Sans MS"/>
                <a:cs typeface="Comic Sans MS"/>
              </a:rPr>
              <a:t> RH predictor </a:t>
            </a:r>
          </a:p>
        </p:txBody>
      </p:sp>
      <p:pic>
        <p:nvPicPr>
          <p:cNvPr id="3" name="Picture 2" descr="tpw_sh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85232" y="2560320"/>
            <a:ext cx="37084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89957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20100828.1639.aqua1.x.89h_1deg.07LEARL.50kts-999mb-162N-533W.66p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7336" y="2002536"/>
            <a:ext cx="3044952" cy="3044952"/>
          </a:xfrm>
          <a:prstGeom prst="rect">
            <a:avLst/>
          </a:prstGeom>
        </p:spPr>
      </p:pic>
      <p:pic>
        <p:nvPicPr>
          <p:cNvPr id="3" name="Picture 2" descr="20100828.1640.aqua-1.vapor.x.07LEARL.50kts-999mb-162N-533W.67p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2536"/>
            <a:ext cx="3044952" cy="3044952"/>
          </a:xfrm>
          <a:prstGeom prst="rect">
            <a:avLst/>
          </a:prstGeom>
        </p:spPr>
      </p:pic>
      <p:sp>
        <p:nvSpPr>
          <p:cNvPr id="5" name="Text Box 6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Comic Sans MS" charset="0"/>
              </a:rPr>
              <a:t>2010 Hurricane Earl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omic Sans MS" charset="0"/>
              </a:rPr>
              <a:t>28 August – 01 September</a:t>
            </a:r>
            <a:endParaRPr lang="en-US" sz="2400" dirty="0">
              <a:latin typeface="Comic Sans MS" charset="0"/>
            </a:endParaRPr>
          </a:p>
        </p:txBody>
      </p:sp>
      <p:pic>
        <p:nvPicPr>
          <p:cNvPr id="2" name="Picture 1" descr="20100828.1639.aqua1.x.geovis.07LEARL.50kts-999mb-162N-533W.67p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240" y="2002536"/>
            <a:ext cx="3044952" cy="30449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8771" y="1977138"/>
            <a:ext cx="1054100" cy="9652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0" y="530095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SHIPS Deep Layer Shear:</a:t>
            </a:r>
          </a:p>
          <a:p>
            <a:pPr algn="ctr"/>
            <a:r>
              <a:rPr lang="en-US" sz="2400" dirty="0" smtClean="0"/>
              <a:t>t +24 </a:t>
            </a:r>
            <a:r>
              <a:rPr lang="en-US" sz="2400" dirty="0" err="1" smtClean="0"/>
              <a:t>hr</a:t>
            </a:r>
            <a:r>
              <a:rPr lang="en-US" sz="2400" dirty="0" smtClean="0"/>
              <a:t>: 10 </a:t>
            </a:r>
            <a:r>
              <a:rPr lang="en-US" sz="2400" dirty="0" err="1" smtClean="0"/>
              <a:t>kt</a:t>
            </a:r>
            <a:r>
              <a:rPr lang="en-US" sz="2400" dirty="0" smtClean="0"/>
              <a:t> @52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/>
              <a:t>t</a:t>
            </a:r>
            <a:r>
              <a:rPr lang="en-US" sz="2400" dirty="0" smtClean="0"/>
              <a:t> +48 </a:t>
            </a:r>
            <a:r>
              <a:rPr lang="en-US" sz="2400" dirty="0" err="1" smtClean="0"/>
              <a:t>hr</a:t>
            </a:r>
            <a:r>
              <a:rPr lang="en-US" sz="2400" dirty="0" smtClean="0"/>
              <a:t>: 4 </a:t>
            </a:r>
            <a:r>
              <a:rPr lang="en-US" sz="2400" dirty="0" err="1" smtClean="0"/>
              <a:t>kt</a:t>
            </a:r>
            <a:r>
              <a:rPr lang="en-US" sz="2400" dirty="0" smtClean="0"/>
              <a:t> @33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 smtClean="0"/>
              <a:t>t +72 </a:t>
            </a:r>
            <a:r>
              <a:rPr lang="en-US" sz="2400" dirty="0" err="1" smtClean="0"/>
              <a:t>hr</a:t>
            </a:r>
            <a:r>
              <a:rPr lang="en-US" sz="2400" dirty="0" smtClean="0"/>
              <a:t>: 15 </a:t>
            </a:r>
            <a:r>
              <a:rPr lang="en-US" sz="2400" dirty="0" err="1" smtClean="0"/>
              <a:t>kt</a:t>
            </a:r>
            <a:r>
              <a:rPr lang="en-US" sz="2400" dirty="0" smtClean="0"/>
              <a:t> @237 </a:t>
            </a:r>
            <a:r>
              <a:rPr lang="en-US" sz="2400" dirty="0" err="1" smtClean="0"/>
              <a:t>deg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735700" y="4475926"/>
            <a:ext cx="1305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28 Aug 1640z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xmlns="" val="3528974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0829.1723.aqua1.x.89h_1deg.07LEARL.70kts-978mb-174N-589W.88p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7336" y="2002536"/>
            <a:ext cx="3044952" cy="3044952"/>
          </a:xfrm>
          <a:prstGeom prst="rect">
            <a:avLst/>
          </a:prstGeom>
        </p:spPr>
      </p:pic>
      <p:pic>
        <p:nvPicPr>
          <p:cNvPr id="8" name="Picture 7" descr="20100829.1723.aqua-1.vapor.x.07LEARL.70kts-978mb-174N-589W.89p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2536"/>
            <a:ext cx="3044952" cy="30449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64171" y="1977138"/>
            <a:ext cx="1028700" cy="1003300"/>
          </a:xfrm>
          <a:prstGeom prst="rect">
            <a:avLst/>
          </a:prstGeom>
        </p:spPr>
      </p:pic>
      <p:pic>
        <p:nvPicPr>
          <p:cNvPr id="10" name="Picture 9" descr="20100829.1723.aqua1.x.geovis.07LEARL.70kts-978mb-174N-589W.90p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240" y="2002536"/>
            <a:ext cx="3044952" cy="304495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30352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SHIPS Deep Layer Shear:</a:t>
            </a:r>
          </a:p>
          <a:p>
            <a:pPr algn="ctr"/>
            <a:r>
              <a:rPr lang="en-US" sz="2400" dirty="0" smtClean="0"/>
              <a:t>t +24 </a:t>
            </a:r>
            <a:r>
              <a:rPr lang="en-US" sz="2400" dirty="0" err="1" smtClean="0"/>
              <a:t>hr</a:t>
            </a:r>
            <a:r>
              <a:rPr lang="en-US" sz="2400" dirty="0" smtClean="0"/>
              <a:t>: 2 </a:t>
            </a:r>
            <a:r>
              <a:rPr lang="en-US" sz="2400" dirty="0" err="1" smtClean="0"/>
              <a:t>kt</a:t>
            </a:r>
            <a:r>
              <a:rPr lang="en-US" sz="2400" dirty="0" smtClean="0"/>
              <a:t> @308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/>
              <a:t>t</a:t>
            </a:r>
            <a:r>
              <a:rPr lang="en-US" sz="2400" dirty="0" smtClean="0"/>
              <a:t> +48 </a:t>
            </a:r>
            <a:r>
              <a:rPr lang="en-US" sz="2400" dirty="0" err="1" smtClean="0"/>
              <a:t>hr</a:t>
            </a:r>
            <a:r>
              <a:rPr lang="en-US" sz="2400" dirty="0" smtClean="0"/>
              <a:t>: 11 </a:t>
            </a:r>
            <a:r>
              <a:rPr lang="en-US" sz="2400" dirty="0" err="1" smtClean="0"/>
              <a:t>kt</a:t>
            </a:r>
            <a:r>
              <a:rPr lang="en-US" sz="2400" dirty="0" smtClean="0"/>
              <a:t> @191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 smtClean="0"/>
              <a:t>t +72 </a:t>
            </a:r>
            <a:r>
              <a:rPr lang="en-US" sz="2400" dirty="0" err="1" smtClean="0"/>
              <a:t>hr</a:t>
            </a:r>
            <a:r>
              <a:rPr lang="en-US" sz="2400" dirty="0" smtClean="0"/>
              <a:t>: 13 </a:t>
            </a:r>
            <a:r>
              <a:rPr lang="en-US" sz="2400" dirty="0" err="1" smtClean="0"/>
              <a:t>kt</a:t>
            </a:r>
            <a:r>
              <a:rPr lang="en-US" sz="2400" dirty="0" smtClean="0"/>
              <a:t> @172 </a:t>
            </a:r>
            <a:r>
              <a:rPr lang="en-US" sz="2400" dirty="0" err="1" smtClean="0"/>
              <a:t>deg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35700" y="4475926"/>
            <a:ext cx="1305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29 Aug 1723z </a:t>
            </a:r>
            <a:endParaRPr lang="en-US" sz="1600" dirty="0"/>
          </a:p>
        </p:txBody>
      </p:sp>
      <p:sp>
        <p:nvSpPr>
          <p:cNvPr id="12" name="Text Box 6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Comic Sans MS" charset="0"/>
              </a:rPr>
              <a:t>2010 Hurricane Earl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omic Sans MS" charset="0"/>
              </a:rPr>
              <a:t>28 August – 01 September</a:t>
            </a:r>
            <a:endParaRPr lang="en-US" sz="24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88990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20100830.1806.aqua1.x.89h_1deg.07LEARL.115kts-954mb-190N-642W.52p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7336" y="2002536"/>
            <a:ext cx="3044952" cy="3044952"/>
          </a:xfrm>
          <a:prstGeom prst="rect">
            <a:avLst/>
          </a:prstGeom>
        </p:spPr>
      </p:pic>
      <p:pic>
        <p:nvPicPr>
          <p:cNvPr id="9" name="Picture 8" descr="20100830.1806.aqua-1.vapor.x.07LEARL.115kts-954mb-190N-642W.50p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2536"/>
            <a:ext cx="3044952" cy="3044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704" y="1977138"/>
            <a:ext cx="1155700" cy="927100"/>
          </a:xfrm>
          <a:prstGeom prst="rect">
            <a:avLst/>
          </a:prstGeom>
        </p:spPr>
      </p:pic>
      <p:pic>
        <p:nvPicPr>
          <p:cNvPr id="11" name="Picture 10" descr="20100830.1806.aqua1.x.geovis.07LEARL.115kts-954mb-190N-642W.53p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240" y="2002536"/>
            <a:ext cx="3044952" cy="304495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30352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SHIPS Deep Layer Shear:</a:t>
            </a:r>
          </a:p>
          <a:p>
            <a:pPr algn="ctr"/>
            <a:r>
              <a:rPr lang="en-US" sz="2400" dirty="0" smtClean="0"/>
              <a:t>t +24 </a:t>
            </a:r>
            <a:r>
              <a:rPr lang="en-US" sz="2400" dirty="0" err="1" smtClean="0"/>
              <a:t>hr</a:t>
            </a:r>
            <a:r>
              <a:rPr lang="en-US" sz="2400" dirty="0" smtClean="0"/>
              <a:t>: 15 </a:t>
            </a:r>
            <a:r>
              <a:rPr lang="en-US" sz="2400" dirty="0" err="1" smtClean="0"/>
              <a:t>kt</a:t>
            </a:r>
            <a:r>
              <a:rPr lang="en-US" sz="2400" dirty="0" smtClean="0"/>
              <a:t> @191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/>
              <a:t>t</a:t>
            </a:r>
            <a:r>
              <a:rPr lang="en-US" sz="2400" dirty="0" smtClean="0"/>
              <a:t> +48 </a:t>
            </a:r>
            <a:r>
              <a:rPr lang="en-US" sz="2400" dirty="0" err="1" smtClean="0"/>
              <a:t>hr</a:t>
            </a:r>
            <a:r>
              <a:rPr lang="en-US" sz="2400" dirty="0" smtClean="0"/>
              <a:t>: 22 </a:t>
            </a:r>
            <a:r>
              <a:rPr lang="en-US" sz="2400" dirty="0" err="1" smtClean="0"/>
              <a:t>kt</a:t>
            </a:r>
            <a:r>
              <a:rPr lang="en-US" sz="2400" dirty="0" smtClean="0"/>
              <a:t> @177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 smtClean="0"/>
              <a:t>t +72 </a:t>
            </a:r>
            <a:r>
              <a:rPr lang="en-US" sz="2400" dirty="0" err="1" smtClean="0"/>
              <a:t>hr</a:t>
            </a:r>
            <a:r>
              <a:rPr lang="en-US" sz="2400" dirty="0" smtClean="0"/>
              <a:t>: 14 </a:t>
            </a:r>
            <a:r>
              <a:rPr lang="en-US" sz="2400" dirty="0" err="1" smtClean="0"/>
              <a:t>kt</a:t>
            </a:r>
            <a:r>
              <a:rPr lang="en-US" sz="2400" dirty="0" smtClean="0"/>
              <a:t> @174 </a:t>
            </a:r>
            <a:r>
              <a:rPr lang="en-US" sz="2400" dirty="0" err="1" smtClean="0"/>
              <a:t>deg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1735700" y="4475926"/>
            <a:ext cx="1305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29 Aug 1723z 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 Box 6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Comic Sans MS" charset="0"/>
              </a:rPr>
              <a:t>2010 Hurricane Earl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omic Sans MS" charset="0"/>
              </a:rPr>
              <a:t>28 August – 01 September</a:t>
            </a:r>
            <a:endParaRPr lang="en-US" sz="24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17444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0100831.1115.goes13.x.vis1km.07LEARL.115kts-931mb-200N-663W.100pc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240" y="2002536"/>
            <a:ext cx="3044952" cy="3044952"/>
          </a:xfrm>
          <a:prstGeom prst="rect">
            <a:avLst/>
          </a:prstGeom>
        </p:spPr>
      </p:pic>
      <p:pic>
        <p:nvPicPr>
          <p:cNvPr id="10" name="Picture 9" descr="100831_1545Z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240" y="2002536"/>
            <a:ext cx="3044952" cy="3044952"/>
          </a:xfrm>
          <a:prstGeom prst="rect">
            <a:avLst/>
          </a:prstGeom>
        </p:spPr>
      </p:pic>
      <p:pic>
        <p:nvPicPr>
          <p:cNvPr id="6" name="Picture 5" descr="20100831.0929.f17.x.91h_1deg.07LEARL.115kts-931mb-200N-663W.43p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7336" y="2002536"/>
            <a:ext cx="3044952" cy="3044952"/>
          </a:xfrm>
          <a:prstGeom prst="rect">
            <a:avLst/>
          </a:prstGeom>
        </p:spPr>
      </p:pic>
      <p:pic>
        <p:nvPicPr>
          <p:cNvPr id="8" name="Picture 7" descr="20100831.1034.coriolis.x.vapor.07LEARL.115kts-935mb-208N-674W.50p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2536"/>
            <a:ext cx="3044952" cy="304495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08200" y="1977135"/>
            <a:ext cx="1104900" cy="9271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530352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SHIPS Deep Layer Shear:</a:t>
            </a:r>
          </a:p>
          <a:p>
            <a:pPr algn="ctr"/>
            <a:r>
              <a:rPr lang="en-US" sz="2400" dirty="0" smtClean="0"/>
              <a:t>t +24 </a:t>
            </a:r>
            <a:r>
              <a:rPr lang="en-US" sz="2400" dirty="0" err="1" smtClean="0"/>
              <a:t>hr</a:t>
            </a:r>
            <a:r>
              <a:rPr lang="en-US" sz="2400" dirty="0" smtClean="0"/>
              <a:t>: 18 </a:t>
            </a:r>
            <a:r>
              <a:rPr lang="en-US" sz="2400" dirty="0" err="1" smtClean="0"/>
              <a:t>kt</a:t>
            </a:r>
            <a:r>
              <a:rPr lang="en-US" sz="2400" dirty="0" smtClean="0"/>
              <a:t> @187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/>
              <a:t>t</a:t>
            </a:r>
            <a:r>
              <a:rPr lang="en-US" sz="2400" dirty="0" smtClean="0"/>
              <a:t> +48 </a:t>
            </a:r>
            <a:r>
              <a:rPr lang="en-US" sz="2400" dirty="0" err="1" smtClean="0"/>
              <a:t>hr</a:t>
            </a:r>
            <a:r>
              <a:rPr lang="en-US" sz="2400" dirty="0" smtClean="0"/>
              <a:t>: 2 </a:t>
            </a:r>
            <a:r>
              <a:rPr lang="en-US" sz="2400" dirty="0" err="1" smtClean="0"/>
              <a:t>kt</a:t>
            </a:r>
            <a:r>
              <a:rPr lang="en-US" sz="2400" dirty="0" smtClean="0"/>
              <a:t> @113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 smtClean="0"/>
              <a:t>t +72 </a:t>
            </a:r>
            <a:r>
              <a:rPr lang="en-US" sz="2400" dirty="0" err="1" smtClean="0"/>
              <a:t>hr</a:t>
            </a:r>
            <a:r>
              <a:rPr lang="en-US" sz="2400" dirty="0" smtClean="0"/>
              <a:t>: 13 </a:t>
            </a:r>
            <a:r>
              <a:rPr lang="en-US" sz="2400" dirty="0" err="1" smtClean="0"/>
              <a:t>kt</a:t>
            </a:r>
            <a:r>
              <a:rPr lang="en-US" sz="2400" dirty="0" smtClean="0"/>
              <a:t> @214 </a:t>
            </a:r>
            <a:r>
              <a:rPr lang="en-US" sz="2400" dirty="0" err="1" smtClean="0"/>
              <a:t>deg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1735700" y="4475926"/>
            <a:ext cx="13055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31 Aug 1034z</a:t>
            </a:r>
            <a:endParaRPr lang="en-US" sz="1600" dirty="0"/>
          </a:p>
        </p:txBody>
      </p:sp>
      <p:sp>
        <p:nvSpPr>
          <p:cNvPr id="11" name="Text Box 6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Comic Sans MS" charset="0"/>
              </a:rPr>
              <a:t>2010 Hurricane Earl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omic Sans MS" charset="0"/>
              </a:rPr>
              <a:t>28 August – 01 September</a:t>
            </a:r>
            <a:endParaRPr lang="en-US" sz="24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889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00901.1056.f17.x.91h_1deg.07LEARL.110kts-943mb-245N-716W.69pc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17336" y="2002536"/>
            <a:ext cx="3044952" cy="3044952"/>
          </a:xfrm>
          <a:prstGeom prst="rect">
            <a:avLst/>
          </a:prstGeom>
        </p:spPr>
      </p:pic>
      <p:pic>
        <p:nvPicPr>
          <p:cNvPr id="10" name="Picture 9" descr="100901_0945Z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240" y="2002536"/>
            <a:ext cx="3044952" cy="3044952"/>
          </a:xfrm>
          <a:prstGeom prst="rect">
            <a:avLst/>
          </a:prstGeom>
        </p:spPr>
      </p:pic>
      <p:pic>
        <p:nvPicPr>
          <p:cNvPr id="9" name="Picture 8" descr="20100902.2215.goes13.x.vis1km.07LEARL.105kts-943mb-317N-752W.100p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063240" y="2002536"/>
            <a:ext cx="3044952" cy="3044952"/>
          </a:xfrm>
          <a:prstGeom prst="rect">
            <a:avLst/>
          </a:prstGeom>
        </p:spPr>
      </p:pic>
      <p:pic>
        <p:nvPicPr>
          <p:cNvPr id="6" name="Picture 5" descr="20100901.1056.f17.x.vapor.07LEARL.110kts-943mb-245N-716W.43pc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002536"/>
            <a:ext cx="3044952" cy="304495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6299" y="1879600"/>
            <a:ext cx="952500" cy="10287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0" y="530352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u="sng" dirty="0" smtClean="0"/>
              <a:t>SHIPS Deep Layer Shear:</a:t>
            </a:r>
          </a:p>
          <a:p>
            <a:pPr algn="ctr"/>
            <a:r>
              <a:rPr lang="en-US" sz="2400" dirty="0" smtClean="0"/>
              <a:t>t +24 </a:t>
            </a:r>
            <a:r>
              <a:rPr lang="en-US" sz="2400" dirty="0" err="1" smtClean="0"/>
              <a:t>hr</a:t>
            </a:r>
            <a:r>
              <a:rPr lang="en-US" sz="2400" dirty="0" smtClean="0"/>
              <a:t>: 13 </a:t>
            </a:r>
            <a:r>
              <a:rPr lang="en-US" sz="2400" dirty="0" err="1" smtClean="0"/>
              <a:t>kt</a:t>
            </a:r>
            <a:r>
              <a:rPr lang="en-US" sz="2400" dirty="0" smtClean="0"/>
              <a:t> @190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/>
              <a:t>t</a:t>
            </a:r>
            <a:r>
              <a:rPr lang="en-US" sz="2400" dirty="0" smtClean="0"/>
              <a:t> +48 </a:t>
            </a:r>
            <a:r>
              <a:rPr lang="en-US" sz="2400" dirty="0" err="1" smtClean="0"/>
              <a:t>hr</a:t>
            </a:r>
            <a:r>
              <a:rPr lang="en-US" sz="2400" dirty="0" smtClean="0"/>
              <a:t>: 24 </a:t>
            </a:r>
            <a:r>
              <a:rPr lang="en-US" sz="2400" dirty="0" err="1" smtClean="0"/>
              <a:t>kt</a:t>
            </a:r>
            <a:r>
              <a:rPr lang="en-US" sz="2400" dirty="0" smtClean="0"/>
              <a:t> @198 </a:t>
            </a:r>
            <a:r>
              <a:rPr lang="en-US" sz="2400" dirty="0" err="1" smtClean="0"/>
              <a:t>deg</a:t>
            </a:r>
            <a:endParaRPr lang="en-US" sz="2400" dirty="0" smtClean="0"/>
          </a:p>
          <a:p>
            <a:pPr algn="ctr"/>
            <a:r>
              <a:rPr lang="en-US" sz="2400" dirty="0" smtClean="0"/>
              <a:t>t +72 </a:t>
            </a:r>
            <a:r>
              <a:rPr lang="en-US" sz="2400" dirty="0" err="1" smtClean="0"/>
              <a:t>hr</a:t>
            </a:r>
            <a:r>
              <a:rPr lang="en-US" sz="2400" dirty="0" smtClean="0"/>
              <a:t>: 22 </a:t>
            </a:r>
            <a:r>
              <a:rPr lang="en-US" sz="2400" dirty="0" err="1" smtClean="0"/>
              <a:t>kt</a:t>
            </a:r>
            <a:r>
              <a:rPr lang="en-US" sz="2400" dirty="0" smtClean="0"/>
              <a:t> @216 </a:t>
            </a:r>
            <a:r>
              <a:rPr lang="en-US" sz="2400" dirty="0" err="1" smtClean="0"/>
              <a:t>deg</a:t>
            </a:r>
            <a:r>
              <a:rPr lang="en-US" sz="2400" dirty="0" smtClean="0"/>
              <a:t>  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1735700" y="4475926"/>
            <a:ext cx="13330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01 Sep 1056z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4" name="Text Box 63"/>
          <p:cNvSpPr txBox="1">
            <a:spLocks noChangeArrowheads="1"/>
          </p:cNvSpPr>
          <p:nvPr/>
        </p:nvSpPr>
        <p:spPr bwMode="auto">
          <a:xfrm>
            <a:off x="0" y="0"/>
            <a:ext cx="9144000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200" b="1" dirty="0" smtClean="0">
                <a:latin typeface="Comic Sans MS" charset="0"/>
              </a:rPr>
              <a:t>2010 Hurricane Earl 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omic Sans MS" charset="0"/>
              </a:rPr>
              <a:t>28 August – 01 September</a:t>
            </a:r>
            <a:endParaRPr lang="en-US" sz="2400" dirty="0">
              <a:latin typeface="Comic Sans MS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93752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/>
          <p:cNvGrpSpPr/>
          <p:nvPr/>
        </p:nvGrpSpPr>
        <p:grpSpPr>
          <a:xfrm>
            <a:off x="0" y="736606"/>
            <a:ext cx="9163430" cy="3047256"/>
            <a:chOff x="0" y="736606"/>
            <a:chExt cx="9163430" cy="3047256"/>
          </a:xfrm>
        </p:grpSpPr>
        <p:grpSp>
          <p:nvGrpSpPr>
            <p:cNvPr id="9" name="Group 8"/>
            <p:cNvGrpSpPr/>
            <p:nvPr/>
          </p:nvGrpSpPr>
          <p:grpSpPr>
            <a:xfrm>
              <a:off x="0" y="736606"/>
              <a:ext cx="9163430" cy="3047256"/>
              <a:chOff x="0" y="1998152"/>
              <a:chExt cx="9163430" cy="3047256"/>
            </a:xfrm>
          </p:grpSpPr>
          <p:pic>
            <p:nvPicPr>
              <p:cNvPr id="4" name="Picture 3" descr="bt_diff_100831_0045z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8478" y="200045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5" name="Picture 4" descr="100831_0045Z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1998153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7" name="Picture 6" descr="100831_0045Z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58748" y="1998152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66" name="TextBox 65"/>
            <p:cNvSpPr txBox="1"/>
            <p:nvPr/>
          </p:nvSpPr>
          <p:spPr>
            <a:xfrm>
              <a:off x="0" y="3392424"/>
              <a:ext cx="1305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31 Aug 0045z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5" name="Group 64"/>
          <p:cNvGrpSpPr/>
          <p:nvPr/>
        </p:nvGrpSpPr>
        <p:grpSpPr>
          <a:xfrm>
            <a:off x="0" y="740990"/>
            <a:ext cx="9162288" cy="3044952"/>
            <a:chOff x="0" y="740990"/>
            <a:chExt cx="9162288" cy="3044952"/>
          </a:xfrm>
        </p:grpSpPr>
        <p:grpSp>
          <p:nvGrpSpPr>
            <p:cNvPr id="13" name="Group 12"/>
            <p:cNvGrpSpPr/>
            <p:nvPr/>
          </p:nvGrpSpPr>
          <p:grpSpPr>
            <a:xfrm>
              <a:off x="0" y="740990"/>
              <a:ext cx="9162288" cy="3044952"/>
              <a:chOff x="0" y="2002536"/>
              <a:chExt cx="9162288" cy="3044952"/>
            </a:xfrm>
          </p:grpSpPr>
          <p:pic>
            <p:nvPicPr>
              <p:cNvPr id="10" name="Picture 9" descr="bt_diff_100831_0345z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11" name="Picture 10" descr="100831_0345Z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12" name="Picture 11" descr="100831_0345Z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64" name="TextBox 63"/>
            <p:cNvSpPr txBox="1"/>
            <p:nvPr/>
          </p:nvSpPr>
          <p:spPr>
            <a:xfrm>
              <a:off x="0" y="3392424"/>
              <a:ext cx="1305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31 Aug 0345z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0" y="740990"/>
            <a:ext cx="9162288" cy="3044952"/>
            <a:chOff x="0" y="740990"/>
            <a:chExt cx="9162288" cy="3044952"/>
          </a:xfrm>
        </p:grpSpPr>
        <p:grpSp>
          <p:nvGrpSpPr>
            <p:cNvPr id="17" name="Group 16"/>
            <p:cNvGrpSpPr/>
            <p:nvPr/>
          </p:nvGrpSpPr>
          <p:grpSpPr>
            <a:xfrm>
              <a:off x="0" y="740990"/>
              <a:ext cx="9162288" cy="3044952"/>
              <a:chOff x="0" y="2002536"/>
              <a:chExt cx="9162288" cy="3044952"/>
            </a:xfrm>
          </p:grpSpPr>
          <p:pic>
            <p:nvPicPr>
              <p:cNvPr id="14" name="Picture 13" descr="bt_diff_100831_0645z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15" name="Picture 14" descr="100831_0645Z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16" name="Picture 15" descr="100831_0645Z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63" name="TextBox 62"/>
            <p:cNvSpPr txBox="1"/>
            <p:nvPr/>
          </p:nvSpPr>
          <p:spPr>
            <a:xfrm>
              <a:off x="0" y="3392424"/>
              <a:ext cx="1305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31 Aug 0645z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0" y="740990"/>
            <a:ext cx="9162288" cy="3044952"/>
            <a:chOff x="0" y="740990"/>
            <a:chExt cx="9162288" cy="3044952"/>
          </a:xfrm>
        </p:grpSpPr>
        <p:grpSp>
          <p:nvGrpSpPr>
            <p:cNvPr id="21" name="Group 20"/>
            <p:cNvGrpSpPr/>
            <p:nvPr/>
          </p:nvGrpSpPr>
          <p:grpSpPr>
            <a:xfrm>
              <a:off x="0" y="740990"/>
              <a:ext cx="9162288" cy="3044952"/>
              <a:chOff x="0" y="2002536"/>
              <a:chExt cx="9162288" cy="3044952"/>
            </a:xfrm>
          </p:grpSpPr>
          <p:pic>
            <p:nvPicPr>
              <p:cNvPr id="18" name="Picture 17" descr="bt_diff_100831_0945z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19" name="Picture 18" descr="100831_0945Z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0" name="Picture 19" descr="100831_0945Z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62" name="TextBox 61"/>
            <p:cNvSpPr txBox="1"/>
            <p:nvPr/>
          </p:nvSpPr>
          <p:spPr>
            <a:xfrm>
              <a:off x="0" y="3392424"/>
              <a:ext cx="1305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31 Aug 0945z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0" y="740990"/>
            <a:ext cx="9162288" cy="3044952"/>
            <a:chOff x="0" y="740990"/>
            <a:chExt cx="9162288" cy="3044952"/>
          </a:xfrm>
        </p:grpSpPr>
        <p:grpSp>
          <p:nvGrpSpPr>
            <p:cNvPr id="25" name="Group 24"/>
            <p:cNvGrpSpPr/>
            <p:nvPr/>
          </p:nvGrpSpPr>
          <p:grpSpPr>
            <a:xfrm>
              <a:off x="0" y="740990"/>
              <a:ext cx="9162288" cy="3044952"/>
              <a:chOff x="0" y="2002536"/>
              <a:chExt cx="9162288" cy="3044952"/>
            </a:xfrm>
          </p:grpSpPr>
          <p:pic>
            <p:nvPicPr>
              <p:cNvPr id="22" name="Picture 21" descr="bt_diff_100831_1245z.jp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3" name="Picture 22" descr="100831_1245Z.JP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4" name="Picture 23" descr="100831_1245Z.JP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61" name="TextBox 60"/>
            <p:cNvSpPr txBox="1"/>
            <p:nvPr/>
          </p:nvSpPr>
          <p:spPr>
            <a:xfrm>
              <a:off x="0" y="3392424"/>
              <a:ext cx="1305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31 Aug 1245z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0" y="740990"/>
            <a:ext cx="9162288" cy="3044952"/>
            <a:chOff x="0" y="740990"/>
            <a:chExt cx="9162288" cy="3044952"/>
          </a:xfrm>
        </p:grpSpPr>
        <p:grpSp>
          <p:nvGrpSpPr>
            <p:cNvPr id="29" name="Group 28"/>
            <p:cNvGrpSpPr/>
            <p:nvPr/>
          </p:nvGrpSpPr>
          <p:grpSpPr>
            <a:xfrm>
              <a:off x="0" y="740990"/>
              <a:ext cx="9162288" cy="3044952"/>
              <a:chOff x="0" y="2002536"/>
              <a:chExt cx="9162288" cy="3044952"/>
            </a:xfrm>
          </p:grpSpPr>
          <p:pic>
            <p:nvPicPr>
              <p:cNvPr id="27" name="Picture 26" descr="100831_1545Z.JP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6" name="Picture 25" descr="bt_diff_100831_1545z.jp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8" name="Picture 27" descr="100831_1545Z.JP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60" name="TextBox 59"/>
            <p:cNvSpPr txBox="1"/>
            <p:nvPr/>
          </p:nvSpPr>
          <p:spPr>
            <a:xfrm>
              <a:off x="0" y="3392424"/>
              <a:ext cx="130556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31 Aug 1545z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0" y="740990"/>
            <a:ext cx="9162288" cy="3044952"/>
            <a:chOff x="0" y="740990"/>
            <a:chExt cx="9162288" cy="3044952"/>
          </a:xfrm>
        </p:grpSpPr>
        <p:grpSp>
          <p:nvGrpSpPr>
            <p:cNvPr id="33" name="Group 32"/>
            <p:cNvGrpSpPr/>
            <p:nvPr/>
          </p:nvGrpSpPr>
          <p:grpSpPr>
            <a:xfrm>
              <a:off x="0" y="740990"/>
              <a:ext cx="9162288" cy="3044952"/>
              <a:chOff x="0" y="2002536"/>
              <a:chExt cx="9162288" cy="3044952"/>
            </a:xfrm>
          </p:grpSpPr>
          <p:pic>
            <p:nvPicPr>
              <p:cNvPr id="30" name="Picture 29" descr="bt_diff_100831_1845z.jp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31" name="Picture 30" descr="100831_1845Z.JP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32" name="Picture 31" descr="100831_1845Z.JPG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59" name="TextBox 58"/>
            <p:cNvSpPr txBox="1"/>
            <p:nvPr/>
          </p:nvSpPr>
          <p:spPr>
            <a:xfrm>
              <a:off x="0" y="3392424"/>
              <a:ext cx="13519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31 Aug 1845z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42" name="Text Box 6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omic Sans MS" charset="0"/>
              </a:rPr>
              <a:t>Hurricane </a:t>
            </a:r>
            <a:r>
              <a:rPr lang="en-US" sz="2400" b="1" dirty="0" smtClean="0">
                <a:latin typeface="Comic Sans MS" charset="0"/>
              </a:rPr>
              <a:t>Earl 31 Aug – 01 Sept 2010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419257"/>
            <a:ext cx="916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charset="0"/>
              </a:rPr>
              <a:t>		   VIS						    IR 				  6</a:t>
            </a:r>
            <a:r>
              <a:rPr lang="en-US" dirty="0">
                <a:latin typeface="Comic Sans MS" charset="0"/>
              </a:rPr>
              <a:t>-</a:t>
            </a:r>
            <a:r>
              <a:rPr lang="en-US" dirty="0" smtClean="0">
                <a:latin typeface="Comic Sans MS" charset="0"/>
              </a:rPr>
              <a:t>hr BT Difference</a:t>
            </a:r>
            <a:endParaRPr lang="en-US" dirty="0">
              <a:latin typeface="Comic Sans MS" charset="0"/>
            </a:endParaRPr>
          </a:p>
        </p:txBody>
      </p:sp>
      <p:pic>
        <p:nvPicPr>
          <p:cNvPr id="52" name="Picture 51" descr="intensity_all_lg.pdf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385227" y="3802017"/>
            <a:ext cx="4535661" cy="3090672"/>
          </a:xfrm>
          <a:prstGeom prst="rect">
            <a:avLst/>
          </a:prstGeom>
        </p:spPr>
      </p:pic>
      <p:sp>
        <p:nvSpPr>
          <p:cNvPr id="53" name="Oval 52"/>
          <p:cNvSpPr/>
          <p:nvPr/>
        </p:nvSpPr>
        <p:spPr>
          <a:xfrm>
            <a:off x="4648200" y="422021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Oval 53"/>
          <p:cNvSpPr/>
          <p:nvPr/>
        </p:nvSpPr>
        <p:spPr>
          <a:xfrm>
            <a:off x="4971668" y="422021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/>
        </p:nvSpPr>
        <p:spPr>
          <a:xfrm>
            <a:off x="5130418" y="422021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/>
        </p:nvSpPr>
        <p:spPr>
          <a:xfrm>
            <a:off x="4806950" y="422021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91841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4" grpId="0" animBg="1"/>
      <p:bldP spid="54" grpId="1" animBg="1"/>
      <p:bldP spid="56" grpId="0" animBg="1"/>
      <p:bldP spid="57" grpId="0" animBg="1"/>
      <p:bldP spid="5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roup 109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7" name="Group 6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3" name="Picture 2" descr="bt_diff_030901_0645z.jpg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5" name="Picture 4" descr="030901_0645Z.JP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6" name="Picture 5" descr="030901_0645Z.JPG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87" name="TextBox 86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01 Sep 0645z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9" name="Group 108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11" name="Group 10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10" name="Picture 9" descr="030901_0945Z.JPG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8" name="Picture 7" descr="bt_diff_030901_0945z.jpg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9" name="Picture 8" descr="030901_0945Z.JPG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108" name="TextBox 107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01 Sep 0945z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15" name="Group 14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12" name="Picture 11" descr="bt_diff_030901_1245z.jp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13" name="Picture 12" descr="030901_1245Z.JPG"/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14" name="Picture 13" descr="030901_1245Z.JPG"/>
              <p:cNvPicPr>
                <a:picLocks noChangeAspect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106" name="TextBox 105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01 Sep 1245z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5" name="Group 104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19" name="Group 18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16" name="Picture 15" descr="bt_diff_030901_1545z.jpg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17" name="Picture 16" descr="030901_1545Z.JPG"/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18" name="Picture 17" descr="030901_1545Z.JPG"/>
              <p:cNvPicPr>
                <a:picLocks noChangeAspect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104" name="TextBox 103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01 Sep 1545z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3" name="Group 102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23" name="Group 22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20" name="Picture 19" descr="bt_diff_030901_1845z.jpg"/>
              <p:cNvPicPr>
                <a:picLocks noChangeAspect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1" name="Picture 20" descr="030901_1845Z.JPG"/>
              <p:cNvPicPr>
                <a:picLocks noChangeAspect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2" name="Picture 21" descr="030901_1845Z.JPG"/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102" name="TextBox 101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01 Sep 1845z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01" name="Group 100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27" name="Group 26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24" name="Picture 23" descr="bt_diff_030901_2145z.jpg"/>
              <p:cNvPicPr>
                <a:picLocks noChangeAspect="1"/>
              </p:cNvPicPr>
              <p:nvPr/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5" name="Picture 24" descr="030901_2145Z.JPG"/>
              <p:cNvPicPr>
                <a:picLocks noChangeAspect="1"/>
              </p:cNvPicPr>
              <p:nvPr/>
            </p:nvPicPr>
            <p:blipFill>
              <a:blip r:embed="rId1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6" name="Picture 25" descr="030901_2145Z.JPG"/>
              <p:cNvPicPr>
                <a:picLocks noChangeAspect="1"/>
              </p:cNvPicPr>
              <p:nvPr/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100" name="TextBox 99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01 Sep 2145z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9" name="Group 98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31" name="Group 30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28" name="Picture 27" descr="bt_diff_030902_0045z.jpg"/>
              <p:cNvPicPr>
                <a:picLocks noChangeAspect="1"/>
              </p:cNvPicPr>
              <p:nvPr/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29" name="Picture 28" descr="030902_0045Z.JPG"/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30" name="Picture 29" descr="030902_0045Z.JPG"/>
              <p:cNvPicPr>
                <a:picLocks noChangeAspect="1"/>
              </p:cNvPicPr>
              <p:nvPr/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98" name="TextBox 97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02 Sep 0045z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35" name="Group 34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32" name="Picture 31" descr="bt_diff_030902_0345z.jpg"/>
              <p:cNvPicPr>
                <a:picLocks noChangeAspect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33" name="Picture 32" descr="030902_0345Z.JPG"/>
              <p:cNvPicPr>
                <a:picLocks noChangeAspect="1"/>
              </p:cNvPicPr>
              <p:nvPr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34" name="Picture 33" descr="030902_0345Z.JPG"/>
              <p:cNvPicPr>
                <a:picLocks noChangeAspect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95" name="TextBox 94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02 Sep 0345z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39" name="Group 38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36" name="Picture 35" descr="bt_diff_030902_0645z.jpg"/>
              <p:cNvPicPr>
                <a:picLocks noChangeAspect="1"/>
              </p:cNvPicPr>
              <p:nvPr/>
            </p:nvPicPr>
            <p:blipFill>
              <a:blip r:embed="rId2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37" name="Picture 36" descr="030902_0645Z.JPG"/>
              <p:cNvPicPr>
                <a:picLocks noChangeAspect="1"/>
              </p:cNvPicPr>
              <p:nvPr/>
            </p:nvPicPr>
            <p:blipFill>
              <a:blip r:embed="rId2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38" name="Picture 37" descr="030902_0645Z.JPG"/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93" name="TextBox 92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02 Sep 0645z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92" name="Group 91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43" name="Group 42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40" name="Picture 39" descr="bt_diff_030902_0945z.jpg"/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41" name="Picture 40" descr="030902_0945Z.JPG"/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42" name="Picture 41" descr="030902_0945Z.JPG"/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91" name="TextBox 90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02 Sep 0945z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47" name="Group 46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44" name="Picture 43" descr="bt_diff_030902_1245z.jpg"/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45" name="Picture 44" descr="030902_1245Z.JPG"/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46" name="Picture 45" descr="030902_1245Z.JPG"/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90" name="TextBox 89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02 Sep 1245z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51" name="Group 50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48" name="Picture 47" descr="bt_diff_030902_1545z.jpg"/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49" name="Picture 48" descr="030902_1545Z.JPG"/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50" name="Picture 49" descr="030902_1545Z.JPG"/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89" name="TextBox 88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02 Sep 1545z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55" name="Group 54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52" name="Picture 51" descr="bt_diff_030902_1845z.jpg"/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53" name="Picture 52" descr="030902_1845Z.JPG"/>
              <p:cNvPicPr>
                <a:picLocks noChangeAspect="1"/>
              </p:cNvPicPr>
              <p:nvPr/>
            </p:nvPicPr>
            <p:blipFill>
              <a:blip r:embed="rId3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54" name="Picture 53" descr="030902_1845Z.JPG"/>
              <p:cNvPicPr>
                <a:picLocks noChangeAspect="1"/>
              </p:cNvPicPr>
              <p:nvPr/>
            </p:nvPicPr>
            <p:blipFill>
              <a:blip r:embed="rId4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88" name="TextBox 87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02 Sep 1845z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59" name="Group 58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58" name="Picture 57" descr="030902_2145Z.JPG"/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56" name="Picture 55" descr="bt_diff_030902_2145z.jpg"/>
              <p:cNvPicPr>
                <a:picLocks noChangeAspect="1"/>
              </p:cNvPicPr>
              <p:nvPr/>
            </p:nvPicPr>
            <p:blipFill>
              <a:blip r:embed="rId4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57" name="Picture 56" descr="030902_2145Z.JPG"/>
              <p:cNvPicPr>
                <a:picLocks noChangeAspect="1"/>
              </p:cNvPicPr>
              <p:nvPr/>
            </p:nvPicPr>
            <p:blipFill>
              <a:blip r:embed="rId4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84" name="TextBox 83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02 Sep 2145z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64" name="Group 63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61" name="Picture 60" descr="bt_diff_030903_0045z.jpg"/>
              <p:cNvPicPr>
                <a:picLocks noChangeAspect="1"/>
              </p:cNvPicPr>
              <p:nvPr/>
            </p:nvPicPr>
            <p:blipFill>
              <a:blip r:embed="rId44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62" name="Picture 61" descr="030903_0045Z.JPG"/>
              <p:cNvPicPr>
                <a:picLocks noChangeAspect="1"/>
              </p:cNvPicPr>
              <p:nvPr/>
            </p:nvPicPr>
            <p:blipFill>
              <a:blip r:embed="rId4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63" name="Picture 62" descr="030903_0045Z.JPG"/>
              <p:cNvPicPr>
                <a:picLocks noChangeAspect="1"/>
              </p:cNvPicPr>
              <p:nvPr/>
            </p:nvPicPr>
            <p:blipFill>
              <a:blip r:embed="rId4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85" name="TextBox 84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03 Sep 0045z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0" y="726629"/>
            <a:ext cx="9162288" cy="3044952"/>
            <a:chOff x="0" y="726629"/>
            <a:chExt cx="9162288" cy="3044952"/>
          </a:xfrm>
        </p:grpSpPr>
        <p:grpSp>
          <p:nvGrpSpPr>
            <p:cNvPr id="68" name="Group 67"/>
            <p:cNvGrpSpPr/>
            <p:nvPr/>
          </p:nvGrpSpPr>
          <p:grpSpPr>
            <a:xfrm>
              <a:off x="0" y="726629"/>
              <a:ext cx="9162288" cy="3044952"/>
              <a:chOff x="0" y="2002536"/>
              <a:chExt cx="9162288" cy="3044952"/>
            </a:xfrm>
          </p:grpSpPr>
          <p:pic>
            <p:nvPicPr>
              <p:cNvPr id="67" name="Picture 66" descr="030903_0345Z.JPG"/>
              <p:cNvPicPr>
                <a:picLocks noChangeAspect="1"/>
              </p:cNvPicPr>
              <p:nvPr/>
            </p:nvPicPr>
            <p:blipFill>
              <a:blip r:embed="rId4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0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65" name="Picture 64" descr="bt_diff_030903_0345z.jpg"/>
              <p:cNvPicPr>
                <a:picLocks noChangeAspect="1"/>
              </p:cNvPicPr>
              <p:nvPr/>
            </p:nvPicPr>
            <p:blipFill>
              <a:blip r:embed="rId48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6117336" y="2002536"/>
                <a:ext cx="3044952" cy="3044952"/>
              </a:xfrm>
              <a:prstGeom prst="rect">
                <a:avLst/>
              </a:prstGeom>
            </p:spPr>
          </p:pic>
          <p:pic>
            <p:nvPicPr>
              <p:cNvPr id="66" name="Picture 65" descr="030903_0345Z.JPG"/>
              <p:cNvPicPr>
                <a:picLocks noChangeAspect="1"/>
              </p:cNvPicPr>
              <p:nvPr/>
            </p:nvPicPr>
            <p:blipFill>
              <a:blip r:embed="rId49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3063240" y="2002536"/>
                <a:ext cx="3044952" cy="3044952"/>
              </a:xfrm>
              <a:prstGeom prst="rect">
                <a:avLst/>
              </a:prstGeom>
            </p:spPr>
          </p:pic>
        </p:grpSp>
        <p:sp>
          <p:nvSpPr>
            <p:cNvPr id="86" name="TextBox 85"/>
            <p:cNvSpPr txBox="1"/>
            <p:nvPr/>
          </p:nvSpPr>
          <p:spPr>
            <a:xfrm>
              <a:off x="0" y="3392424"/>
              <a:ext cx="128753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 smtClean="0">
                  <a:solidFill>
                    <a:srgbClr val="FFFFFF"/>
                  </a:solidFill>
                </a:rPr>
                <a:t>03 Sep 0345z</a:t>
              </a:r>
              <a:endParaRPr lang="en-US" sz="1600" dirty="0">
                <a:solidFill>
                  <a:srgbClr val="FFFFFF"/>
                </a:solidFill>
              </a:endParaRPr>
            </a:p>
          </p:txBody>
        </p:sp>
      </p:grpSp>
      <p:sp>
        <p:nvSpPr>
          <p:cNvPr id="73" name="Text Box 63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>
                <a:latin typeface="Comic Sans MS" charset="0"/>
              </a:rPr>
              <a:t>Hurricane </a:t>
            </a:r>
            <a:r>
              <a:rPr lang="en-US" sz="2400" b="1" dirty="0" smtClean="0">
                <a:latin typeface="Comic Sans MS" charset="0"/>
              </a:rPr>
              <a:t>Fabian 01-03 September 2003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0" y="419257"/>
            <a:ext cx="916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charset="0"/>
              </a:rPr>
              <a:t>		   VIS						    IR 				  6</a:t>
            </a:r>
            <a:r>
              <a:rPr lang="en-US" dirty="0">
                <a:latin typeface="Comic Sans MS" charset="0"/>
              </a:rPr>
              <a:t>-</a:t>
            </a:r>
            <a:r>
              <a:rPr lang="en-US" dirty="0" smtClean="0">
                <a:latin typeface="Comic Sans MS" charset="0"/>
              </a:rPr>
              <a:t>hr BT Difference</a:t>
            </a:r>
            <a:endParaRPr lang="en-US" dirty="0">
              <a:latin typeface="Comic Sans MS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0"/>
          <a:stretch>
            <a:fillRect/>
          </a:stretch>
        </p:blipFill>
        <p:spPr>
          <a:xfrm>
            <a:off x="2338763" y="3767328"/>
            <a:ext cx="4538796" cy="3090672"/>
          </a:xfrm>
          <a:prstGeom prst="rect">
            <a:avLst/>
          </a:prstGeom>
        </p:spPr>
      </p:pic>
      <p:sp>
        <p:nvSpPr>
          <p:cNvPr id="75" name="Oval 74"/>
          <p:cNvSpPr/>
          <p:nvPr/>
        </p:nvSpPr>
        <p:spPr>
          <a:xfrm>
            <a:off x="3136518" y="464439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Oval 75"/>
          <p:cNvSpPr/>
          <p:nvPr/>
        </p:nvSpPr>
        <p:spPr>
          <a:xfrm>
            <a:off x="3492118" y="464439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7" name="Oval 76"/>
          <p:cNvSpPr/>
          <p:nvPr/>
        </p:nvSpPr>
        <p:spPr>
          <a:xfrm>
            <a:off x="3835018" y="419354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Oval 78"/>
          <p:cNvSpPr/>
          <p:nvPr/>
        </p:nvSpPr>
        <p:spPr>
          <a:xfrm>
            <a:off x="4190618" y="419354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Oval 79"/>
          <p:cNvSpPr/>
          <p:nvPr/>
        </p:nvSpPr>
        <p:spPr>
          <a:xfrm>
            <a:off x="4527168" y="464439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Oval 80"/>
          <p:cNvSpPr/>
          <p:nvPr/>
        </p:nvSpPr>
        <p:spPr>
          <a:xfrm>
            <a:off x="4870068" y="464439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Oval 81"/>
          <p:cNvSpPr/>
          <p:nvPr/>
        </p:nvSpPr>
        <p:spPr>
          <a:xfrm>
            <a:off x="5244718" y="464439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Oval 82"/>
          <p:cNvSpPr/>
          <p:nvPr/>
        </p:nvSpPr>
        <p:spPr>
          <a:xfrm>
            <a:off x="5593968" y="5088890"/>
            <a:ext cx="137160" cy="137160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100000">
                <a:srgbClr val="FFFFFF"/>
              </a:gs>
            </a:gsLst>
            <a:lin ang="16200000" scaled="0"/>
            <a:tileRect/>
          </a:gra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4180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1" animBg="1"/>
      <p:bldP spid="76" grpId="0" animBg="1"/>
      <p:bldP spid="76" grpId="1" animBg="1"/>
      <p:bldP spid="77" grpId="0" animBg="1"/>
      <p:bldP spid="77" grpId="1" animBg="1"/>
      <p:bldP spid="79" grpId="0" animBg="1"/>
      <p:bldP spid="79" grpId="1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3016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Comic Sans MS" charset="0"/>
              </a:rPr>
              <a:t>Conclusions</a:t>
            </a:r>
            <a:endParaRPr lang="en-US" sz="3200" b="1" dirty="0">
              <a:latin typeface="Comic Sans MS" charset="0"/>
            </a:endParaRPr>
          </a:p>
        </p:txBody>
      </p:sp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0" y="470190"/>
            <a:ext cx="9144000" cy="2616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31775" indent="-231775" eaLnBrk="1" hangingPunct="1">
              <a:buFont typeface="Arial"/>
              <a:buChar char="•"/>
              <a:tabLst>
                <a:tab pos="635000" algn="l"/>
                <a:tab pos="1430338" algn="l"/>
              </a:tabLst>
            </a:pPr>
            <a:r>
              <a:rPr lang="en-US" sz="2800" b="1" dirty="0" smtClean="0">
                <a:latin typeface="Comic Sans MS" charset="0"/>
              </a:rPr>
              <a:t>Arc Clouds </a:t>
            </a:r>
          </a:p>
          <a:p>
            <a:pPr eaLnBrk="1" hangingPunct="1"/>
            <a:endParaRPr lang="en-US" sz="800" dirty="0">
              <a:latin typeface="Comic Sans MS" charset="0"/>
            </a:endParaRPr>
          </a:p>
          <a:p>
            <a:pPr eaLnBrk="1" hangingPunct="1"/>
            <a:r>
              <a:rPr lang="en-US" sz="2000" dirty="0">
                <a:latin typeface="Comic Sans MS" charset="0"/>
              </a:rPr>
              <a:t>	</a:t>
            </a:r>
            <a:r>
              <a:rPr lang="en-US" dirty="0" smtClean="0">
                <a:latin typeface="Comic Sans MS" charset="0"/>
              </a:rPr>
              <a:t>1) </a:t>
            </a:r>
            <a:r>
              <a:rPr lang="en-US" dirty="0">
                <a:latin typeface="Comic Sans MS" charset="0"/>
              </a:rPr>
              <a:t>Hypothesis: </a:t>
            </a:r>
            <a:r>
              <a:rPr lang="en-US" dirty="0" smtClean="0">
                <a:latin typeface="Comic Sans MS" charset="0"/>
              </a:rPr>
              <a:t>moist tropical sounding- not dry enough to 	    form substantial arc clouds (Dunion JCLIM 2011</a:t>
            </a:r>
            <a:r>
              <a:rPr lang="en-US" dirty="0">
                <a:latin typeface="Comic Sans MS" charset="0"/>
              </a:rPr>
              <a:t>)</a:t>
            </a:r>
          </a:p>
          <a:p>
            <a:pPr eaLnBrk="1" hangingPunct="1"/>
            <a:r>
              <a:rPr lang="en-US" dirty="0">
                <a:latin typeface="Comic Sans MS" charset="0"/>
              </a:rPr>
              <a:t>	</a:t>
            </a:r>
            <a:r>
              <a:rPr lang="en-US" dirty="0" smtClean="0">
                <a:latin typeface="Comic Sans MS" charset="0"/>
              </a:rPr>
              <a:t>2) </a:t>
            </a:r>
            <a:r>
              <a:rPr lang="en-US" dirty="0">
                <a:latin typeface="Comic Sans MS" charset="0"/>
              </a:rPr>
              <a:t>Disruption of TCs/AEWs via:</a:t>
            </a:r>
          </a:p>
          <a:p>
            <a:pPr eaLnBrk="1" hangingPunct="1">
              <a:tabLst>
                <a:tab pos="574675" algn="l"/>
                <a:tab pos="1203325" algn="l"/>
              </a:tabLst>
            </a:pPr>
            <a:r>
              <a:rPr lang="en-US" dirty="0">
                <a:latin typeface="Comic Sans MS" charset="0"/>
              </a:rPr>
              <a:t>		</a:t>
            </a:r>
            <a:r>
              <a:rPr lang="en-US" i="1" dirty="0">
                <a:latin typeface="Comic Sans MS" charset="0"/>
              </a:rPr>
              <a:t>a) bringing </a:t>
            </a:r>
            <a:r>
              <a:rPr lang="en-US" b="1" i="1" dirty="0">
                <a:latin typeface="Comic Sans MS" charset="0"/>
              </a:rPr>
              <a:t>cool</a:t>
            </a:r>
            <a:r>
              <a:rPr lang="en-US" i="1" dirty="0">
                <a:latin typeface="Comic Sans MS" charset="0"/>
              </a:rPr>
              <a:t>, </a:t>
            </a:r>
            <a:r>
              <a:rPr lang="en-US" b="1" i="1" dirty="0">
                <a:latin typeface="Comic Sans MS" charset="0"/>
              </a:rPr>
              <a:t>dry air</a:t>
            </a:r>
            <a:r>
              <a:rPr lang="en-US" i="1" dirty="0">
                <a:latin typeface="Comic Sans MS" charset="0"/>
              </a:rPr>
              <a:t> down into the </a:t>
            </a:r>
            <a:r>
              <a:rPr lang="en-US" b="1" i="1" dirty="0">
                <a:latin typeface="Comic Sans MS" charset="0"/>
              </a:rPr>
              <a:t>boundary layer</a:t>
            </a:r>
            <a:r>
              <a:rPr lang="en-US" i="1" dirty="0">
                <a:latin typeface="Comic Sans MS" charset="0"/>
              </a:rPr>
              <a:t>;</a:t>
            </a:r>
          </a:p>
          <a:p>
            <a:pPr eaLnBrk="1" hangingPunct="1">
              <a:tabLst>
                <a:tab pos="574675" algn="l"/>
                <a:tab pos="1203325" algn="l"/>
                <a:tab pos="1265238" algn="l"/>
              </a:tabLst>
            </a:pPr>
            <a:r>
              <a:rPr lang="en-US" i="1" dirty="0">
                <a:latin typeface="Comic Sans MS" charset="0"/>
              </a:rPr>
              <a:t>		b) promoting </a:t>
            </a:r>
            <a:r>
              <a:rPr lang="en-US" b="1" i="1" dirty="0">
                <a:latin typeface="Comic Sans MS" charset="0"/>
              </a:rPr>
              <a:t>low to mid-level</a:t>
            </a:r>
            <a:r>
              <a:rPr lang="en-US" i="1" dirty="0">
                <a:latin typeface="Comic Sans MS" charset="0"/>
              </a:rPr>
              <a:t> </a:t>
            </a:r>
            <a:r>
              <a:rPr lang="en-US" b="1" i="1" dirty="0">
                <a:latin typeface="Comic Sans MS" charset="0"/>
              </a:rPr>
              <a:t>outflow</a:t>
            </a:r>
            <a:r>
              <a:rPr lang="en-US" i="1" dirty="0">
                <a:latin typeface="Comic Sans MS" charset="0"/>
              </a:rPr>
              <a:t>;</a:t>
            </a:r>
          </a:p>
          <a:p>
            <a:pPr eaLnBrk="1" hangingPunct="1"/>
            <a:endParaRPr lang="en-US" sz="800" i="1" dirty="0">
              <a:latin typeface="Comic Sans MS" charset="0"/>
            </a:endParaRP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0" y="3102519"/>
            <a:ext cx="9144000" cy="12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74675" algn="l"/>
                <a:tab pos="143033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indent="231775" eaLnBrk="1" hangingPunct="1">
              <a:buFontTx/>
              <a:buChar char="•"/>
            </a:pPr>
            <a:r>
              <a:rPr lang="en-US" sz="2800" b="1" dirty="0" smtClean="0">
                <a:latin typeface="Comic Sans MS" charset="0"/>
              </a:rPr>
              <a:t>Dry Air &amp; AEWs/TCs Pathways: </a:t>
            </a:r>
            <a:r>
              <a:rPr lang="en-US" sz="2800" b="1" dirty="0">
                <a:latin typeface="Comic Sans MS" charset="0"/>
              </a:rPr>
              <a:t>B</a:t>
            </a:r>
            <a:r>
              <a:rPr lang="en-US" sz="2800" b="1" dirty="0" smtClean="0">
                <a:latin typeface="Comic Sans MS" charset="0"/>
              </a:rPr>
              <a:t>ig </a:t>
            </a:r>
            <a:r>
              <a:rPr lang="en-US" sz="2800" b="1" dirty="0">
                <a:latin typeface="Comic Sans MS" charset="0"/>
              </a:rPr>
              <a:t>P</a:t>
            </a:r>
            <a:r>
              <a:rPr lang="en-US" sz="2800" b="1" dirty="0" smtClean="0">
                <a:latin typeface="Comic Sans MS" charset="0"/>
              </a:rPr>
              <a:t>icture </a:t>
            </a:r>
          </a:p>
          <a:p>
            <a:pPr eaLnBrk="1" hangingPunct="1"/>
            <a:r>
              <a:rPr lang="en-US" dirty="0">
                <a:latin typeface="Comic Sans MS" charset="0"/>
              </a:rPr>
              <a:t>	</a:t>
            </a:r>
            <a:r>
              <a:rPr lang="en-US" dirty="0" smtClean="0">
                <a:latin typeface="Comic Sans MS" charset="0"/>
              </a:rPr>
              <a:t>-favored “big picture” pathways	</a:t>
            </a:r>
          </a:p>
          <a:p>
            <a:pPr eaLnBrk="1" hangingPunct="1"/>
            <a:r>
              <a:rPr lang="en-US" dirty="0">
                <a:latin typeface="Comic Sans MS" charset="0"/>
              </a:rPr>
              <a:t>	</a:t>
            </a:r>
            <a:r>
              <a:rPr lang="en-US" dirty="0" smtClean="0">
                <a:latin typeface="Comic Sans MS" charset="0"/>
              </a:rPr>
              <a:t>-resistance of the vortex to intrusion: can’t be ignored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4668740"/>
            <a:ext cx="91440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31775" indent="-231775">
              <a:buFont typeface="Arial"/>
              <a:buChar char="•"/>
            </a:pPr>
            <a:r>
              <a:rPr lang="en-US" sz="2800" b="1" dirty="0">
                <a:latin typeface="Comic Sans MS" charset="0"/>
              </a:rPr>
              <a:t>Dry Air &amp; AEWs/TCs Pathways: </a:t>
            </a:r>
            <a:r>
              <a:rPr lang="en-US" sz="2800" b="1" dirty="0" smtClean="0">
                <a:latin typeface="Comic Sans MS" charset="0"/>
              </a:rPr>
              <a:t>Smaller Picture</a:t>
            </a:r>
            <a:endParaRPr lang="en-US" sz="800" b="1" dirty="0" smtClean="0">
              <a:latin typeface="Comic Sans MS" charset="0"/>
            </a:endParaRPr>
          </a:p>
          <a:p>
            <a:pPr marL="511175"/>
            <a:r>
              <a:rPr lang="en-US" sz="2400" dirty="0" smtClean="0">
                <a:latin typeface="Comic Sans MS" charset="0"/>
              </a:rPr>
              <a:t>-dry air entrainment &amp; collated jets (Bill)</a:t>
            </a:r>
          </a:p>
          <a:p>
            <a:pPr marL="511175"/>
            <a:r>
              <a:rPr lang="en-US" sz="2400" dirty="0" smtClean="0">
                <a:latin typeface="Comic Sans MS" charset="0"/>
              </a:rPr>
              <a:t>-dry air + shear (shear vector alignment may be important)</a:t>
            </a:r>
            <a:endParaRPr lang="en-US" sz="2400" dirty="0">
              <a:latin typeface="Comic Sans MS" charset="0"/>
            </a:endParaRPr>
          </a:p>
          <a:p>
            <a:pPr indent="511175"/>
            <a:r>
              <a:rPr lang="en-US" sz="2400" dirty="0" smtClean="0">
                <a:latin typeface="Comic Sans MS" charset="0"/>
              </a:rPr>
              <a:t>-storm </a:t>
            </a:r>
            <a:r>
              <a:rPr lang="en-US" sz="2400" dirty="0">
                <a:latin typeface="Comic Sans MS" charset="0"/>
              </a:rPr>
              <a:t>motion </a:t>
            </a:r>
            <a:r>
              <a:rPr lang="en-US" sz="2400" dirty="0" smtClean="0">
                <a:latin typeface="Comic Sans MS" charset="0"/>
              </a:rPr>
              <a:t>relative to arc clouds…may be important</a:t>
            </a:r>
          </a:p>
          <a:p>
            <a:pPr indent="511175"/>
            <a:r>
              <a:rPr lang="en-US" sz="2400" dirty="0" smtClean="0">
                <a:latin typeface="Comic Sans MS" charset="0"/>
              </a:rPr>
              <a:t>-6-hr GOES IR BT differences….food for thought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999999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/>
      <p:bldP spid="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/>
        </p:nvSpPr>
        <p:spPr bwMode="auto">
          <a:xfrm>
            <a:off x="0" y="-15875"/>
            <a:ext cx="91440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Comic Sans MS" charset="0"/>
              </a:rPr>
              <a:t>Discussion Outline</a:t>
            </a:r>
          </a:p>
        </p:txBody>
      </p:sp>
      <p:sp>
        <p:nvSpPr>
          <p:cNvPr id="62467" name="Text Box 3"/>
          <p:cNvSpPr txBox="1">
            <a:spLocks noChangeArrowheads="1"/>
          </p:cNvSpPr>
          <p:nvPr/>
        </p:nvSpPr>
        <p:spPr bwMode="auto">
          <a:xfrm>
            <a:off x="304800" y="927823"/>
            <a:ext cx="8839200" cy="55707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indent="109538"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682625"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568325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800" dirty="0" smtClean="0">
                <a:latin typeface="Comic Sans MS" charset="0"/>
              </a:rPr>
              <a:t>Motivation: </a:t>
            </a:r>
          </a:p>
          <a:p>
            <a:pPr indent="0"/>
            <a:r>
              <a:rPr lang="en-US" dirty="0">
                <a:latin typeface="Comic Sans MS" charset="0"/>
              </a:rPr>
              <a:t>	</a:t>
            </a:r>
            <a:r>
              <a:rPr lang="en-US" dirty="0" smtClean="0">
                <a:latin typeface="Comic Sans MS" charset="0"/>
              </a:rPr>
              <a:t>	-</a:t>
            </a:r>
            <a:r>
              <a:rPr lang="en-US" i="1" dirty="0">
                <a:latin typeface="Comic Sans MS" charset="0"/>
              </a:rPr>
              <a:t>i</a:t>
            </a:r>
            <a:r>
              <a:rPr lang="en-US" i="1" dirty="0" smtClean="0">
                <a:latin typeface="Comic Sans MS" charset="0"/>
              </a:rPr>
              <a:t>mproved understanding of the interactions 	between 		 dry air and TCs (~600-800 </a:t>
            </a:r>
            <a:r>
              <a:rPr lang="en-US" i="1" dirty="0" err="1" smtClean="0">
                <a:latin typeface="Comic Sans MS" charset="0"/>
              </a:rPr>
              <a:t>mb</a:t>
            </a:r>
            <a:r>
              <a:rPr lang="en-US" i="1" dirty="0" smtClean="0">
                <a:latin typeface="Comic Sans MS" charset="0"/>
              </a:rPr>
              <a:t>)</a:t>
            </a:r>
            <a:endParaRPr lang="en-US" i="1" dirty="0">
              <a:latin typeface="Comic Sans MS" charset="0"/>
            </a:endParaRPr>
          </a:p>
          <a:p>
            <a:endParaRPr lang="en-US" dirty="0">
              <a:latin typeface="Comic Sans MS" charset="0"/>
            </a:endParaRPr>
          </a:p>
          <a:p>
            <a:pPr>
              <a:buFontTx/>
              <a:buChar char="•"/>
            </a:pPr>
            <a:r>
              <a:rPr lang="en-US" sz="2800" dirty="0">
                <a:latin typeface="Comic Sans MS" charset="0"/>
              </a:rPr>
              <a:t>Background</a:t>
            </a:r>
          </a:p>
          <a:p>
            <a:r>
              <a:rPr lang="en-US" dirty="0">
                <a:latin typeface="Comic Sans MS" charset="0"/>
              </a:rPr>
              <a:t>		-</a:t>
            </a:r>
            <a:r>
              <a:rPr lang="en-US" i="1" dirty="0">
                <a:latin typeface="Comic Sans MS" charset="0"/>
              </a:rPr>
              <a:t>arc </a:t>
            </a:r>
            <a:r>
              <a:rPr lang="en-US" i="1" dirty="0" smtClean="0">
                <a:latin typeface="Comic Sans MS" charset="0"/>
              </a:rPr>
              <a:t>clouds &amp; low to mid-level dry air</a:t>
            </a:r>
          </a:p>
          <a:p>
            <a:endParaRPr lang="en-US" dirty="0">
              <a:latin typeface="Comic Sans MS" charset="0"/>
            </a:endParaRPr>
          </a:p>
          <a:p>
            <a:pPr>
              <a:buFontTx/>
              <a:buChar char="•"/>
            </a:pPr>
            <a:r>
              <a:rPr lang="en-US" sz="2800" dirty="0" smtClean="0">
                <a:latin typeface="Comic Sans MS" charset="0"/>
              </a:rPr>
              <a:t>Dry Air &amp; AEWs/TCs: The Big Picture</a:t>
            </a:r>
          </a:p>
          <a:p>
            <a:pPr indent="0"/>
            <a:r>
              <a:rPr lang="en-US" dirty="0" smtClean="0"/>
              <a:t>		-</a:t>
            </a:r>
            <a:r>
              <a:rPr lang="en-US" i="1" dirty="0" smtClean="0">
                <a:latin typeface="Comic Sans MS" charset="0"/>
              </a:rPr>
              <a:t>low </a:t>
            </a:r>
            <a:r>
              <a:rPr lang="en-US" i="1" dirty="0">
                <a:latin typeface="Comic Sans MS" charset="0"/>
              </a:rPr>
              <a:t>to mid-level dry air pathways</a:t>
            </a:r>
          </a:p>
          <a:p>
            <a:pPr indent="0"/>
            <a:endParaRPr lang="en-US" dirty="0" smtClean="0">
              <a:latin typeface="Comic Sans MS" charset="0"/>
            </a:endParaRPr>
          </a:p>
          <a:p>
            <a:pPr>
              <a:buFontTx/>
              <a:buChar char="•"/>
            </a:pPr>
            <a:r>
              <a:rPr lang="en-US" sz="2800" dirty="0">
                <a:latin typeface="Comic Sans MS" charset="0"/>
              </a:rPr>
              <a:t>Dry Air &amp; </a:t>
            </a:r>
            <a:r>
              <a:rPr lang="en-US" sz="2800" dirty="0" smtClean="0">
                <a:latin typeface="Comic Sans MS" charset="0"/>
              </a:rPr>
              <a:t>AEWs/TCs: The Smaller Picture</a:t>
            </a:r>
          </a:p>
          <a:p>
            <a:pPr lvl="2"/>
            <a:r>
              <a:rPr lang="en-US" dirty="0">
                <a:latin typeface="Comic Sans MS" charset="0"/>
              </a:rPr>
              <a:t>-</a:t>
            </a:r>
            <a:r>
              <a:rPr lang="en-US" dirty="0" smtClean="0">
                <a:latin typeface="Comic Sans MS" charset="0"/>
              </a:rPr>
              <a:t>a </a:t>
            </a:r>
            <a:r>
              <a:rPr lang="en-US" dirty="0">
                <a:latin typeface="Comic Sans MS" charset="0"/>
              </a:rPr>
              <a:t>t</a:t>
            </a:r>
            <a:r>
              <a:rPr lang="en-US" dirty="0" smtClean="0">
                <a:latin typeface="Comic Sans MS" charset="0"/>
              </a:rPr>
              <a:t>ale of 2 TCs &amp; dry air intrusions		</a:t>
            </a:r>
          </a:p>
          <a:p>
            <a:endParaRPr lang="en-US" dirty="0" smtClean="0">
              <a:latin typeface="Comic Sans MS" charset="0"/>
            </a:endParaRPr>
          </a:p>
          <a:p>
            <a:pPr>
              <a:buFontTx/>
              <a:buChar char="•"/>
            </a:pPr>
            <a:r>
              <a:rPr lang="en-US" sz="2800" dirty="0" smtClean="0">
                <a:latin typeface="Comic Sans MS" charset="0"/>
              </a:rPr>
              <a:t>Conclusions </a:t>
            </a:r>
            <a:r>
              <a:rPr lang="en-US" sz="2800" dirty="0">
                <a:latin typeface="Comic Sans MS" charset="0"/>
              </a:rPr>
              <a:t>&amp; Future </a:t>
            </a:r>
            <a:r>
              <a:rPr lang="en-US" sz="2800" dirty="0" smtClean="0">
                <a:latin typeface="Comic Sans MS" charset="0"/>
              </a:rPr>
              <a:t>Work</a:t>
            </a:r>
            <a:endParaRPr lang="en-US" sz="2800" dirty="0">
              <a:latin typeface="Comic Sans MS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30163"/>
            <a:ext cx="914400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200" b="1" dirty="0" smtClean="0">
                <a:latin typeface="Comic Sans MS" charset="0"/>
              </a:rPr>
              <a:t>Future </a:t>
            </a:r>
            <a:r>
              <a:rPr lang="en-US" sz="3200" b="1" dirty="0">
                <a:latin typeface="Comic Sans MS" charset="0"/>
              </a:rPr>
              <a:t>Work</a:t>
            </a:r>
          </a:p>
        </p:txBody>
      </p:sp>
      <p:sp>
        <p:nvSpPr>
          <p:cNvPr id="58372" name="Text Box 4"/>
          <p:cNvSpPr txBox="1">
            <a:spLocks noChangeArrowheads="1"/>
          </p:cNvSpPr>
          <p:nvPr/>
        </p:nvSpPr>
        <p:spPr bwMode="auto">
          <a:xfrm>
            <a:off x="0" y="1201517"/>
            <a:ext cx="9144000" cy="4770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288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defTabSz="288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defTabSz="288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defTabSz="288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defTabSz="2889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defTabSz="288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defTabSz="288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defTabSz="288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defTabSz="2889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FontTx/>
              <a:buChar char="•"/>
            </a:pPr>
            <a:r>
              <a:rPr lang="en-US" sz="2800" b="1" dirty="0">
                <a:latin typeface="Comic Sans MS" charset="0"/>
              </a:rPr>
              <a:t>Down the </a:t>
            </a:r>
            <a:r>
              <a:rPr lang="en-US" sz="2800" b="1" dirty="0" smtClean="0">
                <a:latin typeface="Comic Sans MS" charset="0"/>
              </a:rPr>
              <a:t>Road:</a:t>
            </a:r>
          </a:p>
          <a:p>
            <a:pPr>
              <a:buFontTx/>
              <a:buChar char="•"/>
            </a:pPr>
            <a:endParaRPr lang="en-US" sz="1200" b="1" dirty="0">
              <a:latin typeface="Comic Sans MS" charset="0"/>
            </a:endParaRPr>
          </a:p>
          <a:p>
            <a:pPr marL="742950" indent="-277813">
              <a:buFont typeface="+mj-lt"/>
              <a:buAutoNum type="arabicParenR"/>
            </a:pPr>
            <a:r>
              <a:rPr lang="en-US" dirty="0">
                <a:latin typeface="Comic Sans MS" charset="0"/>
              </a:rPr>
              <a:t>T</a:t>
            </a:r>
            <a:r>
              <a:rPr lang="en-US" dirty="0" smtClean="0">
                <a:latin typeface="Comic Sans MS" charset="0"/>
              </a:rPr>
              <a:t>est TPW in SHIPS (especially genesis cases)</a:t>
            </a:r>
          </a:p>
          <a:p>
            <a:pPr marL="742950" indent="-277813">
              <a:buFont typeface="+mj-lt"/>
              <a:buAutoNum type="arabicParenR"/>
            </a:pPr>
            <a:endParaRPr lang="en-US" sz="800" dirty="0">
              <a:latin typeface="Comic Sans MS" charset="0"/>
            </a:endParaRPr>
          </a:p>
          <a:p>
            <a:pPr marL="742950" indent="-277813">
              <a:buFont typeface="+mj-lt"/>
              <a:buAutoNum type="arabicParenR"/>
            </a:pPr>
            <a:r>
              <a:rPr lang="en-US" dirty="0">
                <a:latin typeface="Comic Sans MS" charset="0"/>
              </a:rPr>
              <a:t> I</a:t>
            </a:r>
            <a:r>
              <a:rPr lang="en-US" dirty="0" smtClean="0">
                <a:latin typeface="Comic Sans MS" charset="0"/>
              </a:rPr>
              <a:t>dealized modeling of arc clouds</a:t>
            </a:r>
          </a:p>
          <a:p>
            <a:pPr marL="742950" indent="-277813">
              <a:buFont typeface="+mj-lt"/>
              <a:buAutoNum type="arabicParenR"/>
            </a:pPr>
            <a:endParaRPr lang="en-US" sz="800" dirty="0">
              <a:latin typeface="Comic Sans MS" charset="0"/>
            </a:endParaRPr>
          </a:p>
          <a:p>
            <a:pPr marL="742950" indent="-277813">
              <a:buFont typeface="+mj-lt"/>
              <a:buAutoNum type="arabicParenR"/>
            </a:pPr>
            <a:r>
              <a:rPr lang="en-US" dirty="0" smtClean="0">
                <a:latin typeface="Comic Sans MS" charset="0"/>
              </a:rPr>
              <a:t> UL BT cooling rings</a:t>
            </a:r>
          </a:p>
          <a:p>
            <a:pPr marL="465137"/>
            <a:r>
              <a:rPr lang="en-US" dirty="0" smtClean="0">
                <a:latin typeface="Comic Sans MS" charset="0"/>
              </a:rPr>
              <a:t>		-hmmm…that’s interesting (</a:t>
            </a:r>
            <a:r>
              <a:rPr lang="en-US" dirty="0" err="1" smtClean="0">
                <a:latin typeface="Comic Sans MS" charset="0"/>
              </a:rPr>
              <a:t>Zipser</a:t>
            </a:r>
            <a:r>
              <a:rPr lang="en-US" dirty="0" smtClean="0">
                <a:latin typeface="Comic Sans MS" charset="0"/>
              </a:rPr>
              <a:t> IHC 2011)</a:t>
            </a:r>
          </a:p>
          <a:p>
            <a:pPr marL="465137"/>
            <a:r>
              <a:rPr lang="en-US" dirty="0">
                <a:latin typeface="Comic Sans MS" charset="0"/>
              </a:rPr>
              <a:t>		</a:t>
            </a:r>
            <a:r>
              <a:rPr lang="en-US" dirty="0" smtClean="0">
                <a:latin typeface="Comic Sans MS" charset="0"/>
              </a:rPr>
              <a:t>-Predictability?</a:t>
            </a:r>
          </a:p>
          <a:p>
            <a:pPr marL="465137"/>
            <a:r>
              <a:rPr lang="en-US" dirty="0">
                <a:latin typeface="Comic Sans MS" charset="0"/>
              </a:rPr>
              <a:t>	</a:t>
            </a:r>
            <a:r>
              <a:rPr lang="en-US" dirty="0" smtClean="0">
                <a:latin typeface="Comic Sans MS" charset="0"/>
              </a:rPr>
              <a:t>	-relationship to EWCs?</a:t>
            </a:r>
          </a:p>
          <a:p>
            <a:pPr marL="742950" indent="-277813">
              <a:buFont typeface="+mj-lt"/>
              <a:buAutoNum type="arabicParenR"/>
            </a:pPr>
            <a:endParaRPr lang="en-US" sz="800" dirty="0" smtClean="0">
              <a:latin typeface="Comic Sans MS" charset="0"/>
            </a:endParaRPr>
          </a:p>
          <a:p>
            <a:pPr marL="922337" indent="-457200">
              <a:buFont typeface="+mj-lt"/>
              <a:buAutoNum type="arabicParenR" startAt="4"/>
            </a:pPr>
            <a:r>
              <a:rPr lang="en-US" dirty="0">
                <a:latin typeface="Comic Sans MS" charset="0"/>
              </a:rPr>
              <a:t> </a:t>
            </a:r>
            <a:r>
              <a:rPr lang="en-US" dirty="0" smtClean="0">
                <a:latin typeface="Comic Sans MS" charset="0"/>
              </a:rPr>
              <a:t>HRD Hurricane Field Program</a:t>
            </a:r>
          </a:p>
          <a:p>
            <a:pPr marL="465137"/>
            <a:r>
              <a:rPr lang="en-US" dirty="0">
                <a:latin typeface="Comic Sans MS" charset="0"/>
              </a:rPr>
              <a:t>	</a:t>
            </a:r>
            <a:r>
              <a:rPr lang="en-US" dirty="0" smtClean="0">
                <a:latin typeface="Comic Sans MS" charset="0"/>
              </a:rPr>
              <a:t>		-</a:t>
            </a:r>
            <a:r>
              <a:rPr lang="en-US" dirty="0">
                <a:latin typeface="Comic Sans MS" charset="0"/>
              </a:rPr>
              <a:t>Use TPW &amp; SHIPS (swinging shear vector) to target 			</a:t>
            </a:r>
            <a:r>
              <a:rPr lang="en-US" dirty="0" smtClean="0">
                <a:latin typeface="Comic Sans MS" charset="0"/>
              </a:rPr>
              <a:t>  arc </a:t>
            </a:r>
            <a:r>
              <a:rPr lang="en-US" dirty="0">
                <a:latin typeface="Comic Sans MS" charset="0"/>
              </a:rPr>
              <a:t>cloud events/better understand BT </a:t>
            </a:r>
            <a:r>
              <a:rPr lang="en-US" dirty="0" smtClean="0">
                <a:latin typeface="Comic Sans MS" charset="0"/>
              </a:rPr>
              <a:t>ring</a:t>
            </a:r>
          </a:p>
          <a:p>
            <a:pPr marL="465137"/>
            <a:r>
              <a:rPr lang="en-US" dirty="0">
                <a:latin typeface="Comic Sans MS" charset="0"/>
              </a:rPr>
              <a:t>	</a:t>
            </a:r>
            <a:r>
              <a:rPr lang="en-US" dirty="0" smtClean="0">
                <a:latin typeface="Comic Sans MS" charset="0"/>
              </a:rPr>
              <a:t>		-Aircraft data: P-3 Doppler; P3/G-IV GPS </a:t>
            </a:r>
            <a:r>
              <a:rPr lang="en-US" dirty="0" err="1" smtClean="0">
                <a:latin typeface="Comic Sans MS" charset="0"/>
              </a:rPr>
              <a:t>dropsondes</a:t>
            </a:r>
            <a:r>
              <a:rPr lang="en-US" dirty="0" smtClean="0">
                <a:latin typeface="Comic Sans MS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271562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60325" y="0"/>
            <a:ext cx="908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Comic Sans MS" charset="0"/>
              </a:rPr>
              <a:t>Arc Clouds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-1" y="2363783"/>
            <a:ext cx="5494867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endParaRPr lang="en-US" sz="1200" u="sng" dirty="0">
              <a:latin typeface="Comic Sans MS" charset="0"/>
            </a:endParaRPr>
          </a:p>
          <a:p>
            <a:pPr marL="287338" indent="-287338" eaLnBrk="1" hangingPunct="1">
              <a:buFont typeface="Arial" charset="0"/>
              <a:buNone/>
            </a:pPr>
            <a:r>
              <a:rPr lang="en-US" dirty="0">
                <a:latin typeface="Comic Sans MS" charset="0"/>
              </a:rPr>
              <a:t>2</a:t>
            </a:r>
            <a:r>
              <a:rPr lang="en-US" dirty="0" smtClean="0">
                <a:latin typeface="Comic Sans MS" charset="0"/>
              </a:rPr>
              <a:t>.The </a:t>
            </a:r>
            <a:r>
              <a:rPr lang="en-US" dirty="0">
                <a:latin typeface="Comic Sans MS" charset="0"/>
              </a:rPr>
              <a:t>moist tropical </a:t>
            </a:r>
            <a:r>
              <a:rPr lang="en-US" dirty="0" smtClean="0">
                <a:latin typeface="Comic Sans MS" charset="0"/>
              </a:rPr>
              <a:t>sounding (Dunion JCLIM 2011) </a:t>
            </a:r>
            <a:r>
              <a:rPr lang="en-US" dirty="0">
                <a:latin typeface="Comic Sans MS" charset="0"/>
              </a:rPr>
              <a:t>is insufficiently dry in the low to mid-levels (i.e. below the freezing level) to </a:t>
            </a:r>
            <a:r>
              <a:rPr lang="en-US" dirty="0" smtClean="0">
                <a:latin typeface="Comic Sans MS" charset="0"/>
              </a:rPr>
              <a:t>form substantial </a:t>
            </a:r>
            <a:r>
              <a:rPr lang="en-US" dirty="0">
                <a:latin typeface="Comic Sans MS" charset="0"/>
              </a:rPr>
              <a:t>arc clouds;</a:t>
            </a:r>
          </a:p>
        </p:txBody>
      </p:sp>
      <p:sp>
        <p:nvSpPr>
          <p:cNvPr id="14340" name="Text Box 4"/>
          <p:cNvSpPr txBox="1">
            <a:spLocks noChangeArrowheads="1"/>
          </p:cNvSpPr>
          <p:nvPr/>
        </p:nvSpPr>
        <p:spPr bwMode="auto">
          <a:xfrm>
            <a:off x="0" y="5063059"/>
            <a:ext cx="9144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287338" indent="-287338" eaLnBrk="1" hangingPunct="1">
              <a:buFont typeface="Arial" charset="0"/>
              <a:buNone/>
            </a:pPr>
            <a:r>
              <a:rPr lang="en-US" dirty="0">
                <a:latin typeface="Comic Sans MS" charset="0"/>
              </a:rPr>
              <a:t>3</a:t>
            </a:r>
            <a:r>
              <a:rPr lang="en-US" dirty="0" smtClean="0">
                <a:latin typeface="Comic Sans MS" charset="0"/>
              </a:rPr>
              <a:t>.Arc </a:t>
            </a:r>
            <a:r>
              <a:rPr lang="en-US" dirty="0">
                <a:latin typeface="Comic Sans MS" charset="0"/>
              </a:rPr>
              <a:t>cloud formation </a:t>
            </a:r>
            <a:r>
              <a:rPr lang="en-US" dirty="0" smtClean="0">
                <a:latin typeface="Comic Sans MS" charset="0"/>
              </a:rPr>
              <a:t>is associated with inhibited TC </a:t>
            </a:r>
            <a:r>
              <a:rPr lang="en-US" dirty="0">
                <a:latin typeface="Comic Sans MS" charset="0"/>
              </a:rPr>
              <a:t>development in the short </a:t>
            </a:r>
            <a:r>
              <a:rPr lang="en-US" dirty="0" smtClean="0">
                <a:latin typeface="Comic Sans MS" charset="0"/>
              </a:rPr>
              <a:t>term:</a:t>
            </a:r>
            <a:endParaRPr lang="en-US" dirty="0">
              <a:latin typeface="Comic Sans MS" charset="0"/>
            </a:endParaRPr>
          </a:p>
          <a:p>
            <a:pPr eaLnBrk="1" hangingPunct="1"/>
            <a:r>
              <a:rPr lang="en-US" dirty="0">
                <a:latin typeface="Comic Sans MS" charset="0"/>
              </a:rPr>
              <a:t>		a) bringing </a:t>
            </a:r>
            <a:r>
              <a:rPr lang="en-US" b="1" dirty="0">
                <a:latin typeface="Comic Sans MS" charset="0"/>
              </a:rPr>
              <a:t>cool</a:t>
            </a:r>
            <a:r>
              <a:rPr lang="en-US" dirty="0">
                <a:latin typeface="Comic Sans MS" charset="0"/>
              </a:rPr>
              <a:t>, </a:t>
            </a:r>
            <a:r>
              <a:rPr lang="en-US" b="1" dirty="0">
                <a:latin typeface="Comic Sans MS" charset="0"/>
              </a:rPr>
              <a:t>dry air</a:t>
            </a:r>
            <a:r>
              <a:rPr lang="en-US" dirty="0">
                <a:latin typeface="Comic Sans MS" charset="0"/>
              </a:rPr>
              <a:t> down into the </a:t>
            </a:r>
            <a:r>
              <a:rPr lang="en-US" b="1" dirty="0">
                <a:latin typeface="Comic Sans MS" charset="0"/>
              </a:rPr>
              <a:t>boundary layer</a:t>
            </a:r>
            <a:r>
              <a:rPr lang="en-US" dirty="0">
                <a:latin typeface="Comic Sans MS" charset="0"/>
              </a:rPr>
              <a:t>;</a:t>
            </a:r>
          </a:p>
          <a:p>
            <a:pPr eaLnBrk="1" hangingPunct="1"/>
            <a:r>
              <a:rPr lang="en-US" dirty="0">
                <a:latin typeface="Comic Sans MS" charset="0"/>
              </a:rPr>
              <a:t>		b) promoting </a:t>
            </a:r>
            <a:r>
              <a:rPr lang="en-US" b="1" dirty="0">
                <a:latin typeface="Comic Sans MS" charset="0"/>
              </a:rPr>
              <a:t>low to mid-level</a:t>
            </a:r>
            <a:r>
              <a:rPr lang="en-US" dirty="0">
                <a:latin typeface="Comic Sans MS" charset="0"/>
              </a:rPr>
              <a:t> </a:t>
            </a:r>
            <a:r>
              <a:rPr lang="en-US" b="1" dirty="0">
                <a:latin typeface="Comic Sans MS" charset="0"/>
              </a:rPr>
              <a:t>outflow</a:t>
            </a:r>
            <a:r>
              <a:rPr lang="en-US" dirty="0">
                <a:latin typeface="Comic Sans MS" charset="0"/>
              </a:rPr>
              <a:t>; </a:t>
            </a:r>
            <a:endParaRPr lang="en-US" b="1" dirty="0">
              <a:latin typeface="Comic Sans MS" charset="0"/>
            </a:endParaRPr>
          </a:p>
        </p:txBody>
      </p:sp>
      <p:sp>
        <p:nvSpPr>
          <p:cNvPr id="14341" name="Text Box 5"/>
          <p:cNvSpPr txBox="1">
            <a:spLocks noChangeArrowheads="1"/>
          </p:cNvSpPr>
          <p:nvPr/>
        </p:nvSpPr>
        <p:spPr bwMode="auto">
          <a:xfrm>
            <a:off x="0" y="694255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39725" indent="-3397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10287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600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21717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743200" indent="-4572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4572000" indent="-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u="sng" dirty="0">
                <a:latin typeface="Comic Sans MS" charset="0"/>
              </a:rPr>
              <a:t>Hypotheses</a:t>
            </a:r>
          </a:p>
          <a:p>
            <a:pPr eaLnBrk="1" hangingPunct="1"/>
            <a:endParaRPr lang="en-US" sz="800" u="sng" dirty="0">
              <a:latin typeface="Comic Sans MS" charset="0"/>
            </a:endParaRPr>
          </a:p>
          <a:p>
            <a:pPr eaLnBrk="1" hangingPunct="1">
              <a:buFont typeface="Arial" charset="0"/>
              <a:buNone/>
            </a:pPr>
            <a:r>
              <a:rPr lang="en-US" dirty="0">
                <a:latin typeface="Comic Sans MS" charset="0"/>
              </a:rPr>
              <a:t>1. Null Hypothesis: Arc clouds: ubiquitous to the tropics…nice pictures…no TC/AEW impact; </a:t>
            </a:r>
          </a:p>
        </p:txBody>
      </p:sp>
      <p:pic>
        <p:nvPicPr>
          <p:cNvPr id="2" name="Picture 1" descr="aqua_030916_1740z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222" r="6383" b="4815"/>
          <a:stretch/>
        </p:blipFill>
        <p:spPr>
          <a:xfrm>
            <a:off x="5494866" y="1903866"/>
            <a:ext cx="3649133" cy="31761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9" grpId="0"/>
      <p:bldP spid="1434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758700"/>
            <a:ext cx="4570483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 smtClean="0"/>
              <a:t>JOYCE</a:t>
            </a:r>
            <a:r>
              <a:rPr lang="en-US" sz="1400" b="1" u="sng" dirty="0"/>
              <a:t> </a:t>
            </a:r>
            <a:r>
              <a:rPr lang="en-US" sz="1400" b="1" u="sng" dirty="0" smtClean="0"/>
              <a:t>(28 </a:t>
            </a:r>
            <a:r>
              <a:rPr lang="en-US" sz="1400" b="1" u="sng" dirty="0"/>
              <a:t>SEP </a:t>
            </a:r>
            <a:r>
              <a:rPr lang="en-US" sz="1400" b="1" u="sng" dirty="0" smtClean="0"/>
              <a:t>2000):</a:t>
            </a:r>
            <a:endParaRPr lang="en-US" sz="1400" b="1" u="sng" dirty="0"/>
          </a:p>
          <a:p>
            <a:r>
              <a:rPr lang="en-US" sz="1400" dirty="0"/>
              <a:t>HOWEVER...THERE ARE </a:t>
            </a:r>
            <a:r>
              <a:rPr lang="en-US" sz="1400" b="1" dirty="0">
                <a:solidFill>
                  <a:srgbClr val="FF0000"/>
                </a:solidFill>
              </a:rPr>
              <a:t>ARC CLOUDS </a:t>
            </a:r>
            <a:r>
              <a:rPr lang="en-US" sz="1400" dirty="0"/>
              <a:t>MOVING AWAY FROM THE SYSTEM WHILE THE OVERALL PATTERN REMAINS NONDESCRIPT.  THIS </a:t>
            </a:r>
            <a:r>
              <a:rPr lang="en-US" sz="1400" dirty="0" smtClean="0"/>
              <a:t>IN GENERAL </a:t>
            </a:r>
            <a:r>
              <a:rPr lang="en-US" sz="1400" dirty="0"/>
              <a:t>MEANS THAT THE TROPICAL CYCLONE IS NOT EXPECTED </a:t>
            </a:r>
            <a:r>
              <a:rPr lang="en-US" sz="1400" dirty="0" smtClean="0"/>
              <a:t>TO STRENGTHEN </a:t>
            </a:r>
            <a:r>
              <a:rPr lang="en-US" sz="1400" dirty="0"/>
              <a:t>THROUGH THE NEXT 6 TO 12 HOURS.  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u="sng" dirty="0" smtClean="0"/>
              <a:t>ERIN</a:t>
            </a:r>
            <a:r>
              <a:rPr lang="en-US" sz="1400" b="1" u="sng" dirty="0"/>
              <a:t> </a:t>
            </a:r>
            <a:r>
              <a:rPr lang="en-US" sz="1400" b="1" u="sng" dirty="0" smtClean="0"/>
              <a:t>(04 </a:t>
            </a:r>
            <a:r>
              <a:rPr lang="en-US" sz="1400" b="1" u="sng" dirty="0"/>
              <a:t>SEP </a:t>
            </a:r>
            <a:r>
              <a:rPr lang="en-US" sz="1400" b="1" u="sng" dirty="0" smtClean="0"/>
              <a:t>2001):</a:t>
            </a:r>
            <a:endParaRPr lang="en-US" sz="1400" b="1" u="sng" dirty="0"/>
          </a:p>
          <a:p>
            <a:r>
              <a:rPr lang="en-US" sz="1400" dirty="0"/>
              <a:t>...DEEP CONVECTION </a:t>
            </a:r>
            <a:r>
              <a:rPr lang="en-US" sz="1400" dirty="0" smtClean="0"/>
              <a:t>HAS BEEN </a:t>
            </a:r>
            <a:r>
              <a:rPr lang="en-US" sz="1400" dirty="0"/>
              <a:t>INTERMITTENT AND </a:t>
            </a:r>
            <a:r>
              <a:rPr lang="en-US" sz="1400" b="1" dirty="0">
                <a:solidFill>
                  <a:srgbClr val="FF0000"/>
                </a:solidFill>
              </a:rPr>
              <a:t>ARC CLOUDS</a:t>
            </a:r>
            <a:r>
              <a:rPr lang="en-US" sz="1400" dirty="0"/>
              <a:t> ARE MOVING AWAY FROM THE STORM.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u="sng" dirty="0" smtClean="0"/>
              <a:t>ROSA</a:t>
            </a:r>
            <a:r>
              <a:rPr lang="en-US" sz="1400" b="1" u="sng" dirty="0"/>
              <a:t> </a:t>
            </a:r>
            <a:r>
              <a:rPr lang="en-US" sz="1400" b="1" u="sng" dirty="0" smtClean="0"/>
              <a:t>(09 </a:t>
            </a:r>
            <a:r>
              <a:rPr lang="en-US" sz="1400" b="1" u="sng" dirty="0"/>
              <a:t>NOV </a:t>
            </a:r>
            <a:r>
              <a:rPr lang="en-US" sz="1400" b="1" u="sng" dirty="0" smtClean="0"/>
              <a:t>2006):</a:t>
            </a:r>
            <a:endParaRPr lang="en-US" sz="1400" b="1" u="sng" dirty="0"/>
          </a:p>
          <a:p>
            <a:r>
              <a:rPr lang="en-US" sz="1400" dirty="0"/>
              <a:t>...AND THE PRESENCE OF </a:t>
            </a:r>
            <a:r>
              <a:rPr lang="en-US" sz="1400" b="1" dirty="0">
                <a:solidFill>
                  <a:srgbClr val="FF0000"/>
                </a:solidFill>
              </a:rPr>
              <a:t>ARC CLOUDS </a:t>
            </a:r>
            <a:r>
              <a:rPr lang="en-US" sz="1400" dirty="0"/>
              <a:t>IMPLIES THAT DRY AIR IS NOW AFFECTING THE CYCLONE.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u="sng" dirty="0" smtClean="0"/>
              <a:t>CHRIS</a:t>
            </a:r>
            <a:r>
              <a:rPr lang="en-US" sz="1400" b="1" u="sng" dirty="0"/>
              <a:t> </a:t>
            </a:r>
            <a:r>
              <a:rPr lang="en-US" sz="1400" b="1" u="sng" dirty="0" smtClean="0"/>
              <a:t>(02 </a:t>
            </a:r>
            <a:r>
              <a:rPr lang="en-US" sz="1400" b="1" u="sng" dirty="0"/>
              <a:t>AUG </a:t>
            </a:r>
            <a:r>
              <a:rPr lang="en-US" sz="1400" b="1" u="sng" dirty="0" smtClean="0"/>
              <a:t>2006):</a:t>
            </a:r>
            <a:endParaRPr lang="en-US" sz="1400" b="1" u="sng" dirty="0"/>
          </a:p>
          <a:p>
            <a:r>
              <a:rPr lang="en-US" sz="1400" dirty="0"/>
              <a:t>...AND ANIMATION OF VISIBLE SATELLITE IMAGERY SHOWS </a:t>
            </a:r>
            <a:r>
              <a:rPr lang="en-US" sz="1400" b="1" dirty="0">
                <a:solidFill>
                  <a:srgbClr val="FF0000"/>
                </a:solidFill>
              </a:rPr>
              <a:t>ARC CLOUDS </a:t>
            </a:r>
            <a:r>
              <a:rPr lang="en-US" sz="1400" dirty="0"/>
              <a:t>EMANATING NORTHWESTWARD FROM THE STORM.  ALL OF THE ABOVE SUGGEST THAT LITTLE INCREASE IN STRENGTH IS LIKELY IN </a:t>
            </a:r>
            <a:r>
              <a:rPr lang="en-US" sz="1400" dirty="0" smtClean="0"/>
              <a:t>THE SHORT </a:t>
            </a:r>
            <a:r>
              <a:rPr lang="en-US" sz="1400" dirty="0"/>
              <a:t>TERM.</a:t>
            </a:r>
          </a:p>
          <a:p>
            <a:endParaRPr lang="en-US" sz="1400" dirty="0" smtClean="0">
              <a:latin typeface="Times"/>
              <a:cs typeface="Times"/>
            </a:endParaRPr>
          </a:p>
          <a:p>
            <a:r>
              <a:rPr lang="en-US" sz="1400" b="1" u="sng" dirty="0" smtClean="0"/>
              <a:t>INGRID</a:t>
            </a:r>
            <a:r>
              <a:rPr lang="en-US" sz="1400" b="1" u="sng" dirty="0"/>
              <a:t> </a:t>
            </a:r>
            <a:r>
              <a:rPr lang="en-US" sz="1400" b="1" u="sng" dirty="0" smtClean="0"/>
              <a:t>(16 </a:t>
            </a:r>
            <a:r>
              <a:rPr lang="en-US" sz="1400" b="1" u="sng" dirty="0"/>
              <a:t>SEP </a:t>
            </a:r>
            <a:r>
              <a:rPr lang="en-US" sz="1400" b="1" u="sng" dirty="0" smtClean="0"/>
              <a:t>2007):</a:t>
            </a:r>
            <a:endParaRPr lang="en-US" sz="1400" b="1" u="sng" dirty="0"/>
          </a:p>
          <a:p>
            <a:r>
              <a:rPr lang="en-US" sz="1400" dirty="0"/>
              <a:t>MOREOVER...A NUMBER OF </a:t>
            </a:r>
            <a:r>
              <a:rPr lang="en-US" sz="1400" b="1" dirty="0">
                <a:solidFill>
                  <a:srgbClr val="FF0000"/>
                </a:solidFill>
              </a:rPr>
              <a:t>ARC CLOUDS</a:t>
            </a:r>
            <a:r>
              <a:rPr lang="en-US" sz="1400" dirty="0"/>
              <a:t>...IMPLYING LOW-LEVEL DIVERGENCE...ARE SEEN EMANATING FROM THE WESTERN PORTION OF </a:t>
            </a:r>
            <a:r>
              <a:rPr lang="en-US" sz="1400" dirty="0" smtClean="0"/>
              <a:t>THE SYSTEM.</a:t>
            </a:r>
            <a:endParaRPr lang="en-US" sz="1400" dirty="0"/>
          </a:p>
        </p:txBody>
      </p:sp>
      <p:sp>
        <p:nvSpPr>
          <p:cNvPr id="5" name="TextBox 4"/>
          <p:cNvSpPr txBox="1"/>
          <p:nvPr/>
        </p:nvSpPr>
        <p:spPr>
          <a:xfrm>
            <a:off x="4569190" y="758700"/>
            <a:ext cx="4570483" cy="5478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u="sng" dirty="0"/>
              <a:t>JOSPEHINE (03 SEP 2008): </a:t>
            </a:r>
          </a:p>
          <a:p>
            <a:r>
              <a:rPr lang="en-US" sz="1400" dirty="0"/>
              <a:t>ADDITIONALLY...THE PRESENCE OF </a:t>
            </a:r>
            <a:r>
              <a:rPr lang="en-US" sz="1400" b="1" dirty="0">
                <a:solidFill>
                  <a:srgbClr val="FF0000"/>
                </a:solidFill>
              </a:rPr>
              <a:t>ARC CLOUDS </a:t>
            </a:r>
            <a:r>
              <a:rPr lang="en-US" sz="1400" dirty="0"/>
              <a:t>EMANATING FROM THE CLOUD CANOPY SUGGEST THAT SOME DRY AIR MIGHT BE AFFECTING JOSEPHINE.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u="sng" dirty="0"/>
              <a:t>BILL (20 AUG 2009):</a:t>
            </a:r>
          </a:p>
          <a:p>
            <a:r>
              <a:rPr lang="en-US" sz="1400" dirty="0"/>
              <a:t>IN FACT...SOME </a:t>
            </a:r>
            <a:r>
              <a:rPr lang="en-US" sz="1400" b="1" dirty="0">
                <a:solidFill>
                  <a:srgbClr val="FF0000"/>
                </a:solidFill>
              </a:rPr>
              <a:t>ARC CLOUDS </a:t>
            </a:r>
            <a:r>
              <a:rPr lang="en-US" sz="1400" dirty="0"/>
              <a:t>ARE MOVING AWAY FROM THE HURRICANE SUGGESTING THAT BILL IS NOT STRENGTHENING AT THIS TIME.  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u="sng" dirty="0"/>
              <a:t>LINDA (07 SEP 2009):</a:t>
            </a:r>
          </a:p>
          <a:p>
            <a:r>
              <a:rPr lang="en-US" sz="1400" dirty="0"/>
              <a:t>VISIBLE IMAGERY SHOWS THAT LINDA IS INGESTING DRIER AND MORE STABLE AIR FROM THE NORTH INTO THE WESTERN SIDE OF ITS CIRCULATION...AND THE CYCLONE HAS BEEN PRODUCING SOME </a:t>
            </a:r>
            <a:r>
              <a:rPr lang="en-US" sz="1400" b="1" dirty="0">
                <a:solidFill>
                  <a:srgbClr val="FF0000"/>
                </a:solidFill>
              </a:rPr>
              <a:t>ARC CLOUDS</a:t>
            </a:r>
            <a:r>
              <a:rPr lang="en-US" sz="1400" dirty="0">
                <a:solidFill>
                  <a:srgbClr val="FF0000"/>
                </a:solidFill>
              </a:rPr>
              <a:t> </a:t>
            </a:r>
            <a:r>
              <a:rPr lang="en-US" sz="1400" dirty="0"/>
              <a:t>TO ITS SOUTH.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u="sng" dirty="0"/>
              <a:t>DANIELLE (25 AUG 2010):</a:t>
            </a:r>
          </a:p>
          <a:p>
            <a:r>
              <a:rPr lang="en-US" sz="1400" dirty="0">
                <a:solidFill>
                  <a:srgbClr val="000000"/>
                </a:solidFill>
              </a:rPr>
              <a:t>...AND SEVERAL </a:t>
            </a:r>
            <a:r>
              <a:rPr lang="en-US" sz="1400" b="1" dirty="0">
                <a:solidFill>
                  <a:srgbClr val="FF0000"/>
                </a:solidFill>
              </a:rPr>
              <a:t>ARC CLOUDS </a:t>
            </a:r>
            <a:r>
              <a:rPr lang="en-US" sz="1400" dirty="0"/>
              <a:t>HAVE BEEN SEEN JUST OUTSIDE THE CENTRAL CONVECTION IN THE SOUTHWESTERN QUADRANT.</a:t>
            </a:r>
          </a:p>
          <a:p>
            <a:r>
              <a:rPr lang="en-US" sz="1400" dirty="0"/>
              <a:t> </a:t>
            </a:r>
          </a:p>
          <a:p>
            <a:r>
              <a:rPr lang="en-US" sz="1400" b="1" u="sng" dirty="0"/>
              <a:t>TOMAS (01 NOV 2010):</a:t>
            </a:r>
          </a:p>
          <a:p>
            <a:r>
              <a:rPr lang="en-US" sz="1400" dirty="0"/>
              <a:t>VISIBLE SATELLITE IMAGES SHOW A SERIES OF </a:t>
            </a:r>
            <a:r>
              <a:rPr lang="en-US" sz="1400" b="1" dirty="0">
                <a:solidFill>
                  <a:srgbClr val="FF0000"/>
                </a:solidFill>
              </a:rPr>
              <a:t>ARC CLOUDS </a:t>
            </a:r>
            <a:r>
              <a:rPr lang="en-US" sz="1400" dirty="0"/>
              <a:t>PROPAGATING AWAY FROM THE CONVECTIVE MASS...INDICATIVE OF DRY AIR NEAR THE CORE.</a:t>
            </a:r>
          </a:p>
        </p:txBody>
      </p:sp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60325" y="0"/>
            <a:ext cx="908367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3600" b="1" dirty="0">
                <a:latin typeface="Comic Sans MS" charset="0"/>
              </a:rPr>
              <a:t>Arc </a:t>
            </a:r>
            <a:r>
              <a:rPr lang="en-US" sz="3600" b="1" dirty="0" smtClean="0">
                <a:latin typeface="Comic Sans MS" charset="0"/>
              </a:rPr>
              <a:t>Clouds (NHC Discussions)</a:t>
            </a:r>
            <a:endParaRPr lang="en-US" sz="3600" b="1" dirty="0">
              <a:latin typeface="Comic Sans MS" charset="0"/>
            </a:endParaRPr>
          </a:p>
        </p:txBody>
      </p:sp>
      <p:sp>
        <p:nvSpPr>
          <p:cNvPr id="2" name="TextBox 1"/>
          <p:cNvSpPr txBox="1"/>
          <p:nvPr/>
        </p:nvSpPr>
        <p:spPr>
          <a:xfrm flipH="1">
            <a:off x="4555579" y="6409342"/>
            <a:ext cx="47307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*Courtesy of the Frank Marks PPT Institute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xmlns="" val="722459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hartfprd_alban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8730" y="1216936"/>
            <a:ext cx="8305800" cy="5146709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795863" y="1674513"/>
            <a:ext cx="2501900" cy="2503781"/>
          </a:xfrm>
          <a:custGeom>
            <a:avLst/>
            <a:gdLst>
              <a:gd name="connsiteX0" fmla="*/ 2286000 w 2457450"/>
              <a:gd name="connsiteY0" fmla="*/ 2501900 h 2501900"/>
              <a:gd name="connsiteX1" fmla="*/ 2292350 w 2457450"/>
              <a:gd name="connsiteY1" fmla="*/ 2197100 h 2501900"/>
              <a:gd name="connsiteX2" fmla="*/ 2349500 w 2457450"/>
              <a:gd name="connsiteY2" fmla="*/ 2101850 h 2501900"/>
              <a:gd name="connsiteX3" fmla="*/ 2349500 w 2457450"/>
              <a:gd name="connsiteY3" fmla="*/ 2101850 h 2501900"/>
              <a:gd name="connsiteX4" fmla="*/ 2400300 w 2457450"/>
              <a:gd name="connsiteY4" fmla="*/ 2019300 h 2501900"/>
              <a:gd name="connsiteX5" fmla="*/ 2451100 w 2457450"/>
              <a:gd name="connsiteY5" fmla="*/ 1949450 h 2501900"/>
              <a:gd name="connsiteX6" fmla="*/ 2444750 w 2457450"/>
              <a:gd name="connsiteY6" fmla="*/ 1790700 h 2501900"/>
              <a:gd name="connsiteX7" fmla="*/ 2444750 w 2457450"/>
              <a:gd name="connsiteY7" fmla="*/ 1689100 h 2501900"/>
              <a:gd name="connsiteX8" fmla="*/ 2457450 w 2457450"/>
              <a:gd name="connsiteY8" fmla="*/ 1625600 h 2501900"/>
              <a:gd name="connsiteX9" fmla="*/ 2400300 w 2457450"/>
              <a:gd name="connsiteY9" fmla="*/ 1568450 h 2501900"/>
              <a:gd name="connsiteX10" fmla="*/ 2393950 w 2457450"/>
              <a:gd name="connsiteY10" fmla="*/ 1504950 h 2501900"/>
              <a:gd name="connsiteX11" fmla="*/ 2330450 w 2457450"/>
              <a:gd name="connsiteY11" fmla="*/ 1460500 h 2501900"/>
              <a:gd name="connsiteX12" fmla="*/ 2241550 w 2457450"/>
              <a:gd name="connsiteY12" fmla="*/ 1498600 h 2501900"/>
              <a:gd name="connsiteX13" fmla="*/ 2139950 w 2457450"/>
              <a:gd name="connsiteY13" fmla="*/ 1485900 h 2501900"/>
              <a:gd name="connsiteX14" fmla="*/ 2032000 w 2457450"/>
              <a:gd name="connsiteY14" fmla="*/ 1466850 h 2501900"/>
              <a:gd name="connsiteX15" fmla="*/ 1905000 w 2457450"/>
              <a:gd name="connsiteY15" fmla="*/ 1428750 h 2501900"/>
              <a:gd name="connsiteX16" fmla="*/ 1816100 w 2457450"/>
              <a:gd name="connsiteY16" fmla="*/ 1416050 h 2501900"/>
              <a:gd name="connsiteX17" fmla="*/ 1758950 w 2457450"/>
              <a:gd name="connsiteY17" fmla="*/ 1390650 h 2501900"/>
              <a:gd name="connsiteX18" fmla="*/ 1657350 w 2457450"/>
              <a:gd name="connsiteY18" fmla="*/ 1244600 h 2501900"/>
              <a:gd name="connsiteX19" fmla="*/ 1593850 w 2457450"/>
              <a:gd name="connsiteY19" fmla="*/ 1238250 h 2501900"/>
              <a:gd name="connsiteX20" fmla="*/ 1504950 w 2457450"/>
              <a:gd name="connsiteY20" fmla="*/ 1238250 h 2501900"/>
              <a:gd name="connsiteX21" fmla="*/ 1371600 w 2457450"/>
              <a:gd name="connsiteY21" fmla="*/ 1193800 h 2501900"/>
              <a:gd name="connsiteX22" fmla="*/ 1295400 w 2457450"/>
              <a:gd name="connsiteY22" fmla="*/ 1098550 h 2501900"/>
              <a:gd name="connsiteX23" fmla="*/ 1200150 w 2457450"/>
              <a:gd name="connsiteY23" fmla="*/ 1060450 h 2501900"/>
              <a:gd name="connsiteX24" fmla="*/ 1022350 w 2457450"/>
              <a:gd name="connsiteY24" fmla="*/ 1073150 h 2501900"/>
              <a:gd name="connsiteX25" fmla="*/ 895350 w 2457450"/>
              <a:gd name="connsiteY25" fmla="*/ 1035050 h 2501900"/>
              <a:gd name="connsiteX26" fmla="*/ 819150 w 2457450"/>
              <a:gd name="connsiteY26" fmla="*/ 958850 h 2501900"/>
              <a:gd name="connsiteX27" fmla="*/ 749300 w 2457450"/>
              <a:gd name="connsiteY27" fmla="*/ 901700 h 2501900"/>
              <a:gd name="connsiteX28" fmla="*/ 698500 w 2457450"/>
              <a:gd name="connsiteY28" fmla="*/ 863600 h 2501900"/>
              <a:gd name="connsiteX29" fmla="*/ 698500 w 2457450"/>
              <a:gd name="connsiteY29" fmla="*/ 863600 h 2501900"/>
              <a:gd name="connsiteX30" fmla="*/ 641350 w 2457450"/>
              <a:gd name="connsiteY30" fmla="*/ 800100 h 2501900"/>
              <a:gd name="connsiteX31" fmla="*/ 641350 w 2457450"/>
              <a:gd name="connsiteY31" fmla="*/ 800100 h 2501900"/>
              <a:gd name="connsiteX32" fmla="*/ 546100 w 2457450"/>
              <a:gd name="connsiteY32" fmla="*/ 768350 h 2501900"/>
              <a:gd name="connsiteX33" fmla="*/ 495300 w 2457450"/>
              <a:gd name="connsiteY33" fmla="*/ 730250 h 2501900"/>
              <a:gd name="connsiteX34" fmla="*/ 469900 w 2457450"/>
              <a:gd name="connsiteY34" fmla="*/ 647700 h 2501900"/>
              <a:gd name="connsiteX35" fmla="*/ 381000 w 2457450"/>
              <a:gd name="connsiteY35" fmla="*/ 577850 h 2501900"/>
              <a:gd name="connsiteX36" fmla="*/ 381000 w 2457450"/>
              <a:gd name="connsiteY36" fmla="*/ 577850 h 2501900"/>
              <a:gd name="connsiteX37" fmla="*/ 241300 w 2457450"/>
              <a:gd name="connsiteY37" fmla="*/ 552450 h 2501900"/>
              <a:gd name="connsiteX38" fmla="*/ 196850 w 2457450"/>
              <a:gd name="connsiteY38" fmla="*/ 457200 h 2501900"/>
              <a:gd name="connsiteX39" fmla="*/ 228600 w 2457450"/>
              <a:gd name="connsiteY39" fmla="*/ 342900 h 2501900"/>
              <a:gd name="connsiteX40" fmla="*/ 228600 w 2457450"/>
              <a:gd name="connsiteY40" fmla="*/ 247650 h 2501900"/>
              <a:gd name="connsiteX41" fmla="*/ 203200 w 2457450"/>
              <a:gd name="connsiteY41" fmla="*/ 158750 h 2501900"/>
              <a:gd name="connsiteX42" fmla="*/ 158750 w 2457450"/>
              <a:gd name="connsiteY42" fmla="*/ 88900 h 2501900"/>
              <a:gd name="connsiteX43" fmla="*/ 82550 w 2457450"/>
              <a:gd name="connsiteY43" fmla="*/ 25400 h 2501900"/>
              <a:gd name="connsiteX44" fmla="*/ 0 w 2457450"/>
              <a:gd name="connsiteY44" fmla="*/ 0 h 2501900"/>
              <a:gd name="connsiteX45" fmla="*/ 0 w 2457450"/>
              <a:gd name="connsiteY45" fmla="*/ 0 h 2501900"/>
              <a:gd name="connsiteX0" fmla="*/ 2330450 w 2501900"/>
              <a:gd name="connsiteY0" fmla="*/ 2503781 h 2503781"/>
              <a:gd name="connsiteX1" fmla="*/ 2336800 w 2501900"/>
              <a:gd name="connsiteY1" fmla="*/ 2198981 h 2503781"/>
              <a:gd name="connsiteX2" fmla="*/ 2393950 w 2501900"/>
              <a:gd name="connsiteY2" fmla="*/ 2103731 h 2503781"/>
              <a:gd name="connsiteX3" fmla="*/ 2393950 w 2501900"/>
              <a:gd name="connsiteY3" fmla="*/ 2103731 h 2503781"/>
              <a:gd name="connsiteX4" fmla="*/ 2444750 w 2501900"/>
              <a:gd name="connsiteY4" fmla="*/ 2021181 h 2503781"/>
              <a:gd name="connsiteX5" fmla="*/ 2495550 w 2501900"/>
              <a:gd name="connsiteY5" fmla="*/ 1951331 h 2503781"/>
              <a:gd name="connsiteX6" fmla="*/ 2489200 w 2501900"/>
              <a:gd name="connsiteY6" fmla="*/ 1792581 h 2503781"/>
              <a:gd name="connsiteX7" fmla="*/ 2489200 w 2501900"/>
              <a:gd name="connsiteY7" fmla="*/ 1690981 h 2503781"/>
              <a:gd name="connsiteX8" fmla="*/ 2501900 w 2501900"/>
              <a:gd name="connsiteY8" fmla="*/ 1627481 h 2503781"/>
              <a:gd name="connsiteX9" fmla="*/ 2444750 w 2501900"/>
              <a:gd name="connsiteY9" fmla="*/ 1570331 h 2503781"/>
              <a:gd name="connsiteX10" fmla="*/ 2438400 w 2501900"/>
              <a:gd name="connsiteY10" fmla="*/ 1506831 h 2503781"/>
              <a:gd name="connsiteX11" fmla="*/ 2374900 w 2501900"/>
              <a:gd name="connsiteY11" fmla="*/ 1462381 h 2503781"/>
              <a:gd name="connsiteX12" fmla="*/ 2286000 w 2501900"/>
              <a:gd name="connsiteY12" fmla="*/ 1500481 h 2503781"/>
              <a:gd name="connsiteX13" fmla="*/ 2184400 w 2501900"/>
              <a:gd name="connsiteY13" fmla="*/ 1487781 h 2503781"/>
              <a:gd name="connsiteX14" fmla="*/ 2076450 w 2501900"/>
              <a:gd name="connsiteY14" fmla="*/ 1468731 h 2503781"/>
              <a:gd name="connsiteX15" fmla="*/ 1949450 w 2501900"/>
              <a:gd name="connsiteY15" fmla="*/ 1430631 h 2503781"/>
              <a:gd name="connsiteX16" fmla="*/ 1860550 w 2501900"/>
              <a:gd name="connsiteY16" fmla="*/ 1417931 h 2503781"/>
              <a:gd name="connsiteX17" fmla="*/ 1803400 w 2501900"/>
              <a:gd name="connsiteY17" fmla="*/ 1392531 h 2503781"/>
              <a:gd name="connsiteX18" fmla="*/ 1701800 w 2501900"/>
              <a:gd name="connsiteY18" fmla="*/ 1246481 h 2503781"/>
              <a:gd name="connsiteX19" fmla="*/ 1638300 w 2501900"/>
              <a:gd name="connsiteY19" fmla="*/ 1240131 h 2503781"/>
              <a:gd name="connsiteX20" fmla="*/ 1549400 w 2501900"/>
              <a:gd name="connsiteY20" fmla="*/ 1240131 h 2503781"/>
              <a:gd name="connsiteX21" fmla="*/ 1416050 w 2501900"/>
              <a:gd name="connsiteY21" fmla="*/ 1195681 h 2503781"/>
              <a:gd name="connsiteX22" fmla="*/ 1339850 w 2501900"/>
              <a:gd name="connsiteY22" fmla="*/ 1100431 h 2503781"/>
              <a:gd name="connsiteX23" fmla="*/ 1244600 w 2501900"/>
              <a:gd name="connsiteY23" fmla="*/ 1062331 h 2503781"/>
              <a:gd name="connsiteX24" fmla="*/ 1066800 w 2501900"/>
              <a:gd name="connsiteY24" fmla="*/ 1075031 h 2503781"/>
              <a:gd name="connsiteX25" fmla="*/ 939800 w 2501900"/>
              <a:gd name="connsiteY25" fmla="*/ 1036931 h 2503781"/>
              <a:gd name="connsiteX26" fmla="*/ 863600 w 2501900"/>
              <a:gd name="connsiteY26" fmla="*/ 960731 h 2503781"/>
              <a:gd name="connsiteX27" fmla="*/ 793750 w 2501900"/>
              <a:gd name="connsiteY27" fmla="*/ 903581 h 2503781"/>
              <a:gd name="connsiteX28" fmla="*/ 742950 w 2501900"/>
              <a:gd name="connsiteY28" fmla="*/ 865481 h 2503781"/>
              <a:gd name="connsiteX29" fmla="*/ 742950 w 2501900"/>
              <a:gd name="connsiteY29" fmla="*/ 865481 h 2503781"/>
              <a:gd name="connsiteX30" fmla="*/ 685800 w 2501900"/>
              <a:gd name="connsiteY30" fmla="*/ 801981 h 2503781"/>
              <a:gd name="connsiteX31" fmla="*/ 685800 w 2501900"/>
              <a:gd name="connsiteY31" fmla="*/ 801981 h 2503781"/>
              <a:gd name="connsiteX32" fmla="*/ 590550 w 2501900"/>
              <a:gd name="connsiteY32" fmla="*/ 770231 h 2503781"/>
              <a:gd name="connsiteX33" fmla="*/ 539750 w 2501900"/>
              <a:gd name="connsiteY33" fmla="*/ 732131 h 2503781"/>
              <a:gd name="connsiteX34" fmla="*/ 514350 w 2501900"/>
              <a:gd name="connsiteY34" fmla="*/ 649581 h 2503781"/>
              <a:gd name="connsiteX35" fmla="*/ 425450 w 2501900"/>
              <a:gd name="connsiteY35" fmla="*/ 579731 h 2503781"/>
              <a:gd name="connsiteX36" fmla="*/ 425450 w 2501900"/>
              <a:gd name="connsiteY36" fmla="*/ 579731 h 2503781"/>
              <a:gd name="connsiteX37" fmla="*/ 285750 w 2501900"/>
              <a:gd name="connsiteY37" fmla="*/ 554331 h 2503781"/>
              <a:gd name="connsiteX38" fmla="*/ 241300 w 2501900"/>
              <a:gd name="connsiteY38" fmla="*/ 459081 h 2503781"/>
              <a:gd name="connsiteX39" fmla="*/ 273050 w 2501900"/>
              <a:gd name="connsiteY39" fmla="*/ 344781 h 2503781"/>
              <a:gd name="connsiteX40" fmla="*/ 273050 w 2501900"/>
              <a:gd name="connsiteY40" fmla="*/ 249531 h 2503781"/>
              <a:gd name="connsiteX41" fmla="*/ 247650 w 2501900"/>
              <a:gd name="connsiteY41" fmla="*/ 160631 h 2503781"/>
              <a:gd name="connsiteX42" fmla="*/ 203200 w 2501900"/>
              <a:gd name="connsiteY42" fmla="*/ 90781 h 2503781"/>
              <a:gd name="connsiteX43" fmla="*/ 127000 w 2501900"/>
              <a:gd name="connsiteY43" fmla="*/ 27281 h 2503781"/>
              <a:gd name="connsiteX44" fmla="*/ 44450 w 2501900"/>
              <a:gd name="connsiteY44" fmla="*/ 1881 h 2503781"/>
              <a:gd name="connsiteX45" fmla="*/ 0 w 2501900"/>
              <a:gd name="connsiteY45" fmla="*/ 1881 h 2503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2501900" h="2503781">
                <a:moveTo>
                  <a:pt x="2330450" y="2503781"/>
                </a:moveTo>
                <a:lnTo>
                  <a:pt x="2336800" y="2198981"/>
                </a:lnTo>
                <a:lnTo>
                  <a:pt x="2393950" y="2103731"/>
                </a:lnTo>
                <a:lnTo>
                  <a:pt x="2393950" y="2103731"/>
                </a:lnTo>
                <a:lnTo>
                  <a:pt x="2444750" y="2021181"/>
                </a:lnTo>
                <a:lnTo>
                  <a:pt x="2495550" y="1951331"/>
                </a:lnTo>
                <a:lnTo>
                  <a:pt x="2489200" y="1792581"/>
                </a:lnTo>
                <a:lnTo>
                  <a:pt x="2489200" y="1690981"/>
                </a:lnTo>
                <a:lnTo>
                  <a:pt x="2501900" y="1627481"/>
                </a:lnTo>
                <a:lnTo>
                  <a:pt x="2444750" y="1570331"/>
                </a:lnTo>
                <a:lnTo>
                  <a:pt x="2438400" y="1506831"/>
                </a:lnTo>
                <a:lnTo>
                  <a:pt x="2374900" y="1462381"/>
                </a:lnTo>
                <a:lnTo>
                  <a:pt x="2286000" y="1500481"/>
                </a:lnTo>
                <a:lnTo>
                  <a:pt x="2184400" y="1487781"/>
                </a:lnTo>
                <a:lnTo>
                  <a:pt x="2076450" y="1468731"/>
                </a:lnTo>
                <a:lnTo>
                  <a:pt x="1949450" y="1430631"/>
                </a:lnTo>
                <a:lnTo>
                  <a:pt x="1860550" y="1417931"/>
                </a:lnTo>
                <a:lnTo>
                  <a:pt x="1803400" y="1392531"/>
                </a:lnTo>
                <a:lnTo>
                  <a:pt x="1701800" y="1246481"/>
                </a:lnTo>
                <a:lnTo>
                  <a:pt x="1638300" y="1240131"/>
                </a:lnTo>
                <a:lnTo>
                  <a:pt x="1549400" y="1240131"/>
                </a:lnTo>
                <a:lnTo>
                  <a:pt x="1416050" y="1195681"/>
                </a:lnTo>
                <a:lnTo>
                  <a:pt x="1339850" y="1100431"/>
                </a:lnTo>
                <a:lnTo>
                  <a:pt x="1244600" y="1062331"/>
                </a:lnTo>
                <a:lnTo>
                  <a:pt x="1066800" y="1075031"/>
                </a:lnTo>
                <a:lnTo>
                  <a:pt x="939800" y="1036931"/>
                </a:lnTo>
                <a:lnTo>
                  <a:pt x="863600" y="960731"/>
                </a:lnTo>
                <a:lnTo>
                  <a:pt x="793750" y="903581"/>
                </a:lnTo>
                <a:lnTo>
                  <a:pt x="742950" y="865481"/>
                </a:lnTo>
                <a:lnTo>
                  <a:pt x="742950" y="865481"/>
                </a:lnTo>
                <a:lnTo>
                  <a:pt x="685800" y="801981"/>
                </a:lnTo>
                <a:lnTo>
                  <a:pt x="685800" y="801981"/>
                </a:lnTo>
                <a:lnTo>
                  <a:pt x="590550" y="770231"/>
                </a:lnTo>
                <a:lnTo>
                  <a:pt x="539750" y="732131"/>
                </a:lnTo>
                <a:lnTo>
                  <a:pt x="514350" y="649581"/>
                </a:lnTo>
                <a:lnTo>
                  <a:pt x="425450" y="579731"/>
                </a:lnTo>
                <a:lnTo>
                  <a:pt x="425450" y="579731"/>
                </a:lnTo>
                <a:lnTo>
                  <a:pt x="285750" y="554331"/>
                </a:lnTo>
                <a:lnTo>
                  <a:pt x="241300" y="459081"/>
                </a:lnTo>
                <a:lnTo>
                  <a:pt x="273050" y="344781"/>
                </a:lnTo>
                <a:lnTo>
                  <a:pt x="273050" y="249531"/>
                </a:lnTo>
                <a:lnTo>
                  <a:pt x="247650" y="160631"/>
                </a:lnTo>
                <a:lnTo>
                  <a:pt x="203200" y="90781"/>
                </a:lnTo>
                <a:lnTo>
                  <a:pt x="127000" y="27281"/>
                </a:lnTo>
                <a:cubicBezTo>
                  <a:pt x="99483" y="18814"/>
                  <a:pt x="65617" y="6114"/>
                  <a:pt x="44450" y="1881"/>
                </a:cubicBezTo>
                <a:cubicBezTo>
                  <a:pt x="23283" y="-2352"/>
                  <a:pt x="14817" y="1881"/>
                  <a:pt x="0" y="1881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209853" y="1835661"/>
            <a:ext cx="2656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Mile Marker 10,250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0" y="8467"/>
            <a:ext cx="9144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latin typeface="Comic Sans MS"/>
                <a:cs typeface="Comic Sans MS"/>
              </a:rPr>
              <a:t>Dry Air Trajectories</a:t>
            </a:r>
            <a:endParaRPr lang="en-US" sz="3600" b="1" dirty="0">
              <a:latin typeface="Comic Sans MS"/>
              <a:cs typeface="Comic Sans MS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4029022" y="1215573"/>
            <a:ext cx="4842895" cy="5148072"/>
            <a:chOff x="4029022" y="1215573"/>
            <a:chExt cx="4842895" cy="5148072"/>
          </a:xfrm>
        </p:grpSpPr>
        <p:pic>
          <p:nvPicPr>
            <p:cNvPr id="7" name="Picture 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29022" y="1215573"/>
              <a:ext cx="4725508" cy="51480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1313899224"/>
                </p:ext>
              </p:extLst>
            </p:nvPr>
          </p:nvGraphicFramePr>
          <p:xfrm>
            <a:off x="6075160" y="1471313"/>
            <a:ext cx="2540604" cy="887978"/>
          </p:xfrm>
          <a:graphic>
            <a:graphicData uri="http://schemas.openxmlformats.org/presentationml/2006/ole">
              <p:oleObj spid="_x0000_s3192" name="Equation" r:id="rId5" imgW="1298160" imgH="447840" progId="Equation.3">
                <p:embed/>
              </p:oleObj>
            </a:graphicData>
          </a:graphic>
        </p:graphicFrame>
        <p:sp>
          <p:nvSpPr>
            <p:cNvPr id="5" name="TextBox 4"/>
            <p:cNvSpPr txBox="1"/>
            <p:nvPr/>
          </p:nvSpPr>
          <p:spPr>
            <a:xfrm>
              <a:off x="6008905" y="2355329"/>
              <a:ext cx="2863012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 err="1" smtClean="0"/>
                <a:t>R</a:t>
              </a:r>
              <a:r>
                <a:rPr lang="en-US" sz="1400" baseline="-25000" dirty="0" err="1" smtClean="0"/>
                <a:t>t</a:t>
              </a:r>
              <a:r>
                <a:rPr lang="en-US" sz="1400" dirty="0" smtClean="0"/>
                <a:t>=radius of curvature </a:t>
              </a:r>
              <a:r>
                <a:rPr lang="en-US" sz="1400" dirty="0"/>
                <a:t>(</a:t>
              </a:r>
              <a:r>
                <a:rPr lang="en-US" sz="1400" dirty="0" smtClean="0"/>
                <a:t>trajectories)</a:t>
              </a:r>
            </a:p>
            <a:p>
              <a:pPr algn="ctr"/>
              <a:r>
                <a:rPr lang="en-US" sz="1400" dirty="0" err="1" smtClean="0"/>
                <a:t>R</a:t>
              </a:r>
              <a:r>
                <a:rPr lang="en-US" sz="1400" baseline="-25000" dirty="0" err="1" smtClean="0"/>
                <a:t>s</a:t>
              </a:r>
              <a:r>
                <a:rPr lang="en-US" sz="1400" dirty="0" smtClean="0"/>
                <a:t>=</a:t>
              </a:r>
              <a:r>
                <a:rPr lang="en-US" sz="1400" dirty="0"/>
                <a:t>radius of </a:t>
              </a:r>
              <a:r>
                <a:rPr lang="en-US" sz="1400" dirty="0" smtClean="0"/>
                <a:t>curvature (streamlines)</a:t>
              </a:r>
            </a:p>
            <a:p>
              <a:pPr algn="ctr"/>
              <a:r>
                <a:rPr lang="en-US" sz="1400" dirty="0" smtClean="0"/>
                <a:t>C=motion of height contours</a:t>
              </a:r>
            </a:p>
            <a:p>
              <a:pPr algn="ctr"/>
              <a:r>
                <a:rPr lang="en-US" sz="1400" dirty="0" err="1" smtClean="0">
                  <a:ea typeface="Lucida Grande"/>
                  <a:cs typeface="Lucida Grande"/>
                </a:rPr>
                <a:t>Υ</a:t>
              </a:r>
              <a:r>
                <a:rPr lang="en-US" sz="1400" dirty="0" smtClean="0">
                  <a:ea typeface="Lucida Grande"/>
                  <a:cs typeface="Lucida Grande"/>
                </a:rPr>
                <a:t>=angle between streamlines</a:t>
              </a:r>
            </a:p>
            <a:p>
              <a:pPr algn="ctr"/>
              <a:r>
                <a:rPr lang="en-US" sz="1400" dirty="0" smtClean="0">
                  <a:ea typeface="Lucida Grande"/>
                  <a:cs typeface="Lucida Grande"/>
                </a:rPr>
                <a:t>V=</a:t>
              </a:r>
              <a:r>
                <a:rPr lang="en-US" sz="1400" dirty="0" err="1" smtClean="0">
                  <a:ea typeface="Lucida Grande"/>
                  <a:cs typeface="Lucida Grande"/>
                </a:rPr>
                <a:t>WSpd</a:t>
              </a:r>
              <a:endParaRPr lang="en-US" sz="1400" dirty="0"/>
            </a:p>
            <a:p>
              <a:pPr algn="ctr"/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15759946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repeatCount="indefinite" fill="hold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raj3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19" t="31100" r="22839" b="32172"/>
          <a:stretch/>
        </p:blipFill>
        <p:spPr>
          <a:xfrm>
            <a:off x="2817663" y="858138"/>
            <a:ext cx="5499002" cy="5368103"/>
          </a:xfrm>
          <a:prstGeom prst="rect">
            <a:avLst/>
          </a:prstGeom>
        </p:spPr>
      </p:pic>
      <p:sp>
        <p:nvSpPr>
          <p:cNvPr id="6" name="Freeform 5"/>
          <p:cNvSpPr/>
          <p:nvPr/>
        </p:nvSpPr>
        <p:spPr>
          <a:xfrm>
            <a:off x="3330303" y="2006788"/>
            <a:ext cx="2222387" cy="1512845"/>
          </a:xfrm>
          <a:custGeom>
            <a:avLst/>
            <a:gdLst>
              <a:gd name="connsiteX0" fmla="*/ 2222387 w 2222387"/>
              <a:gd name="connsiteY0" fmla="*/ 0 h 1512845"/>
              <a:gd name="connsiteX1" fmla="*/ 1410002 w 2222387"/>
              <a:gd name="connsiteY1" fmla="*/ 121401 h 1512845"/>
              <a:gd name="connsiteX2" fmla="*/ 793710 w 2222387"/>
              <a:gd name="connsiteY2" fmla="*/ 420235 h 1512845"/>
              <a:gd name="connsiteX3" fmla="*/ 373511 w 2222387"/>
              <a:gd name="connsiteY3" fmla="*/ 775100 h 1512845"/>
              <a:gd name="connsiteX4" fmla="*/ 149404 w 2222387"/>
              <a:gd name="connsiteY4" fmla="*/ 1111288 h 1512845"/>
              <a:gd name="connsiteX5" fmla="*/ 0 w 2222387"/>
              <a:gd name="connsiteY5" fmla="*/ 1512845 h 151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22387" h="1512845">
                <a:moveTo>
                  <a:pt x="2222387" y="0"/>
                </a:moveTo>
                <a:cubicBezTo>
                  <a:pt x="1935251" y="25681"/>
                  <a:pt x="1648115" y="51362"/>
                  <a:pt x="1410002" y="121401"/>
                </a:cubicBezTo>
                <a:cubicBezTo>
                  <a:pt x="1171889" y="191440"/>
                  <a:pt x="966458" y="311285"/>
                  <a:pt x="793710" y="420235"/>
                </a:cubicBezTo>
                <a:cubicBezTo>
                  <a:pt x="620962" y="529185"/>
                  <a:pt x="480895" y="659925"/>
                  <a:pt x="373511" y="775100"/>
                </a:cubicBezTo>
                <a:cubicBezTo>
                  <a:pt x="266127" y="890276"/>
                  <a:pt x="211656" y="988331"/>
                  <a:pt x="149404" y="1111288"/>
                </a:cubicBezTo>
                <a:cubicBezTo>
                  <a:pt x="87152" y="1234245"/>
                  <a:pt x="0" y="1512845"/>
                  <a:pt x="0" y="1512845"/>
                </a:cubicBezTo>
              </a:path>
            </a:pathLst>
          </a:cu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021297" y="3519633"/>
            <a:ext cx="1512717" cy="1203506"/>
          </a:xfrm>
          <a:custGeom>
            <a:avLst/>
            <a:gdLst>
              <a:gd name="connsiteX0" fmla="*/ 0 w 1512717"/>
              <a:gd name="connsiteY0" fmla="*/ 0 h 1203506"/>
              <a:gd name="connsiteX1" fmla="*/ 130729 w 1512717"/>
              <a:gd name="connsiteY1" fmla="*/ 532298 h 1203506"/>
              <a:gd name="connsiteX2" fmla="*/ 578941 w 1512717"/>
              <a:gd name="connsiteY2" fmla="*/ 1036580 h 1203506"/>
              <a:gd name="connsiteX3" fmla="*/ 943114 w 1512717"/>
              <a:gd name="connsiteY3" fmla="*/ 1185997 h 1203506"/>
              <a:gd name="connsiteX4" fmla="*/ 1223247 w 1512717"/>
              <a:gd name="connsiteY4" fmla="*/ 1195335 h 1203506"/>
              <a:gd name="connsiteX5" fmla="*/ 1512717 w 1512717"/>
              <a:gd name="connsiteY5" fmla="*/ 1139304 h 12035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12717" h="1203506">
                <a:moveTo>
                  <a:pt x="0" y="0"/>
                </a:moveTo>
                <a:cubicBezTo>
                  <a:pt x="17119" y="179767"/>
                  <a:pt x="34239" y="359535"/>
                  <a:pt x="130729" y="532298"/>
                </a:cubicBezTo>
                <a:cubicBezTo>
                  <a:pt x="227219" y="705061"/>
                  <a:pt x="443544" y="927630"/>
                  <a:pt x="578941" y="1036580"/>
                </a:cubicBezTo>
                <a:cubicBezTo>
                  <a:pt x="714338" y="1145530"/>
                  <a:pt x="835730" y="1159538"/>
                  <a:pt x="943114" y="1185997"/>
                </a:cubicBezTo>
                <a:cubicBezTo>
                  <a:pt x="1050498" y="1212456"/>
                  <a:pt x="1128313" y="1203117"/>
                  <a:pt x="1223247" y="1195335"/>
                </a:cubicBezTo>
                <a:cubicBezTo>
                  <a:pt x="1318181" y="1187553"/>
                  <a:pt x="1512717" y="1139304"/>
                  <a:pt x="1512717" y="1139304"/>
                </a:cubicBezTo>
              </a:path>
            </a:pathLst>
          </a:cu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5543352" y="3519633"/>
            <a:ext cx="990941" cy="1512846"/>
          </a:xfrm>
          <a:custGeom>
            <a:avLst/>
            <a:gdLst>
              <a:gd name="connsiteX0" fmla="*/ 0 w 990941"/>
              <a:gd name="connsiteY0" fmla="*/ 1512846 h 1512846"/>
              <a:gd name="connsiteX1" fmla="*/ 392186 w 990941"/>
              <a:gd name="connsiteY1" fmla="*/ 1400783 h 1512846"/>
              <a:gd name="connsiteX2" fmla="*/ 719007 w 990941"/>
              <a:gd name="connsiteY2" fmla="*/ 1157981 h 1512846"/>
              <a:gd name="connsiteX3" fmla="*/ 905763 w 990941"/>
              <a:gd name="connsiteY3" fmla="*/ 812455 h 1512846"/>
              <a:gd name="connsiteX4" fmla="*/ 989802 w 990941"/>
              <a:gd name="connsiteY4" fmla="*/ 401558 h 1512846"/>
              <a:gd name="connsiteX5" fmla="*/ 952451 w 990941"/>
              <a:gd name="connsiteY5" fmla="*/ 130740 h 1512846"/>
              <a:gd name="connsiteX6" fmla="*/ 924438 w 990941"/>
              <a:gd name="connsiteY6" fmla="*/ 0 h 15128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90941" h="1512846">
                <a:moveTo>
                  <a:pt x="0" y="1512846"/>
                </a:moveTo>
                <a:cubicBezTo>
                  <a:pt x="136176" y="1486386"/>
                  <a:pt x="272352" y="1459927"/>
                  <a:pt x="392186" y="1400783"/>
                </a:cubicBezTo>
                <a:cubicBezTo>
                  <a:pt x="512021" y="1341639"/>
                  <a:pt x="633411" y="1256036"/>
                  <a:pt x="719007" y="1157981"/>
                </a:cubicBezTo>
                <a:cubicBezTo>
                  <a:pt x="804603" y="1059926"/>
                  <a:pt x="860631" y="938525"/>
                  <a:pt x="905763" y="812455"/>
                </a:cubicBezTo>
                <a:cubicBezTo>
                  <a:pt x="950895" y="686385"/>
                  <a:pt x="982021" y="515177"/>
                  <a:pt x="989802" y="401558"/>
                </a:cubicBezTo>
                <a:cubicBezTo>
                  <a:pt x="997583" y="287939"/>
                  <a:pt x="963345" y="197666"/>
                  <a:pt x="952451" y="130740"/>
                </a:cubicBezTo>
                <a:cubicBezTo>
                  <a:pt x="941557" y="63814"/>
                  <a:pt x="924438" y="0"/>
                  <a:pt x="924438" y="0"/>
                </a:cubicBezTo>
              </a:path>
            </a:pathLst>
          </a:cu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5571365" y="1586553"/>
            <a:ext cx="1484704" cy="1933080"/>
          </a:xfrm>
          <a:custGeom>
            <a:avLst/>
            <a:gdLst>
              <a:gd name="connsiteX0" fmla="*/ 1484704 w 1484704"/>
              <a:gd name="connsiteY0" fmla="*/ 1933080 h 1933080"/>
              <a:gd name="connsiteX1" fmla="*/ 1419340 w 1484704"/>
              <a:gd name="connsiteY1" fmla="*/ 1540861 h 1933080"/>
              <a:gd name="connsiteX2" fmla="*/ 1185896 w 1484704"/>
              <a:gd name="connsiteY2" fmla="*/ 1045918 h 1933080"/>
              <a:gd name="connsiteX3" fmla="*/ 840398 w 1484704"/>
              <a:gd name="connsiteY3" fmla="*/ 625683 h 1933080"/>
              <a:gd name="connsiteX4" fmla="*/ 429537 w 1484704"/>
              <a:gd name="connsiteY4" fmla="*/ 280157 h 1933080"/>
              <a:gd name="connsiteX5" fmla="*/ 0 w 1484704"/>
              <a:gd name="connsiteY5" fmla="*/ 0 h 1933080"/>
              <a:gd name="connsiteX6" fmla="*/ 0 w 1484704"/>
              <a:gd name="connsiteY6" fmla="*/ 0 h 1933080"/>
              <a:gd name="connsiteX7" fmla="*/ 0 w 1484704"/>
              <a:gd name="connsiteY7" fmla="*/ 0 h 193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484704" h="1933080">
                <a:moveTo>
                  <a:pt x="1484704" y="1933080"/>
                </a:moveTo>
                <a:cubicBezTo>
                  <a:pt x="1476922" y="1810900"/>
                  <a:pt x="1469141" y="1688721"/>
                  <a:pt x="1419340" y="1540861"/>
                </a:cubicBezTo>
                <a:cubicBezTo>
                  <a:pt x="1369539" y="1393001"/>
                  <a:pt x="1282386" y="1198448"/>
                  <a:pt x="1185896" y="1045918"/>
                </a:cubicBezTo>
                <a:cubicBezTo>
                  <a:pt x="1089406" y="893388"/>
                  <a:pt x="966458" y="753310"/>
                  <a:pt x="840398" y="625683"/>
                </a:cubicBezTo>
                <a:cubicBezTo>
                  <a:pt x="714338" y="498056"/>
                  <a:pt x="569603" y="384437"/>
                  <a:pt x="429537" y="280157"/>
                </a:cubicBezTo>
                <a:cubicBezTo>
                  <a:pt x="289471" y="175877"/>
                  <a:pt x="0" y="0"/>
                  <a:pt x="0" y="0"/>
                </a:cubicBezTo>
                <a:lnTo>
                  <a:pt x="0" y="0"/>
                </a:lnTo>
                <a:lnTo>
                  <a:pt x="0" y="0"/>
                </a:lnTo>
              </a:path>
            </a:pathLst>
          </a:cu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4226728" y="1269042"/>
            <a:ext cx="1325962" cy="737746"/>
          </a:xfrm>
          <a:custGeom>
            <a:avLst/>
            <a:gdLst>
              <a:gd name="connsiteX0" fmla="*/ 1325962 w 1325962"/>
              <a:gd name="connsiteY0" fmla="*/ 737746 h 737746"/>
              <a:gd name="connsiteX1" fmla="*/ 784372 w 1325962"/>
              <a:gd name="connsiteY1" fmla="*/ 635022 h 737746"/>
              <a:gd name="connsiteX2" fmla="*/ 466888 w 1325962"/>
              <a:gd name="connsiteY2" fmla="*/ 466928 h 737746"/>
              <a:gd name="connsiteX3" fmla="*/ 242782 w 1325962"/>
              <a:gd name="connsiteY3" fmla="*/ 270818 h 737746"/>
              <a:gd name="connsiteX4" fmla="*/ 65364 w 1325962"/>
              <a:gd name="connsiteY4" fmla="*/ 93386 h 737746"/>
              <a:gd name="connsiteX5" fmla="*/ 0 w 1325962"/>
              <a:gd name="connsiteY5" fmla="*/ 0 h 737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25962" h="737746">
                <a:moveTo>
                  <a:pt x="1325962" y="737746"/>
                </a:moveTo>
                <a:cubicBezTo>
                  <a:pt x="1126756" y="708952"/>
                  <a:pt x="927551" y="680158"/>
                  <a:pt x="784372" y="635022"/>
                </a:cubicBezTo>
                <a:cubicBezTo>
                  <a:pt x="641193" y="589886"/>
                  <a:pt x="557153" y="527629"/>
                  <a:pt x="466888" y="466928"/>
                </a:cubicBezTo>
                <a:cubicBezTo>
                  <a:pt x="376623" y="406227"/>
                  <a:pt x="309702" y="333075"/>
                  <a:pt x="242782" y="270818"/>
                </a:cubicBezTo>
                <a:cubicBezTo>
                  <a:pt x="175862" y="208561"/>
                  <a:pt x="105828" y="138522"/>
                  <a:pt x="65364" y="93386"/>
                </a:cubicBezTo>
                <a:cubicBezTo>
                  <a:pt x="24900" y="48250"/>
                  <a:pt x="0" y="0"/>
                  <a:pt x="0" y="0"/>
                </a:cubicBezTo>
              </a:path>
            </a:pathLst>
          </a:custGeom>
          <a:ln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4030635" y="3510295"/>
            <a:ext cx="1036491" cy="952564"/>
          </a:xfrm>
          <a:custGeom>
            <a:avLst/>
            <a:gdLst>
              <a:gd name="connsiteX0" fmla="*/ 0 w 1036491"/>
              <a:gd name="connsiteY0" fmla="*/ 0 h 952564"/>
              <a:gd name="connsiteX1" fmla="*/ 93378 w 1036491"/>
              <a:gd name="connsiteY1" fmla="*/ 494943 h 952564"/>
              <a:gd name="connsiteX2" fmla="*/ 336159 w 1036491"/>
              <a:gd name="connsiteY2" fmla="*/ 803115 h 952564"/>
              <a:gd name="connsiteX3" fmla="*/ 634968 w 1036491"/>
              <a:gd name="connsiteY3" fmla="*/ 943194 h 952564"/>
              <a:gd name="connsiteX4" fmla="*/ 849736 w 1036491"/>
              <a:gd name="connsiteY4" fmla="*/ 933855 h 952564"/>
              <a:gd name="connsiteX5" fmla="*/ 1036491 w 1036491"/>
              <a:gd name="connsiteY5" fmla="*/ 887162 h 9525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36491" h="952564">
                <a:moveTo>
                  <a:pt x="0" y="0"/>
                </a:moveTo>
                <a:cubicBezTo>
                  <a:pt x="18676" y="180545"/>
                  <a:pt x="37352" y="361091"/>
                  <a:pt x="93378" y="494943"/>
                </a:cubicBezTo>
                <a:cubicBezTo>
                  <a:pt x="149404" y="628795"/>
                  <a:pt x="245894" y="728407"/>
                  <a:pt x="336159" y="803115"/>
                </a:cubicBezTo>
                <a:cubicBezTo>
                  <a:pt x="426424" y="877823"/>
                  <a:pt x="549372" y="921404"/>
                  <a:pt x="634968" y="943194"/>
                </a:cubicBezTo>
                <a:cubicBezTo>
                  <a:pt x="720564" y="964984"/>
                  <a:pt x="782816" y="943194"/>
                  <a:pt x="849736" y="933855"/>
                </a:cubicBezTo>
                <a:cubicBezTo>
                  <a:pt x="916656" y="924516"/>
                  <a:pt x="1036491" y="887162"/>
                  <a:pt x="1036491" y="887162"/>
                </a:cubicBezTo>
              </a:path>
            </a:pathLst>
          </a:custGeom>
          <a:ln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5543352" y="4163994"/>
            <a:ext cx="484671" cy="868485"/>
          </a:xfrm>
          <a:custGeom>
            <a:avLst/>
            <a:gdLst>
              <a:gd name="connsiteX0" fmla="*/ 0 w 484671"/>
              <a:gd name="connsiteY0" fmla="*/ 868485 h 868485"/>
              <a:gd name="connsiteX1" fmla="*/ 252119 w 484671"/>
              <a:gd name="connsiteY1" fmla="*/ 775100 h 868485"/>
              <a:gd name="connsiteX2" fmla="*/ 466888 w 484671"/>
              <a:gd name="connsiteY2" fmla="*/ 513620 h 868485"/>
              <a:gd name="connsiteX3" fmla="*/ 466888 w 484671"/>
              <a:gd name="connsiteY3" fmla="*/ 242802 h 868485"/>
              <a:gd name="connsiteX4" fmla="*/ 420199 w 484671"/>
              <a:gd name="connsiteY4" fmla="*/ 102724 h 868485"/>
              <a:gd name="connsiteX5" fmla="*/ 345497 w 484671"/>
              <a:gd name="connsiteY5" fmla="*/ 0 h 8684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4671" h="868485">
                <a:moveTo>
                  <a:pt x="0" y="868485"/>
                </a:moveTo>
                <a:cubicBezTo>
                  <a:pt x="87152" y="851364"/>
                  <a:pt x="174304" y="834244"/>
                  <a:pt x="252119" y="775100"/>
                </a:cubicBezTo>
                <a:cubicBezTo>
                  <a:pt x="329934" y="715956"/>
                  <a:pt x="431093" y="602336"/>
                  <a:pt x="466888" y="513620"/>
                </a:cubicBezTo>
                <a:cubicBezTo>
                  <a:pt x="502683" y="424904"/>
                  <a:pt x="474669" y="311285"/>
                  <a:pt x="466888" y="242802"/>
                </a:cubicBezTo>
                <a:cubicBezTo>
                  <a:pt x="459107" y="174319"/>
                  <a:pt x="440431" y="143191"/>
                  <a:pt x="420199" y="102724"/>
                </a:cubicBezTo>
                <a:cubicBezTo>
                  <a:pt x="399967" y="62257"/>
                  <a:pt x="345497" y="0"/>
                  <a:pt x="345497" y="0"/>
                </a:cubicBezTo>
              </a:path>
            </a:pathLst>
          </a:custGeom>
          <a:ln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6682213" y="1932079"/>
            <a:ext cx="373856" cy="1596893"/>
          </a:xfrm>
          <a:custGeom>
            <a:avLst/>
            <a:gdLst>
              <a:gd name="connsiteX0" fmla="*/ 373856 w 373856"/>
              <a:gd name="connsiteY0" fmla="*/ 1596893 h 1596893"/>
              <a:gd name="connsiteX1" fmla="*/ 336505 w 373856"/>
              <a:gd name="connsiteY1" fmla="*/ 1242028 h 1596893"/>
              <a:gd name="connsiteX2" fmla="*/ 271140 w 373856"/>
              <a:gd name="connsiteY2" fmla="*/ 980549 h 1596893"/>
              <a:gd name="connsiteX3" fmla="*/ 149750 w 373856"/>
              <a:gd name="connsiteY3" fmla="*/ 663038 h 1596893"/>
              <a:gd name="connsiteX4" fmla="*/ 75048 w 373856"/>
              <a:gd name="connsiteY4" fmla="*/ 392220 h 1596893"/>
              <a:gd name="connsiteX5" fmla="*/ 9683 w 373856"/>
              <a:gd name="connsiteY5" fmla="*/ 149417 h 1596893"/>
              <a:gd name="connsiteX6" fmla="*/ 345 w 373856"/>
              <a:gd name="connsiteY6" fmla="*/ 0 h 15968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73856" h="1596893">
                <a:moveTo>
                  <a:pt x="373856" y="1596893"/>
                </a:moveTo>
                <a:cubicBezTo>
                  <a:pt x="363740" y="1470822"/>
                  <a:pt x="353624" y="1344752"/>
                  <a:pt x="336505" y="1242028"/>
                </a:cubicBezTo>
                <a:cubicBezTo>
                  <a:pt x="319386" y="1139304"/>
                  <a:pt x="302266" y="1077047"/>
                  <a:pt x="271140" y="980549"/>
                </a:cubicBezTo>
                <a:cubicBezTo>
                  <a:pt x="240014" y="884051"/>
                  <a:pt x="182432" y="761093"/>
                  <a:pt x="149750" y="663038"/>
                </a:cubicBezTo>
                <a:cubicBezTo>
                  <a:pt x="117068" y="564983"/>
                  <a:pt x="98393" y="477824"/>
                  <a:pt x="75048" y="392220"/>
                </a:cubicBezTo>
                <a:cubicBezTo>
                  <a:pt x="51703" y="306616"/>
                  <a:pt x="22133" y="214787"/>
                  <a:pt x="9683" y="149417"/>
                </a:cubicBezTo>
                <a:cubicBezTo>
                  <a:pt x="-2768" y="84047"/>
                  <a:pt x="345" y="0"/>
                  <a:pt x="345" y="0"/>
                </a:cubicBezTo>
              </a:path>
            </a:pathLst>
          </a:custGeom>
          <a:ln>
            <a:solidFill>
              <a:srgbClr val="00FF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270804" y="5859108"/>
            <a:ext cx="2039891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C=V/2 (slow mover)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789868" y="5856909"/>
            <a:ext cx="186935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rgbClr val="00FF00"/>
                </a:solidFill>
              </a:rPr>
              <a:t>C=2V (fast mover) </a:t>
            </a:r>
            <a:endParaRPr lang="en-US" dirty="0">
              <a:solidFill>
                <a:srgbClr val="00FF00"/>
              </a:solidFill>
            </a:endParaRPr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622660438"/>
              </p:ext>
            </p:extLst>
          </p:nvPr>
        </p:nvGraphicFramePr>
        <p:xfrm>
          <a:off x="389824" y="2107273"/>
          <a:ext cx="2161509" cy="993125"/>
        </p:xfrm>
        <a:graphic>
          <a:graphicData uri="http://schemas.openxmlformats.org/presentationml/2006/ole">
            <p:oleObj spid="_x0000_s1240" name="Equation" r:id="rId5" imgW="923400" imgH="420480" progId="Equation.3">
              <p:embed/>
            </p:oleObj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0" y="8467"/>
            <a:ext cx="9144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mic Sans MS"/>
                <a:cs typeface="Comic Sans MS"/>
              </a:rPr>
              <a:t>Dry Air Trajectories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360603" y="3255457"/>
            <a:ext cx="2506133" cy="1535470"/>
            <a:chOff x="360603" y="2662767"/>
            <a:chExt cx="2506133" cy="1535470"/>
          </a:xfrm>
        </p:grpSpPr>
        <p:sp>
          <p:nvSpPr>
            <p:cNvPr id="2" name="TextBox 1"/>
            <p:cNvSpPr txBox="1"/>
            <p:nvPr/>
          </p:nvSpPr>
          <p:spPr>
            <a:xfrm>
              <a:off x="360603" y="2844020"/>
              <a:ext cx="2506133" cy="1354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arenR"/>
              </a:pPr>
              <a:r>
                <a:rPr lang="en-US" dirty="0" smtClean="0">
                  <a:latin typeface="Comic Sans MS"/>
                  <a:cs typeface="Comic Sans MS"/>
                </a:rPr>
                <a:t> </a:t>
              </a:r>
            </a:p>
            <a:p>
              <a:pPr marL="342900" indent="-342900">
                <a:buAutoNum type="arabicParenR"/>
              </a:pPr>
              <a:endParaRPr lang="en-US" dirty="0" smtClean="0">
                <a:latin typeface="Comic Sans MS"/>
                <a:cs typeface="Comic Sans MS"/>
              </a:endParaRPr>
            </a:p>
            <a:p>
              <a:pPr marL="342900" indent="-342900">
                <a:buAutoNum type="arabicParenR"/>
              </a:pPr>
              <a:endParaRPr lang="en-US" sz="1000" dirty="0" smtClean="0">
                <a:latin typeface="Comic Sans MS"/>
                <a:cs typeface="Comic Sans MS"/>
              </a:endParaRPr>
            </a:p>
            <a:p>
              <a:pPr marL="342900" indent="-342900">
                <a:buAutoNum type="arabicParenR"/>
              </a:pPr>
              <a:r>
                <a:rPr lang="en-US" dirty="0" smtClean="0">
                  <a:latin typeface="Comic Sans MS"/>
                  <a:cs typeface="Comic Sans MS"/>
                </a:rPr>
                <a:t>No wind field asymmetries</a:t>
              </a:r>
              <a:endParaRPr lang="en-US" dirty="0">
                <a:latin typeface="Comic Sans MS"/>
                <a:cs typeface="Comic Sans MS"/>
              </a:endParaRPr>
            </a:p>
          </p:txBody>
        </p:sp>
        <p:graphicFrame>
          <p:nvGraphicFramePr>
            <p:cNvPr id="3" name="Object 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xmlns="" val="3540065823"/>
                </p:ext>
              </p:extLst>
            </p:nvPr>
          </p:nvGraphicFramePr>
          <p:xfrm>
            <a:off x="754785" y="2662767"/>
            <a:ext cx="875832" cy="733805"/>
          </p:xfrm>
          <a:graphic>
            <a:graphicData uri="http://schemas.openxmlformats.org/presentationml/2006/ole">
              <p:oleObj spid="_x0000_s1241" name="Equation" r:id="rId6" imgW="456840" imgH="383760" progId="Equation.3">
                <p:embed/>
              </p:oleObj>
            </a:graphicData>
          </a:graphic>
        </p:graphicFrame>
      </p:grpSp>
      <p:sp>
        <p:nvSpPr>
          <p:cNvPr id="19" name="Rectangle 18"/>
          <p:cNvSpPr/>
          <p:nvPr/>
        </p:nvSpPr>
        <p:spPr>
          <a:xfrm>
            <a:off x="389824" y="3246990"/>
            <a:ext cx="1879243" cy="15354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house1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4565"/>
          <a:stretch/>
        </p:blipFill>
        <p:spPr>
          <a:xfrm>
            <a:off x="4442246" y="2613414"/>
            <a:ext cx="2202211" cy="1541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4982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3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eorges199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2286000" cy="2286000"/>
          </a:xfrm>
          <a:prstGeom prst="rect">
            <a:avLst/>
          </a:prstGeom>
        </p:spPr>
      </p:pic>
      <p:pic>
        <p:nvPicPr>
          <p:cNvPr id="4" name="Picture 3" descr="chantal2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0"/>
            <a:ext cx="2286000" cy="2286000"/>
          </a:xfrm>
          <a:prstGeom prst="rect">
            <a:avLst/>
          </a:prstGeom>
        </p:spPr>
      </p:pic>
      <p:pic>
        <p:nvPicPr>
          <p:cNvPr id="5" name="Picture 4" descr="earl201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0"/>
            <a:ext cx="2286000" cy="2286000"/>
          </a:xfrm>
          <a:prstGeom prst="rect">
            <a:avLst/>
          </a:prstGeom>
        </p:spPr>
      </p:pic>
      <p:pic>
        <p:nvPicPr>
          <p:cNvPr id="6" name="Picture 5" descr="cindy1999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0"/>
            <a:ext cx="2286000" cy="2286000"/>
          </a:xfrm>
          <a:prstGeom prst="rect">
            <a:avLst/>
          </a:prstGeom>
        </p:spPr>
      </p:pic>
      <p:pic>
        <p:nvPicPr>
          <p:cNvPr id="7" name="Picture 6" descr="ingrid200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286000"/>
            <a:ext cx="2286000" cy="2286000"/>
          </a:xfrm>
          <a:prstGeom prst="rect">
            <a:avLst/>
          </a:prstGeom>
        </p:spPr>
      </p:pic>
      <p:pic>
        <p:nvPicPr>
          <p:cNvPr id="8" name="Picture 7" descr="karen200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86000" y="2286000"/>
            <a:ext cx="2286000" cy="2286000"/>
          </a:xfrm>
          <a:prstGeom prst="rect">
            <a:avLst/>
          </a:prstGeom>
        </p:spPr>
      </p:pic>
      <p:pic>
        <p:nvPicPr>
          <p:cNvPr id="9" name="Picture 8" descr="ernesto2006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2286000"/>
            <a:ext cx="2286000" cy="2286000"/>
          </a:xfrm>
          <a:prstGeom prst="rect">
            <a:avLst/>
          </a:prstGeom>
        </p:spPr>
      </p:pic>
      <p:pic>
        <p:nvPicPr>
          <p:cNvPr id="10" name="Picture 9" descr="floyd1999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2286000"/>
            <a:ext cx="2286000" cy="2286000"/>
          </a:xfrm>
          <a:prstGeom prst="rect">
            <a:avLst/>
          </a:prstGeom>
        </p:spPr>
      </p:pic>
      <p:pic>
        <p:nvPicPr>
          <p:cNvPr id="11" name="Picture 10" descr="20091004.1632.aqua-1.vapor.x.20WMELOR.140kts-918mb-179N-1376E.88pc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294467" y="4572000"/>
            <a:ext cx="2286000" cy="2286000"/>
          </a:xfrm>
          <a:prstGeom prst="rect">
            <a:avLst/>
          </a:prstGeom>
        </p:spPr>
      </p:pic>
      <p:pic>
        <p:nvPicPr>
          <p:cNvPr id="12" name="Picture 11" descr="20081226.1238.f16.x.vapor.05SBILLY.70kts-970mb-153S-1136E.59pc.jp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72000" y="4572000"/>
            <a:ext cx="2286000" cy="2286000"/>
          </a:xfrm>
          <a:prstGeom prst="rect">
            <a:avLst/>
          </a:prstGeom>
        </p:spPr>
      </p:pic>
      <p:pic>
        <p:nvPicPr>
          <p:cNvPr id="13" name="Picture 12" descr="20110217.2238.f17.x.vapor.16SDIANNE.55kts-982mb-193S-1104E.36pc.jp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58000" y="4572000"/>
            <a:ext cx="2286000" cy="2286000"/>
          </a:xfrm>
          <a:prstGeom prst="rect">
            <a:avLst/>
          </a:prstGeom>
        </p:spPr>
      </p:pic>
      <p:pic>
        <p:nvPicPr>
          <p:cNvPr id="14" name="Picture 13" descr="20090831.2102.aqua-1.vapor.x.13EJIMENA.130kts-936mb-181N-1089W.63pc.jp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4572000"/>
            <a:ext cx="2286000" cy="2286000"/>
          </a:xfrm>
          <a:prstGeom prst="rect">
            <a:avLst/>
          </a:prstGeom>
        </p:spPr>
      </p:pic>
      <p:sp>
        <p:nvSpPr>
          <p:cNvPr id="21" name="Freeform 20"/>
          <p:cNvSpPr/>
          <p:nvPr/>
        </p:nvSpPr>
        <p:spPr>
          <a:xfrm>
            <a:off x="160803" y="474132"/>
            <a:ext cx="1109198" cy="1380884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09198" h="1380884">
                <a:moveTo>
                  <a:pt x="65" y="0"/>
                </a:moveTo>
                <a:cubicBezTo>
                  <a:pt x="-2052" y="286456"/>
                  <a:pt x="48043" y="591255"/>
                  <a:pt x="93198" y="787400"/>
                </a:cubicBezTo>
                <a:cubicBezTo>
                  <a:pt x="138353" y="983545"/>
                  <a:pt x="204675" y="1076679"/>
                  <a:pt x="270997" y="1176868"/>
                </a:cubicBezTo>
                <a:cubicBezTo>
                  <a:pt x="337319" y="1277057"/>
                  <a:pt x="478432" y="1367368"/>
                  <a:pt x="618132" y="1380068"/>
                </a:cubicBezTo>
                <a:cubicBezTo>
                  <a:pt x="757832" y="1392768"/>
                  <a:pt x="1109198" y="1253067"/>
                  <a:pt x="1109198" y="1253067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 21"/>
          <p:cNvSpPr/>
          <p:nvPr/>
        </p:nvSpPr>
        <p:spPr>
          <a:xfrm>
            <a:off x="2391655" y="406398"/>
            <a:ext cx="918812" cy="1219201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202294 w 913494"/>
              <a:gd name="connsiteY0" fmla="*/ 0 h 1219201"/>
              <a:gd name="connsiteX1" fmla="*/ 3429 w 913494"/>
              <a:gd name="connsiteY1" fmla="*/ 586035 h 1219201"/>
              <a:gd name="connsiteX2" fmla="*/ 100693 w 913494"/>
              <a:gd name="connsiteY2" fmla="*/ 1117601 h 1219201"/>
              <a:gd name="connsiteX3" fmla="*/ 490161 w 913494"/>
              <a:gd name="connsiteY3" fmla="*/ 1219201 h 1219201"/>
              <a:gd name="connsiteX4" fmla="*/ 913494 w 913494"/>
              <a:gd name="connsiteY4" fmla="*/ 1117601 h 1219201"/>
              <a:gd name="connsiteX0" fmla="*/ 207612 w 918812"/>
              <a:gd name="connsiteY0" fmla="*/ 0 h 1219201"/>
              <a:gd name="connsiteX1" fmla="*/ 8747 w 918812"/>
              <a:gd name="connsiteY1" fmla="*/ 586035 h 1219201"/>
              <a:gd name="connsiteX2" fmla="*/ 106011 w 918812"/>
              <a:gd name="connsiteY2" fmla="*/ 1117601 h 1219201"/>
              <a:gd name="connsiteX3" fmla="*/ 495479 w 918812"/>
              <a:gd name="connsiteY3" fmla="*/ 1219201 h 1219201"/>
              <a:gd name="connsiteX4" fmla="*/ 918812 w 918812"/>
              <a:gd name="connsiteY4" fmla="*/ 1117601 h 1219201"/>
              <a:gd name="connsiteX0" fmla="*/ 207612 w 918812"/>
              <a:gd name="connsiteY0" fmla="*/ 0 h 1219201"/>
              <a:gd name="connsiteX1" fmla="*/ 8747 w 918812"/>
              <a:gd name="connsiteY1" fmla="*/ 586035 h 1219201"/>
              <a:gd name="connsiteX2" fmla="*/ 106011 w 918812"/>
              <a:gd name="connsiteY2" fmla="*/ 1117601 h 1219201"/>
              <a:gd name="connsiteX3" fmla="*/ 495479 w 918812"/>
              <a:gd name="connsiteY3" fmla="*/ 1219201 h 1219201"/>
              <a:gd name="connsiteX4" fmla="*/ 918812 w 918812"/>
              <a:gd name="connsiteY4" fmla="*/ 1117601 h 1219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8812" h="1219201">
                <a:moveTo>
                  <a:pt x="207612" y="0"/>
                </a:moveTo>
                <a:cubicBezTo>
                  <a:pt x="94185" y="279432"/>
                  <a:pt x="41169" y="368789"/>
                  <a:pt x="8747" y="586035"/>
                </a:cubicBezTo>
                <a:cubicBezTo>
                  <a:pt x="-23675" y="803281"/>
                  <a:pt x="39689" y="1017412"/>
                  <a:pt x="106011" y="1117601"/>
                </a:cubicBezTo>
                <a:cubicBezTo>
                  <a:pt x="172333" y="1217790"/>
                  <a:pt x="360012" y="1219201"/>
                  <a:pt x="495479" y="1219201"/>
                </a:cubicBezTo>
                <a:cubicBezTo>
                  <a:pt x="630946" y="1219201"/>
                  <a:pt x="918812" y="1117601"/>
                  <a:pt x="918812" y="1117601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4717590" y="796680"/>
            <a:ext cx="1525233" cy="1106705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43313 w 871446"/>
              <a:gd name="connsiteY0" fmla="*/ 0 h 1058335"/>
              <a:gd name="connsiteX1" fmla="*/ 7846 w 871446"/>
              <a:gd name="connsiteY1" fmla="*/ 626534 h 1058335"/>
              <a:gd name="connsiteX2" fmla="*/ 58645 w 871446"/>
              <a:gd name="connsiteY2" fmla="*/ 956735 h 1058335"/>
              <a:gd name="connsiteX3" fmla="*/ 448113 w 871446"/>
              <a:gd name="connsiteY3" fmla="*/ 1058335 h 1058335"/>
              <a:gd name="connsiteX4" fmla="*/ 871446 w 871446"/>
              <a:gd name="connsiteY4" fmla="*/ 956735 h 1058335"/>
              <a:gd name="connsiteX0" fmla="*/ 137864 w 865997"/>
              <a:gd name="connsiteY0" fmla="*/ 0 h 1058954"/>
              <a:gd name="connsiteX1" fmla="*/ 2397 w 865997"/>
              <a:gd name="connsiteY1" fmla="*/ 626534 h 1058954"/>
              <a:gd name="connsiteX2" fmla="*/ 78596 w 865997"/>
              <a:gd name="connsiteY2" fmla="*/ 897469 h 1058954"/>
              <a:gd name="connsiteX3" fmla="*/ 442664 w 865997"/>
              <a:gd name="connsiteY3" fmla="*/ 1058335 h 1058954"/>
              <a:gd name="connsiteX4" fmla="*/ 865997 w 865997"/>
              <a:gd name="connsiteY4" fmla="*/ 956735 h 1058954"/>
              <a:gd name="connsiteX0" fmla="*/ 137864 w 865997"/>
              <a:gd name="connsiteY0" fmla="*/ 0 h 1101124"/>
              <a:gd name="connsiteX1" fmla="*/ 2397 w 865997"/>
              <a:gd name="connsiteY1" fmla="*/ 626534 h 1101124"/>
              <a:gd name="connsiteX2" fmla="*/ 78596 w 865997"/>
              <a:gd name="connsiteY2" fmla="*/ 897469 h 1101124"/>
              <a:gd name="connsiteX3" fmla="*/ 451130 w 865997"/>
              <a:gd name="connsiteY3" fmla="*/ 1100668 h 1101124"/>
              <a:gd name="connsiteX4" fmla="*/ 865997 w 865997"/>
              <a:gd name="connsiteY4" fmla="*/ 956735 h 1101124"/>
              <a:gd name="connsiteX0" fmla="*/ 137864 w 1526397"/>
              <a:gd name="connsiteY0" fmla="*/ 0 h 1114722"/>
              <a:gd name="connsiteX1" fmla="*/ 2397 w 1526397"/>
              <a:gd name="connsiteY1" fmla="*/ 626534 h 1114722"/>
              <a:gd name="connsiteX2" fmla="*/ 78596 w 1526397"/>
              <a:gd name="connsiteY2" fmla="*/ 897469 h 1114722"/>
              <a:gd name="connsiteX3" fmla="*/ 451130 w 1526397"/>
              <a:gd name="connsiteY3" fmla="*/ 1100668 h 1114722"/>
              <a:gd name="connsiteX4" fmla="*/ 1526397 w 1526397"/>
              <a:gd name="connsiteY4" fmla="*/ 516468 h 1114722"/>
              <a:gd name="connsiteX0" fmla="*/ 137864 w 1526397"/>
              <a:gd name="connsiteY0" fmla="*/ 0 h 1100684"/>
              <a:gd name="connsiteX1" fmla="*/ 2397 w 1526397"/>
              <a:gd name="connsiteY1" fmla="*/ 626534 h 1100684"/>
              <a:gd name="connsiteX2" fmla="*/ 78596 w 1526397"/>
              <a:gd name="connsiteY2" fmla="*/ 897469 h 1100684"/>
              <a:gd name="connsiteX3" fmla="*/ 451130 w 1526397"/>
              <a:gd name="connsiteY3" fmla="*/ 1100668 h 1100684"/>
              <a:gd name="connsiteX4" fmla="*/ 899863 w 1526397"/>
              <a:gd name="connsiteY4" fmla="*/ 888186 h 1100684"/>
              <a:gd name="connsiteX5" fmla="*/ 1526397 w 1526397"/>
              <a:gd name="connsiteY5" fmla="*/ 516468 h 1100684"/>
              <a:gd name="connsiteX0" fmla="*/ 137864 w 1526397"/>
              <a:gd name="connsiteY0" fmla="*/ 0 h 1107394"/>
              <a:gd name="connsiteX1" fmla="*/ 2397 w 1526397"/>
              <a:gd name="connsiteY1" fmla="*/ 626534 h 1107394"/>
              <a:gd name="connsiteX2" fmla="*/ 78596 w 1526397"/>
              <a:gd name="connsiteY2" fmla="*/ 897469 h 1107394"/>
              <a:gd name="connsiteX3" fmla="*/ 451130 w 1526397"/>
              <a:gd name="connsiteY3" fmla="*/ 1100668 h 1107394"/>
              <a:gd name="connsiteX4" fmla="*/ 1145397 w 1526397"/>
              <a:gd name="connsiteY4" fmla="*/ 1006719 h 1107394"/>
              <a:gd name="connsiteX5" fmla="*/ 1526397 w 1526397"/>
              <a:gd name="connsiteY5" fmla="*/ 516468 h 1107394"/>
              <a:gd name="connsiteX0" fmla="*/ 137864 w 1526397"/>
              <a:gd name="connsiteY0" fmla="*/ 0 h 1107394"/>
              <a:gd name="connsiteX1" fmla="*/ 2397 w 1526397"/>
              <a:gd name="connsiteY1" fmla="*/ 626534 h 1107394"/>
              <a:gd name="connsiteX2" fmla="*/ 78596 w 1526397"/>
              <a:gd name="connsiteY2" fmla="*/ 897469 h 1107394"/>
              <a:gd name="connsiteX3" fmla="*/ 451130 w 1526397"/>
              <a:gd name="connsiteY3" fmla="*/ 1100668 h 1107394"/>
              <a:gd name="connsiteX4" fmla="*/ 1145397 w 1526397"/>
              <a:gd name="connsiteY4" fmla="*/ 1006719 h 1107394"/>
              <a:gd name="connsiteX5" fmla="*/ 1526397 w 1526397"/>
              <a:gd name="connsiteY5" fmla="*/ 516468 h 1107394"/>
              <a:gd name="connsiteX0" fmla="*/ 137864 w 1526397"/>
              <a:gd name="connsiteY0" fmla="*/ 0 h 1104005"/>
              <a:gd name="connsiteX1" fmla="*/ 2397 w 1526397"/>
              <a:gd name="connsiteY1" fmla="*/ 626534 h 1104005"/>
              <a:gd name="connsiteX2" fmla="*/ 78596 w 1526397"/>
              <a:gd name="connsiteY2" fmla="*/ 897469 h 1104005"/>
              <a:gd name="connsiteX3" fmla="*/ 451130 w 1526397"/>
              <a:gd name="connsiteY3" fmla="*/ 1100668 h 1104005"/>
              <a:gd name="connsiteX4" fmla="*/ 1145397 w 1526397"/>
              <a:gd name="connsiteY4" fmla="*/ 1006719 h 1104005"/>
              <a:gd name="connsiteX5" fmla="*/ 1314729 w 1526397"/>
              <a:gd name="connsiteY5" fmla="*/ 786586 h 1104005"/>
              <a:gd name="connsiteX6" fmla="*/ 1526397 w 1526397"/>
              <a:gd name="connsiteY6" fmla="*/ 516468 h 1104005"/>
              <a:gd name="connsiteX0" fmla="*/ 137864 w 1526397"/>
              <a:gd name="connsiteY0" fmla="*/ 0 h 1104005"/>
              <a:gd name="connsiteX1" fmla="*/ 2397 w 1526397"/>
              <a:gd name="connsiteY1" fmla="*/ 626534 h 1104005"/>
              <a:gd name="connsiteX2" fmla="*/ 78596 w 1526397"/>
              <a:gd name="connsiteY2" fmla="*/ 897469 h 1104005"/>
              <a:gd name="connsiteX3" fmla="*/ 451130 w 1526397"/>
              <a:gd name="connsiteY3" fmla="*/ 1100668 h 1104005"/>
              <a:gd name="connsiteX4" fmla="*/ 1145397 w 1526397"/>
              <a:gd name="connsiteY4" fmla="*/ 1006719 h 1104005"/>
              <a:gd name="connsiteX5" fmla="*/ 1340129 w 1526397"/>
              <a:gd name="connsiteY5" fmla="*/ 820452 h 1104005"/>
              <a:gd name="connsiteX6" fmla="*/ 1526397 w 1526397"/>
              <a:gd name="connsiteY6" fmla="*/ 516468 h 1104005"/>
              <a:gd name="connsiteX0" fmla="*/ 137864 w 1526397"/>
              <a:gd name="connsiteY0" fmla="*/ 0 h 1104005"/>
              <a:gd name="connsiteX1" fmla="*/ 2397 w 1526397"/>
              <a:gd name="connsiteY1" fmla="*/ 626534 h 1104005"/>
              <a:gd name="connsiteX2" fmla="*/ 78596 w 1526397"/>
              <a:gd name="connsiteY2" fmla="*/ 897469 h 1104005"/>
              <a:gd name="connsiteX3" fmla="*/ 451130 w 1526397"/>
              <a:gd name="connsiteY3" fmla="*/ 1100668 h 1104005"/>
              <a:gd name="connsiteX4" fmla="*/ 1145397 w 1526397"/>
              <a:gd name="connsiteY4" fmla="*/ 1006719 h 1104005"/>
              <a:gd name="connsiteX5" fmla="*/ 1357063 w 1526397"/>
              <a:gd name="connsiteY5" fmla="*/ 828919 h 1104005"/>
              <a:gd name="connsiteX6" fmla="*/ 1526397 w 1526397"/>
              <a:gd name="connsiteY6" fmla="*/ 516468 h 1104005"/>
              <a:gd name="connsiteX0" fmla="*/ 167676 w 1556209"/>
              <a:gd name="connsiteY0" fmla="*/ 0 h 1104005"/>
              <a:gd name="connsiteX1" fmla="*/ 1232 w 1556209"/>
              <a:gd name="connsiteY1" fmla="*/ 533597 h 1104005"/>
              <a:gd name="connsiteX2" fmla="*/ 108408 w 1556209"/>
              <a:gd name="connsiteY2" fmla="*/ 897469 h 1104005"/>
              <a:gd name="connsiteX3" fmla="*/ 480942 w 1556209"/>
              <a:gd name="connsiteY3" fmla="*/ 1100668 h 1104005"/>
              <a:gd name="connsiteX4" fmla="*/ 1175209 w 1556209"/>
              <a:gd name="connsiteY4" fmla="*/ 1006719 h 1104005"/>
              <a:gd name="connsiteX5" fmla="*/ 1386875 w 1556209"/>
              <a:gd name="connsiteY5" fmla="*/ 828919 h 1104005"/>
              <a:gd name="connsiteX6" fmla="*/ 1556209 w 1556209"/>
              <a:gd name="connsiteY6" fmla="*/ 516468 h 1104005"/>
              <a:gd name="connsiteX0" fmla="*/ 183335 w 1571868"/>
              <a:gd name="connsiteY0" fmla="*/ 0 h 1104005"/>
              <a:gd name="connsiteX1" fmla="*/ 16891 w 1571868"/>
              <a:gd name="connsiteY1" fmla="*/ 533597 h 1104005"/>
              <a:gd name="connsiteX2" fmla="*/ 124067 w 1571868"/>
              <a:gd name="connsiteY2" fmla="*/ 897469 h 1104005"/>
              <a:gd name="connsiteX3" fmla="*/ 496601 w 1571868"/>
              <a:gd name="connsiteY3" fmla="*/ 1100668 h 1104005"/>
              <a:gd name="connsiteX4" fmla="*/ 1190868 w 1571868"/>
              <a:gd name="connsiteY4" fmla="*/ 1006719 h 1104005"/>
              <a:gd name="connsiteX5" fmla="*/ 1402534 w 1571868"/>
              <a:gd name="connsiteY5" fmla="*/ 828919 h 1104005"/>
              <a:gd name="connsiteX6" fmla="*/ 1571868 w 1571868"/>
              <a:gd name="connsiteY6" fmla="*/ 516468 h 1104005"/>
              <a:gd name="connsiteX0" fmla="*/ 183335 w 1571868"/>
              <a:gd name="connsiteY0" fmla="*/ 0 h 1104005"/>
              <a:gd name="connsiteX1" fmla="*/ 16891 w 1571868"/>
              <a:gd name="connsiteY1" fmla="*/ 533597 h 1104005"/>
              <a:gd name="connsiteX2" fmla="*/ 124067 w 1571868"/>
              <a:gd name="connsiteY2" fmla="*/ 897469 h 1104005"/>
              <a:gd name="connsiteX3" fmla="*/ 496601 w 1571868"/>
              <a:gd name="connsiteY3" fmla="*/ 1100668 h 1104005"/>
              <a:gd name="connsiteX4" fmla="*/ 1190868 w 1571868"/>
              <a:gd name="connsiteY4" fmla="*/ 1006719 h 1104005"/>
              <a:gd name="connsiteX5" fmla="*/ 1402534 w 1571868"/>
              <a:gd name="connsiteY5" fmla="*/ 828919 h 1104005"/>
              <a:gd name="connsiteX6" fmla="*/ 1571868 w 1571868"/>
              <a:gd name="connsiteY6" fmla="*/ 516468 h 1104005"/>
              <a:gd name="connsiteX0" fmla="*/ 167677 w 1556210"/>
              <a:gd name="connsiteY0" fmla="*/ 0 h 1104005"/>
              <a:gd name="connsiteX1" fmla="*/ 1233 w 1556210"/>
              <a:gd name="connsiteY1" fmla="*/ 533597 h 1104005"/>
              <a:gd name="connsiteX2" fmla="*/ 108409 w 1556210"/>
              <a:gd name="connsiteY2" fmla="*/ 897469 h 1104005"/>
              <a:gd name="connsiteX3" fmla="*/ 480943 w 1556210"/>
              <a:gd name="connsiteY3" fmla="*/ 1100668 h 1104005"/>
              <a:gd name="connsiteX4" fmla="*/ 1175210 w 1556210"/>
              <a:gd name="connsiteY4" fmla="*/ 1006719 h 1104005"/>
              <a:gd name="connsiteX5" fmla="*/ 1386876 w 1556210"/>
              <a:gd name="connsiteY5" fmla="*/ 828919 h 1104005"/>
              <a:gd name="connsiteX6" fmla="*/ 1556210 w 1556210"/>
              <a:gd name="connsiteY6" fmla="*/ 516468 h 1104005"/>
              <a:gd name="connsiteX0" fmla="*/ 167677 w 1556210"/>
              <a:gd name="connsiteY0" fmla="*/ 0 h 1104005"/>
              <a:gd name="connsiteX1" fmla="*/ 1233 w 1556210"/>
              <a:gd name="connsiteY1" fmla="*/ 533597 h 1104005"/>
              <a:gd name="connsiteX2" fmla="*/ 108409 w 1556210"/>
              <a:gd name="connsiteY2" fmla="*/ 897469 h 1104005"/>
              <a:gd name="connsiteX3" fmla="*/ 480943 w 1556210"/>
              <a:gd name="connsiteY3" fmla="*/ 1100668 h 1104005"/>
              <a:gd name="connsiteX4" fmla="*/ 1175210 w 1556210"/>
              <a:gd name="connsiteY4" fmla="*/ 1006719 h 1104005"/>
              <a:gd name="connsiteX5" fmla="*/ 1386876 w 1556210"/>
              <a:gd name="connsiteY5" fmla="*/ 844408 h 1104005"/>
              <a:gd name="connsiteX6" fmla="*/ 1556210 w 1556210"/>
              <a:gd name="connsiteY6" fmla="*/ 516468 h 1104005"/>
              <a:gd name="connsiteX0" fmla="*/ 167677 w 1556210"/>
              <a:gd name="connsiteY0" fmla="*/ 0 h 1108178"/>
              <a:gd name="connsiteX1" fmla="*/ 1233 w 1556210"/>
              <a:gd name="connsiteY1" fmla="*/ 533597 h 1108178"/>
              <a:gd name="connsiteX2" fmla="*/ 108409 w 1556210"/>
              <a:gd name="connsiteY2" fmla="*/ 897469 h 1108178"/>
              <a:gd name="connsiteX3" fmla="*/ 480943 w 1556210"/>
              <a:gd name="connsiteY3" fmla="*/ 1100668 h 1108178"/>
              <a:gd name="connsiteX4" fmla="*/ 973860 w 1556210"/>
              <a:gd name="connsiteY4" fmla="*/ 1037698 h 1108178"/>
              <a:gd name="connsiteX5" fmla="*/ 1386876 w 1556210"/>
              <a:gd name="connsiteY5" fmla="*/ 844408 h 1108178"/>
              <a:gd name="connsiteX6" fmla="*/ 1556210 w 1556210"/>
              <a:gd name="connsiteY6" fmla="*/ 516468 h 1108178"/>
              <a:gd name="connsiteX0" fmla="*/ 167677 w 1556210"/>
              <a:gd name="connsiteY0" fmla="*/ 0 h 1106705"/>
              <a:gd name="connsiteX1" fmla="*/ 1233 w 1556210"/>
              <a:gd name="connsiteY1" fmla="*/ 533597 h 1106705"/>
              <a:gd name="connsiteX2" fmla="*/ 108409 w 1556210"/>
              <a:gd name="connsiteY2" fmla="*/ 897469 h 1106705"/>
              <a:gd name="connsiteX3" fmla="*/ 480943 w 1556210"/>
              <a:gd name="connsiteY3" fmla="*/ 1100668 h 1106705"/>
              <a:gd name="connsiteX4" fmla="*/ 973860 w 1556210"/>
              <a:gd name="connsiteY4" fmla="*/ 1037698 h 1106705"/>
              <a:gd name="connsiteX5" fmla="*/ 1386876 w 1556210"/>
              <a:gd name="connsiteY5" fmla="*/ 844408 h 1106705"/>
              <a:gd name="connsiteX6" fmla="*/ 1556210 w 1556210"/>
              <a:gd name="connsiteY6" fmla="*/ 516468 h 1106705"/>
              <a:gd name="connsiteX0" fmla="*/ 167677 w 1525233"/>
              <a:gd name="connsiteY0" fmla="*/ 0 h 1106705"/>
              <a:gd name="connsiteX1" fmla="*/ 1233 w 1525233"/>
              <a:gd name="connsiteY1" fmla="*/ 533597 h 1106705"/>
              <a:gd name="connsiteX2" fmla="*/ 108409 w 1525233"/>
              <a:gd name="connsiteY2" fmla="*/ 897469 h 1106705"/>
              <a:gd name="connsiteX3" fmla="*/ 480943 w 1525233"/>
              <a:gd name="connsiteY3" fmla="*/ 1100668 h 1106705"/>
              <a:gd name="connsiteX4" fmla="*/ 973860 w 1525233"/>
              <a:gd name="connsiteY4" fmla="*/ 1037698 h 1106705"/>
              <a:gd name="connsiteX5" fmla="*/ 1386876 w 1525233"/>
              <a:gd name="connsiteY5" fmla="*/ 844408 h 1106705"/>
              <a:gd name="connsiteX6" fmla="*/ 1525233 w 1525233"/>
              <a:gd name="connsiteY6" fmla="*/ 500979 h 110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25233" h="1106705">
                <a:moveTo>
                  <a:pt x="167677" y="0"/>
                </a:moveTo>
                <a:cubicBezTo>
                  <a:pt x="54250" y="294922"/>
                  <a:pt x="11111" y="337549"/>
                  <a:pt x="1233" y="533597"/>
                </a:cubicBezTo>
                <a:cubicBezTo>
                  <a:pt x="-8645" y="729645"/>
                  <a:pt x="42087" y="797280"/>
                  <a:pt x="108409" y="897469"/>
                </a:cubicBezTo>
                <a:cubicBezTo>
                  <a:pt x="174731" y="997658"/>
                  <a:pt x="336701" y="1077297"/>
                  <a:pt x="480943" y="1100668"/>
                </a:cubicBezTo>
                <a:cubicBezTo>
                  <a:pt x="625185" y="1124039"/>
                  <a:pt x="814438" y="1074555"/>
                  <a:pt x="973860" y="1037698"/>
                </a:cubicBezTo>
                <a:cubicBezTo>
                  <a:pt x="1117793" y="985351"/>
                  <a:pt x="1323376" y="926116"/>
                  <a:pt x="1386876" y="844408"/>
                </a:cubicBezTo>
                <a:cubicBezTo>
                  <a:pt x="1450376" y="762700"/>
                  <a:pt x="1489955" y="545999"/>
                  <a:pt x="1525233" y="500979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7538737" y="187080"/>
            <a:ext cx="1351264" cy="1651002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1465365"/>
              <a:gd name="connsiteY0" fmla="*/ 0 h 1651001"/>
              <a:gd name="connsiteX1" fmla="*/ 9098 w 1465365"/>
              <a:gd name="connsiteY1" fmla="*/ 787400 h 1651001"/>
              <a:gd name="connsiteX2" fmla="*/ 59897 w 1465365"/>
              <a:gd name="connsiteY2" fmla="*/ 1117601 h 1651001"/>
              <a:gd name="connsiteX3" fmla="*/ 449365 w 1465365"/>
              <a:gd name="connsiteY3" fmla="*/ 1219201 h 1651001"/>
              <a:gd name="connsiteX4" fmla="*/ 1465365 w 1465365"/>
              <a:gd name="connsiteY4" fmla="*/ 1651001 h 1651001"/>
              <a:gd name="connsiteX0" fmla="*/ 161498 w 1465365"/>
              <a:gd name="connsiteY0" fmla="*/ 0 h 1651001"/>
              <a:gd name="connsiteX1" fmla="*/ 9098 w 1465365"/>
              <a:gd name="connsiteY1" fmla="*/ 787400 h 1651001"/>
              <a:gd name="connsiteX2" fmla="*/ 59897 w 1465365"/>
              <a:gd name="connsiteY2" fmla="*/ 1117601 h 1651001"/>
              <a:gd name="connsiteX3" fmla="*/ 906565 w 1465365"/>
              <a:gd name="connsiteY3" fmla="*/ 1557867 h 1651001"/>
              <a:gd name="connsiteX4" fmla="*/ 1465365 w 1465365"/>
              <a:gd name="connsiteY4" fmla="*/ 1651001 h 1651001"/>
              <a:gd name="connsiteX0" fmla="*/ 153664 w 1457531"/>
              <a:gd name="connsiteY0" fmla="*/ 0 h 1651002"/>
              <a:gd name="connsiteX1" fmla="*/ 1264 w 1457531"/>
              <a:gd name="connsiteY1" fmla="*/ 787400 h 1651002"/>
              <a:gd name="connsiteX2" fmla="*/ 246797 w 1457531"/>
              <a:gd name="connsiteY2" fmla="*/ 1083735 h 1651002"/>
              <a:gd name="connsiteX3" fmla="*/ 898731 w 1457531"/>
              <a:gd name="connsiteY3" fmla="*/ 1557867 h 1651002"/>
              <a:gd name="connsiteX4" fmla="*/ 1457531 w 1457531"/>
              <a:gd name="connsiteY4" fmla="*/ 1651001 h 1651002"/>
              <a:gd name="connsiteX0" fmla="*/ 47397 w 1351264"/>
              <a:gd name="connsiteY0" fmla="*/ 0 h 1651002"/>
              <a:gd name="connsiteX1" fmla="*/ 5064 w 1351264"/>
              <a:gd name="connsiteY1" fmla="*/ 762000 h 1651002"/>
              <a:gd name="connsiteX2" fmla="*/ 140530 w 1351264"/>
              <a:gd name="connsiteY2" fmla="*/ 1083735 h 1651002"/>
              <a:gd name="connsiteX3" fmla="*/ 792464 w 1351264"/>
              <a:gd name="connsiteY3" fmla="*/ 1557867 h 1651002"/>
              <a:gd name="connsiteX4" fmla="*/ 1351264 w 1351264"/>
              <a:gd name="connsiteY4" fmla="*/ 1651001 h 1651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351264" h="1651002">
                <a:moveTo>
                  <a:pt x="47397" y="0"/>
                </a:moveTo>
                <a:cubicBezTo>
                  <a:pt x="11413" y="294922"/>
                  <a:pt x="-10458" y="581378"/>
                  <a:pt x="5064" y="762000"/>
                </a:cubicBezTo>
                <a:cubicBezTo>
                  <a:pt x="20586" y="942623"/>
                  <a:pt x="74208" y="983546"/>
                  <a:pt x="140530" y="1083735"/>
                </a:cubicBezTo>
                <a:cubicBezTo>
                  <a:pt x="206852" y="1183924"/>
                  <a:pt x="590675" y="1463323"/>
                  <a:pt x="792464" y="1557867"/>
                </a:cubicBezTo>
                <a:cubicBezTo>
                  <a:pt x="994253" y="1652411"/>
                  <a:pt x="1351264" y="1651001"/>
                  <a:pt x="1351264" y="1651001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312634" y="2521275"/>
            <a:ext cx="1566335" cy="1381858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160144 w 1871344"/>
              <a:gd name="connsiteY0" fmla="*/ 0 h 1219201"/>
              <a:gd name="connsiteX1" fmla="*/ 210 w 1871344"/>
              <a:gd name="connsiteY1" fmla="*/ 93134 h 1219201"/>
              <a:gd name="connsiteX2" fmla="*/ 1058543 w 1871344"/>
              <a:gd name="connsiteY2" fmla="*/ 1117601 h 1219201"/>
              <a:gd name="connsiteX3" fmla="*/ 1448011 w 1871344"/>
              <a:gd name="connsiteY3" fmla="*/ 1219201 h 1219201"/>
              <a:gd name="connsiteX4" fmla="*/ 1871344 w 1871344"/>
              <a:gd name="connsiteY4" fmla="*/ 1117601 h 1219201"/>
              <a:gd name="connsiteX0" fmla="*/ 1546124 w 2257324"/>
              <a:gd name="connsiteY0" fmla="*/ 0 h 1244959"/>
              <a:gd name="connsiteX1" fmla="*/ 386190 w 2257324"/>
              <a:gd name="connsiteY1" fmla="*/ 93134 h 1244959"/>
              <a:gd name="connsiteX2" fmla="*/ 13656 w 2257324"/>
              <a:gd name="connsiteY2" fmla="*/ 550335 h 1244959"/>
              <a:gd name="connsiteX3" fmla="*/ 1833991 w 2257324"/>
              <a:gd name="connsiteY3" fmla="*/ 1219201 h 1244959"/>
              <a:gd name="connsiteX4" fmla="*/ 2257324 w 2257324"/>
              <a:gd name="connsiteY4" fmla="*/ 1117601 h 1244959"/>
              <a:gd name="connsiteX0" fmla="*/ 1536928 w 2248128"/>
              <a:gd name="connsiteY0" fmla="*/ 55473 h 1300432"/>
              <a:gd name="connsiteX1" fmla="*/ 884994 w 2248128"/>
              <a:gd name="connsiteY1" fmla="*/ 13140 h 1300432"/>
              <a:gd name="connsiteX2" fmla="*/ 4460 w 2248128"/>
              <a:gd name="connsiteY2" fmla="*/ 605808 h 1300432"/>
              <a:gd name="connsiteX3" fmla="*/ 1824795 w 2248128"/>
              <a:gd name="connsiteY3" fmla="*/ 1274674 h 1300432"/>
              <a:gd name="connsiteX4" fmla="*/ 2248128 w 2248128"/>
              <a:gd name="connsiteY4" fmla="*/ 1173074 h 1300432"/>
              <a:gd name="connsiteX0" fmla="*/ 1537082 w 2248282"/>
              <a:gd name="connsiteY0" fmla="*/ 43487 h 1288446"/>
              <a:gd name="connsiteX1" fmla="*/ 885148 w 2248282"/>
              <a:gd name="connsiteY1" fmla="*/ 1154 h 1288446"/>
              <a:gd name="connsiteX2" fmla="*/ 4614 w 2248282"/>
              <a:gd name="connsiteY2" fmla="*/ 593822 h 1288446"/>
              <a:gd name="connsiteX3" fmla="*/ 1824949 w 2248282"/>
              <a:gd name="connsiteY3" fmla="*/ 1262688 h 1288446"/>
              <a:gd name="connsiteX4" fmla="*/ 2248282 w 2248282"/>
              <a:gd name="connsiteY4" fmla="*/ 1161088 h 1288446"/>
              <a:gd name="connsiteX0" fmla="*/ 1537082 w 2248282"/>
              <a:gd name="connsiteY0" fmla="*/ 50801 h 1295760"/>
              <a:gd name="connsiteX1" fmla="*/ 885148 w 2248282"/>
              <a:gd name="connsiteY1" fmla="*/ 8468 h 1295760"/>
              <a:gd name="connsiteX2" fmla="*/ 4614 w 2248282"/>
              <a:gd name="connsiteY2" fmla="*/ 601136 h 1295760"/>
              <a:gd name="connsiteX3" fmla="*/ 1824949 w 2248282"/>
              <a:gd name="connsiteY3" fmla="*/ 1270002 h 1295760"/>
              <a:gd name="connsiteX4" fmla="*/ 2248282 w 2248282"/>
              <a:gd name="connsiteY4" fmla="*/ 1168402 h 1295760"/>
              <a:gd name="connsiteX0" fmla="*/ 1537082 w 2248282"/>
              <a:gd name="connsiteY0" fmla="*/ 50801 h 1311127"/>
              <a:gd name="connsiteX1" fmla="*/ 885148 w 2248282"/>
              <a:gd name="connsiteY1" fmla="*/ 8468 h 1311127"/>
              <a:gd name="connsiteX2" fmla="*/ 4614 w 2248282"/>
              <a:gd name="connsiteY2" fmla="*/ 601136 h 1311127"/>
              <a:gd name="connsiteX3" fmla="*/ 444883 w 2248282"/>
              <a:gd name="connsiteY3" fmla="*/ 1286936 h 1311127"/>
              <a:gd name="connsiteX4" fmla="*/ 2248282 w 2248282"/>
              <a:gd name="connsiteY4" fmla="*/ 1168402 h 1311127"/>
              <a:gd name="connsiteX0" fmla="*/ 1537082 w 2248282"/>
              <a:gd name="connsiteY0" fmla="*/ 50801 h 1351306"/>
              <a:gd name="connsiteX1" fmla="*/ 885148 w 2248282"/>
              <a:gd name="connsiteY1" fmla="*/ 8468 h 1351306"/>
              <a:gd name="connsiteX2" fmla="*/ 4614 w 2248282"/>
              <a:gd name="connsiteY2" fmla="*/ 601136 h 1351306"/>
              <a:gd name="connsiteX3" fmla="*/ 444883 w 2248282"/>
              <a:gd name="connsiteY3" fmla="*/ 1286936 h 1351306"/>
              <a:gd name="connsiteX4" fmla="*/ 2248282 w 2248282"/>
              <a:gd name="connsiteY4" fmla="*/ 1168402 h 1351306"/>
              <a:gd name="connsiteX0" fmla="*/ 1537082 w 2248282"/>
              <a:gd name="connsiteY0" fmla="*/ 50801 h 1351306"/>
              <a:gd name="connsiteX1" fmla="*/ 885148 w 2248282"/>
              <a:gd name="connsiteY1" fmla="*/ 8468 h 1351306"/>
              <a:gd name="connsiteX2" fmla="*/ 4614 w 2248282"/>
              <a:gd name="connsiteY2" fmla="*/ 601136 h 1351306"/>
              <a:gd name="connsiteX3" fmla="*/ 444883 w 2248282"/>
              <a:gd name="connsiteY3" fmla="*/ 1286936 h 1351306"/>
              <a:gd name="connsiteX4" fmla="*/ 2248282 w 2248282"/>
              <a:gd name="connsiteY4" fmla="*/ 1168402 h 1351306"/>
              <a:gd name="connsiteX0" fmla="*/ 1535484 w 2246684"/>
              <a:gd name="connsiteY0" fmla="*/ 50801 h 1351306"/>
              <a:gd name="connsiteX1" fmla="*/ 883550 w 2246684"/>
              <a:gd name="connsiteY1" fmla="*/ 8468 h 1351306"/>
              <a:gd name="connsiteX2" fmla="*/ 3016 w 2246684"/>
              <a:gd name="connsiteY2" fmla="*/ 601136 h 1351306"/>
              <a:gd name="connsiteX3" fmla="*/ 443285 w 2246684"/>
              <a:gd name="connsiteY3" fmla="*/ 1286936 h 1351306"/>
              <a:gd name="connsiteX4" fmla="*/ 2246684 w 2246684"/>
              <a:gd name="connsiteY4" fmla="*/ 1168402 h 1351306"/>
              <a:gd name="connsiteX0" fmla="*/ 1533928 w 1533928"/>
              <a:gd name="connsiteY0" fmla="*/ 50801 h 1384853"/>
              <a:gd name="connsiteX1" fmla="*/ 881994 w 1533928"/>
              <a:gd name="connsiteY1" fmla="*/ 8468 h 1384853"/>
              <a:gd name="connsiteX2" fmla="*/ 1460 w 1533928"/>
              <a:gd name="connsiteY2" fmla="*/ 601136 h 1384853"/>
              <a:gd name="connsiteX3" fmla="*/ 441729 w 1533928"/>
              <a:gd name="connsiteY3" fmla="*/ 1286936 h 1384853"/>
              <a:gd name="connsiteX4" fmla="*/ 704195 w 1533928"/>
              <a:gd name="connsiteY4" fmla="*/ 1380069 h 1384853"/>
              <a:gd name="connsiteX0" fmla="*/ 1533864 w 1533864"/>
              <a:gd name="connsiteY0" fmla="*/ 50801 h 1382660"/>
              <a:gd name="connsiteX1" fmla="*/ 881930 w 1533864"/>
              <a:gd name="connsiteY1" fmla="*/ 8468 h 1382660"/>
              <a:gd name="connsiteX2" fmla="*/ 1396 w 1533864"/>
              <a:gd name="connsiteY2" fmla="*/ 601136 h 1382660"/>
              <a:gd name="connsiteX3" fmla="*/ 458598 w 1533864"/>
              <a:gd name="connsiteY3" fmla="*/ 1278469 h 1382660"/>
              <a:gd name="connsiteX4" fmla="*/ 704131 w 1533864"/>
              <a:gd name="connsiteY4" fmla="*/ 1380069 h 1382660"/>
              <a:gd name="connsiteX0" fmla="*/ 1533874 w 1533874"/>
              <a:gd name="connsiteY0" fmla="*/ 50801 h 1430869"/>
              <a:gd name="connsiteX1" fmla="*/ 881940 w 1533874"/>
              <a:gd name="connsiteY1" fmla="*/ 8468 h 1430869"/>
              <a:gd name="connsiteX2" fmla="*/ 1406 w 1533874"/>
              <a:gd name="connsiteY2" fmla="*/ 601136 h 1430869"/>
              <a:gd name="connsiteX3" fmla="*/ 458608 w 1533874"/>
              <a:gd name="connsiteY3" fmla="*/ 1278469 h 1430869"/>
              <a:gd name="connsiteX4" fmla="*/ 721074 w 1533874"/>
              <a:gd name="connsiteY4" fmla="*/ 1430869 h 1430869"/>
              <a:gd name="connsiteX0" fmla="*/ 1533344 w 1533344"/>
              <a:gd name="connsiteY0" fmla="*/ 50801 h 1430869"/>
              <a:gd name="connsiteX1" fmla="*/ 881410 w 1533344"/>
              <a:gd name="connsiteY1" fmla="*/ 8468 h 1430869"/>
              <a:gd name="connsiteX2" fmla="*/ 876 w 1533344"/>
              <a:gd name="connsiteY2" fmla="*/ 601136 h 1430869"/>
              <a:gd name="connsiteX3" fmla="*/ 720544 w 1533344"/>
              <a:gd name="connsiteY3" fmla="*/ 1430869 h 1430869"/>
              <a:gd name="connsiteX0" fmla="*/ 1533552 w 1533552"/>
              <a:gd name="connsiteY0" fmla="*/ 50801 h 1380069"/>
              <a:gd name="connsiteX1" fmla="*/ 881618 w 1533552"/>
              <a:gd name="connsiteY1" fmla="*/ 8468 h 1380069"/>
              <a:gd name="connsiteX2" fmla="*/ 1084 w 1533552"/>
              <a:gd name="connsiteY2" fmla="*/ 601136 h 1380069"/>
              <a:gd name="connsiteX3" fmla="*/ 602218 w 1533552"/>
              <a:gd name="connsiteY3" fmla="*/ 1380069 h 1380069"/>
              <a:gd name="connsiteX0" fmla="*/ 1533770 w 1533770"/>
              <a:gd name="connsiteY0" fmla="*/ 50801 h 1380069"/>
              <a:gd name="connsiteX1" fmla="*/ 881836 w 1533770"/>
              <a:gd name="connsiteY1" fmla="*/ 8468 h 1380069"/>
              <a:gd name="connsiteX2" fmla="*/ 1302 w 1533770"/>
              <a:gd name="connsiteY2" fmla="*/ 601136 h 1380069"/>
              <a:gd name="connsiteX3" fmla="*/ 602436 w 1533770"/>
              <a:gd name="connsiteY3" fmla="*/ 1380069 h 1380069"/>
              <a:gd name="connsiteX0" fmla="*/ 1558788 w 1558788"/>
              <a:gd name="connsiteY0" fmla="*/ 50801 h 1380069"/>
              <a:gd name="connsiteX1" fmla="*/ 906854 w 1558788"/>
              <a:gd name="connsiteY1" fmla="*/ 8468 h 1380069"/>
              <a:gd name="connsiteX2" fmla="*/ 187819 w 1558788"/>
              <a:gd name="connsiteY2" fmla="*/ 381003 h 1380069"/>
              <a:gd name="connsiteX3" fmla="*/ 26320 w 1558788"/>
              <a:gd name="connsiteY3" fmla="*/ 601136 h 1380069"/>
              <a:gd name="connsiteX4" fmla="*/ 627454 w 1558788"/>
              <a:gd name="connsiteY4" fmla="*/ 1380069 h 1380069"/>
              <a:gd name="connsiteX0" fmla="*/ 1545326 w 1545326"/>
              <a:gd name="connsiteY0" fmla="*/ 55604 h 1384872"/>
              <a:gd name="connsiteX1" fmla="*/ 893392 w 1545326"/>
              <a:gd name="connsiteY1" fmla="*/ 13271 h 1384872"/>
              <a:gd name="connsiteX2" fmla="*/ 343691 w 1545326"/>
              <a:gd name="connsiteY2" fmla="*/ 267273 h 1384872"/>
              <a:gd name="connsiteX3" fmla="*/ 12858 w 1545326"/>
              <a:gd name="connsiteY3" fmla="*/ 605939 h 1384872"/>
              <a:gd name="connsiteX4" fmla="*/ 613992 w 1545326"/>
              <a:gd name="connsiteY4" fmla="*/ 1384872 h 1384872"/>
              <a:gd name="connsiteX0" fmla="*/ 1577962 w 1577962"/>
              <a:gd name="connsiteY0" fmla="*/ 55604 h 1384872"/>
              <a:gd name="connsiteX1" fmla="*/ 926028 w 1577962"/>
              <a:gd name="connsiteY1" fmla="*/ 13271 h 1384872"/>
              <a:gd name="connsiteX2" fmla="*/ 376327 w 1577962"/>
              <a:gd name="connsiteY2" fmla="*/ 267273 h 1384872"/>
              <a:gd name="connsiteX3" fmla="*/ 11627 w 1577962"/>
              <a:gd name="connsiteY3" fmla="*/ 631339 h 1384872"/>
              <a:gd name="connsiteX4" fmla="*/ 646628 w 1577962"/>
              <a:gd name="connsiteY4" fmla="*/ 1384872 h 1384872"/>
              <a:gd name="connsiteX0" fmla="*/ 1567540 w 1567540"/>
              <a:gd name="connsiteY0" fmla="*/ 55604 h 1384872"/>
              <a:gd name="connsiteX1" fmla="*/ 915606 w 1567540"/>
              <a:gd name="connsiteY1" fmla="*/ 13271 h 1384872"/>
              <a:gd name="connsiteX2" fmla="*/ 365905 w 1567540"/>
              <a:gd name="connsiteY2" fmla="*/ 267273 h 1384872"/>
              <a:gd name="connsiteX3" fmla="*/ 1205 w 1567540"/>
              <a:gd name="connsiteY3" fmla="*/ 631339 h 1384872"/>
              <a:gd name="connsiteX4" fmla="*/ 636206 w 1567540"/>
              <a:gd name="connsiteY4" fmla="*/ 1384872 h 1384872"/>
              <a:gd name="connsiteX0" fmla="*/ 1566335 w 1566335"/>
              <a:gd name="connsiteY0" fmla="*/ 55604 h 1384872"/>
              <a:gd name="connsiteX1" fmla="*/ 914401 w 1566335"/>
              <a:gd name="connsiteY1" fmla="*/ 13271 h 1384872"/>
              <a:gd name="connsiteX2" fmla="*/ 364700 w 1566335"/>
              <a:gd name="connsiteY2" fmla="*/ 267273 h 1384872"/>
              <a:gd name="connsiteX3" fmla="*/ 0 w 1566335"/>
              <a:gd name="connsiteY3" fmla="*/ 631339 h 1384872"/>
              <a:gd name="connsiteX4" fmla="*/ 635001 w 1566335"/>
              <a:gd name="connsiteY4" fmla="*/ 1384872 h 1384872"/>
              <a:gd name="connsiteX0" fmla="*/ 1566335 w 1566335"/>
              <a:gd name="connsiteY0" fmla="*/ 55604 h 1384872"/>
              <a:gd name="connsiteX1" fmla="*/ 914401 w 1566335"/>
              <a:gd name="connsiteY1" fmla="*/ 13271 h 1384872"/>
              <a:gd name="connsiteX2" fmla="*/ 364700 w 1566335"/>
              <a:gd name="connsiteY2" fmla="*/ 267273 h 1384872"/>
              <a:gd name="connsiteX3" fmla="*/ 0 w 1566335"/>
              <a:gd name="connsiteY3" fmla="*/ 631339 h 1384872"/>
              <a:gd name="connsiteX4" fmla="*/ 635001 w 1566335"/>
              <a:gd name="connsiteY4" fmla="*/ 1384872 h 1384872"/>
              <a:gd name="connsiteX0" fmla="*/ 1566335 w 1566335"/>
              <a:gd name="connsiteY0" fmla="*/ 52590 h 1381858"/>
              <a:gd name="connsiteX1" fmla="*/ 914401 w 1566335"/>
              <a:gd name="connsiteY1" fmla="*/ 10257 h 1381858"/>
              <a:gd name="connsiteX2" fmla="*/ 347766 w 1566335"/>
              <a:gd name="connsiteY2" fmla="*/ 221926 h 1381858"/>
              <a:gd name="connsiteX3" fmla="*/ 0 w 1566335"/>
              <a:gd name="connsiteY3" fmla="*/ 628325 h 1381858"/>
              <a:gd name="connsiteX4" fmla="*/ 635001 w 1566335"/>
              <a:gd name="connsiteY4" fmla="*/ 1381858 h 13818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66335" h="1381858">
                <a:moveTo>
                  <a:pt x="1566335" y="52590"/>
                </a:moveTo>
                <a:cubicBezTo>
                  <a:pt x="1318684" y="17312"/>
                  <a:pt x="1117496" y="-17966"/>
                  <a:pt x="914401" y="10257"/>
                </a:cubicBezTo>
                <a:cubicBezTo>
                  <a:pt x="711306" y="38480"/>
                  <a:pt x="494522" y="123148"/>
                  <a:pt x="347766" y="221926"/>
                </a:cubicBezTo>
                <a:cubicBezTo>
                  <a:pt x="201010" y="320704"/>
                  <a:pt x="28327" y="470281"/>
                  <a:pt x="0" y="628325"/>
                </a:cubicBezTo>
                <a:cubicBezTo>
                  <a:pt x="23989" y="941592"/>
                  <a:pt x="400403" y="1259797"/>
                  <a:pt x="635001" y="1381858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 25"/>
          <p:cNvSpPr/>
          <p:nvPr/>
        </p:nvSpPr>
        <p:spPr>
          <a:xfrm>
            <a:off x="2581701" y="2377564"/>
            <a:ext cx="1498602" cy="1305435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160144 w 1871344"/>
              <a:gd name="connsiteY0" fmla="*/ 0 h 1219201"/>
              <a:gd name="connsiteX1" fmla="*/ 210 w 1871344"/>
              <a:gd name="connsiteY1" fmla="*/ 93134 h 1219201"/>
              <a:gd name="connsiteX2" fmla="*/ 1058543 w 1871344"/>
              <a:gd name="connsiteY2" fmla="*/ 1117601 h 1219201"/>
              <a:gd name="connsiteX3" fmla="*/ 1448011 w 1871344"/>
              <a:gd name="connsiteY3" fmla="*/ 1219201 h 1219201"/>
              <a:gd name="connsiteX4" fmla="*/ 1871344 w 1871344"/>
              <a:gd name="connsiteY4" fmla="*/ 1117601 h 1219201"/>
              <a:gd name="connsiteX0" fmla="*/ 1546124 w 2257324"/>
              <a:gd name="connsiteY0" fmla="*/ 0 h 1244959"/>
              <a:gd name="connsiteX1" fmla="*/ 386190 w 2257324"/>
              <a:gd name="connsiteY1" fmla="*/ 93134 h 1244959"/>
              <a:gd name="connsiteX2" fmla="*/ 13656 w 2257324"/>
              <a:gd name="connsiteY2" fmla="*/ 550335 h 1244959"/>
              <a:gd name="connsiteX3" fmla="*/ 1833991 w 2257324"/>
              <a:gd name="connsiteY3" fmla="*/ 1219201 h 1244959"/>
              <a:gd name="connsiteX4" fmla="*/ 2257324 w 2257324"/>
              <a:gd name="connsiteY4" fmla="*/ 1117601 h 1244959"/>
              <a:gd name="connsiteX0" fmla="*/ 1536928 w 2248128"/>
              <a:gd name="connsiteY0" fmla="*/ 55473 h 1300432"/>
              <a:gd name="connsiteX1" fmla="*/ 884994 w 2248128"/>
              <a:gd name="connsiteY1" fmla="*/ 13140 h 1300432"/>
              <a:gd name="connsiteX2" fmla="*/ 4460 w 2248128"/>
              <a:gd name="connsiteY2" fmla="*/ 605808 h 1300432"/>
              <a:gd name="connsiteX3" fmla="*/ 1824795 w 2248128"/>
              <a:gd name="connsiteY3" fmla="*/ 1274674 h 1300432"/>
              <a:gd name="connsiteX4" fmla="*/ 2248128 w 2248128"/>
              <a:gd name="connsiteY4" fmla="*/ 1173074 h 1300432"/>
              <a:gd name="connsiteX0" fmla="*/ 1537082 w 2248282"/>
              <a:gd name="connsiteY0" fmla="*/ 43487 h 1288446"/>
              <a:gd name="connsiteX1" fmla="*/ 885148 w 2248282"/>
              <a:gd name="connsiteY1" fmla="*/ 1154 h 1288446"/>
              <a:gd name="connsiteX2" fmla="*/ 4614 w 2248282"/>
              <a:gd name="connsiteY2" fmla="*/ 593822 h 1288446"/>
              <a:gd name="connsiteX3" fmla="*/ 1824949 w 2248282"/>
              <a:gd name="connsiteY3" fmla="*/ 1262688 h 1288446"/>
              <a:gd name="connsiteX4" fmla="*/ 2248282 w 2248282"/>
              <a:gd name="connsiteY4" fmla="*/ 1161088 h 1288446"/>
              <a:gd name="connsiteX0" fmla="*/ 1537082 w 2248282"/>
              <a:gd name="connsiteY0" fmla="*/ 50801 h 1295760"/>
              <a:gd name="connsiteX1" fmla="*/ 885148 w 2248282"/>
              <a:gd name="connsiteY1" fmla="*/ 8468 h 1295760"/>
              <a:gd name="connsiteX2" fmla="*/ 4614 w 2248282"/>
              <a:gd name="connsiteY2" fmla="*/ 601136 h 1295760"/>
              <a:gd name="connsiteX3" fmla="*/ 1824949 w 2248282"/>
              <a:gd name="connsiteY3" fmla="*/ 1270002 h 1295760"/>
              <a:gd name="connsiteX4" fmla="*/ 2248282 w 2248282"/>
              <a:gd name="connsiteY4" fmla="*/ 1168402 h 1295760"/>
              <a:gd name="connsiteX0" fmla="*/ 1537082 w 2248282"/>
              <a:gd name="connsiteY0" fmla="*/ 50801 h 1311127"/>
              <a:gd name="connsiteX1" fmla="*/ 885148 w 2248282"/>
              <a:gd name="connsiteY1" fmla="*/ 8468 h 1311127"/>
              <a:gd name="connsiteX2" fmla="*/ 4614 w 2248282"/>
              <a:gd name="connsiteY2" fmla="*/ 601136 h 1311127"/>
              <a:gd name="connsiteX3" fmla="*/ 444883 w 2248282"/>
              <a:gd name="connsiteY3" fmla="*/ 1286936 h 1311127"/>
              <a:gd name="connsiteX4" fmla="*/ 2248282 w 2248282"/>
              <a:gd name="connsiteY4" fmla="*/ 1168402 h 1311127"/>
              <a:gd name="connsiteX0" fmla="*/ 1537082 w 2248282"/>
              <a:gd name="connsiteY0" fmla="*/ 50801 h 1351306"/>
              <a:gd name="connsiteX1" fmla="*/ 885148 w 2248282"/>
              <a:gd name="connsiteY1" fmla="*/ 8468 h 1351306"/>
              <a:gd name="connsiteX2" fmla="*/ 4614 w 2248282"/>
              <a:gd name="connsiteY2" fmla="*/ 601136 h 1351306"/>
              <a:gd name="connsiteX3" fmla="*/ 444883 w 2248282"/>
              <a:gd name="connsiteY3" fmla="*/ 1286936 h 1351306"/>
              <a:gd name="connsiteX4" fmla="*/ 2248282 w 2248282"/>
              <a:gd name="connsiteY4" fmla="*/ 1168402 h 1351306"/>
              <a:gd name="connsiteX0" fmla="*/ 1537082 w 2248282"/>
              <a:gd name="connsiteY0" fmla="*/ 50801 h 1351306"/>
              <a:gd name="connsiteX1" fmla="*/ 885148 w 2248282"/>
              <a:gd name="connsiteY1" fmla="*/ 8468 h 1351306"/>
              <a:gd name="connsiteX2" fmla="*/ 4614 w 2248282"/>
              <a:gd name="connsiteY2" fmla="*/ 601136 h 1351306"/>
              <a:gd name="connsiteX3" fmla="*/ 444883 w 2248282"/>
              <a:gd name="connsiteY3" fmla="*/ 1286936 h 1351306"/>
              <a:gd name="connsiteX4" fmla="*/ 2248282 w 2248282"/>
              <a:gd name="connsiteY4" fmla="*/ 1168402 h 1351306"/>
              <a:gd name="connsiteX0" fmla="*/ 1535484 w 2246684"/>
              <a:gd name="connsiteY0" fmla="*/ 50801 h 1351306"/>
              <a:gd name="connsiteX1" fmla="*/ 883550 w 2246684"/>
              <a:gd name="connsiteY1" fmla="*/ 8468 h 1351306"/>
              <a:gd name="connsiteX2" fmla="*/ 3016 w 2246684"/>
              <a:gd name="connsiteY2" fmla="*/ 601136 h 1351306"/>
              <a:gd name="connsiteX3" fmla="*/ 443285 w 2246684"/>
              <a:gd name="connsiteY3" fmla="*/ 1286936 h 1351306"/>
              <a:gd name="connsiteX4" fmla="*/ 2246684 w 2246684"/>
              <a:gd name="connsiteY4" fmla="*/ 1168402 h 1351306"/>
              <a:gd name="connsiteX0" fmla="*/ 1533928 w 1533928"/>
              <a:gd name="connsiteY0" fmla="*/ 50801 h 1384853"/>
              <a:gd name="connsiteX1" fmla="*/ 881994 w 1533928"/>
              <a:gd name="connsiteY1" fmla="*/ 8468 h 1384853"/>
              <a:gd name="connsiteX2" fmla="*/ 1460 w 1533928"/>
              <a:gd name="connsiteY2" fmla="*/ 601136 h 1384853"/>
              <a:gd name="connsiteX3" fmla="*/ 441729 w 1533928"/>
              <a:gd name="connsiteY3" fmla="*/ 1286936 h 1384853"/>
              <a:gd name="connsiteX4" fmla="*/ 704195 w 1533928"/>
              <a:gd name="connsiteY4" fmla="*/ 1380069 h 1384853"/>
              <a:gd name="connsiteX0" fmla="*/ 1533864 w 1533864"/>
              <a:gd name="connsiteY0" fmla="*/ 50801 h 1382660"/>
              <a:gd name="connsiteX1" fmla="*/ 881930 w 1533864"/>
              <a:gd name="connsiteY1" fmla="*/ 8468 h 1382660"/>
              <a:gd name="connsiteX2" fmla="*/ 1396 w 1533864"/>
              <a:gd name="connsiteY2" fmla="*/ 601136 h 1382660"/>
              <a:gd name="connsiteX3" fmla="*/ 458598 w 1533864"/>
              <a:gd name="connsiteY3" fmla="*/ 1278469 h 1382660"/>
              <a:gd name="connsiteX4" fmla="*/ 704131 w 1533864"/>
              <a:gd name="connsiteY4" fmla="*/ 1380069 h 1382660"/>
              <a:gd name="connsiteX0" fmla="*/ 1533874 w 1533874"/>
              <a:gd name="connsiteY0" fmla="*/ 50801 h 1430869"/>
              <a:gd name="connsiteX1" fmla="*/ 881940 w 1533874"/>
              <a:gd name="connsiteY1" fmla="*/ 8468 h 1430869"/>
              <a:gd name="connsiteX2" fmla="*/ 1406 w 1533874"/>
              <a:gd name="connsiteY2" fmla="*/ 601136 h 1430869"/>
              <a:gd name="connsiteX3" fmla="*/ 458608 w 1533874"/>
              <a:gd name="connsiteY3" fmla="*/ 1278469 h 1430869"/>
              <a:gd name="connsiteX4" fmla="*/ 721074 w 1533874"/>
              <a:gd name="connsiteY4" fmla="*/ 1430869 h 1430869"/>
              <a:gd name="connsiteX0" fmla="*/ 1533344 w 1533344"/>
              <a:gd name="connsiteY0" fmla="*/ 50801 h 1430869"/>
              <a:gd name="connsiteX1" fmla="*/ 881410 w 1533344"/>
              <a:gd name="connsiteY1" fmla="*/ 8468 h 1430869"/>
              <a:gd name="connsiteX2" fmla="*/ 876 w 1533344"/>
              <a:gd name="connsiteY2" fmla="*/ 601136 h 1430869"/>
              <a:gd name="connsiteX3" fmla="*/ 720544 w 1533344"/>
              <a:gd name="connsiteY3" fmla="*/ 1430869 h 1430869"/>
              <a:gd name="connsiteX0" fmla="*/ 1533552 w 1533552"/>
              <a:gd name="connsiteY0" fmla="*/ 50801 h 1380069"/>
              <a:gd name="connsiteX1" fmla="*/ 881618 w 1533552"/>
              <a:gd name="connsiteY1" fmla="*/ 8468 h 1380069"/>
              <a:gd name="connsiteX2" fmla="*/ 1084 w 1533552"/>
              <a:gd name="connsiteY2" fmla="*/ 601136 h 1380069"/>
              <a:gd name="connsiteX3" fmla="*/ 602218 w 1533552"/>
              <a:gd name="connsiteY3" fmla="*/ 1380069 h 1380069"/>
              <a:gd name="connsiteX0" fmla="*/ 1533770 w 1533770"/>
              <a:gd name="connsiteY0" fmla="*/ 50801 h 1380069"/>
              <a:gd name="connsiteX1" fmla="*/ 881836 w 1533770"/>
              <a:gd name="connsiteY1" fmla="*/ 8468 h 1380069"/>
              <a:gd name="connsiteX2" fmla="*/ 1302 w 1533770"/>
              <a:gd name="connsiteY2" fmla="*/ 601136 h 1380069"/>
              <a:gd name="connsiteX3" fmla="*/ 602436 w 1533770"/>
              <a:gd name="connsiteY3" fmla="*/ 1380069 h 1380069"/>
              <a:gd name="connsiteX0" fmla="*/ 1558788 w 1558788"/>
              <a:gd name="connsiteY0" fmla="*/ 50801 h 1380069"/>
              <a:gd name="connsiteX1" fmla="*/ 906854 w 1558788"/>
              <a:gd name="connsiteY1" fmla="*/ 8468 h 1380069"/>
              <a:gd name="connsiteX2" fmla="*/ 187819 w 1558788"/>
              <a:gd name="connsiteY2" fmla="*/ 381003 h 1380069"/>
              <a:gd name="connsiteX3" fmla="*/ 26320 w 1558788"/>
              <a:gd name="connsiteY3" fmla="*/ 601136 h 1380069"/>
              <a:gd name="connsiteX4" fmla="*/ 627454 w 1558788"/>
              <a:gd name="connsiteY4" fmla="*/ 1380069 h 1380069"/>
              <a:gd name="connsiteX0" fmla="*/ 1545326 w 1545326"/>
              <a:gd name="connsiteY0" fmla="*/ 55604 h 1384872"/>
              <a:gd name="connsiteX1" fmla="*/ 893392 w 1545326"/>
              <a:gd name="connsiteY1" fmla="*/ 13271 h 1384872"/>
              <a:gd name="connsiteX2" fmla="*/ 343691 w 1545326"/>
              <a:gd name="connsiteY2" fmla="*/ 267273 h 1384872"/>
              <a:gd name="connsiteX3" fmla="*/ 12858 w 1545326"/>
              <a:gd name="connsiteY3" fmla="*/ 605939 h 1384872"/>
              <a:gd name="connsiteX4" fmla="*/ 613992 w 1545326"/>
              <a:gd name="connsiteY4" fmla="*/ 1384872 h 1384872"/>
              <a:gd name="connsiteX0" fmla="*/ 1577962 w 1577962"/>
              <a:gd name="connsiteY0" fmla="*/ 55604 h 1384872"/>
              <a:gd name="connsiteX1" fmla="*/ 926028 w 1577962"/>
              <a:gd name="connsiteY1" fmla="*/ 13271 h 1384872"/>
              <a:gd name="connsiteX2" fmla="*/ 376327 w 1577962"/>
              <a:gd name="connsiteY2" fmla="*/ 267273 h 1384872"/>
              <a:gd name="connsiteX3" fmla="*/ 11627 w 1577962"/>
              <a:gd name="connsiteY3" fmla="*/ 631339 h 1384872"/>
              <a:gd name="connsiteX4" fmla="*/ 646628 w 1577962"/>
              <a:gd name="connsiteY4" fmla="*/ 1384872 h 1384872"/>
              <a:gd name="connsiteX0" fmla="*/ 1567540 w 1567540"/>
              <a:gd name="connsiteY0" fmla="*/ 55604 h 1384872"/>
              <a:gd name="connsiteX1" fmla="*/ 915606 w 1567540"/>
              <a:gd name="connsiteY1" fmla="*/ 13271 h 1384872"/>
              <a:gd name="connsiteX2" fmla="*/ 365905 w 1567540"/>
              <a:gd name="connsiteY2" fmla="*/ 267273 h 1384872"/>
              <a:gd name="connsiteX3" fmla="*/ 1205 w 1567540"/>
              <a:gd name="connsiteY3" fmla="*/ 631339 h 1384872"/>
              <a:gd name="connsiteX4" fmla="*/ 636206 w 1567540"/>
              <a:gd name="connsiteY4" fmla="*/ 1384872 h 1384872"/>
              <a:gd name="connsiteX0" fmla="*/ 1566335 w 1566335"/>
              <a:gd name="connsiteY0" fmla="*/ 55604 h 1384872"/>
              <a:gd name="connsiteX1" fmla="*/ 914401 w 1566335"/>
              <a:gd name="connsiteY1" fmla="*/ 13271 h 1384872"/>
              <a:gd name="connsiteX2" fmla="*/ 364700 w 1566335"/>
              <a:gd name="connsiteY2" fmla="*/ 267273 h 1384872"/>
              <a:gd name="connsiteX3" fmla="*/ 0 w 1566335"/>
              <a:gd name="connsiteY3" fmla="*/ 631339 h 1384872"/>
              <a:gd name="connsiteX4" fmla="*/ 635001 w 1566335"/>
              <a:gd name="connsiteY4" fmla="*/ 1384872 h 1384872"/>
              <a:gd name="connsiteX0" fmla="*/ 1566335 w 1566335"/>
              <a:gd name="connsiteY0" fmla="*/ 55604 h 1384872"/>
              <a:gd name="connsiteX1" fmla="*/ 914401 w 1566335"/>
              <a:gd name="connsiteY1" fmla="*/ 13271 h 1384872"/>
              <a:gd name="connsiteX2" fmla="*/ 364700 w 1566335"/>
              <a:gd name="connsiteY2" fmla="*/ 267273 h 1384872"/>
              <a:gd name="connsiteX3" fmla="*/ 0 w 1566335"/>
              <a:gd name="connsiteY3" fmla="*/ 631339 h 1384872"/>
              <a:gd name="connsiteX4" fmla="*/ 635001 w 1566335"/>
              <a:gd name="connsiteY4" fmla="*/ 1384872 h 1384872"/>
              <a:gd name="connsiteX0" fmla="*/ 1573751 w 1573751"/>
              <a:gd name="connsiteY0" fmla="*/ 55604 h 1291739"/>
              <a:gd name="connsiteX1" fmla="*/ 921817 w 1573751"/>
              <a:gd name="connsiteY1" fmla="*/ 13271 h 1291739"/>
              <a:gd name="connsiteX2" fmla="*/ 372116 w 1573751"/>
              <a:gd name="connsiteY2" fmla="*/ 267273 h 1291739"/>
              <a:gd name="connsiteX3" fmla="*/ 7416 w 1573751"/>
              <a:gd name="connsiteY3" fmla="*/ 631339 h 1291739"/>
              <a:gd name="connsiteX4" fmla="*/ 151350 w 1573751"/>
              <a:gd name="connsiteY4" fmla="*/ 1291739 h 1291739"/>
              <a:gd name="connsiteX0" fmla="*/ 1769535 w 1769535"/>
              <a:gd name="connsiteY0" fmla="*/ 55604 h 1291739"/>
              <a:gd name="connsiteX1" fmla="*/ 1117601 w 1769535"/>
              <a:gd name="connsiteY1" fmla="*/ 13271 h 1291739"/>
              <a:gd name="connsiteX2" fmla="*/ 567900 w 1769535"/>
              <a:gd name="connsiteY2" fmla="*/ 267273 h 1291739"/>
              <a:gd name="connsiteX3" fmla="*/ 0 w 1769535"/>
              <a:gd name="connsiteY3" fmla="*/ 656739 h 1291739"/>
              <a:gd name="connsiteX4" fmla="*/ 347134 w 1769535"/>
              <a:gd name="connsiteY4" fmla="*/ 1291739 h 1291739"/>
              <a:gd name="connsiteX0" fmla="*/ 1769535 w 1769535"/>
              <a:gd name="connsiteY0" fmla="*/ 49041 h 1285176"/>
              <a:gd name="connsiteX1" fmla="*/ 1117601 w 1769535"/>
              <a:gd name="connsiteY1" fmla="*/ 6708 h 1285176"/>
              <a:gd name="connsiteX2" fmla="*/ 474767 w 1769535"/>
              <a:gd name="connsiteY2" fmla="*/ 167577 h 1285176"/>
              <a:gd name="connsiteX3" fmla="*/ 0 w 1769535"/>
              <a:gd name="connsiteY3" fmla="*/ 650176 h 1285176"/>
              <a:gd name="connsiteX4" fmla="*/ 347134 w 1769535"/>
              <a:gd name="connsiteY4" fmla="*/ 1285176 h 1285176"/>
              <a:gd name="connsiteX0" fmla="*/ 1498602 w 1498602"/>
              <a:gd name="connsiteY0" fmla="*/ 16007 h 1319875"/>
              <a:gd name="connsiteX1" fmla="*/ 1117601 w 1498602"/>
              <a:gd name="connsiteY1" fmla="*/ 41407 h 1319875"/>
              <a:gd name="connsiteX2" fmla="*/ 474767 w 1498602"/>
              <a:gd name="connsiteY2" fmla="*/ 202276 h 1319875"/>
              <a:gd name="connsiteX3" fmla="*/ 0 w 1498602"/>
              <a:gd name="connsiteY3" fmla="*/ 684875 h 1319875"/>
              <a:gd name="connsiteX4" fmla="*/ 347134 w 1498602"/>
              <a:gd name="connsiteY4" fmla="*/ 1319875 h 1319875"/>
              <a:gd name="connsiteX0" fmla="*/ 1498602 w 1498602"/>
              <a:gd name="connsiteY0" fmla="*/ 1013 h 1304881"/>
              <a:gd name="connsiteX1" fmla="*/ 1117601 w 1498602"/>
              <a:gd name="connsiteY1" fmla="*/ 26413 h 1304881"/>
              <a:gd name="connsiteX2" fmla="*/ 474767 w 1498602"/>
              <a:gd name="connsiteY2" fmla="*/ 187282 h 1304881"/>
              <a:gd name="connsiteX3" fmla="*/ 0 w 1498602"/>
              <a:gd name="connsiteY3" fmla="*/ 669881 h 1304881"/>
              <a:gd name="connsiteX4" fmla="*/ 347134 w 1498602"/>
              <a:gd name="connsiteY4" fmla="*/ 1304881 h 1304881"/>
              <a:gd name="connsiteX0" fmla="*/ 1498602 w 1498602"/>
              <a:gd name="connsiteY0" fmla="*/ 1013 h 1304881"/>
              <a:gd name="connsiteX1" fmla="*/ 1117601 w 1498602"/>
              <a:gd name="connsiteY1" fmla="*/ 26413 h 1304881"/>
              <a:gd name="connsiteX2" fmla="*/ 474767 w 1498602"/>
              <a:gd name="connsiteY2" fmla="*/ 187282 h 1304881"/>
              <a:gd name="connsiteX3" fmla="*/ 0 w 1498602"/>
              <a:gd name="connsiteY3" fmla="*/ 669881 h 1304881"/>
              <a:gd name="connsiteX4" fmla="*/ 347134 w 1498602"/>
              <a:gd name="connsiteY4" fmla="*/ 1304881 h 1304881"/>
              <a:gd name="connsiteX0" fmla="*/ 1498602 w 1498602"/>
              <a:gd name="connsiteY0" fmla="*/ 1013 h 1304881"/>
              <a:gd name="connsiteX1" fmla="*/ 1117601 w 1498602"/>
              <a:gd name="connsiteY1" fmla="*/ 26413 h 1304881"/>
              <a:gd name="connsiteX2" fmla="*/ 474767 w 1498602"/>
              <a:gd name="connsiteY2" fmla="*/ 187282 h 1304881"/>
              <a:gd name="connsiteX3" fmla="*/ 0 w 1498602"/>
              <a:gd name="connsiteY3" fmla="*/ 669881 h 1304881"/>
              <a:gd name="connsiteX4" fmla="*/ 347134 w 1498602"/>
              <a:gd name="connsiteY4" fmla="*/ 1304881 h 1304881"/>
              <a:gd name="connsiteX0" fmla="*/ 1498602 w 1498602"/>
              <a:gd name="connsiteY0" fmla="*/ 1013 h 1304881"/>
              <a:gd name="connsiteX1" fmla="*/ 1117601 w 1498602"/>
              <a:gd name="connsiteY1" fmla="*/ 26413 h 1304881"/>
              <a:gd name="connsiteX2" fmla="*/ 474767 w 1498602"/>
              <a:gd name="connsiteY2" fmla="*/ 187282 h 1304881"/>
              <a:gd name="connsiteX3" fmla="*/ 0 w 1498602"/>
              <a:gd name="connsiteY3" fmla="*/ 669881 h 1304881"/>
              <a:gd name="connsiteX4" fmla="*/ 347134 w 1498602"/>
              <a:gd name="connsiteY4" fmla="*/ 1304881 h 1304881"/>
              <a:gd name="connsiteX0" fmla="*/ 1498602 w 1498602"/>
              <a:gd name="connsiteY0" fmla="*/ 1567 h 1305435"/>
              <a:gd name="connsiteX1" fmla="*/ 1117601 w 1498602"/>
              <a:gd name="connsiteY1" fmla="*/ 26967 h 1305435"/>
              <a:gd name="connsiteX2" fmla="*/ 432433 w 1498602"/>
              <a:gd name="connsiteY2" fmla="*/ 204769 h 1305435"/>
              <a:gd name="connsiteX3" fmla="*/ 0 w 1498602"/>
              <a:gd name="connsiteY3" fmla="*/ 670435 h 1305435"/>
              <a:gd name="connsiteX4" fmla="*/ 347134 w 1498602"/>
              <a:gd name="connsiteY4" fmla="*/ 1305435 h 1305435"/>
              <a:gd name="connsiteX0" fmla="*/ 1498602 w 1498602"/>
              <a:gd name="connsiteY0" fmla="*/ 1567 h 1305435"/>
              <a:gd name="connsiteX1" fmla="*/ 1117601 w 1498602"/>
              <a:gd name="connsiteY1" fmla="*/ 26967 h 1305435"/>
              <a:gd name="connsiteX2" fmla="*/ 432433 w 1498602"/>
              <a:gd name="connsiteY2" fmla="*/ 204769 h 1305435"/>
              <a:gd name="connsiteX3" fmla="*/ 0 w 1498602"/>
              <a:gd name="connsiteY3" fmla="*/ 670435 h 1305435"/>
              <a:gd name="connsiteX4" fmla="*/ 347134 w 1498602"/>
              <a:gd name="connsiteY4" fmla="*/ 1305435 h 1305435"/>
              <a:gd name="connsiteX0" fmla="*/ 1498602 w 1498602"/>
              <a:gd name="connsiteY0" fmla="*/ 1567 h 1305435"/>
              <a:gd name="connsiteX1" fmla="*/ 1117601 w 1498602"/>
              <a:gd name="connsiteY1" fmla="*/ 26967 h 1305435"/>
              <a:gd name="connsiteX2" fmla="*/ 432433 w 1498602"/>
              <a:gd name="connsiteY2" fmla="*/ 204769 h 1305435"/>
              <a:gd name="connsiteX3" fmla="*/ 0 w 1498602"/>
              <a:gd name="connsiteY3" fmla="*/ 670435 h 1305435"/>
              <a:gd name="connsiteX4" fmla="*/ 347134 w 1498602"/>
              <a:gd name="connsiteY4" fmla="*/ 1305435 h 13054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98602" h="1305435">
                <a:moveTo>
                  <a:pt x="1498602" y="1567"/>
                </a:moveTo>
                <a:cubicBezTo>
                  <a:pt x="1250951" y="156"/>
                  <a:pt x="1295296" y="-6900"/>
                  <a:pt x="1117601" y="26967"/>
                </a:cubicBezTo>
                <a:cubicBezTo>
                  <a:pt x="939906" y="60834"/>
                  <a:pt x="663855" y="122924"/>
                  <a:pt x="432433" y="204769"/>
                </a:cubicBezTo>
                <a:cubicBezTo>
                  <a:pt x="167142" y="303547"/>
                  <a:pt x="28327" y="512391"/>
                  <a:pt x="0" y="670435"/>
                </a:cubicBezTo>
                <a:cubicBezTo>
                  <a:pt x="23989" y="983702"/>
                  <a:pt x="112536" y="1183374"/>
                  <a:pt x="347134" y="1305435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 26"/>
          <p:cNvSpPr/>
          <p:nvPr/>
        </p:nvSpPr>
        <p:spPr>
          <a:xfrm>
            <a:off x="4733903" y="2489200"/>
            <a:ext cx="1158895" cy="1686592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957364"/>
              <a:gd name="connsiteY0" fmla="*/ 0 h 1447801"/>
              <a:gd name="connsiteX1" fmla="*/ 9098 w 957364"/>
              <a:gd name="connsiteY1" fmla="*/ 787400 h 1447801"/>
              <a:gd name="connsiteX2" fmla="*/ 59897 w 957364"/>
              <a:gd name="connsiteY2" fmla="*/ 1117601 h 1447801"/>
              <a:gd name="connsiteX3" fmla="*/ 449365 w 957364"/>
              <a:gd name="connsiteY3" fmla="*/ 1219201 h 1447801"/>
              <a:gd name="connsiteX4" fmla="*/ 957364 w 957364"/>
              <a:gd name="connsiteY4" fmla="*/ 1447801 h 1447801"/>
              <a:gd name="connsiteX0" fmla="*/ 161498 w 957364"/>
              <a:gd name="connsiteY0" fmla="*/ 0 h 1684868"/>
              <a:gd name="connsiteX1" fmla="*/ 9098 w 957364"/>
              <a:gd name="connsiteY1" fmla="*/ 787400 h 1684868"/>
              <a:gd name="connsiteX2" fmla="*/ 59897 w 957364"/>
              <a:gd name="connsiteY2" fmla="*/ 1117601 h 1684868"/>
              <a:gd name="connsiteX3" fmla="*/ 305432 w 957364"/>
              <a:gd name="connsiteY3" fmla="*/ 1684868 h 1684868"/>
              <a:gd name="connsiteX4" fmla="*/ 957364 w 957364"/>
              <a:gd name="connsiteY4" fmla="*/ 1447801 h 1684868"/>
              <a:gd name="connsiteX0" fmla="*/ 161498 w 957364"/>
              <a:gd name="connsiteY0" fmla="*/ 0 h 1685452"/>
              <a:gd name="connsiteX1" fmla="*/ 9098 w 957364"/>
              <a:gd name="connsiteY1" fmla="*/ 787400 h 1685452"/>
              <a:gd name="connsiteX2" fmla="*/ 59897 w 957364"/>
              <a:gd name="connsiteY2" fmla="*/ 1117601 h 1685452"/>
              <a:gd name="connsiteX3" fmla="*/ 305432 w 957364"/>
              <a:gd name="connsiteY3" fmla="*/ 1684868 h 1685452"/>
              <a:gd name="connsiteX4" fmla="*/ 957364 w 957364"/>
              <a:gd name="connsiteY4" fmla="*/ 1447801 h 1685452"/>
              <a:gd name="connsiteX0" fmla="*/ 328071 w 1123937"/>
              <a:gd name="connsiteY0" fmla="*/ 0 h 1686592"/>
              <a:gd name="connsiteX1" fmla="*/ 175671 w 1123937"/>
              <a:gd name="connsiteY1" fmla="*/ 787400 h 1686592"/>
              <a:gd name="connsiteX2" fmla="*/ 14803 w 1123937"/>
              <a:gd name="connsiteY2" fmla="*/ 1320801 h 1686592"/>
              <a:gd name="connsiteX3" fmla="*/ 472005 w 1123937"/>
              <a:gd name="connsiteY3" fmla="*/ 1684868 h 1686592"/>
              <a:gd name="connsiteX4" fmla="*/ 1123937 w 1123937"/>
              <a:gd name="connsiteY4" fmla="*/ 1447801 h 1686592"/>
              <a:gd name="connsiteX0" fmla="*/ 354230 w 1150096"/>
              <a:gd name="connsiteY0" fmla="*/ 0 h 1686592"/>
              <a:gd name="connsiteX1" fmla="*/ 49430 w 1150096"/>
              <a:gd name="connsiteY1" fmla="*/ 736600 h 1686592"/>
              <a:gd name="connsiteX2" fmla="*/ 40962 w 1150096"/>
              <a:gd name="connsiteY2" fmla="*/ 1320801 h 1686592"/>
              <a:gd name="connsiteX3" fmla="*/ 498164 w 1150096"/>
              <a:gd name="connsiteY3" fmla="*/ 1684868 h 1686592"/>
              <a:gd name="connsiteX4" fmla="*/ 1150096 w 1150096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895" h="1686592">
                <a:moveTo>
                  <a:pt x="363029" y="0"/>
                </a:moveTo>
                <a:cubicBezTo>
                  <a:pt x="225445" y="294922"/>
                  <a:pt x="135840" y="482600"/>
                  <a:pt x="58229" y="736600"/>
                </a:cubicBezTo>
                <a:cubicBezTo>
                  <a:pt x="-19382" y="990600"/>
                  <a:pt x="-16561" y="1220612"/>
                  <a:pt x="49761" y="1320801"/>
                </a:cubicBezTo>
                <a:cubicBezTo>
                  <a:pt x="116083" y="1420990"/>
                  <a:pt x="203573" y="1663701"/>
                  <a:pt x="506963" y="1684868"/>
                </a:cubicBezTo>
                <a:cubicBezTo>
                  <a:pt x="810353" y="1706035"/>
                  <a:pt x="941584" y="1526823"/>
                  <a:pt x="1158895" y="1447801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925557" y="3110814"/>
            <a:ext cx="1270176" cy="835692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957364"/>
              <a:gd name="connsiteY0" fmla="*/ 0 h 1447801"/>
              <a:gd name="connsiteX1" fmla="*/ 9098 w 957364"/>
              <a:gd name="connsiteY1" fmla="*/ 787400 h 1447801"/>
              <a:gd name="connsiteX2" fmla="*/ 59897 w 957364"/>
              <a:gd name="connsiteY2" fmla="*/ 1117601 h 1447801"/>
              <a:gd name="connsiteX3" fmla="*/ 449365 w 957364"/>
              <a:gd name="connsiteY3" fmla="*/ 1219201 h 1447801"/>
              <a:gd name="connsiteX4" fmla="*/ 957364 w 957364"/>
              <a:gd name="connsiteY4" fmla="*/ 1447801 h 1447801"/>
              <a:gd name="connsiteX0" fmla="*/ 161498 w 957364"/>
              <a:gd name="connsiteY0" fmla="*/ 0 h 1684868"/>
              <a:gd name="connsiteX1" fmla="*/ 9098 w 957364"/>
              <a:gd name="connsiteY1" fmla="*/ 787400 h 1684868"/>
              <a:gd name="connsiteX2" fmla="*/ 59897 w 957364"/>
              <a:gd name="connsiteY2" fmla="*/ 1117601 h 1684868"/>
              <a:gd name="connsiteX3" fmla="*/ 305432 w 957364"/>
              <a:gd name="connsiteY3" fmla="*/ 1684868 h 1684868"/>
              <a:gd name="connsiteX4" fmla="*/ 957364 w 957364"/>
              <a:gd name="connsiteY4" fmla="*/ 1447801 h 1684868"/>
              <a:gd name="connsiteX0" fmla="*/ 161498 w 957364"/>
              <a:gd name="connsiteY0" fmla="*/ 0 h 1685452"/>
              <a:gd name="connsiteX1" fmla="*/ 9098 w 957364"/>
              <a:gd name="connsiteY1" fmla="*/ 787400 h 1685452"/>
              <a:gd name="connsiteX2" fmla="*/ 59897 w 957364"/>
              <a:gd name="connsiteY2" fmla="*/ 1117601 h 1685452"/>
              <a:gd name="connsiteX3" fmla="*/ 305432 w 957364"/>
              <a:gd name="connsiteY3" fmla="*/ 1684868 h 1685452"/>
              <a:gd name="connsiteX4" fmla="*/ 957364 w 957364"/>
              <a:gd name="connsiteY4" fmla="*/ 1447801 h 1685452"/>
              <a:gd name="connsiteX0" fmla="*/ 328071 w 1123937"/>
              <a:gd name="connsiteY0" fmla="*/ 0 h 1686592"/>
              <a:gd name="connsiteX1" fmla="*/ 175671 w 1123937"/>
              <a:gd name="connsiteY1" fmla="*/ 787400 h 1686592"/>
              <a:gd name="connsiteX2" fmla="*/ 14803 w 1123937"/>
              <a:gd name="connsiteY2" fmla="*/ 1320801 h 1686592"/>
              <a:gd name="connsiteX3" fmla="*/ 472005 w 1123937"/>
              <a:gd name="connsiteY3" fmla="*/ 1684868 h 1686592"/>
              <a:gd name="connsiteX4" fmla="*/ 1123937 w 1123937"/>
              <a:gd name="connsiteY4" fmla="*/ 1447801 h 1686592"/>
              <a:gd name="connsiteX0" fmla="*/ 354230 w 1150096"/>
              <a:gd name="connsiteY0" fmla="*/ 0 h 1686592"/>
              <a:gd name="connsiteX1" fmla="*/ 49430 w 1150096"/>
              <a:gd name="connsiteY1" fmla="*/ 736600 h 1686592"/>
              <a:gd name="connsiteX2" fmla="*/ 40962 w 1150096"/>
              <a:gd name="connsiteY2" fmla="*/ 1320801 h 1686592"/>
              <a:gd name="connsiteX3" fmla="*/ 498164 w 1150096"/>
              <a:gd name="connsiteY3" fmla="*/ 1684868 h 1686592"/>
              <a:gd name="connsiteX4" fmla="*/ 1150096 w 1150096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395962"/>
              <a:gd name="connsiteY0" fmla="*/ 0 h 1702531"/>
              <a:gd name="connsiteX1" fmla="*/ 58229 w 1395962"/>
              <a:gd name="connsiteY1" fmla="*/ 736600 h 1702531"/>
              <a:gd name="connsiteX2" fmla="*/ 49761 w 1395962"/>
              <a:gd name="connsiteY2" fmla="*/ 1320801 h 1702531"/>
              <a:gd name="connsiteX3" fmla="*/ 506963 w 1395962"/>
              <a:gd name="connsiteY3" fmla="*/ 1684868 h 1702531"/>
              <a:gd name="connsiteX4" fmla="*/ 1395962 w 1395962"/>
              <a:gd name="connsiteY4" fmla="*/ 711201 h 1702531"/>
              <a:gd name="connsiteX0" fmla="*/ 363029 w 1395962"/>
              <a:gd name="connsiteY0" fmla="*/ 0 h 1357551"/>
              <a:gd name="connsiteX1" fmla="*/ 58229 w 1395962"/>
              <a:gd name="connsiteY1" fmla="*/ 736600 h 1357551"/>
              <a:gd name="connsiteX2" fmla="*/ 49761 w 1395962"/>
              <a:gd name="connsiteY2" fmla="*/ 1320801 h 1357551"/>
              <a:gd name="connsiteX3" fmla="*/ 744030 w 1395962"/>
              <a:gd name="connsiteY3" fmla="*/ 1193802 h 1357551"/>
              <a:gd name="connsiteX4" fmla="*/ 1395962 w 1395962"/>
              <a:gd name="connsiteY4" fmla="*/ 711201 h 1357551"/>
              <a:gd name="connsiteX0" fmla="*/ 363029 w 1395962"/>
              <a:gd name="connsiteY0" fmla="*/ 0 h 1349658"/>
              <a:gd name="connsiteX1" fmla="*/ 58229 w 1395962"/>
              <a:gd name="connsiteY1" fmla="*/ 736600 h 1349658"/>
              <a:gd name="connsiteX2" fmla="*/ 49761 w 1395962"/>
              <a:gd name="connsiteY2" fmla="*/ 1320801 h 1349658"/>
              <a:gd name="connsiteX3" fmla="*/ 998030 w 1395962"/>
              <a:gd name="connsiteY3" fmla="*/ 1134535 h 1349658"/>
              <a:gd name="connsiteX4" fmla="*/ 1395962 w 1395962"/>
              <a:gd name="connsiteY4" fmla="*/ 711201 h 1349658"/>
              <a:gd name="connsiteX0" fmla="*/ 304912 w 1337845"/>
              <a:gd name="connsiteY0" fmla="*/ 0 h 1157664"/>
              <a:gd name="connsiteX1" fmla="*/ 112 w 1337845"/>
              <a:gd name="connsiteY1" fmla="*/ 736600 h 1157664"/>
              <a:gd name="connsiteX2" fmla="*/ 271044 w 1337845"/>
              <a:gd name="connsiteY2" fmla="*/ 1041401 h 1157664"/>
              <a:gd name="connsiteX3" fmla="*/ 939913 w 1337845"/>
              <a:gd name="connsiteY3" fmla="*/ 1134535 h 1157664"/>
              <a:gd name="connsiteX4" fmla="*/ 1337845 w 1337845"/>
              <a:gd name="connsiteY4" fmla="*/ 711201 h 1157664"/>
              <a:gd name="connsiteX0" fmla="*/ 211863 w 1244796"/>
              <a:gd name="connsiteY0" fmla="*/ 0 h 1157664"/>
              <a:gd name="connsiteX1" fmla="*/ 197 w 1244796"/>
              <a:gd name="connsiteY1" fmla="*/ 736600 h 1157664"/>
              <a:gd name="connsiteX2" fmla="*/ 177995 w 1244796"/>
              <a:gd name="connsiteY2" fmla="*/ 1041401 h 1157664"/>
              <a:gd name="connsiteX3" fmla="*/ 846864 w 1244796"/>
              <a:gd name="connsiteY3" fmla="*/ 1134535 h 1157664"/>
              <a:gd name="connsiteX4" fmla="*/ 1244796 w 1244796"/>
              <a:gd name="connsiteY4" fmla="*/ 711201 h 1157664"/>
              <a:gd name="connsiteX0" fmla="*/ 211863 w 1244796"/>
              <a:gd name="connsiteY0" fmla="*/ 0 h 1157664"/>
              <a:gd name="connsiteX1" fmla="*/ 197 w 1244796"/>
              <a:gd name="connsiteY1" fmla="*/ 736600 h 1157664"/>
              <a:gd name="connsiteX2" fmla="*/ 177995 w 1244796"/>
              <a:gd name="connsiteY2" fmla="*/ 1041401 h 1157664"/>
              <a:gd name="connsiteX3" fmla="*/ 846864 w 1244796"/>
              <a:gd name="connsiteY3" fmla="*/ 1134535 h 1157664"/>
              <a:gd name="connsiteX4" fmla="*/ 1244796 w 1244796"/>
              <a:gd name="connsiteY4" fmla="*/ 711201 h 1157664"/>
              <a:gd name="connsiteX0" fmla="*/ 212042 w 1244975"/>
              <a:gd name="connsiteY0" fmla="*/ 0 h 1157664"/>
              <a:gd name="connsiteX1" fmla="*/ 376 w 1244975"/>
              <a:gd name="connsiteY1" fmla="*/ 736600 h 1157664"/>
              <a:gd name="connsiteX2" fmla="*/ 178174 w 1244975"/>
              <a:gd name="connsiteY2" fmla="*/ 1041401 h 1157664"/>
              <a:gd name="connsiteX3" fmla="*/ 847043 w 1244975"/>
              <a:gd name="connsiteY3" fmla="*/ 1134535 h 1157664"/>
              <a:gd name="connsiteX4" fmla="*/ 1244975 w 1244975"/>
              <a:gd name="connsiteY4" fmla="*/ 711201 h 1157664"/>
              <a:gd name="connsiteX0" fmla="*/ 213537 w 1246470"/>
              <a:gd name="connsiteY0" fmla="*/ 0 h 1157664"/>
              <a:gd name="connsiteX1" fmla="*/ 1871 w 1246470"/>
              <a:gd name="connsiteY1" fmla="*/ 736600 h 1157664"/>
              <a:gd name="connsiteX2" fmla="*/ 179669 w 1246470"/>
              <a:gd name="connsiteY2" fmla="*/ 1041401 h 1157664"/>
              <a:gd name="connsiteX3" fmla="*/ 848538 w 1246470"/>
              <a:gd name="connsiteY3" fmla="*/ 1134535 h 1157664"/>
              <a:gd name="connsiteX4" fmla="*/ 1246470 w 1246470"/>
              <a:gd name="connsiteY4" fmla="*/ 711201 h 1157664"/>
              <a:gd name="connsiteX0" fmla="*/ 215650 w 1248583"/>
              <a:gd name="connsiteY0" fmla="*/ 0 h 1157664"/>
              <a:gd name="connsiteX1" fmla="*/ 3984 w 1248583"/>
              <a:gd name="connsiteY1" fmla="*/ 736600 h 1157664"/>
              <a:gd name="connsiteX2" fmla="*/ 181782 w 1248583"/>
              <a:gd name="connsiteY2" fmla="*/ 1041401 h 1157664"/>
              <a:gd name="connsiteX3" fmla="*/ 850651 w 1248583"/>
              <a:gd name="connsiteY3" fmla="*/ 1134535 h 1157664"/>
              <a:gd name="connsiteX4" fmla="*/ 1248583 w 1248583"/>
              <a:gd name="connsiteY4" fmla="*/ 711201 h 1157664"/>
              <a:gd name="connsiteX0" fmla="*/ 212260 w 1245193"/>
              <a:gd name="connsiteY0" fmla="*/ 0 h 1162758"/>
              <a:gd name="connsiteX1" fmla="*/ 594 w 1245193"/>
              <a:gd name="connsiteY1" fmla="*/ 736600 h 1162758"/>
              <a:gd name="connsiteX2" fmla="*/ 186859 w 1245193"/>
              <a:gd name="connsiteY2" fmla="*/ 1058334 h 1162758"/>
              <a:gd name="connsiteX3" fmla="*/ 847261 w 1245193"/>
              <a:gd name="connsiteY3" fmla="*/ 1134535 h 1162758"/>
              <a:gd name="connsiteX4" fmla="*/ 1245193 w 1245193"/>
              <a:gd name="connsiteY4" fmla="*/ 711201 h 1162758"/>
              <a:gd name="connsiteX0" fmla="*/ 212029 w 1244962"/>
              <a:gd name="connsiteY0" fmla="*/ 0 h 1162758"/>
              <a:gd name="connsiteX1" fmla="*/ 363 w 1244962"/>
              <a:gd name="connsiteY1" fmla="*/ 736600 h 1162758"/>
              <a:gd name="connsiteX2" fmla="*/ 186628 w 1244962"/>
              <a:gd name="connsiteY2" fmla="*/ 1058334 h 1162758"/>
              <a:gd name="connsiteX3" fmla="*/ 847030 w 1244962"/>
              <a:gd name="connsiteY3" fmla="*/ 1134535 h 1162758"/>
              <a:gd name="connsiteX4" fmla="*/ 1244962 w 1244962"/>
              <a:gd name="connsiteY4" fmla="*/ 711201 h 1162758"/>
              <a:gd name="connsiteX0" fmla="*/ 212029 w 1244962"/>
              <a:gd name="connsiteY0" fmla="*/ 0 h 1160972"/>
              <a:gd name="connsiteX1" fmla="*/ 363 w 1244962"/>
              <a:gd name="connsiteY1" fmla="*/ 736600 h 1160972"/>
              <a:gd name="connsiteX2" fmla="*/ 186628 w 1244962"/>
              <a:gd name="connsiteY2" fmla="*/ 1058334 h 1160972"/>
              <a:gd name="connsiteX3" fmla="*/ 847030 w 1244962"/>
              <a:gd name="connsiteY3" fmla="*/ 1134535 h 1160972"/>
              <a:gd name="connsiteX4" fmla="*/ 1244962 w 1244962"/>
              <a:gd name="connsiteY4" fmla="*/ 711201 h 1160972"/>
              <a:gd name="connsiteX0" fmla="*/ 67280 w 1317052"/>
              <a:gd name="connsiteY0" fmla="*/ 0 h 835692"/>
              <a:gd name="connsiteX1" fmla="*/ 72453 w 1317052"/>
              <a:gd name="connsiteY1" fmla="*/ 411320 h 835692"/>
              <a:gd name="connsiteX2" fmla="*/ 258718 w 1317052"/>
              <a:gd name="connsiteY2" fmla="*/ 733054 h 835692"/>
              <a:gd name="connsiteX3" fmla="*/ 919120 w 1317052"/>
              <a:gd name="connsiteY3" fmla="*/ 809255 h 835692"/>
              <a:gd name="connsiteX4" fmla="*/ 1317052 w 1317052"/>
              <a:gd name="connsiteY4" fmla="*/ 385921 h 835692"/>
              <a:gd name="connsiteX0" fmla="*/ 20404 w 1270176"/>
              <a:gd name="connsiteY0" fmla="*/ 0 h 835692"/>
              <a:gd name="connsiteX1" fmla="*/ 25577 w 1270176"/>
              <a:gd name="connsiteY1" fmla="*/ 411320 h 835692"/>
              <a:gd name="connsiteX2" fmla="*/ 211842 w 1270176"/>
              <a:gd name="connsiteY2" fmla="*/ 733054 h 835692"/>
              <a:gd name="connsiteX3" fmla="*/ 872244 w 1270176"/>
              <a:gd name="connsiteY3" fmla="*/ 809255 h 835692"/>
              <a:gd name="connsiteX4" fmla="*/ 1270176 w 1270176"/>
              <a:gd name="connsiteY4" fmla="*/ 385921 h 835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70176" h="835692">
                <a:moveTo>
                  <a:pt x="20404" y="0"/>
                </a:moveTo>
                <a:cubicBezTo>
                  <a:pt x="-8760" y="310412"/>
                  <a:pt x="-6329" y="289144"/>
                  <a:pt x="25577" y="411320"/>
                </a:cubicBezTo>
                <a:cubicBezTo>
                  <a:pt x="57483" y="533496"/>
                  <a:pt x="52386" y="590532"/>
                  <a:pt x="211842" y="733054"/>
                </a:cubicBezTo>
                <a:cubicBezTo>
                  <a:pt x="388231" y="824776"/>
                  <a:pt x="695855" y="867110"/>
                  <a:pt x="872244" y="809255"/>
                </a:cubicBezTo>
                <a:cubicBezTo>
                  <a:pt x="1048633" y="751400"/>
                  <a:pt x="1095198" y="600409"/>
                  <a:pt x="1270176" y="385921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/>
          <p:cNvSpPr/>
          <p:nvPr/>
        </p:nvSpPr>
        <p:spPr>
          <a:xfrm>
            <a:off x="354565" y="4924227"/>
            <a:ext cx="973666" cy="1211584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957364"/>
              <a:gd name="connsiteY0" fmla="*/ 0 h 1447801"/>
              <a:gd name="connsiteX1" fmla="*/ 9098 w 957364"/>
              <a:gd name="connsiteY1" fmla="*/ 787400 h 1447801"/>
              <a:gd name="connsiteX2" fmla="*/ 59897 w 957364"/>
              <a:gd name="connsiteY2" fmla="*/ 1117601 h 1447801"/>
              <a:gd name="connsiteX3" fmla="*/ 449365 w 957364"/>
              <a:gd name="connsiteY3" fmla="*/ 1219201 h 1447801"/>
              <a:gd name="connsiteX4" fmla="*/ 957364 w 957364"/>
              <a:gd name="connsiteY4" fmla="*/ 1447801 h 1447801"/>
              <a:gd name="connsiteX0" fmla="*/ 161498 w 957364"/>
              <a:gd name="connsiteY0" fmla="*/ 0 h 1684868"/>
              <a:gd name="connsiteX1" fmla="*/ 9098 w 957364"/>
              <a:gd name="connsiteY1" fmla="*/ 787400 h 1684868"/>
              <a:gd name="connsiteX2" fmla="*/ 59897 w 957364"/>
              <a:gd name="connsiteY2" fmla="*/ 1117601 h 1684868"/>
              <a:gd name="connsiteX3" fmla="*/ 305432 w 957364"/>
              <a:gd name="connsiteY3" fmla="*/ 1684868 h 1684868"/>
              <a:gd name="connsiteX4" fmla="*/ 957364 w 957364"/>
              <a:gd name="connsiteY4" fmla="*/ 1447801 h 1684868"/>
              <a:gd name="connsiteX0" fmla="*/ 161498 w 957364"/>
              <a:gd name="connsiteY0" fmla="*/ 0 h 1685452"/>
              <a:gd name="connsiteX1" fmla="*/ 9098 w 957364"/>
              <a:gd name="connsiteY1" fmla="*/ 787400 h 1685452"/>
              <a:gd name="connsiteX2" fmla="*/ 59897 w 957364"/>
              <a:gd name="connsiteY2" fmla="*/ 1117601 h 1685452"/>
              <a:gd name="connsiteX3" fmla="*/ 305432 w 957364"/>
              <a:gd name="connsiteY3" fmla="*/ 1684868 h 1685452"/>
              <a:gd name="connsiteX4" fmla="*/ 957364 w 957364"/>
              <a:gd name="connsiteY4" fmla="*/ 1447801 h 1685452"/>
              <a:gd name="connsiteX0" fmla="*/ 328071 w 1123937"/>
              <a:gd name="connsiteY0" fmla="*/ 0 h 1686592"/>
              <a:gd name="connsiteX1" fmla="*/ 175671 w 1123937"/>
              <a:gd name="connsiteY1" fmla="*/ 787400 h 1686592"/>
              <a:gd name="connsiteX2" fmla="*/ 14803 w 1123937"/>
              <a:gd name="connsiteY2" fmla="*/ 1320801 h 1686592"/>
              <a:gd name="connsiteX3" fmla="*/ 472005 w 1123937"/>
              <a:gd name="connsiteY3" fmla="*/ 1684868 h 1686592"/>
              <a:gd name="connsiteX4" fmla="*/ 1123937 w 1123937"/>
              <a:gd name="connsiteY4" fmla="*/ 1447801 h 1686592"/>
              <a:gd name="connsiteX0" fmla="*/ 354230 w 1150096"/>
              <a:gd name="connsiteY0" fmla="*/ 0 h 1686592"/>
              <a:gd name="connsiteX1" fmla="*/ 49430 w 1150096"/>
              <a:gd name="connsiteY1" fmla="*/ 736600 h 1686592"/>
              <a:gd name="connsiteX2" fmla="*/ 40962 w 1150096"/>
              <a:gd name="connsiteY2" fmla="*/ 1320801 h 1686592"/>
              <a:gd name="connsiteX3" fmla="*/ 498164 w 1150096"/>
              <a:gd name="connsiteY3" fmla="*/ 1684868 h 1686592"/>
              <a:gd name="connsiteX4" fmla="*/ 1150096 w 1150096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328228"/>
              <a:gd name="connsiteY0" fmla="*/ 0 h 1685850"/>
              <a:gd name="connsiteX1" fmla="*/ 58229 w 1328228"/>
              <a:gd name="connsiteY1" fmla="*/ 736600 h 1685850"/>
              <a:gd name="connsiteX2" fmla="*/ 49761 w 1328228"/>
              <a:gd name="connsiteY2" fmla="*/ 1320801 h 1685850"/>
              <a:gd name="connsiteX3" fmla="*/ 506963 w 1328228"/>
              <a:gd name="connsiteY3" fmla="*/ 1684868 h 1685850"/>
              <a:gd name="connsiteX4" fmla="*/ 1328228 w 1328228"/>
              <a:gd name="connsiteY4" fmla="*/ 1202268 h 1685850"/>
              <a:gd name="connsiteX0" fmla="*/ 363029 w 1328228"/>
              <a:gd name="connsiteY0" fmla="*/ 0 h 1340735"/>
              <a:gd name="connsiteX1" fmla="*/ 58229 w 1328228"/>
              <a:gd name="connsiteY1" fmla="*/ 736600 h 1340735"/>
              <a:gd name="connsiteX2" fmla="*/ 49761 w 1328228"/>
              <a:gd name="connsiteY2" fmla="*/ 1320801 h 1340735"/>
              <a:gd name="connsiteX3" fmla="*/ 769430 w 1328228"/>
              <a:gd name="connsiteY3" fmla="*/ 1092201 h 1340735"/>
              <a:gd name="connsiteX4" fmla="*/ 1328228 w 1328228"/>
              <a:gd name="connsiteY4" fmla="*/ 1202268 h 1340735"/>
              <a:gd name="connsiteX0" fmla="*/ 308582 w 1273781"/>
              <a:gd name="connsiteY0" fmla="*/ 0 h 1229728"/>
              <a:gd name="connsiteX1" fmla="*/ 3782 w 1273781"/>
              <a:gd name="connsiteY1" fmla="*/ 736600 h 1229728"/>
              <a:gd name="connsiteX2" fmla="*/ 511781 w 1273781"/>
              <a:gd name="connsiteY2" fmla="*/ 719668 h 1229728"/>
              <a:gd name="connsiteX3" fmla="*/ 714983 w 1273781"/>
              <a:gd name="connsiteY3" fmla="*/ 1092201 h 1229728"/>
              <a:gd name="connsiteX4" fmla="*/ 1273781 w 1273781"/>
              <a:gd name="connsiteY4" fmla="*/ 1202268 h 1229728"/>
              <a:gd name="connsiteX0" fmla="*/ 52691 w 1017890"/>
              <a:gd name="connsiteY0" fmla="*/ 0 h 1229728"/>
              <a:gd name="connsiteX1" fmla="*/ 120425 w 1017890"/>
              <a:gd name="connsiteY1" fmla="*/ 406400 h 1229728"/>
              <a:gd name="connsiteX2" fmla="*/ 255890 w 1017890"/>
              <a:gd name="connsiteY2" fmla="*/ 719668 h 1229728"/>
              <a:gd name="connsiteX3" fmla="*/ 459092 w 1017890"/>
              <a:gd name="connsiteY3" fmla="*/ 1092201 h 1229728"/>
              <a:gd name="connsiteX4" fmla="*/ 1017890 w 1017890"/>
              <a:gd name="connsiteY4" fmla="*/ 1202268 h 1229728"/>
              <a:gd name="connsiteX0" fmla="*/ 0 w 965199"/>
              <a:gd name="connsiteY0" fmla="*/ 0 h 1229728"/>
              <a:gd name="connsiteX1" fmla="*/ 67734 w 965199"/>
              <a:gd name="connsiteY1" fmla="*/ 406400 h 1229728"/>
              <a:gd name="connsiteX2" fmla="*/ 203199 w 965199"/>
              <a:gd name="connsiteY2" fmla="*/ 719668 h 1229728"/>
              <a:gd name="connsiteX3" fmla="*/ 406401 w 965199"/>
              <a:gd name="connsiteY3" fmla="*/ 1092201 h 1229728"/>
              <a:gd name="connsiteX4" fmla="*/ 965199 w 965199"/>
              <a:gd name="connsiteY4" fmla="*/ 1202268 h 1229728"/>
              <a:gd name="connsiteX0" fmla="*/ 0 w 965199"/>
              <a:gd name="connsiteY0" fmla="*/ 0 h 1229728"/>
              <a:gd name="connsiteX1" fmla="*/ 67734 w 965199"/>
              <a:gd name="connsiteY1" fmla="*/ 406400 h 1229728"/>
              <a:gd name="connsiteX2" fmla="*/ 203199 w 965199"/>
              <a:gd name="connsiteY2" fmla="*/ 719668 h 1229728"/>
              <a:gd name="connsiteX3" fmla="*/ 406401 w 965199"/>
              <a:gd name="connsiteY3" fmla="*/ 1092201 h 1229728"/>
              <a:gd name="connsiteX4" fmla="*/ 965199 w 965199"/>
              <a:gd name="connsiteY4" fmla="*/ 1202268 h 1229728"/>
              <a:gd name="connsiteX0" fmla="*/ 0 w 965199"/>
              <a:gd name="connsiteY0" fmla="*/ 0 h 1212638"/>
              <a:gd name="connsiteX1" fmla="*/ 67734 w 965199"/>
              <a:gd name="connsiteY1" fmla="*/ 406400 h 1212638"/>
              <a:gd name="connsiteX2" fmla="*/ 203199 w 965199"/>
              <a:gd name="connsiteY2" fmla="*/ 719668 h 1212638"/>
              <a:gd name="connsiteX3" fmla="*/ 406401 w 965199"/>
              <a:gd name="connsiteY3" fmla="*/ 1092201 h 1212638"/>
              <a:gd name="connsiteX4" fmla="*/ 965199 w 965199"/>
              <a:gd name="connsiteY4" fmla="*/ 1202268 h 1212638"/>
              <a:gd name="connsiteX0" fmla="*/ 0 w 973666"/>
              <a:gd name="connsiteY0" fmla="*/ 0 h 1175386"/>
              <a:gd name="connsiteX1" fmla="*/ 67734 w 973666"/>
              <a:gd name="connsiteY1" fmla="*/ 406400 h 1175386"/>
              <a:gd name="connsiteX2" fmla="*/ 203199 w 973666"/>
              <a:gd name="connsiteY2" fmla="*/ 719668 h 1175386"/>
              <a:gd name="connsiteX3" fmla="*/ 406401 w 973666"/>
              <a:gd name="connsiteY3" fmla="*/ 1092201 h 1175386"/>
              <a:gd name="connsiteX4" fmla="*/ 973666 w 973666"/>
              <a:gd name="connsiteY4" fmla="*/ 1159935 h 1175386"/>
              <a:gd name="connsiteX0" fmla="*/ 0 w 973666"/>
              <a:gd name="connsiteY0" fmla="*/ 0 h 1242831"/>
              <a:gd name="connsiteX1" fmla="*/ 67734 w 973666"/>
              <a:gd name="connsiteY1" fmla="*/ 406400 h 1242831"/>
              <a:gd name="connsiteX2" fmla="*/ 203199 w 973666"/>
              <a:gd name="connsiteY2" fmla="*/ 719668 h 1242831"/>
              <a:gd name="connsiteX3" fmla="*/ 406401 w 973666"/>
              <a:gd name="connsiteY3" fmla="*/ 1092201 h 1242831"/>
              <a:gd name="connsiteX4" fmla="*/ 973666 w 973666"/>
              <a:gd name="connsiteY4" fmla="*/ 1159935 h 1242831"/>
              <a:gd name="connsiteX0" fmla="*/ 0 w 973666"/>
              <a:gd name="connsiteY0" fmla="*/ 0 h 1216593"/>
              <a:gd name="connsiteX1" fmla="*/ 67734 w 973666"/>
              <a:gd name="connsiteY1" fmla="*/ 406400 h 1216593"/>
              <a:gd name="connsiteX2" fmla="*/ 203199 w 973666"/>
              <a:gd name="connsiteY2" fmla="*/ 719668 h 1216593"/>
              <a:gd name="connsiteX3" fmla="*/ 406401 w 973666"/>
              <a:gd name="connsiteY3" fmla="*/ 1092201 h 1216593"/>
              <a:gd name="connsiteX4" fmla="*/ 973666 w 973666"/>
              <a:gd name="connsiteY4" fmla="*/ 1126068 h 1216593"/>
              <a:gd name="connsiteX0" fmla="*/ 0 w 973666"/>
              <a:gd name="connsiteY0" fmla="*/ 0 h 1216593"/>
              <a:gd name="connsiteX1" fmla="*/ 67734 w 973666"/>
              <a:gd name="connsiteY1" fmla="*/ 406400 h 1216593"/>
              <a:gd name="connsiteX2" fmla="*/ 203199 w 973666"/>
              <a:gd name="connsiteY2" fmla="*/ 719668 h 1216593"/>
              <a:gd name="connsiteX3" fmla="*/ 406401 w 973666"/>
              <a:gd name="connsiteY3" fmla="*/ 1092201 h 1216593"/>
              <a:gd name="connsiteX4" fmla="*/ 973666 w 973666"/>
              <a:gd name="connsiteY4" fmla="*/ 1126068 h 1216593"/>
              <a:gd name="connsiteX0" fmla="*/ 0 w 973666"/>
              <a:gd name="connsiteY0" fmla="*/ 0 h 1234925"/>
              <a:gd name="connsiteX1" fmla="*/ 67734 w 973666"/>
              <a:gd name="connsiteY1" fmla="*/ 406400 h 1234925"/>
              <a:gd name="connsiteX2" fmla="*/ 203199 w 973666"/>
              <a:gd name="connsiteY2" fmla="*/ 719668 h 1234925"/>
              <a:gd name="connsiteX3" fmla="*/ 406401 w 973666"/>
              <a:gd name="connsiteY3" fmla="*/ 1092201 h 1234925"/>
              <a:gd name="connsiteX4" fmla="*/ 973666 w 973666"/>
              <a:gd name="connsiteY4" fmla="*/ 1126068 h 1234925"/>
              <a:gd name="connsiteX0" fmla="*/ 0 w 973666"/>
              <a:gd name="connsiteY0" fmla="*/ 0 h 1225265"/>
              <a:gd name="connsiteX1" fmla="*/ 67734 w 973666"/>
              <a:gd name="connsiteY1" fmla="*/ 406400 h 1225265"/>
              <a:gd name="connsiteX2" fmla="*/ 203199 w 973666"/>
              <a:gd name="connsiteY2" fmla="*/ 719668 h 1225265"/>
              <a:gd name="connsiteX3" fmla="*/ 406401 w 973666"/>
              <a:gd name="connsiteY3" fmla="*/ 1092201 h 1225265"/>
              <a:gd name="connsiteX4" fmla="*/ 973666 w 973666"/>
              <a:gd name="connsiteY4" fmla="*/ 1126068 h 1225265"/>
              <a:gd name="connsiteX0" fmla="*/ 0 w 973666"/>
              <a:gd name="connsiteY0" fmla="*/ 0 h 1215244"/>
              <a:gd name="connsiteX1" fmla="*/ 67734 w 973666"/>
              <a:gd name="connsiteY1" fmla="*/ 406400 h 1215244"/>
              <a:gd name="connsiteX2" fmla="*/ 186266 w 973666"/>
              <a:gd name="connsiteY2" fmla="*/ 753534 h 1215244"/>
              <a:gd name="connsiteX3" fmla="*/ 406401 w 973666"/>
              <a:gd name="connsiteY3" fmla="*/ 1092201 h 1215244"/>
              <a:gd name="connsiteX4" fmla="*/ 973666 w 973666"/>
              <a:gd name="connsiteY4" fmla="*/ 1126068 h 1215244"/>
              <a:gd name="connsiteX0" fmla="*/ 0 w 973666"/>
              <a:gd name="connsiteY0" fmla="*/ 0 h 1215244"/>
              <a:gd name="connsiteX1" fmla="*/ 67734 w 973666"/>
              <a:gd name="connsiteY1" fmla="*/ 406400 h 1215244"/>
              <a:gd name="connsiteX2" fmla="*/ 186266 w 973666"/>
              <a:gd name="connsiteY2" fmla="*/ 753534 h 1215244"/>
              <a:gd name="connsiteX3" fmla="*/ 406401 w 973666"/>
              <a:gd name="connsiteY3" fmla="*/ 1092201 h 1215244"/>
              <a:gd name="connsiteX4" fmla="*/ 973666 w 973666"/>
              <a:gd name="connsiteY4" fmla="*/ 1126068 h 1215244"/>
              <a:gd name="connsiteX0" fmla="*/ 0 w 973666"/>
              <a:gd name="connsiteY0" fmla="*/ 0 h 1228622"/>
              <a:gd name="connsiteX1" fmla="*/ 67734 w 973666"/>
              <a:gd name="connsiteY1" fmla="*/ 406400 h 1228622"/>
              <a:gd name="connsiteX2" fmla="*/ 186266 w 973666"/>
              <a:gd name="connsiteY2" fmla="*/ 753534 h 1228622"/>
              <a:gd name="connsiteX3" fmla="*/ 482601 w 973666"/>
              <a:gd name="connsiteY3" fmla="*/ 1134534 h 1228622"/>
              <a:gd name="connsiteX4" fmla="*/ 973666 w 973666"/>
              <a:gd name="connsiteY4" fmla="*/ 1126068 h 1228622"/>
              <a:gd name="connsiteX0" fmla="*/ 0 w 973666"/>
              <a:gd name="connsiteY0" fmla="*/ 0 h 1228622"/>
              <a:gd name="connsiteX1" fmla="*/ 67734 w 973666"/>
              <a:gd name="connsiteY1" fmla="*/ 406400 h 1228622"/>
              <a:gd name="connsiteX2" fmla="*/ 186266 w 973666"/>
              <a:gd name="connsiteY2" fmla="*/ 753534 h 1228622"/>
              <a:gd name="connsiteX3" fmla="*/ 482601 w 973666"/>
              <a:gd name="connsiteY3" fmla="*/ 1134534 h 1228622"/>
              <a:gd name="connsiteX4" fmla="*/ 973666 w 973666"/>
              <a:gd name="connsiteY4" fmla="*/ 1126068 h 1228622"/>
              <a:gd name="connsiteX0" fmla="*/ 0 w 973666"/>
              <a:gd name="connsiteY0" fmla="*/ 0 h 1226187"/>
              <a:gd name="connsiteX1" fmla="*/ 67734 w 973666"/>
              <a:gd name="connsiteY1" fmla="*/ 406400 h 1226187"/>
              <a:gd name="connsiteX2" fmla="*/ 186266 w 973666"/>
              <a:gd name="connsiteY2" fmla="*/ 753534 h 1226187"/>
              <a:gd name="connsiteX3" fmla="*/ 482601 w 973666"/>
              <a:gd name="connsiteY3" fmla="*/ 1134534 h 1226187"/>
              <a:gd name="connsiteX4" fmla="*/ 973666 w 973666"/>
              <a:gd name="connsiteY4" fmla="*/ 1126068 h 1226187"/>
              <a:gd name="connsiteX0" fmla="*/ 0 w 973666"/>
              <a:gd name="connsiteY0" fmla="*/ 0 h 1211584"/>
              <a:gd name="connsiteX1" fmla="*/ 67734 w 973666"/>
              <a:gd name="connsiteY1" fmla="*/ 406400 h 1211584"/>
              <a:gd name="connsiteX2" fmla="*/ 186266 w 973666"/>
              <a:gd name="connsiteY2" fmla="*/ 753534 h 1211584"/>
              <a:gd name="connsiteX3" fmla="*/ 482601 w 973666"/>
              <a:gd name="connsiteY3" fmla="*/ 1134534 h 1211584"/>
              <a:gd name="connsiteX4" fmla="*/ 973666 w 973666"/>
              <a:gd name="connsiteY4" fmla="*/ 1126068 h 121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73666" h="1211584">
                <a:moveTo>
                  <a:pt x="0" y="0"/>
                </a:moveTo>
                <a:cubicBezTo>
                  <a:pt x="31749" y="294922"/>
                  <a:pt x="36690" y="280811"/>
                  <a:pt x="67734" y="406400"/>
                </a:cubicBezTo>
                <a:cubicBezTo>
                  <a:pt x="98778" y="531989"/>
                  <a:pt x="128410" y="619479"/>
                  <a:pt x="186266" y="753534"/>
                </a:cubicBezTo>
                <a:cubicBezTo>
                  <a:pt x="235655" y="912990"/>
                  <a:pt x="385235" y="1080912"/>
                  <a:pt x="482601" y="1134534"/>
                </a:cubicBezTo>
                <a:cubicBezTo>
                  <a:pt x="579967" y="1188156"/>
                  <a:pt x="722488" y="1281289"/>
                  <a:pt x="973666" y="1126068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 29"/>
          <p:cNvSpPr/>
          <p:nvPr/>
        </p:nvSpPr>
        <p:spPr>
          <a:xfrm>
            <a:off x="2673284" y="4780294"/>
            <a:ext cx="1407697" cy="1604754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957364"/>
              <a:gd name="connsiteY0" fmla="*/ 0 h 1447801"/>
              <a:gd name="connsiteX1" fmla="*/ 9098 w 957364"/>
              <a:gd name="connsiteY1" fmla="*/ 787400 h 1447801"/>
              <a:gd name="connsiteX2" fmla="*/ 59897 w 957364"/>
              <a:gd name="connsiteY2" fmla="*/ 1117601 h 1447801"/>
              <a:gd name="connsiteX3" fmla="*/ 449365 w 957364"/>
              <a:gd name="connsiteY3" fmla="*/ 1219201 h 1447801"/>
              <a:gd name="connsiteX4" fmla="*/ 957364 w 957364"/>
              <a:gd name="connsiteY4" fmla="*/ 1447801 h 1447801"/>
              <a:gd name="connsiteX0" fmla="*/ 161498 w 957364"/>
              <a:gd name="connsiteY0" fmla="*/ 0 h 1684868"/>
              <a:gd name="connsiteX1" fmla="*/ 9098 w 957364"/>
              <a:gd name="connsiteY1" fmla="*/ 787400 h 1684868"/>
              <a:gd name="connsiteX2" fmla="*/ 59897 w 957364"/>
              <a:gd name="connsiteY2" fmla="*/ 1117601 h 1684868"/>
              <a:gd name="connsiteX3" fmla="*/ 305432 w 957364"/>
              <a:gd name="connsiteY3" fmla="*/ 1684868 h 1684868"/>
              <a:gd name="connsiteX4" fmla="*/ 957364 w 957364"/>
              <a:gd name="connsiteY4" fmla="*/ 1447801 h 1684868"/>
              <a:gd name="connsiteX0" fmla="*/ 161498 w 957364"/>
              <a:gd name="connsiteY0" fmla="*/ 0 h 1685452"/>
              <a:gd name="connsiteX1" fmla="*/ 9098 w 957364"/>
              <a:gd name="connsiteY1" fmla="*/ 787400 h 1685452"/>
              <a:gd name="connsiteX2" fmla="*/ 59897 w 957364"/>
              <a:gd name="connsiteY2" fmla="*/ 1117601 h 1685452"/>
              <a:gd name="connsiteX3" fmla="*/ 305432 w 957364"/>
              <a:gd name="connsiteY3" fmla="*/ 1684868 h 1685452"/>
              <a:gd name="connsiteX4" fmla="*/ 957364 w 957364"/>
              <a:gd name="connsiteY4" fmla="*/ 1447801 h 1685452"/>
              <a:gd name="connsiteX0" fmla="*/ 328071 w 1123937"/>
              <a:gd name="connsiteY0" fmla="*/ 0 h 1686592"/>
              <a:gd name="connsiteX1" fmla="*/ 175671 w 1123937"/>
              <a:gd name="connsiteY1" fmla="*/ 787400 h 1686592"/>
              <a:gd name="connsiteX2" fmla="*/ 14803 w 1123937"/>
              <a:gd name="connsiteY2" fmla="*/ 1320801 h 1686592"/>
              <a:gd name="connsiteX3" fmla="*/ 472005 w 1123937"/>
              <a:gd name="connsiteY3" fmla="*/ 1684868 h 1686592"/>
              <a:gd name="connsiteX4" fmla="*/ 1123937 w 1123937"/>
              <a:gd name="connsiteY4" fmla="*/ 1447801 h 1686592"/>
              <a:gd name="connsiteX0" fmla="*/ 354230 w 1150096"/>
              <a:gd name="connsiteY0" fmla="*/ 0 h 1686592"/>
              <a:gd name="connsiteX1" fmla="*/ 49430 w 1150096"/>
              <a:gd name="connsiteY1" fmla="*/ 736600 h 1686592"/>
              <a:gd name="connsiteX2" fmla="*/ 40962 w 1150096"/>
              <a:gd name="connsiteY2" fmla="*/ 1320801 h 1686592"/>
              <a:gd name="connsiteX3" fmla="*/ 498164 w 1150096"/>
              <a:gd name="connsiteY3" fmla="*/ 1684868 h 1686592"/>
              <a:gd name="connsiteX4" fmla="*/ 1150096 w 1150096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158895"/>
              <a:gd name="connsiteY0" fmla="*/ 0 h 1686592"/>
              <a:gd name="connsiteX1" fmla="*/ 58229 w 1158895"/>
              <a:gd name="connsiteY1" fmla="*/ 736600 h 1686592"/>
              <a:gd name="connsiteX2" fmla="*/ 49761 w 1158895"/>
              <a:gd name="connsiteY2" fmla="*/ 1320801 h 1686592"/>
              <a:gd name="connsiteX3" fmla="*/ 506963 w 1158895"/>
              <a:gd name="connsiteY3" fmla="*/ 1684868 h 1686592"/>
              <a:gd name="connsiteX4" fmla="*/ 1158895 w 1158895"/>
              <a:gd name="connsiteY4" fmla="*/ 1447801 h 1686592"/>
              <a:gd name="connsiteX0" fmla="*/ 363029 w 1328228"/>
              <a:gd name="connsiteY0" fmla="*/ 0 h 1685850"/>
              <a:gd name="connsiteX1" fmla="*/ 58229 w 1328228"/>
              <a:gd name="connsiteY1" fmla="*/ 736600 h 1685850"/>
              <a:gd name="connsiteX2" fmla="*/ 49761 w 1328228"/>
              <a:gd name="connsiteY2" fmla="*/ 1320801 h 1685850"/>
              <a:gd name="connsiteX3" fmla="*/ 506963 w 1328228"/>
              <a:gd name="connsiteY3" fmla="*/ 1684868 h 1685850"/>
              <a:gd name="connsiteX4" fmla="*/ 1328228 w 1328228"/>
              <a:gd name="connsiteY4" fmla="*/ 1202268 h 1685850"/>
              <a:gd name="connsiteX0" fmla="*/ 363029 w 1328228"/>
              <a:gd name="connsiteY0" fmla="*/ 0 h 1340735"/>
              <a:gd name="connsiteX1" fmla="*/ 58229 w 1328228"/>
              <a:gd name="connsiteY1" fmla="*/ 736600 h 1340735"/>
              <a:gd name="connsiteX2" fmla="*/ 49761 w 1328228"/>
              <a:gd name="connsiteY2" fmla="*/ 1320801 h 1340735"/>
              <a:gd name="connsiteX3" fmla="*/ 769430 w 1328228"/>
              <a:gd name="connsiteY3" fmla="*/ 1092201 h 1340735"/>
              <a:gd name="connsiteX4" fmla="*/ 1328228 w 1328228"/>
              <a:gd name="connsiteY4" fmla="*/ 1202268 h 1340735"/>
              <a:gd name="connsiteX0" fmla="*/ 308582 w 1273781"/>
              <a:gd name="connsiteY0" fmla="*/ 0 h 1229728"/>
              <a:gd name="connsiteX1" fmla="*/ 3782 w 1273781"/>
              <a:gd name="connsiteY1" fmla="*/ 736600 h 1229728"/>
              <a:gd name="connsiteX2" fmla="*/ 511781 w 1273781"/>
              <a:gd name="connsiteY2" fmla="*/ 719668 h 1229728"/>
              <a:gd name="connsiteX3" fmla="*/ 714983 w 1273781"/>
              <a:gd name="connsiteY3" fmla="*/ 1092201 h 1229728"/>
              <a:gd name="connsiteX4" fmla="*/ 1273781 w 1273781"/>
              <a:gd name="connsiteY4" fmla="*/ 1202268 h 1229728"/>
              <a:gd name="connsiteX0" fmla="*/ 52691 w 1017890"/>
              <a:gd name="connsiteY0" fmla="*/ 0 h 1229728"/>
              <a:gd name="connsiteX1" fmla="*/ 120425 w 1017890"/>
              <a:gd name="connsiteY1" fmla="*/ 406400 h 1229728"/>
              <a:gd name="connsiteX2" fmla="*/ 255890 w 1017890"/>
              <a:gd name="connsiteY2" fmla="*/ 719668 h 1229728"/>
              <a:gd name="connsiteX3" fmla="*/ 459092 w 1017890"/>
              <a:gd name="connsiteY3" fmla="*/ 1092201 h 1229728"/>
              <a:gd name="connsiteX4" fmla="*/ 1017890 w 1017890"/>
              <a:gd name="connsiteY4" fmla="*/ 1202268 h 1229728"/>
              <a:gd name="connsiteX0" fmla="*/ 0 w 965199"/>
              <a:gd name="connsiteY0" fmla="*/ 0 h 1229728"/>
              <a:gd name="connsiteX1" fmla="*/ 67734 w 965199"/>
              <a:gd name="connsiteY1" fmla="*/ 406400 h 1229728"/>
              <a:gd name="connsiteX2" fmla="*/ 203199 w 965199"/>
              <a:gd name="connsiteY2" fmla="*/ 719668 h 1229728"/>
              <a:gd name="connsiteX3" fmla="*/ 406401 w 965199"/>
              <a:gd name="connsiteY3" fmla="*/ 1092201 h 1229728"/>
              <a:gd name="connsiteX4" fmla="*/ 965199 w 965199"/>
              <a:gd name="connsiteY4" fmla="*/ 1202268 h 1229728"/>
              <a:gd name="connsiteX0" fmla="*/ 0 w 965199"/>
              <a:gd name="connsiteY0" fmla="*/ 0 h 1229728"/>
              <a:gd name="connsiteX1" fmla="*/ 67734 w 965199"/>
              <a:gd name="connsiteY1" fmla="*/ 406400 h 1229728"/>
              <a:gd name="connsiteX2" fmla="*/ 203199 w 965199"/>
              <a:gd name="connsiteY2" fmla="*/ 719668 h 1229728"/>
              <a:gd name="connsiteX3" fmla="*/ 406401 w 965199"/>
              <a:gd name="connsiteY3" fmla="*/ 1092201 h 1229728"/>
              <a:gd name="connsiteX4" fmla="*/ 965199 w 965199"/>
              <a:gd name="connsiteY4" fmla="*/ 1202268 h 1229728"/>
              <a:gd name="connsiteX0" fmla="*/ 0 w 965199"/>
              <a:gd name="connsiteY0" fmla="*/ 0 h 1212638"/>
              <a:gd name="connsiteX1" fmla="*/ 67734 w 965199"/>
              <a:gd name="connsiteY1" fmla="*/ 406400 h 1212638"/>
              <a:gd name="connsiteX2" fmla="*/ 203199 w 965199"/>
              <a:gd name="connsiteY2" fmla="*/ 719668 h 1212638"/>
              <a:gd name="connsiteX3" fmla="*/ 406401 w 965199"/>
              <a:gd name="connsiteY3" fmla="*/ 1092201 h 1212638"/>
              <a:gd name="connsiteX4" fmla="*/ 965199 w 965199"/>
              <a:gd name="connsiteY4" fmla="*/ 1202268 h 1212638"/>
              <a:gd name="connsiteX0" fmla="*/ 0 w 973666"/>
              <a:gd name="connsiteY0" fmla="*/ 0 h 1175386"/>
              <a:gd name="connsiteX1" fmla="*/ 67734 w 973666"/>
              <a:gd name="connsiteY1" fmla="*/ 406400 h 1175386"/>
              <a:gd name="connsiteX2" fmla="*/ 203199 w 973666"/>
              <a:gd name="connsiteY2" fmla="*/ 719668 h 1175386"/>
              <a:gd name="connsiteX3" fmla="*/ 406401 w 973666"/>
              <a:gd name="connsiteY3" fmla="*/ 1092201 h 1175386"/>
              <a:gd name="connsiteX4" fmla="*/ 973666 w 973666"/>
              <a:gd name="connsiteY4" fmla="*/ 1159935 h 1175386"/>
              <a:gd name="connsiteX0" fmla="*/ 0 w 973666"/>
              <a:gd name="connsiteY0" fmla="*/ 0 h 1242831"/>
              <a:gd name="connsiteX1" fmla="*/ 67734 w 973666"/>
              <a:gd name="connsiteY1" fmla="*/ 406400 h 1242831"/>
              <a:gd name="connsiteX2" fmla="*/ 203199 w 973666"/>
              <a:gd name="connsiteY2" fmla="*/ 719668 h 1242831"/>
              <a:gd name="connsiteX3" fmla="*/ 406401 w 973666"/>
              <a:gd name="connsiteY3" fmla="*/ 1092201 h 1242831"/>
              <a:gd name="connsiteX4" fmla="*/ 973666 w 973666"/>
              <a:gd name="connsiteY4" fmla="*/ 1159935 h 1242831"/>
              <a:gd name="connsiteX0" fmla="*/ 0 w 973666"/>
              <a:gd name="connsiteY0" fmla="*/ 0 h 1216593"/>
              <a:gd name="connsiteX1" fmla="*/ 67734 w 973666"/>
              <a:gd name="connsiteY1" fmla="*/ 406400 h 1216593"/>
              <a:gd name="connsiteX2" fmla="*/ 203199 w 973666"/>
              <a:gd name="connsiteY2" fmla="*/ 719668 h 1216593"/>
              <a:gd name="connsiteX3" fmla="*/ 406401 w 973666"/>
              <a:gd name="connsiteY3" fmla="*/ 1092201 h 1216593"/>
              <a:gd name="connsiteX4" fmla="*/ 973666 w 973666"/>
              <a:gd name="connsiteY4" fmla="*/ 1126068 h 1216593"/>
              <a:gd name="connsiteX0" fmla="*/ 0 w 973666"/>
              <a:gd name="connsiteY0" fmla="*/ 0 h 1216593"/>
              <a:gd name="connsiteX1" fmla="*/ 67734 w 973666"/>
              <a:gd name="connsiteY1" fmla="*/ 406400 h 1216593"/>
              <a:gd name="connsiteX2" fmla="*/ 203199 w 973666"/>
              <a:gd name="connsiteY2" fmla="*/ 719668 h 1216593"/>
              <a:gd name="connsiteX3" fmla="*/ 406401 w 973666"/>
              <a:gd name="connsiteY3" fmla="*/ 1092201 h 1216593"/>
              <a:gd name="connsiteX4" fmla="*/ 973666 w 973666"/>
              <a:gd name="connsiteY4" fmla="*/ 1126068 h 1216593"/>
              <a:gd name="connsiteX0" fmla="*/ 0 w 973666"/>
              <a:gd name="connsiteY0" fmla="*/ 0 h 1234925"/>
              <a:gd name="connsiteX1" fmla="*/ 67734 w 973666"/>
              <a:gd name="connsiteY1" fmla="*/ 406400 h 1234925"/>
              <a:gd name="connsiteX2" fmla="*/ 203199 w 973666"/>
              <a:gd name="connsiteY2" fmla="*/ 719668 h 1234925"/>
              <a:gd name="connsiteX3" fmla="*/ 406401 w 973666"/>
              <a:gd name="connsiteY3" fmla="*/ 1092201 h 1234925"/>
              <a:gd name="connsiteX4" fmla="*/ 973666 w 973666"/>
              <a:gd name="connsiteY4" fmla="*/ 1126068 h 1234925"/>
              <a:gd name="connsiteX0" fmla="*/ 0 w 973666"/>
              <a:gd name="connsiteY0" fmla="*/ 0 h 1225265"/>
              <a:gd name="connsiteX1" fmla="*/ 67734 w 973666"/>
              <a:gd name="connsiteY1" fmla="*/ 406400 h 1225265"/>
              <a:gd name="connsiteX2" fmla="*/ 203199 w 973666"/>
              <a:gd name="connsiteY2" fmla="*/ 719668 h 1225265"/>
              <a:gd name="connsiteX3" fmla="*/ 406401 w 973666"/>
              <a:gd name="connsiteY3" fmla="*/ 1092201 h 1225265"/>
              <a:gd name="connsiteX4" fmla="*/ 973666 w 973666"/>
              <a:gd name="connsiteY4" fmla="*/ 1126068 h 1225265"/>
              <a:gd name="connsiteX0" fmla="*/ 0 w 973666"/>
              <a:gd name="connsiteY0" fmla="*/ 0 h 1215244"/>
              <a:gd name="connsiteX1" fmla="*/ 67734 w 973666"/>
              <a:gd name="connsiteY1" fmla="*/ 406400 h 1215244"/>
              <a:gd name="connsiteX2" fmla="*/ 186266 w 973666"/>
              <a:gd name="connsiteY2" fmla="*/ 753534 h 1215244"/>
              <a:gd name="connsiteX3" fmla="*/ 406401 w 973666"/>
              <a:gd name="connsiteY3" fmla="*/ 1092201 h 1215244"/>
              <a:gd name="connsiteX4" fmla="*/ 973666 w 973666"/>
              <a:gd name="connsiteY4" fmla="*/ 1126068 h 1215244"/>
              <a:gd name="connsiteX0" fmla="*/ 0 w 973666"/>
              <a:gd name="connsiteY0" fmla="*/ 0 h 1215244"/>
              <a:gd name="connsiteX1" fmla="*/ 67734 w 973666"/>
              <a:gd name="connsiteY1" fmla="*/ 406400 h 1215244"/>
              <a:gd name="connsiteX2" fmla="*/ 186266 w 973666"/>
              <a:gd name="connsiteY2" fmla="*/ 753534 h 1215244"/>
              <a:gd name="connsiteX3" fmla="*/ 406401 w 973666"/>
              <a:gd name="connsiteY3" fmla="*/ 1092201 h 1215244"/>
              <a:gd name="connsiteX4" fmla="*/ 973666 w 973666"/>
              <a:gd name="connsiteY4" fmla="*/ 1126068 h 1215244"/>
              <a:gd name="connsiteX0" fmla="*/ 0 w 973666"/>
              <a:gd name="connsiteY0" fmla="*/ 0 h 1228622"/>
              <a:gd name="connsiteX1" fmla="*/ 67734 w 973666"/>
              <a:gd name="connsiteY1" fmla="*/ 406400 h 1228622"/>
              <a:gd name="connsiteX2" fmla="*/ 186266 w 973666"/>
              <a:gd name="connsiteY2" fmla="*/ 753534 h 1228622"/>
              <a:gd name="connsiteX3" fmla="*/ 482601 w 973666"/>
              <a:gd name="connsiteY3" fmla="*/ 1134534 h 1228622"/>
              <a:gd name="connsiteX4" fmla="*/ 973666 w 973666"/>
              <a:gd name="connsiteY4" fmla="*/ 1126068 h 1228622"/>
              <a:gd name="connsiteX0" fmla="*/ 0 w 973666"/>
              <a:gd name="connsiteY0" fmla="*/ 0 h 1228622"/>
              <a:gd name="connsiteX1" fmla="*/ 67734 w 973666"/>
              <a:gd name="connsiteY1" fmla="*/ 406400 h 1228622"/>
              <a:gd name="connsiteX2" fmla="*/ 186266 w 973666"/>
              <a:gd name="connsiteY2" fmla="*/ 753534 h 1228622"/>
              <a:gd name="connsiteX3" fmla="*/ 482601 w 973666"/>
              <a:gd name="connsiteY3" fmla="*/ 1134534 h 1228622"/>
              <a:gd name="connsiteX4" fmla="*/ 973666 w 973666"/>
              <a:gd name="connsiteY4" fmla="*/ 1126068 h 1228622"/>
              <a:gd name="connsiteX0" fmla="*/ 0 w 973666"/>
              <a:gd name="connsiteY0" fmla="*/ 0 h 1226187"/>
              <a:gd name="connsiteX1" fmla="*/ 67734 w 973666"/>
              <a:gd name="connsiteY1" fmla="*/ 406400 h 1226187"/>
              <a:gd name="connsiteX2" fmla="*/ 186266 w 973666"/>
              <a:gd name="connsiteY2" fmla="*/ 753534 h 1226187"/>
              <a:gd name="connsiteX3" fmla="*/ 482601 w 973666"/>
              <a:gd name="connsiteY3" fmla="*/ 1134534 h 1226187"/>
              <a:gd name="connsiteX4" fmla="*/ 973666 w 973666"/>
              <a:gd name="connsiteY4" fmla="*/ 1126068 h 1226187"/>
              <a:gd name="connsiteX0" fmla="*/ 0 w 973666"/>
              <a:gd name="connsiteY0" fmla="*/ 0 h 1211584"/>
              <a:gd name="connsiteX1" fmla="*/ 67734 w 973666"/>
              <a:gd name="connsiteY1" fmla="*/ 406400 h 1211584"/>
              <a:gd name="connsiteX2" fmla="*/ 186266 w 973666"/>
              <a:gd name="connsiteY2" fmla="*/ 753534 h 1211584"/>
              <a:gd name="connsiteX3" fmla="*/ 482601 w 973666"/>
              <a:gd name="connsiteY3" fmla="*/ 1134534 h 1211584"/>
              <a:gd name="connsiteX4" fmla="*/ 973666 w 973666"/>
              <a:gd name="connsiteY4" fmla="*/ 1126068 h 1211584"/>
              <a:gd name="connsiteX0" fmla="*/ 0 w 1295399"/>
              <a:gd name="connsiteY0" fmla="*/ 0 h 1134560"/>
              <a:gd name="connsiteX1" fmla="*/ 67734 w 1295399"/>
              <a:gd name="connsiteY1" fmla="*/ 406400 h 1134560"/>
              <a:gd name="connsiteX2" fmla="*/ 186266 w 1295399"/>
              <a:gd name="connsiteY2" fmla="*/ 753534 h 1134560"/>
              <a:gd name="connsiteX3" fmla="*/ 482601 w 1295399"/>
              <a:gd name="connsiteY3" fmla="*/ 1134534 h 1134560"/>
              <a:gd name="connsiteX4" fmla="*/ 1295399 w 1295399"/>
              <a:gd name="connsiteY4" fmla="*/ 736602 h 1134560"/>
              <a:gd name="connsiteX0" fmla="*/ 0 w 1304354"/>
              <a:gd name="connsiteY0" fmla="*/ 0 h 1481677"/>
              <a:gd name="connsiteX1" fmla="*/ 67734 w 1304354"/>
              <a:gd name="connsiteY1" fmla="*/ 406400 h 1481677"/>
              <a:gd name="connsiteX2" fmla="*/ 186266 w 1304354"/>
              <a:gd name="connsiteY2" fmla="*/ 753534 h 1481677"/>
              <a:gd name="connsiteX3" fmla="*/ 1253068 w 1304354"/>
              <a:gd name="connsiteY3" fmla="*/ 1481667 h 1481677"/>
              <a:gd name="connsiteX4" fmla="*/ 1295399 w 1304354"/>
              <a:gd name="connsiteY4" fmla="*/ 736602 h 1481677"/>
              <a:gd name="connsiteX0" fmla="*/ 0 w 1295399"/>
              <a:gd name="connsiteY0" fmla="*/ 0 h 1525811"/>
              <a:gd name="connsiteX1" fmla="*/ 67734 w 1295399"/>
              <a:gd name="connsiteY1" fmla="*/ 406400 h 1525811"/>
              <a:gd name="connsiteX2" fmla="*/ 186266 w 1295399"/>
              <a:gd name="connsiteY2" fmla="*/ 753534 h 1525811"/>
              <a:gd name="connsiteX3" fmla="*/ 1253068 w 1295399"/>
              <a:gd name="connsiteY3" fmla="*/ 1481667 h 1525811"/>
              <a:gd name="connsiteX4" fmla="*/ 1295399 w 1295399"/>
              <a:gd name="connsiteY4" fmla="*/ 736602 h 1525811"/>
              <a:gd name="connsiteX0" fmla="*/ 0 w 1325574"/>
              <a:gd name="connsiteY0" fmla="*/ 0 h 1525811"/>
              <a:gd name="connsiteX1" fmla="*/ 67734 w 1325574"/>
              <a:gd name="connsiteY1" fmla="*/ 406400 h 1525811"/>
              <a:gd name="connsiteX2" fmla="*/ 186266 w 1325574"/>
              <a:gd name="connsiteY2" fmla="*/ 753534 h 1525811"/>
              <a:gd name="connsiteX3" fmla="*/ 1253068 w 1325574"/>
              <a:gd name="connsiteY3" fmla="*/ 1481667 h 1525811"/>
              <a:gd name="connsiteX4" fmla="*/ 1295399 w 1325574"/>
              <a:gd name="connsiteY4" fmla="*/ 736602 h 1525811"/>
              <a:gd name="connsiteX0" fmla="*/ 0 w 1344470"/>
              <a:gd name="connsiteY0" fmla="*/ 0 h 1610064"/>
              <a:gd name="connsiteX1" fmla="*/ 67734 w 1344470"/>
              <a:gd name="connsiteY1" fmla="*/ 406400 h 1610064"/>
              <a:gd name="connsiteX2" fmla="*/ 355599 w 1344470"/>
              <a:gd name="connsiteY2" fmla="*/ 1515534 h 1610064"/>
              <a:gd name="connsiteX3" fmla="*/ 1253068 w 1344470"/>
              <a:gd name="connsiteY3" fmla="*/ 1481667 h 1610064"/>
              <a:gd name="connsiteX4" fmla="*/ 1295399 w 1344470"/>
              <a:gd name="connsiteY4" fmla="*/ 736602 h 1610064"/>
              <a:gd name="connsiteX0" fmla="*/ 0 w 1344470"/>
              <a:gd name="connsiteY0" fmla="*/ 0 h 1599370"/>
              <a:gd name="connsiteX1" fmla="*/ 67734 w 1344470"/>
              <a:gd name="connsiteY1" fmla="*/ 406400 h 1599370"/>
              <a:gd name="connsiteX2" fmla="*/ 355599 w 1344470"/>
              <a:gd name="connsiteY2" fmla="*/ 1515534 h 1599370"/>
              <a:gd name="connsiteX3" fmla="*/ 1253068 w 1344470"/>
              <a:gd name="connsiteY3" fmla="*/ 1481667 h 1599370"/>
              <a:gd name="connsiteX4" fmla="*/ 1295399 w 1344470"/>
              <a:gd name="connsiteY4" fmla="*/ 736602 h 1599370"/>
              <a:gd name="connsiteX0" fmla="*/ 0 w 1344470"/>
              <a:gd name="connsiteY0" fmla="*/ 0 h 1599370"/>
              <a:gd name="connsiteX1" fmla="*/ 67734 w 1344470"/>
              <a:gd name="connsiteY1" fmla="*/ 406400 h 1599370"/>
              <a:gd name="connsiteX2" fmla="*/ 355599 w 1344470"/>
              <a:gd name="connsiteY2" fmla="*/ 1515534 h 1599370"/>
              <a:gd name="connsiteX3" fmla="*/ 1253068 w 1344470"/>
              <a:gd name="connsiteY3" fmla="*/ 1481667 h 1599370"/>
              <a:gd name="connsiteX4" fmla="*/ 1295399 w 1344470"/>
              <a:gd name="connsiteY4" fmla="*/ 736602 h 1599370"/>
              <a:gd name="connsiteX0" fmla="*/ 73250 w 1417720"/>
              <a:gd name="connsiteY0" fmla="*/ 0 h 1599370"/>
              <a:gd name="connsiteX1" fmla="*/ 13984 w 1417720"/>
              <a:gd name="connsiteY1" fmla="*/ 770467 h 1599370"/>
              <a:gd name="connsiteX2" fmla="*/ 428849 w 1417720"/>
              <a:gd name="connsiteY2" fmla="*/ 1515534 h 1599370"/>
              <a:gd name="connsiteX3" fmla="*/ 1326318 w 1417720"/>
              <a:gd name="connsiteY3" fmla="*/ 1481667 h 1599370"/>
              <a:gd name="connsiteX4" fmla="*/ 1368649 w 1417720"/>
              <a:gd name="connsiteY4" fmla="*/ 736602 h 1599370"/>
              <a:gd name="connsiteX0" fmla="*/ 62922 w 1407392"/>
              <a:gd name="connsiteY0" fmla="*/ 0 h 1599370"/>
              <a:gd name="connsiteX1" fmla="*/ 3656 w 1407392"/>
              <a:gd name="connsiteY1" fmla="*/ 770467 h 1599370"/>
              <a:gd name="connsiteX2" fmla="*/ 418521 w 1407392"/>
              <a:gd name="connsiteY2" fmla="*/ 1515534 h 1599370"/>
              <a:gd name="connsiteX3" fmla="*/ 1315990 w 1407392"/>
              <a:gd name="connsiteY3" fmla="*/ 1481667 h 1599370"/>
              <a:gd name="connsiteX4" fmla="*/ 1358321 w 1407392"/>
              <a:gd name="connsiteY4" fmla="*/ 736602 h 1599370"/>
              <a:gd name="connsiteX0" fmla="*/ 65617 w 1410087"/>
              <a:gd name="connsiteY0" fmla="*/ 0 h 1599370"/>
              <a:gd name="connsiteX1" fmla="*/ 6351 w 1410087"/>
              <a:gd name="connsiteY1" fmla="*/ 770467 h 1599370"/>
              <a:gd name="connsiteX2" fmla="*/ 421216 w 1410087"/>
              <a:gd name="connsiteY2" fmla="*/ 1515534 h 1599370"/>
              <a:gd name="connsiteX3" fmla="*/ 1318685 w 1410087"/>
              <a:gd name="connsiteY3" fmla="*/ 1481667 h 1599370"/>
              <a:gd name="connsiteX4" fmla="*/ 1361016 w 1410087"/>
              <a:gd name="connsiteY4" fmla="*/ 736602 h 1599370"/>
              <a:gd name="connsiteX0" fmla="*/ 60718 w 1405188"/>
              <a:gd name="connsiteY0" fmla="*/ 0 h 1599370"/>
              <a:gd name="connsiteX1" fmla="*/ 1452 w 1405188"/>
              <a:gd name="connsiteY1" fmla="*/ 770467 h 1599370"/>
              <a:gd name="connsiteX2" fmla="*/ 416317 w 1405188"/>
              <a:gd name="connsiteY2" fmla="*/ 1515534 h 1599370"/>
              <a:gd name="connsiteX3" fmla="*/ 1313786 w 1405188"/>
              <a:gd name="connsiteY3" fmla="*/ 1481667 h 1599370"/>
              <a:gd name="connsiteX4" fmla="*/ 1356117 w 1405188"/>
              <a:gd name="connsiteY4" fmla="*/ 736602 h 1599370"/>
              <a:gd name="connsiteX0" fmla="*/ 68750 w 1413220"/>
              <a:gd name="connsiteY0" fmla="*/ 0 h 1599370"/>
              <a:gd name="connsiteX1" fmla="*/ 9484 w 1413220"/>
              <a:gd name="connsiteY1" fmla="*/ 770467 h 1599370"/>
              <a:gd name="connsiteX2" fmla="*/ 424349 w 1413220"/>
              <a:gd name="connsiteY2" fmla="*/ 1515534 h 1599370"/>
              <a:gd name="connsiteX3" fmla="*/ 1321818 w 1413220"/>
              <a:gd name="connsiteY3" fmla="*/ 1481667 h 1599370"/>
              <a:gd name="connsiteX4" fmla="*/ 1364149 w 1413220"/>
              <a:gd name="connsiteY4" fmla="*/ 736602 h 1599370"/>
              <a:gd name="connsiteX0" fmla="*/ 68750 w 1413220"/>
              <a:gd name="connsiteY0" fmla="*/ 0 h 1599370"/>
              <a:gd name="connsiteX1" fmla="*/ 9484 w 1413220"/>
              <a:gd name="connsiteY1" fmla="*/ 770467 h 1599370"/>
              <a:gd name="connsiteX2" fmla="*/ 424349 w 1413220"/>
              <a:gd name="connsiteY2" fmla="*/ 1515534 h 1599370"/>
              <a:gd name="connsiteX3" fmla="*/ 1321818 w 1413220"/>
              <a:gd name="connsiteY3" fmla="*/ 1481667 h 1599370"/>
              <a:gd name="connsiteX4" fmla="*/ 1364149 w 1413220"/>
              <a:gd name="connsiteY4" fmla="*/ 736602 h 1599370"/>
              <a:gd name="connsiteX0" fmla="*/ 68750 w 1375593"/>
              <a:gd name="connsiteY0" fmla="*/ 0 h 1623266"/>
              <a:gd name="connsiteX1" fmla="*/ 9484 w 1375593"/>
              <a:gd name="connsiteY1" fmla="*/ 770467 h 1623266"/>
              <a:gd name="connsiteX2" fmla="*/ 424349 w 1375593"/>
              <a:gd name="connsiteY2" fmla="*/ 1515534 h 1623266"/>
              <a:gd name="connsiteX3" fmla="*/ 1220218 w 1375593"/>
              <a:gd name="connsiteY3" fmla="*/ 1532467 h 1623266"/>
              <a:gd name="connsiteX4" fmla="*/ 1364149 w 1375593"/>
              <a:gd name="connsiteY4" fmla="*/ 736602 h 1623266"/>
              <a:gd name="connsiteX0" fmla="*/ 68750 w 1368615"/>
              <a:gd name="connsiteY0" fmla="*/ 0 h 1637922"/>
              <a:gd name="connsiteX1" fmla="*/ 9484 w 1368615"/>
              <a:gd name="connsiteY1" fmla="*/ 770467 h 1637922"/>
              <a:gd name="connsiteX2" fmla="*/ 424349 w 1368615"/>
              <a:gd name="connsiteY2" fmla="*/ 1515534 h 1637922"/>
              <a:gd name="connsiteX3" fmla="*/ 1127084 w 1368615"/>
              <a:gd name="connsiteY3" fmla="*/ 1557867 h 1637922"/>
              <a:gd name="connsiteX4" fmla="*/ 1364149 w 1368615"/>
              <a:gd name="connsiteY4" fmla="*/ 736602 h 1637922"/>
              <a:gd name="connsiteX0" fmla="*/ 68750 w 1364149"/>
              <a:gd name="connsiteY0" fmla="*/ 0 h 1637922"/>
              <a:gd name="connsiteX1" fmla="*/ 9484 w 1364149"/>
              <a:gd name="connsiteY1" fmla="*/ 770467 h 1637922"/>
              <a:gd name="connsiteX2" fmla="*/ 424349 w 1364149"/>
              <a:gd name="connsiteY2" fmla="*/ 1515534 h 1637922"/>
              <a:gd name="connsiteX3" fmla="*/ 1127084 w 1364149"/>
              <a:gd name="connsiteY3" fmla="*/ 1557867 h 1637922"/>
              <a:gd name="connsiteX4" fmla="*/ 1305919 w 1364149"/>
              <a:gd name="connsiteY4" fmla="*/ 1222573 h 1637922"/>
              <a:gd name="connsiteX5" fmla="*/ 1364149 w 1364149"/>
              <a:gd name="connsiteY5" fmla="*/ 736602 h 1637922"/>
              <a:gd name="connsiteX0" fmla="*/ 68750 w 1380564"/>
              <a:gd name="connsiteY0" fmla="*/ 0 h 1604754"/>
              <a:gd name="connsiteX1" fmla="*/ 9484 w 1380564"/>
              <a:gd name="connsiteY1" fmla="*/ 770467 h 1604754"/>
              <a:gd name="connsiteX2" fmla="*/ 424349 w 1380564"/>
              <a:gd name="connsiteY2" fmla="*/ 1515534 h 1604754"/>
              <a:gd name="connsiteX3" fmla="*/ 1127084 w 1380564"/>
              <a:gd name="connsiteY3" fmla="*/ 1557867 h 1604754"/>
              <a:gd name="connsiteX4" fmla="*/ 1365186 w 1380564"/>
              <a:gd name="connsiteY4" fmla="*/ 1231040 h 1604754"/>
              <a:gd name="connsiteX5" fmla="*/ 1364149 w 1380564"/>
              <a:gd name="connsiteY5" fmla="*/ 736602 h 1604754"/>
              <a:gd name="connsiteX0" fmla="*/ 68750 w 1380564"/>
              <a:gd name="connsiteY0" fmla="*/ 0 h 1604754"/>
              <a:gd name="connsiteX1" fmla="*/ 9484 w 1380564"/>
              <a:gd name="connsiteY1" fmla="*/ 770467 h 1604754"/>
              <a:gd name="connsiteX2" fmla="*/ 424349 w 1380564"/>
              <a:gd name="connsiteY2" fmla="*/ 1515534 h 1604754"/>
              <a:gd name="connsiteX3" fmla="*/ 1127084 w 1380564"/>
              <a:gd name="connsiteY3" fmla="*/ 1557867 h 1604754"/>
              <a:gd name="connsiteX4" fmla="*/ 1365186 w 1380564"/>
              <a:gd name="connsiteY4" fmla="*/ 1231040 h 1604754"/>
              <a:gd name="connsiteX5" fmla="*/ 1364149 w 1380564"/>
              <a:gd name="connsiteY5" fmla="*/ 736602 h 1604754"/>
              <a:gd name="connsiteX0" fmla="*/ 68750 w 1365254"/>
              <a:gd name="connsiteY0" fmla="*/ 0 h 1604754"/>
              <a:gd name="connsiteX1" fmla="*/ 9484 w 1365254"/>
              <a:gd name="connsiteY1" fmla="*/ 770467 h 1604754"/>
              <a:gd name="connsiteX2" fmla="*/ 424349 w 1365254"/>
              <a:gd name="connsiteY2" fmla="*/ 1515534 h 1604754"/>
              <a:gd name="connsiteX3" fmla="*/ 1127084 w 1365254"/>
              <a:gd name="connsiteY3" fmla="*/ 1557867 h 1604754"/>
              <a:gd name="connsiteX4" fmla="*/ 1365186 w 1365254"/>
              <a:gd name="connsiteY4" fmla="*/ 1231040 h 1604754"/>
              <a:gd name="connsiteX5" fmla="*/ 1364149 w 1365254"/>
              <a:gd name="connsiteY5" fmla="*/ 736602 h 1604754"/>
              <a:gd name="connsiteX0" fmla="*/ 68750 w 1365254"/>
              <a:gd name="connsiteY0" fmla="*/ 0 h 1604754"/>
              <a:gd name="connsiteX1" fmla="*/ 9484 w 1365254"/>
              <a:gd name="connsiteY1" fmla="*/ 770467 h 1604754"/>
              <a:gd name="connsiteX2" fmla="*/ 424349 w 1365254"/>
              <a:gd name="connsiteY2" fmla="*/ 1515534 h 1604754"/>
              <a:gd name="connsiteX3" fmla="*/ 1127084 w 1365254"/>
              <a:gd name="connsiteY3" fmla="*/ 1557867 h 1604754"/>
              <a:gd name="connsiteX4" fmla="*/ 1365186 w 1365254"/>
              <a:gd name="connsiteY4" fmla="*/ 1231040 h 1604754"/>
              <a:gd name="connsiteX5" fmla="*/ 1321815 w 1365254"/>
              <a:gd name="connsiteY5" fmla="*/ 677335 h 1604754"/>
              <a:gd name="connsiteX0" fmla="*/ 68750 w 1416032"/>
              <a:gd name="connsiteY0" fmla="*/ 0 h 1604754"/>
              <a:gd name="connsiteX1" fmla="*/ 9484 w 1416032"/>
              <a:gd name="connsiteY1" fmla="*/ 770467 h 1604754"/>
              <a:gd name="connsiteX2" fmla="*/ 424349 w 1416032"/>
              <a:gd name="connsiteY2" fmla="*/ 1515534 h 1604754"/>
              <a:gd name="connsiteX3" fmla="*/ 1127084 w 1416032"/>
              <a:gd name="connsiteY3" fmla="*/ 1557867 h 1604754"/>
              <a:gd name="connsiteX4" fmla="*/ 1415986 w 1416032"/>
              <a:gd name="connsiteY4" fmla="*/ 1231040 h 1604754"/>
              <a:gd name="connsiteX5" fmla="*/ 1321815 w 1416032"/>
              <a:gd name="connsiteY5" fmla="*/ 677335 h 1604754"/>
              <a:gd name="connsiteX0" fmla="*/ 68750 w 1416032"/>
              <a:gd name="connsiteY0" fmla="*/ 0 h 1604754"/>
              <a:gd name="connsiteX1" fmla="*/ 9484 w 1416032"/>
              <a:gd name="connsiteY1" fmla="*/ 770467 h 1604754"/>
              <a:gd name="connsiteX2" fmla="*/ 424349 w 1416032"/>
              <a:gd name="connsiteY2" fmla="*/ 1515534 h 1604754"/>
              <a:gd name="connsiteX3" fmla="*/ 1127084 w 1416032"/>
              <a:gd name="connsiteY3" fmla="*/ 1557867 h 1604754"/>
              <a:gd name="connsiteX4" fmla="*/ 1415986 w 1416032"/>
              <a:gd name="connsiteY4" fmla="*/ 1231040 h 1604754"/>
              <a:gd name="connsiteX5" fmla="*/ 1347215 w 1416032"/>
              <a:gd name="connsiteY5" fmla="*/ 745069 h 1604754"/>
              <a:gd name="connsiteX0" fmla="*/ 68750 w 1416032"/>
              <a:gd name="connsiteY0" fmla="*/ 0 h 1604754"/>
              <a:gd name="connsiteX1" fmla="*/ 9484 w 1416032"/>
              <a:gd name="connsiteY1" fmla="*/ 770467 h 1604754"/>
              <a:gd name="connsiteX2" fmla="*/ 424349 w 1416032"/>
              <a:gd name="connsiteY2" fmla="*/ 1515534 h 1604754"/>
              <a:gd name="connsiteX3" fmla="*/ 1127084 w 1416032"/>
              <a:gd name="connsiteY3" fmla="*/ 1557867 h 1604754"/>
              <a:gd name="connsiteX4" fmla="*/ 1415986 w 1416032"/>
              <a:gd name="connsiteY4" fmla="*/ 1231040 h 1604754"/>
              <a:gd name="connsiteX5" fmla="*/ 1347215 w 1416032"/>
              <a:gd name="connsiteY5" fmla="*/ 745069 h 1604754"/>
              <a:gd name="connsiteX0" fmla="*/ 60415 w 1407697"/>
              <a:gd name="connsiteY0" fmla="*/ 0 h 1604754"/>
              <a:gd name="connsiteX1" fmla="*/ 1149 w 1407697"/>
              <a:gd name="connsiteY1" fmla="*/ 770467 h 1604754"/>
              <a:gd name="connsiteX2" fmla="*/ 416014 w 1407697"/>
              <a:gd name="connsiteY2" fmla="*/ 1515534 h 1604754"/>
              <a:gd name="connsiteX3" fmla="*/ 1118749 w 1407697"/>
              <a:gd name="connsiteY3" fmla="*/ 1557867 h 1604754"/>
              <a:gd name="connsiteX4" fmla="*/ 1407651 w 1407697"/>
              <a:gd name="connsiteY4" fmla="*/ 1231040 h 1604754"/>
              <a:gd name="connsiteX5" fmla="*/ 1338880 w 1407697"/>
              <a:gd name="connsiteY5" fmla="*/ 745069 h 1604754"/>
              <a:gd name="connsiteX0" fmla="*/ 60415 w 1411959"/>
              <a:gd name="connsiteY0" fmla="*/ 0 h 1604754"/>
              <a:gd name="connsiteX1" fmla="*/ 1149 w 1411959"/>
              <a:gd name="connsiteY1" fmla="*/ 770467 h 1604754"/>
              <a:gd name="connsiteX2" fmla="*/ 416014 w 1411959"/>
              <a:gd name="connsiteY2" fmla="*/ 1515534 h 1604754"/>
              <a:gd name="connsiteX3" fmla="*/ 1118749 w 1411959"/>
              <a:gd name="connsiteY3" fmla="*/ 1557867 h 1604754"/>
              <a:gd name="connsiteX4" fmla="*/ 1407651 w 1411959"/>
              <a:gd name="connsiteY4" fmla="*/ 1231040 h 1604754"/>
              <a:gd name="connsiteX5" fmla="*/ 1381213 w 1411959"/>
              <a:gd name="connsiteY5" fmla="*/ 812803 h 1604754"/>
              <a:gd name="connsiteX0" fmla="*/ 60415 w 1440421"/>
              <a:gd name="connsiteY0" fmla="*/ 0 h 1604754"/>
              <a:gd name="connsiteX1" fmla="*/ 1149 w 1440421"/>
              <a:gd name="connsiteY1" fmla="*/ 770467 h 1604754"/>
              <a:gd name="connsiteX2" fmla="*/ 416014 w 1440421"/>
              <a:gd name="connsiteY2" fmla="*/ 1515534 h 1604754"/>
              <a:gd name="connsiteX3" fmla="*/ 1118749 w 1440421"/>
              <a:gd name="connsiteY3" fmla="*/ 1557867 h 1604754"/>
              <a:gd name="connsiteX4" fmla="*/ 1407651 w 1440421"/>
              <a:gd name="connsiteY4" fmla="*/ 1231040 h 1604754"/>
              <a:gd name="connsiteX5" fmla="*/ 1381213 w 1440421"/>
              <a:gd name="connsiteY5" fmla="*/ 812803 h 1604754"/>
              <a:gd name="connsiteX0" fmla="*/ 60415 w 1407697"/>
              <a:gd name="connsiteY0" fmla="*/ 0 h 1604754"/>
              <a:gd name="connsiteX1" fmla="*/ 1149 w 1407697"/>
              <a:gd name="connsiteY1" fmla="*/ 770467 h 1604754"/>
              <a:gd name="connsiteX2" fmla="*/ 416014 w 1407697"/>
              <a:gd name="connsiteY2" fmla="*/ 1515534 h 1604754"/>
              <a:gd name="connsiteX3" fmla="*/ 1118749 w 1407697"/>
              <a:gd name="connsiteY3" fmla="*/ 1557867 h 1604754"/>
              <a:gd name="connsiteX4" fmla="*/ 1407651 w 1407697"/>
              <a:gd name="connsiteY4" fmla="*/ 1231040 h 1604754"/>
              <a:gd name="connsiteX5" fmla="*/ 1381213 w 1407697"/>
              <a:gd name="connsiteY5" fmla="*/ 812803 h 1604754"/>
              <a:gd name="connsiteX0" fmla="*/ 60415 w 1407697"/>
              <a:gd name="connsiteY0" fmla="*/ 0 h 1604754"/>
              <a:gd name="connsiteX1" fmla="*/ 1149 w 1407697"/>
              <a:gd name="connsiteY1" fmla="*/ 770467 h 1604754"/>
              <a:gd name="connsiteX2" fmla="*/ 416014 w 1407697"/>
              <a:gd name="connsiteY2" fmla="*/ 1515534 h 1604754"/>
              <a:gd name="connsiteX3" fmla="*/ 1118749 w 1407697"/>
              <a:gd name="connsiteY3" fmla="*/ 1557867 h 1604754"/>
              <a:gd name="connsiteX4" fmla="*/ 1407651 w 1407697"/>
              <a:gd name="connsiteY4" fmla="*/ 1231040 h 1604754"/>
              <a:gd name="connsiteX5" fmla="*/ 1372746 w 1407697"/>
              <a:gd name="connsiteY5" fmla="*/ 812803 h 1604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07697" h="1604754">
                <a:moveTo>
                  <a:pt x="60415" y="0"/>
                </a:moveTo>
                <a:cubicBezTo>
                  <a:pt x="32897" y="320322"/>
                  <a:pt x="-7316" y="424746"/>
                  <a:pt x="1149" y="770467"/>
                </a:cubicBezTo>
                <a:cubicBezTo>
                  <a:pt x="9614" y="1116188"/>
                  <a:pt x="171892" y="1339146"/>
                  <a:pt x="416014" y="1515534"/>
                </a:cubicBezTo>
                <a:cubicBezTo>
                  <a:pt x="651669" y="1649590"/>
                  <a:pt x="953476" y="1605283"/>
                  <a:pt x="1118749" y="1557867"/>
                </a:cubicBezTo>
                <a:cubicBezTo>
                  <a:pt x="1284022" y="1510451"/>
                  <a:pt x="1410473" y="1376384"/>
                  <a:pt x="1407651" y="1231040"/>
                </a:cubicBezTo>
                <a:cubicBezTo>
                  <a:pt x="1404829" y="1077230"/>
                  <a:pt x="1396907" y="1046198"/>
                  <a:pt x="1372746" y="812803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 30"/>
          <p:cNvSpPr/>
          <p:nvPr/>
        </p:nvSpPr>
        <p:spPr>
          <a:xfrm>
            <a:off x="4878502" y="5223932"/>
            <a:ext cx="819565" cy="1202266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160144 w 1871344"/>
              <a:gd name="connsiteY0" fmla="*/ 0 h 1219201"/>
              <a:gd name="connsiteX1" fmla="*/ 210 w 1871344"/>
              <a:gd name="connsiteY1" fmla="*/ 93134 h 1219201"/>
              <a:gd name="connsiteX2" fmla="*/ 1058543 w 1871344"/>
              <a:gd name="connsiteY2" fmla="*/ 1117601 h 1219201"/>
              <a:gd name="connsiteX3" fmla="*/ 1448011 w 1871344"/>
              <a:gd name="connsiteY3" fmla="*/ 1219201 h 1219201"/>
              <a:gd name="connsiteX4" fmla="*/ 1871344 w 1871344"/>
              <a:gd name="connsiteY4" fmla="*/ 1117601 h 1219201"/>
              <a:gd name="connsiteX0" fmla="*/ 1546124 w 2257324"/>
              <a:gd name="connsiteY0" fmla="*/ 0 h 1244959"/>
              <a:gd name="connsiteX1" fmla="*/ 386190 w 2257324"/>
              <a:gd name="connsiteY1" fmla="*/ 93134 h 1244959"/>
              <a:gd name="connsiteX2" fmla="*/ 13656 w 2257324"/>
              <a:gd name="connsiteY2" fmla="*/ 550335 h 1244959"/>
              <a:gd name="connsiteX3" fmla="*/ 1833991 w 2257324"/>
              <a:gd name="connsiteY3" fmla="*/ 1219201 h 1244959"/>
              <a:gd name="connsiteX4" fmla="*/ 2257324 w 2257324"/>
              <a:gd name="connsiteY4" fmla="*/ 1117601 h 1244959"/>
              <a:gd name="connsiteX0" fmla="*/ 1536928 w 2248128"/>
              <a:gd name="connsiteY0" fmla="*/ 55473 h 1300432"/>
              <a:gd name="connsiteX1" fmla="*/ 884994 w 2248128"/>
              <a:gd name="connsiteY1" fmla="*/ 13140 h 1300432"/>
              <a:gd name="connsiteX2" fmla="*/ 4460 w 2248128"/>
              <a:gd name="connsiteY2" fmla="*/ 605808 h 1300432"/>
              <a:gd name="connsiteX3" fmla="*/ 1824795 w 2248128"/>
              <a:gd name="connsiteY3" fmla="*/ 1274674 h 1300432"/>
              <a:gd name="connsiteX4" fmla="*/ 2248128 w 2248128"/>
              <a:gd name="connsiteY4" fmla="*/ 1173074 h 1300432"/>
              <a:gd name="connsiteX0" fmla="*/ 1537082 w 2248282"/>
              <a:gd name="connsiteY0" fmla="*/ 43487 h 1288446"/>
              <a:gd name="connsiteX1" fmla="*/ 885148 w 2248282"/>
              <a:gd name="connsiteY1" fmla="*/ 1154 h 1288446"/>
              <a:gd name="connsiteX2" fmla="*/ 4614 w 2248282"/>
              <a:gd name="connsiteY2" fmla="*/ 593822 h 1288446"/>
              <a:gd name="connsiteX3" fmla="*/ 1824949 w 2248282"/>
              <a:gd name="connsiteY3" fmla="*/ 1262688 h 1288446"/>
              <a:gd name="connsiteX4" fmla="*/ 2248282 w 2248282"/>
              <a:gd name="connsiteY4" fmla="*/ 1161088 h 1288446"/>
              <a:gd name="connsiteX0" fmla="*/ 1537082 w 2248282"/>
              <a:gd name="connsiteY0" fmla="*/ 50801 h 1295760"/>
              <a:gd name="connsiteX1" fmla="*/ 885148 w 2248282"/>
              <a:gd name="connsiteY1" fmla="*/ 8468 h 1295760"/>
              <a:gd name="connsiteX2" fmla="*/ 4614 w 2248282"/>
              <a:gd name="connsiteY2" fmla="*/ 601136 h 1295760"/>
              <a:gd name="connsiteX3" fmla="*/ 1824949 w 2248282"/>
              <a:gd name="connsiteY3" fmla="*/ 1270002 h 1295760"/>
              <a:gd name="connsiteX4" fmla="*/ 2248282 w 2248282"/>
              <a:gd name="connsiteY4" fmla="*/ 1168402 h 1295760"/>
              <a:gd name="connsiteX0" fmla="*/ 1537082 w 2248282"/>
              <a:gd name="connsiteY0" fmla="*/ 50801 h 1311127"/>
              <a:gd name="connsiteX1" fmla="*/ 885148 w 2248282"/>
              <a:gd name="connsiteY1" fmla="*/ 8468 h 1311127"/>
              <a:gd name="connsiteX2" fmla="*/ 4614 w 2248282"/>
              <a:gd name="connsiteY2" fmla="*/ 601136 h 1311127"/>
              <a:gd name="connsiteX3" fmla="*/ 444883 w 2248282"/>
              <a:gd name="connsiteY3" fmla="*/ 1286936 h 1311127"/>
              <a:gd name="connsiteX4" fmla="*/ 2248282 w 2248282"/>
              <a:gd name="connsiteY4" fmla="*/ 1168402 h 1311127"/>
              <a:gd name="connsiteX0" fmla="*/ 1537082 w 2248282"/>
              <a:gd name="connsiteY0" fmla="*/ 50801 h 1351306"/>
              <a:gd name="connsiteX1" fmla="*/ 885148 w 2248282"/>
              <a:gd name="connsiteY1" fmla="*/ 8468 h 1351306"/>
              <a:gd name="connsiteX2" fmla="*/ 4614 w 2248282"/>
              <a:gd name="connsiteY2" fmla="*/ 601136 h 1351306"/>
              <a:gd name="connsiteX3" fmla="*/ 444883 w 2248282"/>
              <a:gd name="connsiteY3" fmla="*/ 1286936 h 1351306"/>
              <a:gd name="connsiteX4" fmla="*/ 2248282 w 2248282"/>
              <a:gd name="connsiteY4" fmla="*/ 1168402 h 1351306"/>
              <a:gd name="connsiteX0" fmla="*/ 1537082 w 2248282"/>
              <a:gd name="connsiteY0" fmla="*/ 50801 h 1351306"/>
              <a:gd name="connsiteX1" fmla="*/ 885148 w 2248282"/>
              <a:gd name="connsiteY1" fmla="*/ 8468 h 1351306"/>
              <a:gd name="connsiteX2" fmla="*/ 4614 w 2248282"/>
              <a:gd name="connsiteY2" fmla="*/ 601136 h 1351306"/>
              <a:gd name="connsiteX3" fmla="*/ 444883 w 2248282"/>
              <a:gd name="connsiteY3" fmla="*/ 1286936 h 1351306"/>
              <a:gd name="connsiteX4" fmla="*/ 2248282 w 2248282"/>
              <a:gd name="connsiteY4" fmla="*/ 1168402 h 1351306"/>
              <a:gd name="connsiteX0" fmla="*/ 1535484 w 2246684"/>
              <a:gd name="connsiteY0" fmla="*/ 50801 h 1351306"/>
              <a:gd name="connsiteX1" fmla="*/ 883550 w 2246684"/>
              <a:gd name="connsiteY1" fmla="*/ 8468 h 1351306"/>
              <a:gd name="connsiteX2" fmla="*/ 3016 w 2246684"/>
              <a:gd name="connsiteY2" fmla="*/ 601136 h 1351306"/>
              <a:gd name="connsiteX3" fmla="*/ 443285 w 2246684"/>
              <a:gd name="connsiteY3" fmla="*/ 1286936 h 1351306"/>
              <a:gd name="connsiteX4" fmla="*/ 2246684 w 2246684"/>
              <a:gd name="connsiteY4" fmla="*/ 1168402 h 1351306"/>
              <a:gd name="connsiteX0" fmla="*/ 1533928 w 1533928"/>
              <a:gd name="connsiteY0" fmla="*/ 50801 h 1384853"/>
              <a:gd name="connsiteX1" fmla="*/ 881994 w 1533928"/>
              <a:gd name="connsiteY1" fmla="*/ 8468 h 1384853"/>
              <a:gd name="connsiteX2" fmla="*/ 1460 w 1533928"/>
              <a:gd name="connsiteY2" fmla="*/ 601136 h 1384853"/>
              <a:gd name="connsiteX3" fmla="*/ 441729 w 1533928"/>
              <a:gd name="connsiteY3" fmla="*/ 1286936 h 1384853"/>
              <a:gd name="connsiteX4" fmla="*/ 704195 w 1533928"/>
              <a:gd name="connsiteY4" fmla="*/ 1380069 h 1384853"/>
              <a:gd name="connsiteX0" fmla="*/ 1533864 w 1533864"/>
              <a:gd name="connsiteY0" fmla="*/ 50801 h 1382660"/>
              <a:gd name="connsiteX1" fmla="*/ 881930 w 1533864"/>
              <a:gd name="connsiteY1" fmla="*/ 8468 h 1382660"/>
              <a:gd name="connsiteX2" fmla="*/ 1396 w 1533864"/>
              <a:gd name="connsiteY2" fmla="*/ 601136 h 1382660"/>
              <a:gd name="connsiteX3" fmla="*/ 458598 w 1533864"/>
              <a:gd name="connsiteY3" fmla="*/ 1278469 h 1382660"/>
              <a:gd name="connsiteX4" fmla="*/ 704131 w 1533864"/>
              <a:gd name="connsiteY4" fmla="*/ 1380069 h 1382660"/>
              <a:gd name="connsiteX0" fmla="*/ 1533874 w 1533874"/>
              <a:gd name="connsiteY0" fmla="*/ 50801 h 1430869"/>
              <a:gd name="connsiteX1" fmla="*/ 881940 w 1533874"/>
              <a:gd name="connsiteY1" fmla="*/ 8468 h 1430869"/>
              <a:gd name="connsiteX2" fmla="*/ 1406 w 1533874"/>
              <a:gd name="connsiteY2" fmla="*/ 601136 h 1430869"/>
              <a:gd name="connsiteX3" fmla="*/ 458608 w 1533874"/>
              <a:gd name="connsiteY3" fmla="*/ 1278469 h 1430869"/>
              <a:gd name="connsiteX4" fmla="*/ 721074 w 1533874"/>
              <a:gd name="connsiteY4" fmla="*/ 1430869 h 1430869"/>
              <a:gd name="connsiteX0" fmla="*/ 1533344 w 1533344"/>
              <a:gd name="connsiteY0" fmla="*/ 50801 h 1430869"/>
              <a:gd name="connsiteX1" fmla="*/ 881410 w 1533344"/>
              <a:gd name="connsiteY1" fmla="*/ 8468 h 1430869"/>
              <a:gd name="connsiteX2" fmla="*/ 876 w 1533344"/>
              <a:gd name="connsiteY2" fmla="*/ 601136 h 1430869"/>
              <a:gd name="connsiteX3" fmla="*/ 720544 w 1533344"/>
              <a:gd name="connsiteY3" fmla="*/ 1430869 h 1430869"/>
              <a:gd name="connsiteX0" fmla="*/ 1533552 w 1533552"/>
              <a:gd name="connsiteY0" fmla="*/ 50801 h 1380069"/>
              <a:gd name="connsiteX1" fmla="*/ 881618 w 1533552"/>
              <a:gd name="connsiteY1" fmla="*/ 8468 h 1380069"/>
              <a:gd name="connsiteX2" fmla="*/ 1084 w 1533552"/>
              <a:gd name="connsiteY2" fmla="*/ 601136 h 1380069"/>
              <a:gd name="connsiteX3" fmla="*/ 602218 w 1533552"/>
              <a:gd name="connsiteY3" fmla="*/ 1380069 h 1380069"/>
              <a:gd name="connsiteX0" fmla="*/ 1533770 w 1533770"/>
              <a:gd name="connsiteY0" fmla="*/ 50801 h 1380069"/>
              <a:gd name="connsiteX1" fmla="*/ 881836 w 1533770"/>
              <a:gd name="connsiteY1" fmla="*/ 8468 h 1380069"/>
              <a:gd name="connsiteX2" fmla="*/ 1302 w 1533770"/>
              <a:gd name="connsiteY2" fmla="*/ 601136 h 1380069"/>
              <a:gd name="connsiteX3" fmla="*/ 602436 w 1533770"/>
              <a:gd name="connsiteY3" fmla="*/ 1380069 h 1380069"/>
              <a:gd name="connsiteX0" fmla="*/ 1558788 w 1558788"/>
              <a:gd name="connsiteY0" fmla="*/ 50801 h 1380069"/>
              <a:gd name="connsiteX1" fmla="*/ 906854 w 1558788"/>
              <a:gd name="connsiteY1" fmla="*/ 8468 h 1380069"/>
              <a:gd name="connsiteX2" fmla="*/ 187819 w 1558788"/>
              <a:gd name="connsiteY2" fmla="*/ 381003 h 1380069"/>
              <a:gd name="connsiteX3" fmla="*/ 26320 w 1558788"/>
              <a:gd name="connsiteY3" fmla="*/ 601136 h 1380069"/>
              <a:gd name="connsiteX4" fmla="*/ 627454 w 1558788"/>
              <a:gd name="connsiteY4" fmla="*/ 1380069 h 1380069"/>
              <a:gd name="connsiteX0" fmla="*/ 1545326 w 1545326"/>
              <a:gd name="connsiteY0" fmla="*/ 55604 h 1384872"/>
              <a:gd name="connsiteX1" fmla="*/ 893392 w 1545326"/>
              <a:gd name="connsiteY1" fmla="*/ 13271 h 1384872"/>
              <a:gd name="connsiteX2" fmla="*/ 343691 w 1545326"/>
              <a:gd name="connsiteY2" fmla="*/ 267273 h 1384872"/>
              <a:gd name="connsiteX3" fmla="*/ 12858 w 1545326"/>
              <a:gd name="connsiteY3" fmla="*/ 605939 h 1384872"/>
              <a:gd name="connsiteX4" fmla="*/ 613992 w 1545326"/>
              <a:gd name="connsiteY4" fmla="*/ 1384872 h 1384872"/>
              <a:gd name="connsiteX0" fmla="*/ 1577962 w 1577962"/>
              <a:gd name="connsiteY0" fmla="*/ 55604 h 1384872"/>
              <a:gd name="connsiteX1" fmla="*/ 926028 w 1577962"/>
              <a:gd name="connsiteY1" fmla="*/ 13271 h 1384872"/>
              <a:gd name="connsiteX2" fmla="*/ 376327 w 1577962"/>
              <a:gd name="connsiteY2" fmla="*/ 267273 h 1384872"/>
              <a:gd name="connsiteX3" fmla="*/ 11627 w 1577962"/>
              <a:gd name="connsiteY3" fmla="*/ 631339 h 1384872"/>
              <a:gd name="connsiteX4" fmla="*/ 646628 w 1577962"/>
              <a:gd name="connsiteY4" fmla="*/ 1384872 h 1384872"/>
              <a:gd name="connsiteX0" fmla="*/ 1567540 w 1567540"/>
              <a:gd name="connsiteY0" fmla="*/ 55604 h 1384872"/>
              <a:gd name="connsiteX1" fmla="*/ 915606 w 1567540"/>
              <a:gd name="connsiteY1" fmla="*/ 13271 h 1384872"/>
              <a:gd name="connsiteX2" fmla="*/ 365905 w 1567540"/>
              <a:gd name="connsiteY2" fmla="*/ 267273 h 1384872"/>
              <a:gd name="connsiteX3" fmla="*/ 1205 w 1567540"/>
              <a:gd name="connsiteY3" fmla="*/ 631339 h 1384872"/>
              <a:gd name="connsiteX4" fmla="*/ 636206 w 1567540"/>
              <a:gd name="connsiteY4" fmla="*/ 1384872 h 1384872"/>
              <a:gd name="connsiteX0" fmla="*/ 1566335 w 1566335"/>
              <a:gd name="connsiteY0" fmla="*/ 55604 h 1384872"/>
              <a:gd name="connsiteX1" fmla="*/ 914401 w 1566335"/>
              <a:gd name="connsiteY1" fmla="*/ 13271 h 1384872"/>
              <a:gd name="connsiteX2" fmla="*/ 364700 w 1566335"/>
              <a:gd name="connsiteY2" fmla="*/ 267273 h 1384872"/>
              <a:gd name="connsiteX3" fmla="*/ 0 w 1566335"/>
              <a:gd name="connsiteY3" fmla="*/ 631339 h 1384872"/>
              <a:gd name="connsiteX4" fmla="*/ 635001 w 1566335"/>
              <a:gd name="connsiteY4" fmla="*/ 1384872 h 1384872"/>
              <a:gd name="connsiteX0" fmla="*/ 1566335 w 1566335"/>
              <a:gd name="connsiteY0" fmla="*/ 55604 h 1384872"/>
              <a:gd name="connsiteX1" fmla="*/ 914401 w 1566335"/>
              <a:gd name="connsiteY1" fmla="*/ 13271 h 1384872"/>
              <a:gd name="connsiteX2" fmla="*/ 364700 w 1566335"/>
              <a:gd name="connsiteY2" fmla="*/ 267273 h 1384872"/>
              <a:gd name="connsiteX3" fmla="*/ 0 w 1566335"/>
              <a:gd name="connsiteY3" fmla="*/ 631339 h 1384872"/>
              <a:gd name="connsiteX4" fmla="*/ 635001 w 1566335"/>
              <a:gd name="connsiteY4" fmla="*/ 1384872 h 1384872"/>
              <a:gd name="connsiteX0" fmla="*/ 1566335 w 1566335"/>
              <a:gd name="connsiteY0" fmla="*/ 52590 h 1381858"/>
              <a:gd name="connsiteX1" fmla="*/ 914401 w 1566335"/>
              <a:gd name="connsiteY1" fmla="*/ 10257 h 1381858"/>
              <a:gd name="connsiteX2" fmla="*/ 347766 w 1566335"/>
              <a:gd name="connsiteY2" fmla="*/ 221926 h 1381858"/>
              <a:gd name="connsiteX3" fmla="*/ 0 w 1566335"/>
              <a:gd name="connsiteY3" fmla="*/ 628325 h 1381858"/>
              <a:gd name="connsiteX4" fmla="*/ 635001 w 1566335"/>
              <a:gd name="connsiteY4" fmla="*/ 1381858 h 1381858"/>
              <a:gd name="connsiteX0" fmla="*/ 1566335 w 1566335"/>
              <a:gd name="connsiteY0" fmla="*/ 82175 h 1411443"/>
              <a:gd name="connsiteX1" fmla="*/ 914401 w 1566335"/>
              <a:gd name="connsiteY1" fmla="*/ 39842 h 1411443"/>
              <a:gd name="connsiteX2" fmla="*/ 0 w 1566335"/>
              <a:gd name="connsiteY2" fmla="*/ 657910 h 1411443"/>
              <a:gd name="connsiteX3" fmla="*/ 635001 w 1566335"/>
              <a:gd name="connsiteY3" fmla="*/ 1411443 h 1411443"/>
              <a:gd name="connsiteX0" fmla="*/ 1566335 w 1566335"/>
              <a:gd name="connsiteY0" fmla="*/ 1141 h 1330409"/>
              <a:gd name="connsiteX1" fmla="*/ 897467 w 1566335"/>
              <a:gd name="connsiteY1" fmla="*/ 856274 h 1330409"/>
              <a:gd name="connsiteX2" fmla="*/ 0 w 1566335"/>
              <a:gd name="connsiteY2" fmla="*/ 576876 h 1330409"/>
              <a:gd name="connsiteX3" fmla="*/ 635001 w 1566335"/>
              <a:gd name="connsiteY3" fmla="*/ 1330409 h 1330409"/>
              <a:gd name="connsiteX0" fmla="*/ 1566335 w 1566335"/>
              <a:gd name="connsiteY0" fmla="*/ 1141 h 866699"/>
              <a:gd name="connsiteX1" fmla="*/ 897467 w 1566335"/>
              <a:gd name="connsiteY1" fmla="*/ 856274 h 866699"/>
              <a:gd name="connsiteX2" fmla="*/ 0 w 1566335"/>
              <a:gd name="connsiteY2" fmla="*/ 576876 h 866699"/>
              <a:gd name="connsiteX3" fmla="*/ 1176868 w 1566335"/>
              <a:gd name="connsiteY3" fmla="*/ 85809 h 866699"/>
              <a:gd name="connsiteX0" fmla="*/ 1185335 w 1185335"/>
              <a:gd name="connsiteY0" fmla="*/ 1123 h 863491"/>
              <a:gd name="connsiteX1" fmla="*/ 516467 w 1185335"/>
              <a:gd name="connsiteY1" fmla="*/ 856256 h 863491"/>
              <a:gd name="connsiteX2" fmla="*/ 0 w 1185335"/>
              <a:gd name="connsiteY2" fmla="*/ 500658 h 863491"/>
              <a:gd name="connsiteX3" fmla="*/ 795868 w 1185335"/>
              <a:gd name="connsiteY3" fmla="*/ 85791 h 863491"/>
              <a:gd name="connsiteX0" fmla="*/ 1185335 w 1185335"/>
              <a:gd name="connsiteY0" fmla="*/ 1123 h 863491"/>
              <a:gd name="connsiteX1" fmla="*/ 516467 w 1185335"/>
              <a:gd name="connsiteY1" fmla="*/ 856256 h 863491"/>
              <a:gd name="connsiteX2" fmla="*/ 0 w 1185335"/>
              <a:gd name="connsiteY2" fmla="*/ 500658 h 863491"/>
              <a:gd name="connsiteX3" fmla="*/ 795868 w 1185335"/>
              <a:gd name="connsiteY3" fmla="*/ 85791 h 863491"/>
              <a:gd name="connsiteX0" fmla="*/ 678391 w 678391"/>
              <a:gd name="connsiteY0" fmla="*/ 1038 h 856406"/>
              <a:gd name="connsiteX1" fmla="*/ 9523 w 678391"/>
              <a:gd name="connsiteY1" fmla="*/ 856171 h 856406"/>
              <a:gd name="connsiteX2" fmla="*/ 288924 w 678391"/>
              <a:gd name="connsiteY2" fmla="*/ 85706 h 856406"/>
              <a:gd name="connsiteX0" fmla="*/ 1180637 w 1180637"/>
              <a:gd name="connsiteY0" fmla="*/ 1688 h 510207"/>
              <a:gd name="connsiteX1" fmla="*/ 3769 w 1180637"/>
              <a:gd name="connsiteY1" fmla="*/ 509688 h 510207"/>
              <a:gd name="connsiteX2" fmla="*/ 791170 w 1180637"/>
              <a:gd name="connsiteY2" fmla="*/ 86356 h 510207"/>
              <a:gd name="connsiteX0" fmla="*/ 1281960 w 1281960"/>
              <a:gd name="connsiteY0" fmla="*/ 118532 h 627040"/>
              <a:gd name="connsiteX1" fmla="*/ 105092 w 1281960"/>
              <a:gd name="connsiteY1" fmla="*/ 626532 h 627040"/>
              <a:gd name="connsiteX2" fmla="*/ 96626 w 1281960"/>
              <a:gd name="connsiteY2" fmla="*/ 0 h 627040"/>
              <a:gd name="connsiteX0" fmla="*/ 106136 w 123089"/>
              <a:gd name="connsiteY0" fmla="*/ 1388532 h 1388532"/>
              <a:gd name="connsiteX1" fmla="*/ 123068 w 123089"/>
              <a:gd name="connsiteY1" fmla="*/ 626532 h 1388532"/>
              <a:gd name="connsiteX2" fmla="*/ 114602 w 123089"/>
              <a:gd name="connsiteY2" fmla="*/ 0 h 1388532"/>
              <a:gd name="connsiteX0" fmla="*/ 20045 w 36998"/>
              <a:gd name="connsiteY0" fmla="*/ 1388532 h 1388532"/>
              <a:gd name="connsiteX1" fmla="*/ 36977 w 36998"/>
              <a:gd name="connsiteY1" fmla="*/ 626532 h 1388532"/>
              <a:gd name="connsiteX2" fmla="*/ 28511 w 36998"/>
              <a:gd name="connsiteY2" fmla="*/ 0 h 1388532"/>
              <a:gd name="connsiteX0" fmla="*/ 51209 w 59675"/>
              <a:gd name="connsiteY0" fmla="*/ 1388532 h 1388532"/>
              <a:gd name="connsiteX1" fmla="*/ 408 w 59675"/>
              <a:gd name="connsiteY1" fmla="*/ 753532 h 1388532"/>
              <a:gd name="connsiteX2" fmla="*/ 59675 w 59675"/>
              <a:gd name="connsiteY2" fmla="*/ 0 h 1388532"/>
              <a:gd name="connsiteX0" fmla="*/ 105334 w 858867"/>
              <a:gd name="connsiteY0" fmla="*/ 1202266 h 1202266"/>
              <a:gd name="connsiteX1" fmla="*/ 54533 w 858867"/>
              <a:gd name="connsiteY1" fmla="*/ 567266 h 1202266"/>
              <a:gd name="connsiteX2" fmla="*/ 858867 w 858867"/>
              <a:gd name="connsiteY2" fmla="*/ 0 h 1202266"/>
              <a:gd name="connsiteX0" fmla="*/ 105334 w 858867"/>
              <a:gd name="connsiteY0" fmla="*/ 1202266 h 1202266"/>
              <a:gd name="connsiteX1" fmla="*/ 54533 w 858867"/>
              <a:gd name="connsiteY1" fmla="*/ 567266 h 1202266"/>
              <a:gd name="connsiteX2" fmla="*/ 858867 w 858867"/>
              <a:gd name="connsiteY2" fmla="*/ 0 h 1202266"/>
              <a:gd name="connsiteX0" fmla="*/ 71612 w 825145"/>
              <a:gd name="connsiteY0" fmla="*/ 1202266 h 1202266"/>
              <a:gd name="connsiteX1" fmla="*/ 20811 w 825145"/>
              <a:gd name="connsiteY1" fmla="*/ 567266 h 1202266"/>
              <a:gd name="connsiteX2" fmla="*/ 825145 w 825145"/>
              <a:gd name="connsiteY2" fmla="*/ 0 h 1202266"/>
              <a:gd name="connsiteX0" fmla="*/ 71612 w 825145"/>
              <a:gd name="connsiteY0" fmla="*/ 1202266 h 1202266"/>
              <a:gd name="connsiteX1" fmla="*/ 20811 w 825145"/>
              <a:gd name="connsiteY1" fmla="*/ 567266 h 1202266"/>
              <a:gd name="connsiteX2" fmla="*/ 257878 w 825145"/>
              <a:gd name="connsiteY2" fmla="*/ 262468 h 1202266"/>
              <a:gd name="connsiteX3" fmla="*/ 825145 w 825145"/>
              <a:gd name="connsiteY3" fmla="*/ 0 h 1202266"/>
              <a:gd name="connsiteX0" fmla="*/ 65415 w 818948"/>
              <a:gd name="connsiteY0" fmla="*/ 1202266 h 1202266"/>
              <a:gd name="connsiteX1" fmla="*/ 14614 w 818948"/>
              <a:gd name="connsiteY1" fmla="*/ 567266 h 1202266"/>
              <a:gd name="connsiteX2" fmla="*/ 277081 w 818948"/>
              <a:gd name="connsiteY2" fmla="*/ 186268 h 1202266"/>
              <a:gd name="connsiteX3" fmla="*/ 818948 w 818948"/>
              <a:gd name="connsiteY3" fmla="*/ 0 h 1202266"/>
              <a:gd name="connsiteX0" fmla="*/ 66032 w 819565"/>
              <a:gd name="connsiteY0" fmla="*/ 1202266 h 1202266"/>
              <a:gd name="connsiteX1" fmla="*/ 15231 w 819565"/>
              <a:gd name="connsiteY1" fmla="*/ 567266 h 1202266"/>
              <a:gd name="connsiteX2" fmla="*/ 286165 w 819565"/>
              <a:gd name="connsiteY2" fmla="*/ 160868 h 1202266"/>
              <a:gd name="connsiteX3" fmla="*/ 819565 w 819565"/>
              <a:gd name="connsiteY3" fmla="*/ 0 h 1202266"/>
              <a:gd name="connsiteX0" fmla="*/ 66032 w 819565"/>
              <a:gd name="connsiteY0" fmla="*/ 1202266 h 1202266"/>
              <a:gd name="connsiteX1" fmla="*/ 15231 w 819565"/>
              <a:gd name="connsiteY1" fmla="*/ 567266 h 1202266"/>
              <a:gd name="connsiteX2" fmla="*/ 286165 w 819565"/>
              <a:gd name="connsiteY2" fmla="*/ 160868 h 1202266"/>
              <a:gd name="connsiteX3" fmla="*/ 819565 w 819565"/>
              <a:gd name="connsiteY3" fmla="*/ 0 h 1202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19565" h="1202266">
                <a:moveTo>
                  <a:pt x="66032" y="1202266"/>
                </a:moveTo>
                <a:cubicBezTo>
                  <a:pt x="13114" y="929922"/>
                  <a:pt x="-21458" y="740832"/>
                  <a:pt x="15231" y="567266"/>
                </a:cubicBezTo>
                <a:cubicBezTo>
                  <a:pt x="51920" y="393700"/>
                  <a:pt x="152109" y="255412"/>
                  <a:pt x="286165" y="160868"/>
                </a:cubicBezTo>
                <a:cubicBezTo>
                  <a:pt x="420221" y="66324"/>
                  <a:pt x="547221" y="52211"/>
                  <a:pt x="819565" y="0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Freeform 31"/>
          <p:cNvSpPr/>
          <p:nvPr/>
        </p:nvSpPr>
        <p:spPr>
          <a:xfrm>
            <a:off x="6849463" y="5044382"/>
            <a:ext cx="1016071" cy="1568081"/>
          </a:xfrm>
          <a:custGeom>
            <a:avLst/>
            <a:gdLst>
              <a:gd name="connsiteX0" fmla="*/ 715 w 1160648"/>
              <a:gd name="connsiteY0" fmla="*/ 0 h 1416362"/>
              <a:gd name="connsiteX1" fmla="*/ 68448 w 1160648"/>
              <a:gd name="connsiteY1" fmla="*/ 804334 h 1416362"/>
              <a:gd name="connsiteX2" fmla="*/ 432515 w 1160648"/>
              <a:gd name="connsiteY2" fmla="*/ 1388534 h 1416362"/>
              <a:gd name="connsiteX3" fmla="*/ 1160648 w 1160648"/>
              <a:gd name="connsiteY3" fmla="*/ 1329267 h 1416362"/>
              <a:gd name="connsiteX0" fmla="*/ 544 w 1160477"/>
              <a:gd name="connsiteY0" fmla="*/ 0 h 1368151"/>
              <a:gd name="connsiteX1" fmla="*/ 68277 w 1160477"/>
              <a:gd name="connsiteY1" fmla="*/ 804334 h 1368151"/>
              <a:gd name="connsiteX2" fmla="*/ 415411 w 1160477"/>
              <a:gd name="connsiteY2" fmla="*/ 1329268 h 1368151"/>
              <a:gd name="connsiteX3" fmla="*/ 1160477 w 1160477"/>
              <a:gd name="connsiteY3" fmla="*/ 1329267 h 1368151"/>
              <a:gd name="connsiteX0" fmla="*/ 119 w 1160052"/>
              <a:gd name="connsiteY0" fmla="*/ 0 h 1369405"/>
              <a:gd name="connsiteX1" fmla="*/ 93252 w 1160052"/>
              <a:gd name="connsiteY1" fmla="*/ 787400 h 1369405"/>
              <a:gd name="connsiteX2" fmla="*/ 414986 w 1160052"/>
              <a:gd name="connsiteY2" fmla="*/ 1329268 h 1369405"/>
              <a:gd name="connsiteX3" fmla="*/ 1160052 w 1160052"/>
              <a:gd name="connsiteY3" fmla="*/ 1329267 h 1369405"/>
              <a:gd name="connsiteX0" fmla="*/ 119 w 1109252"/>
              <a:gd name="connsiteY0" fmla="*/ 0 h 1351146"/>
              <a:gd name="connsiteX1" fmla="*/ 93252 w 1109252"/>
              <a:gd name="connsiteY1" fmla="*/ 787400 h 1351146"/>
              <a:gd name="connsiteX2" fmla="*/ 414986 w 1109252"/>
              <a:gd name="connsiteY2" fmla="*/ 1329268 h 1351146"/>
              <a:gd name="connsiteX3" fmla="*/ 1109252 w 1109252"/>
              <a:gd name="connsiteY3" fmla="*/ 1253067 h 1351146"/>
              <a:gd name="connsiteX0" fmla="*/ 617 w 1109750"/>
              <a:gd name="connsiteY0" fmla="*/ 0 h 1405549"/>
              <a:gd name="connsiteX1" fmla="*/ 93750 w 1109750"/>
              <a:gd name="connsiteY1" fmla="*/ 787400 h 1405549"/>
              <a:gd name="connsiteX2" fmla="*/ 584817 w 1109750"/>
              <a:gd name="connsiteY2" fmla="*/ 1388535 h 1405549"/>
              <a:gd name="connsiteX3" fmla="*/ 1109750 w 1109750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491270 w 1109336"/>
              <a:gd name="connsiteY2" fmla="*/ 1388535 h 1405549"/>
              <a:gd name="connsiteX3" fmla="*/ 1109336 w 1109336"/>
              <a:gd name="connsiteY3" fmla="*/ 1253067 h 1405549"/>
              <a:gd name="connsiteX0" fmla="*/ 203 w 1109336"/>
              <a:gd name="connsiteY0" fmla="*/ 0 h 1405549"/>
              <a:gd name="connsiteX1" fmla="*/ 93336 w 1109336"/>
              <a:gd name="connsiteY1" fmla="*/ 787400 h 1405549"/>
              <a:gd name="connsiteX2" fmla="*/ 194935 w 1109336"/>
              <a:gd name="connsiteY2" fmla="*/ 1049868 h 1405549"/>
              <a:gd name="connsiteX3" fmla="*/ 491270 w 1109336"/>
              <a:gd name="connsiteY3" fmla="*/ 1388535 h 1405549"/>
              <a:gd name="connsiteX4" fmla="*/ 1109336 w 1109336"/>
              <a:gd name="connsiteY4" fmla="*/ 1253067 h 1405549"/>
              <a:gd name="connsiteX0" fmla="*/ 203 w 1109336"/>
              <a:gd name="connsiteY0" fmla="*/ 0 h 1397640"/>
              <a:gd name="connsiteX1" fmla="*/ 93336 w 1109336"/>
              <a:gd name="connsiteY1" fmla="*/ 787400 h 1397640"/>
              <a:gd name="connsiteX2" fmla="*/ 194935 w 1109336"/>
              <a:gd name="connsiteY2" fmla="*/ 1049868 h 1397640"/>
              <a:gd name="connsiteX3" fmla="*/ 618270 w 1109336"/>
              <a:gd name="connsiteY3" fmla="*/ 1380068 h 1397640"/>
              <a:gd name="connsiteX4" fmla="*/ 1109336 w 1109336"/>
              <a:gd name="connsiteY4" fmla="*/ 1253067 h 1397640"/>
              <a:gd name="connsiteX0" fmla="*/ 65 w 1109198"/>
              <a:gd name="connsiteY0" fmla="*/ 0 h 1380884"/>
              <a:gd name="connsiteX1" fmla="*/ 93198 w 1109198"/>
              <a:gd name="connsiteY1" fmla="*/ 787400 h 1380884"/>
              <a:gd name="connsiteX2" fmla="*/ 270997 w 1109198"/>
              <a:gd name="connsiteY2" fmla="*/ 1176868 h 1380884"/>
              <a:gd name="connsiteX3" fmla="*/ 618132 w 1109198"/>
              <a:gd name="connsiteY3" fmla="*/ 1380068 h 1380884"/>
              <a:gd name="connsiteX4" fmla="*/ 1109198 w 1109198"/>
              <a:gd name="connsiteY4" fmla="*/ 1253067 h 1380884"/>
              <a:gd name="connsiteX0" fmla="*/ 118394 w 1227527"/>
              <a:gd name="connsiteY0" fmla="*/ 0 h 1380884"/>
              <a:gd name="connsiteX1" fmla="*/ 8327 w 1227527"/>
              <a:gd name="connsiteY1" fmla="*/ 787400 h 1380884"/>
              <a:gd name="connsiteX2" fmla="*/ 389326 w 1227527"/>
              <a:gd name="connsiteY2" fmla="*/ 1176868 h 1380884"/>
              <a:gd name="connsiteX3" fmla="*/ 736461 w 1227527"/>
              <a:gd name="connsiteY3" fmla="*/ 1380068 h 1380884"/>
              <a:gd name="connsiteX4" fmla="*/ 1227527 w 1227527"/>
              <a:gd name="connsiteY4" fmla="*/ 1253067 h 1380884"/>
              <a:gd name="connsiteX0" fmla="*/ 111135 w 1220268"/>
              <a:gd name="connsiteY0" fmla="*/ 0 h 1380723"/>
              <a:gd name="connsiteX1" fmla="*/ 1068 w 1220268"/>
              <a:gd name="connsiteY1" fmla="*/ 787400 h 1380723"/>
              <a:gd name="connsiteX2" fmla="*/ 77267 w 1220268"/>
              <a:gd name="connsiteY2" fmla="*/ 1185335 h 1380723"/>
              <a:gd name="connsiteX3" fmla="*/ 729202 w 1220268"/>
              <a:gd name="connsiteY3" fmla="*/ 1380068 h 1380723"/>
              <a:gd name="connsiteX4" fmla="*/ 1220268 w 1220268"/>
              <a:gd name="connsiteY4" fmla="*/ 1253067 h 1380723"/>
              <a:gd name="connsiteX0" fmla="*/ 111135 w 1220268"/>
              <a:gd name="connsiteY0" fmla="*/ 0 h 1253067"/>
              <a:gd name="connsiteX1" fmla="*/ 1068 w 1220268"/>
              <a:gd name="connsiteY1" fmla="*/ 787400 h 1253067"/>
              <a:gd name="connsiteX2" fmla="*/ 77267 w 1220268"/>
              <a:gd name="connsiteY2" fmla="*/ 1185335 h 1253067"/>
              <a:gd name="connsiteX3" fmla="*/ 441335 w 1220268"/>
              <a:gd name="connsiteY3" fmla="*/ 1219201 h 1253067"/>
              <a:gd name="connsiteX4" fmla="*/ 1220268 w 1220268"/>
              <a:gd name="connsiteY4" fmla="*/ 1253067 h 1253067"/>
              <a:gd name="connsiteX0" fmla="*/ 116031 w 1225164"/>
              <a:gd name="connsiteY0" fmla="*/ 0 h 1253067"/>
              <a:gd name="connsiteX1" fmla="*/ 5964 w 1225164"/>
              <a:gd name="connsiteY1" fmla="*/ 787400 h 1253067"/>
              <a:gd name="connsiteX2" fmla="*/ 56763 w 1225164"/>
              <a:gd name="connsiteY2" fmla="*/ 1117601 h 1253067"/>
              <a:gd name="connsiteX3" fmla="*/ 446231 w 1225164"/>
              <a:gd name="connsiteY3" fmla="*/ 1219201 h 1253067"/>
              <a:gd name="connsiteX4" fmla="*/ 1225164 w 1225164"/>
              <a:gd name="connsiteY4" fmla="*/ 1253067 h 1253067"/>
              <a:gd name="connsiteX0" fmla="*/ 116031 w 869564"/>
              <a:gd name="connsiteY0" fmla="*/ 0 h 1219201"/>
              <a:gd name="connsiteX1" fmla="*/ 5964 w 869564"/>
              <a:gd name="connsiteY1" fmla="*/ 787400 h 1219201"/>
              <a:gd name="connsiteX2" fmla="*/ 56763 w 869564"/>
              <a:gd name="connsiteY2" fmla="*/ 1117601 h 1219201"/>
              <a:gd name="connsiteX3" fmla="*/ 446231 w 869564"/>
              <a:gd name="connsiteY3" fmla="*/ 1219201 h 1219201"/>
              <a:gd name="connsiteX4" fmla="*/ 869564 w 869564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61498 w 872698"/>
              <a:gd name="connsiteY0" fmla="*/ 0 h 1219201"/>
              <a:gd name="connsiteX1" fmla="*/ 9098 w 872698"/>
              <a:gd name="connsiteY1" fmla="*/ 787400 h 1219201"/>
              <a:gd name="connsiteX2" fmla="*/ 59897 w 872698"/>
              <a:gd name="connsiteY2" fmla="*/ 1117601 h 1219201"/>
              <a:gd name="connsiteX3" fmla="*/ 449365 w 872698"/>
              <a:gd name="connsiteY3" fmla="*/ 1219201 h 1219201"/>
              <a:gd name="connsiteX4" fmla="*/ 872698 w 872698"/>
              <a:gd name="connsiteY4" fmla="*/ 1117601 h 1219201"/>
              <a:gd name="connsiteX0" fmla="*/ 1160144 w 1871344"/>
              <a:gd name="connsiteY0" fmla="*/ 0 h 1219201"/>
              <a:gd name="connsiteX1" fmla="*/ 210 w 1871344"/>
              <a:gd name="connsiteY1" fmla="*/ 93134 h 1219201"/>
              <a:gd name="connsiteX2" fmla="*/ 1058543 w 1871344"/>
              <a:gd name="connsiteY2" fmla="*/ 1117601 h 1219201"/>
              <a:gd name="connsiteX3" fmla="*/ 1448011 w 1871344"/>
              <a:gd name="connsiteY3" fmla="*/ 1219201 h 1219201"/>
              <a:gd name="connsiteX4" fmla="*/ 1871344 w 1871344"/>
              <a:gd name="connsiteY4" fmla="*/ 1117601 h 1219201"/>
              <a:gd name="connsiteX0" fmla="*/ 1546124 w 2257324"/>
              <a:gd name="connsiteY0" fmla="*/ 0 h 1244959"/>
              <a:gd name="connsiteX1" fmla="*/ 386190 w 2257324"/>
              <a:gd name="connsiteY1" fmla="*/ 93134 h 1244959"/>
              <a:gd name="connsiteX2" fmla="*/ 13656 w 2257324"/>
              <a:gd name="connsiteY2" fmla="*/ 550335 h 1244959"/>
              <a:gd name="connsiteX3" fmla="*/ 1833991 w 2257324"/>
              <a:gd name="connsiteY3" fmla="*/ 1219201 h 1244959"/>
              <a:gd name="connsiteX4" fmla="*/ 2257324 w 2257324"/>
              <a:gd name="connsiteY4" fmla="*/ 1117601 h 1244959"/>
              <a:gd name="connsiteX0" fmla="*/ 1536928 w 2248128"/>
              <a:gd name="connsiteY0" fmla="*/ 55473 h 1300432"/>
              <a:gd name="connsiteX1" fmla="*/ 884994 w 2248128"/>
              <a:gd name="connsiteY1" fmla="*/ 13140 h 1300432"/>
              <a:gd name="connsiteX2" fmla="*/ 4460 w 2248128"/>
              <a:gd name="connsiteY2" fmla="*/ 605808 h 1300432"/>
              <a:gd name="connsiteX3" fmla="*/ 1824795 w 2248128"/>
              <a:gd name="connsiteY3" fmla="*/ 1274674 h 1300432"/>
              <a:gd name="connsiteX4" fmla="*/ 2248128 w 2248128"/>
              <a:gd name="connsiteY4" fmla="*/ 1173074 h 1300432"/>
              <a:gd name="connsiteX0" fmla="*/ 1537082 w 2248282"/>
              <a:gd name="connsiteY0" fmla="*/ 43487 h 1288446"/>
              <a:gd name="connsiteX1" fmla="*/ 885148 w 2248282"/>
              <a:gd name="connsiteY1" fmla="*/ 1154 h 1288446"/>
              <a:gd name="connsiteX2" fmla="*/ 4614 w 2248282"/>
              <a:gd name="connsiteY2" fmla="*/ 593822 h 1288446"/>
              <a:gd name="connsiteX3" fmla="*/ 1824949 w 2248282"/>
              <a:gd name="connsiteY3" fmla="*/ 1262688 h 1288446"/>
              <a:gd name="connsiteX4" fmla="*/ 2248282 w 2248282"/>
              <a:gd name="connsiteY4" fmla="*/ 1161088 h 1288446"/>
              <a:gd name="connsiteX0" fmla="*/ 1537082 w 2248282"/>
              <a:gd name="connsiteY0" fmla="*/ 50801 h 1295760"/>
              <a:gd name="connsiteX1" fmla="*/ 885148 w 2248282"/>
              <a:gd name="connsiteY1" fmla="*/ 8468 h 1295760"/>
              <a:gd name="connsiteX2" fmla="*/ 4614 w 2248282"/>
              <a:gd name="connsiteY2" fmla="*/ 601136 h 1295760"/>
              <a:gd name="connsiteX3" fmla="*/ 1824949 w 2248282"/>
              <a:gd name="connsiteY3" fmla="*/ 1270002 h 1295760"/>
              <a:gd name="connsiteX4" fmla="*/ 2248282 w 2248282"/>
              <a:gd name="connsiteY4" fmla="*/ 1168402 h 1295760"/>
              <a:gd name="connsiteX0" fmla="*/ 1537082 w 2248282"/>
              <a:gd name="connsiteY0" fmla="*/ 50801 h 1311127"/>
              <a:gd name="connsiteX1" fmla="*/ 885148 w 2248282"/>
              <a:gd name="connsiteY1" fmla="*/ 8468 h 1311127"/>
              <a:gd name="connsiteX2" fmla="*/ 4614 w 2248282"/>
              <a:gd name="connsiteY2" fmla="*/ 601136 h 1311127"/>
              <a:gd name="connsiteX3" fmla="*/ 444883 w 2248282"/>
              <a:gd name="connsiteY3" fmla="*/ 1286936 h 1311127"/>
              <a:gd name="connsiteX4" fmla="*/ 2248282 w 2248282"/>
              <a:gd name="connsiteY4" fmla="*/ 1168402 h 1311127"/>
              <a:gd name="connsiteX0" fmla="*/ 1537082 w 2248282"/>
              <a:gd name="connsiteY0" fmla="*/ 50801 h 1351306"/>
              <a:gd name="connsiteX1" fmla="*/ 885148 w 2248282"/>
              <a:gd name="connsiteY1" fmla="*/ 8468 h 1351306"/>
              <a:gd name="connsiteX2" fmla="*/ 4614 w 2248282"/>
              <a:gd name="connsiteY2" fmla="*/ 601136 h 1351306"/>
              <a:gd name="connsiteX3" fmla="*/ 444883 w 2248282"/>
              <a:gd name="connsiteY3" fmla="*/ 1286936 h 1351306"/>
              <a:gd name="connsiteX4" fmla="*/ 2248282 w 2248282"/>
              <a:gd name="connsiteY4" fmla="*/ 1168402 h 1351306"/>
              <a:gd name="connsiteX0" fmla="*/ 1537082 w 2248282"/>
              <a:gd name="connsiteY0" fmla="*/ 50801 h 1351306"/>
              <a:gd name="connsiteX1" fmla="*/ 885148 w 2248282"/>
              <a:gd name="connsiteY1" fmla="*/ 8468 h 1351306"/>
              <a:gd name="connsiteX2" fmla="*/ 4614 w 2248282"/>
              <a:gd name="connsiteY2" fmla="*/ 601136 h 1351306"/>
              <a:gd name="connsiteX3" fmla="*/ 444883 w 2248282"/>
              <a:gd name="connsiteY3" fmla="*/ 1286936 h 1351306"/>
              <a:gd name="connsiteX4" fmla="*/ 2248282 w 2248282"/>
              <a:gd name="connsiteY4" fmla="*/ 1168402 h 1351306"/>
              <a:gd name="connsiteX0" fmla="*/ 1535484 w 2246684"/>
              <a:gd name="connsiteY0" fmla="*/ 50801 h 1351306"/>
              <a:gd name="connsiteX1" fmla="*/ 883550 w 2246684"/>
              <a:gd name="connsiteY1" fmla="*/ 8468 h 1351306"/>
              <a:gd name="connsiteX2" fmla="*/ 3016 w 2246684"/>
              <a:gd name="connsiteY2" fmla="*/ 601136 h 1351306"/>
              <a:gd name="connsiteX3" fmla="*/ 443285 w 2246684"/>
              <a:gd name="connsiteY3" fmla="*/ 1286936 h 1351306"/>
              <a:gd name="connsiteX4" fmla="*/ 2246684 w 2246684"/>
              <a:gd name="connsiteY4" fmla="*/ 1168402 h 1351306"/>
              <a:gd name="connsiteX0" fmla="*/ 1533928 w 1533928"/>
              <a:gd name="connsiteY0" fmla="*/ 50801 h 1384853"/>
              <a:gd name="connsiteX1" fmla="*/ 881994 w 1533928"/>
              <a:gd name="connsiteY1" fmla="*/ 8468 h 1384853"/>
              <a:gd name="connsiteX2" fmla="*/ 1460 w 1533928"/>
              <a:gd name="connsiteY2" fmla="*/ 601136 h 1384853"/>
              <a:gd name="connsiteX3" fmla="*/ 441729 w 1533928"/>
              <a:gd name="connsiteY3" fmla="*/ 1286936 h 1384853"/>
              <a:gd name="connsiteX4" fmla="*/ 704195 w 1533928"/>
              <a:gd name="connsiteY4" fmla="*/ 1380069 h 1384853"/>
              <a:gd name="connsiteX0" fmla="*/ 1533864 w 1533864"/>
              <a:gd name="connsiteY0" fmla="*/ 50801 h 1382660"/>
              <a:gd name="connsiteX1" fmla="*/ 881930 w 1533864"/>
              <a:gd name="connsiteY1" fmla="*/ 8468 h 1382660"/>
              <a:gd name="connsiteX2" fmla="*/ 1396 w 1533864"/>
              <a:gd name="connsiteY2" fmla="*/ 601136 h 1382660"/>
              <a:gd name="connsiteX3" fmla="*/ 458598 w 1533864"/>
              <a:gd name="connsiteY3" fmla="*/ 1278469 h 1382660"/>
              <a:gd name="connsiteX4" fmla="*/ 704131 w 1533864"/>
              <a:gd name="connsiteY4" fmla="*/ 1380069 h 1382660"/>
              <a:gd name="connsiteX0" fmla="*/ 1533874 w 1533874"/>
              <a:gd name="connsiteY0" fmla="*/ 50801 h 1430869"/>
              <a:gd name="connsiteX1" fmla="*/ 881940 w 1533874"/>
              <a:gd name="connsiteY1" fmla="*/ 8468 h 1430869"/>
              <a:gd name="connsiteX2" fmla="*/ 1406 w 1533874"/>
              <a:gd name="connsiteY2" fmla="*/ 601136 h 1430869"/>
              <a:gd name="connsiteX3" fmla="*/ 458608 w 1533874"/>
              <a:gd name="connsiteY3" fmla="*/ 1278469 h 1430869"/>
              <a:gd name="connsiteX4" fmla="*/ 721074 w 1533874"/>
              <a:gd name="connsiteY4" fmla="*/ 1430869 h 1430869"/>
              <a:gd name="connsiteX0" fmla="*/ 1533344 w 1533344"/>
              <a:gd name="connsiteY0" fmla="*/ 50801 h 1430869"/>
              <a:gd name="connsiteX1" fmla="*/ 881410 w 1533344"/>
              <a:gd name="connsiteY1" fmla="*/ 8468 h 1430869"/>
              <a:gd name="connsiteX2" fmla="*/ 876 w 1533344"/>
              <a:gd name="connsiteY2" fmla="*/ 601136 h 1430869"/>
              <a:gd name="connsiteX3" fmla="*/ 720544 w 1533344"/>
              <a:gd name="connsiteY3" fmla="*/ 1430869 h 1430869"/>
              <a:gd name="connsiteX0" fmla="*/ 1533552 w 1533552"/>
              <a:gd name="connsiteY0" fmla="*/ 50801 h 1380069"/>
              <a:gd name="connsiteX1" fmla="*/ 881618 w 1533552"/>
              <a:gd name="connsiteY1" fmla="*/ 8468 h 1380069"/>
              <a:gd name="connsiteX2" fmla="*/ 1084 w 1533552"/>
              <a:gd name="connsiteY2" fmla="*/ 601136 h 1380069"/>
              <a:gd name="connsiteX3" fmla="*/ 602218 w 1533552"/>
              <a:gd name="connsiteY3" fmla="*/ 1380069 h 1380069"/>
              <a:gd name="connsiteX0" fmla="*/ 1533770 w 1533770"/>
              <a:gd name="connsiteY0" fmla="*/ 50801 h 1380069"/>
              <a:gd name="connsiteX1" fmla="*/ 881836 w 1533770"/>
              <a:gd name="connsiteY1" fmla="*/ 8468 h 1380069"/>
              <a:gd name="connsiteX2" fmla="*/ 1302 w 1533770"/>
              <a:gd name="connsiteY2" fmla="*/ 601136 h 1380069"/>
              <a:gd name="connsiteX3" fmla="*/ 602436 w 1533770"/>
              <a:gd name="connsiteY3" fmla="*/ 1380069 h 1380069"/>
              <a:gd name="connsiteX0" fmla="*/ 1558788 w 1558788"/>
              <a:gd name="connsiteY0" fmla="*/ 50801 h 1380069"/>
              <a:gd name="connsiteX1" fmla="*/ 906854 w 1558788"/>
              <a:gd name="connsiteY1" fmla="*/ 8468 h 1380069"/>
              <a:gd name="connsiteX2" fmla="*/ 187819 w 1558788"/>
              <a:gd name="connsiteY2" fmla="*/ 381003 h 1380069"/>
              <a:gd name="connsiteX3" fmla="*/ 26320 w 1558788"/>
              <a:gd name="connsiteY3" fmla="*/ 601136 h 1380069"/>
              <a:gd name="connsiteX4" fmla="*/ 627454 w 1558788"/>
              <a:gd name="connsiteY4" fmla="*/ 1380069 h 1380069"/>
              <a:gd name="connsiteX0" fmla="*/ 1545326 w 1545326"/>
              <a:gd name="connsiteY0" fmla="*/ 55604 h 1384872"/>
              <a:gd name="connsiteX1" fmla="*/ 893392 w 1545326"/>
              <a:gd name="connsiteY1" fmla="*/ 13271 h 1384872"/>
              <a:gd name="connsiteX2" fmla="*/ 343691 w 1545326"/>
              <a:gd name="connsiteY2" fmla="*/ 267273 h 1384872"/>
              <a:gd name="connsiteX3" fmla="*/ 12858 w 1545326"/>
              <a:gd name="connsiteY3" fmla="*/ 605939 h 1384872"/>
              <a:gd name="connsiteX4" fmla="*/ 613992 w 1545326"/>
              <a:gd name="connsiteY4" fmla="*/ 1384872 h 1384872"/>
              <a:gd name="connsiteX0" fmla="*/ 1577962 w 1577962"/>
              <a:gd name="connsiteY0" fmla="*/ 55604 h 1384872"/>
              <a:gd name="connsiteX1" fmla="*/ 926028 w 1577962"/>
              <a:gd name="connsiteY1" fmla="*/ 13271 h 1384872"/>
              <a:gd name="connsiteX2" fmla="*/ 376327 w 1577962"/>
              <a:gd name="connsiteY2" fmla="*/ 267273 h 1384872"/>
              <a:gd name="connsiteX3" fmla="*/ 11627 w 1577962"/>
              <a:gd name="connsiteY3" fmla="*/ 631339 h 1384872"/>
              <a:gd name="connsiteX4" fmla="*/ 646628 w 1577962"/>
              <a:gd name="connsiteY4" fmla="*/ 1384872 h 1384872"/>
              <a:gd name="connsiteX0" fmla="*/ 1567540 w 1567540"/>
              <a:gd name="connsiteY0" fmla="*/ 55604 h 1384872"/>
              <a:gd name="connsiteX1" fmla="*/ 915606 w 1567540"/>
              <a:gd name="connsiteY1" fmla="*/ 13271 h 1384872"/>
              <a:gd name="connsiteX2" fmla="*/ 365905 w 1567540"/>
              <a:gd name="connsiteY2" fmla="*/ 267273 h 1384872"/>
              <a:gd name="connsiteX3" fmla="*/ 1205 w 1567540"/>
              <a:gd name="connsiteY3" fmla="*/ 631339 h 1384872"/>
              <a:gd name="connsiteX4" fmla="*/ 636206 w 1567540"/>
              <a:gd name="connsiteY4" fmla="*/ 1384872 h 1384872"/>
              <a:gd name="connsiteX0" fmla="*/ 1566335 w 1566335"/>
              <a:gd name="connsiteY0" fmla="*/ 55604 h 1384872"/>
              <a:gd name="connsiteX1" fmla="*/ 914401 w 1566335"/>
              <a:gd name="connsiteY1" fmla="*/ 13271 h 1384872"/>
              <a:gd name="connsiteX2" fmla="*/ 364700 w 1566335"/>
              <a:gd name="connsiteY2" fmla="*/ 267273 h 1384872"/>
              <a:gd name="connsiteX3" fmla="*/ 0 w 1566335"/>
              <a:gd name="connsiteY3" fmla="*/ 631339 h 1384872"/>
              <a:gd name="connsiteX4" fmla="*/ 635001 w 1566335"/>
              <a:gd name="connsiteY4" fmla="*/ 1384872 h 1384872"/>
              <a:gd name="connsiteX0" fmla="*/ 1566335 w 1566335"/>
              <a:gd name="connsiteY0" fmla="*/ 55604 h 1384872"/>
              <a:gd name="connsiteX1" fmla="*/ 914401 w 1566335"/>
              <a:gd name="connsiteY1" fmla="*/ 13271 h 1384872"/>
              <a:gd name="connsiteX2" fmla="*/ 364700 w 1566335"/>
              <a:gd name="connsiteY2" fmla="*/ 267273 h 1384872"/>
              <a:gd name="connsiteX3" fmla="*/ 0 w 1566335"/>
              <a:gd name="connsiteY3" fmla="*/ 631339 h 1384872"/>
              <a:gd name="connsiteX4" fmla="*/ 635001 w 1566335"/>
              <a:gd name="connsiteY4" fmla="*/ 1384872 h 1384872"/>
              <a:gd name="connsiteX0" fmla="*/ 1566335 w 1566335"/>
              <a:gd name="connsiteY0" fmla="*/ 52590 h 1381858"/>
              <a:gd name="connsiteX1" fmla="*/ 914401 w 1566335"/>
              <a:gd name="connsiteY1" fmla="*/ 10257 h 1381858"/>
              <a:gd name="connsiteX2" fmla="*/ 347766 w 1566335"/>
              <a:gd name="connsiteY2" fmla="*/ 221926 h 1381858"/>
              <a:gd name="connsiteX3" fmla="*/ 0 w 1566335"/>
              <a:gd name="connsiteY3" fmla="*/ 628325 h 1381858"/>
              <a:gd name="connsiteX4" fmla="*/ 635001 w 1566335"/>
              <a:gd name="connsiteY4" fmla="*/ 1381858 h 1381858"/>
              <a:gd name="connsiteX0" fmla="*/ 1566335 w 1566335"/>
              <a:gd name="connsiteY0" fmla="*/ 82175 h 1411443"/>
              <a:gd name="connsiteX1" fmla="*/ 914401 w 1566335"/>
              <a:gd name="connsiteY1" fmla="*/ 39842 h 1411443"/>
              <a:gd name="connsiteX2" fmla="*/ 0 w 1566335"/>
              <a:gd name="connsiteY2" fmla="*/ 657910 h 1411443"/>
              <a:gd name="connsiteX3" fmla="*/ 635001 w 1566335"/>
              <a:gd name="connsiteY3" fmla="*/ 1411443 h 1411443"/>
              <a:gd name="connsiteX0" fmla="*/ 1566335 w 1566335"/>
              <a:gd name="connsiteY0" fmla="*/ 1141 h 1330409"/>
              <a:gd name="connsiteX1" fmla="*/ 897467 w 1566335"/>
              <a:gd name="connsiteY1" fmla="*/ 856274 h 1330409"/>
              <a:gd name="connsiteX2" fmla="*/ 0 w 1566335"/>
              <a:gd name="connsiteY2" fmla="*/ 576876 h 1330409"/>
              <a:gd name="connsiteX3" fmla="*/ 635001 w 1566335"/>
              <a:gd name="connsiteY3" fmla="*/ 1330409 h 1330409"/>
              <a:gd name="connsiteX0" fmla="*/ 1566335 w 1566335"/>
              <a:gd name="connsiteY0" fmla="*/ 1141 h 866699"/>
              <a:gd name="connsiteX1" fmla="*/ 897467 w 1566335"/>
              <a:gd name="connsiteY1" fmla="*/ 856274 h 866699"/>
              <a:gd name="connsiteX2" fmla="*/ 0 w 1566335"/>
              <a:gd name="connsiteY2" fmla="*/ 576876 h 866699"/>
              <a:gd name="connsiteX3" fmla="*/ 1176868 w 1566335"/>
              <a:gd name="connsiteY3" fmla="*/ 85809 h 866699"/>
              <a:gd name="connsiteX0" fmla="*/ 1185335 w 1185335"/>
              <a:gd name="connsiteY0" fmla="*/ 1123 h 863491"/>
              <a:gd name="connsiteX1" fmla="*/ 516467 w 1185335"/>
              <a:gd name="connsiteY1" fmla="*/ 856256 h 863491"/>
              <a:gd name="connsiteX2" fmla="*/ 0 w 1185335"/>
              <a:gd name="connsiteY2" fmla="*/ 500658 h 863491"/>
              <a:gd name="connsiteX3" fmla="*/ 795868 w 1185335"/>
              <a:gd name="connsiteY3" fmla="*/ 85791 h 863491"/>
              <a:gd name="connsiteX0" fmla="*/ 1185335 w 1185335"/>
              <a:gd name="connsiteY0" fmla="*/ 1123 h 863491"/>
              <a:gd name="connsiteX1" fmla="*/ 516467 w 1185335"/>
              <a:gd name="connsiteY1" fmla="*/ 856256 h 863491"/>
              <a:gd name="connsiteX2" fmla="*/ 0 w 1185335"/>
              <a:gd name="connsiteY2" fmla="*/ 500658 h 863491"/>
              <a:gd name="connsiteX3" fmla="*/ 795868 w 1185335"/>
              <a:gd name="connsiteY3" fmla="*/ 85791 h 863491"/>
              <a:gd name="connsiteX0" fmla="*/ 678391 w 678391"/>
              <a:gd name="connsiteY0" fmla="*/ 1038 h 856406"/>
              <a:gd name="connsiteX1" fmla="*/ 9523 w 678391"/>
              <a:gd name="connsiteY1" fmla="*/ 856171 h 856406"/>
              <a:gd name="connsiteX2" fmla="*/ 288924 w 678391"/>
              <a:gd name="connsiteY2" fmla="*/ 85706 h 856406"/>
              <a:gd name="connsiteX0" fmla="*/ 1180637 w 1180637"/>
              <a:gd name="connsiteY0" fmla="*/ 1688 h 510207"/>
              <a:gd name="connsiteX1" fmla="*/ 3769 w 1180637"/>
              <a:gd name="connsiteY1" fmla="*/ 509688 h 510207"/>
              <a:gd name="connsiteX2" fmla="*/ 791170 w 1180637"/>
              <a:gd name="connsiteY2" fmla="*/ 86356 h 510207"/>
              <a:gd name="connsiteX0" fmla="*/ 1281960 w 1281960"/>
              <a:gd name="connsiteY0" fmla="*/ 118532 h 627040"/>
              <a:gd name="connsiteX1" fmla="*/ 105092 w 1281960"/>
              <a:gd name="connsiteY1" fmla="*/ 626532 h 627040"/>
              <a:gd name="connsiteX2" fmla="*/ 96626 w 1281960"/>
              <a:gd name="connsiteY2" fmla="*/ 0 h 627040"/>
              <a:gd name="connsiteX0" fmla="*/ 106136 w 123089"/>
              <a:gd name="connsiteY0" fmla="*/ 1388532 h 1388532"/>
              <a:gd name="connsiteX1" fmla="*/ 123068 w 123089"/>
              <a:gd name="connsiteY1" fmla="*/ 626532 h 1388532"/>
              <a:gd name="connsiteX2" fmla="*/ 114602 w 123089"/>
              <a:gd name="connsiteY2" fmla="*/ 0 h 1388532"/>
              <a:gd name="connsiteX0" fmla="*/ 20045 w 36998"/>
              <a:gd name="connsiteY0" fmla="*/ 1388532 h 1388532"/>
              <a:gd name="connsiteX1" fmla="*/ 36977 w 36998"/>
              <a:gd name="connsiteY1" fmla="*/ 626532 h 1388532"/>
              <a:gd name="connsiteX2" fmla="*/ 28511 w 36998"/>
              <a:gd name="connsiteY2" fmla="*/ 0 h 1388532"/>
              <a:gd name="connsiteX0" fmla="*/ 51209 w 59675"/>
              <a:gd name="connsiteY0" fmla="*/ 1388532 h 1388532"/>
              <a:gd name="connsiteX1" fmla="*/ 408 w 59675"/>
              <a:gd name="connsiteY1" fmla="*/ 753532 h 1388532"/>
              <a:gd name="connsiteX2" fmla="*/ 59675 w 59675"/>
              <a:gd name="connsiteY2" fmla="*/ 0 h 1388532"/>
              <a:gd name="connsiteX0" fmla="*/ 105334 w 858867"/>
              <a:gd name="connsiteY0" fmla="*/ 1202266 h 1202266"/>
              <a:gd name="connsiteX1" fmla="*/ 54533 w 858867"/>
              <a:gd name="connsiteY1" fmla="*/ 567266 h 1202266"/>
              <a:gd name="connsiteX2" fmla="*/ 858867 w 858867"/>
              <a:gd name="connsiteY2" fmla="*/ 0 h 1202266"/>
              <a:gd name="connsiteX0" fmla="*/ 105334 w 858867"/>
              <a:gd name="connsiteY0" fmla="*/ 1202266 h 1202266"/>
              <a:gd name="connsiteX1" fmla="*/ 54533 w 858867"/>
              <a:gd name="connsiteY1" fmla="*/ 567266 h 1202266"/>
              <a:gd name="connsiteX2" fmla="*/ 858867 w 858867"/>
              <a:gd name="connsiteY2" fmla="*/ 0 h 1202266"/>
              <a:gd name="connsiteX0" fmla="*/ 71612 w 825145"/>
              <a:gd name="connsiteY0" fmla="*/ 1202266 h 1202266"/>
              <a:gd name="connsiteX1" fmla="*/ 20811 w 825145"/>
              <a:gd name="connsiteY1" fmla="*/ 567266 h 1202266"/>
              <a:gd name="connsiteX2" fmla="*/ 825145 w 825145"/>
              <a:gd name="connsiteY2" fmla="*/ 0 h 1202266"/>
              <a:gd name="connsiteX0" fmla="*/ 71612 w 825145"/>
              <a:gd name="connsiteY0" fmla="*/ 1202266 h 1202266"/>
              <a:gd name="connsiteX1" fmla="*/ 20811 w 825145"/>
              <a:gd name="connsiteY1" fmla="*/ 567266 h 1202266"/>
              <a:gd name="connsiteX2" fmla="*/ 257878 w 825145"/>
              <a:gd name="connsiteY2" fmla="*/ 262468 h 1202266"/>
              <a:gd name="connsiteX3" fmla="*/ 825145 w 825145"/>
              <a:gd name="connsiteY3" fmla="*/ 0 h 1202266"/>
              <a:gd name="connsiteX0" fmla="*/ 65415 w 818948"/>
              <a:gd name="connsiteY0" fmla="*/ 1202266 h 1202266"/>
              <a:gd name="connsiteX1" fmla="*/ 14614 w 818948"/>
              <a:gd name="connsiteY1" fmla="*/ 567266 h 1202266"/>
              <a:gd name="connsiteX2" fmla="*/ 277081 w 818948"/>
              <a:gd name="connsiteY2" fmla="*/ 186268 h 1202266"/>
              <a:gd name="connsiteX3" fmla="*/ 818948 w 818948"/>
              <a:gd name="connsiteY3" fmla="*/ 0 h 1202266"/>
              <a:gd name="connsiteX0" fmla="*/ 66032 w 819565"/>
              <a:gd name="connsiteY0" fmla="*/ 1202266 h 1202266"/>
              <a:gd name="connsiteX1" fmla="*/ 15231 w 819565"/>
              <a:gd name="connsiteY1" fmla="*/ 567266 h 1202266"/>
              <a:gd name="connsiteX2" fmla="*/ 286165 w 819565"/>
              <a:gd name="connsiteY2" fmla="*/ 160868 h 1202266"/>
              <a:gd name="connsiteX3" fmla="*/ 819565 w 819565"/>
              <a:gd name="connsiteY3" fmla="*/ 0 h 1202266"/>
              <a:gd name="connsiteX0" fmla="*/ 66032 w 819565"/>
              <a:gd name="connsiteY0" fmla="*/ 1202266 h 1202266"/>
              <a:gd name="connsiteX1" fmla="*/ 15231 w 819565"/>
              <a:gd name="connsiteY1" fmla="*/ 567266 h 1202266"/>
              <a:gd name="connsiteX2" fmla="*/ 286165 w 819565"/>
              <a:gd name="connsiteY2" fmla="*/ 160868 h 1202266"/>
              <a:gd name="connsiteX3" fmla="*/ 819565 w 819565"/>
              <a:gd name="connsiteY3" fmla="*/ 0 h 1202266"/>
              <a:gd name="connsiteX0" fmla="*/ 112308 w 865841"/>
              <a:gd name="connsiteY0" fmla="*/ 1202266 h 1202266"/>
              <a:gd name="connsiteX1" fmla="*/ 61507 w 865841"/>
              <a:gd name="connsiteY1" fmla="*/ 567266 h 1202266"/>
              <a:gd name="connsiteX2" fmla="*/ 61507 w 865841"/>
              <a:gd name="connsiteY2" fmla="*/ 169335 h 1202266"/>
              <a:gd name="connsiteX3" fmla="*/ 865841 w 865841"/>
              <a:gd name="connsiteY3" fmla="*/ 0 h 1202266"/>
              <a:gd name="connsiteX0" fmla="*/ 77148 w 864547"/>
              <a:gd name="connsiteY0" fmla="*/ 1566332 h 1566332"/>
              <a:gd name="connsiteX1" fmla="*/ 60213 w 864547"/>
              <a:gd name="connsiteY1" fmla="*/ 567266 h 1566332"/>
              <a:gd name="connsiteX2" fmla="*/ 60213 w 864547"/>
              <a:gd name="connsiteY2" fmla="*/ 169335 h 1566332"/>
              <a:gd name="connsiteX3" fmla="*/ 864547 w 864547"/>
              <a:gd name="connsiteY3" fmla="*/ 0 h 1566332"/>
              <a:gd name="connsiteX0" fmla="*/ 228672 w 1016071"/>
              <a:gd name="connsiteY0" fmla="*/ 1566332 h 1566332"/>
              <a:gd name="connsiteX1" fmla="*/ 71 w 1016071"/>
              <a:gd name="connsiteY1" fmla="*/ 651932 h 1566332"/>
              <a:gd name="connsiteX2" fmla="*/ 211737 w 1016071"/>
              <a:gd name="connsiteY2" fmla="*/ 169335 h 1566332"/>
              <a:gd name="connsiteX3" fmla="*/ 1016071 w 1016071"/>
              <a:gd name="connsiteY3" fmla="*/ 0 h 1566332"/>
              <a:gd name="connsiteX0" fmla="*/ 228672 w 1016071"/>
              <a:gd name="connsiteY0" fmla="*/ 1568081 h 1568081"/>
              <a:gd name="connsiteX1" fmla="*/ 71 w 1016071"/>
              <a:gd name="connsiteY1" fmla="*/ 653681 h 1568081"/>
              <a:gd name="connsiteX2" fmla="*/ 211737 w 1016071"/>
              <a:gd name="connsiteY2" fmla="*/ 171084 h 1568081"/>
              <a:gd name="connsiteX3" fmla="*/ 1016071 w 1016071"/>
              <a:gd name="connsiteY3" fmla="*/ 1749 h 1568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071" h="1568081">
                <a:moveTo>
                  <a:pt x="228672" y="1568081"/>
                </a:moveTo>
                <a:cubicBezTo>
                  <a:pt x="175754" y="1295737"/>
                  <a:pt x="2893" y="886514"/>
                  <a:pt x="71" y="653681"/>
                </a:cubicBezTo>
                <a:cubicBezTo>
                  <a:pt x="-2751" y="420848"/>
                  <a:pt x="77681" y="265628"/>
                  <a:pt x="211737" y="171084"/>
                </a:cubicBezTo>
                <a:cubicBezTo>
                  <a:pt x="345793" y="76540"/>
                  <a:pt x="735261" y="-13773"/>
                  <a:pt x="1016071" y="1749"/>
                </a:cubicBezTo>
              </a:path>
            </a:pathLst>
          </a:custGeom>
          <a:ln w="38100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31255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3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685800" y="0"/>
            <a:ext cx="7772400" cy="3758184"/>
            <a:chOff x="685800" y="0"/>
            <a:chExt cx="7772400" cy="3758184"/>
          </a:xfrm>
        </p:grpSpPr>
        <p:grpSp>
          <p:nvGrpSpPr>
            <p:cNvPr id="12" name="Group 11"/>
            <p:cNvGrpSpPr/>
            <p:nvPr/>
          </p:nvGrpSpPr>
          <p:grpSpPr>
            <a:xfrm>
              <a:off x="685800" y="0"/>
              <a:ext cx="7772400" cy="3758184"/>
              <a:chOff x="685800" y="0"/>
              <a:chExt cx="7772400" cy="3758184"/>
            </a:xfrm>
          </p:grpSpPr>
          <p:pic>
            <p:nvPicPr>
              <p:cNvPr id="10" name="Picture 9" descr="mosaic20090818T060000.gif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326" r="6929"/>
              <a:stretch/>
            </p:blipFill>
            <p:spPr>
              <a:xfrm>
                <a:off x="685800" y="0"/>
                <a:ext cx="7772400" cy="3758184"/>
              </a:xfrm>
              <a:prstGeom prst="rect">
                <a:avLst/>
              </a:prstGeom>
            </p:spPr>
          </p:pic>
          <p:sp>
            <p:nvSpPr>
              <p:cNvPr id="26641" name="Text Box 17"/>
              <p:cNvSpPr txBox="1">
                <a:spLocks noChangeArrowheads="1"/>
              </p:cNvSpPr>
              <p:nvPr/>
            </p:nvSpPr>
            <p:spPr bwMode="auto">
              <a:xfrm>
                <a:off x="2455856" y="1762166"/>
                <a:ext cx="1976437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>
                    <a:latin typeface="Comic Sans MS" charset="0"/>
                  </a:rPr>
                  <a:t>SAL &amp;</a:t>
                </a:r>
              </a:p>
              <a:p>
                <a:pPr algn="ctr"/>
                <a:r>
                  <a:rPr lang="en-US" sz="1400" dirty="0">
                    <a:latin typeface="Comic Sans MS" charset="0"/>
                  </a:rPr>
                  <a:t>mid-</a:t>
                </a:r>
                <a:r>
                  <a:rPr lang="en-US" sz="1400" dirty="0" err="1" smtClean="0">
                    <a:latin typeface="Comic Sans MS" charset="0"/>
                  </a:rPr>
                  <a:t>lat</a:t>
                </a:r>
                <a:endParaRPr lang="en-US" sz="1400" dirty="0">
                  <a:latin typeface="Comic Sans MS" charset="0"/>
                </a:endParaRPr>
              </a:p>
              <a:p>
                <a:pPr algn="ctr"/>
                <a:r>
                  <a:rPr lang="en-US" sz="1400" dirty="0" err="1">
                    <a:latin typeface="Comic Sans MS" charset="0"/>
                  </a:rPr>
                  <a:t>s</a:t>
                </a:r>
                <a:r>
                  <a:rPr lang="en-US" sz="1400" dirty="0" err="1" smtClean="0">
                    <a:latin typeface="Comic Sans MS" charset="0"/>
                  </a:rPr>
                  <a:t>ubsid</a:t>
                </a:r>
                <a:r>
                  <a:rPr lang="en-US" sz="1400" dirty="0" smtClean="0">
                    <a:latin typeface="Comic Sans MS" charset="0"/>
                  </a:rPr>
                  <a:t> above </a:t>
                </a:r>
                <a:endParaRPr lang="en-US" sz="1400" dirty="0">
                  <a:latin typeface="Comic Sans MS" charset="0"/>
                </a:endParaRPr>
              </a:p>
            </p:txBody>
          </p:sp>
          <p:sp>
            <p:nvSpPr>
              <p:cNvPr id="28" name="Text Box 16"/>
              <p:cNvSpPr txBox="1">
                <a:spLocks noChangeArrowheads="1"/>
              </p:cNvSpPr>
              <p:nvPr/>
            </p:nvSpPr>
            <p:spPr bwMode="auto">
              <a:xfrm>
                <a:off x="5283201" y="1787567"/>
                <a:ext cx="685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Comic Sans MS" charset="0"/>
                  </a:rPr>
                  <a:t>SAL</a:t>
                </a:r>
              </a:p>
            </p:txBody>
          </p:sp>
        </p:grpSp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702552" y="256032"/>
              <a:ext cx="1028700" cy="1016000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85800" y="0"/>
            <a:ext cx="7772400" cy="3758184"/>
            <a:chOff x="685800" y="0"/>
            <a:chExt cx="7772400" cy="3758184"/>
          </a:xfrm>
        </p:grpSpPr>
        <p:grpSp>
          <p:nvGrpSpPr>
            <p:cNvPr id="13" name="Group 12"/>
            <p:cNvGrpSpPr/>
            <p:nvPr/>
          </p:nvGrpSpPr>
          <p:grpSpPr>
            <a:xfrm>
              <a:off x="685800" y="0"/>
              <a:ext cx="7772400" cy="3758184"/>
              <a:chOff x="685800" y="0"/>
              <a:chExt cx="7772400" cy="3758184"/>
            </a:xfrm>
          </p:grpSpPr>
          <p:pic>
            <p:nvPicPr>
              <p:cNvPr id="9" name="Picture 8" descr="mosaic20090819T060000.gif"/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326" r="6929"/>
              <a:stretch/>
            </p:blipFill>
            <p:spPr>
              <a:xfrm>
                <a:off x="685800" y="0"/>
                <a:ext cx="7772400" cy="3758184"/>
              </a:xfrm>
              <a:prstGeom prst="rect">
                <a:avLst/>
              </a:prstGeom>
            </p:spPr>
          </p:pic>
          <p:sp>
            <p:nvSpPr>
              <p:cNvPr id="27" name="Text Box 16"/>
              <p:cNvSpPr txBox="1">
                <a:spLocks noChangeArrowheads="1"/>
              </p:cNvSpPr>
              <p:nvPr/>
            </p:nvSpPr>
            <p:spPr bwMode="auto">
              <a:xfrm>
                <a:off x="4889499" y="1930401"/>
                <a:ext cx="685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Comic Sans MS" charset="0"/>
                  </a:rPr>
                  <a:t>SAL</a:t>
                </a:r>
              </a:p>
            </p:txBody>
          </p:sp>
          <p:sp>
            <p:nvSpPr>
              <p:cNvPr id="30" name="Text Box 17"/>
              <p:cNvSpPr txBox="1">
                <a:spLocks noChangeArrowheads="1"/>
              </p:cNvSpPr>
              <p:nvPr/>
            </p:nvSpPr>
            <p:spPr bwMode="auto">
              <a:xfrm>
                <a:off x="1989664" y="1930398"/>
                <a:ext cx="1976437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>
                    <a:latin typeface="Comic Sans MS" charset="0"/>
                  </a:rPr>
                  <a:t>SAL &amp;</a:t>
                </a:r>
              </a:p>
              <a:p>
                <a:pPr algn="ctr"/>
                <a:r>
                  <a:rPr lang="en-US" sz="1400" dirty="0">
                    <a:latin typeface="Comic Sans MS" charset="0"/>
                  </a:rPr>
                  <a:t>mid-</a:t>
                </a:r>
                <a:r>
                  <a:rPr lang="en-US" sz="1400" dirty="0" err="1" smtClean="0">
                    <a:latin typeface="Comic Sans MS" charset="0"/>
                  </a:rPr>
                  <a:t>lat</a:t>
                </a:r>
                <a:endParaRPr lang="en-US" sz="1400" dirty="0">
                  <a:latin typeface="Comic Sans MS" charset="0"/>
                </a:endParaRPr>
              </a:p>
              <a:p>
                <a:pPr algn="ctr"/>
                <a:r>
                  <a:rPr lang="en-US" sz="1400" dirty="0" err="1">
                    <a:latin typeface="Comic Sans MS" charset="0"/>
                  </a:rPr>
                  <a:t>s</a:t>
                </a:r>
                <a:r>
                  <a:rPr lang="en-US" sz="1400" dirty="0" err="1" smtClean="0">
                    <a:latin typeface="Comic Sans MS" charset="0"/>
                  </a:rPr>
                  <a:t>ubsid</a:t>
                </a:r>
                <a:r>
                  <a:rPr lang="en-US" sz="1400" dirty="0" smtClean="0">
                    <a:latin typeface="Comic Sans MS" charset="0"/>
                  </a:rPr>
                  <a:t> above </a:t>
                </a:r>
                <a:endParaRPr lang="en-US" sz="1400" dirty="0">
                  <a:latin typeface="Comic Sans MS" charset="0"/>
                </a:endParaRPr>
              </a:p>
            </p:txBody>
          </p:sp>
        </p:grpSp>
        <p:pic>
          <p:nvPicPr>
            <p:cNvPr id="32" name="Picture 3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02552" y="256032"/>
              <a:ext cx="1003300" cy="977900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685800" y="0"/>
            <a:ext cx="7772400" cy="3758184"/>
            <a:chOff x="685800" y="0"/>
            <a:chExt cx="7772400" cy="3758184"/>
          </a:xfrm>
        </p:grpSpPr>
        <p:grpSp>
          <p:nvGrpSpPr>
            <p:cNvPr id="14" name="Group 13"/>
            <p:cNvGrpSpPr/>
            <p:nvPr/>
          </p:nvGrpSpPr>
          <p:grpSpPr>
            <a:xfrm>
              <a:off x="685800" y="0"/>
              <a:ext cx="7772400" cy="3758184"/>
              <a:chOff x="685800" y="0"/>
              <a:chExt cx="7772400" cy="3758184"/>
            </a:xfrm>
          </p:grpSpPr>
          <p:pic>
            <p:nvPicPr>
              <p:cNvPr id="6" name="Picture 5" descr="mosaic20090820T060000.gif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 l="8344" r="6949"/>
              <a:stretch/>
            </p:blipFill>
            <p:spPr>
              <a:xfrm>
                <a:off x="685800" y="0"/>
                <a:ext cx="7772400" cy="3758184"/>
              </a:xfrm>
              <a:prstGeom prst="rect">
                <a:avLst/>
              </a:prstGeom>
            </p:spPr>
          </p:pic>
          <p:sp>
            <p:nvSpPr>
              <p:cNvPr id="26640" name="Text Box 16"/>
              <p:cNvSpPr txBox="1">
                <a:spLocks noChangeArrowheads="1"/>
              </p:cNvSpPr>
              <p:nvPr/>
            </p:nvSpPr>
            <p:spPr bwMode="auto">
              <a:xfrm>
                <a:off x="4419600" y="1981200"/>
                <a:ext cx="685800" cy="39687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2000" dirty="0">
                    <a:latin typeface="Comic Sans MS" charset="0"/>
                  </a:rPr>
                  <a:t>SAL</a:t>
                </a:r>
              </a:p>
            </p:txBody>
          </p:sp>
          <p:sp>
            <p:nvSpPr>
              <p:cNvPr id="34" name="Text Box 17"/>
              <p:cNvSpPr txBox="1">
                <a:spLocks noChangeArrowheads="1"/>
              </p:cNvSpPr>
              <p:nvPr/>
            </p:nvSpPr>
            <p:spPr bwMode="auto">
              <a:xfrm>
                <a:off x="1888060" y="1957944"/>
                <a:ext cx="1976437" cy="738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dirty="0">
                    <a:latin typeface="Comic Sans MS" charset="0"/>
                  </a:rPr>
                  <a:t>SAL &amp;</a:t>
                </a:r>
              </a:p>
              <a:p>
                <a:pPr algn="ctr"/>
                <a:r>
                  <a:rPr lang="en-US" sz="1400" dirty="0">
                    <a:latin typeface="Comic Sans MS" charset="0"/>
                  </a:rPr>
                  <a:t>mid-</a:t>
                </a:r>
                <a:r>
                  <a:rPr lang="en-US" sz="1400" dirty="0" err="1" smtClean="0">
                    <a:latin typeface="Comic Sans MS" charset="0"/>
                  </a:rPr>
                  <a:t>lat</a:t>
                </a:r>
                <a:endParaRPr lang="en-US" sz="1400" dirty="0">
                  <a:latin typeface="Comic Sans MS" charset="0"/>
                </a:endParaRPr>
              </a:p>
              <a:p>
                <a:pPr algn="ctr"/>
                <a:r>
                  <a:rPr lang="en-US" sz="1400" dirty="0" err="1">
                    <a:latin typeface="Comic Sans MS" charset="0"/>
                  </a:rPr>
                  <a:t>s</a:t>
                </a:r>
                <a:r>
                  <a:rPr lang="en-US" sz="1400" dirty="0" err="1" smtClean="0">
                    <a:latin typeface="Comic Sans MS" charset="0"/>
                  </a:rPr>
                  <a:t>ubsid</a:t>
                </a:r>
                <a:r>
                  <a:rPr lang="en-US" sz="1400" dirty="0" smtClean="0">
                    <a:latin typeface="Comic Sans MS" charset="0"/>
                  </a:rPr>
                  <a:t> above </a:t>
                </a:r>
                <a:endParaRPr lang="en-US" sz="1400" dirty="0">
                  <a:latin typeface="Comic Sans MS" charset="0"/>
                </a:endParaRP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700179" y="255724"/>
              <a:ext cx="1054100" cy="92710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0" y="3810000"/>
            <a:ext cx="9140825" cy="2881313"/>
            <a:chOff x="0" y="3810000"/>
            <a:chExt cx="9140825" cy="2881313"/>
          </a:xfrm>
        </p:grpSpPr>
        <p:pic>
          <p:nvPicPr>
            <p:cNvPr id="26627" name="Picture 3" descr="2009-08-20_06-00-00_Exp_V2_02_4_1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810000"/>
              <a:ext cx="9140825" cy="28813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636" name="Text Box 12"/>
            <p:cNvSpPr txBox="1">
              <a:spLocks noChangeArrowheads="1"/>
            </p:cNvSpPr>
            <p:nvPr/>
          </p:nvSpPr>
          <p:spPr bwMode="auto">
            <a:xfrm>
              <a:off x="1219200" y="5410200"/>
              <a:ext cx="1306513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400">
                  <a:latin typeface="Comic Sans MS" charset="0"/>
                </a:rPr>
                <a:t>Saharan Dust</a:t>
              </a:r>
            </a:p>
          </p:txBody>
        </p:sp>
        <p:sp>
          <p:nvSpPr>
            <p:cNvPr id="26637" name="Line 13"/>
            <p:cNvSpPr>
              <a:spLocks noChangeShapeType="1"/>
            </p:cNvSpPr>
            <p:nvPr/>
          </p:nvSpPr>
          <p:spPr bwMode="auto">
            <a:xfrm flipH="1">
              <a:off x="1339850" y="5670550"/>
              <a:ext cx="171450" cy="3048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Line 14"/>
            <p:cNvSpPr>
              <a:spLocks noChangeShapeType="1"/>
            </p:cNvSpPr>
            <p:nvPr/>
          </p:nvSpPr>
          <p:spPr bwMode="auto">
            <a:xfrm>
              <a:off x="1905000" y="5664200"/>
              <a:ext cx="31750" cy="27940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Line 15"/>
            <p:cNvSpPr>
              <a:spLocks noChangeShapeType="1"/>
            </p:cNvSpPr>
            <p:nvPr/>
          </p:nvSpPr>
          <p:spPr bwMode="auto">
            <a:xfrm>
              <a:off x="2362200" y="5670550"/>
              <a:ext cx="152400" cy="27305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6628" name="Group 4"/>
          <p:cNvGrpSpPr>
            <a:grpSpLocks/>
          </p:cNvGrpSpPr>
          <p:nvPr/>
        </p:nvGrpSpPr>
        <p:grpSpPr bwMode="auto">
          <a:xfrm>
            <a:off x="1117600" y="4851400"/>
            <a:ext cx="2420938" cy="336550"/>
            <a:chOff x="704" y="3056"/>
            <a:chExt cx="1525" cy="212"/>
          </a:xfrm>
        </p:grpSpPr>
        <p:sp>
          <p:nvSpPr>
            <p:cNvPr id="26629" name="Freeform 5"/>
            <p:cNvSpPr>
              <a:spLocks/>
            </p:cNvSpPr>
            <p:nvPr/>
          </p:nvSpPr>
          <p:spPr bwMode="auto">
            <a:xfrm>
              <a:off x="856" y="3168"/>
              <a:ext cx="1224" cy="4"/>
            </a:xfrm>
            <a:custGeom>
              <a:avLst/>
              <a:gdLst>
                <a:gd name="T0" fmla="*/ 0 w 1224"/>
                <a:gd name="T1" fmla="*/ 4 h 4"/>
                <a:gd name="T2" fmla="*/ 1224 w 1224"/>
                <a:gd name="T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224" h="4">
                  <a:moveTo>
                    <a:pt x="0" y="4"/>
                  </a:moveTo>
                  <a:lnTo>
                    <a:pt x="1224" y="0"/>
                  </a:lnTo>
                </a:path>
              </a:pathLst>
            </a:custGeom>
            <a:noFill/>
            <a:ln w="19050" cmpd="sng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0" name="Text Box 6"/>
            <p:cNvSpPr txBox="1">
              <a:spLocks noChangeArrowheads="1"/>
            </p:cNvSpPr>
            <p:nvPr/>
          </p:nvSpPr>
          <p:spPr bwMode="auto">
            <a:xfrm>
              <a:off x="704" y="3056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omic Sans MS" charset="0"/>
                </a:rPr>
                <a:t>A</a:t>
              </a:r>
            </a:p>
          </p:txBody>
        </p:sp>
        <p:sp>
          <p:nvSpPr>
            <p:cNvPr id="26631" name="Text Box 7"/>
            <p:cNvSpPr txBox="1">
              <a:spLocks noChangeArrowheads="1"/>
            </p:cNvSpPr>
            <p:nvPr/>
          </p:nvSpPr>
          <p:spPr bwMode="auto">
            <a:xfrm>
              <a:off x="2032" y="3056"/>
              <a:ext cx="1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solidFill>
                    <a:schemeClr val="bg1"/>
                  </a:solidFill>
                  <a:latin typeface="Comic Sans MS" charset="0"/>
                </a:rPr>
                <a:t>B</a:t>
              </a:r>
            </a:p>
          </p:txBody>
        </p:sp>
      </p:grpSp>
      <p:grpSp>
        <p:nvGrpSpPr>
          <p:cNvPr id="26632" name="Group 8"/>
          <p:cNvGrpSpPr>
            <a:grpSpLocks/>
          </p:cNvGrpSpPr>
          <p:nvPr/>
        </p:nvGrpSpPr>
        <p:grpSpPr bwMode="auto">
          <a:xfrm>
            <a:off x="2032000" y="1289050"/>
            <a:ext cx="723900" cy="1790700"/>
            <a:chOff x="1280" y="812"/>
            <a:chExt cx="456" cy="1128"/>
          </a:xfrm>
        </p:grpSpPr>
        <p:sp>
          <p:nvSpPr>
            <p:cNvPr id="26633" name="Freeform 9"/>
            <p:cNvSpPr>
              <a:spLocks/>
            </p:cNvSpPr>
            <p:nvPr/>
          </p:nvSpPr>
          <p:spPr bwMode="auto">
            <a:xfrm>
              <a:off x="1400" y="976"/>
              <a:ext cx="220" cy="784"/>
            </a:xfrm>
            <a:custGeom>
              <a:avLst/>
              <a:gdLst>
                <a:gd name="T0" fmla="*/ 0 w 220"/>
                <a:gd name="T1" fmla="*/ 784 h 784"/>
                <a:gd name="T2" fmla="*/ 220 w 220"/>
                <a:gd name="T3" fmla="*/ 0 h 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20" h="784">
                  <a:moveTo>
                    <a:pt x="0" y="784"/>
                  </a:moveTo>
                  <a:lnTo>
                    <a:pt x="220" y="0"/>
                  </a:lnTo>
                </a:path>
              </a:pathLst>
            </a:custGeom>
            <a:noFill/>
            <a:ln w="19050" cmpd="sng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4" name="Text Box 10"/>
            <p:cNvSpPr txBox="1">
              <a:spLocks noChangeArrowheads="1"/>
            </p:cNvSpPr>
            <p:nvPr/>
          </p:nvSpPr>
          <p:spPr bwMode="auto">
            <a:xfrm>
              <a:off x="1526" y="812"/>
              <a:ext cx="210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 dirty="0">
                  <a:latin typeface="Comic Sans MS" charset="0"/>
                </a:rPr>
                <a:t>A</a:t>
              </a:r>
            </a:p>
          </p:txBody>
        </p:sp>
        <p:sp>
          <p:nvSpPr>
            <p:cNvPr id="26635" name="Text Box 11"/>
            <p:cNvSpPr txBox="1">
              <a:spLocks noChangeArrowheads="1"/>
            </p:cNvSpPr>
            <p:nvPr/>
          </p:nvSpPr>
          <p:spPr bwMode="auto">
            <a:xfrm>
              <a:off x="1280" y="1728"/>
              <a:ext cx="197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r>
                <a:rPr lang="en-US" sz="1600">
                  <a:latin typeface="Comic Sans MS" charset="0"/>
                </a:rPr>
                <a:t>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3000"/>
                                        <p:tgtEl>
                                          <p:spTgt spid="26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3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bill_vis_trk_f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5" y="3271838"/>
            <a:ext cx="3582988" cy="358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6" name="Picture 4" descr="bill_vis_trk_fig2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5" y="3271838"/>
            <a:ext cx="3582988" cy="3582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8914" name="Picture 2" descr="bill_vis_trk_fig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3" b="671"/>
          <a:stretch>
            <a:fillRect/>
          </a:stretch>
        </p:blipFill>
        <p:spPr bwMode="auto">
          <a:xfrm>
            <a:off x="73025" y="0"/>
            <a:ext cx="4076700" cy="329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38917" name="Group 5"/>
          <p:cNvGrpSpPr>
            <a:grpSpLocks/>
          </p:cNvGrpSpPr>
          <p:nvPr/>
        </p:nvGrpSpPr>
        <p:grpSpPr bwMode="auto">
          <a:xfrm>
            <a:off x="754063" y="0"/>
            <a:ext cx="8377237" cy="6780213"/>
            <a:chOff x="475" y="0"/>
            <a:chExt cx="5277" cy="4271"/>
          </a:xfrm>
        </p:grpSpPr>
        <p:grpSp>
          <p:nvGrpSpPr>
            <p:cNvPr id="38918" name="Group 6"/>
            <p:cNvGrpSpPr>
              <a:grpSpLocks/>
            </p:cNvGrpSpPr>
            <p:nvPr/>
          </p:nvGrpSpPr>
          <p:grpSpPr bwMode="auto">
            <a:xfrm>
              <a:off x="475" y="629"/>
              <a:ext cx="336" cy="2612"/>
              <a:chOff x="475" y="629"/>
              <a:chExt cx="336" cy="2612"/>
            </a:xfrm>
          </p:grpSpPr>
          <p:sp>
            <p:nvSpPr>
              <p:cNvPr id="38919" name="Oval 7"/>
              <p:cNvSpPr>
                <a:spLocks noChangeArrowheads="1"/>
              </p:cNvSpPr>
              <p:nvPr/>
            </p:nvSpPr>
            <p:spPr bwMode="auto">
              <a:xfrm>
                <a:off x="619" y="3049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920" name="Oval 8"/>
              <p:cNvSpPr>
                <a:spLocks noChangeArrowheads="1"/>
              </p:cNvSpPr>
              <p:nvPr/>
            </p:nvSpPr>
            <p:spPr bwMode="auto">
              <a:xfrm>
                <a:off x="475" y="629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8921" name="Group 9"/>
            <p:cNvGrpSpPr>
              <a:grpSpLocks/>
            </p:cNvGrpSpPr>
            <p:nvPr/>
          </p:nvGrpSpPr>
          <p:grpSpPr bwMode="auto">
            <a:xfrm>
              <a:off x="2735" y="0"/>
              <a:ext cx="3017" cy="4271"/>
              <a:chOff x="2735" y="0"/>
              <a:chExt cx="3017" cy="4271"/>
            </a:xfrm>
          </p:grpSpPr>
          <p:pic>
            <p:nvPicPr>
              <p:cNvPr id="38922" name="Picture 10" descr="D20090820_121532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0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23" name="Picture 11" descr="D20090820_121532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2159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924" name="Text Box 12"/>
              <p:cNvSpPr txBox="1">
                <a:spLocks noChangeArrowheads="1"/>
              </p:cNvSpPr>
              <p:nvPr/>
            </p:nvSpPr>
            <p:spPr bwMode="auto">
              <a:xfrm>
                <a:off x="3408" y="729"/>
                <a:ext cx="1747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>
                    <a:latin typeface="Comic Sans MS" charset="0"/>
                  </a:rPr>
                  <a:t>mid-latitude/subsidence</a:t>
                </a:r>
              </a:p>
            </p:txBody>
          </p:sp>
          <p:sp>
            <p:nvSpPr>
              <p:cNvPr id="38925" name="Text Box 13"/>
              <p:cNvSpPr txBox="1">
                <a:spLocks noChangeArrowheads="1"/>
              </p:cNvSpPr>
              <p:nvPr/>
            </p:nvSpPr>
            <p:spPr bwMode="auto">
              <a:xfrm>
                <a:off x="3733" y="3820"/>
                <a:ext cx="106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52 kt ENE jet</a:t>
                </a:r>
              </a:p>
            </p:txBody>
          </p:sp>
        </p:grpSp>
      </p:grpSp>
      <p:grpSp>
        <p:nvGrpSpPr>
          <p:cNvPr id="38926" name="Group 14"/>
          <p:cNvGrpSpPr>
            <a:grpSpLocks/>
          </p:cNvGrpSpPr>
          <p:nvPr/>
        </p:nvGrpSpPr>
        <p:grpSpPr bwMode="auto">
          <a:xfrm>
            <a:off x="1231900" y="0"/>
            <a:ext cx="7899400" cy="6780213"/>
            <a:chOff x="776" y="0"/>
            <a:chExt cx="4976" cy="4271"/>
          </a:xfrm>
        </p:grpSpPr>
        <p:grpSp>
          <p:nvGrpSpPr>
            <p:cNvPr id="38927" name="Group 15"/>
            <p:cNvGrpSpPr>
              <a:grpSpLocks/>
            </p:cNvGrpSpPr>
            <p:nvPr/>
          </p:nvGrpSpPr>
          <p:grpSpPr bwMode="auto">
            <a:xfrm>
              <a:off x="2735" y="0"/>
              <a:ext cx="3017" cy="4271"/>
              <a:chOff x="2735" y="0"/>
              <a:chExt cx="3017" cy="4271"/>
            </a:xfrm>
          </p:grpSpPr>
          <p:grpSp>
            <p:nvGrpSpPr>
              <p:cNvPr id="38928" name="Group 16"/>
              <p:cNvGrpSpPr>
                <a:grpSpLocks/>
              </p:cNvGrpSpPr>
              <p:nvPr/>
            </p:nvGrpSpPr>
            <p:grpSpPr bwMode="auto">
              <a:xfrm>
                <a:off x="2735" y="0"/>
                <a:ext cx="3017" cy="4271"/>
                <a:chOff x="2735" y="0"/>
                <a:chExt cx="3017" cy="4271"/>
              </a:xfrm>
            </p:grpSpPr>
            <p:pic>
              <p:nvPicPr>
                <p:cNvPr id="38929" name="Picture 17" descr="D20090820_113300"/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5" y="2159"/>
                  <a:ext cx="3017" cy="2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930" name="Picture 18" descr="D20090820_113300"/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5" y="0"/>
                  <a:ext cx="3017" cy="2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8931" name="Text Box 19"/>
              <p:cNvSpPr txBox="1">
                <a:spLocks noChangeArrowheads="1"/>
              </p:cNvSpPr>
              <p:nvPr/>
            </p:nvSpPr>
            <p:spPr bwMode="auto">
              <a:xfrm>
                <a:off x="3060" y="1392"/>
                <a:ext cx="1131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800">
                    <a:latin typeface="Comic Sans MS" charset="0"/>
                  </a:rPr>
                  <a:t>SAL intrusion &gt;</a:t>
                </a:r>
              </a:p>
              <a:p>
                <a:pPr algn="ctr"/>
                <a:r>
                  <a:rPr lang="en-US" sz="1800">
                    <a:latin typeface="Comic Sans MS" charset="0"/>
                  </a:rPr>
                  <a:t>Downdraft?</a:t>
                </a:r>
              </a:p>
            </p:txBody>
          </p:sp>
          <p:sp>
            <p:nvSpPr>
              <p:cNvPr id="38932" name="Text Box 20"/>
              <p:cNvSpPr txBox="1">
                <a:spLocks noChangeArrowheads="1"/>
              </p:cNvSpPr>
              <p:nvPr/>
            </p:nvSpPr>
            <p:spPr bwMode="auto">
              <a:xfrm>
                <a:off x="3891" y="3648"/>
                <a:ext cx="1066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76 kt ENE jet</a:t>
                </a:r>
              </a:p>
            </p:txBody>
          </p:sp>
        </p:grpSp>
        <p:grpSp>
          <p:nvGrpSpPr>
            <p:cNvPr id="38933" name="Group 21"/>
            <p:cNvGrpSpPr>
              <a:grpSpLocks/>
            </p:cNvGrpSpPr>
            <p:nvPr/>
          </p:nvGrpSpPr>
          <p:grpSpPr bwMode="auto">
            <a:xfrm>
              <a:off x="776" y="501"/>
              <a:ext cx="220" cy="2463"/>
              <a:chOff x="776" y="501"/>
              <a:chExt cx="220" cy="2463"/>
            </a:xfrm>
          </p:grpSpPr>
          <p:sp>
            <p:nvSpPr>
              <p:cNvPr id="38934" name="Oval 22"/>
              <p:cNvSpPr>
                <a:spLocks noChangeArrowheads="1"/>
              </p:cNvSpPr>
              <p:nvPr/>
            </p:nvSpPr>
            <p:spPr bwMode="auto">
              <a:xfrm>
                <a:off x="804" y="2772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935" name="Oval 23"/>
              <p:cNvSpPr>
                <a:spLocks noChangeArrowheads="1"/>
              </p:cNvSpPr>
              <p:nvPr/>
            </p:nvSpPr>
            <p:spPr bwMode="auto">
              <a:xfrm>
                <a:off x="776" y="501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973" name="Group 61"/>
          <p:cNvGrpSpPr>
            <a:grpSpLocks/>
          </p:cNvGrpSpPr>
          <p:nvPr/>
        </p:nvGrpSpPr>
        <p:grpSpPr bwMode="auto">
          <a:xfrm>
            <a:off x="1981200" y="0"/>
            <a:ext cx="7150100" cy="6780213"/>
            <a:chOff x="1248" y="0"/>
            <a:chExt cx="4504" cy="4271"/>
          </a:xfrm>
        </p:grpSpPr>
        <p:grpSp>
          <p:nvGrpSpPr>
            <p:cNvPr id="38970" name="Group 58"/>
            <p:cNvGrpSpPr>
              <a:grpSpLocks/>
            </p:cNvGrpSpPr>
            <p:nvPr/>
          </p:nvGrpSpPr>
          <p:grpSpPr bwMode="auto">
            <a:xfrm>
              <a:off x="2735" y="0"/>
              <a:ext cx="3017" cy="4271"/>
              <a:chOff x="2735" y="0"/>
              <a:chExt cx="3017" cy="4271"/>
            </a:xfrm>
          </p:grpSpPr>
          <p:pic>
            <p:nvPicPr>
              <p:cNvPr id="38968" name="Picture 56" descr="D20090820_110704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0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8969" name="Picture 57" descr="D20090820_110704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2159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967" name="Text Box 55"/>
              <p:cNvSpPr txBox="1">
                <a:spLocks noChangeArrowheads="1"/>
              </p:cNvSpPr>
              <p:nvPr/>
            </p:nvSpPr>
            <p:spPr bwMode="auto">
              <a:xfrm>
                <a:off x="4082" y="3504"/>
                <a:ext cx="105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80 kt ESE jet</a:t>
                </a:r>
              </a:p>
            </p:txBody>
          </p:sp>
          <p:sp>
            <p:nvSpPr>
              <p:cNvPr id="38966" name="Text Box 54"/>
              <p:cNvSpPr txBox="1">
                <a:spLocks noChangeArrowheads="1"/>
              </p:cNvSpPr>
              <p:nvPr/>
            </p:nvSpPr>
            <p:spPr bwMode="auto">
              <a:xfrm>
                <a:off x="4650" y="1349"/>
                <a:ext cx="103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SAL intrusion</a:t>
                </a:r>
              </a:p>
            </p:txBody>
          </p:sp>
        </p:grpSp>
        <p:grpSp>
          <p:nvGrpSpPr>
            <p:cNvPr id="38972" name="Group 60"/>
            <p:cNvGrpSpPr>
              <a:grpSpLocks/>
            </p:cNvGrpSpPr>
            <p:nvPr/>
          </p:nvGrpSpPr>
          <p:grpSpPr bwMode="auto">
            <a:xfrm>
              <a:off x="1248" y="462"/>
              <a:ext cx="235" cy="2471"/>
              <a:chOff x="1248" y="462"/>
              <a:chExt cx="235" cy="2471"/>
            </a:xfrm>
          </p:grpSpPr>
          <p:sp>
            <p:nvSpPr>
              <p:cNvPr id="38965" name="Oval 53"/>
              <p:cNvSpPr>
                <a:spLocks noChangeArrowheads="1"/>
              </p:cNvSpPr>
              <p:nvPr/>
            </p:nvSpPr>
            <p:spPr bwMode="auto">
              <a:xfrm>
                <a:off x="1248" y="462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971" name="Oval 59"/>
              <p:cNvSpPr>
                <a:spLocks noChangeArrowheads="1"/>
              </p:cNvSpPr>
              <p:nvPr/>
            </p:nvSpPr>
            <p:spPr bwMode="auto">
              <a:xfrm>
                <a:off x="1291" y="2741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936" name="Group 24"/>
          <p:cNvGrpSpPr>
            <a:grpSpLocks/>
          </p:cNvGrpSpPr>
          <p:nvPr/>
        </p:nvGrpSpPr>
        <p:grpSpPr bwMode="auto">
          <a:xfrm>
            <a:off x="2254250" y="0"/>
            <a:ext cx="6877050" cy="6781800"/>
            <a:chOff x="1420" y="0"/>
            <a:chExt cx="4332" cy="4272"/>
          </a:xfrm>
        </p:grpSpPr>
        <p:grpSp>
          <p:nvGrpSpPr>
            <p:cNvPr id="38937" name="Group 25"/>
            <p:cNvGrpSpPr>
              <a:grpSpLocks/>
            </p:cNvGrpSpPr>
            <p:nvPr/>
          </p:nvGrpSpPr>
          <p:grpSpPr bwMode="auto">
            <a:xfrm>
              <a:off x="2735" y="0"/>
              <a:ext cx="3017" cy="4272"/>
              <a:chOff x="2735" y="0"/>
              <a:chExt cx="3017" cy="4272"/>
            </a:xfrm>
          </p:grpSpPr>
          <p:pic>
            <p:nvPicPr>
              <p:cNvPr id="38938" name="Picture 26" descr="D20090820_102629"/>
              <p:cNvPicPr>
                <a:picLocks noChangeAspect="1"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0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939" name="Text Box 27"/>
              <p:cNvSpPr txBox="1">
                <a:spLocks noChangeArrowheads="1"/>
              </p:cNvSpPr>
              <p:nvPr/>
            </p:nvSpPr>
            <p:spPr bwMode="auto">
              <a:xfrm>
                <a:off x="3080" y="1373"/>
                <a:ext cx="1529" cy="4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SAL intrusion?</a:t>
                </a:r>
              </a:p>
              <a:p>
                <a:r>
                  <a:rPr lang="en-US" sz="1800">
                    <a:latin typeface="Comic Sans MS" charset="0"/>
                  </a:rPr>
                  <a:t>(collocated with jet) </a:t>
                </a:r>
              </a:p>
            </p:txBody>
          </p:sp>
          <p:pic>
            <p:nvPicPr>
              <p:cNvPr id="38940" name="Picture 28" descr="D20090820_102629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735" y="2160"/>
                <a:ext cx="3017" cy="21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8941" name="Text Box 29"/>
              <p:cNvSpPr txBox="1">
                <a:spLocks noChangeArrowheads="1"/>
              </p:cNvSpPr>
              <p:nvPr/>
            </p:nvSpPr>
            <p:spPr bwMode="auto">
              <a:xfrm>
                <a:off x="4320" y="3495"/>
                <a:ext cx="96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86 kt SE jet</a:t>
                </a:r>
              </a:p>
            </p:txBody>
          </p:sp>
        </p:grpSp>
        <p:grpSp>
          <p:nvGrpSpPr>
            <p:cNvPr id="38942" name="Group 30"/>
            <p:cNvGrpSpPr>
              <a:grpSpLocks/>
            </p:cNvGrpSpPr>
            <p:nvPr/>
          </p:nvGrpSpPr>
          <p:grpSpPr bwMode="auto">
            <a:xfrm>
              <a:off x="1420" y="684"/>
              <a:ext cx="236" cy="2478"/>
              <a:chOff x="1420" y="684"/>
              <a:chExt cx="236" cy="2478"/>
            </a:xfrm>
          </p:grpSpPr>
          <p:sp>
            <p:nvSpPr>
              <p:cNvPr id="38943" name="Oval 31"/>
              <p:cNvSpPr>
                <a:spLocks noChangeArrowheads="1"/>
              </p:cNvSpPr>
              <p:nvPr/>
            </p:nvSpPr>
            <p:spPr bwMode="auto">
              <a:xfrm>
                <a:off x="1420" y="684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sp>
            <p:nvSpPr>
              <p:cNvPr id="38944" name="Oval 32"/>
              <p:cNvSpPr>
                <a:spLocks noChangeArrowheads="1"/>
              </p:cNvSpPr>
              <p:nvPr/>
            </p:nvSpPr>
            <p:spPr bwMode="auto">
              <a:xfrm>
                <a:off x="1464" y="2970"/>
                <a:ext cx="192" cy="192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38956" name="Group 44"/>
          <p:cNvGrpSpPr>
            <a:grpSpLocks/>
          </p:cNvGrpSpPr>
          <p:nvPr/>
        </p:nvGrpSpPr>
        <p:grpSpPr bwMode="auto">
          <a:xfrm>
            <a:off x="2498725" y="0"/>
            <a:ext cx="6632575" cy="6780213"/>
            <a:chOff x="1574" y="0"/>
            <a:chExt cx="4178" cy="4271"/>
          </a:xfrm>
        </p:grpSpPr>
        <p:sp>
          <p:nvSpPr>
            <p:cNvPr id="38957" name="Oval 45"/>
            <p:cNvSpPr>
              <a:spLocks noChangeArrowheads="1"/>
            </p:cNvSpPr>
            <p:nvPr/>
          </p:nvSpPr>
          <p:spPr bwMode="auto">
            <a:xfrm>
              <a:off x="1574" y="1185"/>
              <a:ext cx="192" cy="1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  <p:grpSp>
          <p:nvGrpSpPr>
            <p:cNvPr id="38958" name="Group 46"/>
            <p:cNvGrpSpPr>
              <a:grpSpLocks/>
            </p:cNvGrpSpPr>
            <p:nvPr/>
          </p:nvGrpSpPr>
          <p:grpSpPr bwMode="auto">
            <a:xfrm>
              <a:off x="2735" y="0"/>
              <a:ext cx="3017" cy="4271"/>
              <a:chOff x="2735" y="0"/>
              <a:chExt cx="3017" cy="4271"/>
            </a:xfrm>
          </p:grpSpPr>
          <p:grpSp>
            <p:nvGrpSpPr>
              <p:cNvPr id="38959" name="Group 47"/>
              <p:cNvGrpSpPr>
                <a:grpSpLocks/>
              </p:cNvGrpSpPr>
              <p:nvPr/>
            </p:nvGrpSpPr>
            <p:grpSpPr bwMode="auto">
              <a:xfrm>
                <a:off x="2735" y="0"/>
                <a:ext cx="3017" cy="4271"/>
                <a:chOff x="2735" y="0"/>
                <a:chExt cx="3017" cy="4271"/>
              </a:xfrm>
            </p:grpSpPr>
            <p:pic>
              <p:nvPicPr>
                <p:cNvPr id="38960" name="Picture 48" descr="D20090820_094951"/>
                <p:cNvPicPr>
                  <a:picLocks noChangeAspect="1" noChangeArrowheads="1"/>
                </p:cNvPicPr>
                <p:nvPr/>
              </p:nvPicPr>
              <p:blipFill>
                <a:blip r:embed="rId14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5" y="2159"/>
                  <a:ext cx="3017" cy="2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961" name="Picture 49" descr="D20090820_094951"/>
                <p:cNvPicPr>
                  <a:picLocks noChangeAspect="1" noChangeArrowheads="1"/>
                </p:cNvPicPr>
                <p:nvPr/>
              </p:nvPicPr>
              <p:blipFill>
                <a:blip r:embed="rId15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2735" y="0"/>
                  <a:ext cx="3017" cy="211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38962" name="Text Box 50"/>
              <p:cNvSpPr txBox="1">
                <a:spLocks noChangeArrowheads="1"/>
              </p:cNvSpPr>
              <p:nvPr/>
            </p:nvSpPr>
            <p:spPr bwMode="auto">
              <a:xfrm>
                <a:off x="3863" y="1056"/>
                <a:ext cx="103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SAL intrusion</a:t>
                </a:r>
              </a:p>
            </p:txBody>
          </p:sp>
          <p:sp>
            <p:nvSpPr>
              <p:cNvPr id="38963" name="Text Box 51"/>
              <p:cNvSpPr txBox="1">
                <a:spLocks noChangeArrowheads="1"/>
              </p:cNvSpPr>
              <p:nvPr/>
            </p:nvSpPr>
            <p:spPr bwMode="auto">
              <a:xfrm>
                <a:off x="4181" y="3320"/>
                <a:ext cx="1061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r>
                  <a:rPr lang="en-US" sz="1800">
                    <a:latin typeface="Comic Sans MS" charset="0"/>
                  </a:rPr>
                  <a:t>46 kt SSE jet</a:t>
                </a:r>
              </a:p>
            </p:txBody>
          </p:sp>
        </p:grpSp>
        <p:sp>
          <p:nvSpPr>
            <p:cNvPr id="38964" name="Oval 52"/>
            <p:cNvSpPr>
              <a:spLocks noChangeArrowheads="1"/>
            </p:cNvSpPr>
            <p:nvPr/>
          </p:nvSpPr>
          <p:spPr bwMode="auto">
            <a:xfrm>
              <a:off x="1627" y="3451"/>
              <a:ext cx="192" cy="192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4613" y="3273425"/>
            <a:ext cx="3581400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9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5654</TotalTime>
  <Words>830</Words>
  <Application>Microsoft Office PowerPoint</Application>
  <PresentationFormat>On-screen Show (4:3)</PresentationFormat>
  <Paragraphs>221</Paragraphs>
  <Slides>20</Slides>
  <Notes>11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Office Theme</vt:lpstr>
      <vt:lpstr>Equation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>University of Miami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Jason P. Dunion</dc:creator>
  <cp:lastModifiedBy>Administrator</cp:lastModifiedBy>
  <cp:revision>158</cp:revision>
  <dcterms:created xsi:type="dcterms:W3CDTF">2011-02-16T19:55:56Z</dcterms:created>
  <dcterms:modified xsi:type="dcterms:W3CDTF">2011-03-02T17:21:20Z</dcterms:modified>
</cp:coreProperties>
</file>