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49" r:id="rId2"/>
    <p:sldId id="350" r:id="rId3"/>
    <p:sldId id="352" r:id="rId4"/>
    <p:sldId id="353" r:id="rId5"/>
    <p:sldId id="354" r:id="rId6"/>
    <p:sldId id="355" r:id="rId7"/>
    <p:sldId id="408" r:id="rId8"/>
    <p:sldId id="371" r:id="rId9"/>
    <p:sldId id="418" r:id="rId10"/>
    <p:sldId id="428" r:id="rId11"/>
    <p:sldId id="429" r:id="rId12"/>
    <p:sldId id="367" r:id="rId13"/>
    <p:sldId id="378" r:id="rId14"/>
    <p:sldId id="379" r:id="rId15"/>
    <p:sldId id="380" r:id="rId16"/>
    <p:sldId id="381" r:id="rId17"/>
    <p:sldId id="382" r:id="rId18"/>
    <p:sldId id="383" r:id="rId19"/>
    <p:sldId id="393" r:id="rId20"/>
    <p:sldId id="395" r:id="rId21"/>
    <p:sldId id="412" r:id="rId22"/>
    <p:sldId id="397" r:id="rId23"/>
    <p:sldId id="398" r:id="rId24"/>
    <p:sldId id="374" r:id="rId25"/>
    <p:sldId id="359" r:id="rId26"/>
    <p:sldId id="404" r:id="rId27"/>
    <p:sldId id="405" r:id="rId28"/>
    <p:sldId id="427" r:id="rId29"/>
    <p:sldId id="430" r:id="rId30"/>
    <p:sldId id="410" r:id="rId31"/>
    <p:sldId id="411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Mey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A7FFFF"/>
    <a:srgbClr val="A3FFFF"/>
    <a:srgbClr val="CCFFFF"/>
    <a:srgbClr val="FF66FF"/>
    <a:srgbClr val="FFCCFF"/>
    <a:srgbClr val="FF99FF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689" autoAdjust="0"/>
    <p:restoredTop sz="71593" autoAdjust="0"/>
  </p:normalViewPr>
  <p:slideViewPr>
    <p:cSldViewPr>
      <p:cViewPr>
        <p:scale>
          <a:sx n="75" d="100"/>
          <a:sy n="75" d="100"/>
        </p:scale>
        <p:origin x="-11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4160" y="-12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wmeyer:TC_Fcasts2010:TC%20HeidkeSumma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wmeyer:TC_Fcasts2010:TC%20Heidke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/>
              <a:t>Skill in Predicting</a:t>
            </a:r>
            <a:r>
              <a:rPr lang="en-US" baseline="0" dirty="0"/>
              <a:t> </a:t>
            </a:r>
            <a:r>
              <a:rPr lang="en-US" baseline="0" dirty="0" smtClean="0"/>
              <a:t>Formation of </a:t>
            </a:r>
            <a:r>
              <a:rPr lang="en-US" baseline="0" dirty="0"/>
              <a:t>TCs</a:t>
            </a:r>
            <a:endParaRPr lang="en-US" dirty="0"/>
          </a:p>
        </c:rich>
      </c:tx>
    </c:title>
    <c:plotArea>
      <c:layout>
        <c:manualLayout>
          <c:layoutTarget val="inner"/>
          <c:xMode val="edge"/>
          <c:yMode val="edge"/>
          <c:x val="9.1905074365704345E-2"/>
          <c:y val="0.19701951881908522"/>
          <c:w val="0.87753937007874105"/>
          <c:h val="0.56821116128193405"/>
        </c:manualLayout>
      </c:layout>
      <c:barChart>
        <c:barDir val="col"/>
        <c:grouping val="clustered"/>
        <c:ser>
          <c:idx val="0"/>
          <c:order val="0"/>
          <c:tx>
            <c:strRef>
              <c:f>'2009'!$AX$121</c:f>
              <c:strCache>
                <c:ptCount val="1"/>
                <c:pt idx="0">
                  <c:v>NPS</c:v>
                </c:pt>
              </c:strCache>
            </c:strRef>
          </c:tx>
          <c:cat>
            <c:strRef>
              <c:f>'2009'!$AW$122:$AW$125</c:f>
              <c:strCache>
                <c:ptCount val="4"/>
                <c:pt idx="0">
                  <c:v>PC</c:v>
                </c:pt>
                <c:pt idx="1">
                  <c:v>POD</c:v>
                </c:pt>
                <c:pt idx="2">
                  <c:v>FAR</c:v>
                </c:pt>
                <c:pt idx="3">
                  <c:v>HSS</c:v>
                </c:pt>
              </c:strCache>
            </c:strRef>
          </c:cat>
          <c:val>
            <c:numRef>
              <c:f>'2009'!$AX$122:$AX$125</c:f>
              <c:numCache>
                <c:formatCode>General</c:formatCode>
                <c:ptCount val="4"/>
                <c:pt idx="0">
                  <c:v>0.6850000000000025</c:v>
                </c:pt>
                <c:pt idx="1">
                  <c:v>0.8</c:v>
                </c:pt>
                <c:pt idx="2">
                  <c:v>0.47300000000000031</c:v>
                </c:pt>
                <c:pt idx="3">
                  <c:v>0.378000000000002</c:v>
                </c:pt>
              </c:numCache>
            </c:numRef>
          </c:val>
        </c:ser>
        <c:axId val="36181120"/>
        <c:axId val="36182656"/>
      </c:barChart>
      <c:catAx>
        <c:axId val="361811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 i="0"/>
            </a:pPr>
            <a:endParaRPr lang="en-US"/>
          </a:p>
        </c:txPr>
        <c:crossAx val="36182656"/>
        <c:crosses val="autoZero"/>
        <c:auto val="1"/>
        <c:lblAlgn val="ctr"/>
        <c:lblOffset val="100"/>
      </c:catAx>
      <c:valAx>
        <c:axId val="36182656"/>
        <c:scaling>
          <c:orientation val="minMax"/>
          <c:max val="0.9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3618112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Skill in Predicting non-Formation</a:t>
            </a:r>
            <a:r>
              <a:rPr lang="en-US" baseline="0" dirty="0" smtClean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13691185476815401"/>
          <c:y val="4.6370961116671498E-3"/>
        </c:manualLayout>
      </c:layout>
    </c:title>
    <c:plotArea>
      <c:layout>
        <c:manualLayout>
          <c:layoutTarget val="inner"/>
          <c:xMode val="edge"/>
          <c:yMode val="edge"/>
          <c:x val="9.1905074365704345E-2"/>
          <c:y val="0.197019518819085"/>
          <c:w val="0.87753937007874105"/>
          <c:h val="0.56821116128193405"/>
        </c:manualLayout>
      </c:layout>
      <c:barChart>
        <c:barDir val="col"/>
        <c:grouping val="clustered"/>
        <c:ser>
          <c:idx val="0"/>
          <c:order val="0"/>
          <c:tx>
            <c:strRef>
              <c:f>'2009'!$BG$123</c:f>
              <c:strCache>
                <c:ptCount val="1"/>
                <c:pt idx="0">
                  <c:v>NPS</c:v>
                </c:pt>
              </c:strCache>
            </c:strRef>
          </c:tx>
          <c:cat>
            <c:strRef>
              <c:f>'2009'!$BF$124:$BF$127</c:f>
              <c:strCache>
                <c:ptCount val="4"/>
                <c:pt idx="0">
                  <c:v>PC</c:v>
                </c:pt>
                <c:pt idx="1">
                  <c:v>POD</c:v>
                </c:pt>
                <c:pt idx="2">
                  <c:v>FAR</c:v>
                </c:pt>
                <c:pt idx="3">
                  <c:v>HSS</c:v>
                </c:pt>
              </c:strCache>
            </c:strRef>
          </c:cat>
          <c:val>
            <c:numRef>
              <c:f>'2009'!$BG$124:$BG$127</c:f>
              <c:numCache>
                <c:formatCode>General</c:formatCode>
                <c:ptCount val="4"/>
                <c:pt idx="0">
                  <c:v>0.68500000000000005</c:v>
                </c:pt>
                <c:pt idx="1">
                  <c:v>0.625000000000003</c:v>
                </c:pt>
                <c:pt idx="2">
                  <c:v>0.14300000000000004</c:v>
                </c:pt>
                <c:pt idx="3">
                  <c:v>0.377000000000002</c:v>
                </c:pt>
              </c:numCache>
            </c:numRef>
          </c:val>
        </c:ser>
        <c:axId val="36276096"/>
        <c:axId val="36277632"/>
      </c:barChart>
      <c:catAx>
        <c:axId val="36276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 i="0"/>
            </a:pPr>
            <a:endParaRPr lang="en-US"/>
          </a:p>
        </c:txPr>
        <c:crossAx val="36277632"/>
        <c:crosses val="autoZero"/>
        <c:auto val="1"/>
        <c:lblAlgn val="ctr"/>
        <c:lblOffset val="100"/>
      </c:catAx>
      <c:valAx>
        <c:axId val="36277632"/>
        <c:scaling>
          <c:orientation val="minMax"/>
          <c:max val="0.9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36276096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9C97221-712C-4C0C-9DD4-EBBFCE9DE66B}" type="datetimeFigureOut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00AAF3-8774-419A-9178-A5821D5CE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5119887-0171-4A4E-9570-D4DD2BCF43C2}" type="datetimeFigureOut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F497445-22D3-462A-9C44-0969DD92A1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9D9442E9-03D6-44E9-A99F-F74B4CB944AE}" type="slidenum">
              <a:rPr lang="en-US" sz="1200"/>
              <a:pPr algn="r" defTabSz="931863"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2C61D-43EB-4094-B046-D672D791029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A44EC-C773-4F8B-9C18-73860032F57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/>
            <a:fld id="{6A40EF90-619B-4C4A-8279-159A27CC2256}" type="slidenum">
              <a:rPr lang="en-US" sz="1200"/>
              <a:pPr algn="r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B07FB-BEBA-4E0D-9A74-EEE21B6F4DC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12813"/>
            <a:fld id="{B1259E43-4C3F-4F6E-B761-85DA403DD12D}" type="slidenum">
              <a:rPr lang="en-US" sz="1200">
                <a:cs typeface="Arial" charset="0"/>
              </a:rPr>
              <a:pPr algn="r" defTabSz="912813"/>
              <a:t>25</a:t>
            </a:fld>
            <a:endParaRPr lang="en-US" sz="1200">
              <a:cs typeface="Arial" charset="0"/>
            </a:endParaRPr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0" tIns="46581" rIns="93160" bIns="46581" anchor="b"/>
          <a:lstStyle/>
          <a:p>
            <a:pPr algn="r" defTabSz="912813"/>
            <a:fld id="{33B54115-FD01-496F-AF6A-F9A7506CF3A6}" type="slidenum">
              <a:rPr lang="en-US" sz="1200">
                <a:cs typeface="Arial" charset="0"/>
              </a:rPr>
              <a:pPr algn="r" defTabSz="912813"/>
              <a:t>25</a:t>
            </a:fld>
            <a:endParaRPr lang="en-US" sz="1200">
              <a:cs typeface="Arial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0" tIns="46581" rIns="93160" bIns="46581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0275"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Reliability 0.0000657, resolution of 0.000329, and uncertainty of 0.00922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5F694-06D5-450E-A220-61686DE74883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AA9DB-89DA-4423-BCB7-10AE4FCE306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 typeface="Calibri" pitchFamily="34" charset="0"/>
              <a:buNone/>
            </a:pPr>
            <a:r>
              <a:rPr lang="en-US" b="1" smtClean="0"/>
              <a:t>A hit for a TC formation is scored if the JTWC first position for a TC shows formation inside or within 2.5o of the forecasted threshold contour on the forecast valid date.</a:t>
            </a:r>
          </a:p>
          <a:p>
            <a:pPr marL="228600" indent="-2286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In 2005 NCEP presented an award to a group of its employees for developing the CFS.  This model led to “the first time in history numerical seasonal predictions were on par with empirical methods.”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Bias corrected field = (raw field – model climo) + observed climo</a:t>
            </a:r>
          </a:p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>
              <a:defRPr/>
            </a:pPr>
            <a:fld id="{E30507A0-1A36-46C2-9EDA-86156B7B2791}" type="slidenum">
              <a:rPr lang="en-US" sz="1200">
                <a:latin typeface="+mn-lt"/>
              </a:rPr>
              <a:pPr algn="r">
                <a:defRPr/>
              </a:pPr>
              <a:t>4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172" tIns="46587" rIns="93172" bIns="46587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/>
            <a:fld id="{9558DC2F-C50E-4747-9E22-D71DA94777D3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172" tIns="46587" rIns="93172" bIns="46587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/>
            <a:fld id="{ED84C846-7624-4329-BBF2-5E324EE83A6A}" type="slidenum">
              <a:rPr lang="en-US" sz="1200">
                <a:latin typeface="Calibri" pitchFamily="34" charset="0"/>
              </a:rPr>
              <a:pPr algn="r"/>
              <a:t>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 typeface="Calibri" pitchFamily="34" charset="0"/>
              <a:buNone/>
            </a:pPr>
            <a:r>
              <a:rPr lang="en-US" b="1" smtClean="0"/>
              <a:t>A hit for a TC formation is scored if the JTWC first position for a TC shows formation inside or within 2.5o of the forecasted threshold contour on the forecast valid date.</a:t>
            </a:r>
          </a:p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5" rIns="93171" bIns="46585" anchor="b"/>
          <a:lstStyle/>
          <a:p>
            <a:pPr algn="r"/>
            <a:fld id="{A02B1D37-F8D2-4263-BB72-C77561BAD167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167" tIns="46585" rIns="93167" bIns="46585"/>
          <a:lstStyle/>
          <a:p>
            <a:r>
              <a:rPr lang="en-US" smtClean="0">
                <a:latin typeface="Arial" charset="0"/>
              </a:rPr>
              <a:t>More qualitative verification now…</a:t>
            </a:r>
          </a:p>
          <a:p>
            <a:r>
              <a:rPr lang="en-US" smtClean="0">
                <a:latin typeface="Arial" charset="0"/>
              </a:rPr>
              <a:t>ENLN based on Oceanic Nino Index.</a:t>
            </a:r>
          </a:p>
          <a:p>
            <a:r>
              <a:rPr lang="en-US" smtClean="0">
                <a:latin typeface="Arial" charset="0"/>
              </a:rPr>
              <a:t>Probabilities are in daily time steps.  </a:t>
            </a:r>
          </a:p>
          <a:p>
            <a:r>
              <a:rPr lang="en-US" smtClean="0">
                <a:solidFill>
                  <a:srgbClr val="7F7F7F"/>
                </a:solidFill>
                <a:latin typeface="Arial" charset="0"/>
              </a:rPr>
              <a:t>El Niño (non-Modoki): 1982, 1987, 1991, and 1997 </a:t>
            </a:r>
          </a:p>
          <a:p>
            <a:r>
              <a:rPr lang="en-US" smtClean="0">
                <a:solidFill>
                  <a:srgbClr val="7F7F7F"/>
                </a:solidFill>
                <a:latin typeface="Arial" charset="0"/>
              </a:rPr>
              <a:t>La Niña: 1985, 1988, 1999, and 2000 </a:t>
            </a:r>
          </a:p>
          <a:p>
            <a:endParaRPr lang="en-US" smtClean="0">
              <a:latin typeface="Arial" charset="0"/>
            </a:endParaRPr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7" tIns="46585" rIns="93167" bIns="46585" anchor="b"/>
          <a:lstStyle/>
          <a:p>
            <a:pPr algn="r" defTabSz="911225"/>
            <a:fld id="{22A1C715-4F03-4BE1-AF04-6F98DDAD1188}" type="slidenum">
              <a:rPr lang="en-US" sz="1200">
                <a:latin typeface="Calibri" pitchFamily="34" charset="0"/>
                <a:cs typeface="Arial" charset="0"/>
              </a:rPr>
              <a:pPr algn="r" defTabSz="911225"/>
              <a:t>9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B90FC-E876-4A5A-863F-941474430474}" type="datetime1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775C9-D545-4C10-91E4-80B02766A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E584-BFE5-4F3B-985E-B4F9CA9B2F0D}" type="datetime1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362BA-3005-42F5-9350-E4399076C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CE3CB-62CB-4860-B027-0EEFB8402B34}" type="datetime1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838E-D56C-43D6-A069-F8AB920FD0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34FD9-8927-4086-8449-D0775A5BA8E2}" type="datetime1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0B21-53E1-47FC-AB9C-AA3657B41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52BA6-985A-4F9C-8EFB-339EF4D37D32}" type="datetime1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FBF0-5EC9-4624-BE7C-23CD07C1A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C978-C065-4B32-A5A8-BCB81F6E53C9}" type="datetime1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44D2-2196-4A7C-BFAD-16E1103BEC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049D-18FA-4CDD-930D-18FB6F2B2A16}" type="datetime1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64CA-3F61-4A06-8FB3-A98406F187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9254-2FF0-4EB2-9FE8-8E7E9A381D16}" type="datetime1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99D16-B6A1-41B9-B697-51DEC464C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0DFEC-2DC4-4118-84CB-3994851A5B6E}" type="datetime1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E58B4-D6C5-4A09-9F1B-7245C104C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2F2F-7A25-4243-B4CF-35513E076F69}" type="datetime1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C243-4D2E-4726-A7BC-5C4922075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4F01-3B84-415C-B0E1-8FC41DE45C2C}" type="datetime1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1232-6171-414E-859E-B9C4657637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CB4572-DBDA-4411-8B7C-E0F4A3CCC605}" type="datetime1">
              <a:rPr lang="en-US"/>
              <a:pPr>
                <a:defRPr/>
              </a:pPr>
              <a:t>3/2/2011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7AE096-138B-46D5-A8C9-9D602C0A2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urphree@np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mailto:dwmeyer@nps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wmeyer@nps.edu" TargetMode="Externa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F8644-192A-42A8-8391-4296F844D577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36B46CA-F40B-40D5-9E58-AE3A2F90448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338138" y="6181725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Presented at the 2011 Interdepartmental Hurricane Conference</a:t>
            </a:r>
          </a:p>
          <a:p>
            <a:pPr algn="ctr"/>
            <a:r>
              <a:rPr lang="en-US" sz="1400" b="1"/>
              <a:t>Miami, FL, 28 February – 03 March 2011</a:t>
            </a:r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6864350" y="3922713"/>
            <a:ext cx="1997075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05W (Dianmu)</a:t>
            </a:r>
          </a:p>
          <a:p>
            <a:r>
              <a:rPr lang="en-US" sz="1200" b="1"/>
              <a:t>approaches South Korea</a:t>
            </a:r>
          </a:p>
          <a:p>
            <a:r>
              <a:rPr lang="en-US" sz="1200" b="1"/>
              <a:t>10 August 2010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992188" y="139700"/>
            <a:ext cx="7162800" cy="21415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Intraseasonal to Seasonal Prediction of</a:t>
            </a:r>
          </a:p>
          <a:p>
            <a:pPr algn="ctr"/>
            <a:r>
              <a:rPr lang="en-US" sz="2400" b="1"/>
              <a:t>Tropical Cyclogenesis:</a:t>
            </a:r>
          </a:p>
          <a:p>
            <a:pPr algn="ctr"/>
            <a:r>
              <a:rPr lang="en-US" sz="2400" b="1"/>
              <a:t>A Statistical-Dynamical Forecast System</a:t>
            </a:r>
          </a:p>
          <a:p>
            <a:pPr algn="ctr"/>
            <a:endParaRPr lang="en-US" sz="1200" b="1"/>
          </a:p>
          <a:p>
            <a:pPr algn="ctr"/>
            <a:r>
              <a:rPr lang="en-US" b="1"/>
              <a:t>Tom Murphree and David Meyer</a:t>
            </a:r>
          </a:p>
          <a:p>
            <a:pPr algn="ctr"/>
            <a:r>
              <a:rPr lang="en-US" b="1"/>
              <a:t>Naval Postgraduate School</a:t>
            </a:r>
          </a:p>
          <a:p>
            <a:pPr algn="ctr"/>
            <a:r>
              <a:rPr lang="en-US" sz="1400" b="1">
                <a:hlinkClick r:id="rId3"/>
              </a:rPr>
              <a:t>murphree@nps.edu</a:t>
            </a:r>
            <a:r>
              <a:rPr lang="en-US" sz="1400" b="1"/>
              <a:t> and </a:t>
            </a:r>
            <a:r>
              <a:rPr lang="en-US" sz="1400" b="1">
                <a:hlinkClick r:id="rId4"/>
              </a:rPr>
              <a:t>dwmeyer@nps.edu</a:t>
            </a:r>
            <a:r>
              <a:rPr lang="en-US" sz="1400" b="1"/>
              <a:t> </a:t>
            </a:r>
          </a:p>
        </p:txBody>
      </p:sp>
      <p:pic>
        <p:nvPicPr>
          <p:cNvPr id="15366" name="Picture 8" descr="Picture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8263" y="2430463"/>
            <a:ext cx="2903537" cy="3706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81000" y="2743200"/>
            <a:ext cx="3276600" cy="285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r>
              <a:rPr lang="en-US" sz="1600" b="1">
                <a:solidFill>
                  <a:schemeClr val="folHlink"/>
                </a:solidFill>
              </a:rPr>
              <a:t>NPS Contributors:</a:t>
            </a:r>
          </a:p>
          <a:p>
            <a:pPr marL="177800" indent="-177800">
              <a:buFontTx/>
              <a:buChar char="•"/>
            </a:pPr>
            <a:r>
              <a:rPr lang="en-US" sz="1600" b="1"/>
              <a:t>Bryan Mundhenk</a:t>
            </a:r>
          </a:p>
          <a:p>
            <a:pPr marL="177800" indent="-177800">
              <a:buFontTx/>
              <a:buChar char="•"/>
            </a:pPr>
            <a:r>
              <a:rPr lang="en-US" sz="1600" b="1"/>
              <a:t>Chad Raynak</a:t>
            </a:r>
          </a:p>
          <a:p>
            <a:pPr marL="177800" indent="-177800">
              <a:buFontTx/>
              <a:buChar char="•"/>
            </a:pPr>
            <a:r>
              <a:rPr lang="en-US" sz="1600" b="1"/>
              <a:t>Stephanie Johnson</a:t>
            </a:r>
          </a:p>
          <a:p>
            <a:pPr marL="177800" indent="-177800">
              <a:buFontTx/>
              <a:buChar char="•"/>
            </a:pPr>
            <a:r>
              <a:rPr lang="en-US" sz="1600" b="1"/>
              <a:t>Bob Creasey</a:t>
            </a:r>
          </a:p>
          <a:p>
            <a:pPr marL="177800" indent="-177800"/>
            <a:endParaRPr lang="en-US" sz="1000" b="1">
              <a:solidFill>
                <a:schemeClr val="folHlink"/>
              </a:solidFill>
            </a:endParaRPr>
          </a:p>
          <a:p>
            <a:pPr marL="177800" indent="-177800"/>
            <a:r>
              <a:rPr lang="en-US" sz="1600" b="1">
                <a:solidFill>
                  <a:schemeClr val="folHlink"/>
                </a:solidFill>
              </a:rPr>
              <a:t>Coordination / Collaboration:</a:t>
            </a:r>
          </a:p>
          <a:p>
            <a:pPr marL="177800" indent="-177800">
              <a:buFontTx/>
              <a:buChar char="•"/>
            </a:pPr>
            <a:r>
              <a:rPr lang="en-US" sz="1600" b="1"/>
              <a:t>DOD:  FNMOC, JTWC, AFWA</a:t>
            </a:r>
          </a:p>
          <a:p>
            <a:pPr marL="177800" indent="-177800">
              <a:buFontTx/>
              <a:buChar char="•"/>
            </a:pPr>
            <a:r>
              <a:rPr lang="en-US" sz="1600" b="1"/>
              <a:t>NOAA:  CPC </a:t>
            </a:r>
          </a:p>
          <a:p>
            <a:pPr marL="177800" indent="-177800"/>
            <a:endParaRPr lang="en-US" sz="1000" b="1"/>
          </a:p>
          <a:p>
            <a:pPr marL="177800" indent="-177800"/>
            <a:r>
              <a:rPr lang="en-US" sz="1600" b="1">
                <a:solidFill>
                  <a:schemeClr val="folHlink"/>
                </a:solidFill>
              </a:rPr>
              <a:t>Funding:</a:t>
            </a:r>
          </a:p>
          <a:p>
            <a:pPr marL="177800" indent="-177800">
              <a:buFontTx/>
              <a:buChar char="•"/>
            </a:pPr>
            <a:r>
              <a:rPr lang="en-US" sz="1600" b="1"/>
              <a:t>DOD:  USN, USAF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3" descr="untitled2.jpg"/>
          <p:cNvPicPr>
            <a:picLocks noChangeAspect="1"/>
          </p:cNvPicPr>
          <p:nvPr/>
        </p:nvPicPr>
        <p:blipFill>
          <a:blip r:embed="rId3"/>
          <a:srcRect l="31259" t="35844" r="30269" b="28255"/>
          <a:stretch>
            <a:fillRect/>
          </a:stretch>
        </p:blipFill>
        <p:spPr bwMode="auto">
          <a:xfrm>
            <a:off x="1636713" y="685800"/>
            <a:ext cx="5878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821F9-F77D-4606-87B0-3C27856F4984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3795" name="TextBox 8"/>
          <p:cNvSpPr txBox="1">
            <a:spLocks noChangeArrowheads="1"/>
          </p:cNvSpPr>
          <p:nvPr/>
        </p:nvSpPr>
        <p:spPr bwMode="auto">
          <a:xfrm>
            <a:off x="2030413" y="419100"/>
            <a:ext cx="5065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folHlink"/>
                </a:solidFill>
              </a:rPr>
              <a:t>TC Formation Locations, Jan – Dec 2009</a:t>
            </a:r>
          </a:p>
        </p:txBody>
      </p:sp>
      <p:sp>
        <p:nvSpPr>
          <p:cNvPr id="33796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0" y="0"/>
            <a:ext cx="8351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TC Formations in Western North Pacific:  2009 and 2010</a:t>
            </a:r>
          </a:p>
        </p:txBody>
      </p:sp>
      <p:sp>
        <p:nvSpPr>
          <p:cNvPr id="33798" name="Text Box 15"/>
          <p:cNvSpPr txBox="1">
            <a:spLocks noChangeArrowheads="1"/>
          </p:cNvSpPr>
          <p:nvPr/>
        </p:nvSpPr>
        <p:spPr bwMode="auto">
          <a:xfrm>
            <a:off x="1157288" y="5181600"/>
            <a:ext cx="68103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Note NW-ward shift in formation locations from 2009 to 2010.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746125" y="6477000"/>
            <a:ext cx="221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* Approximate locations</a:t>
            </a:r>
          </a:p>
        </p:txBody>
      </p:sp>
      <p:sp>
        <p:nvSpPr>
          <p:cNvPr id="33800" name="TextBox 15"/>
          <p:cNvSpPr txBox="1">
            <a:spLocks noChangeArrowheads="1"/>
          </p:cNvSpPr>
          <p:nvPr/>
        </p:nvSpPr>
        <p:spPr bwMode="auto">
          <a:xfrm>
            <a:off x="800100" y="4432300"/>
            <a:ext cx="7658100" cy="6508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28 TC formations in 2009*, with moderate-strong El Nino conditions during the most active TC period, Jul-Oct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Content Placeholder 3" descr="untitled.jpg"/>
          <p:cNvPicPr>
            <a:picLocks noChangeAspect="1"/>
          </p:cNvPicPr>
          <p:nvPr/>
        </p:nvPicPr>
        <p:blipFill>
          <a:blip r:embed="rId3"/>
          <a:srcRect l="31259" t="35844" r="30269" b="28255"/>
          <a:stretch>
            <a:fillRect/>
          </a:stretch>
        </p:blipFill>
        <p:spPr bwMode="auto">
          <a:xfrm>
            <a:off x="1635125" y="685800"/>
            <a:ext cx="58785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F8926-6387-4F29-BD70-82C0971FE09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39DDCF-0919-4FB0-835D-9D39A9903C9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5844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0" y="0"/>
            <a:ext cx="8351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TC Formations in Western North Pacific:  2009 and 2010</a:t>
            </a:r>
          </a:p>
        </p:txBody>
      </p:sp>
      <p:sp>
        <p:nvSpPr>
          <p:cNvPr id="35846" name="Text Box 15"/>
          <p:cNvSpPr txBox="1">
            <a:spLocks noChangeArrowheads="1"/>
          </p:cNvSpPr>
          <p:nvPr/>
        </p:nvSpPr>
        <p:spPr bwMode="auto">
          <a:xfrm>
            <a:off x="1157288" y="5451475"/>
            <a:ext cx="68103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Note NW-ward shift in formation locations from 2009 to 2010.</a:t>
            </a: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746125" y="6477000"/>
            <a:ext cx="6650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* Approximate locations; will be updated after release of 2010 best track data</a:t>
            </a:r>
          </a:p>
        </p:txBody>
      </p:sp>
      <p:sp>
        <p:nvSpPr>
          <p:cNvPr id="35848" name="TextBox 15"/>
          <p:cNvSpPr txBox="1">
            <a:spLocks noChangeArrowheads="1"/>
          </p:cNvSpPr>
          <p:nvPr/>
        </p:nvSpPr>
        <p:spPr bwMode="auto">
          <a:xfrm>
            <a:off x="800100" y="4432300"/>
            <a:ext cx="7518400" cy="9255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19 TC formations in 2010*, with strong La Nina conditions during the most active TC period, Jul-Oct 2010.  Lowest number of formations in last 41 years.</a:t>
            </a:r>
          </a:p>
        </p:txBody>
      </p:sp>
      <p:sp>
        <p:nvSpPr>
          <p:cNvPr id="35849" name="TextBox 5"/>
          <p:cNvSpPr txBox="1">
            <a:spLocks noChangeArrowheads="1"/>
          </p:cNvSpPr>
          <p:nvPr/>
        </p:nvSpPr>
        <p:spPr bwMode="auto">
          <a:xfrm>
            <a:off x="2032000" y="412750"/>
            <a:ext cx="506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folHlink"/>
                </a:solidFill>
              </a:rPr>
              <a:t>TC Formation Locations, Jan – Dec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E3898-3B75-488D-BCEC-4208BD9A416F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7890" name="Picture 5" descr="ParmaHeader2.jpg"/>
          <p:cNvPicPr>
            <a:picLocks noChangeAspect="1"/>
          </p:cNvPicPr>
          <p:nvPr/>
        </p:nvPicPr>
        <p:blipFill>
          <a:blip r:embed="rId3"/>
          <a:srcRect b="13014"/>
          <a:stretch>
            <a:fillRect/>
          </a:stretch>
        </p:blipFill>
        <p:spPr bwMode="auto">
          <a:xfrm>
            <a:off x="3505200" y="0"/>
            <a:ext cx="563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itle 7"/>
          <p:cNvSpPr>
            <a:spLocks noGrp="1"/>
          </p:cNvSpPr>
          <p:nvPr>
            <p:ph type="title"/>
          </p:nvPr>
        </p:nvSpPr>
        <p:spPr>
          <a:xfrm>
            <a:off x="1103313" y="50800"/>
            <a:ext cx="7962900" cy="762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90 Day Lead Forecasts: Early Indications of TC Formation Anomalies in 2010</a:t>
            </a:r>
          </a:p>
        </p:txBody>
      </p:sp>
      <p:sp>
        <p:nvSpPr>
          <p:cNvPr id="37893" name="TextBox 16"/>
          <p:cNvSpPr txBox="1">
            <a:spLocks noChangeArrowheads="1"/>
          </p:cNvSpPr>
          <p:nvPr/>
        </p:nvSpPr>
        <p:spPr bwMode="auto">
          <a:xfrm>
            <a:off x="5638800" y="914400"/>
            <a:ext cx="3390900" cy="54800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Arial" charset="0"/>
              <a:buAutoNum type="arabicPeriod"/>
            </a:pPr>
            <a:r>
              <a:rPr lang="en-US" sz="1600" b="1"/>
              <a:t>NPS 90 day lead forecasts issued in Mar-May 2010 and valid in Jun-Aug 2010 consistently showed:</a:t>
            </a:r>
          </a:p>
          <a:p>
            <a:pPr marL="635000" lvl="1" indent="-228600">
              <a:buFont typeface="Arial" charset="0"/>
              <a:buAutoNum type="alphaLcPeriod"/>
            </a:pPr>
            <a:r>
              <a:rPr lang="en-US" sz="1600" b="1"/>
              <a:t>Probabilities much lower than for 2009, indicating 2010 would have a relatively few TCs. </a:t>
            </a:r>
          </a:p>
          <a:p>
            <a:pPr marL="635000" lvl="1" indent="-228600">
              <a:buFont typeface="Arial" charset="0"/>
              <a:buAutoNum type="alphaLcPeriod"/>
            </a:pPr>
            <a:r>
              <a:rPr lang="en-US" sz="1600" b="1"/>
              <a:t>Probabilities highest to north and west of main formation region.  </a:t>
            </a:r>
          </a:p>
          <a:p>
            <a:pPr marL="228600" indent="-228600">
              <a:buFont typeface="Arial" charset="0"/>
              <a:buAutoNum type="arabicPeriod"/>
            </a:pPr>
            <a:r>
              <a:rPr lang="en-US" sz="1600" b="1"/>
              <a:t>These forecasts were consistent with expectations for La Nina periods --- but were issued up to three (five) months prior to the first La Nina watch (advisory) issued by CPC/NCEP.</a:t>
            </a:r>
          </a:p>
          <a:p>
            <a:pPr marL="228600" indent="-228600">
              <a:buFont typeface="Arial" charset="0"/>
              <a:buAutoNum type="arabicPeriod"/>
            </a:pPr>
            <a:r>
              <a:rPr lang="en-US" sz="1600" b="1"/>
              <a:t>Good overall correspondence between these forecasts and observed TC formations in 2010</a:t>
            </a:r>
            <a:r>
              <a:rPr lang="en-US" sz="1400" b="1"/>
              <a:t>.</a:t>
            </a:r>
          </a:p>
        </p:txBody>
      </p:sp>
      <p:grpSp>
        <p:nvGrpSpPr>
          <p:cNvPr id="37894" name="Group 18"/>
          <p:cNvGrpSpPr>
            <a:grpSpLocks/>
          </p:cNvGrpSpPr>
          <p:nvPr/>
        </p:nvGrpSpPr>
        <p:grpSpPr bwMode="auto">
          <a:xfrm>
            <a:off x="12700" y="876300"/>
            <a:ext cx="5545138" cy="5680075"/>
            <a:chOff x="0" y="613"/>
            <a:chExt cx="3493" cy="3578"/>
          </a:xfrm>
        </p:grpSpPr>
        <p:pic>
          <p:nvPicPr>
            <p:cNvPr id="37896" name="Picture 12" descr="Case-7-valid 06152010.png"/>
            <p:cNvPicPr>
              <a:picLocks noChangeAspect="1"/>
            </p:cNvPicPr>
            <p:nvPr/>
          </p:nvPicPr>
          <p:blipFill>
            <a:blip r:embed="rId5"/>
            <a:srcRect l="9077" t="29642" r="5893" b="30582"/>
            <a:stretch>
              <a:fillRect/>
            </a:stretch>
          </p:blipFill>
          <p:spPr bwMode="auto">
            <a:xfrm>
              <a:off x="7" y="613"/>
              <a:ext cx="3481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7" name="Picture 17" descr="Case-7-valid 07152010.png"/>
            <p:cNvPicPr>
              <a:picLocks noChangeAspect="1"/>
            </p:cNvPicPr>
            <p:nvPr/>
          </p:nvPicPr>
          <p:blipFill>
            <a:blip r:embed="rId6"/>
            <a:srcRect l="9195" t="29625" r="5893" b="30737"/>
            <a:stretch>
              <a:fillRect/>
            </a:stretch>
          </p:blipFill>
          <p:spPr bwMode="auto">
            <a:xfrm>
              <a:off x="1" y="1779"/>
              <a:ext cx="3492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8" name="Picture 18" descr="Case-7-valid 08152010.png"/>
            <p:cNvPicPr>
              <a:picLocks noChangeAspect="1"/>
            </p:cNvPicPr>
            <p:nvPr/>
          </p:nvPicPr>
          <p:blipFill>
            <a:blip r:embed="rId7"/>
            <a:srcRect l="9077" t="29724" r="5893" b="30737"/>
            <a:stretch>
              <a:fillRect/>
            </a:stretch>
          </p:blipFill>
          <p:spPr bwMode="auto">
            <a:xfrm>
              <a:off x="0" y="2949"/>
              <a:ext cx="3486" cy="1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9" name="Text Box 16"/>
            <p:cNvSpPr txBox="1">
              <a:spLocks noChangeArrowheads="1"/>
            </p:cNvSpPr>
            <p:nvPr/>
          </p:nvSpPr>
          <p:spPr bwMode="auto">
            <a:xfrm>
              <a:off x="1856" y="644"/>
              <a:ext cx="1117" cy="52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 b="1"/>
                <a:t>90 Day Lead</a:t>
              </a:r>
            </a:p>
            <a:p>
              <a:pPr algn="r"/>
              <a:r>
                <a:rPr lang="en-US" sz="1600" b="1"/>
                <a:t>Issued 17Mar10</a:t>
              </a:r>
            </a:p>
            <a:p>
              <a:pPr algn="r"/>
              <a:r>
                <a:rPr lang="en-US" sz="1600" b="1"/>
                <a:t>Valid 15Jun10</a:t>
              </a:r>
            </a:p>
          </p:txBody>
        </p:sp>
        <p:sp>
          <p:nvSpPr>
            <p:cNvPr id="37900" name="Text Box 16"/>
            <p:cNvSpPr txBox="1">
              <a:spLocks noChangeArrowheads="1"/>
            </p:cNvSpPr>
            <p:nvPr/>
          </p:nvSpPr>
          <p:spPr bwMode="auto">
            <a:xfrm>
              <a:off x="1904" y="1804"/>
              <a:ext cx="1074" cy="52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 b="1"/>
                <a:t>90 Day Lead</a:t>
              </a:r>
            </a:p>
            <a:p>
              <a:pPr algn="r"/>
              <a:r>
                <a:rPr lang="en-US" sz="1600" b="1"/>
                <a:t>Issued 16Apr10</a:t>
              </a:r>
            </a:p>
            <a:p>
              <a:pPr algn="r"/>
              <a:r>
                <a:rPr lang="en-US" sz="1600" b="1"/>
                <a:t>Valid 15Jul10</a:t>
              </a:r>
            </a:p>
          </p:txBody>
        </p:sp>
        <p:sp>
          <p:nvSpPr>
            <p:cNvPr id="37901" name="Text Box 16"/>
            <p:cNvSpPr txBox="1">
              <a:spLocks noChangeArrowheads="1"/>
            </p:cNvSpPr>
            <p:nvPr/>
          </p:nvSpPr>
          <p:spPr bwMode="auto">
            <a:xfrm>
              <a:off x="1856" y="2972"/>
              <a:ext cx="1116" cy="52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 b="1"/>
                <a:t>90 Day Lead</a:t>
              </a:r>
            </a:p>
            <a:p>
              <a:pPr algn="r"/>
              <a:r>
                <a:rPr lang="en-US" sz="1600" b="1"/>
                <a:t>Issued 17May10</a:t>
              </a:r>
            </a:p>
            <a:p>
              <a:pPr algn="r"/>
              <a:r>
                <a:rPr lang="en-US" sz="1600" b="1"/>
                <a:t>Valid 15Aug10</a:t>
              </a:r>
            </a:p>
          </p:txBody>
        </p:sp>
      </p:grpSp>
      <p:sp>
        <p:nvSpPr>
          <p:cNvPr id="37895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73FFF-67A0-4076-905C-0CB547D55B0B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9938" name="Picture 5" descr="Case-1-valid 07312010.png"/>
          <p:cNvPicPr>
            <a:picLocks noChangeAspect="1"/>
          </p:cNvPicPr>
          <p:nvPr/>
        </p:nvPicPr>
        <p:blipFill>
          <a:blip r:embed="rId3"/>
          <a:srcRect t="24445" b="30000"/>
          <a:stretch>
            <a:fillRect/>
          </a:stretch>
        </p:blipFill>
        <p:spPr bwMode="auto">
          <a:xfrm>
            <a:off x="0" y="100965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1" descr="ParmaHeader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465138" y="4114800"/>
            <a:ext cx="8199437" cy="6508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u="sng"/>
              <a:t>Notes From a Forecasting Perspective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The most likely location for TC formation is E of Taiwan.</a:t>
            </a:r>
          </a:p>
        </p:txBody>
      </p:sp>
      <p:sp>
        <p:nvSpPr>
          <p:cNvPr id="10" name="Slide Number Placeholder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426C6E-DB73-4776-9B12-70EE081B786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9943" name="Title 7"/>
          <p:cNvSpPr>
            <a:spLocks/>
          </p:cNvSpPr>
          <p:nvPr/>
        </p:nvSpPr>
        <p:spPr bwMode="auto">
          <a:xfrm>
            <a:off x="1066800" y="5715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Forecast Consistency:  Same Lead Times and Consecutive Valid Dates</a:t>
            </a:r>
          </a:p>
        </p:txBody>
      </p:sp>
      <p:sp>
        <p:nvSpPr>
          <p:cNvPr id="39944" name="TextBox 12"/>
          <p:cNvSpPr txBox="1">
            <a:spLocks noChangeArrowheads="1"/>
          </p:cNvSpPr>
          <p:nvPr/>
        </p:nvSpPr>
        <p:spPr bwMode="auto">
          <a:xfrm>
            <a:off x="1341438" y="990600"/>
            <a:ext cx="59055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</a:rPr>
              <a:t>4 Day Lead, Valid 31 Jul 2010</a:t>
            </a:r>
          </a:p>
        </p:txBody>
      </p:sp>
      <p:sp>
        <p:nvSpPr>
          <p:cNvPr id="39945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C6BF1-6B8D-42E0-B642-EBFA25C9DFAE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1986" name="Picture 4" descr="Case-1-valid 08012010.png"/>
          <p:cNvPicPr>
            <a:picLocks noChangeAspect="1"/>
          </p:cNvPicPr>
          <p:nvPr/>
        </p:nvPicPr>
        <p:blipFill>
          <a:blip r:embed="rId3"/>
          <a:srcRect t="24445" b="30000"/>
          <a:stretch>
            <a:fillRect/>
          </a:stretch>
        </p:blipFill>
        <p:spPr bwMode="auto">
          <a:xfrm>
            <a:off x="0" y="100965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" descr="ParmaHeader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C49EEB-04BF-4E03-9CE9-8583F0530D7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1990" name="Title 7"/>
          <p:cNvSpPr>
            <a:spLocks/>
          </p:cNvSpPr>
          <p:nvPr/>
        </p:nvSpPr>
        <p:spPr bwMode="auto">
          <a:xfrm>
            <a:off x="1066800" y="5715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Forecast Consistency:  Same Lead Times and Consecutive Valid Dates</a:t>
            </a:r>
          </a:p>
        </p:txBody>
      </p:sp>
      <p:sp>
        <p:nvSpPr>
          <p:cNvPr id="41991" name="TextBox 15"/>
          <p:cNvSpPr txBox="1">
            <a:spLocks noChangeArrowheads="1"/>
          </p:cNvSpPr>
          <p:nvPr/>
        </p:nvSpPr>
        <p:spPr bwMode="auto">
          <a:xfrm>
            <a:off x="1341438" y="990600"/>
            <a:ext cx="59055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</a:rPr>
              <a:t>4 Day Lead, Valid 01 Aug 2010</a:t>
            </a:r>
          </a:p>
        </p:txBody>
      </p:sp>
      <p:sp>
        <p:nvSpPr>
          <p:cNvPr id="41992" name="TextBox 10"/>
          <p:cNvSpPr txBox="1">
            <a:spLocks noChangeArrowheads="1"/>
          </p:cNvSpPr>
          <p:nvPr/>
        </p:nvSpPr>
        <p:spPr bwMode="auto">
          <a:xfrm>
            <a:off x="465138" y="4114800"/>
            <a:ext cx="8199437" cy="6508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u="sng"/>
              <a:t>Notes From a Forecasting Perspective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Increase in probabilities E of Taiwan merits attention.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3CCBB-BF7F-4BE1-9CE7-724B8D02BA1C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4034" name="Picture 4" descr="Case-1-valid 08022010.png"/>
          <p:cNvPicPr>
            <a:picLocks noChangeAspect="1"/>
          </p:cNvPicPr>
          <p:nvPr/>
        </p:nvPicPr>
        <p:blipFill>
          <a:blip r:embed="rId3"/>
          <a:srcRect t="23334" b="30000"/>
          <a:stretch>
            <a:fillRect/>
          </a:stretch>
        </p:blipFill>
        <p:spPr bwMode="auto">
          <a:xfrm>
            <a:off x="0" y="931863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1" descr="ParmaHeader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F0B1119-4175-4B12-B72B-3E11EEA9B44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4038" name="Title 7"/>
          <p:cNvSpPr>
            <a:spLocks/>
          </p:cNvSpPr>
          <p:nvPr/>
        </p:nvSpPr>
        <p:spPr bwMode="auto">
          <a:xfrm>
            <a:off x="1066800" y="5715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Forecast Consistency:  Same Lead Times and Consecutive Valid Dates</a:t>
            </a:r>
          </a:p>
        </p:txBody>
      </p:sp>
      <p:sp>
        <p:nvSpPr>
          <p:cNvPr id="44039" name="TextBox 17"/>
          <p:cNvSpPr txBox="1">
            <a:spLocks noChangeArrowheads="1"/>
          </p:cNvSpPr>
          <p:nvPr/>
        </p:nvSpPr>
        <p:spPr bwMode="auto">
          <a:xfrm>
            <a:off x="1341438" y="989013"/>
            <a:ext cx="59055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</a:rPr>
              <a:t>4 Day Lead, Valid 02 Aug 2010</a:t>
            </a:r>
          </a:p>
        </p:txBody>
      </p:sp>
      <p:sp>
        <p:nvSpPr>
          <p:cNvPr id="44040" name="TextBox 11"/>
          <p:cNvSpPr txBox="1">
            <a:spLocks noChangeArrowheads="1"/>
          </p:cNvSpPr>
          <p:nvPr/>
        </p:nvSpPr>
        <p:spPr bwMode="auto">
          <a:xfrm>
            <a:off x="465138" y="4114800"/>
            <a:ext cx="8199437" cy="6508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u="sng"/>
              <a:t>Notes From a Forecasting Perspective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Stability of probabilities E of Taiwan merits continued attention.</a:t>
            </a:r>
          </a:p>
        </p:txBody>
      </p:sp>
      <p:sp>
        <p:nvSpPr>
          <p:cNvPr id="44041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885E9-6998-422E-9C09-057B3A54B12C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6082" name="Picture 4" descr="Case-1-valid 08032010.png"/>
          <p:cNvPicPr>
            <a:picLocks noChangeAspect="1"/>
          </p:cNvPicPr>
          <p:nvPr/>
        </p:nvPicPr>
        <p:blipFill>
          <a:blip r:embed="rId3"/>
          <a:srcRect t="24445" b="28889"/>
          <a:stretch>
            <a:fillRect/>
          </a:stretch>
        </p:blipFill>
        <p:spPr bwMode="auto">
          <a:xfrm>
            <a:off x="0" y="100965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" descr="ParmaHeader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2A13745-7590-4993-8AFC-7ED680F3F68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6086" name="Title 7"/>
          <p:cNvSpPr>
            <a:spLocks/>
          </p:cNvSpPr>
          <p:nvPr/>
        </p:nvSpPr>
        <p:spPr bwMode="auto">
          <a:xfrm>
            <a:off x="1066800" y="5715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Forecast Consistency:  Same Lead Times and Consecutive Valid Dates</a:t>
            </a:r>
          </a:p>
        </p:txBody>
      </p:sp>
      <p:sp>
        <p:nvSpPr>
          <p:cNvPr id="46087" name="TextBox 15"/>
          <p:cNvSpPr txBox="1">
            <a:spLocks noChangeArrowheads="1"/>
          </p:cNvSpPr>
          <p:nvPr/>
        </p:nvSpPr>
        <p:spPr bwMode="auto">
          <a:xfrm>
            <a:off x="1341438" y="990600"/>
            <a:ext cx="59055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</a:rPr>
              <a:t>4 Day Lead, Valid 03 Aug 2010</a:t>
            </a:r>
          </a:p>
        </p:txBody>
      </p:sp>
      <p:sp>
        <p:nvSpPr>
          <p:cNvPr id="46088" name="TextBox 10"/>
          <p:cNvSpPr txBox="1">
            <a:spLocks noChangeArrowheads="1"/>
          </p:cNvSpPr>
          <p:nvPr/>
        </p:nvSpPr>
        <p:spPr bwMode="auto">
          <a:xfrm>
            <a:off x="431800" y="4114800"/>
            <a:ext cx="8242300" cy="12001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u="sng"/>
              <a:t>Notes From a Forecasting Perspective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Sharp increase in probabilities E of Taiwan merits extra attention.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High do not guarantee formation but are reliable indicators.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Conversely, a formation outside a contoured region would be unusual.</a:t>
            </a:r>
          </a:p>
        </p:txBody>
      </p:sp>
      <p:sp>
        <p:nvSpPr>
          <p:cNvPr id="46089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A3A7C-DD68-4746-8F49-88843E2711B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8130" name="Picture 4" descr="Case-1-valid 08042010.png"/>
          <p:cNvPicPr>
            <a:picLocks noChangeAspect="1"/>
          </p:cNvPicPr>
          <p:nvPr/>
        </p:nvPicPr>
        <p:blipFill>
          <a:blip r:embed="rId3"/>
          <a:srcRect t="24445" b="28889"/>
          <a:stretch>
            <a:fillRect/>
          </a:stretch>
        </p:blipFill>
        <p:spPr bwMode="auto">
          <a:xfrm>
            <a:off x="0" y="100965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1" descr="ParmaHeader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5D7EEC-894F-4E86-9B0A-89579745516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8134" name="Title 7"/>
          <p:cNvSpPr>
            <a:spLocks/>
          </p:cNvSpPr>
          <p:nvPr/>
        </p:nvSpPr>
        <p:spPr bwMode="auto">
          <a:xfrm>
            <a:off x="1066800" y="5715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Forecast Consistency:  Same Lead Times and Consecutive Valid Dates</a:t>
            </a:r>
          </a:p>
        </p:txBody>
      </p:sp>
      <p:sp>
        <p:nvSpPr>
          <p:cNvPr id="48135" name="TextBox 15"/>
          <p:cNvSpPr txBox="1">
            <a:spLocks noChangeArrowheads="1"/>
          </p:cNvSpPr>
          <p:nvPr/>
        </p:nvSpPr>
        <p:spPr bwMode="auto">
          <a:xfrm>
            <a:off x="1341438" y="990600"/>
            <a:ext cx="59055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</a:rPr>
              <a:t>4 Day Lead, Valid 04 Aug 2010</a:t>
            </a:r>
          </a:p>
        </p:txBody>
      </p:sp>
      <p:sp>
        <p:nvSpPr>
          <p:cNvPr id="48136" name="TextBox 10"/>
          <p:cNvSpPr txBox="1">
            <a:spLocks noChangeArrowheads="1"/>
          </p:cNvSpPr>
          <p:nvPr/>
        </p:nvSpPr>
        <p:spPr bwMode="auto">
          <a:xfrm>
            <a:off x="465138" y="4114800"/>
            <a:ext cx="8199437" cy="923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u="sng"/>
              <a:t>Notes From a Forecasting Perspective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Area E of Taiwan merits continued extra attention, especially given the persistent indications in the prior 4 forecasts.</a:t>
            </a:r>
          </a:p>
        </p:txBody>
      </p:sp>
      <p:sp>
        <p:nvSpPr>
          <p:cNvPr id="48137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9558C-8630-4634-80B1-28C6153AF27F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0178" name="Picture 5" descr="Case-1-valid 08052010.png"/>
          <p:cNvPicPr>
            <a:picLocks noChangeAspect="1"/>
          </p:cNvPicPr>
          <p:nvPr/>
        </p:nvPicPr>
        <p:blipFill>
          <a:blip r:embed="rId3"/>
          <a:srcRect t="24445" b="30000"/>
          <a:stretch>
            <a:fillRect/>
          </a:stretch>
        </p:blipFill>
        <p:spPr bwMode="auto">
          <a:xfrm>
            <a:off x="0" y="100965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1" descr="ParmaHeader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4953000" y="2362200"/>
            <a:ext cx="2590800" cy="669925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05W (Dianmu) forms </a:t>
            </a:r>
          </a:p>
          <a:p>
            <a:pPr algn="ctr"/>
            <a:r>
              <a:rPr lang="en-US" b="1"/>
              <a:t>05 Aug 2010  </a:t>
            </a:r>
          </a:p>
        </p:txBody>
      </p:sp>
      <p:cxnSp>
        <p:nvCxnSpPr>
          <p:cNvPr id="8" name="Straight Arrow Connector 7"/>
          <p:cNvCxnSpPr>
            <a:cxnSpLocks noChangeShapeType="1"/>
            <a:stCxn id="50181" idx="1"/>
          </p:cNvCxnSpPr>
          <p:nvPr/>
        </p:nvCxnSpPr>
        <p:spPr bwMode="auto">
          <a:xfrm flipH="1" flipV="1">
            <a:off x="3200400" y="2533650"/>
            <a:ext cx="1738313" cy="163513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3" name="Slide Number Placeholder 1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620FDB-B68E-445E-B3AD-13D544DD60E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0184" name="Title 7"/>
          <p:cNvSpPr>
            <a:spLocks/>
          </p:cNvSpPr>
          <p:nvPr/>
        </p:nvSpPr>
        <p:spPr bwMode="auto">
          <a:xfrm>
            <a:off x="1066800" y="5715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Forecast Consistency:  Same Lead Times and Consecutive Valid Dates</a:t>
            </a:r>
          </a:p>
        </p:txBody>
      </p:sp>
      <p:sp>
        <p:nvSpPr>
          <p:cNvPr id="50185" name="TextBox 17"/>
          <p:cNvSpPr txBox="1">
            <a:spLocks noChangeArrowheads="1"/>
          </p:cNvSpPr>
          <p:nvPr/>
        </p:nvSpPr>
        <p:spPr bwMode="auto">
          <a:xfrm>
            <a:off x="1341438" y="990600"/>
            <a:ext cx="59055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</a:rPr>
              <a:t>4 Day Lead, Valid 05 Aug 2010</a:t>
            </a:r>
          </a:p>
        </p:txBody>
      </p:sp>
      <p:sp>
        <p:nvSpPr>
          <p:cNvPr id="50186" name="TextBox 11"/>
          <p:cNvSpPr txBox="1">
            <a:spLocks noChangeArrowheads="1"/>
          </p:cNvSpPr>
          <p:nvPr/>
        </p:nvSpPr>
        <p:spPr bwMode="auto">
          <a:xfrm>
            <a:off x="465138" y="4114800"/>
            <a:ext cx="8199437" cy="12001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u="sng"/>
              <a:t>Notes From a Forecasting Perspective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05W forms in area that was consistently forecasted as favorable in six consecutive 4 day lead forecasts, and especially in the immediate three prior 4 day lead forecasts.</a:t>
            </a:r>
          </a:p>
        </p:txBody>
      </p:sp>
      <p:sp>
        <p:nvSpPr>
          <p:cNvPr id="50187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  <p:sp>
        <p:nvSpPr>
          <p:cNvPr id="50188" name="Text Box 14"/>
          <p:cNvSpPr txBox="1">
            <a:spLocks noChangeArrowheads="1"/>
          </p:cNvSpPr>
          <p:nvPr/>
        </p:nvSpPr>
        <p:spPr bwMode="auto">
          <a:xfrm>
            <a:off x="596900" y="5397500"/>
            <a:ext cx="7937500" cy="650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System appears capable of capturing evolution of TC favorable and unfavorable conditions, and providing temporally consistent forecasts.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2D638-2035-444C-9021-B30AF2A335E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2226" name="Picture 1" descr="Case-7-valid 09062010.png"/>
          <p:cNvPicPr>
            <a:picLocks noChangeAspect="1"/>
          </p:cNvPicPr>
          <p:nvPr/>
        </p:nvPicPr>
        <p:blipFill>
          <a:blip r:embed="rId3"/>
          <a:srcRect t="25555" b="30000"/>
          <a:stretch>
            <a:fillRect/>
          </a:stretch>
        </p:blipFill>
        <p:spPr bwMode="auto">
          <a:xfrm>
            <a:off x="0" y="1076325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5" descr="ParmaHeader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1D035A1-0AFF-4C19-8221-1F633309707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2230" name="Title 7"/>
          <p:cNvSpPr>
            <a:spLocks/>
          </p:cNvSpPr>
          <p:nvPr/>
        </p:nvSpPr>
        <p:spPr bwMode="auto">
          <a:xfrm>
            <a:off x="1066800" y="5715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Forecast Consistency:  Different Lead Times But Same Valid Date </a:t>
            </a:r>
          </a:p>
        </p:txBody>
      </p:sp>
      <p:sp>
        <p:nvSpPr>
          <p:cNvPr id="52231" name="TextBox 19"/>
          <p:cNvSpPr txBox="1">
            <a:spLocks noChangeArrowheads="1"/>
          </p:cNvSpPr>
          <p:nvPr/>
        </p:nvSpPr>
        <p:spPr bwMode="auto">
          <a:xfrm>
            <a:off x="1206500" y="990600"/>
            <a:ext cx="60594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</a:rPr>
              <a:t>90 Day Lead Forecast, Valid 06 Sep 2010</a:t>
            </a:r>
          </a:p>
        </p:txBody>
      </p:sp>
      <p:grpSp>
        <p:nvGrpSpPr>
          <p:cNvPr id="52232" name="Group 20"/>
          <p:cNvGrpSpPr>
            <a:grpSpLocks/>
          </p:cNvGrpSpPr>
          <p:nvPr/>
        </p:nvGrpSpPr>
        <p:grpSpPr bwMode="auto">
          <a:xfrm>
            <a:off x="2438400" y="2371725"/>
            <a:ext cx="3886200" cy="2112963"/>
            <a:chOff x="2438400" y="3048000"/>
            <a:chExt cx="3886200" cy="2112882"/>
          </a:xfrm>
        </p:grpSpPr>
        <p:cxnSp>
          <p:nvCxnSpPr>
            <p:cNvPr id="22" name="Straight Arrow Connector 21"/>
            <p:cNvCxnSpPr/>
            <p:nvPr/>
          </p:nvCxnSpPr>
          <p:spPr>
            <a:xfrm rot="16200000" flipV="1">
              <a:off x="2384463" y="3543262"/>
              <a:ext cx="1981124" cy="990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6" name="TextBox 22"/>
            <p:cNvSpPr txBox="1">
              <a:spLocks noChangeArrowheads="1"/>
            </p:cNvSpPr>
            <p:nvPr/>
          </p:nvSpPr>
          <p:spPr bwMode="auto">
            <a:xfrm>
              <a:off x="2438400" y="4791550"/>
              <a:ext cx="38862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11W (Meranti) forms 06 Sep 2010</a:t>
              </a:r>
            </a:p>
          </p:txBody>
        </p:sp>
      </p:grpSp>
      <p:sp>
        <p:nvSpPr>
          <p:cNvPr id="52233" name="TextBox 11"/>
          <p:cNvSpPr txBox="1">
            <a:spLocks noChangeArrowheads="1"/>
          </p:cNvSpPr>
          <p:nvPr/>
        </p:nvSpPr>
        <p:spPr bwMode="auto">
          <a:xfrm>
            <a:off x="465138" y="4595813"/>
            <a:ext cx="8199437" cy="923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u="sng"/>
              <a:t>Notes From a Forecasting Perspective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At 90 day lead:  area just S of Taiwan merits attention.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Meranti formed just outside this area 90 days later.</a:t>
            </a:r>
          </a:p>
        </p:txBody>
      </p:sp>
      <p:sp>
        <p:nvSpPr>
          <p:cNvPr id="52234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33DB4-38EB-4D30-A51E-10995F5ED6D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072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AF52E9-A1E6-4457-9C37-556CD21BEF7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CC0000"/>
                </a:solidFill>
              </a:rPr>
              <a:t>Long Range Forecasting of Tropical Cyclones </a:t>
            </a:r>
          </a:p>
        </p:txBody>
      </p:sp>
      <p:grpSp>
        <p:nvGrpSpPr>
          <p:cNvPr id="17412" name="Group 10"/>
          <p:cNvGrpSpPr>
            <a:grpSpLocks/>
          </p:cNvGrpSpPr>
          <p:nvPr/>
        </p:nvGrpSpPr>
        <p:grpSpPr bwMode="auto">
          <a:xfrm>
            <a:off x="209550" y="428625"/>
            <a:ext cx="8324850" cy="5745163"/>
            <a:chOff x="132" y="270"/>
            <a:chExt cx="5244" cy="3619"/>
          </a:xfrm>
        </p:grpSpPr>
        <p:sp>
          <p:nvSpPr>
            <p:cNvPr id="17414" name="Text Box 18"/>
            <p:cNvSpPr txBox="1">
              <a:spLocks noChangeArrowheads="1"/>
            </p:cNvSpPr>
            <p:nvPr/>
          </p:nvSpPr>
          <p:spPr bwMode="auto">
            <a:xfrm>
              <a:off x="132" y="270"/>
              <a:ext cx="26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/>
                <a:t>05W (Dianmu) 05-12 August 2010</a:t>
              </a:r>
            </a:p>
          </p:txBody>
        </p:sp>
        <p:pic>
          <p:nvPicPr>
            <p:cNvPr id="17415" name="Picture 15" descr="Dianmu WP05 2010 WV Image 05Aug10.jpg"/>
            <p:cNvPicPr>
              <a:picLocks noChangeAspect="1"/>
            </p:cNvPicPr>
            <p:nvPr/>
          </p:nvPicPr>
          <p:blipFill>
            <a:blip r:embed="rId3"/>
            <a:srcRect r="41238" b="50000"/>
            <a:stretch>
              <a:fillRect/>
            </a:stretch>
          </p:blipFill>
          <p:spPr bwMode="auto">
            <a:xfrm>
              <a:off x="192" y="494"/>
              <a:ext cx="2601" cy="22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6" name="Picture 18" descr="Dianmu WP05 2010 Fcst Map 10Aug10.gif"/>
            <p:cNvPicPr>
              <a:picLocks noChangeAspect="1"/>
            </p:cNvPicPr>
            <p:nvPr/>
          </p:nvPicPr>
          <p:blipFill>
            <a:blip r:embed="rId4"/>
            <a:srcRect l="14166" t="6052" r="37187" b="3122"/>
            <a:stretch>
              <a:fillRect/>
            </a:stretch>
          </p:blipFill>
          <p:spPr bwMode="auto">
            <a:xfrm>
              <a:off x="2868" y="296"/>
              <a:ext cx="2268" cy="24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417" name="TextBox 8"/>
            <p:cNvSpPr txBox="1">
              <a:spLocks noChangeArrowheads="1"/>
            </p:cNvSpPr>
            <p:nvPr/>
          </p:nvSpPr>
          <p:spPr bwMode="auto">
            <a:xfrm>
              <a:off x="235" y="2784"/>
              <a:ext cx="5141" cy="1105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4163" indent="-284163">
                <a:buFont typeface="Calibri" pitchFamily="34" charset="0"/>
                <a:buAutoNum type="arabicPeriod"/>
              </a:pPr>
              <a:r>
                <a:rPr lang="en-US" b="1"/>
                <a:t>A great deal of operational planning requires long range forecasts (LRFs) of TC activity with lead times out to several seasons.</a:t>
              </a:r>
            </a:p>
            <a:p>
              <a:pPr marL="284163" indent="-284163">
                <a:buFont typeface="Calibri" pitchFamily="34" charset="0"/>
                <a:buAutoNum type="arabicPeriod"/>
              </a:pPr>
              <a:r>
                <a:rPr lang="en-US" b="1"/>
                <a:t>We have developed an experimental system for providing LRFs of TC formations.</a:t>
              </a:r>
            </a:p>
            <a:p>
              <a:pPr marL="284163" indent="-284163">
                <a:buFont typeface="Calibri" pitchFamily="34" charset="0"/>
                <a:buAutoNum type="arabicPeriod"/>
              </a:pPr>
              <a:r>
                <a:rPr lang="en-US" b="1"/>
                <a:t>Our system is a first step toward LRFs of TC tracks and intensites.</a:t>
              </a:r>
            </a:p>
            <a:p>
              <a:pPr marL="284163" indent="-284163">
                <a:buFont typeface="Calibri" pitchFamily="34" charset="0"/>
                <a:buAutoNum type="arabicPeriod"/>
              </a:pPr>
              <a:r>
                <a:rPr lang="en-US" b="1"/>
                <a:t>Western North Pacific first, then N Atlantic, then other basins.</a:t>
              </a:r>
            </a:p>
          </p:txBody>
        </p:sp>
        <p:sp>
          <p:nvSpPr>
            <p:cNvPr id="17418" name="Text Box 9"/>
            <p:cNvSpPr txBox="1">
              <a:spLocks noChangeArrowheads="1"/>
            </p:cNvSpPr>
            <p:nvPr/>
          </p:nvSpPr>
          <p:spPr bwMode="auto">
            <a:xfrm>
              <a:off x="3731" y="2270"/>
              <a:ext cx="1180" cy="330"/>
            </a:xfrm>
            <a:prstGeom prst="rect">
              <a:avLst/>
            </a:prstGeom>
            <a:solidFill>
              <a:srgbClr val="A7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ß"/>
              </a:pPr>
              <a:r>
                <a:rPr lang="en-US" sz="1400" b="1"/>
                <a:t>05W formation on</a:t>
              </a:r>
            </a:p>
            <a:p>
              <a:r>
                <a:rPr lang="en-US" sz="1400" b="1"/>
                <a:t>       05 Aug 2010</a:t>
              </a:r>
            </a:p>
          </p:txBody>
        </p:sp>
      </p:grp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F0A7A-8D88-48FD-92E6-A29E528AC0F0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4274" name="Picture 1" descr="Case-5-valid 09062010.png"/>
          <p:cNvPicPr>
            <a:picLocks noChangeAspect="1"/>
          </p:cNvPicPr>
          <p:nvPr/>
        </p:nvPicPr>
        <p:blipFill>
          <a:blip r:embed="rId3"/>
          <a:srcRect t="23334" b="28889"/>
          <a:stretch>
            <a:fillRect/>
          </a:stretch>
        </p:blipFill>
        <p:spPr bwMode="auto">
          <a:xfrm>
            <a:off x="0" y="922338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5" descr="ParmaHeader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901B016-A6AB-467C-8BBE-75EE6941BB0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4278" name="Title 7"/>
          <p:cNvSpPr>
            <a:spLocks/>
          </p:cNvSpPr>
          <p:nvPr/>
        </p:nvSpPr>
        <p:spPr bwMode="auto">
          <a:xfrm>
            <a:off x="1066800" y="5715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Forecast Consistency:  Different Lead Times But Same Valid Date </a:t>
            </a:r>
          </a:p>
        </p:txBody>
      </p:sp>
      <p:grpSp>
        <p:nvGrpSpPr>
          <p:cNvPr id="54279" name="Group 20"/>
          <p:cNvGrpSpPr>
            <a:grpSpLocks/>
          </p:cNvGrpSpPr>
          <p:nvPr/>
        </p:nvGrpSpPr>
        <p:grpSpPr bwMode="auto">
          <a:xfrm>
            <a:off x="2438400" y="2370138"/>
            <a:ext cx="3886200" cy="2114550"/>
            <a:chOff x="2438400" y="3048000"/>
            <a:chExt cx="3886200" cy="2113306"/>
          </a:xfrm>
        </p:grpSpPr>
        <p:cxnSp>
          <p:nvCxnSpPr>
            <p:cNvPr id="22" name="Straight Arrow Connector 21"/>
            <p:cNvCxnSpPr/>
            <p:nvPr/>
          </p:nvCxnSpPr>
          <p:spPr>
            <a:xfrm rot="16200000" flipV="1">
              <a:off x="2384214" y="3543511"/>
              <a:ext cx="1981621" cy="990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284" name="TextBox 22"/>
            <p:cNvSpPr txBox="1">
              <a:spLocks noChangeArrowheads="1"/>
            </p:cNvSpPr>
            <p:nvPr/>
          </p:nvSpPr>
          <p:spPr bwMode="auto">
            <a:xfrm>
              <a:off x="2438400" y="4791974"/>
              <a:ext cx="38862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11W (Meranti) forms 06 Sep 2010</a:t>
              </a:r>
            </a:p>
          </p:txBody>
        </p:sp>
      </p:grpSp>
      <p:sp>
        <p:nvSpPr>
          <p:cNvPr id="54280" name="TextBox 23"/>
          <p:cNvSpPr txBox="1">
            <a:spLocks noChangeArrowheads="1"/>
          </p:cNvSpPr>
          <p:nvPr/>
        </p:nvSpPr>
        <p:spPr bwMode="auto">
          <a:xfrm>
            <a:off x="1206500" y="990600"/>
            <a:ext cx="60594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</a:rPr>
              <a:t>30 Day Lead Forecast, Valid 06 Sep 2010</a:t>
            </a:r>
          </a:p>
        </p:txBody>
      </p:sp>
      <p:sp>
        <p:nvSpPr>
          <p:cNvPr id="54281" name="TextBox 11"/>
          <p:cNvSpPr txBox="1">
            <a:spLocks noChangeArrowheads="1"/>
          </p:cNvSpPr>
          <p:nvPr/>
        </p:nvSpPr>
        <p:spPr bwMode="auto">
          <a:xfrm>
            <a:off x="465138" y="4595813"/>
            <a:ext cx="8199437" cy="923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u="sng"/>
              <a:t>Notes From a Forecasting Perspective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At 30 day lead:  area just S and E of Taiwan merits attention.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Meranti formed inside this area 30 days later.</a:t>
            </a:r>
          </a:p>
        </p:txBody>
      </p:sp>
      <p:sp>
        <p:nvSpPr>
          <p:cNvPr id="54282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6AF5E-D4B2-483E-AD53-D1A4E3D733B6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6322" name="Picture 24" descr="Case-4-valid 09062010.png"/>
          <p:cNvPicPr>
            <a:picLocks noChangeAspect="1"/>
          </p:cNvPicPr>
          <p:nvPr/>
        </p:nvPicPr>
        <p:blipFill>
          <a:blip r:embed="rId3"/>
          <a:srcRect l="8340" t="24998" r="5743" b="30011"/>
          <a:stretch>
            <a:fillRect/>
          </a:stretch>
        </p:blipFill>
        <p:spPr bwMode="auto">
          <a:xfrm>
            <a:off x="769938" y="1033463"/>
            <a:ext cx="78486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5" descr="ParmaHeader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AA3D02A-11F5-4E0E-BECD-CCCDAB3EA13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6326" name="Title 7"/>
          <p:cNvSpPr>
            <a:spLocks/>
          </p:cNvSpPr>
          <p:nvPr/>
        </p:nvSpPr>
        <p:spPr bwMode="auto">
          <a:xfrm>
            <a:off x="1066800" y="5715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Forecast Consistency:  Different Lead Times But Same Valid Date </a:t>
            </a:r>
          </a:p>
        </p:txBody>
      </p:sp>
      <p:grpSp>
        <p:nvGrpSpPr>
          <p:cNvPr id="56327" name="Group 20"/>
          <p:cNvGrpSpPr>
            <a:grpSpLocks/>
          </p:cNvGrpSpPr>
          <p:nvPr/>
        </p:nvGrpSpPr>
        <p:grpSpPr bwMode="auto">
          <a:xfrm>
            <a:off x="2438400" y="2371725"/>
            <a:ext cx="3886200" cy="2112963"/>
            <a:chOff x="2438400" y="3048000"/>
            <a:chExt cx="3886200" cy="2112882"/>
          </a:xfrm>
        </p:grpSpPr>
        <p:cxnSp>
          <p:nvCxnSpPr>
            <p:cNvPr id="22" name="Straight Arrow Connector 21"/>
            <p:cNvCxnSpPr/>
            <p:nvPr/>
          </p:nvCxnSpPr>
          <p:spPr>
            <a:xfrm rot="16200000" flipV="1">
              <a:off x="2384463" y="3543262"/>
              <a:ext cx="1981124" cy="990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32" name="TextBox 22"/>
            <p:cNvSpPr txBox="1">
              <a:spLocks noChangeArrowheads="1"/>
            </p:cNvSpPr>
            <p:nvPr/>
          </p:nvSpPr>
          <p:spPr bwMode="auto">
            <a:xfrm>
              <a:off x="2438400" y="4791550"/>
              <a:ext cx="38862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11W (Meranti) forms 06 Sep 2010</a:t>
              </a:r>
            </a:p>
          </p:txBody>
        </p:sp>
      </p:grpSp>
      <p:sp>
        <p:nvSpPr>
          <p:cNvPr id="56328" name="TextBox 23"/>
          <p:cNvSpPr txBox="1">
            <a:spLocks noChangeArrowheads="1"/>
          </p:cNvSpPr>
          <p:nvPr/>
        </p:nvSpPr>
        <p:spPr bwMode="auto">
          <a:xfrm>
            <a:off x="1206500" y="990600"/>
            <a:ext cx="60594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</a:rPr>
              <a:t>21 Day Lead Forecast, Valid 06 Sep 2010</a:t>
            </a:r>
          </a:p>
        </p:txBody>
      </p:sp>
      <p:sp>
        <p:nvSpPr>
          <p:cNvPr id="56329" name="TextBox 11"/>
          <p:cNvSpPr txBox="1">
            <a:spLocks noChangeArrowheads="1"/>
          </p:cNvSpPr>
          <p:nvPr/>
        </p:nvSpPr>
        <p:spPr bwMode="auto">
          <a:xfrm>
            <a:off x="465138" y="4595813"/>
            <a:ext cx="8374062" cy="923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u="sng"/>
              <a:t>Notes From a Forecasting Perspective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At 21 day lead:  area just S and E of Taiwan merits continued attention.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Meranti formed just inside this area 21 days later.</a:t>
            </a:r>
          </a:p>
        </p:txBody>
      </p:sp>
      <p:sp>
        <p:nvSpPr>
          <p:cNvPr id="56330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06EC-75E1-46EF-8F84-E2190B914DA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8370" name="Picture 1" descr="Case-2-valid 09062010.png"/>
          <p:cNvPicPr>
            <a:picLocks noChangeAspect="1"/>
          </p:cNvPicPr>
          <p:nvPr/>
        </p:nvPicPr>
        <p:blipFill>
          <a:blip r:embed="rId3"/>
          <a:srcRect t="24445" b="27779"/>
          <a:stretch>
            <a:fillRect/>
          </a:stretch>
        </p:blipFill>
        <p:spPr bwMode="auto">
          <a:xfrm>
            <a:off x="0" y="1000125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5" descr="ParmaHeader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322B64-20A2-4C77-BFE4-2A8A2FEA78F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8374" name="Title 7"/>
          <p:cNvSpPr>
            <a:spLocks/>
          </p:cNvSpPr>
          <p:nvPr/>
        </p:nvSpPr>
        <p:spPr bwMode="auto">
          <a:xfrm>
            <a:off x="1066800" y="5715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Forecast Consistency:  Different Lead Times But Same Valid Date </a:t>
            </a:r>
          </a:p>
        </p:txBody>
      </p:sp>
      <p:grpSp>
        <p:nvGrpSpPr>
          <p:cNvPr id="58375" name="Group 21"/>
          <p:cNvGrpSpPr>
            <a:grpSpLocks/>
          </p:cNvGrpSpPr>
          <p:nvPr/>
        </p:nvGrpSpPr>
        <p:grpSpPr bwMode="auto">
          <a:xfrm>
            <a:off x="2438400" y="2371725"/>
            <a:ext cx="3886200" cy="2112963"/>
            <a:chOff x="2438400" y="3048000"/>
            <a:chExt cx="3886200" cy="2112882"/>
          </a:xfrm>
        </p:grpSpPr>
        <p:cxnSp>
          <p:nvCxnSpPr>
            <p:cNvPr id="23" name="Straight Arrow Connector 22"/>
            <p:cNvCxnSpPr/>
            <p:nvPr/>
          </p:nvCxnSpPr>
          <p:spPr>
            <a:xfrm rot="16200000" flipV="1">
              <a:off x="2384463" y="3543262"/>
              <a:ext cx="1981124" cy="990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80" name="TextBox 23"/>
            <p:cNvSpPr txBox="1">
              <a:spLocks noChangeArrowheads="1"/>
            </p:cNvSpPr>
            <p:nvPr/>
          </p:nvSpPr>
          <p:spPr bwMode="auto">
            <a:xfrm>
              <a:off x="2438400" y="4791550"/>
              <a:ext cx="38862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11W (Meranti) forms 06 Sep 2010</a:t>
              </a:r>
            </a:p>
          </p:txBody>
        </p:sp>
      </p:grpSp>
      <p:sp>
        <p:nvSpPr>
          <p:cNvPr id="58376" name="TextBox 24"/>
          <p:cNvSpPr txBox="1">
            <a:spLocks noChangeArrowheads="1"/>
          </p:cNvSpPr>
          <p:nvPr/>
        </p:nvSpPr>
        <p:spPr bwMode="auto">
          <a:xfrm>
            <a:off x="1206500" y="990600"/>
            <a:ext cx="60594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</a:rPr>
              <a:t>07 Day Lead Forecast, Valid 06 Sep 2010</a:t>
            </a:r>
          </a:p>
        </p:txBody>
      </p:sp>
      <p:sp>
        <p:nvSpPr>
          <p:cNvPr id="58377" name="TextBox 11"/>
          <p:cNvSpPr txBox="1">
            <a:spLocks noChangeArrowheads="1"/>
          </p:cNvSpPr>
          <p:nvPr/>
        </p:nvSpPr>
        <p:spPr bwMode="auto">
          <a:xfrm>
            <a:off x="465138" y="4595813"/>
            <a:ext cx="8199437" cy="923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u="sng"/>
              <a:t>Notes From a Forecasting Perspective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At 7 day lead:  broadened area centered near Taiwan merits attention.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Meranti formed near the center of this area 7 days later.</a:t>
            </a:r>
          </a:p>
        </p:txBody>
      </p:sp>
      <p:sp>
        <p:nvSpPr>
          <p:cNvPr id="58378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1F093-CDE2-46C3-AF80-3865E8D298B7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0418" name="Picture 1" descr="Case-1-valid 09062010.png"/>
          <p:cNvPicPr>
            <a:picLocks noChangeAspect="1"/>
          </p:cNvPicPr>
          <p:nvPr/>
        </p:nvPicPr>
        <p:blipFill>
          <a:blip r:embed="rId3"/>
          <a:srcRect t="24445" b="26666"/>
          <a:stretch>
            <a:fillRect/>
          </a:stretch>
        </p:blipFill>
        <p:spPr bwMode="auto">
          <a:xfrm>
            <a:off x="0" y="1000125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5" descr="ParmaHeader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2DDDD4-5303-4C99-B07E-41C9D9F9B96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0422" name="Title 7"/>
          <p:cNvSpPr>
            <a:spLocks/>
          </p:cNvSpPr>
          <p:nvPr/>
        </p:nvSpPr>
        <p:spPr bwMode="auto">
          <a:xfrm>
            <a:off x="1066800" y="5715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Forecast Consistency:  Different Lead Times But Same Valid Date </a:t>
            </a:r>
          </a:p>
        </p:txBody>
      </p:sp>
      <p:grpSp>
        <p:nvGrpSpPr>
          <p:cNvPr id="60423" name="Group 18"/>
          <p:cNvGrpSpPr>
            <a:grpSpLocks/>
          </p:cNvGrpSpPr>
          <p:nvPr/>
        </p:nvGrpSpPr>
        <p:grpSpPr bwMode="auto">
          <a:xfrm>
            <a:off x="2438400" y="2371725"/>
            <a:ext cx="3886200" cy="2112963"/>
            <a:chOff x="2438400" y="3048000"/>
            <a:chExt cx="3886200" cy="2112882"/>
          </a:xfrm>
        </p:grpSpPr>
        <p:cxnSp>
          <p:nvCxnSpPr>
            <p:cNvPr id="20" name="Straight Arrow Connector 19"/>
            <p:cNvCxnSpPr/>
            <p:nvPr/>
          </p:nvCxnSpPr>
          <p:spPr>
            <a:xfrm rot="16200000" flipV="1">
              <a:off x="2384463" y="3543262"/>
              <a:ext cx="1981124" cy="990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429" name="TextBox 20"/>
            <p:cNvSpPr txBox="1">
              <a:spLocks noChangeArrowheads="1"/>
            </p:cNvSpPr>
            <p:nvPr/>
          </p:nvSpPr>
          <p:spPr bwMode="auto">
            <a:xfrm>
              <a:off x="2438400" y="4791550"/>
              <a:ext cx="38862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11W (Meranti) forms 06 Sep 2010</a:t>
              </a:r>
            </a:p>
          </p:txBody>
        </p:sp>
      </p:grpSp>
      <p:sp>
        <p:nvSpPr>
          <p:cNvPr id="60424" name="TextBox 21"/>
          <p:cNvSpPr txBox="1">
            <a:spLocks noChangeArrowheads="1"/>
          </p:cNvSpPr>
          <p:nvPr/>
        </p:nvSpPr>
        <p:spPr bwMode="auto">
          <a:xfrm>
            <a:off x="1206500" y="990600"/>
            <a:ext cx="60594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</a:rPr>
              <a:t>04 Day Lead Forecast, Valid 06 Sep 2010</a:t>
            </a:r>
          </a:p>
        </p:txBody>
      </p:sp>
      <p:sp>
        <p:nvSpPr>
          <p:cNvPr id="60425" name="TextBox 11"/>
          <p:cNvSpPr txBox="1">
            <a:spLocks noChangeArrowheads="1"/>
          </p:cNvSpPr>
          <p:nvPr/>
        </p:nvSpPr>
        <p:spPr bwMode="auto">
          <a:xfrm>
            <a:off x="465138" y="4595813"/>
            <a:ext cx="8199437" cy="923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u="sng"/>
              <a:t>Notes From a Forecasting Perspective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At 4 day lead:  area S and E of Taiwan merits continued attention.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Meranti formed in the center of this area 4 days later.</a:t>
            </a:r>
          </a:p>
        </p:txBody>
      </p:sp>
      <p:sp>
        <p:nvSpPr>
          <p:cNvPr id="60426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  <p:sp>
        <p:nvSpPr>
          <p:cNvPr id="60427" name="Text Box 14"/>
          <p:cNvSpPr txBox="1">
            <a:spLocks noChangeArrowheads="1"/>
          </p:cNvSpPr>
          <p:nvPr/>
        </p:nvSpPr>
        <p:spPr bwMode="auto">
          <a:xfrm>
            <a:off x="749300" y="5613400"/>
            <a:ext cx="7620000" cy="650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Forecasts show evidence of temporal consistency and reliability [i.e., more (less) formations in high (low) probability areas].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6E787-DE85-44FD-A188-2A293F7F4DE9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1A20605-9A9F-4865-8B28-ACBE5840F5D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2467" name="Picture 5" descr="ParmaHeader2.jpg"/>
          <p:cNvPicPr>
            <a:picLocks noChangeAspect="1"/>
          </p:cNvPicPr>
          <p:nvPr/>
        </p:nvPicPr>
        <p:blipFill>
          <a:blip r:embed="rId3"/>
          <a:srcRect b="13016"/>
          <a:stretch>
            <a:fillRect/>
          </a:stretch>
        </p:blipFill>
        <p:spPr bwMode="auto">
          <a:xfrm>
            <a:off x="3505200" y="0"/>
            <a:ext cx="563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A499E4-F8E5-4F1E-AC82-CE513BA66A0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2470" name="TextBox 17"/>
          <p:cNvSpPr txBox="1">
            <a:spLocks noChangeArrowheads="1"/>
          </p:cNvSpPr>
          <p:nvPr/>
        </p:nvSpPr>
        <p:spPr bwMode="auto">
          <a:xfrm>
            <a:off x="457200" y="80645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62471" name="TextBox 18"/>
          <p:cNvSpPr txBox="1">
            <a:spLocks noChangeArrowheads="1"/>
          </p:cNvSpPr>
          <p:nvPr/>
        </p:nvSpPr>
        <p:spPr bwMode="auto">
          <a:xfrm>
            <a:off x="239713" y="814388"/>
            <a:ext cx="8751887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346075">
              <a:buFont typeface="Calibri" pitchFamily="34" charset="0"/>
              <a:buAutoNum type="arabicPeriod"/>
            </a:pPr>
            <a:r>
              <a:rPr lang="en-US" b="1"/>
              <a:t>Statistical-dynamical system with extensive ensembling provides long range forecast (LRF) products for which there are few or no alternatives: </a:t>
            </a:r>
          </a:p>
          <a:p>
            <a:pPr marL="1198563" lvl="3" indent="-457200">
              <a:buFont typeface="Calibri" pitchFamily="34" charset="0"/>
              <a:buAutoNum type="alphaLcPeriod"/>
            </a:pPr>
            <a:r>
              <a:rPr lang="en-US" b="1"/>
              <a:t>Daily, 2.5 degree resolution</a:t>
            </a:r>
          </a:p>
          <a:p>
            <a:pPr marL="1198563" lvl="3" indent="-457200">
              <a:buFont typeface="Calibri" pitchFamily="34" charset="0"/>
              <a:buAutoNum type="alphaLcPeriod"/>
            </a:pPr>
            <a:r>
              <a:rPr lang="en-US" b="1"/>
              <a:t>Skill at leads of 4 to 90 days</a:t>
            </a:r>
          </a:p>
          <a:p>
            <a:pPr marL="1198563" lvl="3" indent="-457200">
              <a:buFont typeface="Calibri" pitchFamily="34" charset="0"/>
              <a:buAutoNum type="alphaLcPeriod"/>
            </a:pPr>
            <a:r>
              <a:rPr lang="en-US" b="1"/>
              <a:t>Consistent, reliable</a:t>
            </a:r>
          </a:p>
          <a:p>
            <a:pPr marL="173038" indent="-346075">
              <a:buFont typeface="Calibri" pitchFamily="34" charset="0"/>
              <a:buAutoNum type="arabicPeriod"/>
            </a:pPr>
            <a:r>
              <a:rPr lang="en-US" b="1"/>
              <a:t>On-going and planned R&amp;D:</a:t>
            </a:r>
          </a:p>
          <a:p>
            <a:pPr marL="1198563" lvl="2" indent="-457200">
              <a:buFont typeface="Calibri" pitchFamily="34" charset="0"/>
              <a:buAutoNum type="alphaLcPeriod"/>
            </a:pPr>
            <a:r>
              <a:rPr lang="en-US" b="1"/>
              <a:t>Upgrade system using CFSR and CFSv2</a:t>
            </a:r>
          </a:p>
          <a:p>
            <a:pPr marL="1198563" lvl="2" indent="-457200">
              <a:buFont typeface="Calibri" pitchFamily="34" charset="0"/>
              <a:buAutoNum type="alphaLcPeriod"/>
            </a:pPr>
            <a:r>
              <a:rPr lang="en-US" b="1"/>
              <a:t>Extend verification (e.g., consistency, reliability, BSS, false alarms compared to invests/TCFAs/OLRA)</a:t>
            </a:r>
          </a:p>
          <a:p>
            <a:pPr marL="1198563" lvl="2" indent="-457200">
              <a:buFont typeface="Calibri" pitchFamily="34" charset="0"/>
              <a:buAutoNum type="alphaLcPeriod"/>
            </a:pPr>
            <a:r>
              <a:rPr lang="en-US" b="1"/>
              <a:t>Increase leads to 6 months.  Increase ensembling at all leads.</a:t>
            </a:r>
          </a:p>
          <a:p>
            <a:pPr marL="1198563" lvl="2" indent="-457200">
              <a:buFont typeface="Calibri" pitchFamily="34" charset="0"/>
              <a:buAutoNum type="alphaLcPeriod"/>
            </a:pPr>
            <a:r>
              <a:rPr lang="en-US" b="1"/>
              <a:t>Continue / extend system to:</a:t>
            </a:r>
          </a:p>
          <a:p>
            <a:pPr lvl="4" indent="-282575">
              <a:buFont typeface="Calibri" pitchFamily="34" charset="0"/>
              <a:buAutoNum type="arabicPeriod"/>
            </a:pPr>
            <a:r>
              <a:rPr lang="en-US" b="1"/>
              <a:t>North Atlantic and other basins</a:t>
            </a:r>
          </a:p>
          <a:p>
            <a:pPr lvl="4" indent="-282575">
              <a:buFont typeface="Calibri" pitchFamily="34" charset="0"/>
              <a:buAutoNum type="arabicPeriod"/>
            </a:pPr>
            <a:r>
              <a:rPr lang="en-US" b="1"/>
              <a:t>Track and intensity </a:t>
            </a:r>
          </a:p>
          <a:p>
            <a:pPr marL="1198563" lvl="2" indent="-457200">
              <a:buFont typeface="Calibri" pitchFamily="34" charset="0"/>
              <a:buAutoNum type="alphaLcPeriod"/>
            </a:pPr>
            <a:r>
              <a:rPr lang="en-US" b="1"/>
              <a:t>Extend climate variation assessments (e.g., ENLN, MJO, IOD)</a:t>
            </a:r>
          </a:p>
          <a:p>
            <a:pPr marL="1198563" lvl="2" indent="-457200">
              <a:buFont typeface="Calibri" pitchFamily="34" charset="0"/>
              <a:buAutoNum type="alphaLcPeriod"/>
            </a:pPr>
            <a:r>
              <a:rPr lang="en-US" b="1"/>
              <a:t>Consider alternate dynamical model for short-medium leads </a:t>
            </a:r>
          </a:p>
          <a:p>
            <a:pPr marL="173038" indent="-346075">
              <a:buFont typeface="Calibri" pitchFamily="34" charset="0"/>
              <a:buAutoNum type="arabicPeriod"/>
            </a:pPr>
            <a:r>
              <a:rPr lang="en-US" b="1"/>
              <a:t>Continue &amp; expand coordination / collaboration: CPC, FNMOC, JTWC, NHC.</a:t>
            </a:r>
          </a:p>
          <a:p>
            <a:pPr marL="173038" indent="-346075">
              <a:buFont typeface="Calibri" pitchFamily="34" charset="0"/>
              <a:buAutoNum type="arabicPeriod"/>
            </a:pPr>
            <a:r>
              <a:rPr lang="en-US" b="1"/>
              <a:t>Continue and expand interactions with forecast customers.</a:t>
            </a:r>
          </a:p>
        </p:txBody>
      </p:sp>
      <p:sp>
        <p:nvSpPr>
          <p:cNvPr id="62472" name="Title 7"/>
          <p:cNvSpPr>
            <a:spLocks/>
          </p:cNvSpPr>
          <p:nvPr/>
        </p:nvSpPr>
        <p:spPr bwMode="auto">
          <a:xfrm>
            <a:off x="1066800" y="4445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NPS TC Long Range Forecasting System:  Summary and Future Work</a:t>
            </a:r>
          </a:p>
        </p:txBody>
      </p:sp>
      <p:sp>
        <p:nvSpPr>
          <p:cNvPr id="62473" name="TextBox 11"/>
          <p:cNvSpPr txBox="1">
            <a:spLocks noChangeArrowheads="1"/>
          </p:cNvSpPr>
          <p:nvPr/>
        </p:nvSpPr>
        <p:spPr bwMode="auto">
          <a:xfrm>
            <a:off x="381000" y="5549900"/>
            <a:ext cx="8356600" cy="9255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/>
            <a:r>
              <a:rPr lang="en-US" b="1" u="sng"/>
              <a:t>On-Going Questions</a:t>
            </a:r>
          </a:p>
          <a:p>
            <a:pPr marL="114300" indent="-114300">
              <a:buFont typeface="Arial" charset="0"/>
              <a:buChar char="•"/>
            </a:pPr>
            <a:r>
              <a:rPr lang="en-US" b="1"/>
              <a:t>Who are the customers for operational TC LRFs, and what do they need?</a:t>
            </a:r>
          </a:p>
          <a:p>
            <a:pPr marL="114300" indent="-114300">
              <a:buFont typeface="Arial" charset="0"/>
              <a:buChar char="•"/>
            </a:pPr>
            <a:r>
              <a:rPr lang="en-US" b="1"/>
              <a:t>Who will produce operational TC LRFs?</a:t>
            </a:r>
          </a:p>
        </p:txBody>
      </p:sp>
      <p:sp>
        <p:nvSpPr>
          <p:cNvPr id="62474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D1598-BD16-4E92-BFE2-43DDF12FBE1F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4514" name="Rectangle 7"/>
          <p:cNvSpPr>
            <a:spLocks noChangeArrowheads="1"/>
          </p:cNvSpPr>
          <p:nvPr/>
        </p:nvSpPr>
        <p:spPr bwMode="auto">
          <a:xfrm>
            <a:off x="128588" y="1066800"/>
            <a:ext cx="4572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685800"/>
            <a:r>
              <a:rPr lang="en-US" b="1">
                <a:cs typeface="Arial" charset="0"/>
              </a:rPr>
              <a:t>       Tom Murphree, Ph.D.</a:t>
            </a:r>
          </a:p>
          <a:p>
            <a:pPr marL="1200150" lvl="2" indent="-285750"/>
            <a:r>
              <a:rPr lang="en-US" sz="1600" b="1">
                <a:cs typeface="Arial" charset="0"/>
              </a:rPr>
              <a:t>Research Associate Professor</a:t>
            </a:r>
          </a:p>
          <a:p>
            <a:pPr marL="1200150" lvl="2" indent="-285750"/>
            <a:r>
              <a:rPr lang="en-US" sz="1600" b="1">
                <a:cs typeface="Arial" charset="0"/>
              </a:rPr>
              <a:t>Department of Meteorology</a:t>
            </a:r>
          </a:p>
          <a:p>
            <a:pPr marL="1200150" lvl="2" indent="-285750"/>
            <a:r>
              <a:rPr lang="en-US" sz="1600" b="1">
                <a:cs typeface="Arial" charset="0"/>
              </a:rPr>
              <a:t>Naval Postgraduate School</a:t>
            </a:r>
          </a:p>
          <a:p>
            <a:pPr marL="1200150" lvl="2" indent="-285750"/>
            <a:r>
              <a:rPr lang="en-US" sz="1600" b="1">
                <a:cs typeface="Arial" charset="0"/>
              </a:rPr>
              <a:t>254 Root Hall</a:t>
            </a:r>
          </a:p>
          <a:p>
            <a:pPr marL="1200150" lvl="2" indent="-285750"/>
            <a:r>
              <a:rPr lang="en-US" sz="1600" b="1">
                <a:cs typeface="Arial" charset="0"/>
              </a:rPr>
              <a:t>589 Dyer Road</a:t>
            </a:r>
          </a:p>
          <a:p>
            <a:pPr marL="1200150" lvl="2" indent="-285750"/>
            <a:r>
              <a:rPr lang="en-US" sz="1600" b="1">
                <a:cs typeface="Arial" charset="0"/>
              </a:rPr>
              <a:t>Monterey, CA 93943-5114</a:t>
            </a:r>
          </a:p>
          <a:p>
            <a:pPr marL="1200150" lvl="2" indent="-285750"/>
            <a:r>
              <a:rPr lang="en-US" sz="1600" b="1">
                <a:cs typeface="Arial" charset="0"/>
              </a:rPr>
              <a:t>831-656-2723  office</a:t>
            </a:r>
          </a:p>
          <a:p>
            <a:pPr marL="1200150" lvl="2" indent="-285750"/>
            <a:r>
              <a:rPr lang="en-US" sz="1600" b="1">
                <a:cs typeface="Arial" charset="0"/>
              </a:rPr>
              <a:t>831-402-9603  cell</a:t>
            </a:r>
          </a:p>
          <a:p>
            <a:pPr marL="1200150" lvl="2" indent="-285750"/>
            <a:r>
              <a:rPr lang="en-US" sz="1600" b="1">
                <a:cs typeface="Arial" charset="0"/>
              </a:rPr>
              <a:t>831-656-3061  fax</a:t>
            </a:r>
          </a:p>
          <a:p>
            <a:pPr marL="1200150" lvl="2" indent="-285750"/>
            <a:r>
              <a:rPr lang="en-US" sz="1600" b="1">
                <a:solidFill>
                  <a:srgbClr val="0033CC"/>
                </a:solidFill>
                <a:cs typeface="Arial" charset="0"/>
              </a:rPr>
              <a:t>murphree@nps.edu</a:t>
            </a:r>
            <a:endParaRPr lang="pt-BR" sz="1600" b="1">
              <a:solidFill>
                <a:srgbClr val="0033CC"/>
              </a:solidFill>
              <a:cs typeface="Arial" charset="0"/>
            </a:endParaRPr>
          </a:p>
        </p:txBody>
      </p:sp>
      <p:pic>
        <p:nvPicPr>
          <p:cNvPr id="64515" name="Picture 5" descr="ParmaHeader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itle 7"/>
          <p:cNvSpPr>
            <a:spLocks/>
          </p:cNvSpPr>
          <p:nvPr/>
        </p:nvSpPr>
        <p:spPr bwMode="auto">
          <a:xfrm>
            <a:off x="1044575" y="5715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Long Range Forecasting of Tropical Cyclones:  Contact Information</a:t>
            </a: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F87D56-03E1-4ED2-AD4B-FB1AD5C2FC1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4519" name="TextBox 9"/>
          <p:cNvSpPr txBox="1">
            <a:spLocks noChangeArrowheads="1"/>
          </p:cNvSpPr>
          <p:nvPr/>
        </p:nvSpPr>
        <p:spPr bwMode="auto">
          <a:xfrm>
            <a:off x="4953000" y="1069975"/>
            <a:ext cx="350043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b="1"/>
              <a:t>David Meyer</a:t>
            </a:r>
          </a:p>
          <a:p>
            <a:pPr marL="800100" lvl="1" indent="-342900"/>
            <a:r>
              <a:rPr lang="en-US" sz="1600" b="1"/>
              <a:t>Operations Research Analyst</a:t>
            </a:r>
          </a:p>
          <a:p>
            <a:pPr marL="800100" lvl="1" indent="-342900"/>
            <a:r>
              <a:rPr lang="en-US" sz="1600" b="1"/>
              <a:t>Department of Meteorology</a:t>
            </a:r>
          </a:p>
          <a:p>
            <a:pPr marL="800100" lvl="1" indent="-342900"/>
            <a:r>
              <a:rPr lang="en-US" sz="1600" b="1"/>
              <a:t>Naval Postgraduate School</a:t>
            </a:r>
          </a:p>
          <a:p>
            <a:pPr marL="800100" lvl="1" indent="-342900"/>
            <a:r>
              <a:rPr lang="en-US" sz="1600" b="1"/>
              <a:t>Monterey, CA 93943-5114</a:t>
            </a:r>
          </a:p>
          <a:p>
            <a:pPr marL="800100" lvl="1" indent="-342900"/>
            <a:r>
              <a:rPr lang="en-US" sz="1600" b="1"/>
              <a:t>831-233-8438 cell/office</a:t>
            </a:r>
          </a:p>
          <a:p>
            <a:pPr marL="800100" lvl="1" indent="-342900"/>
            <a:r>
              <a:rPr lang="en-US" sz="1600" b="1">
                <a:hlinkClick r:id="rId5"/>
              </a:rPr>
              <a:t>dwmeyer@nps.edu</a:t>
            </a:r>
            <a:endParaRPr lang="en-US" sz="1600" b="1"/>
          </a:p>
        </p:txBody>
      </p:sp>
      <p:sp>
        <p:nvSpPr>
          <p:cNvPr id="64520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ADDDD-9518-4DA0-83FA-AFD8C8216586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6562" name="Picture 12" descr="tf_RelDia_J2NSLP40rf2B_25radJ2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14" descr="tf_ZoomRelDia_J2NSLP40rf2B_25radJ2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3716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5" descr="ParmaHeader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Box 8"/>
          <p:cNvSpPr txBox="1">
            <a:spLocks noChangeArrowheads="1"/>
          </p:cNvSpPr>
          <p:nvPr/>
        </p:nvSpPr>
        <p:spPr bwMode="auto">
          <a:xfrm>
            <a:off x="2362200" y="9906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>
                <a:cs typeface="Arial" charset="0"/>
              </a:rPr>
              <a:t>Reliability Diagrams and Bin Histogram </a:t>
            </a:r>
          </a:p>
        </p:txBody>
      </p:sp>
      <p:sp>
        <p:nvSpPr>
          <p:cNvPr id="10" name="Slide Number Placeholder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BF02EC-5688-4F23-AC11-F8E7D21E26B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" name="Right Brace 15"/>
          <p:cNvSpPr>
            <a:spLocks/>
          </p:cNvSpPr>
          <p:nvPr/>
        </p:nvSpPr>
        <p:spPr bwMode="auto">
          <a:xfrm rot="5400000">
            <a:off x="6172200" y="3683000"/>
            <a:ext cx="304800" cy="1981200"/>
          </a:xfrm>
          <a:prstGeom prst="rightBrace">
            <a:avLst>
              <a:gd name="adj1" fmla="val 34336"/>
              <a:gd name="adj2" fmla="val 50000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5029200"/>
            <a:ext cx="1828800" cy="5365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Skillful, but slightly underpredictive. </a:t>
            </a:r>
          </a:p>
        </p:txBody>
      </p:sp>
      <p:cxnSp>
        <p:nvCxnSpPr>
          <p:cNvPr id="18" name="Straight Arrow Connector 17"/>
          <p:cNvCxnSpPr>
            <a:stCxn id="19" idx="0"/>
          </p:cNvCxnSpPr>
          <p:nvPr/>
        </p:nvCxnSpPr>
        <p:spPr>
          <a:xfrm rot="16200000" flipV="1">
            <a:off x="3067050" y="4162425"/>
            <a:ext cx="685800" cy="10287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19400" y="5029200"/>
            <a:ext cx="2209800" cy="117475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Model overwhelmingly predicts very small probabilities, which aligns well with the rarity of TCs</a:t>
            </a:r>
          </a:p>
        </p:txBody>
      </p:sp>
      <p:cxnSp>
        <p:nvCxnSpPr>
          <p:cNvPr id="23" name="Straight Arrow Connector 22"/>
          <p:cNvCxnSpPr>
            <a:stCxn id="24" idx="0"/>
          </p:cNvCxnSpPr>
          <p:nvPr/>
        </p:nvCxnSpPr>
        <p:spPr>
          <a:xfrm rot="16200000" flipV="1">
            <a:off x="800100" y="4371975"/>
            <a:ext cx="914400" cy="3810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" y="5029200"/>
            <a:ext cx="2133600" cy="53657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Reasonably reliable and skillful hindcasts.</a:t>
            </a:r>
          </a:p>
        </p:txBody>
      </p:sp>
      <p:cxnSp>
        <p:nvCxnSpPr>
          <p:cNvPr id="28" name="Straight Arrow Connector 27"/>
          <p:cNvCxnSpPr>
            <a:cxnSpLocks noChangeShapeType="1"/>
            <a:stCxn id="17" idx="0"/>
            <a:endCxn id="16" idx="1"/>
          </p:cNvCxnSpPr>
          <p:nvPr/>
        </p:nvCxnSpPr>
        <p:spPr bwMode="auto">
          <a:xfrm flipV="1">
            <a:off x="6324600" y="4835525"/>
            <a:ext cx="0" cy="18415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cxnSp>
      <p:sp>
        <p:nvSpPr>
          <p:cNvPr id="66575" name="Title 7"/>
          <p:cNvSpPr>
            <a:spLocks/>
          </p:cNvSpPr>
          <p:nvPr/>
        </p:nvSpPr>
        <p:spPr bwMode="auto">
          <a:xfrm>
            <a:off x="1143000" y="5715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Prediction of Tropical Cyclogenesis in the Western North Pacific: Statistical Model Skill</a:t>
            </a:r>
          </a:p>
        </p:txBody>
      </p:sp>
      <p:sp>
        <p:nvSpPr>
          <p:cNvPr id="66576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17A3F-C84D-411A-A9F7-D748E732B4B6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8610" name="Picture 11" descr="tf_ROC_J2NSLP40rf2B_25radJ2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300" y="13716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5" descr="ParmaHeader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Box 8"/>
          <p:cNvSpPr txBox="1">
            <a:spLocks noChangeArrowheads="1"/>
          </p:cNvSpPr>
          <p:nvPr/>
        </p:nvSpPr>
        <p:spPr bwMode="auto">
          <a:xfrm>
            <a:off x="1905000" y="990600"/>
            <a:ext cx="533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>
                <a:cs typeface="Arial" charset="0"/>
              </a:rPr>
              <a:t>Relative Operating Characteristic (ROC) Curve</a:t>
            </a:r>
          </a:p>
        </p:txBody>
      </p:sp>
      <p:sp>
        <p:nvSpPr>
          <p:cNvPr id="10" name="Slide Number Placeholder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DCD824-ACEB-4404-B17B-7CD603D86D4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8615" name="TextBox 13"/>
          <p:cNvSpPr txBox="1">
            <a:spLocks noChangeArrowheads="1"/>
          </p:cNvSpPr>
          <p:nvPr/>
        </p:nvSpPr>
        <p:spPr bwMode="auto">
          <a:xfrm>
            <a:off x="914400" y="4953000"/>
            <a:ext cx="73152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cs typeface="Arial" charset="0"/>
              </a:rPr>
              <a:t>ROC skill score of 0.68;  “1” is a perfect forecast and “&lt;0” is worse than the sample climatology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971800" y="1600200"/>
            <a:ext cx="3352800" cy="26670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1" idx="1"/>
          </p:cNvCxnSpPr>
          <p:nvPr/>
        </p:nvCxnSpPr>
        <p:spPr>
          <a:xfrm rot="10800000">
            <a:off x="5476875" y="2290763"/>
            <a:ext cx="1143000" cy="29368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29400" y="2209800"/>
            <a:ext cx="1828800" cy="7493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Diagonal represents zero resolution (no discrimination).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3886200"/>
            <a:ext cx="1828800" cy="7493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Fair discrimination and potential utility to the user.</a:t>
            </a:r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rot="5400000" flipH="1" flipV="1">
            <a:off x="1943100" y="2695575"/>
            <a:ext cx="838200" cy="15240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1" name="Title 7"/>
          <p:cNvSpPr>
            <a:spLocks/>
          </p:cNvSpPr>
          <p:nvPr/>
        </p:nvSpPr>
        <p:spPr bwMode="auto">
          <a:xfrm>
            <a:off x="1143000" y="5715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Prediction of Tropical Cyclogenesis in the Western North Pacific: Statistical Model Skill</a:t>
            </a:r>
          </a:p>
        </p:txBody>
      </p:sp>
      <p:sp>
        <p:nvSpPr>
          <p:cNvPr id="68622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1FC9C-F8AF-47DC-8EE9-D3CFB5742533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0658" name="Picture 5" descr="ParmaHeader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8"/>
          <p:cNvSpPr txBox="1">
            <a:spLocks noChangeArrowheads="1"/>
          </p:cNvSpPr>
          <p:nvPr/>
        </p:nvSpPr>
        <p:spPr bwMode="auto">
          <a:xfrm>
            <a:off x="6167438" y="57419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0661" name="Title 7"/>
          <p:cNvSpPr>
            <a:spLocks/>
          </p:cNvSpPr>
          <p:nvPr/>
        </p:nvSpPr>
        <p:spPr bwMode="auto">
          <a:xfrm>
            <a:off x="1066800" y="5715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Forecast Verification Methods</a:t>
            </a:r>
          </a:p>
        </p:txBody>
      </p:sp>
      <p:sp>
        <p:nvSpPr>
          <p:cNvPr id="70662" name="TextBox 10"/>
          <p:cNvSpPr txBox="1">
            <a:spLocks noChangeArrowheads="1"/>
          </p:cNvSpPr>
          <p:nvPr/>
        </p:nvSpPr>
        <p:spPr bwMode="auto">
          <a:xfrm>
            <a:off x="0" y="9636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3" name="TextBox 11"/>
          <p:cNvSpPr txBox="1">
            <a:spLocks noChangeArrowheads="1"/>
          </p:cNvSpPr>
          <p:nvPr/>
        </p:nvSpPr>
        <p:spPr bwMode="auto">
          <a:xfrm>
            <a:off x="239713" y="963613"/>
            <a:ext cx="8599487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b="1"/>
              <a:t>Verification done for both formation and non-formation forecasts.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/>
              <a:t>Standard 2 x 2 contingency table verification metrics (e.g., Wilks 2006)</a:t>
            </a:r>
            <a:r>
              <a:rPr lang="en-US"/>
              <a:t> </a:t>
            </a:r>
            <a:r>
              <a:rPr lang="en-US" b="1"/>
              <a:t>used to allow ready interpretation and comparison with other forecasts (e.g., CPC one and two week forecasts).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en-US" b="1"/>
          </a:p>
          <a:p>
            <a:pPr marL="342900" indent="-342900">
              <a:buFont typeface="Calibri" pitchFamily="34" charset="0"/>
              <a:buAutoNum type="arabicPeriod"/>
            </a:pPr>
            <a:endParaRPr lang="en-US" b="1"/>
          </a:p>
          <a:p>
            <a:pPr marL="342900" indent="-342900">
              <a:buFont typeface="Calibri" pitchFamily="34" charset="0"/>
              <a:buAutoNum type="arabicPeriod"/>
            </a:pPr>
            <a:endParaRPr lang="en-US" b="1"/>
          </a:p>
          <a:p>
            <a:pPr marL="342900" indent="-342900">
              <a:buFont typeface="Calibri" pitchFamily="34" charset="0"/>
              <a:buAutoNum type="arabicPeriod"/>
            </a:pPr>
            <a:endParaRPr lang="en-US" b="1"/>
          </a:p>
          <a:p>
            <a:pPr marL="342900" indent="-342900">
              <a:buFont typeface="Calibri" pitchFamily="34" charset="0"/>
              <a:buAutoNum type="arabicPeriod"/>
            </a:pPr>
            <a:endParaRPr lang="en-US" b="1"/>
          </a:p>
          <a:p>
            <a:pPr marL="342900" indent="-342900">
              <a:buFont typeface="Calibri" pitchFamily="34" charset="0"/>
              <a:buAutoNum type="arabicPeriod"/>
            </a:pPr>
            <a:endParaRPr lang="en-US" b="1"/>
          </a:p>
          <a:p>
            <a:pPr marL="342900" indent="-342900">
              <a:buFont typeface="Calibri" pitchFamily="34" charset="0"/>
              <a:buAutoNum type="arabicPeriod"/>
            </a:pPr>
            <a:endParaRPr lang="en-US" b="1"/>
          </a:p>
          <a:p>
            <a:pPr marL="342900" indent="-342900">
              <a:buFont typeface="Calibri" pitchFamily="34" charset="0"/>
              <a:buAutoNum type="arabicPeriod"/>
            </a:pPr>
            <a:endParaRPr lang="en-US" b="1"/>
          </a:p>
          <a:p>
            <a:pPr marL="342900" indent="-342900">
              <a:buFont typeface="Calibri" pitchFamily="34" charset="0"/>
              <a:buAutoNum type="arabicPeriod"/>
            </a:pPr>
            <a:endParaRPr lang="en-US" b="1"/>
          </a:p>
          <a:p>
            <a:pPr marL="342900" indent="-342900">
              <a:buFont typeface="Calibri" pitchFamily="34" charset="0"/>
              <a:buAutoNum type="arabicPeriod"/>
            </a:pPr>
            <a:endParaRPr lang="en-US" b="1"/>
          </a:p>
          <a:p>
            <a:pPr marL="342900" indent="-342900">
              <a:buFont typeface="Calibri" pitchFamily="34" charset="0"/>
              <a:buAutoNum type="arabicPeriod"/>
            </a:pPr>
            <a:endParaRPr lang="en-US" b="1"/>
          </a:p>
          <a:p>
            <a:pPr marL="342900" indent="-342900">
              <a:buFont typeface="Calibri" pitchFamily="34" charset="0"/>
              <a:buAutoNum type="arabicPeriod"/>
            </a:pPr>
            <a:endParaRPr lang="en-US" b="1"/>
          </a:p>
          <a:p>
            <a:pPr marL="342900" indent="-342900">
              <a:buFont typeface="Calibri" pitchFamily="34" charset="0"/>
              <a:buAutoNum type="arabicPeriod"/>
            </a:pPr>
            <a:endParaRPr lang="en-US" b="1"/>
          </a:p>
          <a:p>
            <a:pPr marL="342900" indent="-342900">
              <a:buFont typeface="Calibri" pitchFamily="34" charset="0"/>
              <a:buAutoNum type="arabicPeriod"/>
            </a:pPr>
            <a:endParaRPr lang="en-US" b="1"/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/>
              <a:t>Also calculate Brier skill score.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570288" y="2540000"/>
          <a:ext cx="1598612" cy="109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688"/>
                <a:gridCol w="532688"/>
                <a:gridCol w="532688"/>
              </a:tblGrid>
              <a:tr h="336691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>
                        <a:alpha val="60000"/>
                      </a:srgbClr>
                    </a:solidFill>
                  </a:tcPr>
                </a:tc>
              </a:tr>
              <a:tr h="3366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66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682" name="TextBox 13"/>
          <p:cNvSpPr txBox="1">
            <a:spLocks noChangeArrowheads="1"/>
          </p:cNvSpPr>
          <p:nvPr/>
        </p:nvSpPr>
        <p:spPr bwMode="auto">
          <a:xfrm>
            <a:off x="4038600" y="222091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Observed</a:t>
            </a:r>
          </a:p>
        </p:txBody>
      </p:sp>
      <p:sp>
        <p:nvSpPr>
          <p:cNvPr id="70683" name="TextBox 14"/>
          <p:cNvSpPr txBox="1">
            <a:spLocks noChangeArrowheads="1"/>
          </p:cNvSpPr>
          <p:nvPr/>
        </p:nvSpPr>
        <p:spPr bwMode="auto">
          <a:xfrm rot="-5400000">
            <a:off x="2667794" y="2994819"/>
            <a:ext cx="1436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Forecasted</a:t>
            </a:r>
          </a:p>
        </p:txBody>
      </p:sp>
      <p:sp>
        <p:nvSpPr>
          <p:cNvPr id="70684" name="TextBox 15"/>
          <p:cNvSpPr txBox="1">
            <a:spLocks noChangeArrowheads="1"/>
          </p:cNvSpPr>
          <p:nvPr/>
        </p:nvSpPr>
        <p:spPr bwMode="auto">
          <a:xfrm>
            <a:off x="917575" y="3937000"/>
            <a:ext cx="77692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1"/>
              <a:t>Proportion correct (PC) = (a+d)/(a+b+c+d)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Basic proportion correct (BPC) = a/(a+b)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Hit rate (HR) = probability of detection (POD) = a/(a+c)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False alarm ratio (FAR) = b/(a+b)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False alarm rate (FAR) = b/(b+d)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Threat score (TS) = critical success index (CSI) = a/(a+b+c)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/>
              <a:t>Heidke skill score (HSS) = [2(ad-bc)] / [(a+c)(c+d) + (a+b)(b+d)]</a:t>
            </a:r>
            <a:endParaRPr lang="en-US"/>
          </a:p>
        </p:txBody>
      </p:sp>
      <p:sp>
        <p:nvSpPr>
          <p:cNvPr id="19" name="Slide Number Placeholder 1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1905EB8-3292-4ADE-8C1F-AF44D67FD6D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2171700"/>
            <a:ext cx="22860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0687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56034-38B5-4295-8238-BCD21CB46866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3978854-2E8C-4B6E-B889-BCFED19DE66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2707" name="Content Placeholder 4" descr="TC_2010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3126" t="26566" r="41972" b="19856"/>
          <a:stretch>
            <a:fillRect/>
          </a:stretch>
        </p:blipFill>
        <p:spPr>
          <a:xfrm>
            <a:off x="4114800" y="412750"/>
            <a:ext cx="4343400" cy="3648075"/>
          </a:xfrm>
        </p:spPr>
      </p:pic>
      <p:sp>
        <p:nvSpPr>
          <p:cNvPr id="72708" name="TextBox 7"/>
          <p:cNvSpPr txBox="1">
            <a:spLocks noChangeArrowheads="1"/>
          </p:cNvSpPr>
          <p:nvPr/>
        </p:nvSpPr>
        <p:spPr bwMode="auto">
          <a:xfrm>
            <a:off x="5638800" y="414338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2010 ~ TC Origins</a:t>
            </a:r>
          </a:p>
        </p:txBody>
      </p:sp>
      <p:sp>
        <p:nvSpPr>
          <p:cNvPr id="72709" name="TextBox 8"/>
          <p:cNvSpPr txBox="1">
            <a:spLocks noChangeArrowheads="1"/>
          </p:cNvSpPr>
          <p:nvPr/>
        </p:nvSpPr>
        <p:spPr bwMode="auto">
          <a:xfrm>
            <a:off x="0" y="0"/>
            <a:ext cx="8351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TC Formations in Western North Pacific:  2009 and 2010</a:t>
            </a:r>
          </a:p>
        </p:txBody>
      </p:sp>
      <p:sp>
        <p:nvSpPr>
          <p:cNvPr id="72710" name="TextBox 9"/>
          <p:cNvSpPr txBox="1">
            <a:spLocks noChangeArrowheads="1"/>
          </p:cNvSpPr>
          <p:nvPr/>
        </p:nvSpPr>
        <p:spPr bwMode="auto">
          <a:xfrm>
            <a:off x="152400" y="6400800"/>
            <a:ext cx="7829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Note:  2010 TC formation locations are approximations pending release of JTWC best track data for 2010</a:t>
            </a:r>
          </a:p>
        </p:txBody>
      </p:sp>
      <p:grpSp>
        <p:nvGrpSpPr>
          <p:cNvPr id="72711" name="Group 17"/>
          <p:cNvGrpSpPr>
            <a:grpSpLocks/>
          </p:cNvGrpSpPr>
          <p:nvPr/>
        </p:nvGrpSpPr>
        <p:grpSpPr bwMode="auto">
          <a:xfrm>
            <a:off x="228600" y="393700"/>
            <a:ext cx="4419600" cy="3821113"/>
            <a:chOff x="228600" y="533400"/>
            <a:chExt cx="4419600" cy="3820842"/>
          </a:xfrm>
        </p:grpSpPr>
        <p:pic>
          <p:nvPicPr>
            <p:cNvPr id="72717" name="Picture 4" descr="track_output.jpg"/>
            <p:cNvPicPr>
              <a:picLocks noChangeAspect="1"/>
            </p:cNvPicPr>
            <p:nvPr/>
          </p:nvPicPr>
          <p:blipFill>
            <a:blip r:embed="rId4"/>
            <a:srcRect l="12363" t="28084" r="41615" b="17778"/>
            <a:stretch>
              <a:fillRect/>
            </a:stretch>
          </p:blipFill>
          <p:spPr bwMode="auto">
            <a:xfrm>
              <a:off x="228600" y="641474"/>
              <a:ext cx="4419600" cy="3712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18" name="TextBox 6"/>
            <p:cNvSpPr txBox="1">
              <a:spLocks noChangeArrowheads="1"/>
            </p:cNvSpPr>
            <p:nvPr/>
          </p:nvSpPr>
          <p:spPr bwMode="auto">
            <a:xfrm>
              <a:off x="1825625" y="533400"/>
              <a:ext cx="1924050" cy="3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</a:rPr>
                <a:t>2009 TC Origins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3124308" y="2404930"/>
              <a:ext cx="30477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 rot="5400000">
            <a:off x="6945313" y="2265363"/>
            <a:ext cx="304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3" name="TextBox 15"/>
          <p:cNvSpPr txBox="1">
            <a:spLocks noChangeArrowheads="1"/>
          </p:cNvSpPr>
          <p:nvPr/>
        </p:nvSpPr>
        <p:spPr bwMode="auto">
          <a:xfrm>
            <a:off x="1016000" y="4051300"/>
            <a:ext cx="3505200" cy="12001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28 TC formations in 2009, with moderate-strong El Nino conditions during the most active TC period, Jul-Oct 2009</a:t>
            </a:r>
          </a:p>
        </p:txBody>
      </p:sp>
      <p:sp>
        <p:nvSpPr>
          <p:cNvPr id="72714" name="TextBox 16"/>
          <p:cNvSpPr txBox="1">
            <a:spLocks noChangeArrowheads="1"/>
          </p:cNvSpPr>
          <p:nvPr/>
        </p:nvSpPr>
        <p:spPr bwMode="auto">
          <a:xfrm>
            <a:off x="4889500" y="4051300"/>
            <a:ext cx="3525838" cy="12001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19 TC formations in 2010, with strong La Nina conditions during the most active TC period, Jul-Oct 2010</a:t>
            </a:r>
          </a:p>
        </p:txBody>
      </p:sp>
      <p:sp>
        <p:nvSpPr>
          <p:cNvPr id="72715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  <p:sp>
        <p:nvSpPr>
          <p:cNvPr id="72716" name="Text Box 15"/>
          <p:cNvSpPr txBox="1">
            <a:spLocks noChangeArrowheads="1"/>
          </p:cNvSpPr>
          <p:nvPr/>
        </p:nvSpPr>
        <p:spPr bwMode="auto">
          <a:xfrm>
            <a:off x="1157288" y="5486400"/>
            <a:ext cx="6810375" cy="376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Note NW-ward shift in formation locations from 2009 to 2010.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2386-ECD6-4432-9C97-895431FD223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2770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13BCF50-A4B7-477C-8D82-132E99ACB49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CC0000"/>
                </a:solidFill>
              </a:rPr>
              <a:t>Long Range Forecasting of Tropical Cyclone Formations 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6407150" y="376238"/>
            <a:ext cx="25590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</a:rPr>
              <a:t>NPS TC Formation Probability Forecasts</a:t>
            </a:r>
          </a:p>
        </p:txBody>
      </p:sp>
      <p:sp>
        <p:nvSpPr>
          <p:cNvPr id="19461" name="Text Box 18"/>
          <p:cNvSpPr txBox="1">
            <a:spLocks noChangeArrowheads="1"/>
          </p:cNvSpPr>
          <p:nvPr/>
        </p:nvSpPr>
        <p:spPr bwMode="auto">
          <a:xfrm>
            <a:off x="6375400" y="1041400"/>
            <a:ext cx="2616200" cy="54197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 typeface="Calibri" pitchFamily="34" charset="0"/>
              <a:buAutoNum type="arabicPeriod"/>
            </a:pPr>
            <a:r>
              <a:rPr lang="en-US" sz="1400" b="1"/>
              <a:t>Forecasts based on NPS statistical-dynamical forecast system.</a:t>
            </a:r>
          </a:p>
          <a:p>
            <a:pPr marL="177800" indent="-177800">
              <a:buFont typeface="Calibri" pitchFamily="34" charset="0"/>
              <a:buAutoNum type="arabicPeriod"/>
            </a:pPr>
            <a:r>
              <a:rPr lang="en-US" sz="1400" b="1"/>
              <a:t>Contours: ensemble mean forecasted probabilities.</a:t>
            </a:r>
          </a:p>
          <a:p>
            <a:pPr marL="177800" indent="-177800">
              <a:buFont typeface="Calibri" pitchFamily="34" charset="0"/>
              <a:buAutoNum type="arabicPeriod"/>
            </a:pPr>
            <a:r>
              <a:rPr lang="en-US" sz="1400" b="1"/>
              <a:t>Minimum contours indicate threshold for formation, with very little chance of a TC forming outside this contour.</a:t>
            </a:r>
          </a:p>
          <a:p>
            <a:pPr marL="177800" indent="-177800">
              <a:buFont typeface="Calibri" pitchFamily="34" charset="0"/>
              <a:buAutoNum type="arabicPeriod"/>
            </a:pPr>
            <a:r>
              <a:rPr lang="en-US" sz="1400" b="1"/>
              <a:t>All plotted contours are greater than maximum observed probabilities.</a:t>
            </a:r>
          </a:p>
          <a:p>
            <a:pPr marL="177800" indent="-177800">
              <a:buFont typeface="Calibri" pitchFamily="34" charset="0"/>
              <a:buAutoNum type="arabicPeriod"/>
            </a:pPr>
            <a:r>
              <a:rPr lang="en-US" sz="1400" b="1"/>
              <a:t>Hit:  formation (JTWC 1</a:t>
            </a:r>
            <a:r>
              <a:rPr lang="en-US" sz="1400" b="1" baseline="30000"/>
              <a:t>st</a:t>
            </a:r>
            <a:r>
              <a:rPr lang="en-US" sz="1400" b="1"/>
              <a:t> position) occurs on valid date inside or within 2.5</a:t>
            </a:r>
            <a:r>
              <a:rPr lang="en-US" sz="1400" b="1" baseline="30000"/>
              <a:t>o</a:t>
            </a:r>
            <a:r>
              <a:rPr lang="en-US" sz="1400" b="1"/>
              <a:t> of threshold contour.</a:t>
            </a:r>
          </a:p>
          <a:p>
            <a:pPr marL="177800" indent="-177800">
              <a:buFont typeface="Calibri" pitchFamily="34" charset="0"/>
              <a:buAutoNum type="arabicPeriod"/>
            </a:pPr>
            <a:r>
              <a:rPr lang="en-US" sz="1400" b="1">
                <a:solidFill>
                  <a:srgbClr val="FF0000"/>
                </a:solidFill>
              </a:rPr>
              <a:t>Red dot </a:t>
            </a:r>
            <a:r>
              <a:rPr lang="en-US" sz="1400" b="1"/>
              <a:t>northeast of Luzon: formation of 05W (Dianmu) on 05 Aug 10.</a:t>
            </a:r>
          </a:p>
          <a:p>
            <a:pPr marL="177800" indent="-177800">
              <a:buFont typeface="Calibri" pitchFamily="34" charset="0"/>
              <a:buAutoNum type="arabicPeriod"/>
            </a:pPr>
            <a:r>
              <a:rPr lang="en-US" sz="1400" b="1"/>
              <a:t>Note forecast consistency with lead time, and highest probabilities outside main formation region.</a:t>
            </a:r>
          </a:p>
        </p:txBody>
      </p:sp>
      <p:pic>
        <p:nvPicPr>
          <p:cNvPr id="19462" name="Picture 8" descr="Case-7-valid 08052010.png"/>
          <p:cNvPicPr>
            <a:picLocks noChangeAspect="1"/>
          </p:cNvPicPr>
          <p:nvPr/>
        </p:nvPicPr>
        <p:blipFill>
          <a:blip r:embed="rId3"/>
          <a:srcRect l="8333" t="30556" r="5208" b="30556"/>
          <a:stretch>
            <a:fillRect/>
          </a:stretch>
        </p:blipFill>
        <p:spPr bwMode="auto">
          <a:xfrm>
            <a:off x="0" y="4572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Case-6-valid 08052010.png"/>
          <p:cNvPicPr>
            <a:picLocks noChangeAspect="1"/>
          </p:cNvPicPr>
          <p:nvPr/>
        </p:nvPicPr>
        <p:blipFill>
          <a:blip r:embed="rId4"/>
          <a:srcRect l="8333" t="30786" r="5208" b="30556"/>
          <a:stretch>
            <a:fillRect/>
          </a:stretch>
        </p:blipFill>
        <p:spPr bwMode="auto">
          <a:xfrm>
            <a:off x="0" y="2451100"/>
            <a:ext cx="63246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Case-5-valid 08052010.png"/>
          <p:cNvPicPr>
            <a:picLocks noChangeAspect="1"/>
          </p:cNvPicPr>
          <p:nvPr/>
        </p:nvPicPr>
        <p:blipFill>
          <a:blip r:embed="rId5"/>
          <a:srcRect l="8333" t="29639" r="5208" b="30556"/>
          <a:stretch>
            <a:fillRect/>
          </a:stretch>
        </p:blipFill>
        <p:spPr bwMode="auto">
          <a:xfrm>
            <a:off x="0" y="4419600"/>
            <a:ext cx="6324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Line 14"/>
          <p:cNvSpPr>
            <a:spLocks noChangeShapeType="1"/>
          </p:cNvSpPr>
          <p:nvPr/>
        </p:nvSpPr>
        <p:spPr bwMode="auto">
          <a:xfrm>
            <a:off x="393700" y="24638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Text Box 15"/>
          <p:cNvSpPr txBox="1">
            <a:spLocks noChangeArrowheads="1"/>
          </p:cNvSpPr>
          <p:nvPr/>
        </p:nvSpPr>
        <p:spPr bwMode="auto">
          <a:xfrm>
            <a:off x="3479800" y="457200"/>
            <a:ext cx="1882775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90 Day Lead</a:t>
            </a:r>
          </a:p>
          <a:p>
            <a:r>
              <a:rPr lang="en-US" b="1"/>
              <a:t>Valid 05 Aug 10</a:t>
            </a:r>
          </a:p>
        </p:txBody>
      </p:sp>
      <p:sp>
        <p:nvSpPr>
          <p:cNvPr id="19467" name="Text Box 16"/>
          <p:cNvSpPr txBox="1">
            <a:spLocks noChangeArrowheads="1"/>
          </p:cNvSpPr>
          <p:nvPr/>
        </p:nvSpPr>
        <p:spPr bwMode="auto">
          <a:xfrm>
            <a:off x="3479800" y="2462213"/>
            <a:ext cx="1882775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60 Day Lead</a:t>
            </a:r>
          </a:p>
          <a:p>
            <a:r>
              <a:rPr lang="en-US" b="1"/>
              <a:t>Valid 05 Aug 10</a:t>
            </a:r>
          </a:p>
        </p:txBody>
      </p:sp>
      <p:sp>
        <p:nvSpPr>
          <p:cNvPr id="19468" name="Text Box 17"/>
          <p:cNvSpPr txBox="1">
            <a:spLocks noChangeArrowheads="1"/>
          </p:cNvSpPr>
          <p:nvPr/>
        </p:nvSpPr>
        <p:spPr bwMode="auto">
          <a:xfrm>
            <a:off x="3479800" y="4462463"/>
            <a:ext cx="1882775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30 Day Lead</a:t>
            </a:r>
          </a:p>
          <a:p>
            <a:r>
              <a:rPr lang="en-US" b="1"/>
              <a:t>Valid 05 Aug 10</a:t>
            </a:r>
          </a:p>
        </p:txBody>
      </p:sp>
      <p:sp>
        <p:nvSpPr>
          <p:cNvPr id="19469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D181D-7DB4-44DD-A569-7FBBF7BB7DA2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4754" name="Picture 1" descr="ParmaHeader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13" descr="TCDailyClimo1970-2007.png"/>
          <p:cNvPicPr>
            <a:picLocks noChangeAspect="1"/>
          </p:cNvPicPr>
          <p:nvPr/>
        </p:nvPicPr>
        <p:blipFill>
          <a:blip r:embed="rId5"/>
          <a:srcRect l="8333" t="25555" r="7500" b="32222"/>
          <a:stretch>
            <a:fillRect/>
          </a:stretch>
        </p:blipFill>
        <p:spPr bwMode="auto">
          <a:xfrm>
            <a:off x="762000" y="979488"/>
            <a:ext cx="769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75D7E7D-57BF-4C8E-88CC-2E288ADCB87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4758" name="Title 7"/>
          <p:cNvSpPr>
            <a:spLocks/>
          </p:cNvSpPr>
          <p:nvPr/>
        </p:nvSpPr>
        <p:spPr bwMode="auto">
          <a:xfrm>
            <a:off x="1066800" y="5715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 b="1">
                <a:solidFill>
                  <a:srgbClr val="002060"/>
                </a:solidFill>
              </a:rPr>
              <a:t>TC Formations:  Long Term Mean Patterns</a:t>
            </a:r>
          </a:p>
        </p:txBody>
      </p:sp>
      <p:sp>
        <p:nvSpPr>
          <p:cNvPr id="74759" name="TextBox 15"/>
          <p:cNvSpPr txBox="1">
            <a:spLocks noChangeArrowheads="1"/>
          </p:cNvSpPr>
          <p:nvPr/>
        </p:nvSpPr>
        <p:spPr bwMode="auto">
          <a:xfrm>
            <a:off x="381000" y="3952875"/>
            <a:ext cx="38100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Red dots: TC formations from JTWC best track data set, </a:t>
            </a:r>
          </a:p>
          <a:p>
            <a:pPr algn="ctr"/>
            <a:r>
              <a:rPr lang="en-US" b="1"/>
              <a:t>Jan 1970 – Dec 2007.</a:t>
            </a:r>
          </a:p>
        </p:txBody>
      </p:sp>
      <p:sp>
        <p:nvSpPr>
          <p:cNvPr id="74760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03413-A22E-4775-8053-8F31204F1414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6802" name="Picture 1" descr="ParmaHeader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13" descr="TCDailyClimo1970-2007.png"/>
          <p:cNvPicPr>
            <a:picLocks noChangeAspect="1"/>
          </p:cNvPicPr>
          <p:nvPr/>
        </p:nvPicPr>
        <p:blipFill>
          <a:blip r:embed="rId5"/>
          <a:srcRect l="8333" t="25555" r="7500" b="32222"/>
          <a:stretch>
            <a:fillRect/>
          </a:stretch>
        </p:blipFill>
        <p:spPr bwMode="auto">
          <a:xfrm>
            <a:off x="762000" y="979488"/>
            <a:ext cx="769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 rot="895764">
            <a:off x="1985963" y="2406650"/>
            <a:ext cx="3400425" cy="722313"/>
          </a:xfrm>
          <a:prstGeom prst="ellips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4166394" y="3534569"/>
            <a:ext cx="715962" cy="247650"/>
          </a:xfrm>
          <a:prstGeom prst="straightConnector1">
            <a:avLst/>
          </a:pr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6DA304-1033-4D9C-B1F9-0E7B4CEB79D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6808" name="Title 7"/>
          <p:cNvSpPr>
            <a:spLocks/>
          </p:cNvSpPr>
          <p:nvPr/>
        </p:nvSpPr>
        <p:spPr bwMode="auto">
          <a:xfrm>
            <a:off x="1066800" y="5715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 b="1">
                <a:solidFill>
                  <a:srgbClr val="002060"/>
                </a:solidFill>
              </a:rPr>
              <a:t>TC Formations: LTM Patterns</a:t>
            </a:r>
          </a:p>
        </p:txBody>
      </p:sp>
      <p:sp>
        <p:nvSpPr>
          <p:cNvPr id="76809" name="TextBox 15"/>
          <p:cNvSpPr txBox="1">
            <a:spLocks noChangeArrowheads="1"/>
          </p:cNvSpPr>
          <p:nvPr/>
        </p:nvSpPr>
        <p:spPr bwMode="auto">
          <a:xfrm>
            <a:off x="381000" y="3952875"/>
            <a:ext cx="38100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Red dots: TC formations from JTWC best track data set,</a:t>
            </a:r>
          </a:p>
          <a:p>
            <a:pPr algn="ctr"/>
            <a:r>
              <a:rPr lang="en-US" b="1"/>
              <a:t>Jan 1970 – Dec 2007.</a:t>
            </a:r>
          </a:p>
        </p:txBody>
      </p:sp>
      <p:sp>
        <p:nvSpPr>
          <p:cNvPr id="76810" name="TextBox 15"/>
          <p:cNvSpPr txBox="1">
            <a:spLocks noChangeArrowheads="1"/>
          </p:cNvSpPr>
          <p:nvPr/>
        </p:nvSpPr>
        <p:spPr bwMode="auto">
          <a:xfrm>
            <a:off x="4360863" y="3843338"/>
            <a:ext cx="2192337" cy="1200150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Region of highest long term mean probability of TC formation</a:t>
            </a:r>
          </a:p>
        </p:txBody>
      </p:sp>
      <p:sp>
        <p:nvSpPr>
          <p:cNvPr id="76811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F0C90-7ACC-4965-A76A-3A93D2490192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3794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E26ABF3-2FD5-4BB9-938E-B97F37F306B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1507" name="Picture 5" descr="ParmaHeader2.jpg"/>
          <p:cNvPicPr>
            <a:picLocks noChangeAspect="1"/>
          </p:cNvPicPr>
          <p:nvPr/>
        </p:nvPicPr>
        <p:blipFill>
          <a:blip r:embed="rId3"/>
          <a:srcRect b="13014"/>
          <a:stretch>
            <a:fillRect/>
          </a:stretch>
        </p:blipFill>
        <p:spPr bwMode="auto">
          <a:xfrm>
            <a:off x="3505200" y="0"/>
            <a:ext cx="563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20"/>
          <p:cNvSpPr txBox="1">
            <a:spLocks noChangeArrowheads="1"/>
          </p:cNvSpPr>
          <p:nvPr/>
        </p:nvSpPr>
        <p:spPr bwMode="auto">
          <a:xfrm>
            <a:off x="215900" y="4684713"/>
            <a:ext cx="8686800" cy="17494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 b="1"/>
              <a:t>**   LSEFs = large scale environmental factors:  SST, </a:t>
            </a:r>
            <a:r>
              <a:rPr lang="el-GR" b="1">
                <a:latin typeface="Sylfaen" pitchFamily="18" charset="0"/>
              </a:rPr>
              <a:t>ζ</a:t>
            </a:r>
            <a:r>
              <a:rPr lang="en-US" b="1" baseline="-25000"/>
              <a:t>850</a:t>
            </a:r>
            <a:r>
              <a:rPr lang="en-US" b="1"/>
              <a:t>, shear</a:t>
            </a:r>
            <a:r>
              <a:rPr lang="en-US" b="1" baseline="-25000"/>
              <a:t>200-850</a:t>
            </a:r>
            <a:r>
              <a:rPr lang="en-US" b="1"/>
              <a:t>, div</a:t>
            </a:r>
            <a:r>
              <a:rPr lang="en-US" b="1" baseline="-25000"/>
              <a:t>200</a:t>
            </a:r>
            <a:r>
              <a:rPr lang="en-US" b="1"/>
              <a:t>, </a:t>
            </a:r>
            <a:r>
              <a:rPr lang="en-US" b="1" i="1"/>
              <a:t>f</a:t>
            </a:r>
            <a:endParaRPr lang="en-US" b="1"/>
          </a:p>
          <a:p>
            <a:pPr marL="228600" indent="-228600">
              <a:buFont typeface="Arial" charset="0"/>
              <a:buChar char="•"/>
            </a:pPr>
            <a:r>
              <a:rPr lang="en-US" b="1"/>
              <a:t>Inputs and outputs are all on a daily, 2.5° scale (high resolution for LRFs).</a:t>
            </a:r>
          </a:p>
          <a:p>
            <a:pPr marL="228600" indent="-228600">
              <a:buFont typeface="Arial" charset="0"/>
              <a:buChar char="•"/>
            </a:pPr>
            <a:r>
              <a:rPr lang="en-US" b="1"/>
              <a:t>Extensive ensembling based on multiple initial conditions and multiple lead times (e.g., 184 members for 90 day lead LRFs).</a:t>
            </a:r>
          </a:p>
          <a:p>
            <a:pPr marL="228600" indent="-228600">
              <a:buFont typeface="Arial" charset="0"/>
              <a:buChar char="•"/>
            </a:pPr>
            <a:r>
              <a:rPr lang="en-US" b="1"/>
              <a:t>Statistical model verified via hindcasting of 1980-2006, with very good results (e.g., reliability, BSS, ROC).</a:t>
            </a:r>
            <a:r>
              <a:rPr lang="en-US" b="1">
                <a:sym typeface="Wingdings" pitchFamily="2" charset="2"/>
              </a:rPr>
              <a:t> </a:t>
            </a:r>
          </a:p>
        </p:txBody>
      </p:sp>
      <p:sp>
        <p:nvSpPr>
          <p:cNvPr id="21510" name="Title 7"/>
          <p:cNvSpPr>
            <a:spLocks/>
          </p:cNvSpPr>
          <p:nvPr/>
        </p:nvSpPr>
        <p:spPr bwMode="auto">
          <a:xfrm>
            <a:off x="1143000" y="4445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Long Range Forecasting of Tropical Cyclogenesis in the Western North Pacific</a:t>
            </a:r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 rot="-5400000">
            <a:off x="4056856" y="2847182"/>
            <a:ext cx="1011237" cy="533400"/>
          </a:xfrm>
          <a:prstGeom prst="rightArrow">
            <a:avLst>
              <a:gd name="adj1" fmla="val 50000"/>
              <a:gd name="adj2" fmla="val 40769"/>
            </a:avLst>
          </a:prstGeom>
          <a:solidFill>
            <a:srgbClr val="17375E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512" name="TextBox 19"/>
          <p:cNvSpPr txBox="1">
            <a:spLocks noChangeArrowheads="1"/>
          </p:cNvSpPr>
          <p:nvPr/>
        </p:nvSpPr>
        <p:spPr bwMode="auto">
          <a:xfrm>
            <a:off x="6591300" y="1506538"/>
            <a:ext cx="2209800" cy="2301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/>
              <a:t>4.  </a:t>
            </a:r>
            <a:r>
              <a:rPr lang="en-US" sz="1600" b="1" i="1" u="sng"/>
              <a:t>Produce</a:t>
            </a:r>
            <a:r>
              <a:rPr lang="en-US" sz="1600" b="1"/>
              <a:t> statistical-dynamical, ensemble based long range forecasts of TC formation probabilities</a:t>
            </a:r>
          </a:p>
          <a:p>
            <a:r>
              <a:rPr lang="en-US" sz="1600" b="1"/>
              <a:t>(NPS TC LRFs, 4-90 day lead times)</a:t>
            </a:r>
          </a:p>
        </p:txBody>
      </p:sp>
      <p:sp>
        <p:nvSpPr>
          <p:cNvPr id="21513" name="TextBox 18"/>
          <p:cNvSpPr txBox="1">
            <a:spLocks noChangeArrowheads="1"/>
          </p:cNvSpPr>
          <p:nvPr/>
        </p:nvSpPr>
        <p:spPr bwMode="auto">
          <a:xfrm>
            <a:off x="2930525" y="3141663"/>
            <a:ext cx="3314700" cy="13239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/>
              <a:t>2.  </a:t>
            </a:r>
            <a:r>
              <a:rPr lang="en-US" sz="1600" b="1" i="1" u="sng"/>
              <a:t>Force</a:t>
            </a:r>
            <a:r>
              <a:rPr lang="en-US" sz="1600" b="1"/>
              <a:t> statistical model with dynamical, ensemble-based, long range forecasts of LSEFs** </a:t>
            </a:r>
          </a:p>
          <a:p>
            <a:r>
              <a:rPr lang="en-US" sz="1600" b="1"/>
              <a:t>(use NCEP Climate Forecast System v1)</a:t>
            </a:r>
          </a:p>
        </p:txBody>
      </p:sp>
      <p:sp>
        <p:nvSpPr>
          <p:cNvPr id="2" name="Right Arrow 21"/>
          <p:cNvSpPr>
            <a:spLocks noChangeArrowheads="1"/>
          </p:cNvSpPr>
          <p:nvPr/>
        </p:nvSpPr>
        <p:spPr bwMode="auto">
          <a:xfrm>
            <a:off x="2260600" y="1814513"/>
            <a:ext cx="842963" cy="533400"/>
          </a:xfrm>
          <a:prstGeom prst="rightArrow">
            <a:avLst>
              <a:gd name="adj1" fmla="val 50000"/>
              <a:gd name="adj2" fmla="val 25797"/>
            </a:avLst>
          </a:prstGeom>
          <a:solidFill>
            <a:srgbClr val="17375E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ight Arrow 21"/>
          <p:cNvSpPr>
            <a:spLocks noChangeArrowheads="1"/>
          </p:cNvSpPr>
          <p:nvPr/>
        </p:nvSpPr>
        <p:spPr bwMode="auto">
          <a:xfrm>
            <a:off x="5721350" y="1814513"/>
            <a:ext cx="842963" cy="533400"/>
          </a:xfrm>
          <a:prstGeom prst="rightArrow">
            <a:avLst>
              <a:gd name="adj1" fmla="val 50000"/>
              <a:gd name="adj2" fmla="val 25797"/>
            </a:avLst>
          </a:prstGeom>
          <a:solidFill>
            <a:srgbClr val="17375E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3124200" y="1497013"/>
            <a:ext cx="2924175" cy="1079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/>
              <a:t>3.  </a:t>
            </a:r>
            <a:r>
              <a:rPr lang="en-US" sz="1600" b="1" i="1" u="sng"/>
              <a:t>Create</a:t>
            </a:r>
            <a:r>
              <a:rPr lang="en-US" sz="1600" b="1"/>
              <a:t> NPS statistical-dynamical forecast system with parameterized TC formations.  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33375" y="1471613"/>
            <a:ext cx="2209800" cy="25463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/>
              <a:t>1.  </a:t>
            </a:r>
            <a:r>
              <a:rPr lang="en-US" sz="1600" b="1" i="1" u="sng"/>
              <a:t>Build</a:t>
            </a:r>
            <a:r>
              <a:rPr lang="en-US" sz="1600" b="1"/>
              <a:t> logistic regression model based on relationships between TC formations and LSEFs** </a:t>
            </a:r>
          </a:p>
          <a:p>
            <a:r>
              <a:rPr lang="en-US" sz="1600" b="1"/>
              <a:t>(use JTWC best  track and NCEP R2 reanalysis data)</a:t>
            </a:r>
          </a:p>
        </p:txBody>
      </p:sp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190500" y="1384300"/>
            <a:ext cx="87630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TextBox 17"/>
          <p:cNvSpPr txBox="1">
            <a:spLocks noChangeArrowheads="1"/>
          </p:cNvSpPr>
          <p:nvPr/>
        </p:nvSpPr>
        <p:spPr bwMode="auto">
          <a:xfrm>
            <a:off x="38100" y="930275"/>
            <a:ext cx="90503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</a:rPr>
              <a:t>NPS Statistical-Dynamical Forecast System:  Development and Operation</a:t>
            </a:r>
          </a:p>
        </p:txBody>
      </p:sp>
      <p:sp>
        <p:nvSpPr>
          <p:cNvPr id="21520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CB4B9-B9F6-44AF-9062-F55878C25F5B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723519-2D0C-4B34-81EC-DB859C05C0D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3555" name="Picture 5" descr="ParmaHeader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ABCD32-913C-433C-90BC-7B1C22330F8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3557" name="Title 7"/>
          <p:cNvSpPr>
            <a:spLocks/>
          </p:cNvSpPr>
          <p:nvPr/>
        </p:nvSpPr>
        <p:spPr bwMode="auto">
          <a:xfrm>
            <a:off x="1143000" y="5715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Long Range Forecasting of Tropical Cyclogenesis in the Western North Pacific</a:t>
            </a:r>
          </a:p>
        </p:txBody>
      </p:sp>
      <p:sp>
        <p:nvSpPr>
          <p:cNvPr id="23558" name="TextBox 14"/>
          <p:cNvSpPr txBox="1">
            <a:spLocks noChangeArrowheads="1"/>
          </p:cNvSpPr>
          <p:nvPr/>
        </p:nvSpPr>
        <p:spPr bwMode="auto">
          <a:xfrm>
            <a:off x="490538" y="4725988"/>
            <a:ext cx="8153400" cy="147478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Arial" charset="0"/>
              <a:buChar char="•"/>
            </a:pPr>
            <a:r>
              <a:rPr lang="en-US" b="1"/>
              <a:t>Daily forecasts issued at leads of 0, 4, 7, 14, 21, 30, 60, and 90 days.*</a:t>
            </a:r>
          </a:p>
          <a:p>
            <a:pPr marL="228600" indent="-228600">
              <a:buFont typeface="Arial" charset="0"/>
              <a:buChar char="•"/>
            </a:pPr>
            <a:r>
              <a:rPr lang="en-US" b="1"/>
              <a:t>Weekly and monthly forecasts issued at leads of 1 week to 3 months.</a:t>
            </a:r>
          </a:p>
          <a:p>
            <a:pPr marL="228600" indent="-228600">
              <a:buFont typeface="Arial" charset="0"/>
              <a:buChar char="•"/>
            </a:pPr>
            <a:r>
              <a:rPr lang="en-US" b="1"/>
              <a:t>Forecasts have skill at all leads, including high apparent reliability. </a:t>
            </a:r>
          </a:p>
          <a:p>
            <a:pPr marL="228600" indent="-228600">
              <a:buFont typeface="Arial" charset="0"/>
              <a:buChar char="•"/>
            </a:pPr>
            <a:r>
              <a:rPr lang="en-US" b="1"/>
              <a:t>NPS 1 and 2 week forecasts provided to CPC/NCEP for use in producing CPC forecasts (GTBH 1 and 2 week outlooks).</a:t>
            </a:r>
          </a:p>
        </p:txBody>
      </p:sp>
      <p:sp>
        <p:nvSpPr>
          <p:cNvPr id="14" name="Slide Number Placeholder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6160463-C5E9-4EBB-ADC7-95DEC8BCA79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  <p:sp>
        <p:nvSpPr>
          <p:cNvPr id="23562" name="TextBox 16"/>
          <p:cNvSpPr txBox="1">
            <a:spLocks noChangeArrowheads="1"/>
          </p:cNvSpPr>
          <p:nvPr/>
        </p:nvSpPr>
        <p:spPr bwMode="auto">
          <a:xfrm>
            <a:off x="838200" y="6581775"/>
            <a:ext cx="3887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* Maximum lead: 30 days for 2009; 90 days for 2010</a:t>
            </a:r>
          </a:p>
        </p:txBody>
      </p:sp>
      <p:grpSp>
        <p:nvGrpSpPr>
          <p:cNvPr id="23563" name="Group 16"/>
          <p:cNvGrpSpPr>
            <a:grpSpLocks/>
          </p:cNvGrpSpPr>
          <p:nvPr/>
        </p:nvGrpSpPr>
        <p:grpSpPr bwMode="auto">
          <a:xfrm>
            <a:off x="793750" y="968375"/>
            <a:ext cx="7721600" cy="3717925"/>
            <a:chOff x="500" y="610"/>
            <a:chExt cx="4864" cy="2342"/>
          </a:xfrm>
        </p:grpSpPr>
        <p:pic>
          <p:nvPicPr>
            <p:cNvPr id="23564" name="Picture 16" descr="86.png"/>
            <p:cNvPicPr>
              <a:picLocks noChangeAspect="1"/>
            </p:cNvPicPr>
            <p:nvPr/>
          </p:nvPicPr>
          <p:blipFill>
            <a:blip r:embed="rId5"/>
            <a:srcRect l="8681" t="28726" r="6876" b="30232"/>
            <a:stretch>
              <a:fillRect/>
            </a:stretch>
          </p:blipFill>
          <p:spPr bwMode="auto">
            <a:xfrm>
              <a:off x="500" y="957"/>
              <a:ext cx="4864" cy="1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Straight Arrow Connector 20"/>
            <p:cNvCxnSpPr>
              <a:stCxn id="23567" idx="0"/>
            </p:cNvCxnSpPr>
            <p:nvPr/>
          </p:nvCxnSpPr>
          <p:spPr bwMode="auto">
            <a:xfrm rot="5400000" flipH="1" flipV="1">
              <a:off x="1750" y="2023"/>
              <a:ext cx="1020" cy="4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66" name="Text Box 10"/>
            <p:cNvSpPr txBox="1">
              <a:spLocks noChangeArrowheads="1"/>
            </p:cNvSpPr>
            <p:nvPr/>
          </p:nvSpPr>
          <p:spPr bwMode="auto">
            <a:xfrm>
              <a:off x="816" y="610"/>
              <a:ext cx="4128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7030A0"/>
                  </a:solidFill>
                </a:rPr>
                <a:t>4 Day Lead TC Formation Probability Forecast</a:t>
              </a:r>
            </a:p>
            <a:p>
              <a:pPr algn="ctr"/>
              <a:r>
                <a:rPr lang="en-US" b="1">
                  <a:solidFill>
                    <a:srgbClr val="7030A0"/>
                  </a:solidFill>
                </a:rPr>
                <a:t>Valid 06 August 2009, Issued 02 August 2009</a:t>
              </a:r>
            </a:p>
          </p:txBody>
        </p:sp>
        <p:sp>
          <p:nvSpPr>
            <p:cNvPr id="23567" name="TextBox 13"/>
            <p:cNvSpPr txBox="1">
              <a:spLocks noChangeArrowheads="1"/>
            </p:cNvSpPr>
            <p:nvPr/>
          </p:nvSpPr>
          <p:spPr bwMode="auto">
            <a:xfrm>
              <a:off x="704" y="2722"/>
              <a:ext cx="2608" cy="23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/>
                <a:t>Formation of 10W (Etau) on 06 Aug 2009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2D4D1-CDD9-4DDE-9E2C-D54E47BB49A0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851987-5327-4E3A-8D3C-32D5072A413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5603" name="Picture 5" descr="ParmaHeader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EB76252-3B50-425F-9C51-AA764898675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5605" name="Title 7"/>
          <p:cNvSpPr>
            <a:spLocks/>
          </p:cNvSpPr>
          <p:nvPr/>
        </p:nvSpPr>
        <p:spPr bwMode="auto">
          <a:xfrm>
            <a:off x="1143000" y="5715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2060"/>
                </a:solidFill>
              </a:rPr>
              <a:t>Long Range Forecasting of Tropical Cyclogenesis in the Western North Pacific</a:t>
            </a:r>
          </a:p>
        </p:txBody>
      </p:sp>
      <p:grpSp>
        <p:nvGrpSpPr>
          <p:cNvPr id="25606" name="Group 14"/>
          <p:cNvGrpSpPr>
            <a:grpSpLocks/>
          </p:cNvGrpSpPr>
          <p:nvPr/>
        </p:nvGrpSpPr>
        <p:grpSpPr bwMode="auto">
          <a:xfrm>
            <a:off x="762000" y="979488"/>
            <a:ext cx="7772400" cy="3929062"/>
            <a:chOff x="762000" y="1001713"/>
            <a:chExt cx="7772400" cy="3928381"/>
          </a:xfrm>
        </p:grpSpPr>
        <p:pic>
          <p:nvPicPr>
            <p:cNvPr id="25611" name="Picture 18" descr="911.png"/>
            <p:cNvPicPr>
              <a:picLocks noChangeAspect="1"/>
            </p:cNvPicPr>
            <p:nvPr/>
          </p:nvPicPr>
          <p:blipFill>
            <a:blip r:embed="rId4"/>
            <a:srcRect l="8333" t="28471" r="6667" b="30000"/>
            <a:stretch>
              <a:fillRect/>
            </a:stretch>
          </p:blipFill>
          <p:spPr bwMode="auto">
            <a:xfrm>
              <a:off x="762000" y="1524000"/>
              <a:ext cx="7772400" cy="284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1662256" y="3328462"/>
              <a:ext cx="1666586" cy="14097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899025" y="3631685"/>
              <a:ext cx="1447549" cy="6858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14" name="Text Box 10"/>
            <p:cNvSpPr txBox="1">
              <a:spLocks noChangeArrowheads="1"/>
            </p:cNvSpPr>
            <p:nvPr/>
          </p:nvSpPr>
          <p:spPr bwMode="auto">
            <a:xfrm>
              <a:off x="1739900" y="1001713"/>
              <a:ext cx="5638800" cy="6413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7030A0"/>
                  </a:solidFill>
                </a:rPr>
                <a:t>30 Day Lead TC Formation Probability Forecast</a:t>
              </a:r>
            </a:p>
            <a:p>
              <a:pPr algn="ctr"/>
              <a:r>
                <a:rPr lang="en-US" b="1">
                  <a:solidFill>
                    <a:srgbClr val="7030A0"/>
                  </a:solidFill>
                </a:rPr>
                <a:t>Valid 11 September 2009, Issued 12 August 2009</a:t>
              </a:r>
            </a:p>
          </p:txBody>
        </p:sp>
        <p:sp>
          <p:nvSpPr>
            <p:cNvPr id="25615" name="TextBox 11"/>
            <p:cNvSpPr txBox="1">
              <a:spLocks noChangeArrowheads="1"/>
            </p:cNvSpPr>
            <p:nvPr/>
          </p:nvSpPr>
          <p:spPr bwMode="auto">
            <a:xfrm>
              <a:off x="914400" y="4345894"/>
              <a:ext cx="2667000" cy="5842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Formation of 16W (Koppu) on 11 Sep 2009</a:t>
              </a:r>
            </a:p>
          </p:txBody>
        </p:sp>
        <p:sp>
          <p:nvSpPr>
            <p:cNvPr id="25616" name="TextBox 15"/>
            <p:cNvSpPr txBox="1">
              <a:spLocks noChangeArrowheads="1"/>
            </p:cNvSpPr>
            <p:nvPr/>
          </p:nvSpPr>
          <p:spPr bwMode="auto">
            <a:xfrm>
              <a:off x="3683000" y="4341131"/>
              <a:ext cx="2794000" cy="585788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Formation of 15W (Choi-Wan) on 11 Sep 2009</a:t>
              </a:r>
            </a:p>
          </p:txBody>
        </p:sp>
      </p:grpSp>
      <p:sp>
        <p:nvSpPr>
          <p:cNvPr id="16" name="Slide Number Placeholder 1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01899A-CFC0-4326-9A6B-801F968CD4D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560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457200" y="4986338"/>
            <a:ext cx="8229600" cy="12001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Arial" charset="0"/>
              <a:buChar char="•"/>
            </a:pPr>
            <a:r>
              <a:rPr lang="en-US" b="1"/>
              <a:t>Number of ensemble members used increases with lead time.</a:t>
            </a:r>
          </a:p>
          <a:p>
            <a:pPr marL="228600" indent="-228600">
              <a:buFont typeface="Arial" charset="0"/>
              <a:buChar char="•"/>
            </a:pPr>
            <a:r>
              <a:rPr lang="en-US" b="1"/>
              <a:t>Extensive ensembling is critical for skill and temporal consistency. </a:t>
            </a:r>
          </a:p>
          <a:p>
            <a:pPr marL="228600" indent="-228600">
              <a:buFont typeface="Arial" charset="0"/>
              <a:buChar char="•"/>
            </a:pPr>
            <a:r>
              <a:rPr lang="en-US" b="1"/>
              <a:t>No other forecasts available with comparable resolutions, lead times, and verification.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DAE65-CC94-4F91-9E9D-1DF3AC2080FA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9938" name="Slide Number Placehold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008CD3-BF66-4F42-A6CA-BFC18258BE7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7651" name="Picture 5" descr="ParmaHeader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itle 7"/>
          <p:cNvSpPr txBox="1">
            <a:spLocks/>
          </p:cNvSpPr>
          <p:nvPr/>
        </p:nvSpPr>
        <p:spPr bwMode="auto">
          <a:xfrm>
            <a:off x="1103313" y="4763"/>
            <a:ext cx="7962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002060"/>
                </a:solidFill>
                <a:cs typeface="Arial" charset="0"/>
              </a:rPr>
              <a:t>Skill of TC Formation Forecasts for Western North Pacific:  30 Day Lead, 2009</a:t>
            </a:r>
          </a:p>
        </p:txBody>
      </p:sp>
      <p:sp>
        <p:nvSpPr>
          <p:cNvPr id="27654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  <p:sp>
        <p:nvSpPr>
          <p:cNvPr id="27655" name="TextBox 4"/>
          <p:cNvSpPr txBox="1">
            <a:spLocks noChangeArrowheads="1"/>
          </p:cNvSpPr>
          <p:nvPr/>
        </p:nvSpPr>
        <p:spPr bwMode="auto">
          <a:xfrm>
            <a:off x="77788" y="3973513"/>
            <a:ext cx="8991600" cy="12001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US" b="1"/>
              <a:t>Non-formation forecasts requested by long range operational planners. 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b="1"/>
              <a:t>Forecasts of TC formation and non-formation have good skill at 30-day leads.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b="1"/>
              <a:t>Formation POD of 0.81 is very good, but FAR of 0.46 is higher than we’d like.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b="1"/>
              <a:t>Additional indicator of good skill:  positive Brier skill score (BSS).</a:t>
            </a:r>
          </a:p>
        </p:txBody>
      </p:sp>
      <p:grpSp>
        <p:nvGrpSpPr>
          <p:cNvPr id="27656" name="Group 14"/>
          <p:cNvGrpSpPr>
            <a:grpSpLocks/>
          </p:cNvGrpSpPr>
          <p:nvPr/>
        </p:nvGrpSpPr>
        <p:grpSpPr bwMode="auto">
          <a:xfrm>
            <a:off x="-7938" y="957263"/>
            <a:ext cx="9151938" cy="2811462"/>
            <a:chOff x="-5" y="603"/>
            <a:chExt cx="5765" cy="1771"/>
          </a:xfrm>
        </p:grpSpPr>
        <p:sp>
          <p:nvSpPr>
            <p:cNvPr id="27657" name="TextBox 17"/>
            <p:cNvSpPr txBox="1">
              <a:spLocks noChangeArrowheads="1"/>
            </p:cNvSpPr>
            <p:nvPr/>
          </p:nvSpPr>
          <p:spPr bwMode="auto">
            <a:xfrm>
              <a:off x="-5" y="2160"/>
              <a:ext cx="5760" cy="2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/>
              <a:r>
                <a:rPr lang="en-US" sz="1600" b="1"/>
                <a:t>PC: </a:t>
              </a:r>
              <a:r>
                <a:rPr lang="en-US" sz="1400" b="1"/>
                <a:t>proportion correct.  </a:t>
              </a:r>
              <a:r>
                <a:rPr lang="en-US" sz="1600" b="1"/>
                <a:t>POD: </a:t>
              </a:r>
              <a:r>
                <a:rPr lang="en-US" sz="1400" b="1"/>
                <a:t>probability of detection.  </a:t>
              </a:r>
              <a:r>
                <a:rPr lang="en-US" sz="1600" b="1"/>
                <a:t>FAR: </a:t>
              </a:r>
              <a:r>
                <a:rPr lang="en-US" sz="1400" b="1"/>
                <a:t>false alarm ratio.  </a:t>
              </a:r>
              <a:r>
                <a:rPr lang="en-US" sz="1600" b="1"/>
                <a:t>HSS</a:t>
              </a:r>
              <a:r>
                <a:rPr lang="en-US" sz="1400" b="1"/>
                <a:t>: Heidke Skill Score.</a:t>
              </a:r>
            </a:p>
          </p:txBody>
        </p:sp>
        <p:graphicFrame>
          <p:nvGraphicFramePr>
            <p:cNvPr id="22" name="Chart 21"/>
            <p:cNvGraphicFramePr/>
            <p:nvPr/>
          </p:nvGraphicFramePr>
          <p:xfrm>
            <a:off x="48" y="607"/>
            <a:ext cx="2880" cy="15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3" name="Chart 22"/>
            <p:cNvGraphicFramePr/>
            <p:nvPr/>
          </p:nvGraphicFramePr>
          <p:xfrm>
            <a:off x="2825" y="607"/>
            <a:ext cx="2880" cy="15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7660" name="TextBox 7"/>
            <p:cNvSpPr txBox="1">
              <a:spLocks noChangeArrowheads="1"/>
            </p:cNvSpPr>
            <p:nvPr/>
          </p:nvSpPr>
          <p:spPr bwMode="auto">
            <a:xfrm>
              <a:off x="240" y="661"/>
              <a:ext cx="259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800080"/>
                  </a:solidFill>
                </a:rPr>
                <a:t>Skill in Predicting Formation of TCs </a:t>
              </a:r>
            </a:p>
          </p:txBody>
        </p:sp>
        <p:sp>
          <p:nvSpPr>
            <p:cNvPr id="27661" name="TextBox 8"/>
            <p:cNvSpPr txBox="1">
              <a:spLocks noChangeArrowheads="1"/>
            </p:cNvSpPr>
            <p:nvPr/>
          </p:nvSpPr>
          <p:spPr bwMode="auto">
            <a:xfrm>
              <a:off x="2784" y="656"/>
              <a:ext cx="297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b="1">
                  <a:solidFill>
                    <a:srgbClr val="800080"/>
                  </a:solidFill>
                </a:rPr>
                <a:t>Skill in Predicting Non-Formation of TCs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FA61D-25F5-45D0-9E59-1930D7559CC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9938" name="Slide Number Placehold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30736E-6B86-4CAE-BDC7-EEE83124029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755650" y="2171700"/>
            <a:ext cx="7615238" cy="147478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US" b="1"/>
              <a:t>Final skill results for 2010 forecasts will be calculated after 2010 JTWC best track data set is released.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b="1"/>
              <a:t>Preliminary results are encouraging.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b="1"/>
              <a:t>Increased skill at longer leads related to greater ensembling at longer leads (e.g., 184 members for 90 day lead forecasts).</a:t>
            </a:r>
          </a:p>
        </p:txBody>
      </p:sp>
      <p:pic>
        <p:nvPicPr>
          <p:cNvPr id="29700" name="Picture 5" descr="ParmaHeader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  <p:graphicFrame>
        <p:nvGraphicFramePr>
          <p:cNvPr id="31782" name="Group 38"/>
          <p:cNvGraphicFramePr>
            <a:graphicFrameLocks noGrp="1"/>
          </p:cNvGraphicFramePr>
          <p:nvPr/>
        </p:nvGraphicFramePr>
        <p:xfrm>
          <a:off x="762000" y="1101725"/>
          <a:ext cx="7848600" cy="876300"/>
        </p:xfrm>
        <a:graphic>
          <a:graphicData uri="http://schemas.openxmlformats.org/drawingml/2006/table">
            <a:tbl>
              <a:tblPr/>
              <a:tblGrid>
                <a:gridCol w="2971800"/>
                <a:gridCol w="1600200"/>
                <a:gridCol w="1600200"/>
                <a:gridCol w="16764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Preliminary Results</a:t>
                      </a:r>
                    </a:p>
                  </a:txBody>
                  <a:tcPr marL="7489" marR="7489" marT="74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Day Lead</a:t>
                      </a:r>
                      <a:endParaRPr kumimoji="0" lang="en-US" sz="1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489" marR="7489" marT="74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Day Lead</a:t>
                      </a:r>
                    </a:p>
                  </a:txBody>
                  <a:tcPr marL="7489" marR="7489" marT="74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 Day Lead</a:t>
                      </a:r>
                    </a:p>
                  </a:txBody>
                  <a:tcPr marL="7489" marR="7489" marT="74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0196"/>
                      </a:srgbClr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Probability of Detection</a:t>
                      </a:r>
                    </a:p>
                  </a:txBody>
                  <a:tcPr marL="7489" marR="7489" marT="74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0.72</a:t>
                      </a:r>
                    </a:p>
                  </a:txBody>
                  <a:tcPr marL="7489" marR="7489" marT="74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0.82</a:t>
                      </a:r>
                    </a:p>
                  </a:txBody>
                  <a:tcPr marL="7489" marR="7489" marT="74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0.82</a:t>
                      </a:r>
                    </a:p>
                  </a:txBody>
                  <a:tcPr marL="7489" marR="7489" marT="74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9999"/>
                      </a:schemeClr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Heidke Skill Score</a:t>
                      </a:r>
                    </a:p>
                  </a:txBody>
                  <a:tcPr marL="7489" marR="7489" marT="74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0.14</a:t>
                      </a:r>
                    </a:p>
                  </a:txBody>
                  <a:tcPr marL="7489" marR="7489" marT="74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0.24</a:t>
                      </a:r>
                    </a:p>
                  </a:txBody>
                  <a:tcPr marL="7489" marR="7489" marT="74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0.30</a:t>
                      </a:r>
                    </a:p>
                  </a:txBody>
                  <a:tcPr marL="7489" marR="7489" marT="74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9999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725" name="Title 7"/>
          <p:cNvSpPr txBox="1">
            <a:spLocks/>
          </p:cNvSpPr>
          <p:nvPr/>
        </p:nvSpPr>
        <p:spPr bwMode="auto">
          <a:xfrm>
            <a:off x="1103313" y="4763"/>
            <a:ext cx="7962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002060"/>
                </a:solidFill>
                <a:cs typeface="Arial" charset="0"/>
              </a:rPr>
              <a:t>Skill of TC Formation Forecasts for Western North Pacific:  30-90 Day Leads,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E92C-7E94-48C8-8388-6394B48A498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1746" name="TextBox 21"/>
          <p:cNvSpPr txBox="1">
            <a:spLocks noChangeArrowheads="1"/>
          </p:cNvSpPr>
          <p:nvPr/>
        </p:nvSpPr>
        <p:spPr bwMode="auto">
          <a:xfrm>
            <a:off x="481013" y="5118100"/>
            <a:ext cx="8162925" cy="923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None/>
            </a:pPr>
            <a:r>
              <a:rPr lang="en-US" b="1">
                <a:cs typeface="Arial" charset="0"/>
              </a:rPr>
              <a:t>Regression model based probabilities for EN and LN conditions:</a:t>
            </a: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b="1">
                <a:cs typeface="Arial" charset="0"/>
              </a:rPr>
              <a:t>Consistent with prior observational studies </a:t>
            </a:r>
            <a:r>
              <a:rPr lang="en-US" b="1">
                <a:cs typeface="Arial" charset="0"/>
                <a:sym typeface="Symbol" pitchFamily="18" charset="2"/>
              </a:rPr>
              <a:t></a:t>
            </a:r>
            <a:r>
              <a:rPr lang="en-US" b="1">
                <a:cs typeface="Arial" charset="0"/>
              </a:rPr>
              <a:t> model verification </a:t>
            </a: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b="1">
                <a:cs typeface="Arial" charset="0"/>
              </a:rPr>
              <a:t>Useful products for long range planning</a:t>
            </a:r>
          </a:p>
        </p:txBody>
      </p:sp>
      <p:pic>
        <p:nvPicPr>
          <p:cNvPr id="31747" name="Picture 5" descr="ParmaHeader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0"/>
            <a:ext cx="5638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2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7"/>
          <p:cNvSpPr txBox="1">
            <a:spLocks/>
          </p:cNvSpPr>
          <p:nvPr/>
        </p:nvSpPr>
        <p:spPr>
          <a:xfrm>
            <a:off x="1103313" y="4763"/>
            <a:ext cx="79629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Long Range TC Formation Forecasts: </a:t>
            </a:r>
          </a:p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Climate Variations</a:t>
            </a:r>
          </a:p>
        </p:txBody>
      </p:sp>
      <p:grpSp>
        <p:nvGrpSpPr>
          <p:cNvPr id="31750" name="Group 23"/>
          <p:cNvGrpSpPr>
            <a:grpSpLocks/>
          </p:cNvGrpSpPr>
          <p:nvPr/>
        </p:nvGrpSpPr>
        <p:grpSpPr bwMode="auto">
          <a:xfrm>
            <a:off x="436563" y="982663"/>
            <a:ext cx="8296275" cy="4110037"/>
            <a:chOff x="275" y="619"/>
            <a:chExt cx="5226" cy="2589"/>
          </a:xfrm>
        </p:grpSpPr>
        <p:pic>
          <p:nvPicPr>
            <p:cNvPr id="31752" name="Picture 13" descr="tf_ENLN_JASOProbs_J2NSLP40rf2B.png"/>
            <p:cNvPicPr>
              <a:picLocks noChangeAspect="1"/>
            </p:cNvPicPr>
            <p:nvPr/>
          </p:nvPicPr>
          <p:blipFill>
            <a:blip r:embed="rId5"/>
            <a:srcRect l="8835" t="51317" r="10387" b="8330"/>
            <a:stretch>
              <a:fillRect/>
            </a:stretch>
          </p:blipFill>
          <p:spPr bwMode="auto">
            <a:xfrm>
              <a:off x="287" y="1812"/>
              <a:ext cx="3726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Picture 13" descr="tf_ENLN_JASOProbs_J2NSLP40rf2B.png"/>
            <p:cNvPicPr>
              <a:picLocks noChangeAspect="1"/>
            </p:cNvPicPr>
            <p:nvPr/>
          </p:nvPicPr>
          <p:blipFill>
            <a:blip r:embed="rId6"/>
            <a:srcRect l="8624" t="4163" r="12648" b="57132"/>
            <a:stretch>
              <a:fillRect/>
            </a:stretch>
          </p:blipFill>
          <p:spPr bwMode="auto">
            <a:xfrm>
              <a:off x="275" y="669"/>
              <a:ext cx="3616" cy="1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2843" y="1635"/>
              <a:ext cx="2024" cy="0"/>
            </a:xfrm>
            <a:prstGeom prst="straightConnector1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</p:cxnSp>
        <p:sp>
          <p:nvSpPr>
            <p:cNvPr id="13" name="TextBox 12"/>
            <p:cNvSpPr txBox="1"/>
            <p:nvPr/>
          </p:nvSpPr>
          <p:spPr bwMode="auto">
            <a:xfrm>
              <a:off x="3995" y="1367"/>
              <a:ext cx="1488" cy="4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cs typeface="Arial" pitchFamily="34" charset="0"/>
                </a:rPr>
                <a:t>Southeastward shift in high probabilities during El Niño years.</a:t>
              </a:r>
            </a:p>
          </p:txBody>
        </p:sp>
        <p:sp>
          <p:nvSpPr>
            <p:cNvPr id="2" name="TextBox 12"/>
            <p:cNvSpPr txBox="1">
              <a:spLocks noChangeArrowheads="1"/>
            </p:cNvSpPr>
            <p:nvPr/>
          </p:nvSpPr>
          <p:spPr bwMode="auto">
            <a:xfrm>
              <a:off x="4013" y="2236"/>
              <a:ext cx="1488" cy="4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cs typeface="Arial" pitchFamily="34" charset="0"/>
                </a:rPr>
                <a:t>Northwestward shift in high probabilities during La Nina years.</a:t>
              </a:r>
            </a:p>
          </p:txBody>
        </p:sp>
        <p:cxnSp>
          <p:nvCxnSpPr>
            <p:cNvPr id="3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1805" y="2472"/>
              <a:ext cx="2202" cy="197"/>
            </a:xfrm>
            <a:prstGeom prst="straightConnector1">
              <a:avLst/>
            </a:prstGeom>
            <a:noFill/>
            <a:ln w="19050" algn="ctr">
              <a:solidFill>
                <a:srgbClr val="000099"/>
              </a:solidFill>
              <a:round/>
              <a:headEnd/>
              <a:tailEnd type="arrow" w="med" len="med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</p:cxnSp>
        <p:cxnSp>
          <p:nvCxnSpPr>
            <p:cNvPr id="4" name="Straight Arrow Connector 14"/>
            <p:cNvCxnSpPr>
              <a:cxnSpLocks noChangeShapeType="1"/>
            </p:cNvCxnSpPr>
            <p:nvPr/>
          </p:nvCxnSpPr>
          <p:spPr bwMode="auto">
            <a:xfrm flipH="1" flipV="1">
              <a:off x="1035" y="2461"/>
              <a:ext cx="2972" cy="11"/>
            </a:xfrm>
            <a:prstGeom prst="straightConnector1">
              <a:avLst/>
            </a:prstGeom>
            <a:noFill/>
            <a:ln w="19050" algn="ctr">
              <a:solidFill>
                <a:srgbClr val="000099"/>
              </a:solidFill>
              <a:round/>
              <a:headEnd/>
              <a:tailEnd type="arrow" w="med" len="med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</p:cxnSp>
        <p:sp>
          <p:nvSpPr>
            <p:cNvPr id="31759" name="Text Box 25"/>
            <p:cNvSpPr txBox="1">
              <a:spLocks noChangeArrowheads="1"/>
            </p:cNvSpPr>
            <p:nvPr/>
          </p:nvSpPr>
          <p:spPr bwMode="auto">
            <a:xfrm>
              <a:off x="412" y="619"/>
              <a:ext cx="315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7030A0"/>
                  </a:solidFill>
                </a:rPr>
                <a:t>Modeled TC Formation Probabilities, Jul-Oct</a:t>
              </a:r>
            </a:p>
          </p:txBody>
        </p:sp>
        <p:sp>
          <p:nvSpPr>
            <p:cNvPr id="31760" name="TextBox 17"/>
            <p:cNvSpPr txBox="1">
              <a:spLocks noChangeArrowheads="1"/>
            </p:cNvSpPr>
            <p:nvPr/>
          </p:nvSpPr>
          <p:spPr bwMode="auto">
            <a:xfrm>
              <a:off x="2900" y="872"/>
              <a:ext cx="563" cy="21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El Nino</a:t>
              </a:r>
            </a:p>
          </p:txBody>
        </p:sp>
        <p:sp>
          <p:nvSpPr>
            <p:cNvPr id="31761" name="TextBox 18"/>
            <p:cNvSpPr txBox="1">
              <a:spLocks noChangeArrowheads="1"/>
            </p:cNvSpPr>
            <p:nvPr/>
          </p:nvSpPr>
          <p:spPr bwMode="auto">
            <a:xfrm>
              <a:off x="2894" y="2024"/>
              <a:ext cx="584" cy="21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La Nina</a:t>
              </a:r>
            </a:p>
          </p:txBody>
        </p:sp>
        <p:sp>
          <p:nvSpPr>
            <p:cNvPr id="31762" name="TextBox 16"/>
            <p:cNvSpPr txBox="1">
              <a:spLocks noChangeArrowheads="1"/>
            </p:cNvSpPr>
            <p:nvPr/>
          </p:nvSpPr>
          <p:spPr bwMode="auto">
            <a:xfrm>
              <a:off x="3696" y="672"/>
              <a:ext cx="197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   </a:t>
              </a:r>
              <a:endParaRPr lang="en-US" sz="1200" b="1" baseline="30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33" y="789"/>
              <a:ext cx="298" cy="1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b="1" dirty="0"/>
                <a:t>x10</a:t>
              </a:r>
              <a:r>
                <a:rPr lang="en-US" sz="1050" b="1" baseline="30000" dirty="0"/>
                <a:t>-3</a:t>
              </a:r>
            </a:p>
          </p:txBody>
        </p:sp>
        <p:sp>
          <p:nvSpPr>
            <p:cNvPr id="31764" name="TextBox 23"/>
            <p:cNvSpPr txBox="1">
              <a:spLocks noChangeArrowheads="1"/>
            </p:cNvSpPr>
            <p:nvPr/>
          </p:nvSpPr>
          <p:spPr bwMode="auto">
            <a:xfrm>
              <a:off x="3847" y="1872"/>
              <a:ext cx="197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   </a:t>
              </a:r>
              <a:endParaRPr lang="en-US" sz="1200" b="1" baseline="30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33" y="1948"/>
              <a:ext cx="298" cy="1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b="1" dirty="0"/>
                <a:t>x10</a:t>
              </a:r>
              <a:r>
                <a:rPr lang="en-US" sz="1050" b="1" baseline="30000" dirty="0"/>
                <a:t>-3</a:t>
              </a:r>
            </a:p>
          </p:txBody>
        </p:sp>
      </p:grpSp>
      <p:sp>
        <p:nvSpPr>
          <p:cNvPr id="31751" name="Text Box 20"/>
          <p:cNvSpPr txBox="1">
            <a:spLocks noChangeArrowheads="1"/>
          </p:cNvSpPr>
          <p:nvPr/>
        </p:nvSpPr>
        <p:spPr bwMode="auto">
          <a:xfrm>
            <a:off x="7105650" y="6651625"/>
            <a:ext cx="2038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/>
              <a:t>IHC, Mar11, murphree@nps.edu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44318</TotalTime>
  <Words>2362</Words>
  <Application>Microsoft Macintosh PowerPoint</Application>
  <PresentationFormat>On-screen Show (4:3)</PresentationFormat>
  <Paragraphs>417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Wingdings</vt:lpstr>
      <vt:lpstr>Sylfaen</vt:lpstr>
      <vt:lpstr>Symbol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90 Day Lead Forecasts: Early Indications of TC Formation Anomalies in 2010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Tom</cp:lastModifiedBy>
  <cp:revision>1178</cp:revision>
  <dcterms:created xsi:type="dcterms:W3CDTF">2011-02-28T15:52:04Z</dcterms:created>
  <dcterms:modified xsi:type="dcterms:W3CDTF">2011-03-02T15:13:40Z</dcterms:modified>
</cp:coreProperties>
</file>