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6" r:id="rId2"/>
    <p:sldId id="321" r:id="rId3"/>
    <p:sldId id="353" r:id="rId4"/>
    <p:sldId id="390" r:id="rId5"/>
    <p:sldId id="379" r:id="rId6"/>
    <p:sldId id="380" r:id="rId7"/>
    <p:sldId id="385" r:id="rId8"/>
    <p:sldId id="358" r:id="rId9"/>
    <p:sldId id="387" r:id="rId10"/>
    <p:sldId id="382" r:id="rId11"/>
    <p:sldId id="394" r:id="rId12"/>
    <p:sldId id="366" r:id="rId13"/>
    <p:sldId id="391" r:id="rId14"/>
    <p:sldId id="392" r:id="rId15"/>
    <p:sldId id="393" r:id="rId16"/>
    <p:sldId id="348" r:id="rId17"/>
    <p:sldId id="272" r:id="rId18"/>
    <p:sldId id="395" r:id="rId19"/>
  </p:sldIdLst>
  <p:sldSz cx="9144000" cy="6858000" type="screen4x3"/>
  <p:notesSz cx="7315200" cy="9601200"/>
  <p:defaultTextStyle>
    <a:defPPr>
      <a:defRPr lang="en-GB"/>
    </a:defPPr>
    <a:lvl1pPr algn="l" defTabSz="457200" rtl="0" fontAlgn="base">
      <a:lnSpc>
        <a:spcPct val="237000"/>
      </a:lnSpc>
      <a:spcBef>
        <a:spcPct val="0"/>
      </a:spcBef>
      <a:spcAft>
        <a:spcPct val="0"/>
      </a:spcAft>
      <a:buClr>
        <a:srgbClr val="000000"/>
      </a:buClr>
      <a:buSzPct val="100000"/>
      <a:buFont typeface="Arial" charset="0"/>
      <a:defRPr b="1" kern="1200">
        <a:solidFill>
          <a:schemeClr val="bg1"/>
        </a:solidFill>
        <a:latin typeface="Arial" charset="0"/>
        <a:ea typeface="+mn-ea"/>
        <a:cs typeface="+mn-cs"/>
      </a:defRPr>
    </a:lvl1pPr>
    <a:lvl2pPr marL="457200" algn="l" defTabSz="457200" rtl="0" fontAlgn="base">
      <a:lnSpc>
        <a:spcPct val="237000"/>
      </a:lnSpc>
      <a:spcBef>
        <a:spcPct val="0"/>
      </a:spcBef>
      <a:spcAft>
        <a:spcPct val="0"/>
      </a:spcAft>
      <a:buClr>
        <a:srgbClr val="000000"/>
      </a:buClr>
      <a:buSzPct val="100000"/>
      <a:buFont typeface="Arial" charset="0"/>
      <a:defRPr b="1" kern="1200">
        <a:solidFill>
          <a:schemeClr val="bg1"/>
        </a:solidFill>
        <a:latin typeface="Arial" charset="0"/>
        <a:ea typeface="+mn-ea"/>
        <a:cs typeface="+mn-cs"/>
      </a:defRPr>
    </a:lvl2pPr>
    <a:lvl3pPr marL="914400" algn="l" defTabSz="457200" rtl="0" fontAlgn="base">
      <a:lnSpc>
        <a:spcPct val="237000"/>
      </a:lnSpc>
      <a:spcBef>
        <a:spcPct val="0"/>
      </a:spcBef>
      <a:spcAft>
        <a:spcPct val="0"/>
      </a:spcAft>
      <a:buClr>
        <a:srgbClr val="000000"/>
      </a:buClr>
      <a:buSzPct val="100000"/>
      <a:buFont typeface="Arial" charset="0"/>
      <a:defRPr b="1" kern="1200">
        <a:solidFill>
          <a:schemeClr val="bg1"/>
        </a:solidFill>
        <a:latin typeface="Arial" charset="0"/>
        <a:ea typeface="+mn-ea"/>
        <a:cs typeface="+mn-cs"/>
      </a:defRPr>
    </a:lvl3pPr>
    <a:lvl4pPr marL="1371600" algn="l" defTabSz="457200" rtl="0" fontAlgn="base">
      <a:lnSpc>
        <a:spcPct val="237000"/>
      </a:lnSpc>
      <a:spcBef>
        <a:spcPct val="0"/>
      </a:spcBef>
      <a:spcAft>
        <a:spcPct val="0"/>
      </a:spcAft>
      <a:buClr>
        <a:srgbClr val="000000"/>
      </a:buClr>
      <a:buSzPct val="100000"/>
      <a:buFont typeface="Arial" charset="0"/>
      <a:defRPr b="1" kern="1200">
        <a:solidFill>
          <a:schemeClr val="bg1"/>
        </a:solidFill>
        <a:latin typeface="Arial" charset="0"/>
        <a:ea typeface="+mn-ea"/>
        <a:cs typeface="+mn-cs"/>
      </a:defRPr>
    </a:lvl4pPr>
    <a:lvl5pPr marL="1828800" algn="l" defTabSz="457200" rtl="0" fontAlgn="base">
      <a:lnSpc>
        <a:spcPct val="237000"/>
      </a:lnSpc>
      <a:spcBef>
        <a:spcPct val="0"/>
      </a:spcBef>
      <a:spcAft>
        <a:spcPct val="0"/>
      </a:spcAft>
      <a:buClr>
        <a:srgbClr val="000000"/>
      </a:buClr>
      <a:buSzPct val="100000"/>
      <a:buFont typeface="Arial" charset="0"/>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66"/>
    <a:srgbClr val="000099"/>
    <a:srgbClr val="FFFFFF"/>
    <a:srgbClr val="0033CC"/>
    <a:srgbClr val="800000"/>
    <a:srgbClr val="00FFFF"/>
    <a:srgbClr val="006600"/>
    <a:srgbClr val="FFE31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76" autoAdjust="0"/>
    <p:restoredTop sz="86025" autoAdjust="0"/>
  </p:normalViewPr>
  <p:slideViewPr>
    <p:cSldViewPr snapToGrid="0">
      <p:cViewPr varScale="1">
        <p:scale>
          <a:sx n="72" d="100"/>
          <a:sy n="72" d="100"/>
        </p:scale>
        <p:origin x="-300" y="-96"/>
      </p:cViewPr>
      <p:guideLst>
        <p:guide orient="horz" pos="440"/>
        <p:guide pos="2875"/>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59" d="100"/>
          <a:sy n="59" d="100"/>
        </p:scale>
        <p:origin x="-1752" y="-72"/>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AutoShape 1"/>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795" name="AutoShape 2"/>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796" name="AutoShape 3"/>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797" name="Rectangle 4"/>
          <p:cNvSpPr>
            <a:spLocks noGrp="1" noRot="1" noChangeAspect="1" noChangeArrowheads="1"/>
          </p:cNvSpPr>
          <p:nvPr>
            <p:ph type="sldImg"/>
          </p:nvPr>
        </p:nvSpPr>
        <p:spPr bwMode="auto">
          <a:xfrm>
            <a:off x="0" y="-13993813"/>
            <a:ext cx="0" cy="2944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p:nvPr>
        </p:nvSpPr>
        <p:spPr bwMode="auto">
          <a:xfrm>
            <a:off x="731838" y="4560888"/>
            <a:ext cx="5845175"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4777052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p:cNvSpPr>
          <p:nvPr/>
        </p:nvSpPr>
        <p:spPr bwMode="auto">
          <a:xfrm>
            <a:off x="1257300" y="728663"/>
            <a:ext cx="4800600" cy="3600450"/>
          </a:xfrm>
          <a:prstGeom prst="rect">
            <a:avLst/>
          </a:prstGeom>
          <a:solidFill>
            <a:srgbClr val="FFFFFF"/>
          </a:solidFill>
          <a:ln w="9360">
            <a:solidFill>
              <a:srgbClr val="0000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9pPr>
          </a:lstStyle>
          <a:p>
            <a:pPr eaLnBrk="1" hangingPunct="1"/>
            <a:endParaRPr lang="en-US"/>
          </a:p>
        </p:txBody>
      </p:sp>
      <p:sp>
        <p:nvSpPr>
          <p:cNvPr id="34819" name="Text Box 2"/>
          <p:cNvSpPr>
            <a:spLocks noGrp="1" noChangeArrowheads="1"/>
          </p:cNvSpPr>
          <p:nvPr>
            <p:ph type="body"/>
          </p:nvPr>
        </p:nvSpPr>
        <p:spPr>
          <a:xfrm>
            <a:off x="731838" y="4560888"/>
            <a:ext cx="5849937" cy="4319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lnSpc>
                <a:spcPct val="116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9627850" y="-13993813"/>
            <a:ext cx="39255700" cy="29443363"/>
          </a:xfrm>
        </p:spPr>
      </p:sp>
      <p:sp>
        <p:nvSpPr>
          <p:cNvPr id="52227" name="Notes Placeholder 2"/>
          <p:cNvSpPr>
            <a:spLocks noGrp="1"/>
          </p:cNvSpPr>
          <p:nvPr>
            <p:ph type="body" idx="1"/>
          </p:nvPr>
        </p:nvSpPr>
        <p:spPr>
          <a:noFill/>
        </p:spPr>
        <p:txBody>
          <a:bodyPr/>
          <a:lstStyle/>
          <a:p>
            <a:r>
              <a:rPr lang="en-US" smtClean="0"/>
              <a:t>2</a:t>
            </a:r>
            <a:r>
              <a:rPr lang="en-US" baseline="30000" smtClean="0"/>
              <a:t>nd</a:t>
            </a:r>
            <a:r>
              <a:rPr lang="en-US" smtClean="0"/>
              <a:t> test.  Train with 2004-2009.  Test with 2010.</a:t>
            </a:r>
          </a:p>
          <a:p>
            <a:endParaRPr lang="en-US" smtClean="0"/>
          </a:p>
          <a:p>
            <a:r>
              <a:rPr lang="en-US" smtClean="0"/>
              <a:t>Result, High RMSE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9627850" y="-13993813"/>
            <a:ext cx="39255700" cy="29443363"/>
          </a:xfrm>
        </p:spPr>
      </p:sp>
      <p:sp>
        <p:nvSpPr>
          <p:cNvPr id="52227" name="Notes Placeholder 2"/>
          <p:cNvSpPr>
            <a:spLocks noGrp="1"/>
          </p:cNvSpPr>
          <p:nvPr>
            <p:ph type="body" idx="1"/>
          </p:nvPr>
        </p:nvSpPr>
        <p:spPr>
          <a:noFill/>
        </p:spPr>
        <p:txBody>
          <a:bodyPr/>
          <a:lstStyle/>
          <a:p>
            <a:r>
              <a:rPr lang="en-US" smtClean="0"/>
              <a:t>2</a:t>
            </a:r>
            <a:r>
              <a:rPr lang="en-US" baseline="30000" smtClean="0"/>
              <a:t>nd</a:t>
            </a:r>
            <a:r>
              <a:rPr lang="en-US" smtClean="0"/>
              <a:t> test.  Train with 2004-2009.  Test with 2010.</a:t>
            </a:r>
          </a:p>
          <a:p>
            <a:endParaRPr lang="en-US" smtClean="0"/>
          </a:p>
          <a:p>
            <a:r>
              <a:rPr lang="en-US" smtClean="0"/>
              <a:t>Result, High RMSE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9627850" y="-13993813"/>
            <a:ext cx="39255700" cy="29443363"/>
          </a:xfrm>
        </p:spPr>
      </p:sp>
      <p:sp>
        <p:nvSpPr>
          <p:cNvPr id="593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257300" y="728663"/>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067" name="Rectangle 3"/>
          <p:cNvSpPr txBox="1">
            <a:spLocks noGrp="1" noChangeArrowheads="1"/>
          </p:cNvSpPr>
          <p:nvPr>
            <p:ph type="body"/>
          </p:nvPr>
        </p:nvSpPr>
        <p:spPr>
          <a:xfrm>
            <a:off x="731838" y="4560888"/>
            <a:ext cx="5840412" cy="4319587"/>
          </a:xfrm>
          <a:noFill/>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9627850" y="-13993813"/>
            <a:ext cx="39255700" cy="29443363"/>
          </a:xfrm>
        </p:spPr>
      </p:sp>
      <p:sp>
        <p:nvSpPr>
          <p:cNvPr id="52227" name="Notes Placeholder 2"/>
          <p:cNvSpPr>
            <a:spLocks noGrp="1"/>
          </p:cNvSpPr>
          <p:nvPr>
            <p:ph type="body" idx="1"/>
          </p:nvPr>
        </p:nvSpPr>
        <p:spPr>
          <a:noFill/>
        </p:spPr>
        <p:txBody>
          <a:bodyPr/>
          <a:lstStyle/>
          <a:p>
            <a:r>
              <a:rPr lang="en-US" smtClean="0"/>
              <a:t>2</a:t>
            </a:r>
            <a:r>
              <a:rPr lang="en-US" baseline="30000" smtClean="0"/>
              <a:t>nd</a:t>
            </a:r>
            <a:r>
              <a:rPr lang="en-US" smtClean="0"/>
              <a:t> test.  Train with 2004-2009.  Test with 2010.</a:t>
            </a:r>
          </a:p>
          <a:p>
            <a:endParaRPr lang="en-US" smtClean="0"/>
          </a:p>
          <a:p>
            <a:r>
              <a:rPr lang="en-US" smtClean="0"/>
              <a:t>Result, High RMSE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0" y="-8826500"/>
            <a:ext cx="1588" cy="191103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47" name="Rectangle 3"/>
          <p:cNvSpPr txBox="1">
            <a:spLocks noGrp="1" noChangeArrowheads="1"/>
          </p:cNvSpPr>
          <p:nvPr>
            <p:ph type="body"/>
          </p:nvPr>
        </p:nvSpPr>
        <p:spPr>
          <a:xfrm>
            <a:off x="731838" y="4560888"/>
            <a:ext cx="5840412" cy="4319587"/>
          </a:xfrm>
          <a:noFill/>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15255875"/>
            <a:ext cx="1588" cy="319690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9pPr>
          </a:lstStyle>
          <a:p>
            <a:pPr eaLnBrk="1" hangingPunct="1"/>
            <a:endParaRPr lang="en-US"/>
          </a:p>
        </p:txBody>
      </p:sp>
      <p:sp>
        <p:nvSpPr>
          <p:cNvPr id="63491" name="Rectangle 3"/>
          <p:cNvSpPr>
            <a:spLocks noGrp="1" noChangeArrowheads="1"/>
          </p:cNvSpPr>
          <p:nvPr>
            <p:ph type="body"/>
          </p:nvPr>
        </p:nvSpPr>
        <p:spPr>
          <a:xfrm>
            <a:off x="731838" y="4560888"/>
            <a:ext cx="5822950" cy="4319587"/>
          </a:xfrm>
          <a:noFill/>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15255875"/>
            <a:ext cx="1588" cy="319690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9pPr>
          </a:lstStyle>
          <a:p>
            <a:pPr eaLnBrk="1" hangingPunct="1"/>
            <a:endParaRPr lang="en-US"/>
          </a:p>
        </p:txBody>
      </p:sp>
      <p:sp>
        <p:nvSpPr>
          <p:cNvPr id="65539" name="Rectangle 3"/>
          <p:cNvSpPr>
            <a:spLocks noGrp="1" noChangeArrowheads="1"/>
          </p:cNvSpPr>
          <p:nvPr>
            <p:ph type="body"/>
          </p:nvPr>
        </p:nvSpPr>
        <p:spPr>
          <a:xfrm>
            <a:off x="731838" y="4560888"/>
            <a:ext cx="5822950" cy="4319587"/>
          </a:xfrm>
          <a:noFill/>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9627850" y="-13993813"/>
            <a:ext cx="39255700" cy="29443363"/>
          </a:xfrm>
        </p:spPr>
      </p:sp>
      <p:sp>
        <p:nvSpPr>
          <p:cNvPr id="52227" name="Notes Placeholder 2"/>
          <p:cNvSpPr>
            <a:spLocks noGrp="1"/>
          </p:cNvSpPr>
          <p:nvPr>
            <p:ph type="body" idx="1"/>
          </p:nvPr>
        </p:nvSpPr>
        <p:spPr>
          <a:noFill/>
        </p:spPr>
        <p:txBody>
          <a:bodyPr/>
          <a:lstStyle/>
          <a:p>
            <a:r>
              <a:rPr lang="en-US" smtClean="0"/>
              <a:t>2</a:t>
            </a:r>
            <a:r>
              <a:rPr lang="en-US" baseline="30000" smtClean="0"/>
              <a:t>nd</a:t>
            </a:r>
            <a:r>
              <a:rPr lang="en-US" smtClean="0"/>
              <a:t> test.  Train with 2004-2009.  Test with 2010.</a:t>
            </a:r>
          </a:p>
          <a:p>
            <a:endParaRPr lang="en-US" smtClean="0"/>
          </a:p>
          <a:p>
            <a:r>
              <a:rPr lang="en-US" smtClean="0"/>
              <a:t>Result, High RMSE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2"/>
          <p:cNvSpPr txBox="1">
            <a:spLocks/>
          </p:cNvSpPr>
          <p:nvPr/>
        </p:nvSpPr>
        <p:spPr bwMode="auto">
          <a:xfrm>
            <a:off x="1257300" y="728663"/>
            <a:ext cx="4800600" cy="3600450"/>
          </a:xfrm>
          <a:prstGeom prst="rect">
            <a:avLst/>
          </a:prstGeom>
          <a:solidFill>
            <a:srgbClr val="FFFFFF"/>
          </a:solidFill>
          <a:ln w="9360">
            <a:solidFill>
              <a:srgbClr val="0000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9pPr>
          </a:lstStyle>
          <a:p>
            <a:pPr eaLnBrk="1" hangingPunct="1"/>
            <a:endParaRPr lang="en-US"/>
          </a:p>
        </p:txBody>
      </p:sp>
      <p:sp>
        <p:nvSpPr>
          <p:cNvPr id="37891" name="Text Box 3"/>
          <p:cNvSpPr>
            <a:spLocks noGrp="1" noChangeArrowheads="1"/>
          </p:cNvSpPr>
          <p:nvPr>
            <p:ph type="body"/>
          </p:nvPr>
        </p:nvSpPr>
        <p:spPr>
          <a:xfrm>
            <a:off x="731838" y="4560888"/>
            <a:ext cx="5849937" cy="4319587"/>
          </a:xfrm>
          <a:noFill/>
        </p:spPr>
        <p:txBody>
          <a:bodyPr/>
          <a:lstStyle/>
          <a:p>
            <a:pPr eaLnBrk="1" hangingPunct="1">
              <a:lnSpc>
                <a:spcPct val="116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The most work has been done in the North Atlantic Basin, and these results are what we will concentrate on here.  Some preliminary work has been done in the eastern North Pacific – have calculated the DAV series for 2005-2006 to train with.  The western North Pacific is in very early stages.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0" y="-15255875"/>
            <a:ext cx="1588" cy="319690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9pPr>
          </a:lstStyle>
          <a:p>
            <a:pPr eaLnBrk="1" hangingPunct="1"/>
            <a:endParaRPr lang="en-US"/>
          </a:p>
        </p:txBody>
      </p:sp>
      <p:sp>
        <p:nvSpPr>
          <p:cNvPr id="38915" name="Rectangle 2"/>
          <p:cNvSpPr>
            <a:spLocks noGrp="1" noChangeArrowheads="1"/>
          </p:cNvSpPr>
          <p:nvPr>
            <p:ph type="body"/>
          </p:nvPr>
        </p:nvSpPr>
        <p:spPr>
          <a:xfrm>
            <a:off x="731838" y="4560888"/>
            <a:ext cx="5822950" cy="4319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116000"/>
              </a:lnSpc>
              <a:spcBef>
                <a:spcPct val="0"/>
              </a:spcBef>
            </a:pPr>
            <a:r>
              <a:rPr lang="en-GB" smtClean="0"/>
              <a:t>Example of the gradient calculation: </a:t>
            </a:r>
          </a:p>
          <a:p>
            <a:pPr eaLnBrk="1" hangingPunct="1">
              <a:lnSpc>
                <a:spcPct val="116000"/>
              </a:lnSpc>
              <a:spcBef>
                <a:spcPct val="0"/>
              </a:spcBef>
            </a:pPr>
            <a:r>
              <a:rPr lang="en-GB" smtClean="0"/>
              <a:t>Start off with an IR image – here we have the brightness temperature image of an ideal vortex – this is what the “perfect” hurricane IR cloud signature might look like.</a:t>
            </a:r>
          </a:p>
          <a:p>
            <a:pPr eaLnBrk="1" hangingPunct="1">
              <a:lnSpc>
                <a:spcPct val="116000"/>
              </a:lnSpc>
              <a:spcBef>
                <a:spcPct val="0"/>
              </a:spcBef>
            </a:pPr>
            <a:r>
              <a:rPr lang="en-GB" smtClean="0"/>
              <a:t>Calculate the gradient of the IR image at every pixel.  Here we show inside the red box of the IR image.</a:t>
            </a:r>
          </a:p>
          <a:p>
            <a:pPr eaLnBrk="1" hangingPunct="1">
              <a:lnSpc>
                <a:spcPct val="116000"/>
              </a:lnSpc>
              <a:spcBef>
                <a:spcPct val="0"/>
              </a:spcBef>
            </a:pPr>
            <a:endParaRPr lang="en-GB" smtClean="0"/>
          </a:p>
          <a:p>
            <a:pPr eaLnBrk="1" hangingPunct="1">
              <a:lnSpc>
                <a:spcPct val="116000"/>
              </a:lnSpc>
              <a:spcBef>
                <a:spcPct val="0"/>
              </a:spcBef>
            </a:pPr>
            <a:r>
              <a:rPr lang="en-GB" smtClean="0"/>
              <a:t>Second line is a real example of a disorganised cloud.</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0" y="-15255875"/>
            <a:ext cx="1588" cy="319690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9pPr>
          </a:lstStyle>
          <a:p>
            <a:pPr eaLnBrk="1" hangingPunct="1"/>
            <a:endParaRPr lang="en-US"/>
          </a:p>
        </p:txBody>
      </p:sp>
      <p:sp>
        <p:nvSpPr>
          <p:cNvPr id="38915" name="Rectangle 2"/>
          <p:cNvSpPr>
            <a:spLocks noGrp="1" noChangeArrowheads="1"/>
          </p:cNvSpPr>
          <p:nvPr>
            <p:ph type="body"/>
          </p:nvPr>
        </p:nvSpPr>
        <p:spPr>
          <a:xfrm>
            <a:off x="731838" y="4560888"/>
            <a:ext cx="5822950" cy="4319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116000"/>
              </a:lnSpc>
              <a:spcBef>
                <a:spcPct val="0"/>
              </a:spcBef>
            </a:pPr>
            <a:r>
              <a:rPr lang="en-GB" smtClean="0"/>
              <a:t>Example of the gradient calculation: </a:t>
            </a:r>
          </a:p>
          <a:p>
            <a:pPr eaLnBrk="1" hangingPunct="1">
              <a:lnSpc>
                <a:spcPct val="116000"/>
              </a:lnSpc>
              <a:spcBef>
                <a:spcPct val="0"/>
              </a:spcBef>
            </a:pPr>
            <a:r>
              <a:rPr lang="en-GB" smtClean="0"/>
              <a:t>Start off with an IR image – here we have the brightness temperature image of an ideal vortex – this is what the “perfect” hurricane IR cloud signature might look like.</a:t>
            </a:r>
          </a:p>
          <a:p>
            <a:pPr eaLnBrk="1" hangingPunct="1">
              <a:lnSpc>
                <a:spcPct val="116000"/>
              </a:lnSpc>
              <a:spcBef>
                <a:spcPct val="0"/>
              </a:spcBef>
            </a:pPr>
            <a:r>
              <a:rPr lang="en-GB" smtClean="0"/>
              <a:t>Calculate the gradient of the IR image at every pixel.  Here we show inside the red box of the IR image.</a:t>
            </a:r>
          </a:p>
          <a:p>
            <a:pPr eaLnBrk="1" hangingPunct="1">
              <a:lnSpc>
                <a:spcPct val="116000"/>
              </a:lnSpc>
              <a:spcBef>
                <a:spcPct val="0"/>
              </a:spcBef>
            </a:pPr>
            <a:endParaRPr lang="en-GB" smtClean="0"/>
          </a:p>
          <a:p>
            <a:pPr eaLnBrk="1" hangingPunct="1">
              <a:lnSpc>
                <a:spcPct val="116000"/>
              </a:lnSpc>
              <a:spcBef>
                <a:spcPct val="0"/>
              </a:spcBef>
            </a:pPr>
            <a:r>
              <a:rPr lang="en-GB" smtClean="0"/>
              <a:t>Second line is a real example of a disorganised cloud.</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xfrm>
            <a:off x="-21312188" y="-15255875"/>
            <a:ext cx="42624376" cy="31967488"/>
          </a:xfrm>
        </p:spPr>
      </p:sp>
      <p:sp>
        <p:nvSpPr>
          <p:cNvPr id="253955" name="Rectangle 3"/>
          <p:cNvSpPr>
            <a:spLocks noGrp="1" noChangeArrowheads="1"/>
          </p:cNvSpPr>
          <p:nvPr>
            <p:ph type="body" idx="1"/>
          </p:nvPr>
        </p:nvSpPr>
        <p:spPr>
          <a:xfrm>
            <a:off x="731838" y="4560888"/>
            <a:ext cx="5821362" cy="4318000"/>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257300" y="728663"/>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067" name="Rectangle 3"/>
          <p:cNvSpPr txBox="1">
            <a:spLocks noGrp="1" noChangeArrowheads="1"/>
          </p:cNvSpPr>
          <p:nvPr>
            <p:ph type="body"/>
          </p:nvPr>
        </p:nvSpPr>
        <p:spPr>
          <a:xfrm>
            <a:off x="731838" y="4560888"/>
            <a:ext cx="5840412" cy="4319587"/>
          </a:xfrm>
          <a:noFill/>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257300" y="728663"/>
            <a:ext cx="480060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067" name="Rectangle 3"/>
          <p:cNvSpPr txBox="1">
            <a:spLocks noGrp="1" noChangeArrowheads="1"/>
          </p:cNvSpPr>
          <p:nvPr>
            <p:ph type="body"/>
          </p:nvPr>
        </p:nvSpPr>
        <p:spPr>
          <a:xfrm>
            <a:off x="731838" y="4560888"/>
            <a:ext cx="5840412" cy="4319587"/>
          </a:xfrm>
          <a:noFill/>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0" y="-9302750"/>
            <a:ext cx="1588" cy="20066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9pPr>
          </a:lstStyle>
          <a:p>
            <a:pPr eaLnBrk="1" hangingPunct="1"/>
            <a:endParaRPr lang="en-US"/>
          </a:p>
        </p:txBody>
      </p:sp>
      <p:sp>
        <p:nvSpPr>
          <p:cNvPr id="48131" name="Rectangle 2"/>
          <p:cNvSpPr>
            <a:spLocks noGrp="1" noChangeArrowheads="1"/>
          </p:cNvSpPr>
          <p:nvPr>
            <p:ph type="body"/>
          </p:nvPr>
        </p:nvSpPr>
        <p:spPr>
          <a:xfrm>
            <a:off x="731838" y="4560888"/>
            <a:ext cx="5822950" cy="4319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mtClean="0"/>
              <a:t>Data scatter plot.  The values have been binned into DAV values of 20 “DAV-units” along the x-axis and 5-kt bins along the y-axis, which is why they look “blocky”.  The black curve is the best-fit sigmoid of the median values.</a:t>
            </a:r>
          </a:p>
          <a:p>
            <a:r>
              <a:rPr lang="en-US" smtClean="0"/>
              <a:t>The sigmoid is used because it is bounded at both ends – we do not end up with unrealistically high intensities such as we would if we fit with a quadratic or cubic spline.</a:t>
            </a:r>
          </a:p>
          <a:p>
            <a:r>
              <a:rPr lang="en-US" smtClean="0"/>
              <a:t> You can certainly the spread of the data points around the “best-fit” curve.</a:t>
            </a:r>
          </a:p>
          <a:p>
            <a:r>
              <a:rPr lang="en-US" smtClean="0"/>
              <a:t>Note the cut-off at 35 kt.  We are not currently processing below this wind speed.  Will talk about the issues and our plans to solve these issues at the end.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0" y="-9302750"/>
            <a:ext cx="1588" cy="20066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9pPr>
          </a:lstStyle>
          <a:p>
            <a:pPr eaLnBrk="1" hangingPunct="1"/>
            <a:endParaRPr lang="en-US"/>
          </a:p>
        </p:txBody>
      </p:sp>
      <p:sp>
        <p:nvSpPr>
          <p:cNvPr id="48131" name="Rectangle 2"/>
          <p:cNvSpPr>
            <a:spLocks noGrp="1" noChangeArrowheads="1"/>
          </p:cNvSpPr>
          <p:nvPr>
            <p:ph type="body"/>
          </p:nvPr>
        </p:nvSpPr>
        <p:spPr>
          <a:xfrm>
            <a:off x="731838" y="4560888"/>
            <a:ext cx="5822950" cy="4319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mtClean="0"/>
              <a:t>Data scatter plot.  The values have been binned into DAV values of 20 “DAV-units” along the x-axis and 5-kt bins along the y-axis, which is why they look “blocky”.  The black curve is the best-fit sigmoid of the median values.</a:t>
            </a:r>
          </a:p>
          <a:p>
            <a:r>
              <a:rPr lang="en-US" smtClean="0"/>
              <a:t>The sigmoid is used because it is bounded at both ends – we do not end up with unrealistically high intensities such as we would if we fit with a quadratic or cubic spline.</a:t>
            </a:r>
          </a:p>
          <a:p>
            <a:r>
              <a:rPr lang="en-US" smtClean="0"/>
              <a:t> You can certainly the spread of the data points around the “best-fit” curve.</a:t>
            </a:r>
          </a:p>
          <a:p>
            <a:r>
              <a:rPr lang="en-US" smtClean="0"/>
              <a:t>Note the cut-off at 35 kt.  We are not currently processing below this wind speed.  Will talk about the issues and our plans to solve these issues at the end.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D76E8A9E-69AA-4C1D-93EE-37F49AC94839}" type="slidenum">
              <a:rPr lang="en-GB"/>
              <a:pPr>
                <a:defRPr/>
              </a:pPr>
              <a:t>‹#›</a:t>
            </a:fld>
            <a:endParaRPr lang="en-GB"/>
          </a:p>
        </p:txBody>
      </p:sp>
    </p:spTree>
    <p:extLst>
      <p:ext uri="{BB962C8B-B14F-4D97-AF65-F5344CB8AC3E}">
        <p14:creationId xmlns:p14="http://schemas.microsoft.com/office/powerpoint/2010/main" val="113220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E9D4D051-F87F-4223-8A48-0229131AB595}" type="slidenum">
              <a:rPr lang="en-GB"/>
              <a:pPr>
                <a:defRPr/>
              </a:pPr>
              <a:t>‹#›</a:t>
            </a:fld>
            <a:endParaRPr lang="en-GB"/>
          </a:p>
        </p:txBody>
      </p:sp>
    </p:spTree>
    <p:extLst>
      <p:ext uri="{BB962C8B-B14F-4D97-AF65-F5344CB8AC3E}">
        <p14:creationId xmlns:p14="http://schemas.microsoft.com/office/powerpoint/2010/main" val="169096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7163"/>
            <a:ext cx="2055812" cy="8016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7163"/>
            <a:ext cx="6015038" cy="8016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ABE3FDCF-EE20-4DA5-9022-0E66E38CCDF8}" type="slidenum">
              <a:rPr lang="en-GB"/>
              <a:pPr>
                <a:defRPr/>
              </a:pPr>
              <a:t>‹#›</a:t>
            </a:fld>
            <a:endParaRPr lang="en-GB"/>
          </a:p>
        </p:txBody>
      </p:sp>
    </p:spTree>
    <p:extLst>
      <p:ext uri="{BB962C8B-B14F-4D97-AF65-F5344CB8AC3E}">
        <p14:creationId xmlns:p14="http://schemas.microsoft.com/office/powerpoint/2010/main" val="114620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7163"/>
            <a:ext cx="8223250" cy="1373187"/>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539B7612-78A1-4B30-98C3-3B2D20EAE258}" type="slidenum">
              <a:rPr lang="en-GB"/>
              <a:pPr>
                <a:defRPr/>
              </a:pPr>
              <a:t>‹#›</a:t>
            </a:fld>
            <a:endParaRPr lang="en-GB"/>
          </a:p>
        </p:txBody>
      </p:sp>
    </p:spTree>
    <p:extLst>
      <p:ext uri="{BB962C8B-B14F-4D97-AF65-F5344CB8AC3E}">
        <p14:creationId xmlns:p14="http://schemas.microsoft.com/office/powerpoint/2010/main" val="354942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15A4CC27-6B11-47B1-9396-61AD5D1A224B}" type="slidenum">
              <a:rPr lang="en-GB"/>
              <a:pPr>
                <a:defRPr/>
              </a:pPr>
              <a:t>‹#›</a:t>
            </a:fld>
            <a:endParaRPr lang="en-GB"/>
          </a:p>
        </p:txBody>
      </p:sp>
    </p:spTree>
    <p:extLst>
      <p:ext uri="{BB962C8B-B14F-4D97-AF65-F5344CB8AC3E}">
        <p14:creationId xmlns:p14="http://schemas.microsoft.com/office/powerpoint/2010/main" val="61359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3351F52D-3209-467E-B781-C67258D73BF5}" type="slidenum">
              <a:rPr lang="en-GB"/>
              <a:pPr>
                <a:defRPr/>
              </a:pPr>
              <a:t>‹#›</a:t>
            </a:fld>
            <a:endParaRPr lang="en-GB"/>
          </a:p>
        </p:txBody>
      </p:sp>
    </p:spTree>
    <p:extLst>
      <p:ext uri="{BB962C8B-B14F-4D97-AF65-F5344CB8AC3E}">
        <p14:creationId xmlns:p14="http://schemas.microsoft.com/office/powerpoint/2010/main" val="284540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657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5425" cy="657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5054FE0C-D1D5-4D11-8E06-D43AED28F612}" type="slidenum">
              <a:rPr lang="en-GB"/>
              <a:pPr>
                <a:defRPr/>
              </a:pPr>
              <a:t>‹#›</a:t>
            </a:fld>
            <a:endParaRPr lang="en-GB"/>
          </a:p>
        </p:txBody>
      </p:sp>
    </p:spTree>
    <p:extLst>
      <p:ext uri="{BB962C8B-B14F-4D97-AF65-F5344CB8AC3E}">
        <p14:creationId xmlns:p14="http://schemas.microsoft.com/office/powerpoint/2010/main" val="51975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7D48C54F-C6A3-4ED3-8F31-960717D24BCF}" type="slidenum">
              <a:rPr lang="en-GB"/>
              <a:pPr>
                <a:defRPr/>
              </a:pPr>
              <a:t>‹#›</a:t>
            </a:fld>
            <a:endParaRPr lang="en-GB"/>
          </a:p>
        </p:txBody>
      </p:sp>
    </p:spTree>
    <p:extLst>
      <p:ext uri="{BB962C8B-B14F-4D97-AF65-F5344CB8AC3E}">
        <p14:creationId xmlns:p14="http://schemas.microsoft.com/office/powerpoint/2010/main" val="319072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6FE3EF31-6B67-4ABC-B9C7-F81A5AD960C9}" type="slidenum">
              <a:rPr lang="en-GB"/>
              <a:pPr>
                <a:defRPr/>
              </a:pPr>
              <a:t>‹#›</a:t>
            </a:fld>
            <a:endParaRPr lang="en-GB"/>
          </a:p>
        </p:txBody>
      </p:sp>
    </p:spTree>
    <p:extLst>
      <p:ext uri="{BB962C8B-B14F-4D97-AF65-F5344CB8AC3E}">
        <p14:creationId xmlns:p14="http://schemas.microsoft.com/office/powerpoint/2010/main" val="247656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13677B04-B857-43D0-B8E5-8F974BAF898A}" type="slidenum">
              <a:rPr lang="en-GB"/>
              <a:pPr>
                <a:defRPr/>
              </a:pPr>
              <a:t>‹#›</a:t>
            </a:fld>
            <a:endParaRPr lang="en-GB"/>
          </a:p>
        </p:txBody>
      </p:sp>
    </p:spTree>
    <p:extLst>
      <p:ext uri="{BB962C8B-B14F-4D97-AF65-F5344CB8AC3E}">
        <p14:creationId xmlns:p14="http://schemas.microsoft.com/office/powerpoint/2010/main" val="392952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C7CD6FCB-11CC-4667-8141-0E71A866B68B}" type="slidenum">
              <a:rPr lang="en-GB"/>
              <a:pPr>
                <a:defRPr/>
              </a:pPr>
              <a:t>‹#›</a:t>
            </a:fld>
            <a:endParaRPr lang="en-GB"/>
          </a:p>
        </p:txBody>
      </p:sp>
    </p:spTree>
    <p:extLst>
      <p:ext uri="{BB962C8B-B14F-4D97-AF65-F5344CB8AC3E}">
        <p14:creationId xmlns:p14="http://schemas.microsoft.com/office/powerpoint/2010/main" val="418182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0CC27061-C780-4BBB-AC13-34ACE69E3F36}" type="slidenum">
              <a:rPr lang="en-GB"/>
              <a:pPr>
                <a:defRPr/>
              </a:pPr>
              <a:t>‹#›</a:t>
            </a:fld>
            <a:endParaRPr lang="en-GB"/>
          </a:p>
        </p:txBody>
      </p:sp>
    </p:spTree>
    <p:extLst>
      <p:ext uri="{BB962C8B-B14F-4D97-AF65-F5344CB8AC3E}">
        <p14:creationId xmlns:p14="http://schemas.microsoft.com/office/powerpoint/2010/main" val="181868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100000">
              <a:schemeClr val="tx2"/>
            </a:gs>
          </a:gsLst>
          <a:path path="rect">
            <a:fillToRect t="100000" r="100000"/>
          </a:path>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57163"/>
            <a:ext cx="8223250"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3250" cy="657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245225"/>
            <a:ext cx="2127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nSpc>
                <a:spcPct val="10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0">
                <a:solidFill>
                  <a:srgbClr val="000000"/>
                </a:solidFill>
                <a:latin typeface="Arial" charset="0"/>
              </a:defRPr>
            </a:lvl1pPr>
          </a:lstStyle>
          <a:p>
            <a:pPr>
              <a:defRPr/>
            </a:pPr>
            <a:endParaRPr lang="en-GB"/>
          </a:p>
        </p:txBody>
      </p:sp>
      <p:sp>
        <p:nvSpPr>
          <p:cNvPr id="1028" name="Rectangle 4"/>
          <p:cNvSpPr>
            <a:spLocks noGrp="1" noChangeArrowheads="1"/>
          </p:cNvSpPr>
          <p:nvPr>
            <p:ph type="ftr"/>
          </p:nvPr>
        </p:nvSpPr>
        <p:spPr bwMode="auto">
          <a:xfrm>
            <a:off x="3124200" y="6245225"/>
            <a:ext cx="2889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lnSpc>
                <a:spcPct val="10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0">
                <a:solidFill>
                  <a:srgbClr val="000000"/>
                </a:solidFill>
                <a:latin typeface="Arial" charset="0"/>
              </a:defRPr>
            </a:lvl1pPr>
          </a:lstStyle>
          <a:p>
            <a:pPr>
              <a:defRPr/>
            </a:pPr>
            <a:endParaRPr lang="en-GB"/>
          </a:p>
        </p:txBody>
      </p:sp>
      <p:sp>
        <p:nvSpPr>
          <p:cNvPr id="1029" name="Rectangle 5"/>
          <p:cNvSpPr>
            <a:spLocks noGrp="1" noChangeArrowheads="1"/>
          </p:cNvSpPr>
          <p:nvPr>
            <p:ph type="sldNum"/>
          </p:nvPr>
        </p:nvSpPr>
        <p:spPr bwMode="auto">
          <a:xfrm>
            <a:off x="6553200" y="6245225"/>
            <a:ext cx="2127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lnSpc>
                <a:spcPct val="10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0">
                <a:solidFill>
                  <a:srgbClr val="000000"/>
                </a:solidFill>
                <a:latin typeface="Arial" charset="0"/>
              </a:defRPr>
            </a:lvl1pPr>
          </a:lstStyle>
          <a:p>
            <a:pPr>
              <a:defRPr/>
            </a:pPr>
            <a:fld id="{D5E58A2B-D7D8-46FF-ADF9-BC206500FD6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237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57200" rtl="0" eaLnBrk="0" fontAlgn="base" hangingPunct="0">
        <a:lnSpc>
          <a:spcPct val="237000"/>
        </a:lnSpc>
        <a:spcBef>
          <a:spcPct val="0"/>
        </a:spcBef>
        <a:spcAft>
          <a:spcPct val="0"/>
        </a:spcAft>
        <a:buClr>
          <a:srgbClr val="000000"/>
        </a:buClr>
        <a:buSzPct val="100000"/>
        <a:buFont typeface="Arial" charset="0"/>
        <a:defRPr sz="4400">
          <a:solidFill>
            <a:srgbClr val="000000"/>
          </a:solidFill>
          <a:latin typeface="Arial" charset="0"/>
        </a:defRPr>
      </a:lvl2pPr>
      <a:lvl3pPr algn="ctr" defTabSz="457200" rtl="0" eaLnBrk="0" fontAlgn="base" hangingPunct="0">
        <a:lnSpc>
          <a:spcPct val="237000"/>
        </a:lnSpc>
        <a:spcBef>
          <a:spcPct val="0"/>
        </a:spcBef>
        <a:spcAft>
          <a:spcPct val="0"/>
        </a:spcAft>
        <a:buClr>
          <a:srgbClr val="000000"/>
        </a:buClr>
        <a:buSzPct val="100000"/>
        <a:buFont typeface="Arial" charset="0"/>
        <a:defRPr sz="4400">
          <a:solidFill>
            <a:srgbClr val="000000"/>
          </a:solidFill>
          <a:latin typeface="Arial" charset="0"/>
        </a:defRPr>
      </a:lvl3pPr>
      <a:lvl4pPr algn="ctr" defTabSz="457200" rtl="0" eaLnBrk="0" fontAlgn="base" hangingPunct="0">
        <a:lnSpc>
          <a:spcPct val="237000"/>
        </a:lnSpc>
        <a:spcBef>
          <a:spcPct val="0"/>
        </a:spcBef>
        <a:spcAft>
          <a:spcPct val="0"/>
        </a:spcAft>
        <a:buClr>
          <a:srgbClr val="000000"/>
        </a:buClr>
        <a:buSzPct val="100000"/>
        <a:buFont typeface="Arial" charset="0"/>
        <a:defRPr sz="4400">
          <a:solidFill>
            <a:srgbClr val="000000"/>
          </a:solidFill>
          <a:latin typeface="Arial" charset="0"/>
        </a:defRPr>
      </a:lvl4pPr>
      <a:lvl5pPr algn="ctr" defTabSz="457200" rtl="0" eaLnBrk="0" fontAlgn="base" hangingPunct="0">
        <a:lnSpc>
          <a:spcPct val="237000"/>
        </a:lnSpc>
        <a:spcBef>
          <a:spcPct val="0"/>
        </a:spcBef>
        <a:spcAft>
          <a:spcPct val="0"/>
        </a:spcAft>
        <a:buClr>
          <a:srgbClr val="000000"/>
        </a:buClr>
        <a:buSzPct val="100000"/>
        <a:buFont typeface="Arial" charset="0"/>
        <a:defRPr sz="4400">
          <a:solidFill>
            <a:srgbClr val="000000"/>
          </a:solidFill>
          <a:latin typeface="Arial" charset="0"/>
        </a:defRPr>
      </a:lvl5pPr>
      <a:lvl6pPr marL="457200" algn="ctr" defTabSz="457200" rtl="0" fontAlgn="base">
        <a:lnSpc>
          <a:spcPct val="237000"/>
        </a:lnSpc>
        <a:spcBef>
          <a:spcPct val="0"/>
        </a:spcBef>
        <a:spcAft>
          <a:spcPct val="0"/>
        </a:spcAft>
        <a:buClr>
          <a:srgbClr val="000000"/>
        </a:buClr>
        <a:buSzPct val="100000"/>
        <a:buFont typeface="Arial" charset="0"/>
        <a:defRPr sz="4400">
          <a:solidFill>
            <a:srgbClr val="000000"/>
          </a:solidFill>
          <a:latin typeface="Arial" charset="0"/>
        </a:defRPr>
      </a:lvl6pPr>
      <a:lvl7pPr marL="914400" algn="ctr" defTabSz="457200" rtl="0" fontAlgn="base">
        <a:lnSpc>
          <a:spcPct val="237000"/>
        </a:lnSpc>
        <a:spcBef>
          <a:spcPct val="0"/>
        </a:spcBef>
        <a:spcAft>
          <a:spcPct val="0"/>
        </a:spcAft>
        <a:buClr>
          <a:srgbClr val="000000"/>
        </a:buClr>
        <a:buSzPct val="100000"/>
        <a:buFont typeface="Arial" charset="0"/>
        <a:defRPr sz="4400">
          <a:solidFill>
            <a:srgbClr val="000000"/>
          </a:solidFill>
          <a:latin typeface="Arial" charset="0"/>
        </a:defRPr>
      </a:lvl7pPr>
      <a:lvl8pPr marL="1371600" algn="ctr" defTabSz="457200" rtl="0" fontAlgn="base">
        <a:lnSpc>
          <a:spcPct val="237000"/>
        </a:lnSpc>
        <a:spcBef>
          <a:spcPct val="0"/>
        </a:spcBef>
        <a:spcAft>
          <a:spcPct val="0"/>
        </a:spcAft>
        <a:buClr>
          <a:srgbClr val="000000"/>
        </a:buClr>
        <a:buSzPct val="100000"/>
        <a:buFont typeface="Arial" charset="0"/>
        <a:defRPr sz="4400">
          <a:solidFill>
            <a:srgbClr val="000000"/>
          </a:solidFill>
          <a:latin typeface="Arial" charset="0"/>
        </a:defRPr>
      </a:lvl8pPr>
      <a:lvl9pPr marL="1828800" algn="ctr" defTabSz="457200" rtl="0" fontAlgn="base">
        <a:lnSpc>
          <a:spcPct val="237000"/>
        </a:lnSpc>
        <a:spcBef>
          <a:spcPct val="0"/>
        </a:spcBef>
        <a:spcAft>
          <a:spcPct val="0"/>
        </a:spcAft>
        <a:buClr>
          <a:srgbClr val="000000"/>
        </a:buClr>
        <a:buSzPct val="100000"/>
        <a:buFont typeface="Arial" charset="0"/>
        <a:defRPr sz="4400">
          <a:solidFill>
            <a:srgbClr val="000000"/>
          </a:solidFill>
          <a:latin typeface="Arial" charset="0"/>
        </a:defRPr>
      </a:lvl9pPr>
    </p:titleStyle>
    <p:bodyStyle>
      <a:lvl1pPr marL="336550" indent="-336550" algn="l" defTabSz="457200" rtl="0" eaLnBrk="0" fontAlgn="base" hangingPunct="0">
        <a:lnSpc>
          <a:spcPct val="237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6600" indent="-279400" algn="l" defTabSz="457200" rtl="0" eaLnBrk="0" fontAlgn="base" hangingPunct="0">
        <a:lnSpc>
          <a:spcPct val="237000"/>
        </a:lnSpc>
        <a:spcBef>
          <a:spcPts val="700"/>
        </a:spcBef>
        <a:spcAft>
          <a:spcPct val="0"/>
        </a:spcAft>
        <a:buClr>
          <a:srgbClr val="000000"/>
        </a:buClr>
        <a:buSzPct val="100000"/>
        <a:buFont typeface="Arial" charset="0"/>
        <a:buChar char="–"/>
        <a:defRPr sz="2800">
          <a:solidFill>
            <a:srgbClr val="000000"/>
          </a:solidFill>
          <a:latin typeface="+mn-lt"/>
        </a:defRPr>
      </a:lvl2pPr>
      <a:lvl3pPr marL="1143000" indent="-228600" algn="l" defTabSz="457200" rtl="0" eaLnBrk="0" fontAlgn="base" hangingPunct="0">
        <a:lnSpc>
          <a:spcPct val="237000"/>
        </a:lnSpc>
        <a:spcBef>
          <a:spcPts val="600"/>
        </a:spcBef>
        <a:spcAft>
          <a:spcPct val="0"/>
        </a:spcAft>
        <a:buClr>
          <a:srgbClr val="000000"/>
        </a:buClr>
        <a:buSzPct val="100000"/>
        <a:buFont typeface="Arial" charset="0"/>
        <a:buChar char="•"/>
        <a:defRPr sz="2400">
          <a:solidFill>
            <a:srgbClr val="000000"/>
          </a:solidFill>
          <a:latin typeface="+mn-lt"/>
        </a:defRPr>
      </a:lvl3pPr>
      <a:lvl4pPr marL="1600200" indent="-228600" algn="l" defTabSz="457200" rtl="0" eaLnBrk="0" fontAlgn="base" hangingPunct="0">
        <a:lnSpc>
          <a:spcPct val="237000"/>
        </a:lnSpc>
        <a:spcBef>
          <a:spcPts val="500"/>
        </a:spcBef>
        <a:spcAft>
          <a:spcPct val="0"/>
        </a:spcAft>
        <a:buClr>
          <a:srgbClr val="000000"/>
        </a:buClr>
        <a:buSzPct val="100000"/>
        <a:buFont typeface="Arial" charset="0"/>
        <a:buChar char="–"/>
        <a:defRPr sz="2000">
          <a:solidFill>
            <a:srgbClr val="000000"/>
          </a:solidFill>
          <a:latin typeface="+mn-lt"/>
        </a:defRPr>
      </a:lvl4pPr>
      <a:lvl5pPr marL="2057400" indent="-228600" algn="l" defTabSz="457200" rtl="0" eaLnBrk="0" fontAlgn="base" hangingPunct="0">
        <a:lnSpc>
          <a:spcPct val="237000"/>
        </a:lnSpc>
        <a:spcBef>
          <a:spcPts val="500"/>
        </a:spcBef>
        <a:spcAft>
          <a:spcPct val="0"/>
        </a:spcAft>
        <a:buClr>
          <a:srgbClr val="000000"/>
        </a:buClr>
        <a:buSzPct val="100000"/>
        <a:buFont typeface="Arial" charset="0"/>
        <a:buChar char="»"/>
        <a:defRPr sz="2000">
          <a:solidFill>
            <a:srgbClr val="000000"/>
          </a:solidFill>
          <a:latin typeface="+mn-lt"/>
        </a:defRPr>
      </a:lvl5pPr>
      <a:lvl6pPr marL="2514600" indent="-228600" algn="l" defTabSz="457200" rtl="0" fontAlgn="base">
        <a:lnSpc>
          <a:spcPct val="237000"/>
        </a:lnSpc>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57200" rtl="0" fontAlgn="base">
        <a:lnSpc>
          <a:spcPct val="237000"/>
        </a:lnSpc>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57200" rtl="0" fontAlgn="base">
        <a:lnSpc>
          <a:spcPct val="237000"/>
        </a:lnSpc>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57200" rtl="0" fontAlgn="base">
        <a:lnSpc>
          <a:spcPct val="237000"/>
        </a:lnSpc>
        <a:spcBef>
          <a:spcPts val="500"/>
        </a:spcBef>
        <a:spcAft>
          <a:spcPct val="0"/>
        </a:spcAft>
        <a:buClr>
          <a:srgbClr val="000000"/>
        </a:buClr>
        <a:buSzPct val="100000"/>
        <a:buFont typeface="Arial"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t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1.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2.png"/><Relationship Id="rId2" Type="http://schemas.openxmlformats.org/officeDocument/2006/relationships/notesSlide" Target="../notesSlides/notesSlide5.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png"/><Relationship Id="rId5" Type="http://schemas.openxmlformats.org/officeDocument/2006/relationships/oleObject" Target="../embeddings/oleObject2.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4379" t="17331" r="11455" b="50668"/>
          <a:stretch/>
        </p:blipFill>
        <p:spPr>
          <a:xfrm>
            <a:off x="-9522" y="-24577"/>
            <a:ext cx="9144000" cy="6882577"/>
          </a:xfrm>
          <a:prstGeom prst="rect">
            <a:avLst/>
          </a:prstGeom>
        </p:spPr>
      </p:pic>
      <p:sp>
        <p:nvSpPr>
          <p:cNvPr id="2052" name="Text Box 25"/>
          <p:cNvSpPr txBox="1">
            <a:spLocks noChangeArrowheads="1"/>
          </p:cNvSpPr>
          <p:nvPr/>
        </p:nvSpPr>
        <p:spPr bwMode="auto">
          <a:xfrm>
            <a:off x="4564063" y="5612809"/>
            <a:ext cx="4570415" cy="1200329"/>
          </a:xfrm>
          <a:prstGeom prst="rect">
            <a:avLst/>
          </a:prstGeom>
          <a:noFill/>
          <a:ln>
            <a:noFill/>
          </a:ln>
          <a:effectLs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9pPr>
          </a:lstStyle>
          <a:p>
            <a:pPr eaLnBrk="1" hangingPunct="1">
              <a:lnSpc>
                <a:spcPct val="100000"/>
              </a:lnSpc>
            </a:pPr>
            <a:r>
              <a:rPr lang="en-US" dirty="0" smtClean="0">
                <a:solidFill>
                  <a:srgbClr val="FFFF00"/>
                </a:solidFill>
                <a:latin typeface="Comic Sans MS" pitchFamily="66" charset="0"/>
              </a:rPr>
              <a:t>Acknowledgments:	</a:t>
            </a:r>
          </a:p>
          <a:p>
            <a:pPr eaLnBrk="1" hangingPunct="1">
              <a:lnSpc>
                <a:spcPct val="100000"/>
              </a:lnSpc>
            </a:pPr>
            <a:r>
              <a:rPr lang="en-US" dirty="0" smtClean="0">
                <a:solidFill>
                  <a:srgbClr val="FFFF00"/>
                </a:solidFill>
                <a:latin typeface="Comic Sans MS" pitchFamily="66" charset="0"/>
              </a:rPr>
              <a:t>	ONR NOPP program</a:t>
            </a:r>
          </a:p>
          <a:p>
            <a:pPr eaLnBrk="1" hangingPunct="1">
              <a:lnSpc>
                <a:spcPct val="100000"/>
              </a:lnSpc>
            </a:pPr>
            <a:r>
              <a:rPr lang="en-US" dirty="0">
                <a:solidFill>
                  <a:srgbClr val="FFFF00"/>
                </a:solidFill>
                <a:latin typeface="Comic Sans MS" pitchFamily="66" charset="0"/>
              </a:rPr>
              <a:t>	</a:t>
            </a:r>
            <a:r>
              <a:rPr lang="en-US" dirty="0" smtClean="0">
                <a:solidFill>
                  <a:srgbClr val="FFFF00"/>
                </a:solidFill>
                <a:latin typeface="Comic Sans MS" pitchFamily="66" charset="0"/>
              </a:rPr>
              <a:t>HFIP program</a:t>
            </a:r>
          </a:p>
          <a:p>
            <a:pPr eaLnBrk="1" hangingPunct="1">
              <a:lnSpc>
                <a:spcPct val="100000"/>
              </a:lnSpc>
            </a:pPr>
            <a:r>
              <a:rPr lang="en-US" dirty="0">
                <a:solidFill>
                  <a:srgbClr val="FFFF00"/>
                </a:solidFill>
                <a:latin typeface="Comic Sans MS" pitchFamily="66" charset="0"/>
              </a:rPr>
              <a:t>	</a:t>
            </a:r>
            <a:r>
              <a:rPr lang="en-US" dirty="0" smtClean="0">
                <a:solidFill>
                  <a:srgbClr val="FFFF00"/>
                </a:solidFill>
                <a:latin typeface="Comic Sans MS" pitchFamily="66" charset="0"/>
              </a:rPr>
              <a:t>ONR Marine Meteorology Program</a:t>
            </a:r>
            <a:endParaRPr lang="en-US" dirty="0">
              <a:solidFill>
                <a:srgbClr val="FFFF00"/>
              </a:solidFill>
              <a:latin typeface="Comic Sans MS" pitchFamily="66" charset="0"/>
            </a:endParaRPr>
          </a:p>
        </p:txBody>
      </p:sp>
      <p:pic>
        <p:nvPicPr>
          <p:cNvPr id="2053" name="Picture 67" descr="UA_Block A- AZ_200-281_fidd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914400" y="1162050"/>
            <a:ext cx="1771650" cy="1485900"/>
          </a:xfrm>
          <a:prstGeom prst="rect">
            <a:avLst/>
          </a:prstGeom>
          <a:noFill/>
          <a:ln w="50800" cap="sq"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4" name="Rectangle 3"/>
          <p:cNvSpPr/>
          <p:nvPr/>
        </p:nvSpPr>
        <p:spPr bwMode="auto">
          <a:xfrm>
            <a:off x="4191000" y="1905000"/>
            <a:ext cx="2404944" cy="2933700"/>
          </a:xfrm>
          <a:prstGeom prst="rect">
            <a:avLst/>
          </a:prstGeom>
          <a:noFill/>
          <a:ln w="50800" cap="sq"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5" name="Rectangle 4"/>
          <p:cNvSpPr/>
          <p:nvPr/>
        </p:nvSpPr>
        <p:spPr bwMode="auto">
          <a:xfrm>
            <a:off x="7277099" y="2133600"/>
            <a:ext cx="1679575" cy="1504950"/>
          </a:xfrm>
          <a:prstGeom prst="rect">
            <a:avLst/>
          </a:prstGeom>
          <a:noFill/>
          <a:ln w="50800" cap="sq"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10" name="Rectangle 9"/>
          <p:cNvSpPr/>
          <p:nvPr/>
        </p:nvSpPr>
        <p:spPr bwMode="auto">
          <a:xfrm>
            <a:off x="7277100" y="3943350"/>
            <a:ext cx="1679575" cy="1924049"/>
          </a:xfrm>
          <a:prstGeom prst="rect">
            <a:avLst/>
          </a:prstGeom>
          <a:noFill/>
          <a:ln w="50800" cap="sq"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2051" name="Rectangle 20"/>
          <p:cNvSpPr>
            <a:spLocks noChangeArrowheads="1"/>
          </p:cNvSpPr>
          <p:nvPr/>
        </p:nvSpPr>
        <p:spPr bwMode="auto">
          <a:xfrm>
            <a:off x="-9522" y="4765119"/>
            <a:ext cx="3829878" cy="2092881"/>
          </a:xfrm>
          <a:prstGeom prst="rect">
            <a:avLst/>
          </a:prstGeom>
          <a:solidFill>
            <a:srgbClr val="FFFFFF">
              <a:alpha val="30000"/>
            </a:srgbClr>
          </a:solidFill>
          <a:ln>
            <a:noFill/>
          </a:ln>
          <a:effectLst/>
          <a:extLst/>
        </p:spPr>
        <p:txBody>
          <a:bodyPr wrap="square" anchor="ctr" anchorCtr="1">
            <a:spAutoFit/>
          </a:bodyPr>
          <a:lstStyle/>
          <a:p>
            <a:pPr>
              <a:lnSpc>
                <a:spcPct val="100000"/>
              </a:lnSpc>
              <a:spcAft>
                <a:spcPts val="600"/>
              </a:spcAft>
            </a:pPr>
            <a:r>
              <a:rPr lang="en-US" sz="2400" dirty="0" smtClean="0">
                <a:solidFill>
                  <a:srgbClr val="000099"/>
                </a:solidFill>
                <a:latin typeface="Comic Sans MS" pitchFamily="66" charset="0"/>
                <a:ea typeface="DejaVu LGC Sans" charset="0"/>
                <a:cs typeface="Times New Roman" pitchFamily="18" charset="0"/>
              </a:rPr>
              <a:t>Elizabeth A. Ritchie	</a:t>
            </a:r>
          </a:p>
          <a:p>
            <a:pPr>
              <a:lnSpc>
                <a:spcPct val="100000"/>
              </a:lnSpc>
              <a:spcAft>
                <a:spcPts val="600"/>
              </a:spcAft>
            </a:pPr>
            <a:r>
              <a:rPr lang="en-US" sz="2400" dirty="0" smtClean="0">
                <a:solidFill>
                  <a:srgbClr val="000099"/>
                </a:solidFill>
                <a:latin typeface="Comic Sans MS" pitchFamily="66" charset="0"/>
                <a:ea typeface="DejaVu LGC Sans" charset="0"/>
                <a:cs typeface="Times New Roman" pitchFamily="18" charset="0"/>
              </a:rPr>
              <a:t>Miguel </a:t>
            </a:r>
            <a:r>
              <a:rPr lang="en-US" sz="2400" dirty="0">
                <a:solidFill>
                  <a:srgbClr val="000099"/>
                </a:solidFill>
                <a:latin typeface="Comic Sans MS" pitchFamily="66" charset="0"/>
                <a:ea typeface="DejaVu LGC Sans" charset="0"/>
                <a:cs typeface="Times New Roman" pitchFamily="18" charset="0"/>
              </a:rPr>
              <a:t>F. </a:t>
            </a:r>
            <a:r>
              <a:rPr lang="en-US" sz="2400" dirty="0" err="1" smtClean="0">
                <a:solidFill>
                  <a:srgbClr val="000099"/>
                </a:solidFill>
                <a:latin typeface="Comic Sans MS" pitchFamily="66" charset="0"/>
                <a:ea typeface="DejaVu LGC Sans" charset="0"/>
                <a:cs typeface="Times New Roman" pitchFamily="18" charset="0"/>
              </a:rPr>
              <a:t>Piñeros</a:t>
            </a:r>
            <a:endParaRPr lang="en-US" sz="2400" baseline="30000" dirty="0" smtClean="0">
              <a:solidFill>
                <a:srgbClr val="000099"/>
              </a:solidFill>
              <a:latin typeface="Comic Sans MS" pitchFamily="66" charset="0"/>
              <a:ea typeface="DejaVu LGC Sans" charset="0"/>
              <a:cs typeface="Times New Roman" pitchFamily="18" charset="0"/>
            </a:endParaRPr>
          </a:p>
          <a:p>
            <a:pPr>
              <a:lnSpc>
                <a:spcPct val="100000"/>
              </a:lnSpc>
            </a:pPr>
            <a:r>
              <a:rPr lang="en-US" sz="2400" dirty="0" smtClean="0">
                <a:solidFill>
                  <a:srgbClr val="000099"/>
                </a:solidFill>
                <a:latin typeface="Comic Sans MS" pitchFamily="66" charset="0"/>
                <a:ea typeface="DejaVu LGC Sans" charset="0"/>
                <a:cs typeface="Times New Roman" pitchFamily="18" charset="0"/>
              </a:rPr>
              <a:t>J</a:t>
            </a:r>
            <a:r>
              <a:rPr lang="en-US" sz="2400" dirty="0">
                <a:solidFill>
                  <a:srgbClr val="000099"/>
                </a:solidFill>
                <a:latin typeface="Comic Sans MS" pitchFamily="66" charset="0"/>
                <a:ea typeface="DejaVu LGC Sans" charset="0"/>
                <a:cs typeface="Times New Roman" pitchFamily="18" charset="0"/>
              </a:rPr>
              <a:t>. Scott </a:t>
            </a:r>
            <a:r>
              <a:rPr lang="en-US" sz="2400" dirty="0" err="1">
                <a:solidFill>
                  <a:srgbClr val="000099"/>
                </a:solidFill>
                <a:latin typeface="Comic Sans MS" pitchFamily="66" charset="0"/>
                <a:ea typeface="DejaVu LGC Sans" charset="0"/>
                <a:cs typeface="Times New Roman" pitchFamily="18" charset="0"/>
              </a:rPr>
              <a:t>Tyo</a:t>
            </a:r>
            <a:r>
              <a:rPr lang="en-US" sz="2400" baseline="30000" dirty="0">
                <a:solidFill>
                  <a:srgbClr val="000099"/>
                </a:solidFill>
                <a:latin typeface="Comic Sans MS" pitchFamily="66" charset="0"/>
                <a:ea typeface="DejaVu LGC Sans" charset="0"/>
                <a:cs typeface="Times New Roman" pitchFamily="18" charset="0"/>
              </a:rPr>
              <a:t>	</a:t>
            </a:r>
            <a:r>
              <a:rPr lang="en-US" sz="2400" dirty="0" smtClean="0">
                <a:solidFill>
                  <a:srgbClr val="000099"/>
                </a:solidFill>
                <a:latin typeface="Comic Sans MS" pitchFamily="66" charset="0"/>
                <a:ea typeface="DejaVu LGC Sans" charset="0"/>
                <a:cs typeface="Times New Roman" pitchFamily="18" charset="0"/>
              </a:rPr>
              <a:t>	</a:t>
            </a:r>
          </a:p>
          <a:p>
            <a:pPr>
              <a:lnSpc>
                <a:spcPct val="100000"/>
              </a:lnSpc>
            </a:pPr>
            <a:r>
              <a:rPr lang="en-US" sz="2400" dirty="0" smtClean="0">
                <a:solidFill>
                  <a:srgbClr val="000099"/>
                </a:solidFill>
                <a:latin typeface="Comic Sans MS" pitchFamily="66" charset="0"/>
                <a:ea typeface="DejaVu LGC Sans" charset="0"/>
                <a:cs typeface="Times New Roman" pitchFamily="18" charset="0"/>
              </a:rPr>
              <a:t>Scott Galvin		</a:t>
            </a:r>
          </a:p>
          <a:p>
            <a:pPr>
              <a:lnSpc>
                <a:spcPct val="100000"/>
              </a:lnSpc>
            </a:pPr>
            <a:r>
              <a:rPr lang="en-US" sz="2400" dirty="0" smtClean="0">
                <a:solidFill>
                  <a:srgbClr val="000099"/>
                </a:solidFill>
                <a:latin typeface="Comic Sans MS" pitchFamily="66" charset="0"/>
                <a:ea typeface="DejaVu LGC Sans" charset="0"/>
                <a:cs typeface="Times New Roman" pitchFamily="18" charset="0"/>
              </a:rPr>
              <a:t>Gen </a:t>
            </a:r>
            <a:r>
              <a:rPr lang="en-US" sz="2400" dirty="0" err="1" smtClean="0">
                <a:solidFill>
                  <a:srgbClr val="000099"/>
                </a:solidFill>
                <a:latin typeface="Comic Sans MS" pitchFamily="66" charset="0"/>
                <a:ea typeface="DejaVu LGC Sans" charset="0"/>
                <a:cs typeface="Times New Roman" pitchFamily="18" charset="0"/>
              </a:rPr>
              <a:t>Valliere</a:t>
            </a:r>
            <a:r>
              <a:rPr lang="en-US" sz="2400" dirty="0" smtClean="0">
                <a:solidFill>
                  <a:srgbClr val="000099"/>
                </a:solidFill>
                <a:latin typeface="Comic Sans MS" pitchFamily="66" charset="0"/>
                <a:ea typeface="DejaVu LGC Sans" charset="0"/>
                <a:cs typeface="Times New Roman" pitchFamily="18" charset="0"/>
              </a:rPr>
              <a:t>-Kelley</a:t>
            </a:r>
          </a:p>
        </p:txBody>
      </p:sp>
      <p:sp>
        <p:nvSpPr>
          <p:cNvPr id="11" name="Rectangle 20"/>
          <p:cNvSpPr>
            <a:spLocks noChangeArrowheads="1"/>
          </p:cNvSpPr>
          <p:nvPr/>
        </p:nvSpPr>
        <p:spPr bwMode="auto">
          <a:xfrm>
            <a:off x="114298" y="203200"/>
            <a:ext cx="8918575" cy="12926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lnSpc>
                <a:spcPct val="100000"/>
              </a:lnSpc>
              <a:spcAft>
                <a:spcPts val="600"/>
              </a:spcAft>
            </a:pPr>
            <a:r>
              <a:rPr lang="en-US" sz="2400" dirty="0">
                <a:latin typeface="+mj-lt"/>
              </a:rPr>
              <a:t>Estimating Tropical Cyclone </a:t>
            </a:r>
            <a:r>
              <a:rPr lang="en-US" sz="2400" dirty="0" smtClean="0">
                <a:latin typeface="+mj-lt"/>
              </a:rPr>
              <a:t>Intensity and Genesis </a:t>
            </a:r>
          </a:p>
          <a:p>
            <a:pPr algn="ctr">
              <a:lnSpc>
                <a:spcPct val="100000"/>
              </a:lnSpc>
              <a:spcAft>
                <a:spcPts val="600"/>
              </a:spcAft>
            </a:pPr>
            <a:r>
              <a:rPr lang="en-US" sz="2400" dirty="0" smtClean="0">
                <a:latin typeface="+mj-lt"/>
              </a:rPr>
              <a:t>from </a:t>
            </a:r>
            <a:r>
              <a:rPr lang="en-US" sz="2400" dirty="0">
                <a:latin typeface="+mj-lt"/>
              </a:rPr>
              <a:t>Infrared Image Data</a:t>
            </a:r>
            <a:endParaRPr lang="en-US" sz="2400" dirty="0">
              <a:solidFill>
                <a:srgbClr val="A50021"/>
              </a:solidFill>
              <a:latin typeface="+mj-lt"/>
              <a:ea typeface="DejaVu LGC Sans" charset="0"/>
              <a:cs typeface="Times New Roman" pitchFamily="18" charset="0"/>
            </a:endParaRPr>
          </a:p>
          <a:p>
            <a:pPr algn="ctr" eaLnBrk="0" hangingPunct="0">
              <a:lnSpc>
                <a:spcPct val="100000"/>
              </a:lnSpc>
              <a:buClrTx/>
              <a:buSzTx/>
              <a:buFontTx/>
              <a:buNone/>
            </a:pPr>
            <a:endParaRPr lang="en-US" sz="2000" dirty="0">
              <a:solidFill>
                <a:srgbClr val="FFFF00"/>
              </a:solidFill>
              <a:latin typeface="Comic Sans MS" pitchFamily="66" charset="0"/>
              <a:ea typeface="DejaVu LGC Sans"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723947656"/>
              </p:ext>
            </p:extLst>
          </p:nvPr>
        </p:nvGraphicFramePr>
        <p:xfrm>
          <a:off x="33150" y="2182439"/>
          <a:ext cx="8839200" cy="2362200"/>
        </p:xfrm>
        <a:graphic>
          <a:graphicData uri="http://schemas.openxmlformats.org/presentationml/2006/ole">
            <mc:AlternateContent xmlns:mc="http://schemas.openxmlformats.org/markup-compatibility/2006">
              <mc:Choice xmlns:v="urn:schemas-microsoft-com:vml" Requires="v">
                <p:oleObj spid="_x0000_s32850" name="Bitmap Image" r:id="rId4" imgW="11923810" imgH="3533333" progId="PBrush">
                  <p:embed/>
                </p:oleObj>
              </mc:Choice>
              <mc:Fallback>
                <p:oleObj name="Bitmap Image" r:id="rId4" imgW="11923810" imgH="3533333"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50" y="2182439"/>
                        <a:ext cx="8839200" cy="2362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8" name="Line 2"/>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13" name="Picture 33" descr="UA_Block A- AZ_200-281_fiddl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9"/>
          <p:cNvSpPr>
            <a:spLocks noChangeArrowheads="1"/>
          </p:cNvSpPr>
          <p:nvPr/>
        </p:nvSpPr>
        <p:spPr bwMode="auto">
          <a:xfrm>
            <a:off x="739588" y="1056625"/>
            <a:ext cx="7426325" cy="81201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smtClean="0">
                <a:solidFill>
                  <a:srgbClr val="FFFFFF"/>
                </a:solidFill>
                <a:latin typeface="Tahoma" pitchFamily="34" charset="0"/>
                <a:ea typeface="DejaVu LGC Sans" charset="0"/>
                <a:cs typeface="DejaVu LGC Sans" charset="0"/>
              </a:rPr>
              <a:t>Training  </a:t>
            </a:r>
            <a:r>
              <a:rPr lang="en-US" sz="2000" dirty="0">
                <a:solidFill>
                  <a:srgbClr val="FFFFFF"/>
                </a:solidFill>
                <a:latin typeface="Tahoma" pitchFamily="34" charset="0"/>
                <a:ea typeface="DejaVu LGC Sans" charset="0"/>
                <a:cs typeface="DejaVu LGC Sans" charset="0"/>
              </a:rPr>
              <a:t>2004-2008 </a:t>
            </a:r>
            <a:r>
              <a:rPr lang="en-US" sz="2000" dirty="0" smtClean="0">
                <a:solidFill>
                  <a:srgbClr val="FFFFFF"/>
                </a:solidFill>
                <a:latin typeface="Tahoma" pitchFamily="34" charset="0"/>
                <a:ea typeface="DejaVu LGC Sans" charset="0"/>
                <a:cs typeface="DejaVu LGC Sans" charset="0"/>
              </a:rPr>
              <a:t>Testing 2009:  </a:t>
            </a:r>
            <a:r>
              <a:rPr lang="en-US" sz="2400" dirty="0" smtClean="0">
                <a:solidFill>
                  <a:srgbClr val="FFFF00"/>
                </a:solidFill>
                <a:latin typeface="Tahoma" pitchFamily="34" charset="0"/>
                <a:ea typeface="DejaVu LGC Sans" charset="0"/>
                <a:cs typeface="DejaVu LGC Sans" charset="0"/>
              </a:rPr>
              <a:t>RMSE = 24.8kt !!</a:t>
            </a:r>
            <a:endParaRPr lang="en-US" sz="2400" dirty="0">
              <a:solidFill>
                <a:srgbClr val="FFFF00"/>
              </a:solidFill>
              <a:latin typeface="Tahoma" pitchFamily="34" charset="0"/>
              <a:ea typeface="DejaVu LGC Sans" charset="0"/>
              <a:cs typeface="DejaVu LGC Sans" charset="0"/>
            </a:endParaRPr>
          </a:p>
        </p:txBody>
      </p:sp>
      <p:sp>
        <p:nvSpPr>
          <p:cNvPr id="21" name="Text Box 1"/>
          <p:cNvSpPr txBox="1">
            <a:spLocks noChangeArrowheads="1"/>
          </p:cNvSpPr>
          <p:nvPr/>
        </p:nvSpPr>
        <p:spPr bwMode="auto">
          <a:xfrm>
            <a:off x="0" y="231775"/>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pPr>
            <a:r>
              <a:rPr lang="en-GB" sz="2200" dirty="0" smtClean="0">
                <a:solidFill>
                  <a:srgbClr val="E6E64C"/>
                </a:solidFill>
                <a:latin typeface="Tahoma" pitchFamily="34" charset="0"/>
                <a:ea typeface="DejaVu LGC Sans" charset="0"/>
                <a:cs typeface="DejaVu LGC Sans" charset="0"/>
              </a:rPr>
              <a:t>4. DAV Intensity estimation</a:t>
            </a:r>
            <a:endParaRPr lang="en-GB" sz="2200" dirty="0">
              <a:solidFill>
                <a:srgbClr val="E6E64C"/>
              </a:solidFill>
              <a:latin typeface="Tahoma" pitchFamily="34" charset="0"/>
              <a:ea typeface="DejaVu LGC Sans" charset="0"/>
              <a:cs typeface="DejaVu LGC Sans" charset="0"/>
            </a:endParaRPr>
          </a:p>
          <a:p>
            <a:pPr algn="ctr" eaLnBrk="1" hangingPunct="1">
              <a:lnSpc>
                <a:spcPct val="124000"/>
              </a:lnSpc>
            </a:pPr>
            <a:endParaRPr lang="en-GB" sz="2700" dirty="0">
              <a:solidFill>
                <a:srgbClr val="E6E64C"/>
              </a:solidFill>
              <a:latin typeface="Tahoma" pitchFamily="34" charset="0"/>
              <a:ea typeface="DejaVu LGC Sans" charset="0"/>
              <a:cs typeface="DejaVu LGC Sans" charset="0"/>
            </a:endParaRPr>
          </a:p>
        </p:txBody>
      </p:sp>
    </p:spTree>
    <p:extLst>
      <p:ext uri="{BB962C8B-B14F-4D97-AF65-F5344CB8AC3E}">
        <p14:creationId xmlns:p14="http://schemas.microsoft.com/office/powerpoint/2010/main" val="2065304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04793967"/>
              </p:ext>
            </p:extLst>
          </p:nvPr>
        </p:nvGraphicFramePr>
        <p:xfrm>
          <a:off x="33150" y="2182439"/>
          <a:ext cx="8839200" cy="2362200"/>
        </p:xfrm>
        <a:graphic>
          <a:graphicData uri="http://schemas.openxmlformats.org/presentationml/2006/ole">
            <mc:AlternateContent xmlns:mc="http://schemas.openxmlformats.org/markup-compatibility/2006">
              <mc:Choice xmlns:v="urn:schemas-microsoft-com:vml" Requires="v">
                <p:oleObj spid="_x0000_s35858" name="Bitmap Image" r:id="rId4" imgW="11923810" imgH="3533333" progId="PBrush">
                  <p:embed/>
                </p:oleObj>
              </mc:Choice>
              <mc:Fallback>
                <p:oleObj name="Bitmap Image" r:id="rId4" imgW="11923810" imgH="3533333"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50" y="2182439"/>
                        <a:ext cx="8839200" cy="2362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Oval 13"/>
          <p:cNvSpPr>
            <a:spLocks noChangeArrowheads="1"/>
          </p:cNvSpPr>
          <p:nvPr/>
        </p:nvSpPr>
        <p:spPr bwMode="auto">
          <a:xfrm>
            <a:off x="263619" y="2734795"/>
            <a:ext cx="2012950" cy="1483379"/>
          </a:xfrm>
          <a:prstGeom prst="ellipse">
            <a:avLst/>
          </a:prstGeom>
          <a:solidFill>
            <a:srgbClr val="FF0000">
              <a:alpha val="25098"/>
            </a:srgbClr>
          </a:solidFill>
          <a:ln w="38100" algn="ctr">
            <a:solidFill>
              <a:srgbClr val="FF0000"/>
            </a:solidFill>
            <a:round/>
            <a:headEnd/>
            <a:tailEnd/>
          </a:ln>
        </p:spPr>
        <p:txBody>
          <a:bodyPr/>
          <a:lstStyle/>
          <a:p>
            <a:endParaRPr lang="en-US"/>
          </a:p>
        </p:txBody>
      </p:sp>
      <p:sp>
        <p:nvSpPr>
          <p:cNvPr id="15" name="Oval 14"/>
          <p:cNvSpPr>
            <a:spLocks noChangeArrowheads="1"/>
          </p:cNvSpPr>
          <p:nvPr/>
        </p:nvSpPr>
        <p:spPr bwMode="auto">
          <a:xfrm>
            <a:off x="5409266" y="2360799"/>
            <a:ext cx="1425388" cy="2054878"/>
          </a:xfrm>
          <a:prstGeom prst="ellipse">
            <a:avLst/>
          </a:prstGeom>
          <a:solidFill>
            <a:srgbClr val="FF0000">
              <a:alpha val="25098"/>
            </a:srgbClr>
          </a:solidFill>
          <a:ln w="38100" algn="ctr">
            <a:solidFill>
              <a:srgbClr val="FF0000"/>
            </a:solidFill>
            <a:round/>
            <a:headEnd/>
            <a:tailEnd/>
          </a:ln>
        </p:spPr>
        <p:txBody>
          <a:bodyPr/>
          <a:lstStyle/>
          <a:p>
            <a:endParaRPr lang="en-US"/>
          </a:p>
        </p:txBody>
      </p:sp>
      <p:sp>
        <p:nvSpPr>
          <p:cNvPr id="10" name="TextBox 9"/>
          <p:cNvSpPr txBox="1"/>
          <p:nvPr/>
        </p:nvSpPr>
        <p:spPr>
          <a:xfrm>
            <a:off x="68055" y="4918951"/>
            <a:ext cx="6766599" cy="1446550"/>
          </a:xfrm>
          <a:prstGeom prst="rect">
            <a:avLst/>
          </a:prstGeom>
          <a:noFill/>
        </p:spPr>
        <p:txBody>
          <a:bodyPr wrap="square" rtlCol="0">
            <a:spAutoFit/>
          </a:bodyPr>
          <a:lstStyle/>
          <a:p>
            <a:pPr>
              <a:lnSpc>
                <a:spcPct val="100000"/>
              </a:lnSpc>
            </a:pPr>
            <a:r>
              <a:rPr lang="en-US" sz="2400" dirty="0" smtClean="0">
                <a:latin typeface="Comic Sans MS" pitchFamily="66" charset="0"/>
              </a:rPr>
              <a:t>Remove these 2 cases: </a:t>
            </a:r>
            <a:r>
              <a:rPr lang="en-US" sz="2400" dirty="0" smtClean="0">
                <a:solidFill>
                  <a:srgbClr val="FFFF00"/>
                </a:solidFill>
                <a:latin typeface="Comic Sans MS" pitchFamily="66" charset="0"/>
              </a:rPr>
              <a:t>RMSE = 12.9 </a:t>
            </a:r>
            <a:r>
              <a:rPr lang="en-US" sz="2400" dirty="0" err="1" smtClean="0">
                <a:solidFill>
                  <a:srgbClr val="FFFF00"/>
                </a:solidFill>
                <a:latin typeface="Comic Sans MS" pitchFamily="66" charset="0"/>
              </a:rPr>
              <a:t>kt</a:t>
            </a:r>
            <a:r>
              <a:rPr lang="en-US" sz="2400" dirty="0" smtClean="0">
                <a:solidFill>
                  <a:srgbClr val="FFFF00"/>
                </a:solidFill>
                <a:latin typeface="Comic Sans MS" pitchFamily="66" charset="0"/>
              </a:rPr>
              <a:t>!!</a:t>
            </a:r>
          </a:p>
          <a:p>
            <a:pPr>
              <a:lnSpc>
                <a:spcPct val="100000"/>
              </a:lnSpc>
            </a:pPr>
            <a:endParaRPr lang="en-US" sz="2400" dirty="0">
              <a:latin typeface="Comic Sans MS" pitchFamily="66" charset="0"/>
            </a:endParaRPr>
          </a:p>
          <a:p>
            <a:pPr>
              <a:lnSpc>
                <a:spcPct val="100000"/>
              </a:lnSpc>
            </a:pPr>
            <a:r>
              <a:rPr lang="en-US" sz="2000" dirty="0" smtClean="0">
                <a:latin typeface="Comic Sans MS" pitchFamily="66" charset="0"/>
              </a:rPr>
              <a:t>** Over-estimate of sheared systems with very circular, offset CDOs</a:t>
            </a:r>
            <a:endParaRPr lang="en-US" sz="2000" dirty="0">
              <a:latin typeface="Comic Sans MS" pitchFamily="66" charset="0"/>
            </a:endParaRPr>
          </a:p>
        </p:txBody>
      </p:sp>
      <p:sp>
        <p:nvSpPr>
          <p:cNvPr id="19458" name="Line 2"/>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13" name="Picture 33" descr="UA_Block A- AZ_200-281_fiddl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480453" y="6247215"/>
            <a:ext cx="748923" cy="637290"/>
          </a:xfrm>
          <a:prstGeom prst="rect">
            <a:avLst/>
          </a:prstGeom>
          <a:noFill/>
        </p:spPr>
        <p:txBody>
          <a:bodyPr wrap="none" rtlCol="0">
            <a:spAutoFit/>
          </a:bodyPr>
          <a:lstStyle/>
          <a:p>
            <a:r>
              <a:rPr lang="en-US" dirty="0" smtClean="0"/>
              <a:t>Erika</a:t>
            </a:r>
            <a:endParaRPr lang="en-US" dirty="0"/>
          </a:p>
        </p:txBody>
      </p:sp>
      <p:sp>
        <p:nvSpPr>
          <p:cNvPr id="26" name="Rectangle 9"/>
          <p:cNvSpPr>
            <a:spLocks noChangeArrowheads="1"/>
          </p:cNvSpPr>
          <p:nvPr/>
        </p:nvSpPr>
        <p:spPr bwMode="auto">
          <a:xfrm>
            <a:off x="739588" y="1056625"/>
            <a:ext cx="7426325" cy="81201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smtClean="0">
                <a:solidFill>
                  <a:srgbClr val="FFFFFF"/>
                </a:solidFill>
                <a:latin typeface="Tahoma" pitchFamily="34" charset="0"/>
                <a:ea typeface="DejaVu LGC Sans" charset="0"/>
                <a:cs typeface="DejaVu LGC Sans" charset="0"/>
              </a:rPr>
              <a:t>Training  </a:t>
            </a:r>
            <a:r>
              <a:rPr lang="en-US" sz="2000" dirty="0">
                <a:solidFill>
                  <a:srgbClr val="FFFFFF"/>
                </a:solidFill>
                <a:latin typeface="Tahoma" pitchFamily="34" charset="0"/>
                <a:ea typeface="DejaVu LGC Sans" charset="0"/>
                <a:cs typeface="DejaVu LGC Sans" charset="0"/>
              </a:rPr>
              <a:t>2004-2008 </a:t>
            </a:r>
            <a:r>
              <a:rPr lang="en-US" sz="2000" dirty="0" smtClean="0">
                <a:solidFill>
                  <a:srgbClr val="FFFFFF"/>
                </a:solidFill>
                <a:latin typeface="Tahoma" pitchFamily="34" charset="0"/>
                <a:ea typeface="DejaVu LGC Sans" charset="0"/>
                <a:cs typeface="DejaVu LGC Sans" charset="0"/>
              </a:rPr>
              <a:t>Testing 2009:  </a:t>
            </a:r>
            <a:r>
              <a:rPr lang="en-US" sz="2400" dirty="0" smtClean="0">
                <a:solidFill>
                  <a:srgbClr val="FFFF00"/>
                </a:solidFill>
                <a:latin typeface="Tahoma" pitchFamily="34" charset="0"/>
                <a:ea typeface="DejaVu LGC Sans" charset="0"/>
                <a:cs typeface="DejaVu LGC Sans" charset="0"/>
              </a:rPr>
              <a:t>RMSE = 24.8kt !!</a:t>
            </a:r>
            <a:endParaRPr lang="en-US" sz="2400" dirty="0">
              <a:solidFill>
                <a:srgbClr val="FFFF00"/>
              </a:solidFill>
              <a:latin typeface="Tahoma" pitchFamily="34" charset="0"/>
              <a:ea typeface="DejaVu LGC Sans" charset="0"/>
              <a:cs typeface="DejaVu LGC Sans" charset="0"/>
            </a:endParaRPr>
          </a:p>
        </p:txBody>
      </p:sp>
      <p:pic>
        <p:nvPicPr>
          <p:cNvPr id="16" name="Picture 2" descr="ana_erika"/>
          <p:cNvPicPr>
            <a:picLocks noChangeAspect="1" noChangeArrowheads="1"/>
          </p:cNvPicPr>
          <p:nvPr/>
        </p:nvPicPr>
        <p:blipFill>
          <a:blip r:embed="rId7">
            <a:lum bright="-10000" contrast="20000"/>
            <a:extLst>
              <a:ext uri="{28A0092B-C50C-407E-A947-70E740481C1C}">
                <a14:useLocalDpi xmlns:a14="http://schemas.microsoft.com/office/drawing/2010/main" val="0"/>
              </a:ext>
            </a:extLst>
          </a:blip>
          <a:srcRect l="50494" b="10910"/>
          <a:stretch>
            <a:fillRect/>
          </a:stretch>
        </p:blipFill>
        <p:spPr bwMode="auto">
          <a:xfrm>
            <a:off x="6875462" y="4417334"/>
            <a:ext cx="1811338" cy="2179638"/>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Oval 7"/>
          <p:cNvSpPr/>
          <p:nvPr/>
        </p:nvSpPr>
        <p:spPr bwMode="auto">
          <a:xfrm>
            <a:off x="7580243" y="5146456"/>
            <a:ext cx="549345" cy="537587"/>
          </a:xfrm>
          <a:prstGeom prst="ellipse">
            <a:avLst/>
          </a:prstGeom>
          <a:gradFill flip="none" rotWithShape="1">
            <a:gsLst>
              <a:gs pos="40000">
                <a:srgbClr val="FFFF00"/>
              </a:gs>
              <a:gs pos="0">
                <a:srgbClr val="000066">
                  <a:lumMod val="100000"/>
                </a:srgbClr>
              </a:gs>
              <a:gs pos="80000">
                <a:srgbClr val="FF0000"/>
              </a:gs>
              <a:gs pos="100000">
                <a:srgbClr val="FF0000">
                  <a:lumMod val="99000"/>
                  <a:lumOff val="100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19" name="Oval 18"/>
          <p:cNvSpPr/>
          <p:nvPr/>
        </p:nvSpPr>
        <p:spPr bwMode="auto">
          <a:xfrm>
            <a:off x="7887493" y="5842089"/>
            <a:ext cx="103912" cy="92666"/>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cxnSp>
        <p:nvCxnSpPr>
          <p:cNvPr id="18" name="Straight Arrow Connector 17"/>
          <p:cNvCxnSpPr/>
          <p:nvPr/>
        </p:nvCxnSpPr>
        <p:spPr bwMode="auto">
          <a:xfrm>
            <a:off x="6333995" y="3591338"/>
            <a:ext cx="753502" cy="925484"/>
          </a:xfrm>
          <a:prstGeom prst="straightConnector1">
            <a:avLst/>
          </a:prstGeom>
          <a:solidFill>
            <a:srgbClr val="00B8FF"/>
          </a:solidFill>
          <a:ln w="920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 Box 1"/>
          <p:cNvSpPr txBox="1">
            <a:spLocks noChangeArrowheads="1"/>
          </p:cNvSpPr>
          <p:nvPr/>
        </p:nvSpPr>
        <p:spPr bwMode="auto">
          <a:xfrm>
            <a:off x="0" y="231775"/>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pPr>
            <a:r>
              <a:rPr lang="en-GB" sz="2200" dirty="0" smtClean="0">
                <a:solidFill>
                  <a:srgbClr val="E6E64C"/>
                </a:solidFill>
                <a:latin typeface="Tahoma" pitchFamily="34" charset="0"/>
                <a:ea typeface="DejaVu LGC Sans" charset="0"/>
                <a:cs typeface="DejaVu LGC Sans" charset="0"/>
              </a:rPr>
              <a:t>4. DAV Intensity estimation</a:t>
            </a:r>
            <a:endParaRPr lang="en-GB" sz="2200" dirty="0">
              <a:solidFill>
                <a:srgbClr val="E6E64C"/>
              </a:solidFill>
              <a:latin typeface="Tahoma" pitchFamily="34" charset="0"/>
              <a:ea typeface="DejaVu LGC Sans" charset="0"/>
              <a:cs typeface="DejaVu LGC Sans" charset="0"/>
            </a:endParaRPr>
          </a:p>
          <a:p>
            <a:pPr algn="ctr" eaLnBrk="1" hangingPunct="1">
              <a:lnSpc>
                <a:spcPct val="124000"/>
              </a:lnSpc>
            </a:pPr>
            <a:endParaRPr lang="en-GB" sz="2700" dirty="0">
              <a:solidFill>
                <a:srgbClr val="E6E64C"/>
              </a:solidFill>
              <a:latin typeface="Tahoma" pitchFamily="34" charset="0"/>
              <a:ea typeface="DejaVu LGC Sans" charset="0"/>
              <a:cs typeface="DejaVu LGC Sans" charset="0"/>
            </a:endParaRPr>
          </a:p>
        </p:txBody>
      </p:sp>
    </p:spTree>
    <p:extLst>
      <p:ext uri="{BB962C8B-B14F-4D97-AF65-F5344CB8AC3E}">
        <p14:creationId xmlns:p14="http://schemas.microsoft.com/office/powerpoint/2010/main" val="1276254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3841750" y="194310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627" name="Text Box 9"/>
          <p:cNvSpPr txBox="1">
            <a:spLocks noChangeArrowheads="1"/>
          </p:cNvSpPr>
          <p:nvPr/>
        </p:nvSpPr>
        <p:spPr bwMode="auto">
          <a:xfrm>
            <a:off x="0" y="203200"/>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buClr>
                <a:srgbClr val="FFFFFF"/>
              </a:buClr>
            </a:pPr>
            <a:r>
              <a:rPr lang="en-GB" sz="2200" dirty="0">
                <a:solidFill>
                  <a:srgbClr val="E6E64C"/>
                </a:solidFill>
                <a:latin typeface="Tahoma" pitchFamily="34" charset="0"/>
              </a:rPr>
              <a:t>5</a:t>
            </a:r>
            <a:r>
              <a:rPr lang="en-GB" sz="2200" dirty="0" smtClean="0">
                <a:solidFill>
                  <a:srgbClr val="E6E64C"/>
                </a:solidFill>
                <a:latin typeface="Tahoma" pitchFamily="34" charset="0"/>
              </a:rPr>
              <a:t>.  Laundry list</a:t>
            </a:r>
            <a:endParaRPr lang="en-GB" sz="2200" dirty="0">
              <a:solidFill>
                <a:srgbClr val="E6E64C"/>
              </a:solidFill>
              <a:latin typeface="Tahoma" pitchFamily="34" charset="0"/>
            </a:endParaRPr>
          </a:p>
          <a:p>
            <a:pPr algn="ctr" eaLnBrk="1" hangingPunct="1">
              <a:lnSpc>
                <a:spcPct val="124000"/>
              </a:lnSpc>
              <a:buClr>
                <a:srgbClr val="FFFFFF"/>
              </a:buClr>
            </a:pPr>
            <a:endParaRPr lang="en-GB" sz="2700" dirty="0">
              <a:solidFill>
                <a:srgbClr val="E6E64C"/>
              </a:solidFill>
              <a:latin typeface="Tahoma" pitchFamily="34" charset="0"/>
            </a:endParaRPr>
          </a:p>
        </p:txBody>
      </p:sp>
      <p:sp>
        <p:nvSpPr>
          <p:cNvPr id="26628" name="Line 10"/>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6629" name="Picture 11" descr="UA_Block A- AZ_200-281_fidd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1"/>
          <p:cNvSpPr txBox="1">
            <a:spLocks noChangeArrowheads="1"/>
          </p:cNvSpPr>
          <p:nvPr/>
        </p:nvSpPr>
        <p:spPr bwMode="auto">
          <a:xfrm>
            <a:off x="457200" y="1162050"/>
            <a:ext cx="839525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9pPr>
          </a:lstStyle>
          <a:p>
            <a:pPr eaLnBrk="1" hangingPunct="1">
              <a:lnSpc>
                <a:spcPct val="100000"/>
              </a:lnSpc>
              <a:spcAft>
                <a:spcPts val="0"/>
              </a:spcAft>
            </a:pPr>
            <a:r>
              <a:rPr lang="en-US" sz="2200" dirty="0" smtClean="0"/>
              <a:t>1. Fix “shear issue”: </a:t>
            </a:r>
          </a:p>
          <a:p>
            <a:pPr eaLnBrk="1" hangingPunct="1">
              <a:lnSpc>
                <a:spcPct val="100000"/>
              </a:lnSpc>
              <a:spcAft>
                <a:spcPts val="0"/>
              </a:spcAft>
            </a:pPr>
            <a:r>
              <a:rPr lang="en-US" dirty="0" smtClean="0"/>
              <a:t>	</a:t>
            </a:r>
            <a:r>
              <a:rPr lang="en-US" dirty="0" smtClean="0">
                <a:solidFill>
                  <a:srgbClr val="FFFF00"/>
                </a:solidFill>
              </a:rPr>
              <a:t>constrain the DAV value using operational center fixes</a:t>
            </a:r>
            <a:r>
              <a:rPr lang="en-US" dirty="0" smtClean="0"/>
              <a:t>: 	</a:t>
            </a:r>
          </a:p>
          <a:p>
            <a:pPr eaLnBrk="1" hangingPunct="1">
              <a:lnSpc>
                <a:spcPct val="100000"/>
              </a:lnSpc>
              <a:spcAft>
                <a:spcPts val="1200"/>
              </a:spcAft>
            </a:pPr>
            <a:r>
              <a:rPr lang="en-US" dirty="0">
                <a:solidFill>
                  <a:srgbClr val="FFFF00"/>
                </a:solidFill>
              </a:rPr>
              <a:t>	</a:t>
            </a:r>
            <a:r>
              <a:rPr lang="en-US" dirty="0" smtClean="0">
                <a:solidFill>
                  <a:srgbClr val="FFFF00"/>
                </a:solidFill>
              </a:rPr>
              <a:t>2010 test: RMSE</a:t>
            </a:r>
            <a:r>
              <a:rPr lang="en-US" dirty="0">
                <a:solidFill>
                  <a:srgbClr val="FFFF00"/>
                </a:solidFill>
              </a:rPr>
              <a:t> </a:t>
            </a:r>
            <a:r>
              <a:rPr lang="en-US" dirty="0" smtClean="0">
                <a:solidFill>
                  <a:srgbClr val="FFFF00"/>
                </a:solidFill>
              </a:rPr>
              <a:t>= </a:t>
            </a:r>
            <a:r>
              <a:rPr lang="en-US" dirty="0">
                <a:solidFill>
                  <a:srgbClr val="FFFF00"/>
                </a:solidFill>
              </a:rPr>
              <a:t>13.04 kt.</a:t>
            </a:r>
          </a:p>
          <a:p>
            <a:pPr eaLnBrk="1" hangingPunct="1">
              <a:lnSpc>
                <a:spcPct val="100000"/>
              </a:lnSpc>
              <a:spcAft>
                <a:spcPts val="1200"/>
              </a:spcAft>
            </a:pPr>
            <a:r>
              <a:rPr lang="en-US" sz="2200" dirty="0" smtClean="0"/>
              <a:t>2. Fit only to periods </a:t>
            </a:r>
            <a:r>
              <a:rPr lang="en-US" sz="2200" dirty="0"/>
              <a:t>when USAF </a:t>
            </a:r>
            <a:r>
              <a:rPr lang="en-US" sz="2200" dirty="0" smtClean="0"/>
              <a:t>recon is available</a:t>
            </a:r>
          </a:p>
          <a:p>
            <a:pPr eaLnBrk="1" hangingPunct="1">
              <a:lnSpc>
                <a:spcPct val="100000"/>
              </a:lnSpc>
              <a:spcAft>
                <a:spcPts val="0"/>
              </a:spcAft>
            </a:pPr>
            <a:r>
              <a:rPr lang="en-US" sz="2200" dirty="0"/>
              <a:t>3</a:t>
            </a:r>
            <a:r>
              <a:rPr lang="en-US" sz="2200" dirty="0" smtClean="0"/>
              <a:t>. Other Basins: processing </a:t>
            </a:r>
            <a:r>
              <a:rPr lang="en-US" sz="2200" dirty="0" err="1" smtClean="0"/>
              <a:t>ePac</a:t>
            </a:r>
            <a:r>
              <a:rPr lang="en-US" sz="2200" dirty="0" smtClean="0"/>
              <a:t> (UA) and </a:t>
            </a:r>
            <a:r>
              <a:rPr lang="en-US" sz="2200" dirty="0" err="1" smtClean="0"/>
              <a:t>wPac</a:t>
            </a:r>
            <a:r>
              <a:rPr lang="en-US" sz="2200" dirty="0" smtClean="0"/>
              <a:t> (NRL):</a:t>
            </a:r>
          </a:p>
          <a:p>
            <a:pPr eaLnBrk="1" hangingPunct="1">
              <a:lnSpc>
                <a:spcPct val="100000"/>
              </a:lnSpc>
              <a:spcAft>
                <a:spcPts val="1200"/>
              </a:spcAft>
            </a:pPr>
            <a:r>
              <a:rPr lang="en-US" sz="2200" dirty="0"/>
              <a:t>	</a:t>
            </a:r>
            <a:r>
              <a:rPr lang="en-US" dirty="0" smtClean="0">
                <a:solidFill>
                  <a:srgbClr val="FFFF00"/>
                </a:solidFill>
              </a:rPr>
              <a:t>(in progress)</a:t>
            </a:r>
          </a:p>
          <a:p>
            <a:pPr eaLnBrk="1" hangingPunct="1">
              <a:lnSpc>
                <a:spcPct val="100000"/>
              </a:lnSpc>
              <a:spcAft>
                <a:spcPts val="0"/>
              </a:spcAft>
            </a:pPr>
            <a:r>
              <a:rPr lang="en-US" sz="2200" dirty="0"/>
              <a:t>4</a:t>
            </a:r>
            <a:r>
              <a:rPr lang="en-US" sz="2200" dirty="0" smtClean="0"/>
              <a:t>. Low wind speeds: limited BT intensity estimates:</a:t>
            </a:r>
          </a:p>
          <a:p>
            <a:pPr eaLnBrk="1" hangingPunct="1">
              <a:lnSpc>
                <a:spcPct val="100000"/>
              </a:lnSpc>
              <a:spcAft>
                <a:spcPts val="0"/>
              </a:spcAft>
            </a:pPr>
            <a:r>
              <a:rPr lang="en-US" sz="2200" dirty="0"/>
              <a:t>	</a:t>
            </a:r>
            <a:r>
              <a:rPr lang="en-US" dirty="0" smtClean="0">
                <a:solidFill>
                  <a:srgbClr val="FFFF00"/>
                </a:solidFill>
              </a:rPr>
              <a:t>- use </a:t>
            </a:r>
            <a:r>
              <a:rPr lang="en-US" dirty="0" err="1" smtClean="0">
                <a:solidFill>
                  <a:srgbClr val="FFFF00"/>
                </a:solidFill>
              </a:rPr>
              <a:t>mesoscale</a:t>
            </a:r>
            <a:r>
              <a:rPr lang="en-US" dirty="0" smtClean="0">
                <a:solidFill>
                  <a:srgbClr val="FFFF00"/>
                </a:solidFill>
              </a:rPr>
              <a:t> model to build simulated “best track” archive </a:t>
            </a:r>
          </a:p>
          <a:p>
            <a:pPr eaLnBrk="1" hangingPunct="1">
              <a:lnSpc>
                <a:spcPct val="100000"/>
              </a:lnSpc>
              <a:spcAft>
                <a:spcPts val="0"/>
              </a:spcAft>
            </a:pPr>
            <a:r>
              <a:rPr lang="en-US" dirty="0">
                <a:solidFill>
                  <a:srgbClr val="FFFF00"/>
                </a:solidFill>
              </a:rPr>
              <a:t>	</a:t>
            </a:r>
            <a:r>
              <a:rPr lang="en-US" dirty="0" smtClean="0">
                <a:solidFill>
                  <a:srgbClr val="FFFF00"/>
                </a:solidFill>
              </a:rPr>
              <a:t>(in progress)</a:t>
            </a:r>
          </a:p>
          <a:p>
            <a:pPr eaLnBrk="1" hangingPunct="1">
              <a:lnSpc>
                <a:spcPct val="100000"/>
              </a:lnSpc>
              <a:spcAft>
                <a:spcPts val="0"/>
              </a:spcAft>
            </a:pPr>
            <a:r>
              <a:rPr lang="en-US" dirty="0">
                <a:solidFill>
                  <a:srgbClr val="FFFF00"/>
                </a:solidFill>
              </a:rPr>
              <a:t>	</a:t>
            </a:r>
            <a:r>
              <a:rPr lang="en-US" dirty="0" smtClean="0">
                <a:solidFill>
                  <a:srgbClr val="FFFF00"/>
                </a:solidFill>
              </a:rPr>
              <a:t>- query USAF recon database for low wind speed observations </a:t>
            </a:r>
          </a:p>
          <a:p>
            <a:pPr eaLnBrk="1" hangingPunct="1">
              <a:lnSpc>
                <a:spcPct val="100000"/>
              </a:lnSpc>
              <a:spcAft>
                <a:spcPts val="1200"/>
              </a:spcAft>
            </a:pPr>
            <a:r>
              <a:rPr lang="en-US" dirty="0" smtClean="0">
                <a:solidFill>
                  <a:srgbClr val="FFFF00"/>
                </a:solidFill>
              </a:rPr>
              <a:t>	and “fit” to those</a:t>
            </a:r>
          </a:p>
          <a:p>
            <a:pPr eaLnBrk="1" hangingPunct="1">
              <a:lnSpc>
                <a:spcPct val="100000"/>
              </a:lnSpc>
              <a:spcAft>
                <a:spcPts val="0"/>
              </a:spcAft>
            </a:pPr>
            <a:r>
              <a:rPr lang="en-US" sz="2200" dirty="0"/>
              <a:t>5</a:t>
            </a:r>
            <a:r>
              <a:rPr lang="en-US" sz="2200" dirty="0" smtClean="0"/>
              <a:t>. Put “confidence” on estimates:</a:t>
            </a:r>
          </a:p>
          <a:p>
            <a:pPr eaLnBrk="1" hangingPunct="1">
              <a:lnSpc>
                <a:spcPct val="100000"/>
              </a:lnSpc>
              <a:spcAft>
                <a:spcPts val="0"/>
              </a:spcAft>
            </a:pPr>
            <a:r>
              <a:rPr lang="en-US" sz="2200" dirty="0"/>
              <a:t>	</a:t>
            </a:r>
            <a:r>
              <a:rPr lang="en-US" dirty="0" smtClean="0">
                <a:solidFill>
                  <a:srgbClr val="FFFF00"/>
                </a:solidFill>
              </a:rPr>
              <a:t>- bin by “cloud scene type”</a:t>
            </a:r>
          </a:p>
          <a:p>
            <a:pPr eaLnBrk="1" hangingPunct="1">
              <a:lnSpc>
                <a:spcPct val="100000"/>
              </a:lnSpc>
              <a:spcAft>
                <a:spcPts val="0"/>
              </a:spcAft>
            </a:pPr>
            <a:r>
              <a:rPr lang="en-US" dirty="0">
                <a:solidFill>
                  <a:srgbClr val="FFFF00"/>
                </a:solidFill>
              </a:rPr>
              <a:t>	</a:t>
            </a:r>
            <a:r>
              <a:rPr lang="en-US" dirty="0" smtClean="0">
                <a:solidFill>
                  <a:srgbClr val="FFFF00"/>
                </a:solidFill>
              </a:rPr>
              <a:t>- bin by intensity intervals</a:t>
            </a:r>
          </a:p>
          <a:p>
            <a:pPr eaLnBrk="1" hangingPunct="1">
              <a:lnSpc>
                <a:spcPct val="100000"/>
              </a:lnSpc>
              <a:spcAft>
                <a:spcPts val="0"/>
              </a:spcAft>
            </a:pPr>
            <a:r>
              <a:rPr lang="en-US" dirty="0">
                <a:solidFill>
                  <a:srgbClr val="FFFF00"/>
                </a:solidFill>
              </a:rPr>
              <a:t>	</a:t>
            </a:r>
            <a:r>
              <a:rPr lang="en-US" dirty="0" smtClean="0">
                <a:solidFill>
                  <a:srgbClr val="FFFF00"/>
                </a:solidFill>
              </a:rPr>
              <a:t>- bin by environmental conditions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56" name="Picture 16" descr="UA_Block A- AZ_200-281_fidd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extLst>
            <a:ext uri="{909E8E84-426E-40DD-AFC4-6F175D3DCCD1}">
              <a14:hiddenFill xmlns:a14="http://schemas.microsoft.com/office/drawing/2010/main">
                <a:solidFill>
                  <a:srgbClr val="FFFFFF"/>
                </a:solidFill>
              </a14:hiddenFill>
            </a:ext>
          </a:extLst>
        </p:spPr>
      </p:pic>
      <p:pic>
        <p:nvPicPr>
          <p:cNvPr id="87076" name="Picture 36" descr="wilma-corr_final"/>
          <p:cNvPicPr>
            <a:picLocks noChangeAspect="1" noChangeArrowheads="1"/>
          </p:cNvPicPr>
          <p:nvPr/>
        </p:nvPicPr>
        <p:blipFill rotWithShape="1">
          <a:blip r:embed="rId4">
            <a:extLst>
              <a:ext uri="{28A0092B-C50C-407E-A947-70E740481C1C}">
                <a14:useLocalDpi xmlns:a14="http://schemas.microsoft.com/office/drawing/2010/main" val="0"/>
              </a:ext>
            </a:extLst>
          </a:blip>
          <a:srcRect t="-8363" b="2198"/>
          <a:stretch/>
        </p:blipFill>
        <p:spPr bwMode="auto">
          <a:xfrm>
            <a:off x="1137106" y="770662"/>
            <a:ext cx="6092825" cy="4754880"/>
          </a:xfrm>
          <a:prstGeom prst="rect">
            <a:avLst/>
          </a:prstGeom>
          <a:solidFill>
            <a:schemeClr val="bg1"/>
          </a:solidFill>
          <a:ln w="44450">
            <a:solidFill>
              <a:srgbClr val="C00000"/>
            </a:solidFill>
            <a:miter lim="800000"/>
            <a:headEnd/>
            <a:tailEnd/>
          </a:ln>
        </p:spPr>
      </p:pic>
      <p:sp>
        <p:nvSpPr>
          <p:cNvPr id="87081" name="Line 41"/>
          <p:cNvSpPr>
            <a:spLocks noChangeShapeType="1"/>
          </p:cNvSpPr>
          <p:nvPr/>
        </p:nvSpPr>
        <p:spPr bwMode="auto">
          <a:xfrm flipV="1">
            <a:off x="2411896" y="3557319"/>
            <a:ext cx="1263622" cy="921916"/>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82" name="Text Box 42"/>
          <p:cNvSpPr txBox="1">
            <a:spLocks noChangeArrowheads="1"/>
          </p:cNvSpPr>
          <p:nvPr/>
        </p:nvSpPr>
        <p:spPr bwMode="auto">
          <a:xfrm>
            <a:off x="1187112" y="4604240"/>
            <a:ext cx="2233612" cy="609600"/>
          </a:xfrm>
          <a:prstGeom prst="rect">
            <a:avLst/>
          </a:prstGeom>
          <a:solidFill>
            <a:schemeClr val="bg1"/>
          </a:solidFill>
          <a:ln>
            <a:noFill/>
          </a:ln>
          <a:effec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gn="ctr">
              <a:lnSpc>
                <a:spcPct val="74000"/>
              </a:lnSpc>
              <a:buClr>
                <a:srgbClr val="FFFFFF"/>
              </a:buClr>
            </a:pPr>
            <a:r>
              <a:rPr lang="en-US" sz="2000" dirty="0">
                <a:solidFill>
                  <a:schemeClr val="tx1"/>
                </a:solidFill>
                <a:latin typeface="Tahoma" pitchFamily="34" charset="0"/>
                <a:cs typeface="Times New Roman" pitchFamily="18" charset="0"/>
              </a:rPr>
              <a:t>NHC </a:t>
            </a:r>
            <a:r>
              <a:rPr lang="en-US" sz="2000" dirty="0" smtClean="0">
                <a:solidFill>
                  <a:schemeClr val="tx1"/>
                </a:solidFill>
                <a:latin typeface="Tahoma" pitchFamily="34" charset="0"/>
                <a:cs typeface="Times New Roman" pitchFamily="18" charset="0"/>
              </a:rPr>
              <a:t>first best-track input</a:t>
            </a:r>
            <a:endParaRPr lang="en-US" sz="2000" dirty="0">
              <a:solidFill>
                <a:schemeClr val="tx1"/>
              </a:solidFill>
              <a:latin typeface="Tahoma" pitchFamily="34" charset="0"/>
              <a:cs typeface="Times New Roman" pitchFamily="18" charset="0"/>
            </a:endParaRPr>
          </a:p>
          <a:p>
            <a:pPr algn="ctr">
              <a:lnSpc>
                <a:spcPct val="154000"/>
              </a:lnSpc>
              <a:buClr>
                <a:srgbClr val="FFFFFF"/>
              </a:buClr>
              <a:buFont typeface="Arial" charset="0"/>
              <a:buChar char="•"/>
            </a:pPr>
            <a:endParaRPr lang="en-GB" dirty="0">
              <a:solidFill>
                <a:srgbClr val="FFFF00"/>
              </a:solidFill>
              <a:latin typeface="Tahoma" pitchFamily="34" charset="0"/>
              <a:cs typeface="Times New Roman" pitchFamily="18" charset="0"/>
            </a:endParaRPr>
          </a:p>
        </p:txBody>
      </p:sp>
      <p:sp>
        <p:nvSpPr>
          <p:cNvPr id="5" name="Rectangle 4"/>
          <p:cNvSpPr/>
          <p:nvPr/>
        </p:nvSpPr>
        <p:spPr>
          <a:xfrm>
            <a:off x="2253912" y="770662"/>
            <a:ext cx="1284326" cy="461665"/>
          </a:xfrm>
          <a:prstGeom prst="rect">
            <a:avLst/>
          </a:prstGeom>
        </p:spPr>
        <p:txBody>
          <a:bodyPr wrap="none">
            <a:spAutoFit/>
          </a:bodyPr>
          <a:lstStyle/>
          <a:p>
            <a:pPr lvl="0">
              <a:lnSpc>
                <a:spcPct val="100000"/>
              </a:lnSpc>
            </a:pPr>
            <a:r>
              <a:rPr lang="en-US" sz="2400" dirty="0">
                <a:solidFill>
                  <a:srgbClr val="7030A0"/>
                </a:solidFill>
                <a:latin typeface="Comic Sans MS" pitchFamily="66" charset="0"/>
              </a:rPr>
              <a:t>Genesis</a:t>
            </a:r>
          </a:p>
        </p:txBody>
      </p:sp>
      <p:sp>
        <p:nvSpPr>
          <p:cNvPr id="20" name="Rectangle 19"/>
          <p:cNvSpPr/>
          <p:nvPr/>
        </p:nvSpPr>
        <p:spPr>
          <a:xfrm>
            <a:off x="4561516" y="786013"/>
            <a:ext cx="1542410" cy="461665"/>
          </a:xfrm>
          <a:prstGeom prst="rect">
            <a:avLst/>
          </a:prstGeom>
        </p:spPr>
        <p:txBody>
          <a:bodyPr wrap="none">
            <a:spAutoFit/>
          </a:bodyPr>
          <a:lstStyle/>
          <a:p>
            <a:pPr lvl="0">
              <a:lnSpc>
                <a:spcPct val="100000"/>
              </a:lnSpc>
            </a:pPr>
            <a:r>
              <a:rPr lang="en-US" sz="2400" dirty="0" smtClean="0">
                <a:solidFill>
                  <a:schemeClr val="accent5">
                    <a:lumMod val="60000"/>
                    <a:lumOff val="40000"/>
                  </a:schemeClr>
                </a:solidFill>
                <a:latin typeface="Comic Sans MS" pitchFamily="66" charset="0"/>
              </a:rPr>
              <a:t>Intensity</a:t>
            </a:r>
            <a:endParaRPr lang="en-US" sz="2400" dirty="0">
              <a:solidFill>
                <a:schemeClr val="accent5">
                  <a:lumMod val="60000"/>
                  <a:lumOff val="40000"/>
                </a:schemeClr>
              </a:solidFill>
              <a:latin typeface="Comic Sans MS" pitchFamily="66" charset="0"/>
            </a:endParaRPr>
          </a:p>
        </p:txBody>
      </p:sp>
      <p:sp>
        <p:nvSpPr>
          <p:cNvPr id="6" name="Left Brace 5"/>
          <p:cNvSpPr/>
          <p:nvPr/>
        </p:nvSpPr>
        <p:spPr bwMode="auto">
          <a:xfrm rot="5400000">
            <a:off x="5018511" y="134976"/>
            <a:ext cx="208214" cy="2556366"/>
          </a:xfrm>
          <a:prstGeom prst="leftBrace">
            <a:avLst/>
          </a:prstGeom>
          <a:noFill/>
          <a:ln w="47625" cap="flat" cmpd="sng" algn="ctr">
            <a:solidFill>
              <a:schemeClr val="accent5">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accent5">
                  <a:lumMod val="60000"/>
                  <a:lumOff val="40000"/>
                </a:schemeClr>
              </a:solidFill>
              <a:effectLst/>
              <a:latin typeface="Arial" charset="0"/>
            </a:endParaRPr>
          </a:p>
        </p:txBody>
      </p:sp>
      <p:sp>
        <p:nvSpPr>
          <p:cNvPr id="22" name="Left Brace 21"/>
          <p:cNvSpPr/>
          <p:nvPr/>
        </p:nvSpPr>
        <p:spPr bwMode="auto">
          <a:xfrm rot="5400000">
            <a:off x="2847324" y="495623"/>
            <a:ext cx="187628" cy="1806594"/>
          </a:xfrm>
          <a:prstGeom prst="leftBrace">
            <a:avLst/>
          </a:prstGeom>
          <a:noFill/>
          <a:ln w="4762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cxnSp>
        <p:nvCxnSpPr>
          <p:cNvPr id="4" name="Straight Arrow Connector 3"/>
          <p:cNvCxnSpPr/>
          <p:nvPr/>
        </p:nvCxnSpPr>
        <p:spPr bwMode="auto">
          <a:xfrm flipV="1">
            <a:off x="2897407" y="2405270"/>
            <a:ext cx="292600" cy="318052"/>
          </a:xfrm>
          <a:prstGeom prst="straightConnector1">
            <a:avLst/>
          </a:prstGeom>
          <a:solidFill>
            <a:srgbClr val="00B8FF"/>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3233738" y="2716696"/>
            <a:ext cx="333286" cy="159026"/>
          </a:xfrm>
          <a:prstGeom prst="straightConnector1">
            <a:avLst/>
          </a:prstGeom>
          <a:solidFill>
            <a:srgbClr val="00B8FF"/>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V="1">
            <a:off x="2662707" y="2246244"/>
            <a:ext cx="146300" cy="318052"/>
          </a:xfrm>
          <a:prstGeom prst="straightConnector1">
            <a:avLst/>
          </a:prstGeom>
          <a:solidFill>
            <a:srgbClr val="00B8FF"/>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H="1" flipV="1">
            <a:off x="2369022" y="2205245"/>
            <a:ext cx="42874" cy="359052"/>
          </a:xfrm>
          <a:prstGeom prst="straightConnector1">
            <a:avLst/>
          </a:prstGeom>
          <a:solidFill>
            <a:srgbClr val="00B8FF"/>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40"/>
          <p:cNvSpPr txBox="1">
            <a:spLocks noChangeArrowheads="1"/>
          </p:cNvSpPr>
          <p:nvPr/>
        </p:nvSpPr>
        <p:spPr bwMode="auto">
          <a:xfrm>
            <a:off x="1754981" y="2710070"/>
            <a:ext cx="1665743" cy="609600"/>
          </a:xfrm>
          <a:prstGeom prst="rect">
            <a:avLst/>
          </a:prstGeom>
          <a:noFill/>
          <a:ln>
            <a:noFill/>
          </a:ln>
          <a:effec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gn="ctr">
              <a:lnSpc>
                <a:spcPct val="100000"/>
              </a:lnSpc>
              <a:buClr>
                <a:srgbClr val="FFFFFF"/>
              </a:buClr>
            </a:pPr>
            <a:r>
              <a:rPr lang="en-US" dirty="0" smtClean="0">
                <a:solidFill>
                  <a:schemeClr val="tx1"/>
                </a:solidFill>
                <a:latin typeface="Tahoma" pitchFamily="34" charset="0"/>
                <a:cs typeface="Times New Roman" pitchFamily="18" charset="0"/>
              </a:rPr>
              <a:t>Low points in the DAV signal</a:t>
            </a:r>
            <a:endParaRPr lang="en-US" dirty="0">
              <a:solidFill>
                <a:schemeClr val="tx1"/>
              </a:solidFill>
              <a:latin typeface="Tahoma" pitchFamily="34" charset="0"/>
              <a:cs typeface="Times New Roman" pitchFamily="18" charset="0"/>
            </a:endParaRPr>
          </a:p>
          <a:p>
            <a:pPr algn="ctr">
              <a:lnSpc>
                <a:spcPct val="154000"/>
              </a:lnSpc>
              <a:buClr>
                <a:srgbClr val="FFFFFF"/>
              </a:buClr>
              <a:buFont typeface="Arial" charset="0"/>
              <a:buChar char="•"/>
            </a:pPr>
            <a:endParaRPr lang="en-GB" dirty="0">
              <a:solidFill>
                <a:srgbClr val="FFFF00"/>
              </a:solidFill>
              <a:latin typeface="Tahoma" pitchFamily="34" charset="0"/>
              <a:cs typeface="Times New Roman" pitchFamily="18" charset="0"/>
            </a:endParaRPr>
          </a:p>
        </p:txBody>
      </p:sp>
      <p:sp>
        <p:nvSpPr>
          <p:cNvPr id="27" name="Text Box 25"/>
          <p:cNvSpPr txBox="1">
            <a:spLocks noChangeArrowheads="1"/>
          </p:cNvSpPr>
          <p:nvPr/>
        </p:nvSpPr>
        <p:spPr bwMode="auto">
          <a:xfrm>
            <a:off x="382733" y="5213839"/>
            <a:ext cx="8357565" cy="1646605"/>
          </a:xfrm>
          <a:prstGeom prst="rect">
            <a:avLst/>
          </a:prstGeom>
          <a:solidFill>
            <a:srgbClr val="FFC000"/>
          </a:solidFill>
          <a:ln w="50800">
            <a:solidFill>
              <a:srgbClr val="C00000"/>
            </a:solidFill>
          </a:ln>
          <a:effectLst/>
        </p:spPr>
        <p:txBody>
          <a:bodyPr wrap="square">
            <a:spAutoFit/>
          </a:bodyPr>
          <a:lstStyle/>
          <a:p>
            <a:pPr>
              <a:lnSpc>
                <a:spcPct val="100000"/>
              </a:lnSpc>
              <a:spcBef>
                <a:spcPts val="0"/>
              </a:spcBef>
            </a:pPr>
            <a:endParaRPr lang="en-US" sz="800" dirty="0" smtClean="0">
              <a:solidFill>
                <a:srgbClr val="C00000"/>
              </a:solidFill>
              <a:latin typeface="Comic Sans MS" pitchFamily="66" charset="0"/>
            </a:endParaRPr>
          </a:p>
          <a:p>
            <a:pPr>
              <a:lnSpc>
                <a:spcPct val="100000"/>
              </a:lnSpc>
            </a:pPr>
            <a:endParaRPr lang="en-US" sz="800" dirty="0" smtClean="0">
              <a:solidFill>
                <a:srgbClr val="C00000"/>
              </a:solidFill>
              <a:latin typeface="Comic Sans MS" pitchFamily="66" charset="0"/>
              <a:cs typeface="Arial"/>
            </a:endParaRPr>
          </a:p>
          <a:p>
            <a:pPr>
              <a:lnSpc>
                <a:spcPct val="100000"/>
              </a:lnSpc>
              <a:spcAft>
                <a:spcPts val="600"/>
              </a:spcAft>
            </a:pPr>
            <a:r>
              <a:rPr lang="en-US" sz="2000" dirty="0" smtClean="0">
                <a:solidFill>
                  <a:srgbClr val="C00000"/>
                </a:solidFill>
                <a:latin typeface="Comic Sans MS" pitchFamily="66" charset="0"/>
                <a:cs typeface="Arial"/>
              </a:rPr>
              <a:t>Genesis: Accumulate statistics on cloud cluster positive detection versus false alarms for thresholds of DAV (every 50 deg</a:t>
            </a:r>
            <a:r>
              <a:rPr lang="en-US" sz="2000" baseline="30000" dirty="0" smtClean="0">
                <a:solidFill>
                  <a:srgbClr val="C00000"/>
                </a:solidFill>
                <a:latin typeface="Comic Sans MS" pitchFamily="66" charset="0"/>
                <a:cs typeface="Arial"/>
              </a:rPr>
              <a:t>2</a:t>
            </a:r>
            <a:r>
              <a:rPr lang="en-US" sz="2000" dirty="0" smtClean="0">
                <a:solidFill>
                  <a:srgbClr val="C00000"/>
                </a:solidFill>
                <a:latin typeface="Comic Sans MS" pitchFamily="66" charset="0"/>
                <a:cs typeface="Arial"/>
              </a:rPr>
              <a:t>)</a:t>
            </a:r>
          </a:p>
          <a:p>
            <a:pPr>
              <a:lnSpc>
                <a:spcPct val="100000"/>
              </a:lnSpc>
            </a:pPr>
            <a:r>
              <a:rPr lang="en-US" sz="2000" dirty="0" smtClean="0">
                <a:solidFill>
                  <a:srgbClr val="C00000"/>
                </a:solidFill>
                <a:latin typeface="Comic Sans MS" pitchFamily="66" charset="0"/>
              </a:rPr>
              <a:t>2004-2005 </a:t>
            </a:r>
            <a:r>
              <a:rPr lang="en-US" sz="2000" dirty="0">
                <a:solidFill>
                  <a:srgbClr val="C00000"/>
                </a:solidFill>
                <a:latin typeface="Comic Sans MS" pitchFamily="66" charset="0"/>
                <a:cs typeface="Arial"/>
              </a:rPr>
              <a:t>→ training </a:t>
            </a:r>
            <a:r>
              <a:rPr lang="en-US" sz="2000" dirty="0" smtClean="0">
                <a:solidFill>
                  <a:srgbClr val="C00000"/>
                </a:solidFill>
                <a:latin typeface="Comic Sans MS" pitchFamily="66" charset="0"/>
                <a:cs typeface="Arial"/>
              </a:rPr>
              <a:t>set (3TD  1ST  17TS  20H  134NDCC)</a:t>
            </a:r>
            <a:endParaRPr lang="en-US" sz="2000" dirty="0">
              <a:solidFill>
                <a:srgbClr val="C00000"/>
              </a:solidFill>
              <a:latin typeface="Comic Sans MS" pitchFamily="66" charset="0"/>
              <a:cs typeface="Arial"/>
            </a:endParaRPr>
          </a:p>
          <a:p>
            <a:pPr>
              <a:lnSpc>
                <a:spcPct val="100000"/>
              </a:lnSpc>
            </a:pPr>
            <a:endParaRPr lang="en-US" sz="2000" dirty="0" smtClean="0">
              <a:solidFill>
                <a:srgbClr val="C00000"/>
              </a:solidFill>
              <a:latin typeface="Comic Sans MS" pitchFamily="66" charset="0"/>
            </a:endParaRPr>
          </a:p>
        </p:txBody>
      </p:sp>
      <p:sp>
        <p:nvSpPr>
          <p:cNvPr id="26" name="Text Box 9"/>
          <p:cNvSpPr txBox="1">
            <a:spLocks noChangeArrowheads="1"/>
          </p:cNvSpPr>
          <p:nvPr/>
        </p:nvSpPr>
        <p:spPr bwMode="auto">
          <a:xfrm>
            <a:off x="0" y="203200"/>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buClr>
                <a:srgbClr val="FFFFFF"/>
              </a:buClr>
            </a:pPr>
            <a:r>
              <a:rPr lang="en-GB" sz="2200" dirty="0">
                <a:solidFill>
                  <a:srgbClr val="E6E64C"/>
                </a:solidFill>
                <a:latin typeface="Tahoma" pitchFamily="34" charset="0"/>
              </a:rPr>
              <a:t>6</a:t>
            </a:r>
            <a:r>
              <a:rPr lang="en-GB" sz="2200" dirty="0" smtClean="0">
                <a:solidFill>
                  <a:srgbClr val="E6E64C"/>
                </a:solidFill>
                <a:latin typeface="Tahoma" pitchFamily="34" charset="0"/>
              </a:rPr>
              <a:t>.  DAV Genesis Prediction</a:t>
            </a:r>
            <a:endParaRPr lang="en-GB" sz="2200" dirty="0">
              <a:solidFill>
                <a:srgbClr val="E6E64C"/>
              </a:solidFill>
              <a:latin typeface="Tahoma" pitchFamily="34" charset="0"/>
            </a:endParaRPr>
          </a:p>
          <a:p>
            <a:pPr algn="ctr" eaLnBrk="1" hangingPunct="1">
              <a:lnSpc>
                <a:spcPct val="124000"/>
              </a:lnSpc>
              <a:buClr>
                <a:srgbClr val="FFFFFF"/>
              </a:buClr>
            </a:pPr>
            <a:endParaRPr lang="en-GB" sz="2700" dirty="0">
              <a:solidFill>
                <a:srgbClr val="E6E64C"/>
              </a:solidFill>
              <a:latin typeface="Tahoma" pitchFamily="34" charset="0"/>
            </a:endParaRPr>
          </a:p>
        </p:txBody>
      </p:sp>
    </p:spTree>
    <p:extLst>
      <p:ext uri="{BB962C8B-B14F-4D97-AF65-F5344CB8AC3E}">
        <p14:creationId xmlns:p14="http://schemas.microsoft.com/office/powerpoint/2010/main" val="364581923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3" descr="Picture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25" t="-11773" r="1837" b="-6045"/>
          <a:stretch/>
        </p:blipFill>
        <p:spPr bwMode="auto">
          <a:xfrm>
            <a:off x="457200" y="1097280"/>
            <a:ext cx="8229600" cy="4937760"/>
          </a:xfrm>
          <a:prstGeom prst="rect">
            <a:avLst/>
          </a:prstGeom>
          <a:solidFill>
            <a:schemeClr val="bg1"/>
          </a:solidFill>
          <a:ln w="50800">
            <a:solidFill>
              <a:srgbClr val="C00000"/>
            </a:solidFill>
          </a:ln>
        </p:spPr>
      </p:pic>
      <p:sp>
        <p:nvSpPr>
          <p:cNvPr id="11" name="Text Box 3"/>
          <p:cNvSpPr txBox="1">
            <a:spLocks noChangeArrowheads="1"/>
          </p:cNvSpPr>
          <p:nvPr/>
        </p:nvSpPr>
        <p:spPr bwMode="auto">
          <a:xfrm>
            <a:off x="3309938" y="5568950"/>
            <a:ext cx="272732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gn="ctr">
              <a:lnSpc>
                <a:spcPct val="154000"/>
              </a:lnSpc>
            </a:pPr>
            <a:r>
              <a:rPr lang="en-GB" sz="1600" dirty="0">
                <a:solidFill>
                  <a:schemeClr val="tx1"/>
                </a:solidFill>
              </a:rPr>
              <a:t>False </a:t>
            </a:r>
            <a:r>
              <a:rPr lang="en-GB" sz="1600" dirty="0" smtClean="0">
                <a:solidFill>
                  <a:schemeClr val="tx1"/>
                </a:solidFill>
              </a:rPr>
              <a:t>Alarm </a:t>
            </a:r>
            <a:r>
              <a:rPr lang="en-GB" sz="1600" dirty="0">
                <a:solidFill>
                  <a:schemeClr val="tx1"/>
                </a:solidFill>
              </a:rPr>
              <a:t>Rate</a:t>
            </a:r>
          </a:p>
        </p:txBody>
      </p:sp>
      <p:sp>
        <p:nvSpPr>
          <p:cNvPr id="12" name="Text Box 6"/>
          <p:cNvSpPr txBox="1">
            <a:spLocks noChangeArrowheads="1"/>
          </p:cNvSpPr>
          <p:nvPr/>
        </p:nvSpPr>
        <p:spPr bwMode="auto">
          <a:xfrm>
            <a:off x="2771776" y="2143126"/>
            <a:ext cx="687388"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54000"/>
              </a:lnSpc>
            </a:pPr>
            <a:r>
              <a:rPr lang="en-GB" b="0"/>
              <a:t>1700</a:t>
            </a:r>
          </a:p>
        </p:txBody>
      </p:sp>
      <p:sp>
        <p:nvSpPr>
          <p:cNvPr id="14" name="Text Box 7"/>
          <p:cNvSpPr txBox="1">
            <a:spLocks noChangeArrowheads="1"/>
          </p:cNvSpPr>
          <p:nvPr/>
        </p:nvSpPr>
        <p:spPr bwMode="auto">
          <a:xfrm>
            <a:off x="3409951" y="2205038"/>
            <a:ext cx="687388"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54000"/>
              </a:lnSpc>
            </a:pPr>
            <a:r>
              <a:rPr lang="en-GB" b="0"/>
              <a:t>1750</a:t>
            </a:r>
          </a:p>
        </p:txBody>
      </p:sp>
      <p:sp>
        <p:nvSpPr>
          <p:cNvPr id="15" name="Text Box 8"/>
          <p:cNvSpPr txBox="1">
            <a:spLocks noChangeArrowheads="1"/>
          </p:cNvSpPr>
          <p:nvPr/>
        </p:nvSpPr>
        <p:spPr bwMode="auto">
          <a:xfrm>
            <a:off x="3986213" y="2159001"/>
            <a:ext cx="687388"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54000"/>
              </a:lnSpc>
            </a:pPr>
            <a:r>
              <a:rPr lang="en-GB" b="0"/>
              <a:t>1800</a:t>
            </a:r>
          </a:p>
        </p:txBody>
      </p:sp>
      <p:sp>
        <p:nvSpPr>
          <p:cNvPr id="16" name="Text Box 9"/>
          <p:cNvSpPr txBox="1">
            <a:spLocks noChangeArrowheads="1"/>
          </p:cNvSpPr>
          <p:nvPr/>
        </p:nvSpPr>
        <p:spPr bwMode="auto">
          <a:xfrm>
            <a:off x="4762501" y="2138363"/>
            <a:ext cx="687388"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54000"/>
              </a:lnSpc>
            </a:pPr>
            <a:r>
              <a:rPr lang="en-GB" b="0"/>
              <a:t>1850</a:t>
            </a:r>
          </a:p>
        </p:txBody>
      </p:sp>
      <p:sp>
        <p:nvSpPr>
          <p:cNvPr id="17" name="Text Box 10"/>
          <p:cNvSpPr txBox="1">
            <a:spLocks noChangeArrowheads="1"/>
          </p:cNvSpPr>
          <p:nvPr/>
        </p:nvSpPr>
        <p:spPr bwMode="auto">
          <a:xfrm>
            <a:off x="5408613" y="2114551"/>
            <a:ext cx="687388"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54000"/>
              </a:lnSpc>
            </a:pPr>
            <a:r>
              <a:rPr lang="en-GB" b="0"/>
              <a:t>1900</a:t>
            </a:r>
          </a:p>
        </p:txBody>
      </p:sp>
      <p:sp>
        <p:nvSpPr>
          <p:cNvPr id="18" name="Text Box 11"/>
          <p:cNvSpPr txBox="1">
            <a:spLocks noChangeArrowheads="1"/>
          </p:cNvSpPr>
          <p:nvPr/>
        </p:nvSpPr>
        <p:spPr bwMode="auto">
          <a:xfrm>
            <a:off x="7029451" y="2143126"/>
            <a:ext cx="687388"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54000"/>
              </a:lnSpc>
            </a:pPr>
            <a:r>
              <a:rPr lang="en-GB" b="0"/>
              <a:t>1950</a:t>
            </a:r>
          </a:p>
        </p:txBody>
      </p:sp>
      <p:sp>
        <p:nvSpPr>
          <p:cNvPr id="19" name="Text Box 12"/>
          <p:cNvSpPr txBox="1">
            <a:spLocks noChangeArrowheads="1"/>
          </p:cNvSpPr>
          <p:nvPr/>
        </p:nvSpPr>
        <p:spPr bwMode="auto">
          <a:xfrm>
            <a:off x="7800976" y="2044701"/>
            <a:ext cx="687388"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54000"/>
              </a:lnSpc>
            </a:pPr>
            <a:r>
              <a:rPr lang="en-GB" b="0"/>
              <a:t>2000</a:t>
            </a:r>
          </a:p>
        </p:txBody>
      </p:sp>
      <p:sp>
        <p:nvSpPr>
          <p:cNvPr id="20" name="Text Box 13"/>
          <p:cNvSpPr txBox="1">
            <a:spLocks noChangeArrowheads="1"/>
          </p:cNvSpPr>
          <p:nvPr/>
        </p:nvSpPr>
        <p:spPr bwMode="auto">
          <a:xfrm>
            <a:off x="4162426" y="2970213"/>
            <a:ext cx="252095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000000"/>
                </a:solidFill>
                <a:latin typeface="Arial" pitchFamily="34" charset="0"/>
              </a:defRPr>
            </a:lvl9pPr>
          </a:lstStyle>
          <a:p>
            <a:pPr>
              <a:lnSpc>
                <a:spcPct val="154000"/>
              </a:lnSpc>
            </a:pPr>
            <a:r>
              <a:rPr lang="en-GB" b="0"/>
              <a:t>Variance Thresholds</a:t>
            </a:r>
          </a:p>
        </p:txBody>
      </p:sp>
      <p:sp>
        <p:nvSpPr>
          <p:cNvPr id="22" name="Text Box 14"/>
          <p:cNvSpPr txBox="1">
            <a:spLocks noChangeArrowheads="1"/>
          </p:cNvSpPr>
          <p:nvPr/>
        </p:nvSpPr>
        <p:spPr bwMode="auto">
          <a:xfrm>
            <a:off x="1879601" y="2830513"/>
            <a:ext cx="703263"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54000"/>
              </a:lnSpc>
            </a:pPr>
            <a:r>
              <a:rPr lang="en-GB" b="0"/>
              <a:t>1550</a:t>
            </a:r>
          </a:p>
        </p:txBody>
      </p:sp>
      <p:sp>
        <p:nvSpPr>
          <p:cNvPr id="23" name="Text Box 15"/>
          <p:cNvSpPr txBox="1">
            <a:spLocks noChangeArrowheads="1"/>
          </p:cNvSpPr>
          <p:nvPr/>
        </p:nvSpPr>
        <p:spPr bwMode="auto">
          <a:xfrm>
            <a:off x="1812926" y="3028951"/>
            <a:ext cx="703263"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54000"/>
              </a:lnSpc>
            </a:pPr>
            <a:r>
              <a:rPr lang="en-GB" b="0"/>
              <a:t>1500</a:t>
            </a:r>
          </a:p>
        </p:txBody>
      </p:sp>
      <p:sp>
        <p:nvSpPr>
          <p:cNvPr id="24" name="Text Box 16"/>
          <p:cNvSpPr txBox="1">
            <a:spLocks noChangeArrowheads="1"/>
          </p:cNvSpPr>
          <p:nvPr/>
        </p:nvSpPr>
        <p:spPr bwMode="auto">
          <a:xfrm>
            <a:off x="2198688" y="2532063"/>
            <a:ext cx="703263"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54000"/>
              </a:lnSpc>
            </a:pPr>
            <a:r>
              <a:rPr lang="en-GB" b="0"/>
              <a:t>1600</a:t>
            </a:r>
          </a:p>
        </p:txBody>
      </p:sp>
      <p:sp>
        <p:nvSpPr>
          <p:cNvPr id="25" name="Text Box 17"/>
          <p:cNvSpPr txBox="1">
            <a:spLocks noChangeArrowheads="1"/>
          </p:cNvSpPr>
          <p:nvPr/>
        </p:nvSpPr>
        <p:spPr bwMode="auto">
          <a:xfrm>
            <a:off x="1801813" y="3389313"/>
            <a:ext cx="703263"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54000"/>
              </a:lnSpc>
            </a:pPr>
            <a:r>
              <a:rPr lang="en-GB" b="0" dirty="0"/>
              <a:t>1400/1450</a:t>
            </a:r>
          </a:p>
        </p:txBody>
      </p:sp>
      <p:sp>
        <p:nvSpPr>
          <p:cNvPr id="26" name="Text Box 18"/>
          <p:cNvSpPr txBox="1">
            <a:spLocks noChangeArrowheads="1"/>
          </p:cNvSpPr>
          <p:nvPr/>
        </p:nvSpPr>
        <p:spPr bwMode="auto">
          <a:xfrm>
            <a:off x="1563688" y="3879851"/>
            <a:ext cx="703263"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gn="ctr">
              <a:lnSpc>
                <a:spcPct val="154000"/>
              </a:lnSpc>
            </a:pPr>
            <a:r>
              <a:rPr lang="en-GB" b="0"/>
              <a:t>1350</a:t>
            </a:r>
          </a:p>
        </p:txBody>
      </p:sp>
      <p:sp>
        <p:nvSpPr>
          <p:cNvPr id="27" name="Text Box 19"/>
          <p:cNvSpPr txBox="1">
            <a:spLocks noChangeArrowheads="1"/>
          </p:cNvSpPr>
          <p:nvPr/>
        </p:nvSpPr>
        <p:spPr bwMode="auto">
          <a:xfrm>
            <a:off x="1662113" y="1901826"/>
            <a:ext cx="687388"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54000"/>
              </a:lnSpc>
            </a:pPr>
            <a:r>
              <a:rPr lang="en-GB" b="0"/>
              <a:t>1650</a:t>
            </a:r>
          </a:p>
        </p:txBody>
      </p:sp>
      <p:sp>
        <p:nvSpPr>
          <p:cNvPr id="28" name="Text Box 20"/>
          <p:cNvSpPr txBox="1">
            <a:spLocks noChangeArrowheads="1"/>
          </p:cNvSpPr>
          <p:nvPr/>
        </p:nvSpPr>
        <p:spPr bwMode="auto">
          <a:xfrm rot="16200000">
            <a:off x="-440709" y="3299460"/>
            <a:ext cx="2262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gn="ctr">
              <a:lnSpc>
                <a:spcPct val="154000"/>
              </a:lnSpc>
            </a:pPr>
            <a:r>
              <a:rPr lang="en-GB" dirty="0">
                <a:solidFill>
                  <a:schemeClr val="tx1"/>
                </a:solidFill>
              </a:rPr>
              <a:t>True Positive Rate</a:t>
            </a:r>
          </a:p>
        </p:txBody>
      </p:sp>
      <p:sp>
        <p:nvSpPr>
          <p:cNvPr id="29" name="Text Box 21"/>
          <p:cNvSpPr txBox="1">
            <a:spLocks noChangeArrowheads="1"/>
          </p:cNvSpPr>
          <p:nvPr/>
        </p:nvSpPr>
        <p:spPr bwMode="auto">
          <a:xfrm>
            <a:off x="1840706" y="1163780"/>
            <a:ext cx="5462588"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gn="ctr">
              <a:lnSpc>
                <a:spcPct val="154000"/>
              </a:lnSpc>
            </a:pPr>
            <a:r>
              <a:rPr lang="en-GB" dirty="0">
                <a:solidFill>
                  <a:schemeClr val="tx1"/>
                </a:solidFill>
              </a:rPr>
              <a:t>ROC curve for IR </a:t>
            </a:r>
            <a:r>
              <a:rPr lang="en-GB" dirty="0" smtClean="0">
                <a:solidFill>
                  <a:schemeClr val="tx1"/>
                </a:solidFill>
              </a:rPr>
              <a:t>imagery (2004-2005)</a:t>
            </a:r>
            <a:endParaRPr lang="en-GB" dirty="0">
              <a:solidFill>
                <a:schemeClr val="tx1"/>
              </a:solidFill>
            </a:endParaRPr>
          </a:p>
        </p:txBody>
      </p:sp>
      <p:sp>
        <p:nvSpPr>
          <p:cNvPr id="9" name="Line 26"/>
          <p:cNvSpPr>
            <a:spLocks noChangeShapeType="1"/>
          </p:cNvSpPr>
          <p:nvPr/>
        </p:nvSpPr>
        <p:spPr bwMode="auto">
          <a:xfrm flipV="1">
            <a:off x="2114551" y="1947863"/>
            <a:ext cx="6308725" cy="3182938"/>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8" name="Line 2"/>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13" name="Picture 33" descr="UA_Block A- AZ_200-281_fiddl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2901951" y="1709530"/>
            <a:ext cx="0" cy="3975653"/>
          </a:xfrm>
          <a:prstGeom prst="line">
            <a:avLst/>
          </a:prstGeom>
          <a:solidFill>
            <a:srgbClr val="00B8FF"/>
          </a:solidFill>
          <a:ln w="44450" cap="flat" cmpd="sng" algn="ctr">
            <a:solidFill>
              <a:srgbClr val="C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9"/>
          <p:cNvSpPr txBox="1">
            <a:spLocks noChangeArrowheads="1"/>
          </p:cNvSpPr>
          <p:nvPr/>
        </p:nvSpPr>
        <p:spPr bwMode="auto">
          <a:xfrm>
            <a:off x="0" y="203200"/>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buClr>
                <a:srgbClr val="FFFFFF"/>
              </a:buClr>
            </a:pPr>
            <a:r>
              <a:rPr lang="en-GB" sz="2200" dirty="0">
                <a:solidFill>
                  <a:srgbClr val="E6E64C"/>
                </a:solidFill>
                <a:latin typeface="Tahoma" pitchFamily="34" charset="0"/>
              </a:rPr>
              <a:t>6</a:t>
            </a:r>
            <a:r>
              <a:rPr lang="en-GB" sz="2200" dirty="0" smtClean="0">
                <a:solidFill>
                  <a:srgbClr val="E6E64C"/>
                </a:solidFill>
                <a:latin typeface="Tahoma" pitchFamily="34" charset="0"/>
              </a:rPr>
              <a:t>.  DAV Genesis Prediction</a:t>
            </a:r>
            <a:endParaRPr lang="en-GB" sz="2200" dirty="0">
              <a:solidFill>
                <a:srgbClr val="E6E64C"/>
              </a:solidFill>
              <a:latin typeface="Tahoma" pitchFamily="34" charset="0"/>
            </a:endParaRPr>
          </a:p>
          <a:p>
            <a:pPr algn="ctr" eaLnBrk="1" hangingPunct="1">
              <a:lnSpc>
                <a:spcPct val="124000"/>
              </a:lnSpc>
              <a:buClr>
                <a:srgbClr val="FFFFFF"/>
              </a:buClr>
            </a:pPr>
            <a:endParaRPr lang="en-GB" sz="2700" dirty="0">
              <a:solidFill>
                <a:srgbClr val="E6E64C"/>
              </a:solidFill>
              <a:latin typeface="Tahoma" pitchFamily="34" charset="0"/>
            </a:endParaRPr>
          </a:p>
        </p:txBody>
      </p:sp>
    </p:spTree>
    <p:extLst>
      <p:ext uri="{BB962C8B-B14F-4D97-AF65-F5344CB8AC3E}">
        <p14:creationId xmlns:p14="http://schemas.microsoft.com/office/powerpoint/2010/main" val="2112586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7" name="Picture 17" descr="UA_Block A- AZ_200-281_fidd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extLst>
            <a:ext uri="{909E8E84-426E-40DD-AFC4-6F175D3DCCD1}">
              <a14:hiddenFill xmlns:a14="http://schemas.microsoft.com/office/drawing/2010/main">
                <a:solidFill>
                  <a:srgbClr val="FFFFFF"/>
                </a:solidFill>
              </a14:hiddenFill>
            </a:ext>
          </a:extLst>
        </p:spPr>
      </p:pic>
      <p:sp>
        <p:nvSpPr>
          <p:cNvPr id="15" name="Line 2"/>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 name="Group 2"/>
          <p:cNvGrpSpPr/>
          <p:nvPr/>
        </p:nvGrpSpPr>
        <p:grpSpPr>
          <a:xfrm>
            <a:off x="1198949" y="1064707"/>
            <a:ext cx="6949440" cy="3795144"/>
            <a:chOff x="1198949" y="1181148"/>
            <a:chExt cx="6949440" cy="3795144"/>
          </a:xfrm>
        </p:grpSpPr>
        <p:pic>
          <p:nvPicPr>
            <p:cNvPr id="56364" name="Picture 44" descr="Picture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10" t="-169" r="435" b="-4043"/>
            <a:stretch/>
          </p:blipFill>
          <p:spPr bwMode="auto">
            <a:xfrm>
              <a:off x="1198949" y="1181148"/>
              <a:ext cx="6949440" cy="3749040"/>
            </a:xfrm>
            <a:prstGeom prst="rect">
              <a:avLst/>
            </a:prstGeom>
            <a:solidFill>
              <a:schemeClr val="bg1"/>
            </a:solidFill>
            <a:ln w="38100">
              <a:solidFill>
                <a:srgbClr val="C00000"/>
              </a:solidFill>
            </a:ln>
          </p:spPr>
        </p:pic>
        <p:sp>
          <p:nvSpPr>
            <p:cNvPr id="56324" name="Text Box 4"/>
            <p:cNvSpPr txBox="1">
              <a:spLocks noChangeArrowheads="1"/>
            </p:cNvSpPr>
            <p:nvPr/>
          </p:nvSpPr>
          <p:spPr bwMode="auto">
            <a:xfrm>
              <a:off x="3504276" y="4583316"/>
              <a:ext cx="2936818" cy="392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00000"/>
                </a:lnSpc>
              </a:pPr>
              <a:r>
                <a:rPr lang="en-GB" sz="1600" dirty="0" smtClean="0">
                  <a:solidFill>
                    <a:schemeClr val="tx1"/>
                  </a:solidFill>
                </a:rPr>
                <a:t>Variance Threshold [deg</a:t>
              </a:r>
              <a:r>
                <a:rPr lang="en-GB" sz="1600" baseline="30000" dirty="0" smtClean="0">
                  <a:solidFill>
                    <a:schemeClr val="tx1"/>
                  </a:solidFill>
                </a:rPr>
                <a:t>2</a:t>
              </a:r>
              <a:r>
                <a:rPr lang="en-GB" sz="1600" dirty="0" smtClean="0">
                  <a:solidFill>
                    <a:schemeClr val="tx1"/>
                  </a:solidFill>
                </a:rPr>
                <a:t>]</a:t>
              </a:r>
              <a:endParaRPr lang="en-GB" sz="1600" dirty="0">
                <a:solidFill>
                  <a:schemeClr val="tx1"/>
                </a:solidFill>
              </a:endParaRPr>
            </a:p>
          </p:txBody>
        </p:sp>
        <p:sp>
          <p:nvSpPr>
            <p:cNvPr id="56325" name="Text Box 5"/>
            <p:cNvSpPr txBox="1">
              <a:spLocks noChangeArrowheads="1"/>
            </p:cNvSpPr>
            <p:nvPr/>
          </p:nvSpPr>
          <p:spPr bwMode="auto">
            <a:xfrm rot="16200000">
              <a:off x="1026784" y="2884886"/>
              <a:ext cx="970882" cy="428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5pPr>
              <a:lvl6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6pPr>
              <a:lvl7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7pPr>
              <a:lvl8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8pPr>
              <a:lvl9pPr defTabSz="457200" fontAlgn="base">
                <a:lnSpc>
                  <a:spcPct val="237000"/>
                </a:lnSpc>
                <a:spcBef>
                  <a:spcPct val="0"/>
                </a:spcBef>
                <a:spcAft>
                  <a:spcPct val="0"/>
                </a:spcAft>
                <a:buClr>
                  <a:srgbClr val="000000"/>
                </a:buClr>
                <a:buSzPct val="100000"/>
                <a:buFont typeface="Arial"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itchFamily="34" charset="0"/>
                </a:defRPr>
              </a:lvl9pPr>
            </a:lstStyle>
            <a:p>
              <a:pPr>
                <a:lnSpc>
                  <a:spcPct val="100000"/>
                </a:lnSpc>
              </a:pPr>
              <a:r>
                <a:rPr lang="en-GB" sz="1600" dirty="0">
                  <a:solidFill>
                    <a:schemeClr val="tx1"/>
                  </a:solidFill>
                </a:rPr>
                <a:t>Time [h</a:t>
              </a:r>
              <a:r>
                <a:rPr lang="en-GB" dirty="0">
                  <a:solidFill>
                    <a:schemeClr val="tx1"/>
                  </a:solidFill>
                </a:rPr>
                <a:t>]</a:t>
              </a:r>
            </a:p>
          </p:txBody>
        </p:sp>
        <p:sp>
          <p:nvSpPr>
            <p:cNvPr id="56331" name="Line 11"/>
            <p:cNvSpPr>
              <a:spLocks noChangeShapeType="1"/>
            </p:cNvSpPr>
            <p:nvPr/>
          </p:nvSpPr>
          <p:spPr bwMode="auto">
            <a:xfrm flipV="1">
              <a:off x="5190442" y="1416240"/>
              <a:ext cx="0" cy="2901697"/>
            </a:xfrm>
            <a:prstGeom prst="line">
              <a:avLst/>
            </a:prstGeom>
            <a:noFill/>
            <a:ln w="5715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2" name="Text Box 12"/>
            <p:cNvSpPr txBox="1">
              <a:spLocks noChangeArrowheads="1"/>
            </p:cNvSpPr>
            <p:nvPr/>
          </p:nvSpPr>
          <p:spPr bwMode="auto">
            <a:xfrm>
              <a:off x="3832364" y="1634327"/>
              <a:ext cx="1370953" cy="6463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pPr>
              <a:r>
                <a:rPr lang="en-US" dirty="0">
                  <a:solidFill>
                    <a:schemeClr val="tx1"/>
                  </a:solidFill>
                </a:rPr>
                <a:t>TPR = 93%</a:t>
              </a:r>
            </a:p>
            <a:p>
              <a:pPr>
                <a:lnSpc>
                  <a:spcPct val="100000"/>
                </a:lnSpc>
              </a:pPr>
              <a:r>
                <a:rPr lang="en-US" dirty="0" smtClean="0">
                  <a:solidFill>
                    <a:schemeClr val="tx1"/>
                  </a:solidFill>
                </a:rPr>
                <a:t>FAR </a:t>
              </a:r>
              <a:r>
                <a:rPr lang="en-US" dirty="0">
                  <a:solidFill>
                    <a:schemeClr val="tx1"/>
                  </a:solidFill>
                </a:rPr>
                <a:t>= 22%</a:t>
              </a:r>
            </a:p>
          </p:txBody>
        </p:sp>
        <p:sp>
          <p:nvSpPr>
            <p:cNvPr id="56334" name="Line 14"/>
            <p:cNvSpPr>
              <a:spLocks noChangeShapeType="1"/>
            </p:cNvSpPr>
            <p:nvPr/>
          </p:nvSpPr>
          <p:spPr bwMode="auto">
            <a:xfrm flipV="1">
              <a:off x="6100816" y="1424757"/>
              <a:ext cx="0" cy="2874930"/>
            </a:xfrm>
            <a:prstGeom prst="line">
              <a:avLst/>
            </a:prstGeom>
            <a:noFill/>
            <a:ln w="5715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5" name="Text Box 15"/>
            <p:cNvSpPr txBox="1">
              <a:spLocks noChangeArrowheads="1"/>
            </p:cNvSpPr>
            <p:nvPr/>
          </p:nvSpPr>
          <p:spPr bwMode="auto">
            <a:xfrm>
              <a:off x="6116384" y="2370698"/>
              <a:ext cx="1370888" cy="6463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pPr>
              <a:r>
                <a:rPr lang="en-US" dirty="0">
                  <a:solidFill>
                    <a:schemeClr val="tx1"/>
                  </a:solidFill>
                </a:rPr>
                <a:t>TPR = 96%</a:t>
              </a:r>
            </a:p>
            <a:p>
              <a:pPr>
                <a:lnSpc>
                  <a:spcPct val="100000"/>
                </a:lnSpc>
              </a:pPr>
              <a:r>
                <a:rPr lang="en-US" dirty="0" smtClean="0">
                  <a:solidFill>
                    <a:schemeClr val="tx1"/>
                  </a:solidFill>
                </a:rPr>
                <a:t>FAR </a:t>
              </a:r>
              <a:r>
                <a:rPr lang="en-US" dirty="0">
                  <a:solidFill>
                    <a:schemeClr val="tx1"/>
                  </a:solidFill>
                </a:rPr>
                <a:t>= 40%</a:t>
              </a:r>
            </a:p>
          </p:txBody>
        </p:sp>
        <p:sp>
          <p:nvSpPr>
            <p:cNvPr id="56365" name="Oval 45"/>
            <p:cNvSpPr>
              <a:spLocks noChangeArrowheads="1"/>
            </p:cNvSpPr>
            <p:nvPr/>
          </p:nvSpPr>
          <p:spPr bwMode="auto">
            <a:xfrm>
              <a:off x="5964127" y="3292306"/>
              <a:ext cx="252144" cy="229946"/>
            </a:xfrm>
            <a:prstGeom prst="ellipse">
              <a:avLst/>
            </a:prstGeom>
            <a:noFill/>
            <a:ln w="19050">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6" name="Oval 46"/>
            <p:cNvSpPr>
              <a:spLocks noChangeArrowheads="1"/>
            </p:cNvSpPr>
            <p:nvPr/>
          </p:nvSpPr>
          <p:spPr bwMode="auto">
            <a:xfrm>
              <a:off x="5057735" y="2940696"/>
              <a:ext cx="252144" cy="229945"/>
            </a:xfrm>
            <a:prstGeom prst="ellipse">
              <a:avLst/>
            </a:prstGeom>
            <a:noFill/>
            <a:ln w="19050">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3832363" y="3420852"/>
              <a:ext cx="1682612" cy="369332"/>
            </a:xfrm>
            <a:prstGeom prst="rect">
              <a:avLst/>
            </a:prstGeom>
            <a:solidFill>
              <a:schemeClr val="bg1"/>
            </a:solidFill>
          </p:spPr>
          <p:txBody>
            <a:bodyPr wrap="square" rtlCol="0">
              <a:spAutoFit/>
            </a:bodyPr>
            <a:lstStyle/>
            <a:p>
              <a:pPr>
                <a:lnSpc>
                  <a:spcPct val="100000"/>
                </a:lnSpc>
              </a:pPr>
              <a:r>
                <a:rPr lang="en-US" dirty="0" smtClean="0">
                  <a:solidFill>
                    <a:srgbClr val="C00000"/>
                  </a:solidFill>
                </a:rPr>
                <a:t>Mean = -0.6 h</a:t>
              </a:r>
              <a:endParaRPr lang="en-US" dirty="0">
                <a:solidFill>
                  <a:srgbClr val="C00000"/>
                </a:solidFill>
              </a:endParaRPr>
            </a:p>
          </p:txBody>
        </p:sp>
        <p:cxnSp>
          <p:nvCxnSpPr>
            <p:cNvPr id="4" name="Straight Arrow Connector 3"/>
            <p:cNvCxnSpPr>
              <a:stCxn id="56366" idx="3"/>
            </p:cNvCxnSpPr>
            <p:nvPr/>
          </p:nvCxnSpPr>
          <p:spPr bwMode="auto">
            <a:xfrm flipH="1">
              <a:off x="4850710" y="3136967"/>
              <a:ext cx="243950" cy="242937"/>
            </a:xfrm>
            <a:prstGeom prst="straightConnector1">
              <a:avLst/>
            </a:prstGeom>
            <a:solidFill>
              <a:srgbClr val="00B8FF"/>
            </a:solidFill>
            <a:ln w="254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5562870" y="3841417"/>
              <a:ext cx="1599930" cy="369332"/>
            </a:xfrm>
            <a:prstGeom prst="rect">
              <a:avLst/>
            </a:prstGeom>
            <a:solidFill>
              <a:srgbClr val="FFFFFF"/>
            </a:solidFill>
          </p:spPr>
          <p:txBody>
            <a:bodyPr wrap="square" rtlCol="0">
              <a:spAutoFit/>
            </a:bodyPr>
            <a:lstStyle/>
            <a:p>
              <a:pPr>
                <a:lnSpc>
                  <a:spcPct val="100000"/>
                </a:lnSpc>
              </a:pPr>
              <a:r>
                <a:rPr lang="en-US" dirty="0" smtClean="0">
                  <a:solidFill>
                    <a:srgbClr val="C00000"/>
                  </a:solidFill>
                </a:rPr>
                <a:t>Mean = -12 h</a:t>
              </a:r>
              <a:endParaRPr lang="en-US" dirty="0">
                <a:solidFill>
                  <a:srgbClr val="C00000"/>
                </a:solidFill>
              </a:endParaRPr>
            </a:p>
          </p:txBody>
        </p:sp>
        <p:cxnSp>
          <p:nvCxnSpPr>
            <p:cNvPr id="22" name="Straight Arrow Connector 21"/>
            <p:cNvCxnSpPr/>
            <p:nvPr/>
          </p:nvCxnSpPr>
          <p:spPr bwMode="auto">
            <a:xfrm>
              <a:off x="6149195" y="3522252"/>
              <a:ext cx="173704" cy="319165"/>
            </a:xfrm>
            <a:prstGeom prst="straightConnector1">
              <a:avLst/>
            </a:prstGeom>
            <a:solidFill>
              <a:srgbClr val="00B8FF"/>
            </a:solidFill>
            <a:ln w="254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p:cNvSpPr txBox="1"/>
          <p:nvPr/>
        </p:nvSpPr>
        <p:spPr>
          <a:xfrm>
            <a:off x="145774" y="4859851"/>
            <a:ext cx="8998226" cy="1862048"/>
          </a:xfrm>
          <a:prstGeom prst="rect">
            <a:avLst/>
          </a:prstGeom>
          <a:noFill/>
        </p:spPr>
        <p:txBody>
          <a:bodyPr wrap="square" rtlCol="0">
            <a:spAutoFit/>
          </a:bodyPr>
          <a:lstStyle/>
          <a:p>
            <a:pPr>
              <a:lnSpc>
                <a:spcPct val="100000"/>
              </a:lnSpc>
              <a:spcAft>
                <a:spcPts val="600"/>
              </a:spcAft>
            </a:pPr>
            <a:r>
              <a:rPr lang="en-US" sz="2000" u="sng" dirty="0" smtClean="0">
                <a:latin typeface="Comic Sans MS" pitchFamily="66" charset="0"/>
              </a:rPr>
              <a:t>Bottom Line:</a:t>
            </a:r>
          </a:p>
          <a:p>
            <a:pPr>
              <a:lnSpc>
                <a:spcPct val="100000"/>
              </a:lnSpc>
              <a:spcAft>
                <a:spcPts val="600"/>
              </a:spcAft>
            </a:pPr>
            <a:r>
              <a:rPr lang="en-US" sz="2000" dirty="0" smtClean="0">
                <a:latin typeface="Comic Sans MS" pitchFamily="66" charset="0"/>
              </a:rPr>
              <a:t>* Right now can make a deterministic “Yes/No” prediction</a:t>
            </a:r>
          </a:p>
          <a:p>
            <a:pPr>
              <a:lnSpc>
                <a:spcPct val="100000"/>
              </a:lnSpc>
              <a:spcAft>
                <a:spcPts val="600"/>
              </a:spcAft>
            </a:pPr>
            <a:r>
              <a:rPr lang="en-US" sz="2000" dirty="0" smtClean="0">
                <a:latin typeface="Comic Sans MS" pitchFamily="66" charset="0"/>
              </a:rPr>
              <a:t>* Turning into a “probability of TD in 24-, 48-, and 72-h” prediction</a:t>
            </a:r>
          </a:p>
          <a:p>
            <a:pPr>
              <a:lnSpc>
                <a:spcPct val="100000"/>
              </a:lnSpc>
              <a:spcAft>
                <a:spcPts val="600"/>
              </a:spcAft>
            </a:pPr>
            <a:r>
              <a:rPr lang="en-US" sz="2000" dirty="0" smtClean="0">
                <a:latin typeface="Comic Sans MS" pitchFamily="66" charset="0"/>
              </a:rPr>
              <a:t>* Developed a user interface GUI that automatically tracks and labels 	with DAV thresholds when they are met.</a:t>
            </a:r>
            <a:endParaRPr lang="en-US" sz="2000" dirty="0">
              <a:latin typeface="Comic Sans MS" pitchFamily="66" charset="0"/>
            </a:endParaRPr>
          </a:p>
        </p:txBody>
      </p:sp>
      <p:sp>
        <p:nvSpPr>
          <p:cNvPr id="19" name="Text Box 9"/>
          <p:cNvSpPr txBox="1">
            <a:spLocks noChangeArrowheads="1"/>
          </p:cNvSpPr>
          <p:nvPr/>
        </p:nvSpPr>
        <p:spPr bwMode="auto">
          <a:xfrm>
            <a:off x="0" y="203200"/>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buClr>
                <a:srgbClr val="FFFFFF"/>
              </a:buClr>
            </a:pPr>
            <a:r>
              <a:rPr lang="en-GB" sz="2200" dirty="0">
                <a:solidFill>
                  <a:srgbClr val="E6E64C"/>
                </a:solidFill>
                <a:latin typeface="Tahoma" pitchFamily="34" charset="0"/>
              </a:rPr>
              <a:t>6</a:t>
            </a:r>
            <a:r>
              <a:rPr lang="en-GB" sz="2200" dirty="0" smtClean="0">
                <a:solidFill>
                  <a:srgbClr val="E6E64C"/>
                </a:solidFill>
                <a:latin typeface="Tahoma" pitchFamily="34" charset="0"/>
              </a:rPr>
              <a:t>.  DAV Genesis Prediction</a:t>
            </a:r>
            <a:endParaRPr lang="en-GB" sz="2200" dirty="0">
              <a:solidFill>
                <a:srgbClr val="E6E64C"/>
              </a:solidFill>
              <a:latin typeface="Tahoma" pitchFamily="34" charset="0"/>
            </a:endParaRPr>
          </a:p>
          <a:p>
            <a:pPr algn="ctr" eaLnBrk="1" hangingPunct="1">
              <a:lnSpc>
                <a:spcPct val="124000"/>
              </a:lnSpc>
              <a:buClr>
                <a:srgbClr val="FFFFFF"/>
              </a:buClr>
            </a:pPr>
            <a:endParaRPr lang="en-GB" sz="2700" dirty="0">
              <a:solidFill>
                <a:srgbClr val="E6E64C"/>
              </a:solidFill>
              <a:latin typeface="Tahoma" pitchFamily="34" charset="0"/>
            </a:endParaRPr>
          </a:p>
        </p:txBody>
      </p:sp>
    </p:spTree>
    <p:extLst>
      <p:ext uri="{BB962C8B-B14F-4D97-AF65-F5344CB8AC3E}">
        <p14:creationId xmlns:p14="http://schemas.microsoft.com/office/powerpoint/2010/main" val="21027706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231775"/>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buClr>
                <a:srgbClr val="FFFFFF"/>
              </a:buClr>
            </a:pPr>
            <a:r>
              <a:rPr lang="en-GB" sz="2200" dirty="0">
                <a:solidFill>
                  <a:srgbClr val="E6E64C"/>
                </a:solidFill>
                <a:latin typeface="Tahoma" pitchFamily="34" charset="0"/>
              </a:rPr>
              <a:t>7</a:t>
            </a:r>
            <a:r>
              <a:rPr lang="en-GB" sz="2200" dirty="0" smtClean="0">
                <a:solidFill>
                  <a:srgbClr val="E6E64C"/>
                </a:solidFill>
                <a:latin typeface="Tahoma" pitchFamily="34" charset="0"/>
              </a:rPr>
              <a:t>. Summary </a:t>
            </a:r>
            <a:endParaRPr lang="en-GB" sz="2200" dirty="0">
              <a:solidFill>
                <a:srgbClr val="E6E64C"/>
              </a:solidFill>
              <a:latin typeface="Tahoma" pitchFamily="34" charset="0"/>
            </a:endParaRPr>
          </a:p>
        </p:txBody>
      </p:sp>
      <p:sp>
        <p:nvSpPr>
          <p:cNvPr id="30723" name="Line 3"/>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00" name="Text Box 4"/>
          <p:cNvSpPr txBox="1">
            <a:spLocks noChangeArrowheads="1"/>
          </p:cNvSpPr>
          <p:nvPr/>
        </p:nvSpPr>
        <p:spPr bwMode="auto">
          <a:xfrm>
            <a:off x="385763" y="1316038"/>
            <a:ext cx="8334375" cy="529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9pPr>
          </a:lstStyle>
          <a:p>
            <a:pPr marL="0" indent="0" algn="just">
              <a:lnSpc>
                <a:spcPct val="100000"/>
              </a:lnSpc>
              <a:buClr>
                <a:srgbClr val="FFFFFF"/>
              </a:buClr>
              <a:defRPr/>
            </a:pPr>
            <a:r>
              <a:rPr lang="en-GB" sz="2000" dirty="0" smtClean="0">
                <a:solidFill>
                  <a:srgbClr val="FFFFFF"/>
                </a:solidFill>
                <a:effectLst>
                  <a:outerShdw blurRad="38100" dist="38100" dir="2700000" algn="tl">
                    <a:srgbClr val="000000"/>
                  </a:outerShdw>
                </a:effectLst>
                <a:latin typeface="Arial"/>
                <a:cs typeface="Arial"/>
              </a:rPr>
              <a:t>●	</a:t>
            </a:r>
            <a:r>
              <a:rPr lang="en-GB" sz="2000" dirty="0" smtClean="0">
                <a:solidFill>
                  <a:srgbClr val="FFFFFF"/>
                </a:solidFill>
                <a:effectLst>
                  <a:outerShdw blurRad="38100" dist="38100" dir="2700000" algn="tl">
                    <a:srgbClr val="000000"/>
                  </a:outerShdw>
                </a:effectLst>
              </a:rPr>
              <a:t>A completely </a:t>
            </a:r>
            <a:r>
              <a:rPr lang="en-GB" sz="2200" i="1" dirty="0" smtClean="0">
                <a:solidFill>
                  <a:srgbClr val="FFFFFF"/>
                </a:solidFill>
                <a:effectLst>
                  <a:outerShdw blurRad="38100" dist="38100" dir="2700000" algn="tl">
                    <a:srgbClr val="000000"/>
                  </a:outerShdw>
                </a:effectLst>
                <a:latin typeface="Cambria" pitchFamily="18" charset="0"/>
              </a:rPr>
              <a:t>objective and independent </a:t>
            </a:r>
            <a:r>
              <a:rPr lang="en-GB" sz="2000" dirty="0" smtClean="0">
                <a:solidFill>
                  <a:srgbClr val="FFFFFF"/>
                </a:solidFill>
                <a:effectLst>
                  <a:outerShdw blurRad="38100" dist="38100" dir="2700000" algn="tl">
                    <a:srgbClr val="000000"/>
                  </a:outerShdw>
                </a:effectLst>
              </a:rPr>
              <a:t>technique to</a:t>
            </a:r>
          </a:p>
          <a:p>
            <a:pPr marL="0" indent="0" algn="just">
              <a:lnSpc>
                <a:spcPct val="100000"/>
              </a:lnSpc>
              <a:buClr>
                <a:srgbClr val="FFFFFF"/>
              </a:buClr>
              <a:defRPr/>
            </a:pPr>
            <a:r>
              <a:rPr lang="en-GB" sz="2000" dirty="0" smtClean="0">
                <a:solidFill>
                  <a:srgbClr val="FFFFFF"/>
                </a:solidFill>
                <a:effectLst>
                  <a:outerShdw blurRad="38100" dist="38100" dir="2700000" algn="tl">
                    <a:srgbClr val="000000"/>
                  </a:outerShdw>
                </a:effectLst>
              </a:rPr>
              <a:t> 	estimate TC intensity </a:t>
            </a:r>
            <a:r>
              <a:rPr lang="en-GB" sz="2200" i="1" dirty="0" smtClean="0">
                <a:solidFill>
                  <a:srgbClr val="FFFFFF"/>
                </a:solidFill>
                <a:effectLst>
                  <a:outerShdw blurRad="38100" dist="38100" dir="2700000" algn="tl">
                    <a:srgbClr val="000000"/>
                  </a:outerShdw>
                </a:effectLst>
                <a:latin typeface="Cambria" pitchFamily="18" charset="0"/>
              </a:rPr>
              <a:t>and</a:t>
            </a:r>
            <a:r>
              <a:rPr lang="en-GB" sz="2200" dirty="0" smtClean="0">
                <a:solidFill>
                  <a:srgbClr val="FFFFFF"/>
                </a:solidFill>
                <a:effectLst>
                  <a:outerShdw blurRad="38100" dist="38100" dir="2700000" algn="tl">
                    <a:srgbClr val="000000"/>
                  </a:outerShdw>
                </a:effectLst>
              </a:rPr>
              <a:t> </a:t>
            </a:r>
            <a:r>
              <a:rPr lang="en-GB" sz="2000" dirty="0" smtClean="0">
                <a:solidFill>
                  <a:srgbClr val="FFFFFF"/>
                </a:solidFill>
                <a:effectLst>
                  <a:outerShdw blurRad="38100" dist="38100" dir="2700000" algn="tl">
                    <a:srgbClr val="000000"/>
                  </a:outerShdw>
                </a:effectLst>
              </a:rPr>
              <a:t>predict genesis.</a:t>
            </a:r>
          </a:p>
          <a:p>
            <a:pPr marL="0" indent="0" algn="just">
              <a:lnSpc>
                <a:spcPct val="100000"/>
              </a:lnSpc>
              <a:buClr>
                <a:srgbClr val="FFFFFF"/>
              </a:buClr>
              <a:defRPr/>
            </a:pPr>
            <a:endParaRPr lang="en-GB" sz="2000" dirty="0">
              <a:solidFill>
                <a:srgbClr val="FFFFFF"/>
              </a:solidFill>
              <a:effectLst>
                <a:outerShdw blurRad="38100" dist="38100" dir="2700000" algn="tl">
                  <a:srgbClr val="000000"/>
                </a:outerShdw>
              </a:effectLst>
            </a:endParaRPr>
          </a:p>
          <a:p>
            <a:pPr marL="0" indent="0" algn="just">
              <a:lnSpc>
                <a:spcPct val="100000"/>
              </a:lnSpc>
              <a:buClr>
                <a:srgbClr val="FFFFFF"/>
              </a:buClr>
              <a:defRPr/>
            </a:pPr>
            <a:r>
              <a:rPr lang="en-GB" sz="2000" dirty="0">
                <a:solidFill>
                  <a:srgbClr val="FFFFFF"/>
                </a:solidFill>
                <a:effectLst>
                  <a:outerShdw blurRad="38100" dist="38100" dir="2700000" algn="tl">
                    <a:srgbClr val="000000"/>
                  </a:outerShdw>
                </a:effectLst>
                <a:latin typeface="Arial"/>
                <a:cs typeface="Arial"/>
              </a:rPr>
              <a:t>●	</a:t>
            </a:r>
            <a:r>
              <a:rPr lang="en-GB" sz="2000" dirty="0" smtClean="0">
                <a:solidFill>
                  <a:srgbClr val="FFFFFF"/>
                </a:solidFill>
                <a:effectLst>
                  <a:outerShdw blurRad="38100" dist="38100" dir="2700000" algn="tl">
                    <a:srgbClr val="000000"/>
                  </a:outerShdw>
                </a:effectLst>
                <a:latin typeface="Arial"/>
                <a:cs typeface="Arial"/>
              </a:rPr>
              <a:t>Currently uses </a:t>
            </a:r>
            <a:r>
              <a:rPr lang="en-GB" sz="2200" i="1" dirty="0" smtClean="0">
                <a:solidFill>
                  <a:srgbClr val="FFFFFF"/>
                </a:solidFill>
                <a:effectLst>
                  <a:outerShdw blurRad="38100" dist="38100" dir="2700000" algn="tl">
                    <a:srgbClr val="000000"/>
                  </a:outerShdw>
                </a:effectLst>
                <a:latin typeface="Cambria" pitchFamily="18" charset="0"/>
                <a:cs typeface="Arial"/>
              </a:rPr>
              <a:t>only</a:t>
            </a:r>
            <a:r>
              <a:rPr lang="en-GB" sz="2000" dirty="0" smtClean="0">
                <a:solidFill>
                  <a:srgbClr val="FFFFFF"/>
                </a:solidFill>
                <a:effectLst>
                  <a:outerShdw blurRad="38100" dist="38100" dir="2700000" algn="tl">
                    <a:srgbClr val="000000"/>
                  </a:outerShdw>
                </a:effectLst>
                <a:latin typeface="Arial"/>
                <a:cs typeface="Arial"/>
              </a:rPr>
              <a:t> IR 10.7 </a:t>
            </a:r>
            <a:r>
              <a:rPr lang="el-GR" sz="2000" i="1" dirty="0" smtClean="0">
                <a:solidFill>
                  <a:srgbClr val="FFFFFF"/>
                </a:solidFill>
                <a:effectLst>
                  <a:outerShdw blurRad="38100" dist="38100" dir="2700000" algn="tl">
                    <a:srgbClr val="000000"/>
                  </a:outerShdw>
                </a:effectLst>
                <a:latin typeface="Arial"/>
                <a:cs typeface="Arial"/>
              </a:rPr>
              <a:t>μ</a:t>
            </a:r>
            <a:r>
              <a:rPr lang="en-US" sz="2000" i="1" dirty="0" smtClean="0">
                <a:solidFill>
                  <a:srgbClr val="FFFFFF"/>
                </a:solidFill>
                <a:effectLst>
                  <a:outerShdw blurRad="38100" dist="38100" dir="2700000" algn="tl">
                    <a:srgbClr val="000000"/>
                  </a:outerShdw>
                </a:effectLst>
                <a:latin typeface="Arial"/>
                <a:cs typeface="Arial"/>
              </a:rPr>
              <a:t>m</a:t>
            </a:r>
            <a:r>
              <a:rPr lang="en-US" sz="2000" dirty="0" smtClean="0">
                <a:solidFill>
                  <a:srgbClr val="FFFFFF"/>
                </a:solidFill>
                <a:effectLst>
                  <a:outerShdw blurRad="38100" dist="38100" dir="2700000" algn="tl">
                    <a:srgbClr val="000000"/>
                  </a:outerShdw>
                </a:effectLst>
                <a:latin typeface="Arial"/>
                <a:cs typeface="Arial"/>
              </a:rPr>
              <a:t> channel</a:t>
            </a:r>
            <a:endParaRPr lang="en-GB" sz="2000" dirty="0" smtClean="0">
              <a:solidFill>
                <a:srgbClr val="FFFFFF"/>
              </a:solidFill>
              <a:effectLst>
                <a:outerShdw blurRad="38100" dist="38100" dir="2700000" algn="tl">
                  <a:srgbClr val="000000"/>
                </a:outerShdw>
              </a:effectLst>
            </a:endParaRPr>
          </a:p>
          <a:p>
            <a:pPr marL="0" indent="0" algn="just">
              <a:lnSpc>
                <a:spcPct val="100000"/>
              </a:lnSpc>
              <a:buClr>
                <a:srgbClr val="FFFFFF"/>
              </a:buClr>
              <a:defRPr/>
            </a:pPr>
            <a:endParaRPr lang="en-GB" sz="2000" dirty="0">
              <a:solidFill>
                <a:srgbClr val="FFFFFF"/>
              </a:solidFill>
              <a:effectLst>
                <a:outerShdw blurRad="38100" dist="38100" dir="2700000" algn="tl">
                  <a:srgbClr val="000000"/>
                </a:outerShdw>
              </a:effectLst>
            </a:endParaRPr>
          </a:p>
          <a:p>
            <a:pPr marL="0" indent="0" algn="just">
              <a:lnSpc>
                <a:spcPct val="100000"/>
              </a:lnSpc>
              <a:buClr>
                <a:srgbClr val="FFFFFF"/>
              </a:buClr>
              <a:defRPr/>
            </a:pPr>
            <a:r>
              <a:rPr lang="en-GB" sz="2000" dirty="0">
                <a:solidFill>
                  <a:srgbClr val="FFFFFF"/>
                </a:solidFill>
                <a:effectLst>
                  <a:outerShdw blurRad="38100" dist="38100" dir="2700000" algn="tl">
                    <a:srgbClr val="000000"/>
                  </a:outerShdw>
                </a:effectLst>
                <a:latin typeface="Arial"/>
                <a:cs typeface="Arial"/>
              </a:rPr>
              <a:t>●	Intensity: testing </a:t>
            </a:r>
            <a:r>
              <a:rPr lang="en-GB" sz="2000" dirty="0" smtClean="0">
                <a:solidFill>
                  <a:srgbClr val="FFFFFF"/>
                </a:solidFill>
                <a:effectLst>
                  <a:outerShdw blurRad="38100" dist="38100" dir="2700000" algn="tl">
                    <a:srgbClr val="000000"/>
                  </a:outerShdw>
                </a:effectLst>
                <a:latin typeface="Arial"/>
                <a:cs typeface="Arial"/>
              </a:rPr>
              <a:t>gives </a:t>
            </a:r>
            <a:r>
              <a:rPr lang="en-GB" sz="2000" dirty="0">
                <a:solidFill>
                  <a:srgbClr val="FFFFFF"/>
                </a:solidFill>
                <a:effectLst>
                  <a:outerShdw blurRad="38100" dist="38100" dir="2700000" algn="tl">
                    <a:srgbClr val="000000"/>
                  </a:outerShdw>
                </a:effectLst>
                <a:latin typeface="Arial"/>
                <a:cs typeface="Arial"/>
              </a:rPr>
              <a:t>results between RMSE </a:t>
            </a:r>
            <a:r>
              <a:rPr lang="en-GB" sz="2000" dirty="0" smtClean="0">
                <a:solidFill>
                  <a:srgbClr val="FFFFFF"/>
                </a:solidFill>
                <a:effectLst>
                  <a:outerShdw blurRad="38100" dist="38100" dir="2700000" algn="tl">
                    <a:srgbClr val="000000"/>
                  </a:outerShdw>
                </a:effectLst>
                <a:latin typeface="Arial"/>
                <a:cs typeface="Arial"/>
              </a:rPr>
              <a:t>13-14 </a:t>
            </a:r>
            <a:r>
              <a:rPr lang="en-GB" sz="2000" dirty="0" err="1" smtClean="0">
                <a:solidFill>
                  <a:srgbClr val="FFFFFF"/>
                </a:solidFill>
                <a:effectLst>
                  <a:outerShdw blurRad="38100" dist="38100" dir="2700000" algn="tl">
                    <a:srgbClr val="000000"/>
                  </a:outerShdw>
                </a:effectLst>
                <a:latin typeface="Arial"/>
                <a:cs typeface="Arial"/>
              </a:rPr>
              <a:t>kt</a:t>
            </a:r>
            <a:r>
              <a:rPr lang="en-GB" sz="2000" dirty="0" smtClean="0">
                <a:solidFill>
                  <a:srgbClr val="FFFFFF"/>
                </a:solidFill>
                <a:effectLst>
                  <a:outerShdw blurRad="38100" dist="38100" dir="2700000" algn="tl">
                    <a:srgbClr val="000000"/>
                  </a:outerShdw>
                </a:effectLst>
                <a:latin typeface="Arial"/>
                <a:cs typeface="Arial"/>
              </a:rPr>
              <a:t> </a:t>
            </a:r>
          </a:p>
          <a:p>
            <a:pPr marL="0" indent="0" algn="just">
              <a:lnSpc>
                <a:spcPct val="100000"/>
              </a:lnSpc>
              <a:buClr>
                <a:srgbClr val="FFFFFF"/>
              </a:buClr>
              <a:defRPr/>
            </a:pPr>
            <a:endParaRPr lang="en-GB" sz="2000" dirty="0">
              <a:solidFill>
                <a:srgbClr val="FFFFFF"/>
              </a:solidFill>
              <a:effectLst>
                <a:outerShdw blurRad="38100" dist="38100" dir="2700000" algn="tl">
                  <a:srgbClr val="000000"/>
                </a:outerShdw>
              </a:effectLst>
            </a:endParaRPr>
          </a:p>
          <a:p>
            <a:pPr marL="0" indent="0" algn="just">
              <a:lnSpc>
                <a:spcPct val="100000"/>
              </a:lnSpc>
              <a:buClr>
                <a:srgbClr val="FFFFFF"/>
              </a:buClr>
              <a:defRPr/>
            </a:pPr>
            <a:r>
              <a:rPr lang="en-GB" sz="2000" dirty="0">
                <a:solidFill>
                  <a:srgbClr val="FFFFFF"/>
                </a:solidFill>
                <a:effectLst>
                  <a:outerShdw blurRad="38100" dist="38100" dir="2700000" algn="tl">
                    <a:srgbClr val="000000"/>
                  </a:outerShdw>
                </a:effectLst>
                <a:latin typeface="Arial"/>
                <a:cs typeface="Arial"/>
              </a:rPr>
              <a:t>●	</a:t>
            </a:r>
            <a:r>
              <a:rPr lang="en-GB" sz="2000" dirty="0" smtClean="0">
                <a:solidFill>
                  <a:srgbClr val="FFFFFF"/>
                </a:solidFill>
                <a:effectLst>
                  <a:outerShdw blurRad="38100" dist="38100" dir="2700000" algn="tl">
                    <a:srgbClr val="000000"/>
                  </a:outerShdw>
                </a:effectLst>
              </a:rPr>
              <a:t>Intensity: gave the laundry list of future development</a:t>
            </a:r>
          </a:p>
          <a:p>
            <a:pPr marL="0" lvl="1" algn="just">
              <a:lnSpc>
                <a:spcPct val="100000"/>
              </a:lnSpc>
              <a:spcAft>
                <a:spcPts val="0"/>
              </a:spcAft>
              <a:buClr>
                <a:srgbClr val="FFFFFF"/>
              </a:buClr>
              <a:defRPr/>
            </a:pPr>
            <a:r>
              <a:rPr lang="en-GB" sz="2000" dirty="0" smtClean="0">
                <a:solidFill>
                  <a:srgbClr val="FFFFFF"/>
                </a:solidFill>
                <a:effectLst>
                  <a:outerShdw blurRad="38100" dist="38100" dir="2700000" algn="tl">
                    <a:srgbClr val="000000"/>
                  </a:outerShdw>
                </a:effectLst>
              </a:rPr>
              <a:t>	</a:t>
            </a:r>
            <a:r>
              <a:rPr lang="en-GB" dirty="0" smtClean="0">
                <a:solidFill>
                  <a:srgbClr val="FFFF00"/>
                </a:solidFill>
                <a:effectLst>
                  <a:outerShdw blurRad="38100" dist="38100" dir="2700000" algn="tl">
                    <a:srgbClr val="000000"/>
                  </a:outerShdw>
                </a:effectLst>
              </a:rPr>
              <a:t>- also </a:t>
            </a:r>
            <a:r>
              <a:rPr lang="en-US" dirty="0">
                <a:solidFill>
                  <a:srgbClr val="FFFF00"/>
                </a:solidFill>
                <a:effectLst>
                  <a:outerShdw blurRad="38100" dist="38100" dir="2700000" algn="tl">
                    <a:srgbClr val="000000"/>
                  </a:outerShdw>
                </a:effectLst>
                <a:latin typeface="Arial"/>
                <a:cs typeface="Arial"/>
              </a:rPr>
              <a:t>to test </a:t>
            </a:r>
            <a:r>
              <a:rPr lang="en-GB" dirty="0">
                <a:solidFill>
                  <a:srgbClr val="FFFF00"/>
                </a:solidFill>
                <a:effectLst>
                  <a:outerShdw blurRad="38100" dist="38100" dir="2700000" algn="tl">
                    <a:srgbClr val="000000"/>
                  </a:outerShdw>
                </a:effectLst>
              </a:rPr>
              <a:t>3.9, </a:t>
            </a:r>
            <a:r>
              <a:rPr lang="en-GB" dirty="0" smtClean="0">
                <a:solidFill>
                  <a:srgbClr val="FFFF00"/>
                </a:solidFill>
                <a:effectLst>
                  <a:outerShdw blurRad="38100" dist="38100" dir="2700000" algn="tl">
                    <a:srgbClr val="000000"/>
                  </a:outerShdw>
                </a:effectLst>
              </a:rPr>
              <a:t>6.7, 12 </a:t>
            </a:r>
            <a:r>
              <a:rPr lang="el-GR" i="1" dirty="0">
                <a:solidFill>
                  <a:srgbClr val="FFFF00"/>
                </a:solidFill>
                <a:effectLst>
                  <a:outerShdw blurRad="38100" dist="38100" dir="2700000" algn="tl">
                    <a:srgbClr val="000000"/>
                  </a:outerShdw>
                </a:effectLst>
                <a:latin typeface="Arial"/>
                <a:cs typeface="Arial"/>
              </a:rPr>
              <a:t>μ</a:t>
            </a:r>
            <a:r>
              <a:rPr lang="en-US" i="1" dirty="0">
                <a:solidFill>
                  <a:srgbClr val="FFFF00"/>
                </a:solidFill>
                <a:effectLst>
                  <a:outerShdw blurRad="38100" dist="38100" dir="2700000" algn="tl">
                    <a:srgbClr val="000000"/>
                  </a:outerShdw>
                </a:effectLst>
                <a:latin typeface="Arial"/>
                <a:cs typeface="Arial"/>
              </a:rPr>
              <a:t>m</a:t>
            </a:r>
            <a:r>
              <a:rPr lang="en-US" dirty="0">
                <a:solidFill>
                  <a:srgbClr val="FFFF00"/>
                </a:solidFill>
                <a:effectLst>
                  <a:outerShdw blurRad="38100" dist="38100" dir="2700000" algn="tl">
                    <a:srgbClr val="000000"/>
                  </a:outerShdw>
                </a:effectLst>
                <a:latin typeface="Arial"/>
                <a:cs typeface="Arial"/>
              </a:rPr>
              <a:t> channels </a:t>
            </a:r>
            <a:r>
              <a:rPr lang="en-US" dirty="0" smtClean="0">
                <a:solidFill>
                  <a:srgbClr val="FFFF00"/>
                </a:solidFill>
                <a:effectLst>
                  <a:outerShdw blurRad="38100" dist="38100" dir="2700000" algn="tl">
                    <a:srgbClr val="000000"/>
                  </a:outerShdw>
                </a:effectLst>
                <a:latin typeface="Arial"/>
                <a:cs typeface="Arial"/>
              </a:rPr>
              <a:t>and </a:t>
            </a:r>
            <a:r>
              <a:rPr lang="en-US" dirty="0">
                <a:solidFill>
                  <a:srgbClr val="FFFF00"/>
                </a:solidFill>
                <a:effectLst>
                  <a:outerShdw blurRad="38100" dist="38100" dir="2700000" algn="tl">
                    <a:srgbClr val="000000"/>
                  </a:outerShdw>
                </a:effectLst>
                <a:latin typeface="Arial"/>
                <a:cs typeface="Arial"/>
              </a:rPr>
              <a:t>polar-orbiting MW</a:t>
            </a:r>
          </a:p>
          <a:p>
            <a:pPr marL="0" lvl="1" algn="just">
              <a:lnSpc>
                <a:spcPct val="100000"/>
              </a:lnSpc>
              <a:spcAft>
                <a:spcPts val="600"/>
              </a:spcAft>
              <a:buClr>
                <a:srgbClr val="FFFFFF"/>
              </a:buClr>
              <a:defRPr/>
            </a:pPr>
            <a:r>
              <a:rPr lang="en-US" dirty="0">
                <a:solidFill>
                  <a:srgbClr val="FFFF00"/>
                </a:solidFill>
                <a:effectLst>
                  <a:outerShdw blurRad="38100" dist="38100" dir="2700000" algn="tl">
                    <a:srgbClr val="000000"/>
                  </a:outerShdw>
                </a:effectLst>
                <a:latin typeface="Arial"/>
                <a:cs typeface="Arial"/>
              </a:rPr>
              <a:t> 	channels – presents its own unique challenge</a:t>
            </a:r>
            <a:endParaRPr lang="en-GB" dirty="0" smtClean="0">
              <a:solidFill>
                <a:srgbClr val="FFFF00"/>
              </a:solidFill>
              <a:effectLst>
                <a:outerShdw blurRad="38100" dist="38100" dir="2700000" algn="tl">
                  <a:srgbClr val="000000"/>
                </a:outerShdw>
              </a:effectLst>
            </a:endParaRPr>
          </a:p>
          <a:p>
            <a:pPr lvl="1" algn="just">
              <a:lnSpc>
                <a:spcPct val="100000"/>
              </a:lnSpc>
              <a:buClr>
                <a:srgbClr val="FFFFFF"/>
              </a:buClr>
              <a:defRPr/>
            </a:pPr>
            <a:endParaRPr lang="en-GB" sz="2000" dirty="0">
              <a:solidFill>
                <a:srgbClr val="FFFFFF"/>
              </a:solidFill>
              <a:effectLst>
                <a:outerShdw blurRad="38100" dist="38100" dir="2700000" algn="tl">
                  <a:srgbClr val="000000"/>
                </a:outerShdw>
              </a:effectLst>
            </a:endParaRPr>
          </a:p>
          <a:p>
            <a:pPr marL="0" lvl="1" algn="just">
              <a:lnSpc>
                <a:spcPct val="100000"/>
              </a:lnSpc>
              <a:spcAft>
                <a:spcPts val="600"/>
              </a:spcAft>
              <a:buClr>
                <a:srgbClr val="FFFFFF"/>
              </a:buClr>
              <a:defRPr/>
            </a:pPr>
            <a:r>
              <a:rPr lang="en-GB" sz="2000" dirty="0">
                <a:solidFill>
                  <a:srgbClr val="FFFFFF"/>
                </a:solidFill>
                <a:effectLst>
                  <a:outerShdw blurRad="38100" dist="38100" dir="2700000" algn="tl">
                    <a:srgbClr val="000000"/>
                  </a:outerShdw>
                </a:effectLst>
                <a:latin typeface="Arial"/>
                <a:cs typeface="Arial"/>
              </a:rPr>
              <a:t>●	</a:t>
            </a:r>
            <a:r>
              <a:rPr lang="en-GB" sz="2000" dirty="0" smtClean="0">
                <a:solidFill>
                  <a:srgbClr val="FFFFFF"/>
                </a:solidFill>
                <a:effectLst>
                  <a:outerShdw blurRad="38100" dist="38100" dir="2700000" algn="tl">
                    <a:srgbClr val="000000"/>
                  </a:outerShdw>
                </a:effectLst>
              </a:rPr>
              <a:t>Genesis: there is also a laundry list.</a:t>
            </a:r>
          </a:p>
          <a:p>
            <a:pPr marL="0" lvl="1" algn="just">
              <a:lnSpc>
                <a:spcPct val="100000"/>
              </a:lnSpc>
              <a:spcAft>
                <a:spcPts val="600"/>
              </a:spcAft>
              <a:buClr>
                <a:srgbClr val="FFFFFF"/>
              </a:buClr>
              <a:defRPr/>
            </a:pPr>
            <a:r>
              <a:rPr lang="en-GB" sz="2000" dirty="0">
                <a:solidFill>
                  <a:srgbClr val="FFFFFF"/>
                </a:solidFill>
                <a:effectLst>
                  <a:outerShdw blurRad="38100" dist="38100" dir="2700000" algn="tl">
                    <a:srgbClr val="000000"/>
                  </a:outerShdw>
                </a:effectLst>
              </a:rPr>
              <a:t>	</a:t>
            </a:r>
            <a:r>
              <a:rPr lang="en-GB" dirty="0" smtClean="0">
                <a:solidFill>
                  <a:srgbClr val="FFFF00"/>
                </a:solidFill>
                <a:effectLst>
                  <a:outerShdw blurRad="38100" dist="38100" dir="2700000" algn="tl">
                    <a:srgbClr val="000000"/>
                  </a:outerShdw>
                </a:effectLst>
              </a:rPr>
              <a:t>- developing for </a:t>
            </a:r>
            <a:r>
              <a:rPr lang="en-GB" dirty="0" err="1" smtClean="0">
                <a:solidFill>
                  <a:srgbClr val="FFFF00"/>
                </a:solidFill>
                <a:effectLst>
                  <a:outerShdw blurRad="38100" dist="38100" dir="2700000" algn="tl">
                    <a:srgbClr val="000000"/>
                  </a:outerShdw>
                </a:effectLst>
              </a:rPr>
              <a:t>ePac</a:t>
            </a:r>
            <a:r>
              <a:rPr lang="en-GB" dirty="0" smtClean="0">
                <a:solidFill>
                  <a:srgbClr val="FFFF00"/>
                </a:solidFill>
                <a:effectLst>
                  <a:outerShdw blurRad="38100" dist="38100" dir="2700000" algn="tl">
                    <a:srgbClr val="000000"/>
                  </a:outerShdw>
                </a:effectLst>
              </a:rPr>
              <a:t> and </a:t>
            </a:r>
            <a:r>
              <a:rPr lang="en-GB" dirty="0" err="1" smtClean="0">
                <a:solidFill>
                  <a:srgbClr val="FFFF00"/>
                </a:solidFill>
                <a:effectLst>
                  <a:outerShdw blurRad="38100" dist="38100" dir="2700000" algn="tl">
                    <a:srgbClr val="000000"/>
                  </a:outerShdw>
                </a:effectLst>
              </a:rPr>
              <a:t>wPac</a:t>
            </a:r>
            <a:endParaRPr lang="en-GB" dirty="0" smtClean="0">
              <a:solidFill>
                <a:srgbClr val="FFFF00"/>
              </a:solidFill>
              <a:effectLst>
                <a:outerShdw blurRad="38100" dist="38100" dir="2700000" algn="tl">
                  <a:srgbClr val="000000"/>
                </a:outerShdw>
              </a:effectLst>
            </a:endParaRPr>
          </a:p>
          <a:p>
            <a:pPr marL="0" lvl="1" algn="just">
              <a:lnSpc>
                <a:spcPct val="100000"/>
              </a:lnSpc>
              <a:spcAft>
                <a:spcPts val="0"/>
              </a:spcAft>
              <a:buClr>
                <a:srgbClr val="FFFFFF"/>
              </a:buClr>
              <a:defRPr/>
            </a:pPr>
            <a:r>
              <a:rPr lang="en-GB" dirty="0">
                <a:solidFill>
                  <a:srgbClr val="FFFF00"/>
                </a:solidFill>
                <a:effectLst>
                  <a:outerShdw blurRad="38100" dist="38100" dir="2700000" algn="tl">
                    <a:srgbClr val="000000"/>
                  </a:outerShdw>
                </a:effectLst>
              </a:rPr>
              <a:t>	</a:t>
            </a:r>
            <a:r>
              <a:rPr lang="en-GB" dirty="0" smtClean="0">
                <a:solidFill>
                  <a:srgbClr val="FFFF00"/>
                </a:solidFill>
                <a:effectLst>
                  <a:outerShdw blurRad="38100" dist="38100" dir="2700000" algn="tl">
                    <a:srgbClr val="000000"/>
                  </a:outerShdw>
                </a:effectLst>
              </a:rPr>
              <a:t>- have already tested 6.7 water </a:t>
            </a:r>
            <a:r>
              <a:rPr lang="en-GB" dirty="0" err="1" smtClean="0">
                <a:solidFill>
                  <a:srgbClr val="FFFF00"/>
                </a:solidFill>
                <a:effectLst>
                  <a:outerShdw blurRad="38100" dist="38100" dir="2700000" algn="tl">
                    <a:srgbClr val="000000"/>
                  </a:outerShdw>
                </a:effectLst>
              </a:rPr>
              <a:t>vapor</a:t>
            </a:r>
            <a:r>
              <a:rPr lang="en-GB" dirty="0" smtClean="0">
                <a:solidFill>
                  <a:srgbClr val="FFFF00"/>
                </a:solidFill>
                <a:effectLst>
                  <a:outerShdw blurRad="38100" dist="38100" dir="2700000" algn="tl">
                    <a:srgbClr val="000000"/>
                  </a:outerShdw>
                </a:effectLst>
              </a:rPr>
              <a:t> </a:t>
            </a:r>
            <a:r>
              <a:rPr lang="el-GR" i="1" dirty="0">
                <a:solidFill>
                  <a:srgbClr val="FFFF00"/>
                </a:solidFill>
                <a:effectLst>
                  <a:outerShdw blurRad="38100" dist="38100" dir="2700000" algn="tl">
                    <a:srgbClr val="000000"/>
                  </a:outerShdw>
                </a:effectLst>
                <a:latin typeface="Arial"/>
                <a:cs typeface="Arial"/>
              </a:rPr>
              <a:t>μ</a:t>
            </a:r>
            <a:r>
              <a:rPr lang="en-US" i="1" dirty="0">
                <a:solidFill>
                  <a:srgbClr val="FFFF00"/>
                </a:solidFill>
                <a:effectLst>
                  <a:outerShdw blurRad="38100" dist="38100" dir="2700000" algn="tl">
                    <a:srgbClr val="000000"/>
                  </a:outerShdw>
                </a:effectLst>
                <a:latin typeface="Arial"/>
                <a:cs typeface="Arial"/>
              </a:rPr>
              <a:t>m</a:t>
            </a:r>
            <a:r>
              <a:rPr lang="en-US" dirty="0">
                <a:solidFill>
                  <a:srgbClr val="FFFF00"/>
                </a:solidFill>
                <a:effectLst>
                  <a:outerShdw blurRad="38100" dist="38100" dir="2700000" algn="tl">
                    <a:srgbClr val="000000"/>
                  </a:outerShdw>
                </a:effectLst>
                <a:latin typeface="Arial"/>
                <a:cs typeface="Arial"/>
              </a:rPr>
              <a:t> </a:t>
            </a:r>
            <a:r>
              <a:rPr lang="en-US" dirty="0" smtClean="0">
                <a:solidFill>
                  <a:srgbClr val="FFFF00"/>
                </a:solidFill>
                <a:effectLst>
                  <a:outerShdw blurRad="38100" dist="38100" dir="2700000" algn="tl">
                    <a:srgbClr val="000000"/>
                  </a:outerShdw>
                </a:effectLst>
                <a:latin typeface="Arial"/>
                <a:cs typeface="Arial"/>
              </a:rPr>
              <a:t>channel and not found</a:t>
            </a:r>
          </a:p>
          <a:p>
            <a:pPr marL="0" lvl="1" algn="just">
              <a:lnSpc>
                <a:spcPct val="100000"/>
              </a:lnSpc>
              <a:spcAft>
                <a:spcPts val="600"/>
              </a:spcAft>
              <a:buClr>
                <a:srgbClr val="FFFFFF"/>
              </a:buClr>
              <a:defRPr/>
            </a:pPr>
            <a:r>
              <a:rPr lang="en-US" dirty="0" smtClean="0">
                <a:solidFill>
                  <a:srgbClr val="FFFF00"/>
                </a:solidFill>
                <a:effectLst>
                  <a:outerShdw blurRad="38100" dist="38100" dir="2700000" algn="tl">
                    <a:srgbClr val="000000"/>
                  </a:outerShdw>
                </a:effectLst>
                <a:latin typeface="Arial"/>
                <a:cs typeface="Arial"/>
              </a:rPr>
              <a:t> 	</a:t>
            </a:r>
            <a:r>
              <a:rPr lang="en-US" i="1" dirty="0" smtClean="0">
                <a:solidFill>
                  <a:srgbClr val="FFFF00"/>
                </a:solidFill>
                <a:effectLst>
                  <a:outerShdw blurRad="38100" dist="38100" dir="2700000" algn="tl">
                    <a:srgbClr val="000000"/>
                  </a:outerShdw>
                </a:effectLst>
                <a:latin typeface="Cambria" pitchFamily="18" charset="0"/>
                <a:cs typeface="Arial"/>
              </a:rPr>
              <a:t>new/additional</a:t>
            </a:r>
            <a:r>
              <a:rPr lang="en-US" i="1" dirty="0" smtClean="0">
                <a:solidFill>
                  <a:srgbClr val="FFFF00"/>
                </a:solidFill>
                <a:effectLst>
                  <a:outerShdw blurRad="38100" dist="38100" dir="2700000" algn="tl">
                    <a:srgbClr val="000000"/>
                  </a:outerShdw>
                </a:effectLst>
                <a:latin typeface="Arial"/>
                <a:cs typeface="Arial"/>
              </a:rPr>
              <a:t> </a:t>
            </a:r>
            <a:r>
              <a:rPr lang="en-US" dirty="0" smtClean="0">
                <a:solidFill>
                  <a:srgbClr val="FFFF00"/>
                </a:solidFill>
                <a:effectLst>
                  <a:outerShdw blurRad="38100" dist="38100" dir="2700000" algn="tl">
                    <a:srgbClr val="000000"/>
                  </a:outerShdw>
                </a:effectLst>
                <a:latin typeface="Arial"/>
                <a:cs typeface="Arial"/>
              </a:rPr>
              <a:t>information to improve FAR and “time to detection”</a:t>
            </a:r>
          </a:p>
          <a:p>
            <a:pPr marL="0" lvl="1" algn="just">
              <a:lnSpc>
                <a:spcPct val="100000"/>
              </a:lnSpc>
              <a:spcAft>
                <a:spcPts val="0"/>
              </a:spcAft>
              <a:buClr>
                <a:srgbClr val="FFFFFF"/>
              </a:buClr>
              <a:defRPr/>
            </a:pPr>
            <a:r>
              <a:rPr lang="en-US" dirty="0">
                <a:solidFill>
                  <a:srgbClr val="FFFF00"/>
                </a:solidFill>
                <a:effectLst>
                  <a:outerShdw blurRad="38100" dist="38100" dir="2700000" algn="tl">
                    <a:srgbClr val="000000"/>
                  </a:outerShdw>
                </a:effectLst>
                <a:latin typeface="Arial"/>
                <a:cs typeface="Arial"/>
              </a:rPr>
              <a:t>	</a:t>
            </a:r>
            <a:r>
              <a:rPr lang="en-US" dirty="0" smtClean="0">
                <a:solidFill>
                  <a:srgbClr val="FFFF00"/>
                </a:solidFill>
                <a:effectLst>
                  <a:outerShdw blurRad="38100" dist="38100" dir="2700000" algn="tl">
                    <a:srgbClr val="000000"/>
                  </a:outerShdw>
                </a:effectLst>
                <a:latin typeface="Arial"/>
                <a:cs typeface="Arial"/>
              </a:rPr>
              <a:t>- plan to test </a:t>
            </a:r>
            <a:r>
              <a:rPr lang="en-GB" dirty="0" smtClean="0">
                <a:solidFill>
                  <a:srgbClr val="FFFF00"/>
                </a:solidFill>
                <a:effectLst>
                  <a:outerShdw blurRad="38100" dist="38100" dir="2700000" algn="tl">
                    <a:srgbClr val="000000"/>
                  </a:outerShdw>
                </a:effectLst>
              </a:rPr>
              <a:t>3.9, 12 </a:t>
            </a:r>
            <a:r>
              <a:rPr lang="el-GR" i="1" dirty="0" smtClean="0">
                <a:solidFill>
                  <a:srgbClr val="FFFF00"/>
                </a:solidFill>
                <a:effectLst>
                  <a:outerShdw blurRad="38100" dist="38100" dir="2700000" algn="tl">
                    <a:srgbClr val="000000"/>
                  </a:outerShdw>
                </a:effectLst>
                <a:latin typeface="Arial"/>
                <a:cs typeface="Arial"/>
              </a:rPr>
              <a:t>μ</a:t>
            </a:r>
            <a:r>
              <a:rPr lang="en-US" i="1" dirty="0">
                <a:solidFill>
                  <a:srgbClr val="FFFF00"/>
                </a:solidFill>
                <a:effectLst>
                  <a:outerShdw blurRad="38100" dist="38100" dir="2700000" algn="tl">
                    <a:srgbClr val="000000"/>
                  </a:outerShdw>
                </a:effectLst>
                <a:latin typeface="Arial"/>
                <a:cs typeface="Arial"/>
              </a:rPr>
              <a:t>m</a:t>
            </a:r>
            <a:r>
              <a:rPr lang="en-US" dirty="0">
                <a:solidFill>
                  <a:srgbClr val="FFFF00"/>
                </a:solidFill>
                <a:effectLst>
                  <a:outerShdw blurRad="38100" dist="38100" dir="2700000" algn="tl">
                    <a:srgbClr val="000000"/>
                  </a:outerShdw>
                </a:effectLst>
                <a:latin typeface="Arial"/>
                <a:cs typeface="Arial"/>
              </a:rPr>
              <a:t> </a:t>
            </a:r>
            <a:r>
              <a:rPr lang="en-US" dirty="0" smtClean="0">
                <a:solidFill>
                  <a:srgbClr val="FFFF00"/>
                </a:solidFill>
                <a:effectLst>
                  <a:outerShdw blurRad="38100" dist="38100" dir="2700000" algn="tl">
                    <a:srgbClr val="000000"/>
                  </a:outerShdw>
                </a:effectLst>
                <a:latin typeface="Arial"/>
                <a:cs typeface="Arial"/>
              </a:rPr>
              <a:t>channels and MW channels</a:t>
            </a:r>
            <a:endParaRPr lang="en-GB" dirty="0" smtClean="0">
              <a:solidFill>
                <a:srgbClr val="FFFF00"/>
              </a:solidFill>
              <a:effectLst>
                <a:outerShdw blurRad="38100" dist="38100" dir="2700000" algn="tl">
                  <a:srgbClr val="000000"/>
                </a:outerShdw>
              </a:effectLst>
            </a:endParaRPr>
          </a:p>
        </p:txBody>
      </p:sp>
      <p:pic>
        <p:nvPicPr>
          <p:cNvPr id="30725" name="Picture 5" descr="UA_Block A- AZ_200-281_fidd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3"/>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44" name="Text Box 4"/>
          <p:cNvSpPr txBox="1">
            <a:spLocks noChangeArrowheads="1"/>
          </p:cNvSpPr>
          <p:nvPr/>
        </p:nvSpPr>
        <p:spPr bwMode="auto">
          <a:xfrm>
            <a:off x="396875" y="1404524"/>
            <a:ext cx="833437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defRPr>
            </a:lvl9pPr>
          </a:lstStyle>
          <a:p>
            <a:pPr algn="ctr">
              <a:lnSpc>
                <a:spcPct val="100000"/>
              </a:lnSpc>
              <a:buClr>
                <a:srgbClr val="FFFFFF"/>
              </a:buClr>
              <a:buFont typeface="Tahoma" pitchFamily="34" charset="0"/>
              <a:buNone/>
              <a:defRPr/>
            </a:pPr>
            <a:r>
              <a:rPr lang="en-GB" sz="4400" dirty="0" smtClean="0">
                <a:solidFill>
                  <a:srgbClr val="FFFFFF"/>
                </a:solidFill>
                <a:effectLst>
                  <a:outerShdw blurRad="38100" dist="38100" dir="2700000" algn="tl">
                    <a:srgbClr val="000000"/>
                  </a:outerShdw>
                </a:effectLst>
                <a:latin typeface="Tahoma" pitchFamily="34" charset="0"/>
              </a:rPr>
              <a:t>Thank you</a:t>
            </a:r>
          </a:p>
        </p:txBody>
      </p:sp>
      <p:sp>
        <p:nvSpPr>
          <p:cNvPr id="32772" name="Text Box 5"/>
          <p:cNvSpPr txBox="1">
            <a:spLocks noChangeArrowheads="1"/>
          </p:cNvSpPr>
          <p:nvPr/>
        </p:nvSpPr>
        <p:spPr bwMode="auto">
          <a:xfrm>
            <a:off x="396875" y="2408859"/>
            <a:ext cx="8377238" cy="160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just" eaLnBrk="1" hangingPunct="1">
              <a:lnSpc>
                <a:spcPct val="100000"/>
              </a:lnSpc>
              <a:spcAft>
                <a:spcPct val="30000"/>
              </a:spcAft>
              <a:buClr>
                <a:srgbClr val="FFFFFF"/>
              </a:buClr>
            </a:pPr>
            <a:r>
              <a:rPr lang="en-US" sz="1600" b="0" dirty="0" err="1">
                <a:latin typeface="Tahoma" pitchFamily="34" charset="0"/>
              </a:rPr>
              <a:t>Piñeros</a:t>
            </a:r>
            <a:r>
              <a:rPr lang="en-US" sz="1600" b="0" dirty="0">
                <a:latin typeface="Tahoma" pitchFamily="34" charset="0"/>
              </a:rPr>
              <a:t>, M. F., E. A. Ritchie, and J. S. </a:t>
            </a:r>
            <a:r>
              <a:rPr lang="en-US" sz="1600" b="0" dirty="0" err="1">
                <a:latin typeface="Tahoma" pitchFamily="34" charset="0"/>
              </a:rPr>
              <a:t>Tyo</a:t>
            </a:r>
            <a:r>
              <a:rPr lang="en-US" sz="1600" b="0" dirty="0">
                <a:latin typeface="Tahoma" pitchFamily="34" charset="0"/>
              </a:rPr>
              <a:t> 2008: Objective measures of tropical cyclone structure and intensity change from remotely-sensed infrared image data. </a:t>
            </a:r>
            <a:r>
              <a:rPr lang="en-US" sz="1600" b="0" i="1" dirty="0">
                <a:latin typeface="Tahoma" pitchFamily="34" charset="0"/>
              </a:rPr>
              <a:t>IEEE Trans. Geosciences and remote sensing.</a:t>
            </a:r>
            <a:r>
              <a:rPr lang="en-US" sz="1600" b="0" dirty="0">
                <a:latin typeface="Tahoma" pitchFamily="34" charset="0"/>
              </a:rPr>
              <a:t> </a:t>
            </a:r>
            <a:r>
              <a:rPr lang="en-US" sz="1600" dirty="0">
                <a:latin typeface="Tahoma" pitchFamily="34" charset="0"/>
              </a:rPr>
              <a:t>46</a:t>
            </a:r>
            <a:r>
              <a:rPr lang="en-US" sz="1600" b="0" dirty="0">
                <a:latin typeface="Tahoma" pitchFamily="34" charset="0"/>
              </a:rPr>
              <a:t>, 3574-3580.</a:t>
            </a:r>
          </a:p>
          <a:p>
            <a:pPr algn="just" eaLnBrk="1" hangingPunct="1">
              <a:lnSpc>
                <a:spcPct val="100000"/>
              </a:lnSpc>
              <a:buClr>
                <a:srgbClr val="FFFFFF"/>
              </a:buClr>
            </a:pPr>
            <a:endParaRPr lang="en-US" sz="1600" b="0" i="1" dirty="0">
              <a:latin typeface="Tahoma" pitchFamily="34" charset="0"/>
              <a:cs typeface="Tahoma" pitchFamily="34" charset="0"/>
            </a:endParaRPr>
          </a:p>
          <a:p>
            <a:pPr algn="just" eaLnBrk="1" hangingPunct="1">
              <a:lnSpc>
                <a:spcPct val="100000"/>
              </a:lnSpc>
              <a:buClr>
                <a:srgbClr val="FFFFFF"/>
              </a:buClr>
            </a:pPr>
            <a:r>
              <a:rPr lang="en-US" sz="1600" b="0" dirty="0" err="1">
                <a:latin typeface="Tahoma" pitchFamily="34" charset="0"/>
                <a:cs typeface="Tahoma" pitchFamily="34" charset="0"/>
              </a:rPr>
              <a:t>Piñeros</a:t>
            </a:r>
            <a:r>
              <a:rPr lang="en-US" sz="1600" b="0" dirty="0">
                <a:latin typeface="Tahoma" pitchFamily="34" charset="0"/>
                <a:cs typeface="Tahoma" pitchFamily="34" charset="0"/>
              </a:rPr>
              <a:t>, M. F., E. A. Ritchie, and J. S. </a:t>
            </a:r>
            <a:r>
              <a:rPr lang="en-US" sz="1600" b="0" dirty="0" err="1">
                <a:latin typeface="Tahoma" pitchFamily="34" charset="0"/>
                <a:cs typeface="Tahoma" pitchFamily="34" charset="0"/>
              </a:rPr>
              <a:t>Tyo</a:t>
            </a:r>
            <a:r>
              <a:rPr lang="en-US" sz="1600" b="0" dirty="0">
                <a:latin typeface="Tahoma" pitchFamily="34" charset="0"/>
                <a:cs typeface="Tahoma" pitchFamily="34" charset="0"/>
              </a:rPr>
              <a:t> 2010: Detecting tropical cyclone genesis from remotely-sensed infrared image data. </a:t>
            </a:r>
            <a:r>
              <a:rPr lang="en-US" sz="1600" b="0" i="1" dirty="0">
                <a:latin typeface="Tahoma" pitchFamily="34" charset="0"/>
                <a:cs typeface="Tahoma" pitchFamily="34" charset="0"/>
              </a:rPr>
              <a:t> IEEE Trans. Geosciences and Remote Sensing</a:t>
            </a:r>
            <a:r>
              <a:rPr lang="en-US" sz="1600" b="0" dirty="0">
                <a:latin typeface="Tahoma" pitchFamily="34" charset="0"/>
                <a:cs typeface="Tahoma" pitchFamily="34" charset="0"/>
              </a:rPr>
              <a:t> </a:t>
            </a:r>
            <a:r>
              <a:rPr lang="en-US" sz="1600" b="0" i="1" dirty="0">
                <a:latin typeface="Tahoma" pitchFamily="34" charset="0"/>
                <a:cs typeface="Tahoma" pitchFamily="34" charset="0"/>
              </a:rPr>
              <a:t>Letters</a:t>
            </a:r>
            <a:r>
              <a:rPr lang="en-US" sz="1600" b="0" dirty="0">
                <a:latin typeface="Tahoma" pitchFamily="34" charset="0"/>
                <a:cs typeface="Tahoma" pitchFamily="34" charset="0"/>
              </a:rPr>
              <a:t>, 7, 826-830.</a:t>
            </a:r>
          </a:p>
          <a:p>
            <a:pPr algn="just" eaLnBrk="1" hangingPunct="1">
              <a:lnSpc>
                <a:spcPct val="100000"/>
              </a:lnSpc>
              <a:buClr>
                <a:srgbClr val="FFFFFF"/>
              </a:buClr>
            </a:pPr>
            <a:endParaRPr lang="en-US" sz="1600" b="0" dirty="0">
              <a:latin typeface="Tahoma" pitchFamily="34" charset="0"/>
              <a:cs typeface="Tahoma" pitchFamily="34" charset="0"/>
            </a:endParaRPr>
          </a:p>
          <a:p>
            <a:pPr algn="just" eaLnBrk="1" hangingPunct="1">
              <a:lnSpc>
                <a:spcPct val="100000"/>
              </a:lnSpc>
              <a:buClr>
                <a:srgbClr val="FFFFFF"/>
              </a:buClr>
            </a:pPr>
            <a:r>
              <a:rPr lang="en-US" sz="1600" b="0" dirty="0" err="1">
                <a:latin typeface="Tahoma" pitchFamily="34" charset="0"/>
                <a:cs typeface="Tahoma" pitchFamily="34" charset="0"/>
              </a:rPr>
              <a:t>Piñeros</a:t>
            </a:r>
            <a:r>
              <a:rPr lang="en-US" sz="1600" b="0" dirty="0">
                <a:latin typeface="Tahoma" pitchFamily="34" charset="0"/>
                <a:cs typeface="Tahoma" pitchFamily="34" charset="0"/>
              </a:rPr>
              <a:t>, M. F., E. A. Ritchie, and J. S. </a:t>
            </a:r>
            <a:r>
              <a:rPr lang="en-US" sz="1600" b="0" dirty="0" err="1">
                <a:latin typeface="Tahoma" pitchFamily="34" charset="0"/>
                <a:cs typeface="Tahoma" pitchFamily="34" charset="0"/>
              </a:rPr>
              <a:t>Tyo</a:t>
            </a:r>
            <a:r>
              <a:rPr lang="en-US" sz="1600" b="0" dirty="0">
                <a:latin typeface="Tahoma" pitchFamily="34" charset="0"/>
                <a:cs typeface="Tahoma" pitchFamily="34" charset="0"/>
              </a:rPr>
              <a:t> 2011: Estimating tropical cyclone intensity from infrared image data. </a:t>
            </a:r>
            <a:r>
              <a:rPr lang="en-US" sz="1600" b="0" i="1" dirty="0">
                <a:latin typeface="Tahoma" pitchFamily="34" charset="0"/>
                <a:cs typeface="Tahoma" pitchFamily="34" charset="0"/>
              </a:rPr>
              <a:t> </a:t>
            </a:r>
            <a:r>
              <a:rPr lang="en-US" sz="1600" b="0" i="1" dirty="0" err="1">
                <a:latin typeface="Tahoma" pitchFamily="34" charset="0"/>
                <a:cs typeface="Tahoma" pitchFamily="34" charset="0"/>
              </a:rPr>
              <a:t>Wea</a:t>
            </a:r>
            <a:r>
              <a:rPr lang="en-US" sz="1600" b="0" i="1" dirty="0">
                <a:latin typeface="Tahoma" pitchFamily="34" charset="0"/>
                <a:cs typeface="Tahoma" pitchFamily="34" charset="0"/>
              </a:rPr>
              <a:t>. Forecasting, (In review</a:t>
            </a:r>
            <a:r>
              <a:rPr lang="en-US" sz="1600" b="0" i="1" dirty="0" smtClean="0">
                <a:latin typeface="Tahoma" pitchFamily="34" charset="0"/>
                <a:cs typeface="Tahoma" pitchFamily="34" charset="0"/>
              </a:rPr>
              <a:t>).</a:t>
            </a:r>
          </a:p>
          <a:p>
            <a:pPr algn="just" eaLnBrk="1" hangingPunct="1">
              <a:lnSpc>
                <a:spcPct val="100000"/>
              </a:lnSpc>
              <a:buClr>
                <a:srgbClr val="FFFFFF"/>
              </a:buClr>
            </a:pPr>
            <a:endParaRPr lang="en-US" sz="1600" b="0" i="1" dirty="0">
              <a:latin typeface="Tahoma" pitchFamily="34" charset="0"/>
              <a:cs typeface="Tahoma" pitchFamily="34" charset="0"/>
            </a:endParaRPr>
          </a:p>
          <a:p>
            <a:pPr algn="just" eaLnBrk="1" hangingPunct="1">
              <a:lnSpc>
                <a:spcPct val="100000"/>
              </a:lnSpc>
              <a:buClr>
                <a:srgbClr val="FFFFFF"/>
              </a:buClr>
            </a:pPr>
            <a:r>
              <a:rPr lang="en-US" sz="1600" b="0" dirty="0" err="1" smtClean="0">
                <a:latin typeface="Tahoma" pitchFamily="34" charset="0"/>
                <a:cs typeface="Tahoma" pitchFamily="34" charset="0"/>
              </a:rPr>
              <a:t>Valliere</a:t>
            </a:r>
            <a:r>
              <a:rPr lang="en-US" sz="1600" b="0" dirty="0" smtClean="0">
                <a:latin typeface="Tahoma" pitchFamily="34" charset="0"/>
                <a:cs typeface="Tahoma" pitchFamily="34" charset="0"/>
              </a:rPr>
              <a:t>-Kelley, G., E. A. Ritchie, M. F. </a:t>
            </a:r>
            <a:r>
              <a:rPr lang="en-US" sz="1600" b="0" dirty="0" err="1" smtClean="0">
                <a:latin typeface="Tahoma" pitchFamily="34" charset="0"/>
                <a:cs typeface="Tahoma" pitchFamily="34" charset="0"/>
              </a:rPr>
              <a:t>Pineros</a:t>
            </a:r>
            <a:r>
              <a:rPr lang="en-US" sz="1600" b="0" dirty="0" smtClean="0">
                <a:latin typeface="Tahoma" pitchFamily="34" charset="0"/>
                <a:cs typeface="Tahoma" pitchFamily="34" charset="0"/>
              </a:rPr>
              <a:t>, and J. S. </a:t>
            </a:r>
            <a:r>
              <a:rPr lang="en-US" sz="1600" b="0" dirty="0" err="1" smtClean="0">
                <a:latin typeface="Tahoma" pitchFamily="34" charset="0"/>
                <a:cs typeface="Tahoma" pitchFamily="34" charset="0"/>
              </a:rPr>
              <a:t>Tyo</a:t>
            </a:r>
            <a:r>
              <a:rPr lang="en-US" sz="1600" b="0" dirty="0" smtClean="0">
                <a:latin typeface="Tahoma" pitchFamily="34" charset="0"/>
                <a:cs typeface="Tahoma" pitchFamily="34" charset="0"/>
              </a:rPr>
              <a:t>: Tropical cyclone intensity estimates using the Deviation-Angle Variance Technique: Part I.  Statistics for the 2009-2011 seasons based on intensity bins.  </a:t>
            </a:r>
            <a:r>
              <a:rPr lang="en-US" sz="1600" b="0" i="1" dirty="0" err="1" smtClean="0">
                <a:latin typeface="Tahoma" pitchFamily="34" charset="0"/>
                <a:cs typeface="Tahoma" pitchFamily="34" charset="0"/>
              </a:rPr>
              <a:t>Wea</a:t>
            </a:r>
            <a:r>
              <a:rPr lang="en-US" sz="1600" b="0" i="1" dirty="0" smtClean="0">
                <a:latin typeface="Tahoma" pitchFamily="34" charset="0"/>
                <a:cs typeface="Tahoma" pitchFamily="34" charset="0"/>
              </a:rPr>
              <a:t>. And Forecasting, (In Preparation).</a:t>
            </a:r>
            <a:endParaRPr lang="en-US" sz="1600" b="0" dirty="0">
              <a:latin typeface="Tahoma" pitchFamily="34" charset="0"/>
              <a:cs typeface="Tahoma" pitchFamily="34" charset="0"/>
            </a:endParaRPr>
          </a:p>
          <a:p>
            <a:pPr algn="just" eaLnBrk="1" hangingPunct="1">
              <a:lnSpc>
                <a:spcPct val="100000"/>
              </a:lnSpc>
              <a:buClr>
                <a:srgbClr val="FFFFFF"/>
              </a:buClr>
            </a:pPr>
            <a:endParaRPr lang="en-US" sz="1600" b="0" dirty="0">
              <a:latin typeface="Tahoma" pitchFamily="34" charset="0"/>
              <a:cs typeface="Tahoma" pitchFamily="34" charset="0"/>
            </a:endParaRPr>
          </a:p>
          <a:p>
            <a:pPr algn="just" eaLnBrk="1" hangingPunct="1">
              <a:lnSpc>
                <a:spcPct val="100000"/>
              </a:lnSpc>
              <a:buClr>
                <a:srgbClr val="FFFFFF"/>
              </a:buClr>
            </a:pPr>
            <a:endParaRPr lang="en-GB" sz="1600" b="0" i="1" dirty="0">
              <a:latin typeface="Tahoma" pitchFamily="34" charset="0"/>
              <a:cs typeface="Tahoma" pitchFamily="34" charset="0"/>
            </a:endParaRPr>
          </a:p>
          <a:p>
            <a:pPr algn="just" eaLnBrk="1" hangingPunct="1">
              <a:lnSpc>
                <a:spcPct val="100000"/>
              </a:lnSpc>
              <a:buClr>
                <a:srgbClr val="FFFFFF"/>
              </a:buClr>
            </a:pPr>
            <a:endParaRPr lang="en-GB" sz="1600" b="0" i="1" dirty="0">
              <a:latin typeface="Tahoma" pitchFamily="34" charset="0"/>
            </a:endParaRPr>
          </a:p>
        </p:txBody>
      </p:sp>
      <p:pic>
        <p:nvPicPr>
          <p:cNvPr id="32773" name="Picture 7" descr="UA_Block A- AZ_200-281_fidd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13" name="Picture 33" descr="UA_Block A- AZ_200-281_fidd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9"/>
          <p:cNvSpPr>
            <a:spLocks noChangeArrowheads="1"/>
          </p:cNvSpPr>
          <p:nvPr/>
        </p:nvSpPr>
        <p:spPr bwMode="auto">
          <a:xfrm>
            <a:off x="739588" y="1056625"/>
            <a:ext cx="7426325" cy="9676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smtClean="0">
                <a:solidFill>
                  <a:srgbClr val="FFFFFF"/>
                </a:solidFill>
                <a:latin typeface="Tahoma" pitchFamily="34" charset="0"/>
                <a:ea typeface="DejaVu LGC Sans" charset="0"/>
                <a:cs typeface="DejaVu LGC Sans" charset="0"/>
              </a:rPr>
              <a:t>Training  2004-2009 Testing 2010:  </a:t>
            </a:r>
            <a:r>
              <a:rPr lang="en-US" sz="2400" dirty="0" smtClean="0">
                <a:solidFill>
                  <a:srgbClr val="FFFF00"/>
                </a:solidFill>
                <a:latin typeface="Tahoma" pitchFamily="34" charset="0"/>
                <a:ea typeface="DejaVu LGC Sans" charset="0"/>
                <a:cs typeface="DejaVu LGC Sans" charset="0"/>
              </a:rPr>
              <a:t>RMSE = 13.8kt !!</a:t>
            </a:r>
            <a:endParaRPr lang="en-US" sz="2400" dirty="0">
              <a:solidFill>
                <a:srgbClr val="FFFF00"/>
              </a:solidFill>
              <a:latin typeface="Tahoma" pitchFamily="34" charset="0"/>
              <a:ea typeface="DejaVu LGC Sans" charset="0"/>
              <a:cs typeface="DejaVu LGC Sans" charset="0"/>
            </a:endParaRPr>
          </a:p>
        </p:txBody>
      </p:sp>
      <p:sp>
        <p:nvSpPr>
          <p:cNvPr id="21" name="Text Box 1"/>
          <p:cNvSpPr txBox="1">
            <a:spLocks noChangeArrowheads="1"/>
          </p:cNvSpPr>
          <p:nvPr/>
        </p:nvSpPr>
        <p:spPr bwMode="auto">
          <a:xfrm>
            <a:off x="0" y="231775"/>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pPr>
            <a:r>
              <a:rPr lang="en-GB" sz="2200" dirty="0" smtClean="0">
                <a:solidFill>
                  <a:srgbClr val="E6E64C"/>
                </a:solidFill>
                <a:latin typeface="Tahoma" pitchFamily="34" charset="0"/>
                <a:ea typeface="DejaVu LGC Sans" charset="0"/>
                <a:cs typeface="DejaVu LGC Sans" charset="0"/>
              </a:rPr>
              <a:t>4. DAV Intensity estimation</a:t>
            </a:r>
            <a:endParaRPr lang="en-GB" sz="2200" dirty="0">
              <a:solidFill>
                <a:srgbClr val="E6E64C"/>
              </a:solidFill>
              <a:latin typeface="Tahoma" pitchFamily="34" charset="0"/>
              <a:ea typeface="DejaVu LGC Sans" charset="0"/>
              <a:cs typeface="DejaVu LGC Sans" charset="0"/>
            </a:endParaRPr>
          </a:p>
          <a:p>
            <a:pPr algn="ctr" eaLnBrk="1" hangingPunct="1">
              <a:lnSpc>
                <a:spcPct val="124000"/>
              </a:lnSpc>
            </a:pPr>
            <a:endParaRPr lang="en-GB" sz="2700" dirty="0">
              <a:solidFill>
                <a:srgbClr val="E6E64C"/>
              </a:solidFill>
              <a:latin typeface="Tahoma" pitchFamily="34" charset="0"/>
              <a:ea typeface="DejaVu LGC Sans" charset="0"/>
              <a:cs typeface="DejaVu LGC Sans"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 y="2199862"/>
            <a:ext cx="9144000" cy="1947582"/>
          </a:xfrm>
          <a:prstGeom prst="rect">
            <a:avLst/>
          </a:prstGeom>
        </p:spPr>
      </p:pic>
    </p:spTree>
    <p:extLst>
      <p:ext uri="{BB962C8B-B14F-4D97-AF65-F5344CB8AC3E}">
        <p14:creationId xmlns:p14="http://schemas.microsoft.com/office/powerpoint/2010/main" val="914943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Rectangle 16"/>
          <p:cNvSpPr>
            <a:spLocks noChangeArrowheads="1"/>
          </p:cNvSpPr>
          <p:nvPr/>
        </p:nvSpPr>
        <p:spPr bwMode="auto">
          <a:xfrm>
            <a:off x="457200" y="1203324"/>
            <a:ext cx="8229599" cy="3597276"/>
          </a:xfrm>
          <a:prstGeom prst="rect">
            <a:avLst/>
          </a:prstGeom>
          <a:solidFill>
            <a:srgbClr val="FFFFFF">
              <a:alpha val="32156"/>
            </a:srgbClr>
          </a:solidFill>
          <a:ln w="9525" algn="ctr">
            <a:solidFill>
              <a:schemeClr val="tx1"/>
            </a:solidFill>
            <a:round/>
            <a:headEnd/>
            <a:tailEnd/>
          </a:ln>
        </p:spPr>
        <p:txBody>
          <a:bodyPr/>
          <a:lstStyle/>
          <a:p>
            <a:endParaRPr lang="en-US"/>
          </a:p>
        </p:txBody>
      </p:sp>
      <p:sp>
        <p:nvSpPr>
          <p:cNvPr id="5122" name="Text Box 27"/>
          <p:cNvSpPr txBox="1">
            <a:spLocks noChangeArrowheads="1"/>
          </p:cNvSpPr>
          <p:nvPr/>
        </p:nvSpPr>
        <p:spPr bwMode="auto">
          <a:xfrm>
            <a:off x="0" y="228600"/>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buClr>
                <a:srgbClr val="FFFFFF"/>
              </a:buClr>
            </a:pPr>
            <a:r>
              <a:rPr lang="en-GB" sz="2200" dirty="0">
                <a:solidFill>
                  <a:srgbClr val="E6E64C"/>
                </a:solidFill>
                <a:latin typeface="Tahoma" pitchFamily="34" charset="0"/>
              </a:rPr>
              <a:t>2. Data</a:t>
            </a:r>
          </a:p>
        </p:txBody>
      </p:sp>
      <p:sp>
        <p:nvSpPr>
          <p:cNvPr id="5123" name="Line 28"/>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5124" name="Picture 29" descr="UA_Block A- AZ_200-281_fidd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33"/>
          <p:cNvSpPr txBox="1">
            <a:spLocks noChangeArrowheads="1"/>
          </p:cNvSpPr>
          <p:nvPr/>
        </p:nvSpPr>
        <p:spPr bwMode="auto">
          <a:xfrm>
            <a:off x="769935" y="1852896"/>
            <a:ext cx="7154865" cy="2395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nSpc>
                <a:spcPct val="150000"/>
              </a:lnSpc>
              <a:buClr>
                <a:srgbClr val="FFFFFF"/>
              </a:buClr>
              <a:buFont typeface="Arial" charset="0"/>
              <a:buChar char="•"/>
            </a:pPr>
            <a:r>
              <a:rPr lang="en-GB" sz="2000" dirty="0">
                <a:solidFill>
                  <a:srgbClr val="FFFFFF"/>
                </a:solidFill>
                <a:latin typeface="Tahoma" pitchFamily="34" charset="0"/>
              </a:rPr>
              <a:t> </a:t>
            </a:r>
            <a:r>
              <a:rPr lang="en-GB" sz="2000" dirty="0" smtClean="0">
                <a:solidFill>
                  <a:srgbClr val="FFFFFF"/>
                </a:solidFill>
                <a:latin typeface="Tahoma" pitchFamily="34" charset="0"/>
              </a:rPr>
              <a:t>2004-2010</a:t>
            </a:r>
          </a:p>
          <a:p>
            <a:pPr>
              <a:lnSpc>
                <a:spcPct val="150000"/>
              </a:lnSpc>
              <a:buClr>
                <a:srgbClr val="FFFFFF"/>
              </a:buClr>
              <a:buFont typeface="Arial" charset="0"/>
              <a:buChar char="•"/>
            </a:pPr>
            <a:r>
              <a:rPr lang="en-GB" sz="2000" dirty="0" smtClean="0">
                <a:solidFill>
                  <a:srgbClr val="FFFFFF"/>
                </a:solidFill>
                <a:latin typeface="Tahoma" pitchFamily="34" charset="0"/>
              </a:rPr>
              <a:t> </a:t>
            </a:r>
            <a:r>
              <a:rPr lang="en-GB" sz="2000" dirty="0">
                <a:solidFill>
                  <a:srgbClr val="FFFFFF"/>
                </a:solidFill>
                <a:latin typeface="Tahoma" pitchFamily="34" charset="0"/>
              </a:rPr>
              <a:t>Spatial resolution: 5 km/pixel</a:t>
            </a:r>
          </a:p>
          <a:p>
            <a:pPr>
              <a:lnSpc>
                <a:spcPct val="150000"/>
              </a:lnSpc>
              <a:buClr>
                <a:srgbClr val="FFFFFF"/>
              </a:buClr>
              <a:buFont typeface="Arial" charset="0"/>
              <a:buChar char="•"/>
            </a:pPr>
            <a:r>
              <a:rPr lang="en-GB" sz="2000" dirty="0">
                <a:solidFill>
                  <a:srgbClr val="FFFFFF"/>
                </a:solidFill>
                <a:latin typeface="Tahoma" pitchFamily="34" charset="0"/>
              </a:rPr>
              <a:t> Temporal resolution: 30 min</a:t>
            </a:r>
          </a:p>
          <a:p>
            <a:pPr>
              <a:lnSpc>
                <a:spcPct val="150000"/>
              </a:lnSpc>
              <a:buClr>
                <a:srgbClr val="FFFFFF"/>
              </a:buClr>
              <a:buFont typeface="Arial" charset="0"/>
              <a:buChar char="•"/>
            </a:pPr>
            <a:r>
              <a:rPr lang="en-GB" sz="2000" dirty="0">
                <a:solidFill>
                  <a:srgbClr val="FFFFFF"/>
                </a:solidFill>
                <a:latin typeface="Tahoma" pitchFamily="34" charset="0"/>
              </a:rPr>
              <a:t> 10.7 </a:t>
            </a:r>
            <a:r>
              <a:rPr lang="en-GB" sz="2000" i="1" dirty="0" err="1" smtClean="0">
                <a:solidFill>
                  <a:srgbClr val="FFFFFF"/>
                </a:solidFill>
                <a:latin typeface="Tahoma" pitchFamily="34" charset="0"/>
                <a:cs typeface="Tahoma" pitchFamily="34" charset="0"/>
              </a:rPr>
              <a:t>μ</a:t>
            </a:r>
            <a:r>
              <a:rPr lang="en-GB" sz="2000" i="1" dirty="0" err="1" smtClean="0">
                <a:solidFill>
                  <a:srgbClr val="FFFFFF"/>
                </a:solidFill>
                <a:latin typeface="Tahoma" pitchFamily="34" charset="0"/>
              </a:rPr>
              <a:t>m</a:t>
            </a:r>
            <a:endParaRPr lang="en-GB" sz="2000" i="1" dirty="0" smtClean="0">
              <a:solidFill>
                <a:srgbClr val="FFFFFF"/>
              </a:solidFill>
              <a:latin typeface="Tahoma" pitchFamily="34" charset="0"/>
            </a:endParaRPr>
          </a:p>
          <a:p>
            <a:pPr>
              <a:lnSpc>
                <a:spcPct val="150000"/>
              </a:lnSpc>
              <a:buClr>
                <a:srgbClr val="FFFFFF"/>
              </a:buClr>
              <a:buFont typeface="Arial" charset="0"/>
              <a:buChar char="•"/>
            </a:pPr>
            <a:r>
              <a:rPr lang="en-GB" sz="2000" dirty="0">
                <a:solidFill>
                  <a:srgbClr val="FFFFFF"/>
                </a:solidFill>
                <a:latin typeface="Tahoma" pitchFamily="34" charset="0"/>
              </a:rPr>
              <a:t> </a:t>
            </a:r>
            <a:r>
              <a:rPr lang="en-GB" sz="2000" dirty="0" smtClean="0">
                <a:solidFill>
                  <a:srgbClr val="FFFFFF"/>
                </a:solidFill>
                <a:latin typeface="Tahoma" pitchFamily="34" charset="0"/>
              </a:rPr>
              <a:t>remove overland samples and cases outside the analysis region.</a:t>
            </a:r>
            <a:endParaRPr lang="en-GB" sz="2000" dirty="0">
              <a:solidFill>
                <a:srgbClr val="FFFFFF"/>
              </a:solidFill>
              <a:latin typeface="Tahoma" pitchFamily="34" charset="0"/>
            </a:endParaRPr>
          </a:p>
          <a:p>
            <a:pPr>
              <a:lnSpc>
                <a:spcPct val="98000"/>
              </a:lnSpc>
              <a:buClr>
                <a:srgbClr val="FFFFFF"/>
              </a:buClr>
              <a:buFont typeface="Arial" charset="0"/>
              <a:buChar char="•"/>
            </a:pPr>
            <a:endParaRPr lang="en-GB" sz="1600" dirty="0">
              <a:solidFill>
                <a:srgbClr val="FFFFFF"/>
              </a:solidFill>
              <a:latin typeface="Tahoma" pitchFamily="34" charset="0"/>
            </a:endParaRPr>
          </a:p>
          <a:p>
            <a:pPr algn="ctr">
              <a:lnSpc>
                <a:spcPct val="98000"/>
              </a:lnSpc>
              <a:buClr>
                <a:srgbClr val="FFFFFF"/>
              </a:buClr>
            </a:pPr>
            <a:endParaRPr lang="en-GB" sz="1600" dirty="0">
              <a:solidFill>
                <a:srgbClr val="FFFFFF"/>
              </a:solidFill>
              <a:latin typeface="Tahoma" pitchFamily="34" charset="0"/>
              <a:cs typeface="Times New Roman" pitchFamily="18" charset="0"/>
            </a:endParaRPr>
          </a:p>
        </p:txBody>
      </p:sp>
      <p:sp>
        <p:nvSpPr>
          <p:cNvPr id="5126" name="Rectangle 34"/>
          <p:cNvSpPr>
            <a:spLocks noChangeArrowheads="1"/>
          </p:cNvSpPr>
          <p:nvPr/>
        </p:nvSpPr>
        <p:spPr bwMode="auto">
          <a:xfrm>
            <a:off x="265043" y="1355725"/>
            <a:ext cx="8691631" cy="480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130000"/>
              </a:lnSpc>
              <a:buClr>
                <a:srgbClr val="FFFFFF"/>
              </a:buClr>
            </a:pPr>
            <a:r>
              <a:rPr lang="en-GB" sz="2200" dirty="0">
                <a:solidFill>
                  <a:srgbClr val="E6E64C"/>
                </a:solidFill>
                <a:latin typeface="Tahoma" pitchFamily="34" charset="0"/>
              </a:rPr>
              <a:t>Atlantic and Gulf of Mexico</a:t>
            </a:r>
            <a:r>
              <a:rPr lang="en-GB" sz="2200" dirty="0" smtClean="0">
                <a:solidFill>
                  <a:srgbClr val="E6E64C"/>
                </a:solidFill>
                <a:latin typeface="Tahoma" pitchFamily="34" charset="0"/>
              </a:rPr>
              <a:t>: Infrared Imagery (GOES-E)</a:t>
            </a:r>
            <a:endParaRPr lang="en-US" sz="2200" dirty="0">
              <a:solidFill>
                <a:srgbClr val="E6E64C"/>
              </a:solidFill>
              <a:latin typeface="Tahoma" pitchFamily="34" charset="0"/>
            </a:endParaRPr>
          </a:p>
        </p:txBody>
      </p:sp>
      <p:grpSp>
        <p:nvGrpSpPr>
          <p:cNvPr id="2" name="Group 1"/>
          <p:cNvGrpSpPr/>
          <p:nvPr/>
        </p:nvGrpSpPr>
        <p:grpSpPr>
          <a:xfrm>
            <a:off x="769936" y="5096808"/>
            <a:ext cx="7604125" cy="1477402"/>
            <a:chOff x="693737" y="4035893"/>
            <a:chExt cx="7604125" cy="1477402"/>
          </a:xfrm>
        </p:grpSpPr>
        <p:sp>
          <p:nvSpPr>
            <p:cNvPr id="17" name="Rectangle 16"/>
            <p:cNvSpPr>
              <a:spLocks noChangeArrowheads="1"/>
            </p:cNvSpPr>
            <p:nvPr/>
          </p:nvSpPr>
          <p:spPr bwMode="auto">
            <a:xfrm>
              <a:off x="693737" y="4035893"/>
              <a:ext cx="7604125" cy="1477402"/>
            </a:xfrm>
            <a:prstGeom prst="rect">
              <a:avLst/>
            </a:prstGeom>
            <a:solidFill>
              <a:srgbClr val="FFFFFF">
                <a:alpha val="32156"/>
              </a:srgbClr>
            </a:solidFill>
            <a:ln w="9525" algn="ctr">
              <a:solidFill>
                <a:schemeClr val="tx1"/>
              </a:solidFill>
              <a:round/>
              <a:headEnd/>
              <a:tailEnd/>
            </a:ln>
          </p:spPr>
          <p:txBody>
            <a:bodyPr/>
            <a:lstStyle/>
            <a:p>
              <a:endParaRPr lang="en-US"/>
            </a:p>
          </p:txBody>
        </p:sp>
        <p:sp>
          <p:nvSpPr>
            <p:cNvPr id="18" name="Rectangle 34"/>
            <p:cNvSpPr>
              <a:spLocks noChangeArrowheads="1"/>
            </p:cNvSpPr>
            <p:nvPr/>
          </p:nvSpPr>
          <p:spPr bwMode="auto">
            <a:xfrm>
              <a:off x="907163" y="4264772"/>
              <a:ext cx="7329674" cy="8925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30000"/>
                </a:lnSpc>
                <a:buClr>
                  <a:srgbClr val="FFFFFF"/>
                </a:buClr>
              </a:pPr>
              <a:r>
                <a:rPr lang="en-GB" sz="2000" dirty="0" smtClean="0">
                  <a:solidFill>
                    <a:srgbClr val="E6E64C"/>
                  </a:solidFill>
                  <a:latin typeface="Tahoma" pitchFamily="34" charset="0"/>
                </a:rPr>
                <a:t>Use the Deviation-Angle Variance (DAV) Technique</a:t>
              </a:r>
              <a:r>
                <a:rPr lang="en-US" sz="2000" dirty="0">
                  <a:solidFill>
                    <a:srgbClr val="E6E64C"/>
                  </a:solidFill>
                  <a:latin typeface="Tahoma" pitchFamily="34" charset="0"/>
                </a:rPr>
                <a:t> </a:t>
              </a:r>
              <a:r>
                <a:rPr lang="en-US" sz="2000" dirty="0" smtClean="0">
                  <a:solidFill>
                    <a:srgbClr val="E6E64C"/>
                  </a:solidFill>
                  <a:latin typeface="Tahoma" pitchFamily="34" charset="0"/>
                </a:rPr>
                <a:t>to extract the genesis and intensity estimation signal</a:t>
              </a:r>
              <a:endParaRPr lang="en-GB" sz="2000" dirty="0" smtClean="0">
                <a:solidFill>
                  <a:srgbClr val="E6E64C"/>
                </a:solidFill>
                <a:latin typeface="Tahoma" pitchFamily="34" charset="0"/>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473" t="51468" r="8915" b="6016"/>
          <a:stretch/>
        </p:blipFill>
        <p:spPr bwMode="auto">
          <a:xfrm>
            <a:off x="6564574" y="1288397"/>
            <a:ext cx="2392102" cy="20046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Line 3"/>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2" name="Text Box 14"/>
          <p:cNvSpPr txBox="1">
            <a:spLocks noChangeArrowheads="1"/>
          </p:cNvSpPr>
          <p:nvPr/>
        </p:nvSpPr>
        <p:spPr bwMode="auto">
          <a:xfrm>
            <a:off x="-29502" y="3266661"/>
            <a:ext cx="285236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5pPr>
            <a:lvl6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6pPr>
            <a:lvl7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7pPr>
            <a:lvl8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8pPr>
            <a:lvl9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9pPr>
          </a:lstStyle>
          <a:p>
            <a:pPr algn="ctr">
              <a:lnSpc>
                <a:spcPct val="100000"/>
              </a:lnSpc>
              <a:buFont typeface="Tahoma" pitchFamily="34" charset="0"/>
              <a:buNone/>
              <a:defRPr/>
            </a:pPr>
            <a:r>
              <a:rPr lang="en-GB" sz="2200" dirty="0">
                <a:effectLst>
                  <a:outerShdw blurRad="38100" dist="38100" dir="2700000" algn="tl">
                    <a:srgbClr val="000000"/>
                  </a:outerShdw>
                </a:effectLst>
                <a:latin typeface="Tahoma" pitchFamily="34" charset="0"/>
              </a:rPr>
              <a:t>Artificial </a:t>
            </a:r>
            <a:r>
              <a:rPr lang="en-GB" sz="2200" dirty="0" smtClean="0">
                <a:effectLst>
                  <a:outerShdw blurRad="38100" dist="38100" dir="2700000" algn="tl">
                    <a:srgbClr val="000000"/>
                  </a:outerShdw>
                </a:effectLst>
                <a:latin typeface="Tahoma" pitchFamily="34" charset="0"/>
              </a:rPr>
              <a:t>Hurricane</a:t>
            </a:r>
            <a:endParaRPr lang="en-GB" sz="2200" dirty="0">
              <a:effectLst>
                <a:outerShdw blurRad="38100" dist="38100" dir="2700000" algn="tl">
                  <a:srgbClr val="000000"/>
                </a:outerShdw>
              </a:effectLst>
              <a:latin typeface="Tahoma" pitchFamily="34" charset="0"/>
            </a:endParaRPr>
          </a:p>
        </p:txBody>
      </p:sp>
      <p:sp>
        <p:nvSpPr>
          <p:cNvPr id="6162" name="Text Box 25"/>
          <p:cNvSpPr txBox="1">
            <a:spLocks noChangeArrowheads="1"/>
          </p:cNvSpPr>
          <p:nvPr/>
        </p:nvSpPr>
        <p:spPr bwMode="auto">
          <a:xfrm>
            <a:off x="0" y="228600"/>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buClr>
                <a:srgbClr val="FFFFFF"/>
              </a:buClr>
            </a:pPr>
            <a:r>
              <a:rPr lang="en-GB" sz="2200" dirty="0">
                <a:solidFill>
                  <a:srgbClr val="E6E64C"/>
                </a:solidFill>
                <a:latin typeface="Tahoma" pitchFamily="34" charset="0"/>
                <a:ea typeface="DejaVu LGC Sans" charset="0"/>
                <a:cs typeface="DejaVu LGC Sans" charset="0"/>
              </a:rPr>
              <a:t>3. Methodology</a:t>
            </a:r>
          </a:p>
          <a:p>
            <a:pPr algn="ctr" eaLnBrk="1" hangingPunct="1">
              <a:lnSpc>
                <a:spcPct val="124000"/>
              </a:lnSpc>
            </a:pPr>
            <a:endParaRPr lang="en-GB" sz="2700" dirty="0">
              <a:solidFill>
                <a:srgbClr val="E6E64C"/>
              </a:solidFill>
              <a:latin typeface="Tahoma" pitchFamily="34" charset="0"/>
              <a:ea typeface="DejaVu LGC Sans" charset="0"/>
              <a:cs typeface="DejaVu LGC Sans" charset="0"/>
            </a:endParaRPr>
          </a:p>
        </p:txBody>
      </p:sp>
      <p:pic>
        <p:nvPicPr>
          <p:cNvPr id="23" name="Picture 29" descr="UA_Block A- AZ_200-281_fidd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23"/>
          <p:cNvSpPr>
            <a:spLocks noChangeShapeType="1"/>
          </p:cNvSpPr>
          <p:nvPr/>
        </p:nvSpPr>
        <p:spPr bwMode="auto">
          <a:xfrm>
            <a:off x="2575192" y="2281126"/>
            <a:ext cx="577124" cy="0"/>
          </a:xfrm>
          <a:prstGeom prst="line">
            <a:avLst/>
          </a:prstGeom>
          <a:noFill/>
          <a:ln w="76200" cmpd="tri">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8" name="Group 17"/>
          <p:cNvGrpSpPr/>
          <p:nvPr/>
        </p:nvGrpSpPr>
        <p:grpSpPr>
          <a:xfrm>
            <a:off x="3404207" y="1343707"/>
            <a:ext cx="2150269" cy="1881188"/>
            <a:chOff x="964406" y="4177553"/>
            <a:chExt cx="2150269" cy="1881188"/>
          </a:xfrm>
        </p:grpSpPr>
        <p:pic>
          <p:nvPicPr>
            <p:cNvPr id="29" name="Picture 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478" t="6830" r="10410" b="11522"/>
            <a:stretch/>
          </p:blipFill>
          <p:spPr bwMode="auto">
            <a:xfrm>
              <a:off x="964406" y="4177553"/>
              <a:ext cx="2150269" cy="1881188"/>
            </a:xfrm>
            <a:prstGeom prst="rect">
              <a:avLst/>
            </a:prstGeom>
            <a:noFill/>
            <a:ln w="50800">
              <a:solidFill>
                <a:srgbClr val="FF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 name="Oval 29"/>
            <p:cNvSpPr/>
            <p:nvPr/>
          </p:nvSpPr>
          <p:spPr bwMode="auto">
            <a:xfrm>
              <a:off x="1964916" y="5082776"/>
              <a:ext cx="108441" cy="102763"/>
            </a:xfrm>
            <a:prstGeom prst="ellipse">
              <a:avLst/>
            </a:prstGeom>
            <a:solidFill>
              <a:srgbClr val="C0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cxnSp>
          <p:nvCxnSpPr>
            <p:cNvPr id="31" name="Straight Arrow Connector 30"/>
            <p:cNvCxnSpPr/>
            <p:nvPr/>
          </p:nvCxnSpPr>
          <p:spPr bwMode="auto">
            <a:xfrm>
              <a:off x="1383810" y="4595133"/>
              <a:ext cx="238909" cy="203049"/>
            </a:xfrm>
            <a:prstGeom prst="straightConnector1">
              <a:avLst/>
            </a:prstGeom>
            <a:solidFill>
              <a:srgbClr val="00B8FF"/>
            </a:solidFill>
            <a:ln w="50800" cap="flat" cmpd="sng" algn="ctr">
              <a:solidFill>
                <a:srgbClr val="C00000"/>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3"/>
            <p:cNvCxnSpPr>
              <a:stCxn id="30" idx="1"/>
            </p:cNvCxnSpPr>
            <p:nvPr/>
          </p:nvCxnSpPr>
          <p:spPr bwMode="auto">
            <a:xfrm flipH="1" flipV="1">
              <a:off x="1383811" y="4595135"/>
              <a:ext cx="596986" cy="502690"/>
            </a:xfrm>
            <a:prstGeom prst="line">
              <a:avLst/>
            </a:prstGeom>
            <a:solidFill>
              <a:srgbClr val="00B8FF"/>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H="1">
              <a:off x="2636044" y="4357688"/>
              <a:ext cx="264319" cy="237445"/>
            </a:xfrm>
            <a:prstGeom prst="straightConnector1">
              <a:avLst/>
            </a:prstGeom>
            <a:solidFill>
              <a:srgbClr val="00B8FF"/>
            </a:solidFill>
            <a:ln w="508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30" idx="7"/>
            </p:cNvCxnSpPr>
            <p:nvPr/>
          </p:nvCxnSpPr>
          <p:spPr bwMode="auto">
            <a:xfrm flipV="1">
              <a:off x="2057476" y="4357689"/>
              <a:ext cx="842887" cy="740136"/>
            </a:xfrm>
            <a:prstGeom prst="line">
              <a:avLst/>
            </a:prstGeom>
            <a:solidFill>
              <a:srgbClr val="00B8FF"/>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Group 2"/>
          <p:cNvGrpSpPr/>
          <p:nvPr/>
        </p:nvGrpSpPr>
        <p:grpSpPr>
          <a:xfrm>
            <a:off x="247815" y="1269395"/>
            <a:ext cx="2148840" cy="1910080"/>
            <a:chOff x="247815" y="1269395"/>
            <a:chExt cx="2148840" cy="1910080"/>
          </a:xfrm>
        </p:grpSpPr>
        <p:pic>
          <p:nvPicPr>
            <p:cNvPr id="6152" name="Picture 1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858" t="8798" r="9999" b="14400"/>
            <a:stretch/>
          </p:blipFill>
          <p:spPr bwMode="auto">
            <a:xfrm>
              <a:off x="247815" y="1269395"/>
              <a:ext cx="2148840" cy="1910080"/>
            </a:xfrm>
            <a:prstGeom prst="rect">
              <a:avLst/>
            </a:prstGeom>
            <a:noFill/>
            <a:ln w="19080">
              <a:solidFill>
                <a:srgbClr val="FF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Rectangle 19"/>
            <p:cNvSpPr/>
            <p:nvPr/>
          </p:nvSpPr>
          <p:spPr bwMode="auto">
            <a:xfrm>
              <a:off x="997744" y="1939841"/>
              <a:ext cx="654844" cy="600953"/>
            </a:xfrm>
            <a:prstGeom prst="rect">
              <a:avLst/>
            </a:prstGeom>
            <a:noFill/>
            <a:ln w="349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grpSp>
      <p:sp>
        <p:nvSpPr>
          <p:cNvPr id="21" name="Text Box 14"/>
          <p:cNvSpPr txBox="1">
            <a:spLocks noChangeArrowheads="1"/>
          </p:cNvSpPr>
          <p:nvPr/>
        </p:nvSpPr>
        <p:spPr bwMode="auto">
          <a:xfrm>
            <a:off x="3152316" y="3266661"/>
            <a:ext cx="2536570"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5pPr>
            <a:lvl6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6pPr>
            <a:lvl7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7pPr>
            <a:lvl8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8pPr>
            <a:lvl9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9pPr>
          </a:lstStyle>
          <a:p>
            <a:pPr algn="ctr">
              <a:lnSpc>
                <a:spcPct val="100000"/>
              </a:lnSpc>
              <a:buFont typeface="Tahoma" pitchFamily="34" charset="0"/>
              <a:buNone/>
              <a:defRPr/>
            </a:pPr>
            <a:r>
              <a:rPr lang="en-GB" sz="2200" dirty="0" smtClean="0">
                <a:effectLst>
                  <a:outerShdw blurRad="38100" dist="38100" dir="2700000" algn="tl">
                    <a:srgbClr val="000000"/>
                  </a:outerShdw>
                </a:effectLst>
                <a:latin typeface="Tahoma" pitchFamily="34" charset="0"/>
              </a:rPr>
              <a:t>B</a:t>
            </a:r>
            <a:r>
              <a:rPr lang="en-GB" sz="2200" baseline="-25000" dirty="0" smtClean="0">
                <a:effectLst>
                  <a:outerShdw blurRad="38100" dist="38100" dir="2700000" algn="tl">
                    <a:srgbClr val="000000"/>
                  </a:outerShdw>
                </a:effectLst>
                <a:latin typeface="Tahoma" pitchFamily="34" charset="0"/>
              </a:rPr>
              <a:t>T</a:t>
            </a:r>
            <a:r>
              <a:rPr lang="en-GB" sz="2200" dirty="0" smtClean="0">
                <a:effectLst>
                  <a:outerShdw blurRad="38100" dist="38100" dir="2700000" algn="tl">
                    <a:srgbClr val="000000"/>
                  </a:outerShdw>
                </a:effectLst>
                <a:latin typeface="Tahoma" pitchFamily="34" charset="0"/>
              </a:rPr>
              <a:t> gradient field</a:t>
            </a:r>
            <a:endParaRPr lang="en-GB" sz="2200" dirty="0">
              <a:effectLst>
                <a:outerShdw blurRad="38100" dist="38100" dir="2700000" algn="tl">
                  <a:srgbClr val="000000"/>
                </a:outerShdw>
              </a:effectLst>
              <a:latin typeface="Tahoma" pitchFamily="34" charset="0"/>
            </a:endParaRPr>
          </a:p>
        </p:txBody>
      </p:sp>
      <p:sp>
        <p:nvSpPr>
          <p:cNvPr id="22" name="Line 23"/>
          <p:cNvSpPr>
            <a:spLocks noChangeShapeType="1"/>
          </p:cNvSpPr>
          <p:nvPr/>
        </p:nvSpPr>
        <p:spPr bwMode="auto">
          <a:xfrm>
            <a:off x="5784690" y="2300311"/>
            <a:ext cx="577124" cy="0"/>
          </a:xfrm>
          <a:prstGeom prst="line">
            <a:avLst/>
          </a:prstGeom>
          <a:noFill/>
          <a:ln w="76200" cmpd="tri">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Text Box 14"/>
          <p:cNvSpPr txBox="1">
            <a:spLocks noChangeArrowheads="1"/>
          </p:cNvSpPr>
          <p:nvPr/>
        </p:nvSpPr>
        <p:spPr bwMode="auto">
          <a:xfrm>
            <a:off x="6328511" y="3300139"/>
            <a:ext cx="2778623"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5pPr>
            <a:lvl6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6pPr>
            <a:lvl7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7pPr>
            <a:lvl8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8pPr>
            <a:lvl9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9pPr>
          </a:lstStyle>
          <a:p>
            <a:pPr algn="ctr">
              <a:lnSpc>
                <a:spcPct val="100000"/>
              </a:lnSpc>
              <a:buFont typeface="Tahoma" pitchFamily="34" charset="0"/>
              <a:buNone/>
              <a:defRPr/>
            </a:pPr>
            <a:r>
              <a:rPr lang="en-GB" sz="2200" dirty="0" smtClean="0">
                <a:effectLst>
                  <a:outerShdw blurRad="38100" dist="38100" dir="2700000" algn="tl">
                    <a:srgbClr val="000000"/>
                  </a:outerShdw>
                </a:effectLst>
                <a:latin typeface="Tahoma" pitchFamily="34" charset="0"/>
              </a:rPr>
              <a:t>Variance = 0 deg</a:t>
            </a:r>
            <a:r>
              <a:rPr lang="en-GB" sz="2200" baseline="30000" dirty="0" smtClean="0">
                <a:effectLst>
                  <a:outerShdw blurRad="38100" dist="38100" dir="2700000" algn="tl">
                    <a:srgbClr val="000000"/>
                  </a:outerShdw>
                </a:effectLst>
                <a:latin typeface="Tahoma" pitchFamily="34" charset="0"/>
              </a:rPr>
              <a:t>2</a:t>
            </a:r>
            <a:endParaRPr lang="en-GB" sz="2200" baseline="30000" dirty="0">
              <a:effectLst>
                <a:outerShdw blurRad="38100" dist="38100" dir="2700000" algn="tl">
                  <a:srgbClr val="000000"/>
                </a:outerShdw>
              </a:effectLst>
              <a:latin typeface="Tahoma" pitchFamily="34" charset="0"/>
            </a:endParaRPr>
          </a:p>
        </p:txBody>
      </p:sp>
      <p:sp>
        <p:nvSpPr>
          <p:cNvPr id="27" name="Text Box 14"/>
          <p:cNvSpPr txBox="1">
            <a:spLocks noChangeArrowheads="1"/>
          </p:cNvSpPr>
          <p:nvPr/>
        </p:nvSpPr>
        <p:spPr bwMode="auto">
          <a:xfrm>
            <a:off x="1568132" y="4353438"/>
            <a:ext cx="5890052"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5pPr>
            <a:lvl6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6pPr>
            <a:lvl7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7pPr>
            <a:lvl8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8pPr>
            <a:lvl9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9pPr>
          </a:lstStyle>
          <a:p>
            <a:pPr algn="ctr">
              <a:lnSpc>
                <a:spcPct val="100000"/>
              </a:lnSpc>
              <a:buFont typeface="Tahoma" pitchFamily="34" charset="0"/>
              <a:buNone/>
              <a:defRPr/>
            </a:pPr>
            <a:r>
              <a:rPr lang="en-GB" sz="2200" dirty="0" smtClean="0">
                <a:effectLst>
                  <a:outerShdw blurRad="38100" dist="38100" dir="2700000" algn="tl">
                    <a:srgbClr val="000000"/>
                  </a:outerShdw>
                </a:effectLst>
                <a:latin typeface="Tahoma" pitchFamily="34" charset="0"/>
              </a:rPr>
              <a:t>Map the DAV back to the reference pixel</a:t>
            </a:r>
            <a:endParaRPr lang="en-GB" sz="2200" dirty="0">
              <a:effectLst>
                <a:outerShdw blurRad="38100" dist="38100" dir="2700000" algn="tl">
                  <a:srgbClr val="000000"/>
                </a:outerShdw>
              </a:effectLst>
              <a:latin typeface="Tahom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082" t="11714" r="16814" b="18076"/>
          <a:stretch/>
        </p:blipFill>
        <p:spPr bwMode="auto">
          <a:xfrm>
            <a:off x="234511" y="4363941"/>
            <a:ext cx="2148840" cy="2035743"/>
          </a:xfrm>
          <a:prstGeom prst="rect">
            <a:avLst/>
          </a:prstGeom>
          <a:noFill/>
          <a:ln w="222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Line 3"/>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2" name="Text Box 14"/>
          <p:cNvSpPr txBox="1">
            <a:spLocks noChangeArrowheads="1"/>
          </p:cNvSpPr>
          <p:nvPr/>
        </p:nvSpPr>
        <p:spPr bwMode="auto">
          <a:xfrm>
            <a:off x="44073" y="3733207"/>
            <a:ext cx="8185552"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5pPr>
            <a:lvl6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6pPr>
            <a:lvl7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7pPr>
            <a:lvl8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8pPr>
            <a:lvl9pPr defTabSz="457200" eaLnBrk="0" fontAlgn="base" hangingPunct="0">
              <a:lnSpc>
                <a:spcPts val="4088"/>
              </a:lnSpc>
              <a:spcBef>
                <a:spcPct val="0"/>
              </a:spcBef>
              <a:spcAft>
                <a:spcPct val="0"/>
              </a:spcAft>
              <a:buClr>
                <a:srgbClr val="FFFFFF"/>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ejaVu LGC Sans" charset="0"/>
                <a:cs typeface="DejaVu LGC Sans" charset="0"/>
              </a:defRPr>
            </a:lvl9pPr>
          </a:lstStyle>
          <a:p>
            <a:pPr algn="ctr">
              <a:lnSpc>
                <a:spcPct val="100000"/>
              </a:lnSpc>
              <a:buFont typeface="Tahoma" pitchFamily="34" charset="0"/>
              <a:buNone/>
              <a:defRPr/>
            </a:pPr>
            <a:r>
              <a:rPr lang="en-GB" sz="2200" dirty="0" smtClean="0">
                <a:effectLst>
                  <a:outerShdw blurRad="38100" dist="38100" dir="2700000" algn="tl">
                    <a:srgbClr val="000000"/>
                  </a:outerShdw>
                </a:effectLst>
                <a:latin typeface="Tahoma" pitchFamily="34" charset="0"/>
              </a:rPr>
              <a:t>Choose a different reference pixel and calculate the DAV</a:t>
            </a:r>
            <a:endParaRPr lang="en-GB" sz="2200" dirty="0">
              <a:effectLst>
                <a:outerShdw blurRad="38100" dist="38100" dir="2700000" algn="tl">
                  <a:srgbClr val="000000"/>
                </a:outerShdw>
              </a:effectLst>
              <a:latin typeface="Tahoma" pitchFamily="34" charset="0"/>
            </a:endParaRPr>
          </a:p>
        </p:txBody>
      </p:sp>
      <p:sp>
        <p:nvSpPr>
          <p:cNvPr id="6162" name="Text Box 25"/>
          <p:cNvSpPr txBox="1">
            <a:spLocks noChangeArrowheads="1"/>
          </p:cNvSpPr>
          <p:nvPr/>
        </p:nvSpPr>
        <p:spPr bwMode="auto">
          <a:xfrm>
            <a:off x="0" y="228600"/>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buClr>
                <a:srgbClr val="FFFFFF"/>
              </a:buClr>
            </a:pPr>
            <a:r>
              <a:rPr lang="en-GB" sz="2200" dirty="0">
                <a:solidFill>
                  <a:srgbClr val="E6E64C"/>
                </a:solidFill>
                <a:latin typeface="Tahoma" pitchFamily="34" charset="0"/>
                <a:ea typeface="DejaVu LGC Sans" charset="0"/>
                <a:cs typeface="DejaVu LGC Sans" charset="0"/>
              </a:rPr>
              <a:t>3. Methodology</a:t>
            </a:r>
          </a:p>
          <a:p>
            <a:pPr algn="ctr" eaLnBrk="1" hangingPunct="1">
              <a:lnSpc>
                <a:spcPct val="124000"/>
              </a:lnSpc>
            </a:pPr>
            <a:endParaRPr lang="en-GB" sz="2700" dirty="0">
              <a:solidFill>
                <a:srgbClr val="E6E64C"/>
              </a:solidFill>
              <a:latin typeface="Tahoma" pitchFamily="34" charset="0"/>
              <a:ea typeface="DejaVu LGC Sans" charset="0"/>
              <a:cs typeface="DejaVu LGC Sans" charset="0"/>
            </a:endParaRPr>
          </a:p>
        </p:txBody>
      </p:sp>
      <p:pic>
        <p:nvPicPr>
          <p:cNvPr id="23" name="Picture 29" descr="UA_Block A- AZ_200-281_fidd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23"/>
          <p:cNvSpPr>
            <a:spLocks noChangeShapeType="1"/>
          </p:cNvSpPr>
          <p:nvPr/>
        </p:nvSpPr>
        <p:spPr bwMode="auto">
          <a:xfrm>
            <a:off x="2575192" y="5350434"/>
            <a:ext cx="577124" cy="0"/>
          </a:xfrm>
          <a:prstGeom prst="line">
            <a:avLst/>
          </a:prstGeom>
          <a:noFill/>
          <a:ln w="76200" cmpd="tri">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366" t="4674" r="6646" b="4096"/>
          <a:stretch/>
        </p:blipFill>
        <p:spPr bwMode="auto">
          <a:xfrm>
            <a:off x="3262837" y="4390654"/>
            <a:ext cx="2468880" cy="20116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Line 23"/>
          <p:cNvSpPr>
            <a:spLocks noChangeShapeType="1"/>
          </p:cNvSpPr>
          <p:nvPr/>
        </p:nvSpPr>
        <p:spPr bwMode="auto">
          <a:xfrm>
            <a:off x="5788446" y="5381812"/>
            <a:ext cx="577124" cy="0"/>
          </a:xfrm>
          <a:prstGeom prst="line">
            <a:avLst/>
          </a:prstGeom>
          <a:noFill/>
          <a:ln w="76200" cmpd="tri">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0863" t="6059" r="5474" b="7620"/>
          <a:stretch/>
        </p:blipFill>
        <p:spPr bwMode="auto">
          <a:xfrm>
            <a:off x="8627269" y="4377296"/>
            <a:ext cx="411480" cy="20090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6452" t="11386" r="23420" b="15788"/>
          <a:stretch/>
        </p:blipFill>
        <p:spPr bwMode="auto">
          <a:xfrm>
            <a:off x="6365570" y="4389120"/>
            <a:ext cx="2148840" cy="2011680"/>
          </a:xfrm>
          <a:prstGeom prst="rect">
            <a:avLst/>
          </a:prstGeom>
          <a:noFill/>
          <a:ln w="25400">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5473" t="51468" r="8915" b="6016"/>
          <a:stretch/>
        </p:blipFill>
        <p:spPr bwMode="auto">
          <a:xfrm>
            <a:off x="6564574" y="1288397"/>
            <a:ext cx="2392102" cy="20046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 name="Line 23"/>
          <p:cNvSpPr>
            <a:spLocks noChangeShapeType="1"/>
          </p:cNvSpPr>
          <p:nvPr/>
        </p:nvSpPr>
        <p:spPr bwMode="auto">
          <a:xfrm>
            <a:off x="2575192" y="2281126"/>
            <a:ext cx="577124" cy="0"/>
          </a:xfrm>
          <a:prstGeom prst="line">
            <a:avLst/>
          </a:prstGeom>
          <a:noFill/>
          <a:ln w="76200" cmpd="tri">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7" name="Group 36"/>
          <p:cNvGrpSpPr/>
          <p:nvPr/>
        </p:nvGrpSpPr>
        <p:grpSpPr>
          <a:xfrm>
            <a:off x="3404207" y="1343707"/>
            <a:ext cx="2150269" cy="1881188"/>
            <a:chOff x="964406" y="4177553"/>
            <a:chExt cx="2150269" cy="1881188"/>
          </a:xfrm>
        </p:grpSpPr>
        <p:pic>
          <p:nvPicPr>
            <p:cNvPr id="38" name="Picture 1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478" t="6830" r="10410" b="11522"/>
            <a:stretch/>
          </p:blipFill>
          <p:spPr bwMode="auto">
            <a:xfrm>
              <a:off x="964406" y="4177553"/>
              <a:ext cx="2150269" cy="1881188"/>
            </a:xfrm>
            <a:prstGeom prst="rect">
              <a:avLst/>
            </a:prstGeom>
            <a:noFill/>
            <a:ln w="50800">
              <a:solidFill>
                <a:srgbClr val="FF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 name="Oval 38"/>
            <p:cNvSpPr/>
            <p:nvPr/>
          </p:nvSpPr>
          <p:spPr bwMode="auto">
            <a:xfrm>
              <a:off x="1964916" y="5082776"/>
              <a:ext cx="108441" cy="102763"/>
            </a:xfrm>
            <a:prstGeom prst="ellipse">
              <a:avLst/>
            </a:prstGeom>
            <a:solidFill>
              <a:srgbClr val="C0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cxnSp>
          <p:nvCxnSpPr>
            <p:cNvPr id="40" name="Straight Arrow Connector 39"/>
            <p:cNvCxnSpPr/>
            <p:nvPr/>
          </p:nvCxnSpPr>
          <p:spPr bwMode="auto">
            <a:xfrm>
              <a:off x="1383810" y="4595133"/>
              <a:ext cx="238909" cy="203049"/>
            </a:xfrm>
            <a:prstGeom prst="straightConnector1">
              <a:avLst/>
            </a:prstGeom>
            <a:solidFill>
              <a:srgbClr val="00B8FF"/>
            </a:solidFill>
            <a:ln w="50800" cap="flat" cmpd="sng" algn="ctr">
              <a:solidFill>
                <a:srgbClr val="C00000"/>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39" idx="1"/>
            </p:cNvCxnSpPr>
            <p:nvPr/>
          </p:nvCxnSpPr>
          <p:spPr bwMode="auto">
            <a:xfrm flipH="1" flipV="1">
              <a:off x="1383811" y="4595135"/>
              <a:ext cx="596986" cy="502690"/>
            </a:xfrm>
            <a:prstGeom prst="line">
              <a:avLst/>
            </a:prstGeom>
            <a:solidFill>
              <a:srgbClr val="00B8FF"/>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H="1">
              <a:off x="2636044" y="4357688"/>
              <a:ext cx="264319" cy="237445"/>
            </a:xfrm>
            <a:prstGeom prst="straightConnector1">
              <a:avLst/>
            </a:prstGeom>
            <a:solidFill>
              <a:srgbClr val="00B8FF"/>
            </a:solidFill>
            <a:ln w="508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39" idx="7"/>
            </p:cNvCxnSpPr>
            <p:nvPr/>
          </p:nvCxnSpPr>
          <p:spPr bwMode="auto">
            <a:xfrm flipV="1">
              <a:off x="2057476" y="4357689"/>
              <a:ext cx="842887" cy="740136"/>
            </a:xfrm>
            <a:prstGeom prst="line">
              <a:avLst/>
            </a:prstGeom>
            <a:solidFill>
              <a:srgbClr val="00B8FF"/>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 name="Group 43"/>
          <p:cNvGrpSpPr/>
          <p:nvPr/>
        </p:nvGrpSpPr>
        <p:grpSpPr>
          <a:xfrm>
            <a:off x="247815" y="1269395"/>
            <a:ext cx="2148840" cy="1910080"/>
            <a:chOff x="247815" y="1269395"/>
            <a:chExt cx="2148840" cy="1910080"/>
          </a:xfrm>
        </p:grpSpPr>
        <p:pic>
          <p:nvPicPr>
            <p:cNvPr id="45"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858" t="8798" r="9999" b="14400"/>
            <a:stretch/>
          </p:blipFill>
          <p:spPr bwMode="auto">
            <a:xfrm>
              <a:off x="247815" y="1269395"/>
              <a:ext cx="2148840" cy="1910080"/>
            </a:xfrm>
            <a:prstGeom prst="rect">
              <a:avLst/>
            </a:prstGeom>
            <a:noFill/>
            <a:ln w="19080">
              <a:solidFill>
                <a:srgbClr val="FF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 name="Rectangle 45"/>
            <p:cNvSpPr/>
            <p:nvPr/>
          </p:nvSpPr>
          <p:spPr bwMode="auto">
            <a:xfrm>
              <a:off x="997744" y="1939841"/>
              <a:ext cx="654844" cy="600953"/>
            </a:xfrm>
            <a:prstGeom prst="rect">
              <a:avLst/>
            </a:prstGeom>
            <a:noFill/>
            <a:ln w="349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grpSp>
      <p:sp>
        <p:nvSpPr>
          <p:cNvPr id="48" name="Line 23"/>
          <p:cNvSpPr>
            <a:spLocks noChangeShapeType="1"/>
          </p:cNvSpPr>
          <p:nvPr/>
        </p:nvSpPr>
        <p:spPr bwMode="auto">
          <a:xfrm>
            <a:off x="5784690" y="2300311"/>
            <a:ext cx="577124" cy="0"/>
          </a:xfrm>
          <a:prstGeom prst="line">
            <a:avLst/>
          </a:prstGeom>
          <a:noFill/>
          <a:ln w="76200" cmpd="tri">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8408949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Line 2"/>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2933" name="Text Box 5"/>
          <p:cNvSpPr txBox="1">
            <a:spLocks noChangeArrowheads="1"/>
          </p:cNvSpPr>
          <p:nvPr/>
        </p:nvSpPr>
        <p:spPr bwMode="auto">
          <a:xfrm>
            <a:off x="655320" y="1219200"/>
            <a:ext cx="7772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nSpc>
                <a:spcPct val="154000"/>
              </a:lnSpc>
              <a:buClr>
                <a:srgbClr val="FFFFFF"/>
              </a:buClr>
            </a:pPr>
            <a:r>
              <a:rPr lang="en-US" sz="1000">
                <a:solidFill>
                  <a:srgbClr val="FFFFFF"/>
                </a:solidFill>
                <a:latin typeface="Tahoma" pitchFamily="34" charset="0"/>
                <a:cs typeface="Times New Roman" pitchFamily="18" charset="0"/>
              </a:rPr>
              <a:t> 14 - 00UTC</a:t>
            </a:r>
            <a:r>
              <a:rPr lang="en-US">
                <a:solidFill>
                  <a:srgbClr val="FFFFFF"/>
                </a:solidFill>
                <a:latin typeface="Tahoma" pitchFamily="34" charset="0"/>
                <a:cs typeface="Times New Roman" pitchFamily="18" charset="0"/>
              </a:rPr>
              <a:t>        </a:t>
            </a:r>
            <a:r>
              <a:rPr lang="en-US" sz="1000">
                <a:solidFill>
                  <a:srgbClr val="FFFFFF"/>
                </a:solidFill>
                <a:latin typeface="Tahoma" pitchFamily="34" charset="0"/>
                <a:cs typeface="Times New Roman" pitchFamily="18" charset="0"/>
              </a:rPr>
              <a:t>15 – 00UTC</a:t>
            </a:r>
            <a:r>
              <a:rPr lang="en-US">
                <a:solidFill>
                  <a:srgbClr val="FFFFFF"/>
                </a:solidFill>
                <a:latin typeface="Tahoma" pitchFamily="34" charset="0"/>
                <a:cs typeface="Times New Roman" pitchFamily="18" charset="0"/>
              </a:rPr>
              <a:t> </a:t>
            </a:r>
            <a:r>
              <a:rPr lang="en-US" sz="1000">
                <a:solidFill>
                  <a:srgbClr val="FFFFFF"/>
                </a:solidFill>
                <a:latin typeface="Tahoma" pitchFamily="34" charset="0"/>
                <a:cs typeface="Times New Roman" pitchFamily="18" charset="0"/>
              </a:rPr>
              <a:t>	       15 - 1345UTC         16 – 00UTC 25kt      17 – 00UTC 30kt         17 – 06UTC 35kt</a:t>
            </a:r>
            <a:r>
              <a:rPr lang="en-US">
                <a:solidFill>
                  <a:srgbClr val="FFFFFF"/>
                </a:solidFill>
                <a:latin typeface="Tahoma" pitchFamily="34" charset="0"/>
                <a:cs typeface="Times New Roman" pitchFamily="18" charset="0"/>
              </a:rPr>
              <a:t> </a:t>
            </a:r>
            <a:endParaRPr lang="en-US" sz="1000">
              <a:solidFill>
                <a:srgbClr val="FFFFFF"/>
              </a:solidFill>
              <a:latin typeface="Tahoma" pitchFamily="34" charset="0"/>
              <a:cs typeface="Times New Roman" pitchFamily="18" charset="0"/>
            </a:endParaRPr>
          </a:p>
          <a:p>
            <a:pPr>
              <a:lnSpc>
                <a:spcPct val="154000"/>
              </a:lnSpc>
              <a:buClr>
                <a:srgbClr val="FFFFFF"/>
              </a:buClr>
            </a:pPr>
            <a:endParaRPr lang="en-US" sz="1000">
              <a:solidFill>
                <a:srgbClr val="FFFFFF"/>
              </a:solidFill>
              <a:latin typeface="Tahoma" pitchFamily="34" charset="0"/>
              <a:cs typeface="Times New Roman" pitchFamily="18" charset="0"/>
            </a:endParaRPr>
          </a:p>
          <a:p>
            <a:pPr>
              <a:lnSpc>
                <a:spcPct val="154000"/>
              </a:lnSpc>
              <a:buClr>
                <a:srgbClr val="FFFFFF"/>
              </a:buClr>
            </a:pPr>
            <a:endParaRPr lang="en-US" sz="1000">
              <a:solidFill>
                <a:srgbClr val="FFFFFF"/>
              </a:solidFill>
              <a:latin typeface="Tahoma" pitchFamily="34" charset="0"/>
              <a:cs typeface="Times New Roman" pitchFamily="18" charset="0"/>
            </a:endParaRPr>
          </a:p>
          <a:p>
            <a:pPr algn="ctr">
              <a:lnSpc>
                <a:spcPct val="154000"/>
              </a:lnSpc>
              <a:buClr>
                <a:srgbClr val="FFFFFF"/>
              </a:buClr>
              <a:buFont typeface="Arial" charset="0"/>
              <a:buChar char="•"/>
            </a:pPr>
            <a:endParaRPr lang="en-GB" sz="1000">
              <a:solidFill>
                <a:srgbClr val="FFFFFF"/>
              </a:solidFill>
              <a:latin typeface="Tahoma" pitchFamily="34" charset="0"/>
              <a:cs typeface="Times New Roman" pitchFamily="18" charset="0"/>
            </a:endParaRPr>
          </a:p>
        </p:txBody>
      </p:sp>
      <p:sp>
        <p:nvSpPr>
          <p:cNvPr id="252934" name="Text Box 6"/>
          <p:cNvSpPr txBox="1">
            <a:spLocks noChangeArrowheads="1"/>
          </p:cNvSpPr>
          <p:nvPr/>
        </p:nvSpPr>
        <p:spPr bwMode="auto">
          <a:xfrm>
            <a:off x="1763395" y="3810000"/>
            <a:ext cx="7010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nSpc>
                <a:spcPct val="154000"/>
              </a:lnSpc>
              <a:buClr>
                <a:srgbClr val="FFFFFF"/>
              </a:buClr>
            </a:pPr>
            <a:r>
              <a:rPr lang="en-US" sz="1000">
                <a:solidFill>
                  <a:srgbClr val="FFFFFF"/>
                </a:solidFill>
                <a:latin typeface="Tahoma" pitchFamily="34" charset="0"/>
                <a:cs typeface="Times New Roman" pitchFamily="18" charset="0"/>
              </a:rPr>
              <a:t>    18 – 00UTC 55kt</a:t>
            </a:r>
            <a:r>
              <a:rPr lang="en-US">
                <a:solidFill>
                  <a:srgbClr val="FFFFFF"/>
                </a:solidFill>
                <a:latin typeface="Tahoma" pitchFamily="34" charset="0"/>
                <a:cs typeface="Times New Roman" pitchFamily="18" charset="0"/>
              </a:rPr>
              <a:t>   </a:t>
            </a:r>
            <a:r>
              <a:rPr lang="en-US" sz="1000">
                <a:solidFill>
                  <a:srgbClr val="FFFFFF"/>
                </a:solidFill>
                <a:latin typeface="Tahoma" pitchFamily="34" charset="0"/>
                <a:cs typeface="Times New Roman" pitchFamily="18" charset="0"/>
              </a:rPr>
              <a:t>19 -  00UTC 130kt</a:t>
            </a:r>
            <a:r>
              <a:rPr lang="en-US">
                <a:solidFill>
                  <a:srgbClr val="FFFFFF"/>
                </a:solidFill>
                <a:latin typeface="Tahoma" pitchFamily="34" charset="0"/>
                <a:cs typeface="Times New Roman" pitchFamily="18" charset="0"/>
              </a:rPr>
              <a:t>  </a:t>
            </a:r>
            <a:r>
              <a:rPr lang="en-US" sz="1000">
                <a:solidFill>
                  <a:srgbClr val="FFFFFF"/>
                </a:solidFill>
                <a:latin typeface="Tahoma" pitchFamily="34" charset="0"/>
                <a:cs typeface="Times New Roman" pitchFamily="18" charset="0"/>
              </a:rPr>
              <a:t>20 -  00UTC  135kt    21 - 00UTC 130kt     22 - 00UTC 120kt</a:t>
            </a:r>
          </a:p>
          <a:p>
            <a:pPr>
              <a:lnSpc>
                <a:spcPct val="154000"/>
              </a:lnSpc>
              <a:buClr>
                <a:srgbClr val="FFFFFF"/>
              </a:buClr>
            </a:pPr>
            <a:endParaRPr lang="en-US" sz="1000">
              <a:solidFill>
                <a:srgbClr val="FFFFFF"/>
              </a:solidFill>
              <a:latin typeface="Tahoma" pitchFamily="34" charset="0"/>
              <a:cs typeface="Times New Roman" pitchFamily="18" charset="0"/>
            </a:endParaRPr>
          </a:p>
          <a:p>
            <a:pPr>
              <a:lnSpc>
                <a:spcPct val="154000"/>
              </a:lnSpc>
              <a:buClr>
                <a:srgbClr val="FFFFFF"/>
              </a:buClr>
            </a:pPr>
            <a:endParaRPr lang="en-US" sz="1000">
              <a:solidFill>
                <a:srgbClr val="FFFFFF"/>
              </a:solidFill>
              <a:latin typeface="Tahoma" pitchFamily="34" charset="0"/>
              <a:cs typeface="Times New Roman" pitchFamily="18" charset="0"/>
            </a:endParaRPr>
          </a:p>
          <a:p>
            <a:pPr algn="ctr">
              <a:lnSpc>
                <a:spcPct val="154000"/>
              </a:lnSpc>
              <a:buClr>
                <a:srgbClr val="FFFFFF"/>
              </a:buClr>
              <a:buFont typeface="Arial" charset="0"/>
              <a:buChar char="•"/>
            </a:pPr>
            <a:endParaRPr lang="en-GB" sz="1000">
              <a:solidFill>
                <a:srgbClr val="FFFFFF"/>
              </a:solidFill>
              <a:latin typeface="Tahoma" pitchFamily="34" charset="0"/>
              <a:cs typeface="Times New Roman" pitchFamily="18" charset="0"/>
            </a:endParaRPr>
          </a:p>
        </p:txBody>
      </p:sp>
      <p:sp>
        <p:nvSpPr>
          <p:cNvPr id="252935" name="Rectangle 7"/>
          <p:cNvSpPr>
            <a:spLocks noChangeArrowheads="1"/>
          </p:cNvSpPr>
          <p:nvPr/>
        </p:nvSpPr>
        <p:spPr bwMode="auto">
          <a:xfrm>
            <a:off x="1143000" y="838200"/>
            <a:ext cx="7086600" cy="6111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ts val="4088"/>
              </a:lnSpc>
              <a:buClr>
                <a:srgbClr val="FFFFFF"/>
              </a:buClr>
            </a:pPr>
            <a:r>
              <a:rPr lang="en-GB" sz="1500">
                <a:solidFill>
                  <a:srgbClr val="FFFF00"/>
                </a:solidFill>
                <a:latin typeface="Tahoma" pitchFamily="34" charset="0"/>
              </a:rPr>
              <a:t>Hurricane Wilma (October 2005)</a:t>
            </a:r>
            <a:endParaRPr lang="en-US" sz="1500">
              <a:solidFill>
                <a:srgbClr val="FFFF00"/>
              </a:solidFill>
              <a:latin typeface="Tahoma" pitchFamily="34" charset="0"/>
            </a:endParaRPr>
          </a:p>
        </p:txBody>
      </p:sp>
      <p:grpSp>
        <p:nvGrpSpPr>
          <p:cNvPr id="252936" name="Group 8"/>
          <p:cNvGrpSpPr>
            <a:grpSpLocks/>
          </p:cNvGrpSpPr>
          <p:nvPr/>
        </p:nvGrpSpPr>
        <p:grpSpPr bwMode="auto">
          <a:xfrm>
            <a:off x="579120" y="1676400"/>
            <a:ext cx="7772400" cy="2209800"/>
            <a:chOff x="480" y="1056"/>
            <a:chExt cx="4896" cy="1392"/>
          </a:xfrm>
        </p:grpSpPr>
        <p:pic>
          <p:nvPicPr>
            <p:cNvPr id="252937" name="Picture 9" descr="05101400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056"/>
              <a:ext cx="816" cy="696"/>
            </a:xfrm>
            <a:prstGeom prst="rect">
              <a:avLst/>
            </a:prstGeom>
            <a:noFill/>
            <a:extLst>
              <a:ext uri="{909E8E84-426E-40DD-AFC4-6F175D3DCCD1}">
                <a14:hiddenFill xmlns:a14="http://schemas.microsoft.com/office/drawing/2010/main">
                  <a:solidFill>
                    <a:srgbClr val="FFFFFF"/>
                  </a:solidFill>
                </a14:hiddenFill>
              </a:ext>
            </a:extLst>
          </p:spPr>
        </p:pic>
        <p:pic>
          <p:nvPicPr>
            <p:cNvPr id="252938" name="Picture 10" descr="05101400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1752"/>
              <a:ext cx="816" cy="696"/>
            </a:xfrm>
            <a:prstGeom prst="rect">
              <a:avLst/>
            </a:prstGeom>
            <a:noFill/>
            <a:extLst>
              <a:ext uri="{909E8E84-426E-40DD-AFC4-6F175D3DCCD1}">
                <a14:hiddenFill xmlns:a14="http://schemas.microsoft.com/office/drawing/2010/main">
                  <a:solidFill>
                    <a:srgbClr val="FFFFFF"/>
                  </a:solidFill>
                </a14:hiddenFill>
              </a:ext>
            </a:extLst>
          </p:spPr>
        </p:pic>
        <p:pic>
          <p:nvPicPr>
            <p:cNvPr id="252939" name="Picture 11" descr="05101500_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1056"/>
              <a:ext cx="816" cy="696"/>
            </a:xfrm>
            <a:prstGeom prst="rect">
              <a:avLst/>
            </a:prstGeom>
            <a:noFill/>
            <a:extLst>
              <a:ext uri="{909E8E84-426E-40DD-AFC4-6F175D3DCCD1}">
                <a14:hiddenFill xmlns:a14="http://schemas.microsoft.com/office/drawing/2010/main">
                  <a:solidFill>
                    <a:srgbClr val="FFFFFF"/>
                  </a:solidFill>
                </a14:hiddenFill>
              </a:ext>
            </a:extLst>
          </p:spPr>
        </p:pic>
        <p:pic>
          <p:nvPicPr>
            <p:cNvPr id="252940" name="Picture 12" descr="05101500_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 y="1752"/>
              <a:ext cx="816" cy="696"/>
            </a:xfrm>
            <a:prstGeom prst="rect">
              <a:avLst/>
            </a:prstGeom>
            <a:noFill/>
            <a:extLst>
              <a:ext uri="{909E8E84-426E-40DD-AFC4-6F175D3DCCD1}">
                <a14:hiddenFill xmlns:a14="http://schemas.microsoft.com/office/drawing/2010/main">
                  <a:solidFill>
                    <a:srgbClr val="FFFFFF"/>
                  </a:solidFill>
                </a14:hiddenFill>
              </a:ext>
            </a:extLst>
          </p:spPr>
        </p:pic>
        <p:pic>
          <p:nvPicPr>
            <p:cNvPr id="252941" name="Picture 13" descr="05101563_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 y="1056"/>
              <a:ext cx="816" cy="735"/>
            </a:xfrm>
            <a:prstGeom prst="rect">
              <a:avLst/>
            </a:prstGeom>
            <a:noFill/>
            <a:extLst>
              <a:ext uri="{909E8E84-426E-40DD-AFC4-6F175D3DCCD1}">
                <a14:hiddenFill xmlns:a14="http://schemas.microsoft.com/office/drawing/2010/main">
                  <a:solidFill>
                    <a:srgbClr val="FFFFFF"/>
                  </a:solidFill>
                </a14:hiddenFill>
              </a:ext>
            </a:extLst>
          </p:spPr>
        </p:pic>
        <p:pic>
          <p:nvPicPr>
            <p:cNvPr id="252942" name="Picture 14" descr="05101563_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2" y="1752"/>
              <a:ext cx="816" cy="696"/>
            </a:xfrm>
            <a:prstGeom prst="rect">
              <a:avLst/>
            </a:prstGeom>
            <a:noFill/>
            <a:extLst>
              <a:ext uri="{909E8E84-426E-40DD-AFC4-6F175D3DCCD1}">
                <a14:hiddenFill xmlns:a14="http://schemas.microsoft.com/office/drawing/2010/main">
                  <a:solidFill>
                    <a:srgbClr val="FFFFFF"/>
                  </a:solidFill>
                </a14:hiddenFill>
              </a:ext>
            </a:extLst>
          </p:spPr>
        </p:pic>
        <p:pic>
          <p:nvPicPr>
            <p:cNvPr id="252943" name="Picture 15" descr="05101600_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8" y="1056"/>
              <a:ext cx="816" cy="696"/>
            </a:xfrm>
            <a:prstGeom prst="rect">
              <a:avLst/>
            </a:prstGeom>
            <a:noFill/>
            <a:extLst>
              <a:ext uri="{909E8E84-426E-40DD-AFC4-6F175D3DCCD1}">
                <a14:hiddenFill xmlns:a14="http://schemas.microsoft.com/office/drawing/2010/main">
                  <a:solidFill>
                    <a:srgbClr val="FFFFFF"/>
                  </a:solidFill>
                </a14:hiddenFill>
              </a:ext>
            </a:extLst>
          </p:spPr>
        </p:pic>
        <p:pic>
          <p:nvPicPr>
            <p:cNvPr id="252944" name="Picture 16" descr="05101600_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8" y="1752"/>
              <a:ext cx="816" cy="696"/>
            </a:xfrm>
            <a:prstGeom prst="rect">
              <a:avLst/>
            </a:prstGeom>
            <a:noFill/>
            <a:extLst>
              <a:ext uri="{909E8E84-426E-40DD-AFC4-6F175D3DCCD1}">
                <a14:hiddenFill xmlns:a14="http://schemas.microsoft.com/office/drawing/2010/main">
                  <a:solidFill>
                    <a:srgbClr val="FFFFFF"/>
                  </a:solidFill>
                </a14:hiddenFill>
              </a:ext>
            </a:extLst>
          </p:spPr>
        </p:pic>
        <p:pic>
          <p:nvPicPr>
            <p:cNvPr id="252945" name="Picture 17" descr="05101700_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4" y="1056"/>
              <a:ext cx="816" cy="692"/>
            </a:xfrm>
            <a:prstGeom prst="rect">
              <a:avLst/>
            </a:prstGeom>
            <a:noFill/>
            <a:extLst>
              <a:ext uri="{909E8E84-426E-40DD-AFC4-6F175D3DCCD1}">
                <a14:hiddenFill xmlns:a14="http://schemas.microsoft.com/office/drawing/2010/main">
                  <a:solidFill>
                    <a:srgbClr val="FFFFFF"/>
                  </a:solidFill>
                </a14:hiddenFill>
              </a:ext>
            </a:extLst>
          </p:spPr>
        </p:pic>
        <p:pic>
          <p:nvPicPr>
            <p:cNvPr id="252946" name="Picture 18" descr="05101700_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4" y="1752"/>
              <a:ext cx="816" cy="696"/>
            </a:xfrm>
            <a:prstGeom prst="rect">
              <a:avLst/>
            </a:prstGeom>
            <a:noFill/>
            <a:extLst>
              <a:ext uri="{909E8E84-426E-40DD-AFC4-6F175D3DCCD1}">
                <a14:hiddenFill xmlns:a14="http://schemas.microsoft.com/office/drawing/2010/main">
                  <a:solidFill>
                    <a:srgbClr val="FFFFFF"/>
                  </a:solidFill>
                </a14:hiddenFill>
              </a:ext>
            </a:extLst>
          </p:spPr>
        </p:pic>
        <p:pic>
          <p:nvPicPr>
            <p:cNvPr id="252947" name="Picture 19" descr="05101706_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0" y="1752"/>
              <a:ext cx="816" cy="696"/>
            </a:xfrm>
            <a:prstGeom prst="rect">
              <a:avLst/>
            </a:prstGeom>
            <a:noFill/>
            <a:extLst>
              <a:ext uri="{909E8E84-426E-40DD-AFC4-6F175D3DCCD1}">
                <a14:hiddenFill xmlns:a14="http://schemas.microsoft.com/office/drawing/2010/main">
                  <a:solidFill>
                    <a:srgbClr val="FFFFFF"/>
                  </a:solidFill>
                </a14:hiddenFill>
              </a:ext>
            </a:extLst>
          </p:spPr>
        </p:pic>
        <p:pic>
          <p:nvPicPr>
            <p:cNvPr id="252948" name="Picture 20" descr="05101706_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60" y="1056"/>
              <a:ext cx="816" cy="6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2949" name="Group 21"/>
          <p:cNvGrpSpPr>
            <a:grpSpLocks/>
          </p:cNvGrpSpPr>
          <p:nvPr/>
        </p:nvGrpSpPr>
        <p:grpSpPr bwMode="auto">
          <a:xfrm>
            <a:off x="1915795" y="4343400"/>
            <a:ext cx="6477000" cy="2209800"/>
            <a:chOff x="864" y="2736"/>
            <a:chExt cx="4080" cy="1392"/>
          </a:xfrm>
        </p:grpSpPr>
        <p:pic>
          <p:nvPicPr>
            <p:cNvPr id="252950" name="Picture 22" descr="05101800_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4" y="2736"/>
              <a:ext cx="823" cy="692"/>
            </a:xfrm>
            <a:prstGeom prst="rect">
              <a:avLst/>
            </a:prstGeom>
            <a:noFill/>
            <a:extLst>
              <a:ext uri="{909E8E84-426E-40DD-AFC4-6F175D3DCCD1}">
                <a14:hiddenFill xmlns:a14="http://schemas.microsoft.com/office/drawing/2010/main">
                  <a:solidFill>
                    <a:srgbClr val="FFFFFF"/>
                  </a:solidFill>
                </a14:hiddenFill>
              </a:ext>
            </a:extLst>
          </p:spPr>
        </p:pic>
        <p:pic>
          <p:nvPicPr>
            <p:cNvPr id="252951" name="Picture 23" descr="05101800_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4" y="3432"/>
              <a:ext cx="823" cy="696"/>
            </a:xfrm>
            <a:prstGeom prst="rect">
              <a:avLst/>
            </a:prstGeom>
            <a:noFill/>
            <a:extLst>
              <a:ext uri="{909E8E84-426E-40DD-AFC4-6F175D3DCCD1}">
                <a14:hiddenFill xmlns:a14="http://schemas.microsoft.com/office/drawing/2010/main">
                  <a:solidFill>
                    <a:srgbClr val="FFFFFF"/>
                  </a:solidFill>
                </a14:hiddenFill>
              </a:ext>
            </a:extLst>
          </p:spPr>
        </p:pic>
        <p:pic>
          <p:nvPicPr>
            <p:cNvPr id="252952" name="Picture 24" descr="05101900_a"/>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80" y="2736"/>
              <a:ext cx="814" cy="696"/>
            </a:xfrm>
            <a:prstGeom prst="rect">
              <a:avLst/>
            </a:prstGeom>
            <a:noFill/>
            <a:extLst>
              <a:ext uri="{909E8E84-426E-40DD-AFC4-6F175D3DCCD1}">
                <a14:hiddenFill xmlns:a14="http://schemas.microsoft.com/office/drawing/2010/main">
                  <a:solidFill>
                    <a:srgbClr val="FFFFFF"/>
                  </a:solidFill>
                </a14:hiddenFill>
              </a:ext>
            </a:extLst>
          </p:spPr>
        </p:pic>
        <p:pic>
          <p:nvPicPr>
            <p:cNvPr id="252953" name="Picture 25" descr="05101900_b"/>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78" y="3432"/>
              <a:ext cx="814" cy="696"/>
            </a:xfrm>
            <a:prstGeom prst="rect">
              <a:avLst/>
            </a:prstGeom>
            <a:noFill/>
            <a:extLst>
              <a:ext uri="{909E8E84-426E-40DD-AFC4-6F175D3DCCD1}">
                <a14:hiddenFill xmlns:a14="http://schemas.microsoft.com/office/drawing/2010/main">
                  <a:solidFill>
                    <a:srgbClr val="FFFFFF"/>
                  </a:solidFill>
                </a14:hiddenFill>
              </a:ext>
            </a:extLst>
          </p:spPr>
        </p:pic>
        <p:pic>
          <p:nvPicPr>
            <p:cNvPr id="252954" name="Picture 26" descr="05102000_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92" y="2736"/>
              <a:ext cx="814" cy="693"/>
            </a:xfrm>
            <a:prstGeom prst="rect">
              <a:avLst/>
            </a:prstGeom>
            <a:noFill/>
            <a:extLst>
              <a:ext uri="{909E8E84-426E-40DD-AFC4-6F175D3DCCD1}">
                <a14:hiddenFill xmlns:a14="http://schemas.microsoft.com/office/drawing/2010/main">
                  <a:solidFill>
                    <a:srgbClr val="FFFFFF"/>
                  </a:solidFill>
                </a14:hiddenFill>
              </a:ext>
            </a:extLst>
          </p:spPr>
        </p:pic>
        <p:pic>
          <p:nvPicPr>
            <p:cNvPr id="252955" name="Picture 27" descr="05102000_b"/>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2" y="3432"/>
              <a:ext cx="814" cy="696"/>
            </a:xfrm>
            <a:prstGeom prst="rect">
              <a:avLst/>
            </a:prstGeom>
            <a:noFill/>
            <a:extLst>
              <a:ext uri="{909E8E84-426E-40DD-AFC4-6F175D3DCCD1}">
                <a14:hiddenFill xmlns:a14="http://schemas.microsoft.com/office/drawing/2010/main">
                  <a:solidFill>
                    <a:srgbClr val="FFFFFF"/>
                  </a:solidFill>
                </a14:hiddenFill>
              </a:ext>
            </a:extLst>
          </p:spPr>
        </p:pic>
        <p:pic>
          <p:nvPicPr>
            <p:cNvPr id="252956" name="Picture 28" descr="05102100_a"/>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06" y="2736"/>
              <a:ext cx="824" cy="693"/>
            </a:xfrm>
            <a:prstGeom prst="rect">
              <a:avLst/>
            </a:prstGeom>
            <a:noFill/>
            <a:extLst>
              <a:ext uri="{909E8E84-426E-40DD-AFC4-6F175D3DCCD1}">
                <a14:hiddenFill xmlns:a14="http://schemas.microsoft.com/office/drawing/2010/main">
                  <a:solidFill>
                    <a:srgbClr val="FFFFFF"/>
                  </a:solidFill>
                </a14:hiddenFill>
              </a:ext>
            </a:extLst>
          </p:spPr>
        </p:pic>
        <p:pic>
          <p:nvPicPr>
            <p:cNvPr id="252957" name="Picture 29" descr="05102100_b"/>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06" y="3432"/>
              <a:ext cx="824" cy="696"/>
            </a:xfrm>
            <a:prstGeom prst="rect">
              <a:avLst/>
            </a:prstGeom>
            <a:noFill/>
            <a:extLst>
              <a:ext uri="{909E8E84-426E-40DD-AFC4-6F175D3DCCD1}">
                <a14:hiddenFill xmlns:a14="http://schemas.microsoft.com/office/drawing/2010/main">
                  <a:solidFill>
                    <a:srgbClr val="FFFFFF"/>
                  </a:solidFill>
                </a14:hiddenFill>
              </a:ext>
            </a:extLst>
          </p:spPr>
        </p:pic>
        <p:pic>
          <p:nvPicPr>
            <p:cNvPr id="252958" name="Picture 30" descr="05102200_a"/>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28" y="2736"/>
              <a:ext cx="816" cy="696"/>
            </a:xfrm>
            <a:prstGeom prst="rect">
              <a:avLst/>
            </a:prstGeom>
            <a:noFill/>
            <a:extLst>
              <a:ext uri="{909E8E84-426E-40DD-AFC4-6F175D3DCCD1}">
                <a14:hiddenFill xmlns:a14="http://schemas.microsoft.com/office/drawing/2010/main">
                  <a:solidFill>
                    <a:srgbClr val="FFFFFF"/>
                  </a:solidFill>
                </a14:hiddenFill>
              </a:ext>
            </a:extLst>
          </p:spPr>
        </p:pic>
        <p:pic>
          <p:nvPicPr>
            <p:cNvPr id="252959" name="Picture 31" descr="05102200_b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28" y="3432"/>
              <a:ext cx="816" cy="696"/>
            </a:xfrm>
            <a:prstGeom prst="rect">
              <a:avLst/>
            </a:prstGeom>
            <a:noFill/>
            <a:extLst>
              <a:ext uri="{909E8E84-426E-40DD-AFC4-6F175D3DCCD1}">
                <a14:hiddenFill xmlns:a14="http://schemas.microsoft.com/office/drawing/2010/main">
                  <a:solidFill>
                    <a:srgbClr val="FFFFFF"/>
                  </a:solidFill>
                </a14:hiddenFill>
              </a:ext>
            </a:extLst>
          </p:spPr>
        </p:pic>
      </p:grpSp>
      <p:sp>
        <p:nvSpPr>
          <p:cNvPr id="252960" name="Text Box 32"/>
          <p:cNvSpPr txBox="1">
            <a:spLocks noChangeArrowheads="1"/>
          </p:cNvSpPr>
          <p:nvPr/>
        </p:nvSpPr>
        <p:spPr bwMode="auto">
          <a:xfrm>
            <a:off x="0" y="228600"/>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gn="ctr" eaLnBrk="0" hangingPunct="0">
              <a:lnSpc>
                <a:spcPct val="100000"/>
              </a:lnSpc>
              <a:buClrTx/>
              <a:buSzTx/>
              <a:buFontTx/>
              <a:buNone/>
            </a:pPr>
            <a:r>
              <a:rPr lang="en-GB" sz="2200" dirty="0" smtClean="0">
                <a:solidFill>
                  <a:srgbClr val="E6E64C"/>
                </a:solidFill>
                <a:latin typeface="Tahoma" pitchFamily="34" charset="0"/>
              </a:rPr>
              <a:t>3. Map </a:t>
            </a:r>
            <a:r>
              <a:rPr lang="en-GB" sz="2200" dirty="0">
                <a:solidFill>
                  <a:srgbClr val="E6E64C"/>
                </a:solidFill>
                <a:latin typeface="Tahoma" pitchFamily="34" charset="0"/>
              </a:rPr>
              <a:t>of Variances</a:t>
            </a:r>
          </a:p>
        </p:txBody>
      </p:sp>
      <p:pic>
        <p:nvPicPr>
          <p:cNvPr id="252961" name="Picture 33" descr="UA_Block A- AZ_200-281_fiddled"/>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extLst>
            <a:ext uri="{909E8E84-426E-40DD-AFC4-6F175D3DCCD1}">
              <a14:hiddenFill xmlns:a14="http://schemas.microsoft.com/office/drawing/2010/main">
                <a:solidFill>
                  <a:srgbClr val="FFFFFF"/>
                </a:solidFill>
              </a14:hiddenFill>
            </a:ext>
          </a:extLst>
        </p:spPr>
      </p:pic>
      <p:sp>
        <p:nvSpPr>
          <p:cNvPr id="32" name="Oval 1"/>
          <p:cNvSpPr>
            <a:spLocks noChangeArrowheads="1"/>
          </p:cNvSpPr>
          <p:nvPr/>
        </p:nvSpPr>
        <p:spPr bwMode="auto">
          <a:xfrm>
            <a:off x="3284593" y="3093242"/>
            <a:ext cx="466725" cy="481013"/>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Oval 1"/>
          <p:cNvSpPr>
            <a:spLocks noChangeArrowheads="1"/>
          </p:cNvSpPr>
          <p:nvPr/>
        </p:nvSpPr>
        <p:spPr bwMode="auto">
          <a:xfrm>
            <a:off x="2102326" y="5916004"/>
            <a:ext cx="466725" cy="481013"/>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Oval 1"/>
          <p:cNvSpPr>
            <a:spLocks noChangeArrowheads="1"/>
          </p:cNvSpPr>
          <p:nvPr/>
        </p:nvSpPr>
        <p:spPr bwMode="auto">
          <a:xfrm>
            <a:off x="4815690" y="5672136"/>
            <a:ext cx="466725" cy="481013"/>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Oval 1"/>
          <p:cNvSpPr>
            <a:spLocks noChangeArrowheads="1"/>
          </p:cNvSpPr>
          <p:nvPr/>
        </p:nvSpPr>
        <p:spPr bwMode="auto">
          <a:xfrm>
            <a:off x="6213157" y="5723264"/>
            <a:ext cx="466725" cy="481013"/>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Oval 1"/>
          <p:cNvSpPr>
            <a:spLocks noChangeArrowheads="1"/>
          </p:cNvSpPr>
          <p:nvPr/>
        </p:nvSpPr>
        <p:spPr bwMode="auto">
          <a:xfrm>
            <a:off x="7511732" y="5862216"/>
            <a:ext cx="466725" cy="481013"/>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Oval 1"/>
          <p:cNvSpPr>
            <a:spLocks noChangeArrowheads="1"/>
          </p:cNvSpPr>
          <p:nvPr/>
        </p:nvSpPr>
        <p:spPr bwMode="auto">
          <a:xfrm>
            <a:off x="7470457" y="3227294"/>
            <a:ext cx="466725" cy="346962"/>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Oval 1"/>
          <p:cNvSpPr>
            <a:spLocks noChangeArrowheads="1"/>
          </p:cNvSpPr>
          <p:nvPr/>
        </p:nvSpPr>
        <p:spPr bwMode="auto">
          <a:xfrm>
            <a:off x="5952807" y="3093243"/>
            <a:ext cx="466725" cy="481013"/>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Oval 1"/>
          <p:cNvSpPr>
            <a:spLocks noChangeArrowheads="1"/>
          </p:cNvSpPr>
          <p:nvPr/>
        </p:nvSpPr>
        <p:spPr bwMode="auto">
          <a:xfrm>
            <a:off x="4650777" y="3110051"/>
            <a:ext cx="466725" cy="481013"/>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Oval 1"/>
          <p:cNvSpPr>
            <a:spLocks noChangeArrowheads="1"/>
          </p:cNvSpPr>
          <p:nvPr/>
        </p:nvSpPr>
        <p:spPr bwMode="auto">
          <a:xfrm>
            <a:off x="3390582" y="5760243"/>
            <a:ext cx="466725" cy="481013"/>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Oval 1"/>
          <p:cNvSpPr>
            <a:spLocks noChangeArrowheads="1"/>
          </p:cNvSpPr>
          <p:nvPr/>
        </p:nvSpPr>
        <p:spPr bwMode="auto">
          <a:xfrm>
            <a:off x="2075665" y="2986787"/>
            <a:ext cx="466725" cy="481013"/>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Oval 1"/>
          <p:cNvSpPr>
            <a:spLocks noChangeArrowheads="1"/>
          </p:cNvSpPr>
          <p:nvPr/>
        </p:nvSpPr>
        <p:spPr bwMode="auto">
          <a:xfrm>
            <a:off x="1056583" y="2919762"/>
            <a:ext cx="466725" cy="481013"/>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43" name="Straight Arrow Connector 15"/>
          <p:cNvCxnSpPr>
            <a:cxnSpLocks noChangeShapeType="1"/>
          </p:cNvCxnSpPr>
          <p:nvPr/>
        </p:nvCxnSpPr>
        <p:spPr bwMode="auto">
          <a:xfrm flipH="1">
            <a:off x="1143000" y="3334871"/>
            <a:ext cx="2372061" cy="1411941"/>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15"/>
          <p:cNvCxnSpPr>
            <a:cxnSpLocks noChangeShapeType="1"/>
          </p:cNvCxnSpPr>
          <p:nvPr/>
        </p:nvCxnSpPr>
        <p:spPr bwMode="auto">
          <a:xfrm flipH="1">
            <a:off x="1523308" y="3320093"/>
            <a:ext cx="4620931" cy="1426719"/>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15"/>
          <p:cNvCxnSpPr>
            <a:cxnSpLocks noChangeShapeType="1"/>
          </p:cNvCxnSpPr>
          <p:nvPr/>
        </p:nvCxnSpPr>
        <p:spPr bwMode="auto">
          <a:xfrm flipH="1" flipV="1">
            <a:off x="1665027" y="5298142"/>
            <a:ext cx="3384025" cy="614500"/>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 Box 14"/>
          <p:cNvSpPr txBox="1">
            <a:spLocks noChangeArrowheads="1"/>
          </p:cNvSpPr>
          <p:nvPr/>
        </p:nvSpPr>
        <p:spPr bwMode="auto">
          <a:xfrm>
            <a:off x="0" y="4815651"/>
            <a:ext cx="1775012" cy="2034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00000"/>
              </a:lnSpc>
            </a:pPr>
            <a:r>
              <a:rPr lang="en-GB" sz="2000" dirty="0">
                <a:solidFill>
                  <a:srgbClr val="FFFF00"/>
                </a:solidFill>
                <a:latin typeface="Tahoma" pitchFamily="34" charset="0"/>
                <a:ea typeface="DejaVu LGC Sans" charset="0"/>
                <a:cs typeface="DejaVu LGC Sans" charset="0"/>
              </a:rPr>
              <a:t>Extract the minimum </a:t>
            </a:r>
            <a:r>
              <a:rPr lang="en-GB" sz="2000" dirty="0" smtClean="0">
                <a:solidFill>
                  <a:srgbClr val="FFFF00"/>
                </a:solidFill>
                <a:latin typeface="Tahoma" pitchFamily="34" charset="0"/>
                <a:ea typeface="DejaVu LGC Sans" charset="0"/>
                <a:cs typeface="DejaVu LGC Sans" charset="0"/>
              </a:rPr>
              <a:t>value – constrained by the cloud mass</a:t>
            </a:r>
            <a:endParaRPr lang="en-GB" sz="2000" dirty="0">
              <a:solidFill>
                <a:srgbClr val="FFFF00"/>
              </a:solidFill>
              <a:latin typeface="Tahoma" pitchFamily="34" charset="0"/>
              <a:ea typeface="DejaVu LGC Sans" charset="0"/>
              <a:cs typeface="DejaVu LGC Sans" charset="0"/>
            </a:endParaRPr>
          </a:p>
        </p:txBody>
      </p:sp>
      <p:cxnSp>
        <p:nvCxnSpPr>
          <p:cNvPr id="52" name="Straight Arrow Connector 15"/>
          <p:cNvCxnSpPr>
            <a:cxnSpLocks noChangeShapeType="1"/>
          </p:cNvCxnSpPr>
          <p:nvPr/>
        </p:nvCxnSpPr>
        <p:spPr bwMode="auto">
          <a:xfrm flipH="1">
            <a:off x="655320" y="3227293"/>
            <a:ext cx="634625" cy="1519519"/>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p:cNvPicPr>
          <p:nvPr/>
        </p:nvPicPr>
        <p:blipFill rotWithShape="1">
          <a:blip r:embed="rId26">
            <a:extLst>
              <a:ext uri="{28A0092B-C50C-407E-A947-70E740481C1C}">
                <a14:useLocalDpi xmlns:a14="http://schemas.microsoft.com/office/drawing/2010/main" val="0"/>
              </a:ext>
            </a:extLst>
          </a:blip>
          <a:srcRect l="4037" r="20959"/>
          <a:stretch/>
        </p:blipFill>
        <p:spPr>
          <a:xfrm>
            <a:off x="8589120" y="2919762"/>
            <a:ext cx="365760" cy="1688453"/>
          </a:xfrm>
          <a:prstGeom prst="rect">
            <a:avLst/>
          </a:prstGeom>
          <a:ln w="38100">
            <a:solidFill>
              <a:srgbClr val="C00000"/>
            </a:solidFill>
          </a:ln>
        </p:spPr>
      </p:pic>
    </p:spTree>
    <p:extLst>
      <p:ext uri="{BB962C8B-B14F-4D97-AF65-F5344CB8AC3E}">
        <p14:creationId xmlns:p14="http://schemas.microsoft.com/office/powerpoint/2010/main" val="1609480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56" name="Picture 16" descr="UA_Block A- AZ_200-281_fidd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extLst>
            <a:ext uri="{909E8E84-426E-40DD-AFC4-6F175D3DCCD1}">
              <a14:hiddenFill xmlns:a14="http://schemas.microsoft.com/office/drawing/2010/main">
                <a:solidFill>
                  <a:srgbClr val="FFFFFF"/>
                </a:solidFill>
              </a14:hiddenFill>
            </a:ext>
          </a:extLst>
        </p:spPr>
      </p:pic>
      <p:sp>
        <p:nvSpPr>
          <p:cNvPr id="87065" name="Text Box 25"/>
          <p:cNvSpPr txBox="1">
            <a:spLocks noChangeArrowheads="1"/>
          </p:cNvSpPr>
          <p:nvPr/>
        </p:nvSpPr>
        <p:spPr bwMode="auto">
          <a:xfrm>
            <a:off x="2941138" y="5823778"/>
            <a:ext cx="2957513"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pPr>
            <a:r>
              <a:rPr lang="en-US" sz="2000" dirty="0">
                <a:solidFill>
                  <a:srgbClr val="FFFF00"/>
                </a:solidFill>
                <a:latin typeface="Comic Sans MS" pitchFamily="66" charset="0"/>
              </a:rPr>
              <a:t>Hurricane Wilma 2005</a:t>
            </a:r>
          </a:p>
        </p:txBody>
      </p:sp>
      <p:pic>
        <p:nvPicPr>
          <p:cNvPr id="87076" name="Picture 36" descr="wilma-corr_final"/>
          <p:cNvPicPr>
            <a:picLocks noChangeAspect="1" noChangeArrowheads="1"/>
          </p:cNvPicPr>
          <p:nvPr/>
        </p:nvPicPr>
        <p:blipFill rotWithShape="1">
          <a:blip r:embed="rId4">
            <a:extLst>
              <a:ext uri="{28A0092B-C50C-407E-A947-70E740481C1C}">
                <a14:useLocalDpi xmlns:a14="http://schemas.microsoft.com/office/drawing/2010/main" val="0"/>
              </a:ext>
            </a:extLst>
          </a:blip>
          <a:srcRect t="-8363" b="2198"/>
          <a:stretch/>
        </p:blipFill>
        <p:spPr bwMode="auto">
          <a:xfrm>
            <a:off x="1137106" y="770662"/>
            <a:ext cx="6092825" cy="4754880"/>
          </a:xfrm>
          <a:prstGeom prst="rect">
            <a:avLst/>
          </a:prstGeom>
          <a:solidFill>
            <a:schemeClr val="bg1"/>
          </a:solidFill>
          <a:ln w="44450">
            <a:solidFill>
              <a:srgbClr val="C00000"/>
            </a:solidFill>
            <a:miter lim="800000"/>
            <a:headEnd/>
            <a:tailEnd/>
          </a:ln>
        </p:spPr>
      </p:pic>
      <p:sp>
        <p:nvSpPr>
          <p:cNvPr id="87079" name="Line 39"/>
          <p:cNvSpPr>
            <a:spLocks noChangeShapeType="1"/>
          </p:cNvSpPr>
          <p:nvPr/>
        </p:nvSpPr>
        <p:spPr bwMode="auto">
          <a:xfrm flipV="1">
            <a:off x="4091801" y="3328718"/>
            <a:ext cx="269517" cy="1428811"/>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80" name="Text Box 40"/>
          <p:cNvSpPr txBox="1">
            <a:spLocks noChangeArrowheads="1"/>
          </p:cNvSpPr>
          <p:nvPr/>
        </p:nvSpPr>
        <p:spPr bwMode="auto">
          <a:xfrm>
            <a:off x="3420724" y="4452729"/>
            <a:ext cx="1342154" cy="609600"/>
          </a:xfrm>
          <a:prstGeom prst="rect">
            <a:avLst/>
          </a:prstGeom>
          <a:solidFill>
            <a:schemeClr val="bg1"/>
          </a:solidFill>
          <a:ln>
            <a:noFill/>
          </a:ln>
          <a:effec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gn="ctr">
              <a:lnSpc>
                <a:spcPct val="154000"/>
              </a:lnSpc>
              <a:buClr>
                <a:srgbClr val="FFFFFF"/>
              </a:buClr>
            </a:pPr>
            <a:r>
              <a:rPr lang="en-US" sz="2000">
                <a:solidFill>
                  <a:schemeClr val="tx1"/>
                </a:solidFill>
                <a:latin typeface="Tahoma" pitchFamily="34" charset="0"/>
                <a:cs typeface="Times New Roman" pitchFamily="18" charset="0"/>
              </a:rPr>
              <a:t>34 </a:t>
            </a:r>
            <a:r>
              <a:rPr lang="en-US" sz="2000" dirty="0" err="1" smtClean="0">
                <a:solidFill>
                  <a:schemeClr val="tx1"/>
                </a:solidFill>
                <a:latin typeface="Tahoma" pitchFamily="34" charset="0"/>
                <a:cs typeface="Times New Roman" pitchFamily="18" charset="0"/>
              </a:rPr>
              <a:t>kt</a:t>
            </a:r>
            <a:endParaRPr lang="en-US" sz="2000" dirty="0">
              <a:solidFill>
                <a:schemeClr val="tx1"/>
              </a:solidFill>
              <a:latin typeface="Tahoma" pitchFamily="34" charset="0"/>
              <a:cs typeface="Times New Roman" pitchFamily="18" charset="0"/>
            </a:endParaRPr>
          </a:p>
          <a:p>
            <a:pPr algn="ctr">
              <a:lnSpc>
                <a:spcPct val="154000"/>
              </a:lnSpc>
              <a:buClr>
                <a:srgbClr val="FFFFFF"/>
              </a:buClr>
              <a:buFont typeface="Arial" charset="0"/>
              <a:buChar char="•"/>
            </a:pPr>
            <a:endParaRPr lang="en-GB" dirty="0">
              <a:solidFill>
                <a:srgbClr val="FFFF00"/>
              </a:solidFill>
              <a:latin typeface="Tahoma" pitchFamily="34" charset="0"/>
              <a:cs typeface="Times New Roman" pitchFamily="18" charset="0"/>
            </a:endParaRPr>
          </a:p>
        </p:txBody>
      </p:sp>
      <p:sp>
        <p:nvSpPr>
          <p:cNvPr id="87081" name="Line 41"/>
          <p:cNvSpPr>
            <a:spLocks noChangeShapeType="1"/>
          </p:cNvSpPr>
          <p:nvPr/>
        </p:nvSpPr>
        <p:spPr bwMode="auto">
          <a:xfrm flipV="1">
            <a:off x="2411896" y="3557319"/>
            <a:ext cx="1263622" cy="921916"/>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82" name="Text Box 42"/>
          <p:cNvSpPr txBox="1">
            <a:spLocks noChangeArrowheads="1"/>
          </p:cNvSpPr>
          <p:nvPr/>
        </p:nvSpPr>
        <p:spPr bwMode="auto">
          <a:xfrm>
            <a:off x="1187112" y="4604240"/>
            <a:ext cx="2233612" cy="609600"/>
          </a:xfrm>
          <a:prstGeom prst="rect">
            <a:avLst/>
          </a:prstGeom>
          <a:solidFill>
            <a:schemeClr val="bg1"/>
          </a:solidFill>
          <a:ln>
            <a:noFill/>
          </a:ln>
          <a:effec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gn="ctr">
              <a:lnSpc>
                <a:spcPct val="74000"/>
              </a:lnSpc>
              <a:buClr>
                <a:srgbClr val="FFFFFF"/>
              </a:buClr>
            </a:pPr>
            <a:r>
              <a:rPr lang="en-US" sz="2000" dirty="0">
                <a:solidFill>
                  <a:schemeClr val="tx1"/>
                </a:solidFill>
                <a:latin typeface="Tahoma" pitchFamily="34" charset="0"/>
                <a:cs typeface="Times New Roman" pitchFamily="18" charset="0"/>
              </a:rPr>
              <a:t>NHC </a:t>
            </a:r>
            <a:r>
              <a:rPr lang="en-US" sz="2000" dirty="0" smtClean="0">
                <a:solidFill>
                  <a:schemeClr val="tx1"/>
                </a:solidFill>
                <a:latin typeface="Tahoma" pitchFamily="34" charset="0"/>
                <a:cs typeface="Times New Roman" pitchFamily="18" charset="0"/>
              </a:rPr>
              <a:t>first best-track input</a:t>
            </a:r>
            <a:endParaRPr lang="en-US" sz="2000" dirty="0">
              <a:solidFill>
                <a:schemeClr val="tx1"/>
              </a:solidFill>
              <a:latin typeface="Tahoma" pitchFamily="34" charset="0"/>
              <a:cs typeface="Times New Roman" pitchFamily="18" charset="0"/>
            </a:endParaRPr>
          </a:p>
          <a:p>
            <a:pPr algn="ctr">
              <a:lnSpc>
                <a:spcPct val="154000"/>
              </a:lnSpc>
              <a:buClr>
                <a:srgbClr val="FFFFFF"/>
              </a:buClr>
              <a:buFont typeface="Arial" charset="0"/>
              <a:buChar char="•"/>
            </a:pPr>
            <a:endParaRPr lang="en-GB" dirty="0">
              <a:solidFill>
                <a:srgbClr val="FFFF00"/>
              </a:solidFill>
              <a:latin typeface="Tahoma" pitchFamily="34" charset="0"/>
              <a:cs typeface="Times New Roman" pitchFamily="18" charset="0"/>
            </a:endParaRPr>
          </a:p>
        </p:txBody>
      </p:sp>
      <p:sp>
        <p:nvSpPr>
          <p:cNvPr id="5" name="Rectangle 4"/>
          <p:cNvSpPr/>
          <p:nvPr/>
        </p:nvSpPr>
        <p:spPr>
          <a:xfrm>
            <a:off x="2253912" y="770662"/>
            <a:ext cx="1284326" cy="461665"/>
          </a:xfrm>
          <a:prstGeom prst="rect">
            <a:avLst/>
          </a:prstGeom>
        </p:spPr>
        <p:txBody>
          <a:bodyPr wrap="none">
            <a:spAutoFit/>
          </a:bodyPr>
          <a:lstStyle/>
          <a:p>
            <a:pPr lvl="0">
              <a:lnSpc>
                <a:spcPct val="100000"/>
              </a:lnSpc>
            </a:pPr>
            <a:r>
              <a:rPr lang="en-US" sz="2400" dirty="0">
                <a:solidFill>
                  <a:srgbClr val="7030A0"/>
                </a:solidFill>
                <a:latin typeface="Comic Sans MS" pitchFamily="66" charset="0"/>
              </a:rPr>
              <a:t>Genesis</a:t>
            </a:r>
          </a:p>
        </p:txBody>
      </p:sp>
      <p:sp>
        <p:nvSpPr>
          <p:cNvPr id="20" name="Rectangle 19"/>
          <p:cNvSpPr/>
          <p:nvPr/>
        </p:nvSpPr>
        <p:spPr>
          <a:xfrm>
            <a:off x="4561516" y="786013"/>
            <a:ext cx="1542410" cy="461665"/>
          </a:xfrm>
          <a:prstGeom prst="rect">
            <a:avLst/>
          </a:prstGeom>
        </p:spPr>
        <p:txBody>
          <a:bodyPr wrap="none">
            <a:spAutoFit/>
          </a:bodyPr>
          <a:lstStyle/>
          <a:p>
            <a:pPr lvl="0">
              <a:lnSpc>
                <a:spcPct val="100000"/>
              </a:lnSpc>
            </a:pPr>
            <a:r>
              <a:rPr lang="en-US" sz="2400" dirty="0" smtClean="0">
                <a:solidFill>
                  <a:srgbClr val="006600"/>
                </a:solidFill>
                <a:latin typeface="Comic Sans MS" pitchFamily="66" charset="0"/>
              </a:rPr>
              <a:t>Intensity</a:t>
            </a:r>
            <a:endParaRPr lang="en-US" sz="2400" dirty="0">
              <a:solidFill>
                <a:srgbClr val="006600"/>
              </a:solidFill>
              <a:latin typeface="Comic Sans MS" pitchFamily="66" charset="0"/>
            </a:endParaRPr>
          </a:p>
        </p:txBody>
      </p:sp>
      <p:sp>
        <p:nvSpPr>
          <p:cNvPr id="6" name="Left Brace 5"/>
          <p:cNvSpPr/>
          <p:nvPr/>
        </p:nvSpPr>
        <p:spPr bwMode="auto">
          <a:xfrm rot="5400000">
            <a:off x="5018511" y="134976"/>
            <a:ext cx="208214" cy="2556366"/>
          </a:xfrm>
          <a:prstGeom prst="leftBrace">
            <a:avLst/>
          </a:prstGeom>
          <a:noFill/>
          <a:ln w="47625" cap="flat" cmpd="sng" algn="ctr">
            <a:solidFill>
              <a:srgbClr val="00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22" name="Left Brace 21"/>
          <p:cNvSpPr/>
          <p:nvPr/>
        </p:nvSpPr>
        <p:spPr bwMode="auto">
          <a:xfrm rot="5400000">
            <a:off x="2847324" y="495623"/>
            <a:ext cx="187628" cy="1806594"/>
          </a:xfrm>
          <a:prstGeom prst="leftBrace">
            <a:avLst/>
          </a:prstGeom>
          <a:noFill/>
          <a:ln w="4762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14" name="Text Box 24"/>
          <p:cNvSpPr txBox="1">
            <a:spLocks noChangeArrowheads="1"/>
          </p:cNvSpPr>
          <p:nvPr/>
        </p:nvSpPr>
        <p:spPr bwMode="auto">
          <a:xfrm>
            <a:off x="7229931" y="1044977"/>
            <a:ext cx="1726744" cy="7078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pPr>
            <a:r>
              <a:rPr lang="en-US" sz="2000" dirty="0">
                <a:solidFill>
                  <a:srgbClr val="FFFF00"/>
                </a:solidFill>
              </a:rPr>
              <a:t>Correlation: </a:t>
            </a:r>
            <a:r>
              <a:rPr lang="en-US" sz="2000" dirty="0" smtClean="0">
                <a:solidFill>
                  <a:srgbClr val="FFFF00"/>
                </a:solidFill>
              </a:rPr>
              <a:t>- 0.93</a:t>
            </a:r>
            <a:endParaRPr lang="en-US" sz="2000" dirty="0">
              <a:solidFill>
                <a:srgbClr val="FFFF00"/>
              </a:solidFill>
            </a:endParaRPr>
          </a:p>
        </p:txBody>
      </p:sp>
      <p:sp>
        <p:nvSpPr>
          <p:cNvPr id="15" name="Text Box 32"/>
          <p:cNvSpPr txBox="1">
            <a:spLocks noChangeArrowheads="1"/>
          </p:cNvSpPr>
          <p:nvPr/>
        </p:nvSpPr>
        <p:spPr bwMode="auto">
          <a:xfrm>
            <a:off x="0" y="228600"/>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gn="ctr" eaLnBrk="0" hangingPunct="0">
              <a:lnSpc>
                <a:spcPct val="100000"/>
              </a:lnSpc>
              <a:buClrTx/>
              <a:buSzTx/>
              <a:buFontTx/>
              <a:buNone/>
            </a:pPr>
            <a:r>
              <a:rPr lang="en-GB" sz="2200" dirty="0" smtClean="0">
                <a:solidFill>
                  <a:srgbClr val="E6E64C"/>
                </a:solidFill>
                <a:latin typeface="Tahoma" pitchFamily="34" charset="0"/>
              </a:rPr>
              <a:t>3. DAV time series</a:t>
            </a:r>
            <a:endParaRPr lang="en-GB" sz="2200" dirty="0">
              <a:solidFill>
                <a:srgbClr val="E6E64C"/>
              </a:solidFill>
              <a:latin typeface="Tahoma" pitchFamily="34" charset="0"/>
            </a:endParaRPr>
          </a:p>
        </p:txBody>
      </p:sp>
    </p:spTree>
    <p:extLst>
      <p:ext uri="{BB962C8B-B14F-4D97-AF65-F5344CB8AC3E}">
        <p14:creationId xmlns:p14="http://schemas.microsoft.com/office/powerpoint/2010/main" val="274316551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56" name="Picture 16" descr="UA_Block A- AZ_200-281_fidd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extLst>
            <a:ext uri="{909E8E84-426E-40DD-AFC4-6F175D3DCCD1}">
              <a14:hiddenFill xmlns:a14="http://schemas.microsoft.com/office/drawing/2010/main">
                <a:solidFill>
                  <a:srgbClr val="FFFFFF"/>
                </a:solidFill>
              </a14:hiddenFill>
            </a:ext>
          </a:extLst>
        </p:spPr>
      </p:pic>
      <p:sp>
        <p:nvSpPr>
          <p:cNvPr id="87064" name="Text Box 24"/>
          <p:cNvSpPr txBox="1">
            <a:spLocks noChangeArrowheads="1"/>
          </p:cNvSpPr>
          <p:nvPr/>
        </p:nvSpPr>
        <p:spPr bwMode="auto">
          <a:xfrm>
            <a:off x="7229931" y="1044977"/>
            <a:ext cx="1726744" cy="7078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pPr>
            <a:r>
              <a:rPr lang="en-US" sz="2000" dirty="0">
                <a:solidFill>
                  <a:srgbClr val="FFFF00"/>
                </a:solidFill>
              </a:rPr>
              <a:t>Correlation: </a:t>
            </a:r>
            <a:r>
              <a:rPr lang="en-US" sz="2000" dirty="0" smtClean="0">
                <a:solidFill>
                  <a:srgbClr val="FFFF00"/>
                </a:solidFill>
              </a:rPr>
              <a:t>- 0.93</a:t>
            </a:r>
            <a:endParaRPr lang="en-US" sz="2000" dirty="0">
              <a:solidFill>
                <a:srgbClr val="FFFF00"/>
              </a:solidFill>
            </a:endParaRPr>
          </a:p>
        </p:txBody>
      </p:sp>
      <p:pic>
        <p:nvPicPr>
          <p:cNvPr id="87076" name="Picture 36" descr="wilma-corr_final"/>
          <p:cNvPicPr>
            <a:picLocks noChangeAspect="1" noChangeArrowheads="1"/>
          </p:cNvPicPr>
          <p:nvPr/>
        </p:nvPicPr>
        <p:blipFill rotWithShape="1">
          <a:blip r:embed="rId4">
            <a:extLst>
              <a:ext uri="{28A0092B-C50C-407E-A947-70E740481C1C}">
                <a14:useLocalDpi xmlns:a14="http://schemas.microsoft.com/office/drawing/2010/main" val="0"/>
              </a:ext>
            </a:extLst>
          </a:blip>
          <a:srcRect t="-8363" b="2198"/>
          <a:stretch/>
        </p:blipFill>
        <p:spPr bwMode="auto">
          <a:xfrm>
            <a:off x="1137106" y="770662"/>
            <a:ext cx="6092825" cy="4754880"/>
          </a:xfrm>
          <a:prstGeom prst="rect">
            <a:avLst/>
          </a:prstGeom>
          <a:solidFill>
            <a:schemeClr val="bg1"/>
          </a:solidFill>
          <a:ln w="25400">
            <a:solidFill>
              <a:schemeClr val="accent1"/>
            </a:solidFill>
            <a:miter lim="800000"/>
            <a:headEnd/>
            <a:tailEnd/>
          </a:ln>
        </p:spPr>
      </p:pic>
      <p:sp>
        <p:nvSpPr>
          <p:cNvPr id="87080" name="Text Box 40"/>
          <p:cNvSpPr txBox="1">
            <a:spLocks noChangeArrowheads="1"/>
          </p:cNvSpPr>
          <p:nvPr/>
        </p:nvSpPr>
        <p:spPr bwMode="auto">
          <a:xfrm>
            <a:off x="3420724" y="4605661"/>
            <a:ext cx="1342154" cy="609600"/>
          </a:xfrm>
          <a:prstGeom prst="rect">
            <a:avLst/>
          </a:prstGeom>
          <a:solidFill>
            <a:schemeClr val="bg1"/>
          </a:solidFill>
          <a:ln>
            <a:noFill/>
          </a:ln>
          <a:effec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gn="ctr">
              <a:lnSpc>
                <a:spcPct val="154000"/>
              </a:lnSpc>
              <a:buClr>
                <a:srgbClr val="FFFFFF"/>
              </a:buClr>
            </a:pPr>
            <a:r>
              <a:rPr lang="en-US" sz="2000" dirty="0">
                <a:solidFill>
                  <a:schemeClr val="tx1"/>
                </a:solidFill>
                <a:latin typeface="Tahoma" pitchFamily="34" charset="0"/>
                <a:cs typeface="Times New Roman" pitchFamily="18" charset="0"/>
              </a:rPr>
              <a:t>34 </a:t>
            </a:r>
            <a:r>
              <a:rPr lang="en-US" sz="2000" dirty="0" err="1">
                <a:solidFill>
                  <a:schemeClr val="tx1"/>
                </a:solidFill>
                <a:latin typeface="Tahoma" pitchFamily="34" charset="0"/>
                <a:cs typeface="Times New Roman" pitchFamily="18" charset="0"/>
              </a:rPr>
              <a:t>kt</a:t>
            </a:r>
            <a:endParaRPr lang="en-US" sz="2000" dirty="0">
              <a:solidFill>
                <a:schemeClr val="tx1"/>
              </a:solidFill>
              <a:latin typeface="Tahoma" pitchFamily="34" charset="0"/>
              <a:cs typeface="Times New Roman" pitchFamily="18" charset="0"/>
            </a:endParaRPr>
          </a:p>
          <a:p>
            <a:pPr algn="ctr">
              <a:lnSpc>
                <a:spcPct val="154000"/>
              </a:lnSpc>
              <a:buClr>
                <a:srgbClr val="FFFFFF"/>
              </a:buClr>
              <a:buFont typeface="Arial" charset="0"/>
              <a:buChar char="•"/>
            </a:pPr>
            <a:endParaRPr lang="en-GB" dirty="0">
              <a:solidFill>
                <a:srgbClr val="FFFF00"/>
              </a:solidFill>
              <a:latin typeface="Tahoma" pitchFamily="34" charset="0"/>
              <a:cs typeface="Times New Roman" pitchFamily="18" charset="0"/>
            </a:endParaRPr>
          </a:p>
        </p:txBody>
      </p:sp>
      <p:sp>
        <p:nvSpPr>
          <p:cNvPr id="87082" name="Text Box 42"/>
          <p:cNvSpPr txBox="1">
            <a:spLocks noChangeArrowheads="1"/>
          </p:cNvSpPr>
          <p:nvPr/>
        </p:nvSpPr>
        <p:spPr bwMode="auto">
          <a:xfrm>
            <a:off x="1187112" y="4604240"/>
            <a:ext cx="2233612" cy="609600"/>
          </a:xfrm>
          <a:prstGeom prst="rect">
            <a:avLst/>
          </a:prstGeom>
          <a:solidFill>
            <a:schemeClr val="bg1"/>
          </a:solidFill>
          <a:ln>
            <a:noFill/>
          </a:ln>
          <a:effec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gn="ctr">
              <a:lnSpc>
                <a:spcPct val="74000"/>
              </a:lnSpc>
              <a:buClr>
                <a:srgbClr val="FFFFFF"/>
              </a:buClr>
            </a:pPr>
            <a:r>
              <a:rPr lang="en-US" sz="2000" dirty="0">
                <a:solidFill>
                  <a:schemeClr val="tx1"/>
                </a:solidFill>
                <a:latin typeface="Tahoma" pitchFamily="34" charset="0"/>
                <a:cs typeface="Times New Roman" pitchFamily="18" charset="0"/>
              </a:rPr>
              <a:t>NHC </a:t>
            </a:r>
            <a:r>
              <a:rPr lang="en-US" sz="2000" dirty="0" smtClean="0">
                <a:solidFill>
                  <a:schemeClr val="tx1"/>
                </a:solidFill>
                <a:latin typeface="Tahoma" pitchFamily="34" charset="0"/>
                <a:cs typeface="Times New Roman" pitchFamily="18" charset="0"/>
              </a:rPr>
              <a:t>first best-track input</a:t>
            </a:r>
            <a:endParaRPr lang="en-US" sz="2000" dirty="0">
              <a:solidFill>
                <a:schemeClr val="tx1"/>
              </a:solidFill>
              <a:latin typeface="Tahoma" pitchFamily="34" charset="0"/>
              <a:cs typeface="Times New Roman" pitchFamily="18" charset="0"/>
            </a:endParaRPr>
          </a:p>
          <a:p>
            <a:pPr algn="ctr">
              <a:lnSpc>
                <a:spcPct val="154000"/>
              </a:lnSpc>
              <a:buClr>
                <a:srgbClr val="FFFFFF"/>
              </a:buClr>
              <a:buFont typeface="Arial" charset="0"/>
              <a:buChar char="•"/>
            </a:pPr>
            <a:endParaRPr lang="en-GB" dirty="0">
              <a:solidFill>
                <a:srgbClr val="FFFF00"/>
              </a:solidFill>
              <a:latin typeface="Tahoma" pitchFamily="34" charset="0"/>
              <a:cs typeface="Times New Roman" pitchFamily="18" charset="0"/>
            </a:endParaRPr>
          </a:p>
        </p:txBody>
      </p:sp>
      <p:sp>
        <p:nvSpPr>
          <p:cNvPr id="5" name="Rectangle 4"/>
          <p:cNvSpPr/>
          <p:nvPr/>
        </p:nvSpPr>
        <p:spPr>
          <a:xfrm>
            <a:off x="2253912" y="770662"/>
            <a:ext cx="1284326" cy="461665"/>
          </a:xfrm>
          <a:prstGeom prst="rect">
            <a:avLst/>
          </a:prstGeom>
        </p:spPr>
        <p:txBody>
          <a:bodyPr wrap="none">
            <a:spAutoFit/>
          </a:bodyPr>
          <a:lstStyle/>
          <a:p>
            <a:pPr lvl="0">
              <a:lnSpc>
                <a:spcPct val="100000"/>
              </a:lnSpc>
            </a:pPr>
            <a:r>
              <a:rPr lang="en-US" sz="2400" dirty="0">
                <a:solidFill>
                  <a:srgbClr val="7030A0"/>
                </a:solidFill>
                <a:latin typeface="Comic Sans MS" pitchFamily="66" charset="0"/>
              </a:rPr>
              <a:t>Genesis</a:t>
            </a:r>
          </a:p>
        </p:txBody>
      </p:sp>
      <p:sp>
        <p:nvSpPr>
          <p:cNvPr id="20" name="Rectangle 19"/>
          <p:cNvSpPr/>
          <p:nvPr/>
        </p:nvSpPr>
        <p:spPr>
          <a:xfrm>
            <a:off x="4561516" y="786013"/>
            <a:ext cx="1542410" cy="461665"/>
          </a:xfrm>
          <a:prstGeom prst="rect">
            <a:avLst/>
          </a:prstGeom>
        </p:spPr>
        <p:txBody>
          <a:bodyPr wrap="none">
            <a:spAutoFit/>
          </a:bodyPr>
          <a:lstStyle/>
          <a:p>
            <a:pPr lvl="0">
              <a:lnSpc>
                <a:spcPct val="100000"/>
              </a:lnSpc>
            </a:pPr>
            <a:r>
              <a:rPr lang="en-US" sz="2400" dirty="0" smtClean="0">
                <a:solidFill>
                  <a:srgbClr val="006600"/>
                </a:solidFill>
                <a:latin typeface="Comic Sans MS" pitchFamily="66" charset="0"/>
              </a:rPr>
              <a:t>Intensity</a:t>
            </a:r>
            <a:endParaRPr lang="en-US" sz="2400" dirty="0">
              <a:solidFill>
                <a:srgbClr val="006600"/>
              </a:solidFill>
              <a:latin typeface="Comic Sans MS" pitchFamily="66" charset="0"/>
            </a:endParaRPr>
          </a:p>
        </p:txBody>
      </p:sp>
      <p:sp>
        <p:nvSpPr>
          <p:cNvPr id="6" name="Left Brace 5"/>
          <p:cNvSpPr/>
          <p:nvPr/>
        </p:nvSpPr>
        <p:spPr bwMode="auto">
          <a:xfrm rot="5400000">
            <a:off x="5018511" y="134976"/>
            <a:ext cx="208214" cy="2556366"/>
          </a:xfrm>
          <a:prstGeom prst="leftBrace">
            <a:avLst/>
          </a:prstGeom>
          <a:noFill/>
          <a:ln w="47625" cap="flat" cmpd="sng" algn="ctr">
            <a:solidFill>
              <a:srgbClr val="00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sp>
        <p:nvSpPr>
          <p:cNvPr id="22" name="Left Brace 21"/>
          <p:cNvSpPr/>
          <p:nvPr/>
        </p:nvSpPr>
        <p:spPr bwMode="auto">
          <a:xfrm rot="5400000">
            <a:off x="2847324" y="495623"/>
            <a:ext cx="187628" cy="1806594"/>
          </a:xfrm>
          <a:prstGeom prst="leftBrace">
            <a:avLst/>
          </a:prstGeom>
          <a:noFill/>
          <a:ln w="4762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pPr>
            <a:endParaRPr kumimoji="0" lang="en-US" sz="1800" b="1" i="0" u="none" strike="noStrike" cap="none" normalizeH="0" baseline="0" smtClean="0">
              <a:ln>
                <a:noFill/>
              </a:ln>
              <a:solidFill>
                <a:schemeClr val="bg1"/>
              </a:solidFill>
              <a:effectLst/>
              <a:latin typeface="Arial" charset="0"/>
            </a:endParaRPr>
          </a:p>
        </p:txBody>
      </p:sp>
      <p:cxnSp>
        <p:nvCxnSpPr>
          <p:cNvPr id="4" name="Straight Arrow Connector 3"/>
          <p:cNvCxnSpPr/>
          <p:nvPr/>
        </p:nvCxnSpPr>
        <p:spPr bwMode="auto">
          <a:xfrm flipV="1">
            <a:off x="2897407" y="2405270"/>
            <a:ext cx="292600" cy="318052"/>
          </a:xfrm>
          <a:prstGeom prst="straightConnector1">
            <a:avLst/>
          </a:prstGeom>
          <a:solidFill>
            <a:srgbClr val="00B8FF"/>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3233738" y="2716696"/>
            <a:ext cx="333286" cy="159026"/>
          </a:xfrm>
          <a:prstGeom prst="straightConnector1">
            <a:avLst/>
          </a:prstGeom>
          <a:solidFill>
            <a:srgbClr val="00B8FF"/>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V="1">
            <a:off x="2662707" y="2246244"/>
            <a:ext cx="146300" cy="318052"/>
          </a:xfrm>
          <a:prstGeom prst="straightConnector1">
            <a:avLst/>
          </a:prstGeom>
          <a:solidFill>
            <a:srgbClr val="00B8FF"/>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H="1" flipV="1">
            <a:off x="2369022" y="2205245"/>
            <a:ext cx="42874" cy="359052"/>
          </a:xfrm>
          <a:prstGeom prst="straightConnector1">
            <a:avLst/>
          </a:prstGeom>
          <a:solidFill>
            <a:srgbClr val="00B8FF"/>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40"/>
          <p:cNvSpPr txBox="1">
            <a:spLocks noChangeArrowheads="1"/>
          </p:cNvSpPr>
          <p:nvPr/>
        </p:nvSpPr>
        <p:spPr bwMode="auto">
          <a:xfrm>
            <a:off x="1754981" y="2710070"/>
            <a:ext cx="1665743" cy="609600"/>
          </a:xfrm>
          <a:prstGeom prst="rect">
            <a:avLst/>
          </a:prstGeom>
          <a:noFill/>
          <a:ln>
            <a:noFill/>
          </a:ln>
          <a:effec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gn="ctr">
              <a:lnSpc>
                <a:spcPct val="100000"/>
              </a:lnSpc>
              <a:buClr>
                <a:srgbClr val="FFFFFF"/>
              </a:buClr>
            </a:pPr>
            <a:r>
              <a:rPr lang="en-US" dirty="0" smtClean="0">
                <a:solidFill>
                  <a:schemeClr val="tx1"/>
                </a:solidFill>
                <a:latin typeface="Tahoma" pitchFamily="34" charset="0"/>
                <a:cs typeface="Times New Roman" pitchFamily="18" charset="0"/>
              </a:rPr>
              <a:t>Low points in the DAV signal</a:t>
            </a:r>
            <a:endParaRPr lang="en-US" dirty="0">
              <a:solidFill>
                <a:schemeClr val="tx1"/>
              </a:solidFill>
              <a:latin typeface="Tahoma" pitchFamily="34" charset="0"/>
              <a:cs typeface="Times New Roman" pitchFamily="18" charset="0"/>
            </a:endParaRPr>
          </a:p>
          <a:p>
            <a:pPr algn="ctr">
              <a:lnSpc>
                <a:spcPct val="154000"/>
              </a:lnSpc>
              <a:buClr>
                <a:srgbClr val="FFFFFF"/>
              </a:buClr>
              <a:buFont typeface="Arial" charset="0"/>
              <a:buChar char="•"/>
            </a:pPr>
            <a:endParaRPr lang="en-GB" dirty="0">
              <a:solidFill>
                <a:srgbClr val="FFFF00"/>
              </a:solidFill>
              <a:latin typeface="Tahoma" pitchFamily="34" charset="0"/>
              <a:cs typeface="Times New Roman" pitchFamily="18" charset="0"/>
            </a:endParaRPr>
          </a:p>
        </p:txBody>
      </p:sp>
      <p:sp>
        <p:nvSpPr>
          <p:cNvPr id="15" name="Text Box 25"/>
          <p:cNvSpPr txBox="1">
            <a:spLocks noChangeArrowheads="1"/>
          </p:cNvSpPr>
          <p:nvPr/>
        </p:nvSpPr>
        <p:spPr bwMode="auto">
          <a:xfrm>
            <a:off x="428625" y="4007893"/>
            <a:ext cx="8357565" cy="2369880"/>
          </a:xfrm>
          <a:prstGeom prst="rect">
            <a:avLst/>
          </a:prstGeom>
          <a:solidFill>
            <a:srgbClr val="FFC000"/>
          </a:solidFill>
          <a:ln w="50800">
            <a:solidFill>
              <a:srgbClr val="C00000"/>
            </a:solidFill>
          </a:ln>
          <a:effectLst/>
        </p:spPr>
        <p:txBody>
          <a:bodyPr wrap="square">
            <a:spAutoFit/>
          </a:bodyPr>
          <a:lstStyle/>
          <a:p>
            <a:pPr>
              <a:lnSpc>
                <a:spcPct val="100000"/>
              </a:lnSpc>
              <a:spcBef>
                <a:spcPts val="0"/>
              </a:spcBef>
            </a:pPr>
            <a:endParaRPr lang="en-US" sz="800" dirty="0" smtClean="0">
              <a:solidFill>
                <a:srgbClr val="C00000"/>
              </a:solidFill>
              <a:latin typeface="Comic Sans MS" pitchFamily="66" charset="0"/>
            </a:endParaRPr>
          </a:p>
          <a:p>
            <a:pPr>
              <a:lnSpc>
                <a:spcPct val="100000"/>
              </a:lnSpc>
              <a:spcBef>
                <a:spcPts val="0"/>
              </a:spcBef>
            </a:pPr>
            <a:r>
              <a:rPr lang="en-US" sz="2000" dirty="0" smtClean="0">
                <a:solidFill>
                  <a:srgbClr val="C00000"/>
                </a:solidFill>
                <a:latin typeface="Comic Sans MS" pitchFamily="66" charset="0"/>
              </a:rPr>
              <a:t>Intensity: Map DAV values to BT intensities for all cases </a:t>
            </a:r>
          </a:p>
          <a:p>
            <a:pPr>
              <a:lnSpc>
                <a:spcPct val="100000"/>
              </a:lnSpc>
              <a:spcBef>
                <a:spcPts val="0"/>
              </a:spcBef>
            </a:pPr>
            <a:r>
              <a:rPr lang="en-US" sz="2000" dirty="0" smtClean="0">
                <a:solidFill>
                  <a:srgbClr val="C00000"/>
                </a:solidFill>
                <a:latin typeface="Comic Sans MS" pitchFamily="66" charset="0"/>
              </a:rPr>
              <a:t>2004-2009 </a:t>
            </a:r>
            <a:r>
              <a:rPr lang="en-US" sz="2000" dirty="0" smtClean="0">
                <a:solidFill>
                  <a:srgbClr val="C00000"/>
                </a:solidFill>
                <a:latin typeface="Comic Sans MS" pitchFamily="66" charset="0"/>
                <a:cs typeface="Arial"/>
              </a:rPr>
              <a:t>→ training set (36TS  42H)</a:t>
            </a:r>
          </a:p>
          <a:p>
            <a:pPr>
              <a:lnSpc>
                <a:spcPct val="100000"/>
              </a:lnSpc>
            </a:pPr>
            <a:endParaRPr lang="en-US" sz="2000" dirty="0" smtClean="0">
              <a:solidFill>
                <a:srgbClr val="C00000"/>
              </a:solidFill>
              <a:latin typeface="Comic Sans MS" pitchFamily="66" charset="0"/>
              <a:cs typeface="Arial"/>
            </a:endParaRPr>
          </a:p>
          <a:p>
            <a:pPr>
              <a:lnSpc>
                <a:spcPct val="100000"/>
              </a:lnSpc>
            </a:pPr>
            <a:r>
              <a:rPr lang="en-US" sz="2000" dirty="0" smtClean="0">
                <a:solidFill>
                  <a:srgbClr val="C00000"/>
                </a:solidFill>
                <a:latin typeface="Comic Sans MS" pitchFamily="66" charset="0"/>
                <a:cs typeface="Arial"/>
              </a:rPr>
              <a:t>Genesis: Accumulate statistics on cloud cluster positive detection versus false alarms for thresholds of DAV (every 50 deg</a:t>
            </a:r>
            <a:r>
              <a:rPr lang="en-US" sz="2000" baseline="30000" dirty="0" smtClean="0">
                <a:solidFill>
                  <a:srgbClr val="C00000"/>
                </a:solidFill>
                <a:latin typeface="Comic Sans MS" pitchFamily="66" charset="0"/>
                <a:cs typeface="Arial"/>
              </a:rPr>
              <a:t>2</a:t>
            </a:r>
            <a:r>
              <a:rPr lang="en-US" sz="2000" dirty="0" smtClean="0">
                <a:solidFill>
                  <a:srgbClr val="C00000"/>
                </a:solidFill>
                <a:latin typeface="Comic Sans MS" pitchFamily="66" charset="0"/>
                <a:cs typeface="Arial"/>
              </a:rPr>
              <a:t>)</a:t>
            </a:r>
          </a:p>
          <a:p>
            <a:pPr>
              <a:lnSpc>
                <a:spcPct val="100000"/>
              </a:lnSpc>
            </a:pPr>
            <a:r>
              <a:rPr lang="en-US" sz="2000" dirty="0" smtClean="0">
                <a:solidFill>
                  <a:srgbClr val="C00000"/>
                </a:solidFill>
                <a:latin typeface="Comic Sans MS" pitchFamily="66" charset="0"/>
              </a:rPr>
              <a:t>2004-2005 </a:t>
            </a:r>
            <a:r>
              <a:rPr lang="en-US" sz="2000" dirty="0">
                <a:solidFill>
                  <a:srgbClr val="C00000"/>
                </a:solidFill>
                <a:latin typeface="Comic Sans MS" pitchFamily="66" charset="0"/>
                <a:cs typeface="Arial"/>
              </a:rPr>
              <a:t>→ training </a:t>
            </a:r>
            <a:r>
              <a:rPr lang="en-US" sz="2000" dirty="0" smtClean="0">
                <a:solidFill>
                  <a:srgbClr val="C00000"/>
                </a:solidFill>
                <a:latin typeface="Comic Sans MS" pitchFamily="66" charset="0"/>
                <a:cs typeface="Arial"/>
              </a:rPr>
              <a:t>set (3TD  1ST  17TS  20H  134NDCC)</a:t>
            </a:r>
            <a:endParaRPr lang="en-US" sz="2000" dirty="0">
              <a:solidFill>
                <a:srgbClr val="C00000"/>
              </a:solidFill>
              <a:latin typeface="Comic Sans MS" pitchFamily="66" charset="0"/>
              <a:cs typeface="Arial"/>
            </a:endParaRPr>
          </a:p>
          <a:p>
            <a:pPr>
              <a:lnSpc>
                <a:spcPct val="100000"/>
              </a:lnSpc>
            </a:pPr>
            <a:endParaRPr lang="en-US" sz="2000" dirty="0" smtClean="0">
              <a:solidFill>
                <a:srgbClr val="C00000"/>
              </a:solidFill>
              <a:latin typeface="Comic Sans MS" pitchFamily="66" charset="0"/>
            </a:endParaRPr>
          </a:p>
        </p:txBody>
      </p:sp>
      <p:sp>
        <p:nvSpPr>
          <p:cNvPr id="18" name="Text Box 32"/>
          <p:cNvSpPr txBox="1">
            <a:spLocks noChangeArrowheads="1"/>
          </p:cNvSpPr>
          <p:nvPr/>
        </p:nvSpPr>
        <p:spPr bwMode="auto">
          <a:xfrm>
            <a:off x="0" y="228600"/>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5pPr>
            <a:lvl6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6pPr>
            <a:lvl7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7pPr>
            <a:lvl8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8pPr>
            <a:lvl9pPr defTabSz="457200" fontAlgn="base">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defRPr>
            </a:lvl9pPr>
          </a:lstStyle>
          <a:p>
            <a:pPr algn="ctr" eaLnBrk="0" hangingPunct="0">
              <a:lnSpc>
                <a:spcPct val="100000"/>
              </a:lnSpc>
              <a:buClrTx/>
              <a:buSzTx/>
              <a:buFontTx/>
              <a:buNone/>
            </a:pPr>
            <a:r>
              <a:rPr lang="en-GB" sz="2200" dirty="0" smtClean="0">
                <a:solidFill>
                  <a:srgbClr val="E6E64C"/>
                </a:solidFill>
                <a:latin typeface="Tahoma" pitchFamily="34" charset="0"/>
              </a:rPr>
              <a:t>3. DAV time series</a:t>
            </a:r>
            <a:endParaRPr lang="en-GB" sz="2200" dirty="0">
              <a:solidFill>
                <a:srgbClr val="E6E64C"/>
              </a:solidFill>
              <a:latin typeface="Tahoma" pitchFamily="34" charset="0"/>
            </a:endParaRPr>
          </a:p>
        </p:txBody>
      </p:sp>
    </p:spTree>
    <p:extLst>
      <p:ext uri="{BB962C8B-B14F-4D97-AF65-F5344CB8AC3E}">
        <p14:creationId xmlns:p14="http://schemas.microsoft.com/office/powerpoint/2010/main" val="341174466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0" y="231775"/>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pPr>
            <a:r>
              <a:rPr lang="en-GB" sz="2200" dirty="0" smtClean="0">
                <a:solidFill>
                  <a:srgbClr val="E6E64C"/>
                </a:solidFill>
                <a:latin typeface="Tahoma" pitchFamily="34" charset="0"/>
                <a:ea typeface="DejaVu LGC Sans" charset="0"/>
                <a:cs typeface="DejaVu LGC Sans" charset="0"/>
              </a:rPr>
              <a:t>4. DAV Intensity estimation</a:t>
            </a:r>
            <a:endParaRPr lang="en-GB" sz="2200" dirty="0">
              <a:solidFill>
                <a:srgbClr val="E6E64C"/>
              </a:solidFill>
              <a:latin typeface="Tahoma" pitchFamily="34" charset="0"/>
              <a:ea typeface="DejaVu LGC Sans" charset="0"/>
              <a:cs typeface="DejaVu LGC Sans" charset="0"/>
            </a:endParaRPr>
          </a:p>
          <a:p>
            <a:pPr algn="ctr" eaLnBrk="1" hangingPunct="1">
              <a:lnSpc>
                <a:spcPct val="124000"/>
              </a:lnSpc>
            </a:pPr>
            <a:endParaRPr lang="en-GB" sz="2700" dirty="0">
              <a:solidFill>
                <a:srgbClr val="E6E64C"/>
              </a:solidFill>
              <a:latin typeface="Tahoma" pitchFamily="34" charset="0"/>
              <a:ea typeface="DejaVu LGC Sans" charset="0"/>
              <a:cs typeface="DejaVu LGC Sans" charset="0"/>
            </a:endParaRPr>
          </a:p>
        </p:txBody>
      </p:sp>
      <p:sp>
        <p:nvSpPr>
          <p:cNvPr id="15363" name="Line 2"/>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5" name="Rectangle 7"/>
          <p:cNvSpPr>
            <a:spLocks noChangeArrowheads="1"/>
          </p:cNvSpPr>
          <p:nvPr/>
        </p:nvSpPr>
        <p:spPr bwMode="auto">
          <a:xfrm>
            <a:off x="3152775" y="2576513"/>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6" name="Rectangle 9"/>
          <p:cNvSpPr>
            <a:spLocks noChangeArrowheads="1"/>
          </p:cNvSpPr>
          <p:nvPr/>
        </p:nvSpPr>
        <p:spPr bwMode="auto">
          <a:xfrm>
            <a:off x="4684641" y="1790788"/>
            <a:ext cx="4114800"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pPr>
            <a:r>
              <a:rPr lang="en-US" dirty="0" smtClean="0">
                <a:solidFill>
                  <a:srgbClr val="FFFFFF"/>
                </a:solidFill>
                <a:latin typeface="Tahoma" pitchFamily="34" charset="0"/>
                <a:ea typeface="DejaVu LGC Sans" charset="0"/>
                <a:cs typeface="DejaVu LGC Sans" charset="0"/>
              </a:rPr>
              <a:t>Fit is a sigmoid constrained at both ends </a:t>
            </a:r>
          </a:p>
          <a:p>
            <a:pPr>
              <a:lnSpc>
                <a:spcPct val="100000"/>
              </a:lnSpc>
            </a:pPr>
            <a:endParaRPr lang="en-US" dirty="0">
              <a:solidFill>
                <a:srgbClr val="FFFFFF"/>
              </a:solidFill>
              <a:latin typeface="Tahoma" pitchFamily="34" charset="0"/>
              <a:ea typeface="DejaVu LGC Sans" charset="0"/>
              <a:cs typeface="DejaVu LGC Sans" charset="0"/>
            </a:endParaRPr>
          </a:p>
          <a:p>
            <a:pPr>
              <a:lnSpc>
                <a:spcPct val="100000"/>
              </a:lnSpc>
            </a:pPr>
            <a:r>
              <a:rPr lang="en-US" dirty="0" smtClean="0">
                <a:solidFill>
                  <a:srgbClr val="FFFFFF"/>
                </a:solidFill>
                <a:latin typeface="Tahoma" pitchFamily="34" charset="0"/>
                <a:ea typeface="DejaVu LGC Sans" charset="0"/>
                <a:cs typeface="DejaVu LGC Sans" charset="0"/>
              </a:rPr>
              <a:t>Training: 2004-2009</a:t>
            </a:r>
          </a:p>
        </p:txBody>
      </p:sp>
      <p:sp>
        <p:nvSpPr>
          <p:cNvPr id="1536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368" name="Object 2"/>
          <p:cNvGraphicFramePr>
            <a:graphicFrameLocks noChangeAspect="1"/>
          </p:cNvGraphicFramePr>
          <p:nvPr>
            <p:extLst>
              <p:ext uri="{D42A27DB-BD31-4B8C-83A1-F6EECF244321}">
                <p14:modId xmlns:p14="http://schemas.microsoft.com/office/powerpoint/2010/main" val="4205666090"/>
              </p:ext>
            </p:extLst>
          </p:nvPr>
        </p:nvGraphicFramePr>
        <p:xfrm>
          <a:off x="279192" y="1178087"/>
          <a:ext cx="4160562" cy="2796852"/>
        </p:xfrm>
        <a:graphic>
          <a:graphicData uri="http://schemas.openxmlformats.org/presentationml/2006/ole">
            <mc:AlternateContent xmlns:mc="http://schemas.openxmlformats.org/markup-compatibility/2006">
              <mc:Choice xmlns:v="urn:schemas-microsoft-com:vml" Requires="v">
                <p:oleObj spid="_x0000_s15463" name="Bitmap Image" r:id="rId4" imgW="6039693" imgH="4057143" progId="Paint.Picture">
                  <p:embed/>
                </p:oleObj>
              </mc:Choice>
              <mc:Fallback>
                <p:oleObj name="Bitmap Image" r:id="rId4" imgW="6039693" imgH="4057143"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192" y="1178087"/>
                        <a:ext cx="4160562" cy="2796852"/>
                      </a:xfrm>
                      <a:prstGeom prst="rect">
                        <a:avLst/>
                      </a:prstGeom>
                      <a:noFill/>
                      <a:ln w="38100">
                        <a:solidFill>
                          <a:srgbClr val="C00000"/>
                        </a:solidFill>
                      </a:ln>
                      <a:extLst/>
                    </p:spPr>
                  </p:pic>
                </p:oleObj>
              </mc:Fallback>
            </mc:AlternateContent>
          </a:graphicData>
        </a:graphic>
      </p:graphicFrame>
      <p:pic>
        <p:nvPicPr>
          <p:cNvPr id="9" name="Picture 33" descr="UA_Block A- AZ_200-281_fiddl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
          <p:cNvSpPr txBox="1">
            <a:spLocks noChangeArrowheads="1"/>
          </p:cNvSpPr>
          <p:nvPr/>
        </p:nvSpPr>
        <p:spPr bwMode="auto">
          <a:xfrm>
            <a:off x="311875" y="4527205"/>
            <a:ext cx="8520249"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9pPr>
          </a:lstStyle>
          <a:p>
            <a:pPr eaLnBrk="1" hangingPunct="1">
              <a:lnSpc>
                <a:spcPct val="100000"/>
              </a:lnSpc>
              <a:spcAft>
                <a:spcPts val="600"/>
              </a:spcAft>
            </a:pPr>
            <a:r>
              <a:rPr lang="en-US" sz="2000" dirty="0">
                <a:solidFill>
                  <a:srgbClr val="FFC000"/>
                </a:solidFill>
                <a:latin typeface="Comic Sans MS" pitchFamily="66" charset="0"/>
              </a:rPr>
              <a:t>Two tests:</a:t>
            </a:r>
          </a:p>
          <a:p>
            <a:pPr eaLnBrk="1" hangingPunct="1">
              <a:lnSpc>
                <a:spcPct val="100000"/>
              </a:lnSpc>
              <a:spcAft>
                <a:spcPts val="600"/>
              </a:spcAft>
            </a:pPr>
            <a:r>
              <a:rPr lang="en-US" sz="2000" dirty="0" smtClean="0">
                <a:solidFill>
                  <a:srgbClr val="FFFFFF"/>
                </a:solidFill>
                <a:latin typeface="Comic Sans MS" pitchFamily="66" charset="0"/>
              </a:rPr>
              <a:t>1.	Train </a:t>
            </a:r>
            <a:r>
              <a:rPr lang="en-US" sz="2000" dirty="0">
                <a:solidFill>
                  <a:srgbClr val="FFFFFF"/>
                </a:solidFill>
                <a:latin typeface="Comic Sans MS" pitchFamily="66" charset="0"/>
              </a:rPr>
              <a:t>using 2004-2008.  Test with </a:t>
            </a:r>
            <a:r>
              <a:rPr lang="en-US" sz="2000" dirty="0" smtClean="0">
                <a:solidFill>
                  <a:srgbClr val="FFFFFF"/>
                </a:solidFill>
                <a:latin typeface="Comic Sans MS" pitchFamily="66" charset="0"/>
              </a:rPr>
              <a:t>2009	</a:t>
            </a:r>
            <a:r>
              <a:rPr lang="en-US" sz="2000" dirty="0">
                <a:solidFill>
                  <a:srgbClr val="FFFFFF"/>
                </a:solidFill>
                <a:latin typeface="Comic Sans MS" pitchFamily="66" charset="0"/>
              </a:rPr>
              <a:t>		</a:t>
            </a:r>
            <a:r>
              <a:rPr lang="en-US" sz="2000" dirty="0" smtClean="0">
                <a:solidFill>
                  <a:srgbClr val="FFFFFF"/>
                </a:solidFill>
                <a:latin typeface="Comic Sans MS" pitchFamily="66" charset="0"/>
              </a:rPr>
              <a:t>					(8 cases)</a:t>
            </a:r>
            <a:endParaRPr lang="en-US" sz="2000" dirty="0">
              <a:solidFill>
                <a:srgbClr val="FFFFFF"/>
              </a:solidFill>
              <a:latin typeface="Comic Sans MS" pitchFamily="66" charset="0"/>
            </a:endParaRPr>
          </a:p>
          <a:p>
            <a:pPr eaLnBrk="1" hangingPunct="1">
              <a:lnSpc>
                <a:spcPct val="100000"/>
              </a:lnSpc>
              <a:spcAft>
                <a:spcPts val="600"/>
              </a:spcAft>
            </a:pPr>
            <a:r>
              <a:rPr lang="en-US" sz="2000" dirty="0" smtClean="0">
                <a:solidFill>
                  <a:srgbClr val="FFFFFF"/>
                </a:solidFill>
                <a:latin typeface="Comic Sans MS" pitchFamily="66" charset="0"/>
              </a:rPr>
              <a:t>2.	Train </a:t>
            </a:r>
            <a:r>
              <a:rPr lang="en-US" sz="2000" dirty="0">
                <a:solidFill>
                  <a:srgbClr val="FFFFFF"/>
                </a:solidFill>
                <a:latin typeface="Comic Sans MS" pitchFamily="66" charset="0"/>
              </a:rPr>
              <a:t>using 2004-2009.  Test with </a:t>
            </a:r>
            <a:r>
              <a:rPr lang="en-US" sz="2000" dirty="0" smtClean="0">
                <a:solidFill>
                  <a:srgbClr val="FFFFFF"/>
                </a:solidFill>
                <a:latin typeface="Comic Sans MS" pitchFamily="66" charset="0"/>
              </a:rPr>
              <a:t>2010	</a:t>
            </a:r>
            <a:r>
              <a:rPr lang="en-US" sz="2000" dirty="0" smtClean="0">
                <a:solidFill>
                  <a:srgbClr val="FFFF00"/>
                </a:solidFill>
                <a:latin typeface="Comic Sans MS" pitchFamily="66" charset="0"/>
              </a:rPr>
              <a:t>		</a:t>
            </a:r>
          </a:p>
          <a:p>
            <a:pPr eaLnBrk="1" hangingPunct="1">
              <a:lnSpc>
                <a:spcPct val="100000"/>
              </a:lnSpc>
              <a:spcAft>
                <a:spcPts val="600"/>
              </a:spcAft>
            </a:pPr>
            <a:r>
              <a:rPr lang="en-US" sz="2000" dirty="0" smtClean="0">
                <a:solidFill>
                  <a:srgbClr val="FFFF00"/>
                </a:solidFill>
                <a:latin typeface="Comic Sans MS" pitchFamily="66" charset="0"/>
              </a:rPr>
              <a:t>		</a:t>
            </a:r>
            <a:r>
              <a:rPr lang="en-US" sz="2000" dirty="0" smtClean="0">
                <a:latin typeface="Comic Sans MS" pitchFamily="66" charset="0"/>
              </a:rPr>
              <a:t>(14 cases)</a:t>
            </a:r>
            <a:endParaRPr lang="en-US" sz="2000" dirty="0">
              <a:latin typeface="Comic Sans MS" pitchFamily="6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Line 2"/>
          <p:cNvSpPr>
            <a:spLocks noChangeShapeType="1"/>
          </p:cNvSpPr>
          <p:nvPr/>
        </p:nvSpPr>
        <p:spPr bwMode="auto">
          <a:xfrm>
            <a:off x="457200" y="912813"/>
            <a:ext cx="8229600" cy="1587"/>
          </a:xfrm>
          <a:prstGeom prst="line">
            <a:avLst/>
          </a:prstGeom>
          <a:noFill/>
          <a:ln w="41400">
            <a:solidFill>
              <a:srgbClr val="45C98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5" name="Rectangle 7"/>
          <p:cNvSpPr>
            <a:spLocks noChangeArrowheads="1"/>
          </p:cNvSpPr>
          <p:nvPr/>
        </p:nvSpPr>
        <p:spPr bwMode="auto">
          <a:xfrm>
            <a:off x="3152775" y="2576513"/>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9" name="Picture 33" descr="UA_Block A- AZ_200-281_fiddl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863" y="203200"/>
            <a:ext cx="658812" cy="6635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4684641" y="1790788"/>
            <a:ext cx="4114800"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pPr>
            <a:r>
              <a:rPr lang="en-US" dirty="0" smtClean="0">
                <a:solidFill>
                  <a:srgbClr val="FFFFFF"/>
                </a:solidFill>
                <a:latin typeface="Tahoma" pitchFamily="34" charset="0"/>
                <a:ea typeface="DejaVu LGC Sans" charset="0"/>
                <a:cs typeface="DejaVu LGC Sans" charset="0"/>
              </a:rPr>
              <a:t>Fit is a sigmoid constrained at both ends </a:t>
            </a:r>
          </a:p>
          <a:p>
            <a:pPr>
              <a:lnSpc>
                <a:spcPct val="100000"/>
              </a:lnSpc>
            </a:pPr>
            <a:endParaRPr lang="en-US" dirty="0">
              <a:solidFill>
                <a:srgbClr val="FFFFFF"/>
              </a:solidFill>
              <a:latin typeface="Tahoma" pitchFamily="34" charset="0"/>
              <a:ea typeface="DejaVu LGC Sans" charset="0"/>
              <a:cs typeface="DejaVu LGC Sans" charset="0"/>
            </a:endParaRPr>
          </a:p>
          <a:p>
            <a:pPr>
              <a:lnSpc>
                <a:spcPct val="100000"/>
              </a:lnSpc>
            </a:pPr>
            <a:r>
              <a:rPr lang="en-US" dirty="0" smtClean="0">
                <a:solidFill>
                  <a:srgbClr val="FFFFFF"/>
                </a:solidFill>
                <a:latin typeface="Tahoma" pitchFamily="34" charset="0"/>
                <a:ea typeface="DejaVu LGC Sans" charset="0"/>
                <a:cs typeface="DejaVu LGC Sans" charset="0"/>
              </a:rPr>
              <a:t>Training: 2004-2009</a:t>
            </a:r>
          </a:p>
        </p:txBody>
      </p:sp>
      <p:graphicFrame>
        <p:nvGraphicFramePr>
          <p:cNvPr id="13" name="Object 2"/>
          <p:cNvGraphicFramePr>
            <a:graphicFrameLocks noChangeAspect="1"/>
          </p:cNvGraphicFramePr>
          <p:nvPr>
            <p:extLst>
              <p:ext uri="{D42A27DB-BD31-4B8C-83A1-F6EECF244321}">
                <p14:modId xmlns:p14="http://schemas.microsoft.com/office/powerpoint/2010/main" val="2169095858"/>
              </p:ext>
            </p:extLst>
          </p:nvPr>
        </p:nvGraphicFramePr>
        <p:xfrm>
          <a:off x="279192" y="1178087"/>
          <a:ext cx="4160562" cy="2796852"/>
        </p:xfrm>
        <a:graphic>
          <a:graphicData uri="http://schemas.openxmlformats.org/presentationml/2006/ole">
            <mc:AlternateContent xmlns:mc="http://schemas.openxmlformats.org/markup-compatibility/2006">
              <mc:Choice xmlns:v="urn:schemas-microsoft-com:vml" Requires="v">
                <p:oleObj spid="_x0000_s34869" name="Bitmap Image" r:id="rId5" imgW="6039693" imgH="4057143" progId="Paint.Picture">
                  <p:embed/>
                </p:oleObj>
              </mc:Choice>
              <mc:Fallback>
                <p:oleObj name="Bitmap Image" r:id="rId5" imgW="6039693" imgH="405714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192" y="1178087"/>
                        <a:ext cx="4160562" cy="2796852"/>
                      </a:xfrm>
                      <a:prstGeom prst="rect">
                        <a:avLst/>
                      </a:prstGeom>
                      <a:noFill/>
                      <a:ln w="38100">
                        <a:solidFill>
                          <a:srgbClr val="C00000"/>
                        </a:solidFill>
                      </a:ln>
                      <a:extLst/>
                    </p:spPr>
                  </p:pic>
                </p:oleObj>
              </mc:Fallback>
            </mc:AlternateContent>
          </a:graphicData>
        </a:graphic>
      </p:graphicFrame>
      <p:sp>
        <p:nvSpPr>
          <p:cNvPr id="14" name="Text Box 1"/>
          <p:cNvSpPr txBox="1">
            <a:spLocks noChangeArrowheads="1"/>
          </p:cNvSpPr>
          <p:nvPr/>
        </p:nvSpPr>
        <p:spPr bwMode="auto">
          <a:xfrm>
            <a:off x="0" y="231775"/>
            <a:ext cx="9144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a:solidFill>
                  <a:schemeClr val="bg1"/>
                </a:solidFill>
                <a:latin typeface="Arial" charset="0"/>
              </a:defRPr>
            </a:lvl9pPr>
          </a:lstStyle>
          <a:p>
            <a:pPr algn="ctr" eaLnBrk="1" hangingPunct="1">
              <a:lnSpc>
                <a:spcPct val="124000"/>
              </a:lnSpc>
            </a:pPr>
            <a:r>
              <a:rPr lang="en-GB" sz="2200" dirty="0" smtClean="0">
                <a:solidFill>
                  <a:srgbClr val="E6E64C"/>
                </a:solidFill>
                <a:latin typeface="Tahoma" pitchFamily="34" charset="0"/>
                <a:ea typeface="DejaVu LGC Sans" charset="0"/>
                <a:cs typeface="DejaVu LGC Sans" charset="0"/>
              </a:rPr>
              <a:t>4. DAV Intensity estimation</a:t>
            </a:r>
            <a:endParaRPr lang="en-GB" sz="2200" dirty="0">
              <a:solidFill>
                <a:srgbClr val="E6E64C"/>
              </a:solidFill>
              <a:latin typeface="Tahoma" pitchFamily="34" charset="0"/>
              <a:ea typeface="DejaVu LGC Sans" charset="0"/>
              <a:cs typeface="DejaVu LGC Sans" charset="0"/>
            </a:endParaRPr>
          </a:p>
          <a:p>
            <a:pPr algn="ctr" eaLnBrk="1" hangingPunct="1">
              <a:lnSpc>
                <a:spcPct val="124000"/>
              </a:lnSpc>
            </a:pPr>
            <a:endParaRPr lang="en-GB" sz="2700" dirty="0">
              <a:solidFill>
                <a:srgbClr val="E6E64C"/>
              </a:solidFill>
              <a:latin typeface="Tahoma" pitchFamily="34" charset="0"/>
              <a:ea typeface="DejaVu LGC Sans" charset="0"/>
              <a:cs typeface="DejaVu LGC Sans" charset="0"/>
            </a:endParaRPr>
          </a:p>
        </p:txBody>
      </p:sp>
      <p:sp>
        <p:nvSpPr>
          <p:cNvPr id="15" name="TextBox 1"/>
          <p:cNvSpPr txBox="1">
            <a:spLocks noChangeArrowheads="1"/>
          </p:cNvSpPr>
          <p:nvPr/>
        </p:nvSpPr>
        <p:spPr bwMode="auto">
          <a:xfrm>
            <a:off x="311875" y="4527205"/>
            <a:ext cx="8520249"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bg1"/>
                </a:solidFill>
                <a:latin typeface="Arial" charset="0"/>
              </a:defRPr>
            </a:lvl1pPr>
            <a:lvl2pPr marL="742950" indent="-285750" eaLnBrk="0" hangingPunct="0">
              <a:defRPr b="1">
                <a:solidFill>
                  <a:schemeClr val="bg1"/>
                </a:solidFill>
                <a:latin typeface="Arial" charset="0"/>
              </a:defRPr>
            </a:lvl2pPr>
            <a:lvl3pPr marL="1143000" indent="-228600" eaLnBrk="0" hangingPunct="0">
              <a:defRPr b="1">
                <a:solidFill>
                  <a:schemeClr val="bg1"/>
                </a:solidFill>
                <a:latin typeface="Arial" charset="0"/>
              </a:defRPr>
            </a:lvl3pPr>
            <a:lvl4pPr marL="1600200" indent="-228600" eaLnBrk="0" hangingPunct="0">
              <a:defRPr b="1">
                <a:solidFill>
                  <a:schemeClr val="bg1"/>
                </a:solidFill>
                <a:latin typeface="Arial" charset="0"/>
              </a:defRPr>
            </a:lvl4pPr>
            <a:lvl5pPr marL="2057400" indent="-228600" eaLnBrk="0" hangingPunct="0">
              <a:defRPr b="1">
                <a:solidFill>
                  <a:schemeClr val="bg1"/>
                </a:solidFill>
                <a:latin typeface="Arial" charset="0"/>
              </a:defRPr>
            </a:lvl5pPr>
            <a:lvl6pPr marL="25146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6pPr>
            <a:lvl7pPr marL="29718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7pPr>
            <a:lvl8pPr marL="34290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8pPr>
            <a:lvl9pPr marL="3886200" indent="-228600" defTabSz="457200" eaLnBrk="0" fontAlgn="base" hangingPunct="0">
              <a:lnSpc>
                <a:spcPct val="237000"/>
              </a:lnSpc>
              <a:spcBef>
                <a:spcPct val="0"/>
              </a:spcBef>
              <a:spcAft>
                <a:spcPct val="0"/>
              </a:spcAft>
              <a:buClr>
                <a:srgbClr val="000000"/>
              </a:buClr>
              <a:buSzPct val="100000"/>
              <a:buFont typeface="Arial" charset="0"/>
              <a:defRPr b="1">
                <a:solidFill>
                  <a:schemeClr val="bg1"/>
                </a:solidFill>
                <a:latin typeface="Arial" charset="0"/>
              </a:defRPr>
            </a:lvl9pPr>
          </a:lstStyle>
          <a:p>
            <a:pPr eaLnBrk="1" hangingPunct="1">
              <a:lnSpc>
                <a:spcPct val="100000"/>
              </a:lnSpc>
              <a:spcAft>
                <a:spcPts val="600"/>
              </a:spcAft>
            </a:pPr>
            <a:r>
              <a:rPr lang="en-US" sz="2000" dirty="0">
                <a:solidFill>
                  <a:srgbClr val="FFC000"/>
                </a:solidFill>
                <a:latin typeface="Comic Sans MS" pitchFamily="66" charset="0"/>
              </a:rPr>
              <a:t>Two tests:</a:t>
            </a:r>
          </a:p>
          <a:p>
            <a:pPr eaLnBrk="1" hangingPunct="1">
              <a:lnSpc>
                <a:spcPct val="100000"/>
              </a:lnSpc>
              <a:spcAft>
                <a:spcPts val="600"/>
              </a:spcAft>
            </a:pPr>
            <a:r>
              <a:rPr lang="en-US" sz="2000" dirty="0" smtClean="0">
                <a:solidFill>
                  <a:srgbClr val="FFFFFF"/>
                </a:solidFill>
                <a:latin typeface="Comic Sans MS" pitchFamily="66" charset="0"/>
              </a:rPr>
              <a:t>1.	</a:t>
            </a:r>
            <a:r>
              <a:rPr lang="en-US" sz="2000" dirty="0">
                <a:solidFill>
                  <a:srgbClr val="FFFFFF"/>
                </a:solidFill>
                <a:latin typeface="Comic Sans MS" pitchFamily="66" charset="0"/>
              </a:rPr>
              <a:t>Train using 2004-2008.  Test with </a:t>
            </a:r>
            <a:r>
              <a:rPr lang="en-US" sz="2000" dirty="0" smtClean="0">
                <a:solidFill>
                  <a:srgbClr val="FFFFFF"/>
                </a:solidFill>
                <a:latin typeface="Comic Sans MS" pitchFamily="66" charset="0"/>
              </a:rPr>
              <a:t>2009	</a:t>
            </a:r>
            <a:r>
              <a:rPr lang="en-US" sz="2000" dirty="0" smtClean="0">
                <a:solidFill>
                  <a:srgbClr val="FFFF00"/>
                </a:solidFill>
                <a:latin typeface="Comic Sans MS" pitchFamily="66" charset="0"/>
              </a:rPr>
              <a:t>RSME = 24.8 </a:t>
            </a:r>
            <a:r>
              <a:rPr lang="en-US" sz="2000" dirty="0" err="1" smtClean="0">
                <a:solidFill>
                  <a:srgbClr val="FFFF00"/>
                </a:solidFill>
                <a:latin typeface="Comic Sans MS" pitchFamily="66" charset="0"/>
              </a:rPr>
              <a:t>kt</a:t>
            </a:r>
            <a:r>
              <a:rPr lang="en-US" sz="2000" dirty="0">
                <a:solidFill>
                  <a:srgbClr val="FFFFFF"/>
                </a:solidFill>
                <a:latin typeface="Comic Sans MS" pitchFamily="66" charset="0"/>
              </a:rPr>
              <a:t>	</a:t>
            </a:r>
            <a:r>
              <a:rPr lang="en-US" sz="2000" dirty="0" smtClean="0">
                <a:solidFill>
                  <a:srgbClr val="FFFFFF"/>
                </a:solidFill>
                <a:latin typeface="Comic Sans MS" pitchFamily="66" charset="0"/>
              </a:rPr>
              <a:t>		(8 cases)</a:t>
            </a:r>
            <a:endParaRPr lang="en-US" sz="2000" dirty="0">
              <a:solidFill>
                <a:srgbClr val="FFFFFF"/>
              </a:solidFill>
              <a:latin typeface="Comic Sans MS" pitchFamily="66" charset="0"/>
            </a:endParaRPr>
          </a:p>
          <a:p>
            <a:pPr eaLnBrk="1" hangingPunct="1">
              <a:lnSpc>
                <a:spcPct val="100000"/>
              </a:lnSpc>
              <a:spcAft>
                <a:spcPts val="600"/>
              </a:spcAft>
            </a:pPr>
            <a:r>
              <a:rPr lang="en-US" sz="2000" dirty="0" smtClean="0">
                <a:solidFill>
                  <a:srgbClr val="FFFFFF"/>
                </a:solidFill>
                <a:latin typeface="Comic Sans MS" pitchFamily="66" charset="0"/>
              </a:rPr>
              <a:t>2.	Train </a:t>
            </a:r>
            <a:r>
              <a:rPr lang="en-US" sz="2000" dirty="0">
                <a:solidFill>
                  <a:srgbClr val="FFFFFF"/>
                </a:solidFill>
                <a:latin typeface="Comic Sans MS" pitchFamily="66" charset="0"/>
              </a:rPr>
              <a:t>using 2004-2009.  Test with </a:t>
            </a:r>
            <a:r>
              <a:rPr lang="en-US" sz="2000" dirty="0" smtClean="0">
                <a:solidFill>
                  <a:srgbClr val="FFFFFF"/>
                </a:solidFill>
                <a:latin typeface="Comic Sans MS" pitchFamily="66" charset="0"/>
              </a:rPr>
              <a:t>2010	</a:t>
            </a:r>
            <a:r>
              <a:rPr lang="en-US" sz="2000" dirty="0" smtClean="0">
                <a:solidFill>
                  <a:srgbClr val="FFFF00"/>
                </a:solidFill>
                <a:latin typeface="Comic Sans MS" pitchFamily="66" charset="0"/>
              </a:rPr>
              <a:t>RSME = 13.8 </a:t>
            </a:r>
            <a:r>
              <a:rPr lang="en-US" sz="2000" dirty="0" err="1" smtClean="0">
                <a:solidFill>
                  <a:srgbClr val="FFFF00"/>
                </a:solidFill>
                <a:latin typeface="Comic Sans MS" pitchFamily="66" charset="0"/>
              </a:rPr>
              <a:t>kt</a:t>
            </a:r>
            <a:endParaRPr lang="en-US" sz="2000" dirty="0" smtClean="0">
              <a:solidFill>
                <a:srgbClr val="FFFF00"/>
              </a:solidFill>
              <a:latin typeface="Comic Sans MS" pitchFamily="66" charset="0"/>
            </a:endParaRPr>
          </a:p>
          <a:p>
            <a:pPr eaLnBrk="1" hangingPunct="1">
              <a:lnSpc>
                <a:spcPct val="100000"/>
              </a:lnSpc>
              <a:spcAft>
                <a:spcPts val="600"/>
              </a:spcAft>
            </a:pPr>
            <a:r>
              <a:rPr lang="en-US" sz="2000" dirty="0" smtClean="0">
                <a:solidFill>
                  <a:srgbClr val="FFFF00"/>
                </a:solidFill>
                <a:latin typeface="Comic Sans MS" pitchFamily="66" charset="0"/>
              </a:rPr>
              <a:t>		</a:t>
            </a:r>
            <a:r>
              <a:rPr lang="en-US" sz="2000" dirty="0" smtClean="0">
                <a:latin typeface="Comic Sans MS" pitchFamily="66" charset="0"/>
              </a:rPr>
              <a:t>(14 cases)</a:t>
            </a:r>
            <a:endParaRPr lang="en-US" sz="2000" dirty="0">
              <a:latin typeface="Comic Sans MS" pitchFamily="66" charset="0"/>
            </a:endParaRPr>
          </a:p>
        </p:txBody>
      </p:sp>
    </p:spTree>
    <p:extLst>
      <p:ext uri="{BB962C8B-B14F-4D97-AF65-F5344CB8AC3E}">
        <p14:creationId xmlns:p14="http://schemas.microsoft.com/office/powerpoint/2010/main" val="39293903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defRPr kumimoji="0" lang="en-GB" sz="1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237000"/>
          </a:lnSpc>
          <a:spcBef>
            <a:spcPct val="0"/>
          </a:spcBef>
          <a:spcAft>
            <a:spcPct val="0"/>
          </a:spcAft>
          <a:buClr>
            <a:srgbClr val="000000"/>
          </a:buClr>
          <a:buSzPct val="100000"/>
          <a:buFont typeface="Arial" charset="0"/>
          <a:buNone/>
          <a:tabLst/>
          <a:defRPr kumimoji="0" lang="en-GB" sz="18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7227</TotalTime>
  <Words>1251</Words>
  <Application>Microsoft Office PowerPoint</Application>
  <PresentationFormat>On-screen Show (4:3)</PresentationFormat>
  <Paragraphs>192</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ritchie</dc:creator>
  <cp:lastModifiedBy>ritchie</cp:lastModifiedBy>
  <cp:revision>194</cp:revision>
  <dcterms:modified xsi:type="dcterms:W3CDTF">2011-03-02T19:21:14Z</dcterms:modified>
</cp:coreProperties>
</file>