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Default Extension="doc" ContentType="application/msword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Default Extension="xls" ContentType="application/vnd.ms-exce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313" r:id="rId3"/>
    <p:sldId id="337" r:id="rId4"/>
    <p:sldId id="338" r:id="rId5"/>
    <p:sldId id="309" r:id="rId6"/>
    <p:sldId id="324" r:id="rId7"/>
    <p:sldId id="341" r:id="rId8"/>
    <p:sldId id="327" r:id="rId9"/>
    <p:sldId id="329" r:id="rId10"/>
    <p:sldId id="328" r:id="rId11"/>
    <p:sldId id="330" r:id="rId12"/>
    <p:sldId id="342" r:id="rId13"/>
    <p:sldId id="332" r:id="rId14"/>
    <p:sldId id="331" r:id="rId15"/>
    <p:sldId id="333" r:id="rId16"/>
    <p:sldId id="325" r:id="rId17"/>
    <p:sldId id="326" r:id="rId18"/>
    <p:sldId id="334" r:id="rId19"/>
    <p:sldId id="339" r:id="rId20"/>
    <p:sldId id="322" r:id="rId21"/>
    <p:sldId id="259" r:id="rId22"/>
    <p:sldId id="33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6192" autoAdjust="0"/>
  </p:normalViewPr>
  <p:slideViewPr>
    <p:cSldViewPr snapToGrid="0" snapToObjects="1" showGuides="1">
      <p:cViewPr>
        <p:scale>
          <a:sx n="85" d="100"/>
          <a:sy n="85" d="100"/>
        </p:scale>
        <p:origin x="-1296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D2219-A49F-004C-BF7E-4748BA5803D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B9411-6B6A-9344-BC64-6930035BD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A8340-0C7A-7A4A-989B-6C1BCF042BC0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FA9AA-8B7E-1C47-BACC-F7BB3A48E3C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0869A99-696E-A447-B4C8-D257BE763F25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9E4225-A10F-9A4C-9AB4-A62044F3F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Draft-1.8b.png"/>
          <p:cNvPicPr>
            <a:picLocks noChangeAspect="1"/>
          </p:cNvPicPr>
          <p:nvPr userDrawn="1"/>
        </p:nvPicPr>
        <p:blipFill>
          <a:blip r:embed="rId14"/>
          <a:srcRect l="9212" t="15628" r="8388" b="13263"/>
          <a:stretch>
            <a:fillRect/>
          </a:stretch>
        </p:blipFill>
        <p:spPr>
          <a:xfrm>
            <a:off x="7882888" y="28110"/>
            <a:ext cx="1261112" cy="1284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3.doc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po.nasa.gov/hs3/" TargetMode="Externa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10.png"/><Relationship Id="rId5" Type="http://schemas.openxmlformats.org/officeDocument/2006/relationships/hyperlink" Target="http://www.espo.nasa.gov/hs3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Word_97_-_2004_Document1.doc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529" y="89653"/>
            <a:ext cx="8323723" cy="30028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HS3: A Multi-Year Investigation of Hurricane Formation and Intensity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538" y="3092456"/>
            <a:ext cx="6400800" cy="206561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PI: Scott Braun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Deputy PI: Paul Newman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PM: Marilyn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Vasques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PS: Ramesh Kakar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3" name="Picture 12" descr="Draft-1.8b.png"/>
          <p:cNvPicPr>
            <a:picLocks noChangeAspect="1"/>
          </p:cNvPicPr>
          <p:nvPr/>
        </p:nvPicPr>
        <p:blipFill>
          <a:blip r:embed="rId2"/>
          <a:srcRect l="9212" t="15628" r="8388" b="13263"/>
          <a:stretch>
            <a:fillRect/>
          </a:stretch>
        </p:blipFill>
        <p:spPr>
          <a:xfrm>
            <a:off x="-9041" y="2349143"/>
            <a:ext cx="2773159" cy="2825558"/>
          </a:xfrm>
          <a:prstGeom prst="rect">
            <a:avLst/>
          </a:prstGeom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9" y="52387"/>
            <a:ext cx="1201177" cy="10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S30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3" y="3261266"/>
            <a:ext cx="7792729" cy="340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812990"/>
          </a:xfrm>
        </p:spPr>
        <p:txBody>
          <a:bodyPr>
            <a:noAutofit/>
          </a:bodyPr>
          <a:lstStyle/>
          <a:p>
            <a:r>
              <a:rPr lang="en-US" sz="3400" dirty="0" smtClean="0"/>
              <a:t>Instruments: Scanning High-resolution Interferometer Sounder </a:t>
            </a:r>
            <a:endParaRPr lang="en-US" sz="34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57200" y="12019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PI: Hank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Revercomb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Univ. Wisconsin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Data: IR TB spectra; Cloud-top temperature, height;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sfc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skin temperature; 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profiles of temperature and water vapor </a:t>
            </a:r>
            <a:r>
              <a:rPr kumimoji="0" lang="en-US" sz="2300" b="0" i="0" u="sng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clear-sky conditions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vertical resolution=2 km, 1-3 km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61787" y="223838"/>
            <a:ext cx="8229600" cy="81299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Instruments: </a:t>
            </a:r>
            <a:r>
              <a:rPr lang="en-US" sz="3400" dirty="0" err="1" smtClean="0"/>
              <a:t>TWiLiTE</a:t>
            </a:r>
            <a:r>
              <a:rPr lang="en-US" sz="3400" dirty="0" smtClean="0"/>
              <a:t> Wind </a:t>
            </a:r>
            <a:r>
              <a:rPr lang="en-US" sz="3400" dirty="0" err="1" smtClean="0"/>
              <a:t>Lidar</a:t>
            </a:r>
            <a:endParaRPr lang="en-US" sz="34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57200" y="9225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PI: Bruce Gentry, NASA/GSFC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Data: Profiles of backscatter intensity, Doppler velocity,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winds </a:t>
            </a:r>
            <a:r>
              <a:rPr kumimoji="0" lang="en-US" sz="2300" b="0" i="0" u="sng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clear-sky conditions</a:t>
            </a:r>
            <a:endParaRPr lang="en-US" sz="2300" u="sng" dirty="0" smtClean="0">
              <a:solidFill>
                <a:srgbClr val="DA1F28"/>
              </a:solidFill>
            </a:endParaRP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fly as part of HS3 in 2013-14 only due to NGC schedule, wind pod availability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vertical resolution=~2 km radial winds, 8 km for retrieved horizontal winds, 250 </a:t>
            </a:r>
            <a:r>
              <a:rPr kumimoji="0" lang="en-US" sz="2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Swinds2016minus12s66.png"/>
          <p:cNvPicPr>
            <a:picLocks noChangeAspect="1"/>
          </p:cNvPicPr>
          <p:nvPr/>
        </p:nvPicPr>
        <p:blipFill>
          <a:blip r:embed="rId2" cstate="print"/>
          <a:srcRect l="2593" r="4568"/>
          <a:stretch>
            <a:fillRect/>
          </a:stretch>
        </p:blipFill>
        <p:spPr>
          <a:xfrm>
            <a:off x="3213608" y="3742710"/>
            <a:ext cx="5930392" cy="21029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88" y="3768110"/>
            <a:ext cx="3021012" cy="227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Over-Storm Payload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90923" y="223838"/>
            <a:ext cx="7772400" cy="81299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Instruments: High-Altitude MMIC </a:t>
            </a:r>
            <a:br>
              <a:rPr lang="en-US" sz="3200" dirty="0" smtClean="0"/>
            </a:br>
            <a:r>
              <a:rPr lang="en-US" sz="3200" dirty="0" smtClean="0"/>
              <a:t>Sounding Radiometer (HAMSR)</a:t>
            </a:r>
            <a:endParaRPr lang="en-US" sz="32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57199" y="1201928"/>
            <a:ext cx="5208253" cy="50264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PI: Bjorn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Lambrigtsen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JPL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Data: Calibrated brightness temperature; vertical profiles of temperature and water vapor and liquid water; precipitation structure</a:t>
            </a:r>
            <a:endParaRPr lang="en-US" sz="2300" dirty="0" smtClean="0"/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vertical resolution=2km, 1-3 km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5665453" y="1326562"/>
            <a:ext cx="3267362" cy="5282628"/>
            <a:chOff x="4662232" y="840307"/>
            <a:chExt cx="3267362" cy="5282628"/>
          </a:xfrm>
        </p:grpSpPr>
        <p:sp>
          <p:nvSpPr>
            <p:cNvPr id="36" name="Rectangle 35"/>
            <p:cNvSpPr/>
            <p:nvPr/>
          </p:nvSpPr>
          <p:spPr>
            <a:xfrm>
              <a:off x="4662232" y="840307"/>
              <a:ext cx="3267362" cy="5282628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accent1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36"/>
            <p:cNvGrpSpPr/>
            <p:nvPr/>
          </p:nvGrpSpPr>
          <p:grpSpPr>
            <a:xfrm>
              <a:off x="4987591" y="968669"/>
              <a:ext cx="2827337" cy="4973598"/>
              <a:chOff x="3275013" y="1046163"/>
              <a:chExt cx="2827337" cy="4973598"/>
            </a:xfrm>
            <a:solidFill>
              <a:schemeClr val="bg1"/>
            </a:solidFill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3467582" y="2008175"/>
                <a:ext cx="2339464" cy="4011586"/>
                <a:chOff x="4058" y="1316"/>
                <a:chExt cx="1333" cy="2044"/>
              </a:xfrm>
              <a:grpFill/>
            </p:grpSpPr>
            <p:sp>
              <p:nvSpPr>
                <p:cNvPr id="45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9" y="3219"/>
                  <a:ext cx="8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2 km</a:t>
                  </a:r>
                </a:p>
              </p:txBody>
            </p:sp>
            <p:sp>
              <p:nvSpPr>
                <p:cNvPr id="46" name="AutoShape 33" descr="Eye2_23_sel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4538" y="1407"/>
                  <a:ext cx="202" cy="11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47" name="Object 2"/>
                <p:cNvGraphicFramePr>
                  <a:graphicFrameLocks noChangeAspect="1"/>
                </p:cNvGraphicFramePr>
                <p:nvPr/>
              </p:nvGraphicFramePr>
              <p:xfrm>
                <a:off x="4084" y="1318"/>
                <a:ext cx="1214" cy="2042"/>
              </p:xfrm>
              <a:graphic>
                <a:graphicData uri="http://schemas.openxmlformats.org/presentationml/2006/ole">
                  <p:oleObj spid="_x0000_s154626" name="Document" r:id="rId3" imgW="3404616" imgH="7184136" progId="Word.Document.8">
                    <p:embed/>
                  </p:oleObj>
                </a:graphicData>
              </a:graphic>
            </p:graphicFrame>
            <p:sp>
              <p:nvSpPr>
                <p:cNvPr id="48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8" y="2961"/>
                  <a:ext cx="8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3 km</a:t>
                  </a:r>
                </a:p>
              </p:txBody>
            </p:sp>
            <p:sp>
              <p:nvSpPr>
                <p:cNvPr id="49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9" y="2712"/>
                  <a:ext cx="8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4 km</a:t>
                  </a:r>
                </a:p>
              </p:txBody>
            </p:sp>
            <p:sp>
              <p:nvSpPr>
                <p:cNvPr id="50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8" y="2497"/>
                  <a:ext cx="8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5 km</a:t>
                  </a:r>
                </a:p>
              </p:txBody>
            </p:sp>
            <p:sp>
              <p:nvSpPr>
                <p:cNvPr id="51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9" y="2315"/>
                  <a:ext cx="8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6 km</a:t>
                  </a:r>
                </a:p>
              </p:txBody>
            </p:sp>
            <p:sp>
              <p:nvSpPr>
                <p:cNvPr id="52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9" y="2145"/>
                  <a:ext cx="8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7 km</a:t>
                  </a:r>
                </a:p>
              </p:txBody>
            </p:sp>
            <p:sp>
              <p:nvSpPr>
                <p:cNvPr id="53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9" y="1989"/>
                  <a:ext cx="8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8 km</a:t>
                  </a:r>
                </a:p>
              </p:txBody>
            </p:sp>
            <p:sp>
              <p:nvSpPr>
                <p:cNvPr id="54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09" y="1845"/>
                  <a:ext cx="8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9 km</a:t>
                  </a:r>
                </a:p>
              </p:txBody>
            </p:sp>
            <p:sp>
              <p:nvSpPr>
                <p:cNvPr id="55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5" y="1723"/>
                  <a:ext cx="10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10 km</a:t>
                  </a:r>
                </a:p>
              </p:txBody>
            </p:sp>
            <p:sp>
              <p:nvSpPr>
                <p:cNvPr id="56" name="Text 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5" y="1624"/>
                  <a:ext cx="10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11 km</a:t>
                  </a:r>
                </a:p>
              </p:txBody>
            </p:sp>
            <p:sp>
              <p:nvSpPr>
                <p:cNvPr id="5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8" y="1525"/>
                  <a:ext cx="10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12 km</a:t>
                  </a:r>
                </a:p>
              </p:txBody>
            </p:sp>
            <p:sp>
              <p:nvSpPr>
                <p:cNvPr id="5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5" y="1452"/>
                  <a:ext cx="10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13 km</a:t>
                  </a:r>
                </a:p>
              </p:txBody>
            </p:sp>
            <p:sp>
              <p:nvSpPr>
                <p:cNvPr id="5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6" y="1376"/>
                  <a:ext cx="10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14 km</a:t>
                  </a:r>
                </a:p>
              </p:txBody>
            </p:sp>
            <p:sp>
              <p:nvSpPr>
                <p:cNvPr id="60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8" y="1316"/>
                  <a:ext cx="102" cy="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500" b="1">
                      <a:ea typeface="ＭＳ Ｐゴシック" charset="-128"/>
                      <a:cs typeface="ＭＳ Ｐゴシック" charset="-128"/>
                    </a:rPr>
                    <a:t>15 km</a:t>
                  </a:r>
                </a:p>
              </p:txBody>
            </p:sp>
          </p:grpSp>
          <p:sp>
            <p:nvSpPr>
              <p:cNvPr id="39" name="Text Box 51"/>
              <p:cNvSpPr txBox="1">
                <a:spLocks noChangeArrowheads="1"/>
              </p:cNvSpPr>
              <p:nvPr/>
            </p:nvSpPr>
            <p:spPr bwMode="auto">
              <a:xfrm>
                <a:off x="3608388" y="1046163"/>
                <a:ext cx="2289175" cy="2286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 b="1">
                    <a:solidFill>
                      <a:srgbClr val="FF0000"/>
                    </a:solidFill>
                  </a:rPr>
                  <a:t>3D reflectivity, Hurricane Emily (2005)</a:t>
                </a:r>
              </a:p>
            </p:txBody>
          </p:sp>
          <p:pic>
            <p:nvPicPr>
              <p:cNvPr id="40" name="Picture 88" descr="Predicted_PS"/>
              <p:cNvPicPr>
                <a:picLocks noChangeAspect="1" noChangeArrowheads="1"/>
              </p:cNvPicPr>
              <p:nvPr/>
            </p:nvPicPr>
            <p:blipFill>
              <a:blip r:embed="rId4"/>
              <a:srcRect l="6522" b="6178"/>
              <a:stretch>
                <a:fillRect/>
              </a:stretch>
            </p:blipFill>
            <p:spPr bwMode="auto">
              <a:xfrm>
                <a:off x="3275013" y="1222375"/>
                <a:ext cx="2827337" cy="6254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Line 97"/>
              <p:cNvSpPr>
                <a:spLocks noChangeShapeType="1"/>
              </p:cNvSpPr>
              <p:nvPr/>
            </p:nvSpPr>
            <p:spPr bwMode="auto">
              <a:xfrm flipH="1">
                <a:off x="3470275" y="1833563"/>
                <a:ext cx="482600" cy="177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98"/>
              <p:cNvSpPr>
                <a:spLocks noChangeShapeType="1"/>
              </p:cNvSpPr>
              <p:nvPr/>
            </p:nvSpPr>
            <p:spPr bwMode="auto">
              <a:xfrm>
                <a:off x="4954588" y="1841500"/>
                <a:ext cx="638175" cy="169863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99"/>
              <p:cNvSpPr>
                <a:spLocks noChangeShapeType="1"/>
              </p:cNvSpPr>
              <p:nvPr/>
            </p:nvSpPr>
            <p:spPr bwMode="auto">
              <a:xfrm flipV="1">
                <a:off x="3997325" y="1223963"/>
                <a:ext cx="0" cy="6096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100"/>
              <p:cNvSpPr>
                <a:spLocks noChangeShapeType="1"/>
              </p:cNvSpPr>
              <p:nvPr/>
            </p:nvSpPr>
            <p:spPr bwMode="auto">
              <a:xfrm flipV="1">
                <a:off x="4997450" y="1223963"/>
                <a:ext cx="0" cy="61753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46100" y="223838"/>
            <a:ext cx="7772400" cy="81299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Instruments: High-altitude Imaging Wind and Rain Airborne Profiler (HIWRAP)</a:t>
            </a:r>
            <a:endParaRPr lang="en-US" sz="28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57200" y="12019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PI: Gerald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Heymsfield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NASA/GSFC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Data: Calibrated reflectivity,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Doppler velocity, 3D reflectivity and horizontal winds, ocean surface winds in precipitation free areas</a:t>
            </a:r>
            <a:endParaRPr lang="en-US" sz="2300" dirty="0" smtClean="0"/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300" dirty="0" err="1" smtClean="0"/>
              <a:t>Horiz</a:t>
            </a:r>
            <a:r>
              <a:rPr lang="en-US" sz="2300" dirty="0" smtClean="0"/>
              <a:t>., vertical resolution=</a:t>
            </a:r>
          </a:p>
          <a:p>
            <a:pPr marL="822960" lvl="2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300" dirty="0" smtClean="0"/>
              <a:t>1 km, 200 </a:t>
            </a:r>
            <a:r>
              <a:rPr lang="en-US" sz="2300" dirty="0" err="1" smtClean="0"/>
              <a:t>m</a:t>
            </a:r>
            <a:r>
              <a:rPr lang="en-US" sz="2300" dirty="0" smtClean="0"/>
              <a:t> for </a:t>
            </a:r>
            <a:r>
              <a:rPr lang="en-US" sz="2300" dirty="0" err="1" smtClean="0"/>
              <a:t>dBZ</a:t>
            </a:r>
            <a:r>
              <a:rPr lang="en-US" sz="2300" dirty="0" smtClean="0"/>
              <a:t>, Doppler velocity</a:t>
            </a:r>
          </a:p>
          <a:p>
            <a:pPr marL="822960" lvl="2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km, 500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winds</a:t>
            </a:r>
          </a:p>
          <a:p>
            <a:pPr marL="822960" lvl="2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300" baseline="0" dirty="0" smtClean="0"/>
              <a:t>2</a:t>
            </a:r>
            <a:r>
              <a:rPr lang="en-US" sz="2300" dirty="0" smtClean="0"/>
              <a:t> km for surface winds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893235" y="3942564"/>
            <a:ext cx="4250765" cy="29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46100" y="223838"/>
            <a:ext cx="7289800" cy="812990"/>
          </a:xfrm>
        </p:spPr>
        <p:txBody>
          <a:bodyPr>
            <a:noAutofit/>
          </a:bodyPr>
          <a:lstStyle/>
          <a:p>
            <a:r>
              <a:rPr lang="en-US" sz="3400" dirty="0" smtClean="0"/>
              <a:t>Instruments: Hurricane Imaging Radiometer  (HIRAD)</a:t>
            </a:r>
            <a:endParaRPr lang="en-US" sz="34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57200" y="12019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PI: Tim Miller, NASA/MSFC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Data: Surface wind speed, rain rate, and temperature; brightness temperature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fields at 4 frequencies</a:t>
            </a:r>
            <a:endParaRPr lang="en-US" sz="2300" dirty="0" smtClean="0"/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300" dirty="0" smtClean="0"/>
              <a:t>Technology similar to NOAA’s SFMR, but scans cross track instead of just nadir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300" dirty="0" err="1" smtClean="0"/>
              <a:t>Horiz</a:t>
            </a:r>
            <a:r>
              <a:rPr lang="en-US" sz="2300" dirty="0" smtClean="0"/>
              <a:t>. resolution=~1.5-2.5 km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4" descr="excessTb4_all_le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excessTb5_all_l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93000" y="4191000"/>
            <a:ext cx="157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Hurricane Earl flight during GRIP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3" y="1102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HS3 Science Operations Concept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510118" y="3152584"/>
            <a:ext cx="6296209" cy="3212358"/>
            <a:chOff x="482600" y="1752600"/>
            <a:chExt cx="8181887" cy="4419601"/>
          </a:xfrm>
        </p:grpSpPr>
        <p:pic>
          <p:nvPicPr>
            <p:cNvPr id="5" name="Picture 4" descr="HS300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600" y="1752600"/>
              <a:ext cx="8181887" cy="4419601"/>
            </a:xfrm>
            <a:prstGeom prst="rect">
              <a:avLst/>
            </a:prstGeom>
          </p:spPr>
        </p:pic>
        <p:pic>
          <p:nvPicPr>
            <p:cNvPr id="6" name="Picture 5" descr="HS3004.png"/>
            <p:cNvPicPr>
              <a:picLocks/>
            </p:cNvPicPr>
            <p:nvPr/>
          </p:nvPicPr>
          <p:blipFill>
            <a:blip r:embed="rId3"/>
            <a:srcRect l="50000"/>
            <a:stretch>
              <a:fillRect/>
            </a:stretch>
          </p:blipFill>
          <p:spPr>
            <a:xfrm>
              <a:off x="787400" y="4119839"/>
              <a:ext cx="2256535" cy="18361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467413" y="6439649"/>
            <a:ext cx="435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 shading is 24-h precipitation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033098"/>
            <a:ext cx="8229600" cy="23959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Operations to be closely coordinated with other available aircraft (e.g., NOAA P-3s, G4) to maximize data coverage and continuity, similar to GRIP</a:t>
            </a:r>
          </a:p>
          <a:p>
            <a:r>
              <a:rPr lang="en-US" dirty="0" smtClean="0"/>
              <a:t>Will occasionally fly east of operational aircraft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9266" y="1175501"/>
            <a:ext cx="8337180" cy="530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</a:pPr>
            <a:r>
              <a:rPr lang="en-US" sz="2400" dirty="0" smtClean="0">
                <a:latin typeface="Arial"/>
                <a:cs typeface="Arial"/>
              </a:rPr>
              <a:t>• Initial concept is to fly </a:t>
            </a:r>
            <a:r>
              <a:rPr lang="en-US" sz="2400" dirty="0" err="1" smtClean="0">
                <a:latin typeface="Arial"/>
                <a:cs typeface="Arial"/>
              </a:rPr>
              <a:t>GHs</a:t>
            </a:r>
            <a:r>
              <a:rPr lang="en-US" sz="2400" dirty="0" smtClean="0">
                <a:latin typeface="Arial"/>
                <a:cs typeface="Arial"/>
              </a:rPr>
              <a:t> serially if desired to alternate environment and over-storm sampling</a:t>
            </a:r>
          </a:p>
          <a:p>
            <a:pPr marL="342900" indent="-342900">
              <a:spcAft>
                <a:spcPts val="1800"/>
              </a:spcAft>
            </a:pPr>
            <a:r>
              <a:rPr lang="en-US" sz="2400" dirty="0" smtClean="0">
                <a:latin typeface="Arial"/>
                <a:cs typeface="Arial"/>
              </a:rPr>
              <a:t>• Manpower, cost, potential FAA issues make simultaneous flights unlikely</a:t>
            </a:r>
          </a:p>
          <a:p>
            <a:pPr marL="342900" indent="-342900">
              <a:spcAft>
                <a:spcPts val="1800"/>
              </a:spcAft>
            </a:pPr>
            <a:r>
              <a:rPr lang="en-US" sz="2400" dirty="0" smtClean="0">
                <a:latin typeface="Arial"/>
                <a:cs typeface="Arial"/>
              </a:rPr>
              <a:t>• Can have one GH coming back while the other is going out</a:t>
            </a:r>
          </a:p>
          <a:p>
            <a:pPr marL="342900" indent="-342900">
              <a:spcAft>
                <a:spcPts val="1800"/>
              </a:spcAft>
            </a:pPr>
            <a:r>
              <a:rPr lang="en-US" sz="2400" dirty="0" smtClean="0">
                <a:latin typeface="Arial"/>
                <a:cs typeface="Arial"/>
              </a:rPr>
              <a:t>• Turn-around time for either GH (landing to next takeoff ~24-48 </a:t>
            </a:r>
            <a:r>
              <a:rPr lang="en-US" sz="2400" dirty="0" err="1" smtClean="0">
                <a:latin typeface="Arial"/>
                <a:cs typeface="Arial"/>
              </a:rPr>
              <a:t>h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spcAft>
                <a:spcPts val="1800"/>
              </a:spcAft>
            </a:pPr>
            <a:r>
              <a:rPr lang="en-US" sz="2400" dirty="0" smtClean="0">
                <a:latin typeface="Arial"/>
                <a:cs typeface="Arial"/>
              </a:rPr>
              <a:t>• 300 total science flight hours per deployment Division between the aircraft will depend on science goals and weather</a:t>
            </a:r>
          </a:p>
          <a:p>
            <a:pPr>
              <a:spcAft>
                <a:spcPts val="1800"/>
              </a:spcAft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46846" y="110287"/>
            <a:ext cx="8229600" cy="1143000"/>
          </a:xfrm>
        </p:spPr>
        <p:txBody>
          <a:bodyPr/>
          <a:lstStyle/>
          <a:p>
            <a:r>
              <a:rPr lang="en-US" dirty="0" smtClean="0"/>
              <a:t>Mission Operations Concept</a:t>
            </a:r>
            <a:endParaRPr lang="en-US" dirty="0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2120" y="-54064"/>
            <a:ext cx="7386922" cy="1143000"/>
          </a:xfrm>
        </p:spPr>
        <p:txBody>
          <a:bodyPr/>
          <a:lstStyle/>
          <a:p>
            <a:r>
              <a:rPr lang="en-US" dirty="0" smtClean="0"/>
              <a:t>HS3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3098"/>
            <a:ext cx="8229600" cy="5272080"/>
          </a:xfrm>
        </p:spPr>
        <p:txBody>
          <a:bodyPr>
            <a:normAutofit/>
          </a:bodyPr>
          <a:lstStyle/>
          <a:p>
            <a:r>
              <a:rPr lang="en-US" dirty="0" smtClean="0"/>
              <a:t>Goal: To make data widely available for</a:t>
            </a:r>
          </a:p>
          <a:p>
            <a:pPr lvl="1"/>
            <a:r>
              <a:rPr lang="en-US" dirty="0" smtClean="0"/>
              <a:t>Hurricane research</a:t>
            </a:r>
          </a:p>
          <a:p>
            <a:pPr lvl="1"/>
            <a:r>
              <a:rPr lang="en-US" dirty="0" smtClean="0"/>
              <a:t>Satellite calibration/validation activities (GPM, NPP, GOES-R)</a:t>
            </a:r>
          </a:p>
          <a:p>
            <a:pPr lvl="1"/>
            <a:r>
              <a:rPr lang="en-US" dirty="0" smtClean="0"/>
              <a:t>Model improvement research (DA, microphysics)</a:t>
            </a:r>
          </a:p>
          <a:p>
            <a:r>
              <a:rPr lang="en-US" dirty="0" smtClean="0"/>
              <a:t>Collaboration with HFIP</a:t>
            </a:r>
          </a:p>
          <a:p>
            <a:r>
              <a:rPr lang="en-US" dirty="0" smtClean="0"/>
              <a:t>Would like to collaborate with NHC to develop useful real-time products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2120" y="-54064"/>
            <a:ext cx="7386922" cy="1143000"/>
          </a:xfrm>
        </p:spPr>
        <p:txBody>
          <a:bodyPr/>
          <a:lstStyle/>
          <a:p>
            <a:r>
              <a:rPr lang="en-US" dirty="0" smtClean="0"/>
              <a:t>HS3 Data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3098"/>
            <a:ext cx="8229600" cy="5272080"/>
          </a:xfrm>
        </p:spPr>
        <p:txBody>
          <a:bodyPr>
            <a:normAutofit/>
          </a:bodyPr>
          <a:lstStyle/>
          <a:p>
            <a:r>
              <a:rPr lang="en-US" dirty="0" smtClean="0"/>
              <a:t>All data to be publically available</a:t>
            </a:r>
          </a:p>
          <a:p>
            <a:pPr lvl="1"/>
            <a:r>
              <a:rPr lang="en-US" dirty="0" smtClean="0"/>
              <a:t>Some data products to be made available in real time</a:t>
            </a:r>
          </a:p>
          <a:p>
            <a:pPr lvl="1"/>
            <a:r>
              <a:rPr lang="en-US" dirty="0" smtClean="0"/>
              <a:t>Following each deployment, ~6-9 months for data QC, processing</a:t>
            </a:r>
          </a:p>
          <a:p>
            <a:pPr lvl="1"/>
            <a:r>
              <a:rPr lang="en-US" dirty="0" smtClean="0"/>
              <a:t>Links to data, as well as all mission information, at </a:t>
            </a:r>
            <a:r>
              <a:rPr lang="en-US" sz="4400" dirty="0" smtClean="0">
                <a:hlinkClick r:id="rId2"/>
              </a:rPr>
              <a:t>www.espo.nasa.gov/hs3/</a:t>
            </a:r>
            <a:endParaRPr lang="en-US" sz="4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0363"/>
            <a:ext cx="8037513" cy="4975225"/>
          </a:xfrm>
        </p:spPr>
        <p:txBody>
          <a:bodyPr>
            <a:noAutofit/>
          </a:bodyPr>
          <a:lstStyle/>
          <a:p>
            <a:pPr marL="230188" indent="-230188">
              <a:buFont typeface="Times" charset="0"/>
              <a:buChar char="•"/>
            </a:pPr>
            <a:r>
              <a:rPr lang="en-US" sz="3200" dirty="0" smtClean="0"/>
              <a:t>To provide measurements to address key science questions related to storm formation and intensity change, including whether it is primarily a function of the storm environment or storm internal processes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Science Objective</a:t>
            </a:r>
            <a:endParaRPr lang="en-US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630" y="1516529"/>
            <a:ext cx="33438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7" descr="sal_genesis.jpg"/>
          <p:cNvPicPr>
            <a:picLocks noChangeAspect="1"/>
          </p:cNvPicPr>
          <p:nvPr/>
        </p:nvPicPr>
        <p:blipFill>
          <a:blip r:embed="rId2"/>
          <a:srcRect t="3331" b="12894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7" name="Picture 5" descr="1st Flt - Cruise Flt - resized.jpg"/>
          <p:cNvPicPr>
            <a:picLocks noChangeAspect="1"/>
          </p:cNvPicPr>
          <p:nvPr/>
        </p:nvPicPr>
        <p:blipFill>
          <a:blip r:embed="rId3"/>
          <a:srcRect l="5349" t="18431"/>
          <a:stretch>
            <a:fillRect/>
          </a:stretch>
        </p:blipFill>
        <p:spPr bwMode="auto">
          <a:xfrm>
            <a:off x="0" y="0"/>
            <a:ext cx="5325456" cy="34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S3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6886"/>
            <a:ext cx="4572000" cy="342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90908" y="2659529"/>
            <a:ext cx="7800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hlinkClick r:id="rId5"/>
              </a:rPr>
              <a:t>www.espo.nasa.gov/hs3/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90489" y="20641"/>
            <a:ext cx="8229600" cy="1143000"/>
          </a:xfrm>
        </p:spPr>
        <p:txBody>
          <a:bodyPr/>
          <a:lstStyle/>
          <a:p>
            <a:r>
              <a:rPr lang="en-US" dirty="0" smtClean="0"/>
              <a:t>Over-Storm Payload</a:t>
            </a:r>
            <a:endParaRPr lang="en-US" dirty="0"/>
          </a:p>
        </p:txBody>
      </p:sp>
      <p:pic>
        <p:nvPicPr>
          <p:cNvPr id="9" name="Picture 2" descr="\\DFRCFS01\dfratell$\My Documents\3 - My Graphics\1- NASA related\Global Hawk - Mission Related\HS3 related\HS3 2011 Inst. Config Overview v1.jpg"/>
          <p:cNvPicPr>
            <a:picLocks noChangeAspect="1" noChangeArrowheads="1"/>
          </p:cNvPicPr>
          <p:nvPr/>
        </p:nvPicPr>
        <p:blipFill>
          <a:blip r:embed="rId2"/>
          <a:srcRect b="48593"/>
          <a:stretch>
            <a:fillRect/>
          </a:stretch>
        </p:blipFill>
        <p:spPr bwMode="auto">
          <a:xfrm>
            <a:off x="531905" y="1507284"/>
            <a:ext cx="8108076" cy="3244006"/>
          </a:xfrm>
          <a:prstGeom prst="rect">
            <a:avLst/>
          </a:prstGeom>
          <a:noFill/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66374" y="20641"/>
            <a:ext cx="8229600" cy="1143000"/>
          </a:xfrm>
        </p:spPr>
        <p:txBody>
          <a:bodyPr/>
          <a:lstStyle/>
          <a:p>
            <a:r>
              <a:rPr lang="en-US" dirty="0" smtClean="0"/>
              <a:t>Environmental Payload</a:t>
            </a:r>
            <a:endParaRPr lang="en-US" dirty="0"/>
          </a:p>
        </p:txBody>
      </p:sp>
      <p:pic>
        <p:nvPicPr>
          <p:cNvPr id="9" name="Picture 2" descr="\\DFRCFS01\dfratell$\My Documents\3 - My Graphics\1- NASA related\Global Hawk - Mission Related\HS3 related\HS3 2011 Inst. Config Overview v1.jpg"/>
          <p:cNvPicPr>
            <a:picLocks noChangeAspect="1" noChangeArrowheads="1"/>
          </p:cNvPicPr>
          <p:nvPr/>
        </p:nvPicPr>
        <p:blipFill>
          <a:blip r:embed="rId2"/>
          <a:srcRect t="49967"/>
          <a:stretch>
            <a:fillRect/>
          </a:stretch>
        </p:blipFill>
        <p:spPr bwMode="auto">
          <a:xfrm>
            <a:off x="1239449" y="1072640"/>
            <a:ext cx="6665101" cy="2595416"/>
          </a:xfrm>
          <a:prstGeom prst="rect">
            <a:avLst/>
          </a:prstGeom>
          <a:noFill/>
        </p:spPr>
      </p:pic>
      <p:pic>
        <p:nvPicPr>
          <p:cNvPr id="5" name="Picture 3" descr="\\DFRCFS01\dfratell$\My Documents\3 - My Graphics\1- NASA related\Global Hawk - Mission Related\HS3 related\HS3 2012-13 Inst. Config Overview v1.jpg"/>
          <p:cNvPicPr>
            <a:picLocks noChangeAspect="1" noChangeArrowheads="1"/>
          </p:cNvPicPr>
          <p:nvPr/>
        </p:nvPicPr>
        <p:blipFill>
          <a:blip r:embed="rId3"/>
          <a:srcRect t="49456"/>
          <a:stretch>
            <a:fillRect/>
          </a:stretch>
        </p:blipFill>
        <p:spPr bwMode="auto">
          <a:xfrm>
            <a:off x="1306717" y="3824939"/>
            <a:ext cx="6551825" cy="262515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869769" y="5259296"/>
            <a:ext cx="2495176" cy="1404471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87745" y="978975"/>
            <a:ext cx="76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9887" y="3744864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2013-2014</a:t>
            </a:r>
            <a:endParaRPr lang="en-US" dirty="0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36" y="1346672"/>
            <a:ext cx="8432123" cy="26725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aspects of the environment most impact the ability of a tropical storm to form and intensify?</a:t>
            </a:r>
          </a:p>
          <a:p>
            <a:r>
              <a:rPr lang="en-US" sz="2400" dirty="0" smtClean="0"/>
              <a:t>Is the Saharan Air Layer positive or negative influence on storm formation and evolution? Both?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82" y="14016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Science Questions—Environment</a:t>
            </a:r>
            <a:endParaRPr lang="en-US" sz="3600" dirty="0"/>
          </a:p>
        </p:txBody>
      </p:sp>
      <p:pic>
        <p:nvPicPr>
          <p:cNvPr id="4" name="Content Placeholder 7" descr="sal_genesis.jpg"/>
          <p:cNvPicPr>
            <a:picLocks noChangeAspect="1"/>
          </p:cNvPicPr>
          <p:nvPr/>
        </p:nvPicPr>
        <p:blipFill>
          <a:blip r:embed="rId2"/>
          <a:srcRect t="3331" b="12894"/>
          <a:stretch>
            <a:fillRect/>
          </a:stretch>
        </p:blipFill>
        <p:spPr>
          <a:xfrm>
            <a:off x="2027039" y="3130176"/>
            <a:ext cx="5089922" cy="3429000"/>
          </a:xfrm>
          <a:prstGeom prst="rect">
            <a:avLst/>
          </a:prstGeom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02" y="1152439"/>
            <a:ext cx="8918798" cy="33448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Are co</a:t>
            </a:r>
            <a:r>
              <a:rPr lang="en-US" sz="2400" dirty="0" smtClean="0">
                <a:solidFill>
                  <a:srgbClr val="000000"/>
                </a:solidFill>
              </a:rPr>
              <a:t>nvective hot towers actively contributing to storm intensification beyond merely contributing to the total mass flux required for intensification?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Do specific transformations of convective structure occur prior to genesis and rapid intensification?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87" y="12522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Science Questions—Inner-core</a:t>
            </a:r>
            <a:endParaRPr lang="en-US" sz="3600" dirty="0"/>
          </a:p>
        </p:txBody>
      </p:sp>
      <p:pic>
        <p:nvPicPr>
          <p:cNvPr id="5" name="Picture 4" descr="Emily.jpg"/>
          <p:cNvPicPr>
            <a:picLocks noChangeAspect="1"/>
          </p:cNvPicPr>
          <p:nvPr/>
        </p:nvPicPr>
        <p:blipFill>
          <a:blip r:embed="rId2"/>
          <a:srcRect t="16900"/>
          <a:stretch>
            <a:fillRect/>
          </a:stretch>
        </p:blipFill>
        <p:spPr>
          <a:xfrm>
            <a:off x="2241176" y="3377502"/>
            <a:ext cx="5459786" cy="3480497"/>
          </a:xfrm>
          <a:prstGeom prst="rect">
            <a:avLst/>
          </a:prstGeom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1753" y="92263"/>
            <a:ext cx="8574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NASA’s </a:t>
            </a:r>
            <a:r>
              <a:rPr lang="en-US" sz="3600" b="1" dirty="0">
                <a:solidFill>
                  <a:srgbClr val="000090"/>
                </a:solidFill>
              </a:rPr>
              <a:t>Global </a:t>
            </a:r>
            <a:r>
              <a:rPr lang="en-US" sz="3600" b="1" dirty="0" smtClean="0">
                <a:solidFill>
                  <a:srgbClr val="000090"/>
                </a:solidFill>
              </a:rPr>
              <a:t>Hawk Unmanned Airborne  </a:t>
            </a:r>
            <a:r>
              <a:rPr lang="en-US" sz="3600" b="1" dirty="0">
                <a:solidFill>
                  <a:srgbClr val="000090"/>
                </a:solidFill>
              </a:rPr>
              <a:t>System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50" y="4090800"/>
          <a:ext cx="4240213" cy="2632075"/>
        </p:xfrm>
        <a:graphic>
          <a:graphicData uri="http://schemas.openxmlformats.org/presentationml/2006/ole">
            <p:oleObj spid="_x0000_s115714" name="Document" r:id="rId4" imgW="5486400" imgH="2764536" progId="Word.Documen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8763" y="1344425"/>
          <a:ext cx="4265612" cy="2663825"/>
        </p:xfrm>
        <a:graphic>
          <a:graphicData uri="http://schemas.openxmlformats.org/presentationml/2006/ole">
            <p:oleObj spid="_x0000_s115715" name="Worksheet" r:id="rId5" imgW="3149600" imgH="1968500" progId="Excel.Sheet.8">
              <p:embed/>
            </p:oleObj>
          </a:graphicData>
        </a:graphic>
      </p:graphicFrame>
      <p:sp>
        <p:nvSpPr>
          <p:cNvPr id="1029" name="Text Box 56"/>
          <p:cNvSpPr txBox="1">
            <a:spLocks noChangeArrowheads="1"/>
          </p:cNvSpPr>
          <p:nvPr/>
        </p:nvSpPr>
        <p:spPr bwMode="auto">
          <a:xfrm>
            <a:off x="2492375" y="4997450"/>
            <a:ext cx="1663700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/>
              <a:t>Cruise Climb from 56-65K ft</a:t>
            </a:r>
          </a:p>
          <a:p>
            <a:r>
              <a:rPr lang="en-US" sz="1200" b="1"/>
              <a:t>(max takeoff weight)</a:t>
            </a:r>
          </a:p>
        </p:txBody>
      </p:sp>
      <p:sp>
        <p:nvSpPr>
          <p:cNvPr id="1030" name="Line 57"/>
          <p:cNvSpPr>
            <a:spLocks noChangeShapeType="1"/>
          </p:cNvSpPr>
          <p:nvPr/>
        </p:nvSpPr>
        <p:spPr bwMode="auto">
          <a:xfrm flipH="1" flipV="1">
            <a:off x="2030413" y="4533900"/>
            <a:ext cx="1249362" cy="4968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Line 58"/>
          <p:cNvSpPr>
            <a:spLocks noChangeShapeType="1"/>
          </p:cNvSpPr>
          <p:nvPr/>
        </p:nvSpPr>
        <p:spPr bwMode="auto">
          <a:xfrm flipV="1">
            <a:off x="3317875" y="4271963"/>
            <a:ext cx="884238" cy="7508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457200" cy="381000"/>
          </a:xfrm>
          <a:noFill/>
        </p:spPr>
        <p:txBody>
          <a:bodyPr/>
          <a:lstStyle/>
          <a:p>
            <a:pPr defTabSz="966788"/>
            <a:fld id="{6ABC4AA0-D196-F94A-A8EB-07C01F8C1B0F}" type="slidenum">
              <a:rPr lang="en-US">
                <a:latin typeface="Arial" charset="0"/>
              </a:rPr>
              <a:pPr defTabSz="966788"/>
              <a:t>5</a:t>
            </a:fld>
            <a:endParaRPr lang="en-US">
              <a:latin typeface="Arial" charset="0"/>
            </a:endParaRPr>
          </a:p>
        </p:txBody>
      </p:sp>
      <p:pic>
        <p:nvPicPr>
          <p:cNvPr id="12" name="Picture 4" descr="image2sec-2010-0902-13055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6680" y="3903663"/>
            <a:ext cx="3780120" cy="283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AV-6 1st Flt - EAFB in background_sm.jpg"/>
          <p:cNvPicPr>
            <a:picLocks noChangeAspect="1"/>
          </p:cNvPicPr>
          <p:nvPr/>
        </p:nvPicPr>
        <p:blipFill>
          <a:blip r:embed="rId7"/>
          <a:srcRect l="4399" t="7124" r="5105" b="13808"/>
          <a:stretch>
            <a:fillRect/>
          </a:stretch>
        </p:blipFill>
        <p:spPr bwMode="auto">
          <a:xfrm>
            <a:off x="4754282" y="1349184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09882" y="4090800"/>
            <a:ext cx="321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Earl’s eye as seen from the GH</a:t>
            </a:r>
            <a:endParaRPr lang="en-US" dirty="0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S3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00" y="1912123"/>
            <a:ext cx="3996722" cy="342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4706" y="1031696"/>
            <a:ext cx="4897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Garamond Pro"/>
                <a:cs typeface="Adobe Garamond Pro"/>
              </a:rPr>
              <a:t>• Two aircraft, one equipped for the storm environment, one for over-storm flights</a:t>
            </a:r>
          </a:p>
          <a:p>
            <a:endParaRPr lang="en-US" sz="2400" dirty="0" smtClean="0">
              <a:latin typeface="Adobe Garamond Pro"/>
              <a:cs typeface="Adobe Garamond Pro"/>
            </a:endParaRPr>
          </a:p>
          <a:p>
            <a:r>
              <a:rPr lang="en-US" sz="2400" dirty="0" smtClean="0">
                <a:latin typeface="Adobe Garamond Pro"/>
                <a:cs typeface="Adobe Garamond Pro"/>
              </a:rPr>
              <a:t>• Deployments of </a:t>
            </a:r>
            <a:r>
              <a:rPr lang="en-US" sz="2400" dirty="0" err="1" smtClean="0">
                <a:latin typeface="Adobe Garamond Pro"/>
                <a:cs typeface="Adobe Garamond Pro"/>
              </a:rPr>
              <a:t>GHs</a:t>
            </a:r>
            <a:r>
              <a:rPr lang="en-US" sz="2400" dirty="0" smtClean="0">
                <a:latin typeface="Adobe Garamond Pro"/>
                <a:cs typeface="Adobe Garamond Pro"/>
              </a:rPr>
              <a:t> from the East Coast, likely Wallops Flight Facility in VA</a:t>
            </a:r>
          </a:p>
          <a:p>
            <a:endParaRPr lang="en-US" sz="2400" dirty="0" smtClean="0">
              <a:latin typeface="Adobe Garamond Pro"/>
              <a:cs typeface="Adobe Garamond Pro"/>
            </a:endParaRPr>
          </a:p>
          <a:p>
            <a:r>
              <a:rPr lang="en-US" sz="2400" dirty="0" smtClean="0">
                <a:latin typeface="Adobe Garamond Pro"/>
                <a:cs typeface="Adobe Garamond Pro"/>
              </a:rPr>
              <a:t>• One-month deployments in 2012, 2013, and 2014</a:t>
            </a:r>
          </a:p>
          <a:p>
            <a:endParaRPr lang="en-US" sz="2400" dirty="0" smtClean="0">
              <a:latin typeface="Adobe Garamond Pro"/>
              <a:cs typeface="Adobe Garamond Pro"/>
            </a:endParaRPr>
          </a:p>
          <a:p>
            <a:r>
              <a:rPr lang="en-US" sz="2400" dirty="0" smtClean="0">
                <a:latin typeface="Adobe Garamond Pro"/>
                <a:cs typeface="Adobe Garamond Pro"/>
              </a:rPr>
              <a:t>• 3-year mission ensures adequate sampling of a wide variety of conditions</a:t>
            </a:r>
            <a:endParaRPr lang="en-US" sz="2400" dirty="0">
              <a:latin typeface="Adobe Garamond Pro"/>
              <a:cs typeface="Adobe Garamon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5179" y="5468473"/>
            <a:ext cx="41947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Dots indicate genesis locations. Range rings assume 30-h flights.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1433" y="2064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HS3 Mission Overview</a:t>
            </a:r>
            <a:endParaRPr lang="en-US" dirty="0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52387"/>
            <a:ext cx="65913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Payload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S3013.png"/>
          <p:cNvPicPr>
            <a:picLocks noChangeAspect="1"/>
          </p:cNvPicPr>
          <p:nvPr/>
        </p:nvPicPr>
        <p:blipFill>
          <a:blip r:embed="rId2"/>
          <a:srcRect b="54173"/>
          <a:stretch>
            <a:fillRect/>
          </a:stretch>
        </p:blipFill>
        <p:spPr>
          <a:xfrm>
            <a:off x="186628" y="3234767"/>
            <a:ext cx="8847228" cy="3041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87628"/>
            <a:ext cx="8229600" cy="4525963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Cloud/aerosol </a:t>
            </a:r>
            <a:r>
              <a:rPr lang="en-US" sz="2400" dirty="0" err="1" smtClean="0"/>
              <a:t>lidar</a:t>
            </a:r>
            <a:r>
              <a:rPr lang="en-US" sz="2400" dirty="0" smtClean="0"/>
              <a:t> (CALIPSO simulator)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Instrument PI: Matt McGill, NASA/GSFC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Data: Profiles of </a:t>
            </a:r>
            <a:r>
              <a:rPr lang="en-US" sz="2400" dirty="0" err="1" smtClean="0"/>
              <a:t>atten</a:t>
            </a:r>
            <a:r>
              <a:rPr lang="en-US" sz="2400" dirty="0" smtClean="0"/>
              <a:t>. backscatter, cloud/aerosol boundaries, optical depth, extinction, depolarization</a:t>
            </a:r>
          </a:p>
          <a:p>
            <a:r>
              <a:rPr lang="en-US" sz="2400" dirty="0" err="1" smtClean="0"/>
              <a:t>Horiz</a:t>
            </a:r>
            <a:r>
              <a:rPr lang="en-US" sz="2400" dirty="0" smtClean="0"/>
              <a:t>., vertical resolution=200 </a:t>
            </a:r>
            <a:r>
              <a:rPr lang="en-US" sz="2400" dirty="0" err="1" smtClean="0"/>
              <a:t>m</a:t>
            </a:r>
            <a:r>
              <a:rPr lang="en-US" sz="2400" dirty="0" smtClean="0"/>
              <a:t>, 30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67554" y="1095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Instruments: Cloud Physics </a:t>
            </a:r>
            <a:r>
              <a:rPr lang="en-US" dirty="0" err="1" smtClean="0"/>
              <a:t>Lidar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81299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Instruments: </a:t>
            </a:r>
            <a:r>
              <a:rPr lang="en-US" sz="3400" dirty="0" err="1" smtClean="0"/>
              <a:t>Dropsondes</a:t>
            </a:r>
            <a:r>
              <a:rPr lang="en-US" sz="3400" dirty="0" smtClean="0"/>
              <a:t> (AVAPS) </a:t>
            </a:r>
            <a:endParaRPr lang="en-US" sz="34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241300" y="91207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PI: Gary Wick, NOAA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Data: High-resolution vertical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profiles of temperature, humidity, pressure, winds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1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Potentially up to 70-90 drops per flight</a:t>
            </a:r>
          </a:p>
          <a:p>
            <a:pPr marL="365760" lvl="1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New design has flown on GH</a:t>
            </a:r>
          </a:p>
          <a:p>
            <a:pPr marL="822960" lvl="2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flights (low, mid, high alt.) completed </a:t>
            </a:r>
            <a:r>
              <a:rPr lang="en-US" sz="2400" dirty="0" smtClean="0"/>
              <a:t>2/4/11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2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NOAA science flights ongoing 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572000" y="3914588"/>
            <a:ext cx="4572000" cy="2943412"/>
            <a:chOff x="898852" y="855208"/>
            <a:chExt cx="5654348" cy="4427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rcRect l="938" t="6250" r="48652" b="41114"/>
            <a:stretch>
              <a:fillRect/>
            </a:stretch>
          </p:blipFill>
          <p:spPr bwMode="auto">
            <a:xfrm>
              <a:off x="898852" y="855208"/>
              <a:ext cx="5654348" cy="4427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3599542" y="4412342"/>
              <a:ext cx="377371" cy="3483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17016</TotalTime>
  <Words>969</Words>
  <Application>Microsoft Macintosh PowerPoint</Application>
  <PresentationFormat>On-screen Show (4:3)</PresentationFormat>
  <Paragraphs>112</Paragraphs>
  <Slides>22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Concourse</vt:lpstr>
      <vt:lpstr>Document</vt:lpstr>
      <vt:lpstr>Worksheet</vt:lpstr>
      <vt:lpstr>HS3: A Multi-Year Investigation of Hurricane Formation and Intensity Change</vt:lpstr>
      <vt:lpstr>Overall Science Objective</vt:lpstr>
      <vt:lpstr>Science Questions—Environment</vt:lpstr>
      <vt:lpstr>Science Questions—Inner-core</vt:lpstr>
      <vt:lpstr>Slide 5</vt:lpstr>
      <vt:lpstr>HS3 Mission Overview</vt:lpstr>
      <vt:lpstr>Environmental Payload</vt:lpstr>
      <vt:lpstr>Instruments: Cloud Physics Lidar</vt:lpstr>
      <vt:lpstr>Instruments: Dropsondes (AVAPS) </vt:lpstr>
      <vt:lpstr>Instruments: Scanning High-resolution Interferometer Sounder </vt:lpstr>
      <vt:lpstr>Instruments: TWiLiTE Wind Lidar</vt:lpstr>
      <vt:lpstr>Over-Storm Payload</vt:lpstr>
      <vt:lpstr>Instruments: High-Altitude MMIC  Sounding Radiometer (HAMSR)</vt:lpstr>
      <vt:lpstr>Instruments: High-altitude Imaging Wind and Rain Airborne Profiler (HIWRAP)</vt:lpstr>
      <vt:lpstr>Instruments: Hurricane Imaging Radiometer  (HIRAD)</vt:lpstr>
      <vt:lpstr>HS3 Science Operations Concept</vt:lpstr>
      <vt:lpstr>Mission Operations Concept</vt:lpstr>
      <vt:lpstr>HS3 Applications</vt:lpstr>
      <vt:lpstr>HS3 Data Plan</vt:lpstr>
      <vt:lpstr>Questions?</vt:lpstr>
      <vt:lpstr>Over-Storm Payload</vt:lpstr>
      <vt:lpstr>Environmental Payload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Braun</dc:creator>
  <cp:lastModifiedBy>Scott Braun</cp:lastModifiedBy>
  <cp:revision>66</cp:revision>
  <dcterms:created xsi:type="dcterms:W3CDTF">2011-03-02T19:20:35Z</dcterms:created>
  <dcterms:modified xsi:type="dcterms:W3CDTF">2011-03-02T19:22:19Z</dcterms:modified>
</cp:coreProperties>
</file>