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58" r:id="rId4"/>
    <p:sldId id="270" r:id="rId5"/>
    <p:sldId id="261" r:id="rId6"/>
    <p:sldId id="262" r:id="rId7"/>
    <p:sldId id="260" r:id="rId8"/>
    <p:sldId id="263" r:id="rId9"/>
    <p:sldId id="264" r:id="rId10"/>
    <p:sldId id="266" r:id="rId11"/>
    <p:sldId id="271"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0388" autoAdjust="0"/>
  </p:normalViewPr>
  <p:slideViewPr>
    <p:cSldViewPr>
      <p:cViewPr varScale="1">
        <p:scale>
          <a:sx n="57" d="100"/>
          <a:sy n="57" d="100"/>
        </p:scale>
        <p:origin x="-35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5"/>
    </p:cViewPr>
  </p:sorterViewPr>
  <p:notesViewPr>
    <p:cSldViewPr>
      <p:cViewPr varScale="1">
        <p:scale>
          <a:sx n="27" d="100"/>
          <a:sy n="27" d="100"/>
        </p:scale>
        <p:origin x="-1718"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E1436-2122-450E-A508-22032F920060}" type="datetimeFigureOut">
              <a:rPr lang="en-US" smtClean="0"/>
              <a:pPr/>
              <a:t>3/2/2011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0B710-0995-4DB6-A2EF-6CA22065BB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a:t>
            </a:r>
            <a:r>
              <a:rPr lang="en-US" baseline="0" dirty="0" smtClean="0"/>
              <a:t> support from ONR.</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beyond track and intensity,</a:t>
            </a:r>
            <a:r>
              <a:rPr lang="en-US" baseline="0" dirty="0" smtClean="0"/>
              <a:t> the high resolution models provide information about the wind radii and asymmetry of the storm.</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storm</a:t>
            </a:r>
            <a:r>
              <a:rPr lang="en-US" baseline="0" dirty="0" smtClean="0"/>
              <a:t> size another way, this plot compares the best track wind radii with the model wind radii.  The oval is the time that the cold wake was being produced.</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the coupled model provides</a:t>
            </a:r>
            <a:r>
              <a:rPr lang="en-US" baseline="0" dirty="0" smtClean="0"/>
              <a:t> information about the cold wake.  These plots of SST show the model-produced cold wake on top and SST cold wake on the lower left.  UMCM-</a:t>
            </a:r>
            <a:r>
              <a:rPr lang="en-US" baseline="0" dirty="0" err="1" smtClean="0"/>
              <a:t>gfs</a:t>
            </a:r>
            <a:r>
              <a:rPr lang="en-US" baseline="0" dirty="0" smtClean="0"/>
              <a:t> too strong.</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brief outline</a:t>
            </a:r>
            <a:r>
              <a:rPr lang="en-US" baseline="0" dirty="0" smtClean="0"/>
              <a:t> of this talk… Conventionally model verification is done in terms of track and intensity.  We’re looking at ways to go beyond track and intensity verification of high resolution coupled models.</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a:t>
            </a:r>
            <a:r>
              <a:rPr lang="en-US" baseline="0" dirty="0" smtClean="0"/>
              <a:t> model, multi model, multi model.  Real-time, real-time, real-time.  These forecasts were used for mission planning during ITOP.</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plots available in real-time as the model is running.   available on website </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of ITOP dry run</a:t>
            </a:r>
            <a:r>
              <a:rPr lang="en-US" baseline="0" dirty="0" smtClean="0"/>
              <a:t> and field phase.</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resolution</a:t>
            </a:r>
            <a:r>
              <a:rPr lang="en-US" baseline="0" dirty="0" smtClean="0"/>
              <a:t> coupled models are red and brown.  JTWC official forecast in black. </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where the intensity</a:t>
            </a:r>
            <a:r>
              <a:rPr lang="en-US" baseline="0" dirty="0" smtClean="0"/>
              <a:t> error can be small, but the track error large at the same time.  You’re looking at …</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visualize the combination of track and intensity error, together we can use the so-called “CATIE” diagram.  There is a lot of information on these diagrams, but what you can immediately tell, is that the GFDN forecast, on the left, was very different than the high resolution coupled forecast, on the right.  Think of these diagrams as dart boards, and each forecast is a dart that you want to hit the center with.</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also want to point out how</a:t>
            </a:r>
            <a:r>
              <a:rPr lang="en-US" baseline="0" dirty="0" smtClean="0"/>
              <a:t> the cases with good intensity verification but large track errors show up.</a:t>
            </a:r>
            <a:endParaRPr lang="en-US" dirty="0"/>
          </a:p>
        </p:txBody>
      </p:sp>
      <p:sp>
        <p:nvSpPr>
          <p:cNvPr id="4" name="Slide Number Placeholder 3"/>
          <p:cNvSpPr>
            <a:spLocks noGrp="1"/>
          </p:cNvSpPr>
          <p:nvPr>
            <p:ph type="sldNum" sz="quarter" idx="10"/>
          </p:nvPr>
        </p:nvSpPr>
        <p:spPr/>
        <p:txBody>
          <a:bodyPr/>
          <a:lstStyle/>
          <a:p>
            <a:fld id="{B7B0B710-0995-4DB6-A2EF-6CA22065BB0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011EB7B-94FB-4ED3-A33C-1314CB69A173}" type="datetimeFigureOut">
              <a:rPr lang="en-US" smtClean="0"/>
              <a:pPr/>
              <a:t>3/2/2011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839A766-B9DC-4B1D-ACB8-9DC1093F62F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1EB7B-94FB-4ED3-A33C-1314CB69A173}"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1EB7B-94FB-4ED3-A33C-1314CB69A173}"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011EB7B-94FB-4ED3-A33C-1314CB69A173}"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011EB7B-94FB-4ED3-A33C-1314CB69A173}"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839A766-B9DC-4B1D-ACB8-9DC1093F62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11EB7B-94FB-4ED3-A33C-1314CB69A173}"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011EB7B-94FB-4ED3-A33C-1314CB69A173}" type="datetimeFigureOut">
              <a:rPr lang="en-US" smtClean="0"/>
              <a:pPr/>
              <a:t>3/2/2011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011EB7B-94FB-4ED3-A33C-1314CB69A173}" type="datetimeFigureOut">
              <a:rPr lang="en-US" smtClean="0"/>
              <a:pPr/>
              <a:t>3/2/2011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1EB7B-94FB-4ED3-A33C-1314CB69A173}" type="datetimeFigureOut">
              <a:rPr lang="en-US" smtClean="0"/>
              <a:pPr/>
              <a:t>3/2/2011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011EB7B-94FB-4ED3-A33C-1314CB69A173}"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011EB7B-94FB-4ED3-A33C-1314CB69A173}"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9A766-B9DC-4B1D-ACB8-9DC1093F62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011EB7B-94FB-4ED3-A33C-1314CB69A173}" type="datetimeFigureOut">
              <a:rPr lang="en-US" smtClean="0"/>
              <a:pPr/>
              <a:t>3/2/2011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839A766-B9DC-4B1D-ACB8-9DC1093F62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533400"/>
            <a:ext cx="8229600" cy="1828800"/>
          </a:xfrm>
        </p:spPr>
        <p:txBody>
          <a:bodyPr>
            <a:normAutofit/>
          </a:bodyPr>
          <a:lstStyle/>
          <a:p>
            <a:r>
              <a:rPr lang="en-US" sz="3600" dirty="0" smtClean="0"/>
              <a:t>Multi-model Coupled Air-Sea Forecasts of Typhoons during ITOP</a:t>
            </a:r>
            <a:endParaRPr lang="en-US" sz="3600" dirty="0"/>
          </a:p>
        </p:txBody>
      </p:sp>
      <p:sp>
        <p:nvSpPr>
          <p:cNvPr id="3" name="Subtitle 2"/>
          <p:cNvSpPr>
            <a:spLocks noGrp="1"/>
          </p:cNvSpPr>
          <p:nvPr>
            <p:ph type="subTitle" idx="1"/>
          </p:nvPr>
        </p:nvSpPr>
        <p:spPr>
          <a:xfrm>
            <a:off x="1371600" y="2645898"/>
            <a:ext cx="6400800" cy="1752600"/>
          </a:xfrm>
        </p:spPr>
        <p:txBody>
          <a:bodyPr/>
          <a:lstStyle/>
          <a:p>
            <a:r>
              <a:rPr lang="en-US" b="1" dirty="0" smtClean="0"/>
              <a:t>Brandon Kerns*, </a:t>
            </a:r>
            <a:r>
              <a:rPr lang="en-US" b="1" dirty="0" err="1" smtClean="0"/>
              <a:t>Shuyi</a:t>
            </a:r>
            <a:r>
              <a:rPr lang="en-US" b="1" dirty="0" smtClean="0"/>
              <a:t> S. Chen,  </a:t>
            </a:r>
            <a:r>
              <a:rPr lang="en-US" b="1" dirty="0" err="1" smtClean="0"/>
              <a:t>Chiaying</a:t>
            </a:r>
            <a:r>
              <a:rPr lang="en-US" b="1" dirty="0" smtClean="0"/>
              <a:t> Lee, and </a:t>
            </a:r>
            <a:r>
              <a:rPr lang="en-US" b="1" dirty="0" err="1" smtClean="0"/>
              <a:t>Falko</a:t>
            </a:r>
            <a:r>
              <a:rPr lang="en-US" b="1" dirty="0" smtClean="0"/>
              <a:t> </a:t>
            </a:r>
            <a:r>
              <a:rPr lang="en-US" b="1" dirty="0" err="1" smtClean="0"/>
              <a:t>Judt</a:t>
            </a:r>
            <a:endParaRPr lang="en-US" b="1" dirty="0" smtClean="0"/>
          </a:p>
          <a:p>
            <a:r>
              <a:rPr lang="en-US" dirty="0" smtClean="0"/>
              <a:t>RSMAS/University of Miami</a:t>
            </a:r>
          </a:p>
        </p:txBody>
      </p:sp>
      <p:sp>
        <p:nvSpPr>
          <p:cNvPr id="4" name="TextBox 3"/>
          <p:cNvSpPr txBox="1"/>
          <p:nvPr/>
        </p:nvSpPr>
        <p:spPr>
          <a:xfrm>
            <a:off x="0" y="5802868"/>
            <a:ext cx="9459641" cy="369332"/>
          </a:xfrm>
          <a:prstGeom prst="rect">
            <a:avLst/>
          </a:prstGeom>
          <a:noFill/>
        </p:spPr>
        <p:txBody>
          <a:bodyPr wrap="none" rtlCol="0">
            <a:spAutoFit/>
          </a:bodyPr>
          <a:lstStyle/>
          <a:p>
            <a:r>
              <a:rPr lang="en-US" b="1" dirty="0" smtClean="0"/>
              <a:t>I</a:t>
            </a:r>
            <a:r>
              <a:rPr lang="en-US" dirty="0" smtClean="0"/>
              <a:t>nterdepartmental </a:t>
            </a:r>
            <a:r>
              <a:rPr lang="en-US" b="1" dirty="0" smtClean="0"/>
              <a:t>H</a:t>
            </a:r>
            <a:r>
              <a:rPr lang="en-US" dirty="0" smtClean="0"/>
              <a:t>urricane </a:t>
            </a:r>
            <a:r>
              <a:rPr lang="en-US" b="1" dirty="0" smtClean="0"/>
              <a:t>C</a:t>
            </a:r>
            <a:r>
              <a:rPr lang="en-US" dirty="0" smtClean="0"/>
              <a:t>onference      Miami, Florida    28 February – 3 March 2011   </a:t>
            </a:r>
            <a:endParaRPr lang="en-US" dirty="0"/>
          </a:p>
        </p:txBody>
      </p:sp>
      <p:pic>
        <p:nvPicPr>
          <p:cNvPr id="5" name="Picture 4" descr="logo_v9.jpg"/>
          <p:cNvPicPr>
            <a:picLocks noChangeAspect="1"/>
          </p:cNvPicPr>
          <p:nvPr/>
        </p:nvPicPr>
        <p:blipFill>
          <a:blip r:embed="rId3" cstate="print"/>
          <a:stretch>
            <a:fillRect/>
          </a:stretch>
        </p:blipFill>
        <p:spPr>
          <a:xfrm>
            <a:off x="7555898" y="4696039"/>
            <a:ext cx="902302" cy="790361"/>
          </a:xfrm>
          <a:prstGeom prst="ellipse">
            <a:avLst/>
          </a:prstGeom>
          <a:ln w="28575">
            <a:solidFill>
              <a:schemeClr val="tx2"/>
            </a:solidFill>
          </a:ln>
          <a:effectLst>
            <a:outerShdw blurRad="50800" dist="38100" dir="2700000" algn="tl" rotWithShape="0">
              <a:prstClr val="black">
                <a:alpha val="40000"/>
              </a:prstClr>
            </a:outerShdw>
          </a:effectLst>
        </p:spPr>
      </p:pic>
      <p:pic>
        <p:nvPicPr>
          <p:cNvPr id="6" name="Picture 5" descr="RSMAS_logo_old.jpg"/>
          <p:cNvPicPr>
            <a:picLocks noChangeAspect="1"/>
          </p:cNvPicPr>
          <p:nvPr/>
        </p:nvPicPr>
        <p:blipFill>
          <a:blip r:embed="rId4" cstate="print"/>
          <a:stretch>
            <a:fillRect/>
          </a:stretch>
        </p:blipFill>
        <p:spPr>
          <a:xfrm>
            <a:off x="7543800" y="4042751"/>
            <a:ext cx="914400" cy="424688"/>
          </a:xfrm>
          <a:prstGeom prst="rect">
            <a:avLst/>
          </a:prstGeom>
        </p:spPr>
      </p:pic>
      <p:pic>
        <p:nvPicPr>
          <p:cNvPr id="7" name="Picture 6" descr="ONR logo transparent.png"/>
          <p:cNvPicPr>
            <a:picLocks noChangeAspect="1"/>
          </p:cNvPicPr>
          <p:nvPr/>
        </p:nvPicPr>
        <p:blipFill>
          <a:blip r:embed="rId5" cstate="print"/>
          <a:stretch>
            <a:fillRect/>
          </a:stretch>
        </p:blipFill>
        <p:spPr>
          <a:xfrm>
            <a:off x="609600" y="4434176"/>
            <a:ext cx="1828800" cy="823624"/>
          </a:xfrm>
          <a:prstGeom prst="rect">
            <a:avLst/>
          </a:prstGeom>
        </p:spPr>
      </p:pic>
      <p:sp>
        <p:nvSpPr>
          <p:cNvPr id="8" name="TextBox 7"/>
          <p:cNvSpPr txBox="1"/>
          <p:nvPr/>
        </p:nvSpPr>
        <p:spPr>
          <a:xfrm>
            <a:off x="2959232" y="5486400"/>
            <a:ext cx="2957861" cy="369332"/>
          </a:xfrm>
          <a:prstGeom prst="rect">
            <a:avLst/>
          </a:prstGeom>
          <a:noFill/>
        </p:spPr>
        <p:txBody>
          <a:bodyPr wrap="none" rtlCol="0">
            <a:spAutoFit/>
          </a:bodyPr>
          <a:lstStyle/>
          <a:p>
            <a:r>
              <a:rPr lang="en-US" dirty="0" smtClean="0">
                <a:latin typeface="Arial" pitchFamily="34" charset="0"/>
                <a:cs typeface="Arial" pitchFamily="34" charset="0"/>
              </a:rPr>
              <a:t>*bkerns@rsmas.miami.edu</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wath_wind_fanapi.jpg"/>
          <p:cNvPicPr>
            <a:picLocks noChangeAspect="1"/>
          </p:cNvPicPr>
          <p:nvPr/>
        </p:nvPicPr>
        <p:blipFill>
          <a:blip r:embed="rId3" cstate="print"/>
          <a:srcRect l="7407" t="8642" r="9259" b="9877"/>
          <a:stretch>
            <a:fillRect/>
          </a:stretch>
        </p:blipFill>
        <p:spPr>
          <a:xfrm>
            <a:off x="228600" y="3276600"/>
            <a:ext cx="4114800" cy="3017520"/>
          </a:xfrm>
          <a:prstGeom prst="rect">
            <a:avLst/>
          </a:prstGeom>
        </p:spPr>
      </p:pic>
      <p:pic>
        <p:nvPicPr>
          <p:cNvPr id="8" name="Picture 7" descr="swath_wind_fanapi_drops.jpg"/>
          <p:cNvPicPr>
            <a:picLocks noChangeAspect="1"/>
          </p:cNvPicPr>
          <p:nvPr/>
        </p:nvPicPr>
        <p:blipFill>
          <a:blip r:embed="rId4" cstate="print"/>
          <a:srcRect l="16667" t="3704" r="25000" b="7407"/>
          <a:stretch>
            <a:fillRect/>
          </a:stretch>
        </p:blipFill>
        <p:spPr>
          <a:xfrm>
            <a:off x="2286000" y="1828800"/>
            <a:ext cx="1600200" cy="1828800"/>
          </a:xfrm>
          <a:prstGeom prst="rect">
            <a:avLst/>
          </a:prstGeom>
        </p:spPr>
      </p:pic>
      <p:cxnSp>
        <p:nvCxnSpPr>
          <p:cNvPr id="10" name="Straight Connector 9"/>
          <p:cNvCxnSpPr/>
          <p:nvPr/>
        </p:nvCxnSpPr>
        <p:spPr>
          <a:xfrm rot="5400000">
            <a:off x="1104900" y="2857500"/>
            <a:ext cx="2286000" cy="3810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rot="5400000">
            <a:off x="2476500" y="3619500"/>
            <a:ext cx="1371600" cy="129540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rot="5400000">
            <a:off x="1485900" y="4152900"/>
            <a:ext cx="1524000" cy="381000"/>
          </a:xfrm>
          <a:prstGeom prst="line">
            <a:avLst/>
          </a:prstGeom>
        </p:spPr>
        <p:style>
          <a:lnRef idx="1">
            <a:schemeClr val="dk1"/>
          </a:lnRef>
          <a:fillRef idx="0">
            <a:schemeClr val="dk1"/>
          </a:fillRef>
          <a:effectRef idx="0">
            <a:schemeClr val="dk1"/>
          </a:effectRef>
          <a:fontRef idx="minor">
            <a:schemeClr val="tx1"/>
          </a:fontRef>
        </p:style>
      </p:cxnSp>
      <p:pic>
        <p:nvPicPr>
          <p:cNvPr id="19" name="Picture 18" descr="swath_wind_fanapi.jpg"/>
          <p:cNvPicPr>
            <a:picLocks noChangeAspect="1"/>
          </p:cNvPicPr>
          <p:nvPr/>
        </p:nvPicPr>
        <p:blipFill>
          <a:blip r:embed="rId5" cstate="print"/>
          <a:srcRect l="6476" t="7576" r="8368" b="9091"/>
          <a:stretch>
            <a:fillRect/>
          </a:stretch>
        </p:blipFill>
        <p:spPr>
          <a:xfrm>
            <a:off x="4724400" y="3276600"/>
            <a:ext cx="4114800" cy="3017520"/>
          </a:xfrm>
          <a:prstGeom prst="rect">
            <a:avLst/>
          </a:prstGeom>
        </p:spPr>
      </p:pic>
      <p:pic>
        <p:nvPicPr>
          <p:cNvPr id="20" name="Picture 19" descr="swath_wind_fanapi_drops.jpg"/>
          <p:cNvPicPr>
            <a:picLocks noChangeAspect="1"/>
          </p:cNvPicPr>
          <p:nvPr/>
        </p:nvPicPr>
        <p:blipFill>
          <a:blip r:embed="rId6" cstate="print"/>
          <a:srcRect l="14286" r="25397"/>
          <a:stretch>
            <a:fillRect/>
          </a:stretch>
        </p:blipFill>
        <p:spPr>
          <a:xfrm>
            <a:off x="6477000" y="1745735"/>
            <a:ext cx="1600200" cy="1988065"/>
          </a:xfrm>
          <a:prstGeom prst="rect">
            <a:avLst/>
          </a:prstGeom>
        </p:spPr>
      </p:pic>
      <p:cxnSp>
        <p:nvCxnSpPr>
          <p:cNvPr id="21" name="Straight Connector 20"/>
          <p:cNvCxnSpPr/>
          <p:nvPr/>
        </p:nvCxnSpPr>
        <p:spPr>
          <a:xfrm rot="5400000">
            <a:off x="5410200" y="2895600"/>
            <a:ext cx="2362200" cy="22860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rot="5400000">
            <a:off x="6743700" y="3695700"/>
            <a:ext cx="1447800" cy="10668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rot="5400000">
            <a:off x="5753100" y="4152900"/>
            <a:ext cx="1676400" cy="228600"/>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990600" y="1295400"/>
            <a:ext cx="7103227" cy="461665"/>
          </a:xfrm>
          <a:prstGeom prst="rect">
            <a:avLst/>
          </a:prstGeom>
          <a:noFill/>
        </p:spPr>
        <p:txBody>
          <a:bodyPr wrap="none" rtlCol="0">
            <a:spAutoFit/>
          </a:bodyPr>
          <a:lstStyle/>
          <a:p>
            <a:r>
              <a:rPr lang="en-US" sz="2400" dirty="0" smtClean="0">
                <a:latin typeface="Arial" pitchFamily="34" charset="0"/>
                <a:cs typeface="Arial" pitchFamily="34" charset="0"/>
              </a:rPr>
              <a:t>Comparison of </a:t>
            </a:r>
            <a:r>
              <a:rPr lang="en-US" sz="2400" dirty="0" err="1" smtClean="0">
                <a:latin typeface="Arial" pitchFamily="34" charset="0"/>
                <a:cs typeface="Arial" pitchFamily="34" charset="0"/>
              </a:rPr>
              <a:t>dropsondes</a:t>
            </a:r>
            <a:r>
              <a:rPr lang="en-US" sz="2400" dirty="0" smtClean="0">
                <a:latin typeface="Arial" pitchFamily="34" charset="0"/>
                <a:cs typeface="Arial" pitchFamily="34" charset="0"/>
              </a:rPr>
              <a:t> and model wind swath.</a:t>
            </a:r>
            <a:endParaRPr lang="en-US" sz="2400" dirty="0">
              <a:latin typeface="Arial" pitchFamily="34" charset="0"/>
              <a:cs typeface="Arial" pitchFamily="34" charset="0"/>
            </a:endParaRPr>
          </a:p>
        </p:txBody>
      </p:sp>
      <p:sp>
        <p:nvSpPr>
          <p:cNvPr id="15" name="Title 1"/>
          <p:cNvSpPr>
            <a:spLocks noGrp="1"/>
          </p:cNvSpPr>
          <p:nvPr>
            <p:ph type="title"/>
          </p:nvPr>
        </p:nvSpPr>
        <p:spPr>
          <a:xfrm>
            <a:off x="228600" y="0"/>
            <a:ext cx="8534400" cy="1143000"/>
          </a:xfrm>
        </p:spPr>
        <p:txBody>
          <a:bodyPr>
            <a:noAutofit/>
          </a:bodyPr>
          <a:lstStyle/>
          <a:p>
            <a:r>
              <a:rPr lang="en-US" sz="4000" dirty="0" smtClean="0">
                <a:latin typeface="Arial" pitchFamily="34" charset="0"/>
                <a:cs typeface="Arial" pitchFamily="34" charset="0"/>
              </a:rPr>
              <a:t>TC Structure: Size and Asymmetry</a:t>
            </a:r>
            <a:endParaRPr lang="en-US" sz="4000" dirty="0">
              <a:latin typeface="Arial" pitchFamily="34" charset="0"/>
              <a:cs typeface="Arial" pitchFamily="34" charset="0"/>
            </a:endParaRPr>
          </a:p>
        </p:txBody>
      </p:sp>
      <p:sp>
        <p:nvSpPr>
          <p:cNvPr id="16" name="TextBox 15"/>
          <p:cNvSpPr txBox="1"/>
          <p:nvPr/>
        </p:nvSpPr>
        <p:spPr>
          <a:xfrm>
            <a:off x="381000" y="2743200"/>
            <a:ext cx="1903085" cy="523220"/>
          </a:xfrm>
          <a:prstGeom prst="rect">
            <a:avLst/>
          </a:prstGeom>
          <a:noFill/>
        </p:spPr>
        <p:txBody>
          <a:bodyPr wrap="none" rtlCol="0">
            <a:spAutoFit/>
          </a:bodyPr>
          <a:lstStyle/>
          <a:p>
            <a:r>
              <a:rPr lang="en-US" sz="2800" dirty="0" smtClean="0">
                <a:latin typeface="Arial" pitchFamily="34" charset="0"/>
                <a:cs typeface="Arial" pitchFamily="34" charset="0"/>
              </a:rPr>
              <a:t>UMCM-</a:t>
            </a:r>
            <a:r>
              <a:rPr lang="en-US" sz="2800" dirty="0" err="1" smtClean="0">
                <a:latin typeface="Arial" pitchFamily="34" charset="0"/>
                <a:cs typeface="Arial" pitchFamily="34" charset="0"/>
              </a:rPr>
              <a:t>gfs</a:t>
            </a:r>
            <a:endParaRPr lang="en-US" sz="2800" dirty="0">
              <a:latin typeface="Arial" pitchFamily="34" charset="0"/>
              <a:cs typeface="Arial" pitchFamily="34" charset="0"/>
            </a:endParaRPr>
          </a:p>
        </p:txBody>
      </p:sp>
      <p:sp>
        <p:nvSpPr>
          <p:cNvPr id="18" name="TextBox 17"/>
          <p:cNvSpPr txBox="1"/>
          <p:nvPr/>
        </p:nvSpPr>
        <p:spPr>
          <a:xfrm>
            <a:off x="4495800" y="2743200"/>
            <a:ext cx="1861407" cy="523220"/>
          </a:xfrm>
          <a:prstGeom prst="rect">
            <a:avLst/>
          </a:prstGeom>
          <a:noFill/>
        </p:spPr>
        <p:txBody>
          <a:bodyPr wrap="none" rtlCol="0">
            <a:spAutoFit/>
          </a:bodyPr>
          <a:lstStyle/>
          <a:p>
            <a:r>
              <a:rPr lang="en-US" sz="2800" dirty="0" smtClean="0">
                <a:latin typeface="Arial" pitchFamily="34" charset="0"/>
                <a:cs typeface="Arial" pitchFamily="34" charset="0"/>
              </a:rPr>
              <a:t>CWRF-</a:t>
            </a:r>
            <a:r>
              <a:rPr lang="en-US" sz="2800" dirty="0" err="1" smtClean="0">
                <a:latin typeface="Arial" pitchFamily="34" charset="0"/>
                <a:cs typeface="Arial" pitchFamily="34" charset="0"/>
              </a:rPr>
              <a:t>gfs</a:t>
            </a:r>
            <a:endParaRPr lang="en-US" sz="2800" dirty="0">
              <a:latin typeface="Arial" pitchFamily="34" charset="0"/>
              <a:cs typeface="Arial" pitchFamily="34" charset="0"/>
            </a:endParaRPr>
          </a:p>
        </p:txBody>
      </p:sp>
      <p:sp>
        <p:nvSpPr>
          <p:cNvPr id="24" name="TextBox 23"/>
          <p:cNvSpPr txBox="1"/>
          <p:nvPr/>
        </p:nvSpPr>
        <p:spPr>
          <a:xfrm>
            <a:off x="457200" y="2438400"/>
            <a:ext cx="1285929" cy="523220"/>
          </a:xfrm>
          <a:prstGeom prst="rect">
            <a:avLst/>
          </a:prstGeom>
          <a:noFill/>
        </p:spPr>
        <p:txBody>
          <a:bodyPr wrap="none" rtlCol="0">
            <a:spAutoFit/>
          </a:bodyPr>
          <a:lstStyle/>
          <a:p>
            <a:r>
              <a:rPr lang="en-US" sz="2800" dirty="0" err="1" smtClean="0">
                <a:latin typeface="Arial" pitchFamily="34" charset="0"/>
                <a:cs typeface="Arial" pitchFamily="34" charset="0"/>
              </a:rPr>
              <a:t>Fanapi</a:t>
            </a:r>
            <a:endParaRPr lang="en-US" sz="2800" dirty="0">
              <a:latin typeface="Arial" pitchFamily="34" charset="0"/>
              <a:cs typeface="Arial" pitchFamily="34" charset="0"/>
            </a:endParaRPr>
          </a:p>
        </p:txBody>
      </p:sp>
      <p:sp>
        <p:nvSpPr>
          <p:cNvPr id="25" name="TextBox 24"/>
          <p:cNvSpPr txBox="1"/>
          <p:nvPr/>
        </p:nvSpPr>
        <p:spPr>
          <a:xfrm>
            <a:off x="4657671" y="2438400"/>
            <a:ext cx="1285929" cy="523220"/>
          </a:xfrm>
          <a:prstGeom prst="rect">
            <a:avLst/>
          </a:prstGeom>
          <a:noFill/>
        </p:spPr>
        <p:txBody>
          <a:bodyPr wrap="none" rtlCol="0">
            <a:spAutoFit/>
          </a:bodyPr>
          <a:lstStyle/>
          <a:p>
            <a:r>
              <a:rPr lang="en-US" sz="2800" dirty="0" err="1" smtClean="0">
                <a:latin typeface="Arial" pitchFamily="34" charset="0"/>
                <a:cs typeface="Arial" pitchFamily="34" charset="0"/>
              </a:rPr>
              <a:t>Fanapi</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dirty="0" smtClean="0">
                <a:latin typeface="Arial" pitchFamily="34" charset="0"/>
                <a:cs typeface="Arial" pitchFamily="34" charset="0"/>
              </a:rPr>
              <a:t>Verification of Structure: Size</a:t>
            </a:r>
            <a:endParaRPr lang="en-US" sz="4000" dirty="0">
              <a:latin typeface="Arial" pitchFamily="34" charset="0"/>
              <a:cs typeface="Arial" pitchFamily="34" charset="0"/>
            </a:endParaRPr>
          </a:p>
        </p:txBody>
      </p:sp>
      <p:sp>
        <p:nvSpPr>
          <p:cNvPr id="25" name="TextBox 24"/>
          <p:cNvSpPr txBox="1"/>
          <p:nvPr/>
        </p:nvSpPr>
        <p:spPr>
          <a:xfrm>
            <a:off x="685800" y="5105400"/>
            <a:ext cx="7772400" cy="1200329"/>
          </a:xfrm>
          <a:prstGeom prst="rect">
            <a:avLst/>
          </a:prstGeom>
          <a:noFill/>
        </p:spPr>
        <p:txBody>
          <a:bodyPr wrap="square" rtlCol="0">
            <a:spAutoFit/>
          </a:bodyPr>
          <a:lstStyle/>
          <a:p>
            <a:pPr>
              <a:buFont typeface="Arial" pitchFamily="34" charset="0"/>
              <a:buChar char="•"/>
            </a:pPr>
            <a:r>
              <a:rPr lang="en-US" sz="2400" dirty="0" smtClean="0">
                <a:latin typeface="Arial" pitchFamily="34" charset="0"/>
                <a:cs typeface="Arial" pitchFamily="34" charset="0"/>
              </a:rPr>
              <a:t>Hurricane wind radii are near the best track estimates, but not gale radii.</a:t>
            </a:r>
          </a:p>
          <a:p>
            <a:pPr>
              <a:buFont typeface="Arial" pitchFamily="34" charset="0"/>
              <a:buChar char="•"/>
            </a:pPr>
            <a:r>
              <a:rPr lang="en-US" sz="2400" dirty="0" smtClean="0">
                <a:latin typeface="Arial" pitchFamily="34" charset="0"/>
                <a:cs typeface="Arial" pitchFamily="34" charset="0"/>
              </a:rPr>
              <a:t>Details of the wind field can affect ocean response.</a:t>
            </a:r>
          </a:p>
        </p:txBody>
      </p:sp>
      <p:pic>
        <p:nvPicPr>
          <p:cNvPr id="8" name="Picture 7" descr="radQmean_fanapi.png"/>
          <p:cNvPicPr>
            <a:picLocks noChangeAspect="1"/>
          </p:cNvPicPr>
          <p:nvPr/>
        </p:nvPicPr>
        <p:blipFill>
          <a:blip r:embed="rId3" cstate="print"/>
          <a:stretch>
            <a:fillRect/>
          </a:stretch>
        </p:blipFill>
        <p:spPr>
          <a:xfrm>
            <a:off x="1676400" y="914400"/>
            <a:ext cx="5486400" cy="4114800"/>
          </a:xfrm>
          <a:prstGeom prst="rect">
            <a:avLst/>
          </a:prstGeom>
        </p:spPr>
      </p:pic>
      <p:sp>
        <p:nvSpPr>
          <p:cNvPr id="5" name="Oval 4"/>
          <p:cNvSpPr/>
          <p:nvPr/>
        </p:nvSpPr>
        <p:spPr>
          <a:xfrm>
            <a:off x="3200400" y="1981200"/>
            <a:ext cx="1219200" cy="2971800"/>
          </a:xfrm>
          <a:prstGeom prst="ellipse">
            <a:avLst/>
          </a:prstGeom>
          <a:noFill/>
          <a:ln>
            <a:solidFill>
              <a:schemeClr val="bg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2"/>
              </a:solidFill>
            </a:endParaRPr>
          </a:p>
        </p:txBody>
      </p:sp>
      <p:sp>
        <p:nvSpPr>
          <p:cNvPr id="6" name="TextBox 5"/>
          <p:cNvSpPr txBox="1"/>
          <p:nvPr/>
        </p:nvSpPr>
        <p:spPr>
          <a:xfrm>
            <a:off x="2370068" y="2602468"/>
            <a:ext cx="1287532" cy="369332"/>
          </a:xfrm>
          <a:prstGeom prst="rect">
            <a:avLst/>
          </a:prstGeom>
          <a:noFill/>
        </p:spPr>
        <p:txBody>
          <a:bodyPr wrap="none" rtlCol="0">
            <a:spAutoFit/>
          </a:bodyPr>
          <a:lstStyle/>
          <a:p>
            <a:r>
              <a:rPr lang="en-US" dirty="0" smtClean="0">
                <a:solidFill>
                  <a:srgbClr val="FF0000"/>
                </a:solidFill>
                <a:latin typeface="Arial" pitchFamily="34" charset="0"/>
                <a:cs typeface="Arial" pitchFamily="34" charset="0"/>
              </a:rPr>
              <a:t>UMCM-</a:t>
            </a:r>
            <a:r>
              <a:rPr lang="en-US" dirty="0" err="1" smtClean="0">
                <a:solidFill>
                  <a:srgbClr val="FF0000"/>
                </a:solidFill>
                <a:latin typeface="Arial" pitchFamily="34" charset="0"/>
                <a:cs typeface="Arial" pitchFamily="34" charset="0"/>
              </a:rPr>
              <a:t>gfs</a:t>
            </a:r>
            <a:endParaRPr lang="en-US" dirty="0">
              <a:solidFill>
                <a:srgbClr val="FF0000"/>
              </a:solidFill>
              <a:latin typeface="Arial" pitchFamily="34" charset="0"/>
              <a:cs typeface="Arial" pitchFamily="34" charset="0"/>
            </a:endParaRPr>
          </a:p>
        </p:txBody>
      </p:sp>
      <p:sp>
        <p:nvSpPr>
          <p:cNvPr id="7" name="TextBox 6"/>
          <p:cNvSpPr txBox="1"/>
          <p:nvPr/>
        </p:nvSpPr>
        <p:spPr>
          <a:xfrm>
            <a:off x="2362200" y="3059668"/>
            <a:ext cx="1287532" cy="369332"/>
          </a:xfrm>
          <a:prstGeom prst="rect">
            <a:avLst/>
          </a:prstGeom>
          <a:noFill/>
        </p:spPr>
        <p:txBody>
          <a:bodyPr wrap="none" rtlCol="0">
            <a:spAutoFit/>
          </a:bodyPr>
          <a:lstStyle/>
          <a:p>
            <a:r>
              <a:rPr lang="en-US" dirty="0" smtClean="0">
                <a:solidFill>
                  <a:srgbClr val="FF00FF"/>
                </a:solidFill>
                <a:latin typeface="Arial" pitchFamily="34" charset="0"/>
                <a:cs typeface="Arial" pitchFamily="34" charset="0"/>
              </a:rPr>
              <a:t>UMCM-</a:t>
            </a:r>
            <a:r>
              <a:rPr lang="en-US" dirty="0" err="1" smtClean="0">
                <a:solidFill>
                  <a:srgbClr val="FF00FF"/>
                </a:solidFill>
                <a:latin typeface="Arial" pitchFamily="34" charset="0"/>
                <a:cs typeface="Arial" pitchFamily="34" charset="0"/>
              </a:rPr>
              <a:t>gfs</a:t>
            </a:r>
            <a:endParaRPr lang="en-US" dirty="0">
              <a:solidFill>
                <a:srgbClr val="FF00FF"/>
              </a:solidFill>
              <a:latin typeface="Arial" pitchFamily="34" charset="0"/>
              <a:cs typeface="Arial" pitchFamily="34" charset="0"/>
            </a:endParaRPr>
          </a:p>
        </p:txBody>
      </p:sp>
      <p:sp>
        <p:nvSpPr>
          <p:cNvPr id="9" name="TextBox 8"/>
          <p:cNvSpPr txBox="1"/>
          <p:nvPr/>
        </p:nvSpPr>
        <p:spPr>
          <a:xfrm>
            <a:off x="2370068" y="3505200"/>
            <a:ext cx="787395"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BEST</a:t>
            </a:r>
            <a:endParaRPr lang="en-US" dirty="0">
              <a:solidFill>
                <a:schemeClr val="bg1"/>
              </a:solidFill>
              <a:latin typeface="Arial" pitchFamily="34" charset="0"/>
              <a:cs typeface="Arial" pitchFamily="34" charset="0"/>
            </a:endParaRPr>
          </a:p>
        </p:txBody>
      </p:sp>
      <p:sp>
        <p:nvSpPr>
          <p:cNvPr id="10" name="TextBox 9"/>
          <p:cNvSpPr txBox="1"/>
          <p:nvPr/>
        </p:nvSpPr>
        <p:spPr>
          <a:xfrm>
            <a:off x="2133600" y="4572000"/>
            <a:ext cx="633507"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9/16</a:t>
            </a:r>
            <a:endParaRPr lang="en-US" dirty="0">
              <a:solidFill>
                <a:schemeClr val="bg1"/>
              </a:solidFill>
              <a:latin typeface="Arial" pitchFamily="34" charset="0"/>
              <a:cs typeface="Arial" pitchFamily="34" charset="0"/>
            </a:endParaRPr>
          </a:p>
        </p:txBody>
      </p:sp>
      <p:sp>
        <p:nvSpPr>
          <p:cNvPr id="11" name="TextBox 10"/>
          <p:cNvSpPr txBox="1"/>
          <p:nvPr/>
        </p:nvSpPr>
        <p:spPr>
          <a:xfrm>
            <a:off x="2895600" y="4572000"/>
            <a:ext cx="633507"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9/17</a:t>
            </a:r>
            <a:endParaRPr lang="en-US" dirty="0">
              <a:solidFill>
                <a:schemeClr val="bg1"/>
              </a:solidFill>
              <a:latin typeface="Arial" pitchFamily="34" charset="0"/>
              <a:cs typeface="Arial" pitchFamily="34" charset="0"/>
            </a:endParaRPr>
          </a:p>
        </p:txBody>
      </p:sp>
      <p:sp>
        <p:nvSpPr>
          <p:cNvPr id="12" name="TextBox 11"/>
          <p:cNvSpPr txBox="1"/>
          <p:nvPr/>
        </p:nvSpPr>
        <p:spPr>
          <a:xfrm>
            <a:off x="3786093" y="4572000"/>
            <a:ext cx="633507"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9/18</a:t>
            </a:r>
            <a:endParaRPr lang="en-US" dirty="0">
              <a:solidFill>
                <a:schemeClr val="bg1"/>
              </a:solidFill>
              <a:latin typeface="Arial" pitchFamily="34" charset="0"/>
              <a:cs typeface="Arial" pitchFamily="34" charset="0"/>
            </a:endParaRPr>
          </a:p>
        </p:txBody>
      </p:sp>
      <p:sp>
        <p:nvSpPr>
          <p:cNvPr id="13" name="TextBox 12"/>
          <p:cNvSpPr txBox="1"/>
          <p:nvPr/>
        </p:nvSpPr>
        <p:spPr>
          <a:xfrm>
            <a:off x="4624293" y="4572000"/>
            <a:ext cx="633507"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9/19</a:t>
            </a:r>
            <a:endParaRPr lang="en-US" dirty="0">
              <a:solidFill>
                <a:schemeClr val="bg1"/>
              </a:solidFill>
              <a:latin typeface="Arial" pitchFamily="34" charset="0"/>
              <a:cs typeface="Arial" pitchFamily="34" charset="0"/>
            </a:endParaRPr>
          </a:p>
        </p:txBody>
      </p:sp>
      <p:sp>
        <p:nvSpPr>
          <p:cNvPr id="14" name="TextBox 13"/>
          <p:cNvSpPr txBox="1"/>
          <p:nvPr/>
        </p:nvSpPr>
        <p:spPr>
          <a:xfrm>
            <a:off x="5538693" y="4572000"/>
            <a:ext cx="633507"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9/20</a:t>
            </a:r>
            <a:endParaRPr lang="en-US" dirty="0">
              <a:solidFill>
                <a:schemeClr val="bg1"/>
              </a:solidFill>
              <a:latin typeface="Arial" pitchFamily="34" charset="0"/>
              <a:cs typeface="Arial" pitchFamily="34" charset="0"/>
            </a:endParaRPr>
          </a:p>
        </p:txBody>
      </p:sp>
      <p:sp>
        <p:nvSpPr>
          <p:cNvPr id="15" name="TextBox 14"/>
          <p:cNvSpPr txBox="1"/>
          <p:nvPr/>
        </p:nvSpPr>
        <p:spPr>
          <a:xfrm>
            <a:off x="6300693" y="4572000"/>
            <a:ext cx="633507" cy="369332"/>
          </a:xfrm>
          <a:prstGeom prst="rect">
            <a:avLst/>
          </a:prstGeom>
          <a:noFill/>
        </p:spPr>
        <p:txBody>
          <a:bodyPr wrap="none" rtlCol="0">
            <a:spAutoFit/>
          </a:bodyPr>
          <a:lstStyle/>
          <a:p>
            <a:r>
              <a:rPr lang="en-US" dirty="0" smtClean="0">
                <a:solidFill>
                  <a:schemeClr val="bg1"/>
                </a:solidFill>
                <a:latin typeface="Arial" pitchFamily="34" charset="0"/>
                <a:cs typeface="Arial" pitchFamily="34" charset="0"/>
              </a:rPr>
              <a:t>9/21</a:t>
            </a:r>
            <a:endParaRPr lang="en-US" dirty="0">
              <a:solidFill>
                <a:schemeClr val="bg1"/>
              </a:solidFill>
              <a:latin typeface="Arial" pitchFamily="34" charset="0"/>
              <a:cs typeface="Arial" pitchFamily="34" charset="0"/>
            </a:endParaRPr>
          </a:p>
        </p:txBody>
      </p:sp>
      <p:sp>
        <p:nvSpPr>
          <p:cNvPr id="16" name="TextBox 15"/>
          <p:cNvSpPr txBox="1"/>
          <p:nvPr/>
        </p:nvSpPr>
        <p:spPr>
          <a:xfrm>
            <a:off x="1828800" y="762000"/>
            <a:ext cx="1285929" cy="523220"/>
          </a:xfrm>
          <a:prstGeom prst="rect">
            <a:avLst/>
          </a:prstGeom>
          <a:noFill/>
        </p:spPr>
        <p:txBody>
          <a:bodyPr wrap="none" rtlCol="0">
            <a:spAutoFit/>
          </a:bodyPr>
          <a:lstStyle/>
          <a:p>
            <a:r>
              <a:rPr lang="en-US" sz="2800" dirty="0" err="1" smtClean="0">
                <a:solidFill>
                  <a:schemeClr val="bg1"/>
                </a:solidFill>
                <a:latin typeface="Arial" pitchFamily="34" charset="0"/>
                <a:cs typeface="Arial" pitchFamily="34" charset="0"/>
              </a:rPr>
              <a:t>Fanapi</a:t>
            </a:r>
            <a:endParaRPr lang="en-US" sz="2800" dirty="0">
              <a:solidFill>
                <a:schemeClr val="bg1"/>
              </a:solidFill>
              <a:latin typeface="Arial" pitchFamily="34" charset="0"/>
              <a:cs typeface="Arial" pitchFamily="34" charset="0"/>
            </a:endParaRPr>
          </a:p>
        </p:txBody>
      </p:sp>
      <p:sp>
        <p:nvSpPr>
          <p:cNvPr id="17" name="TextBox 16"/>
          <p:cNvSpPr txBox="1"/>
          <p:nvPr/>
        </p:nvSpPr>
        <p:spPr>
          <a:xfrm rot="16200000">
            <a:off x="827878" y="2741983"/>
            <a:ext cx="2145139" cy="523220"/>
          </a:xfrm>
          <a:prstGeom prst="rect">
            <a:avLst/>
          </a:prstGeom>
          <a:solidFill>
            <a:schemeClr val="tx1"/>
          </a:solidFill>
        </p:spPr>
        <p:txBody>
          <a:bodyPr wrap="none" rtlCol="0">
            <a:spAutoFit/>
          </a:bodyPr>
          <a:lstStyle/>
          <a:p>
            <a:r>
              <a:rPr lang="en-US" sz="2800" dirty="0" smtClean="0">
                <a:solidFill>
                  <a:schemeClr val="bg1"/>
                </a:solidFill>
                <a:latin typeface="Arial" pitchFamily="34" charset="0"/>
                <a:cs typeface="Arial" pitchFamily="34" charset="0"/>
              </a:rPr>
              <a:t>Radius (nm)</a:t>
            </a:r>
            <a:endParaRPr lang="en-US" sz="2800" dirty="0">
              <a:solidFill>
                <a:schemeClr val="bg1"/>
              </a:solidFill>
              <a:latin typeface="Arial" pitchFamily="34" charset="0"/>
              <a:cs typeface="Arial" pitchFamily="34" charset="0"/>
            </a:endParaRPr>
          </a:p>
        </p:txBody>
      </p:sp>
      <p:sp>
        <p:nvSpPr>
          <p:cNvPr id="18" name="TextBox 17"/>
          <p:cNvSpPr txBox="1"/>
          <p:nvPr/>
        </p:nvSpPr>
        <p:spPr>
          <a:xfrm>
            <a:off x="1981200" y="3276600"/>
            <a:ext cx="482824"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100</a:t>
            </a:r>
            <a:endParaRPr lang="en-US" sz="1400" dirty="0">
              <a:solidFill>
                <a:schemeClr val="bg1"/>
              </a:solidFill>
              <a:latin typeface="Arial" pitchFamily="34" charset="0"/>
              <a:cs typeface="Arial" pitchFamily="34" charset="0"/>
            </a:endParaRPr>
          </a:p>
        </p:txBody>
      </p:sp>
      <p:sp>
        <p:nvSpPr>
          <p:cNvPr id="19" name="TextBox 18"/>
          <p:cNvSpPr txBox="1"/>
          <p:nvPr/>
        </p:nvSpPr>
        <p:spPr>
          <a:xfrm>
            <a:off x="1981200" y="2206823"/>
            <a:ext cx="482824"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200</a:t>
            </a:r>
            <a:endParaRPr lang="en-US" sz="1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dirty="0" smtClean="0">
                <a:latin typeface="Arial" pitchFamily="34" charset="0"/>
                <a:cs typeface="Arial" pitchFamily="34" charset="0"/>
              </a:rPr>
              <a:t>Verification: (Cold Wake)</a:t>
            </a:r>
            <a:endParaRPr lang="en-US" sz="4000" dirty="0">
              <a:latin typeface="Arial" pitchFamily="34" charset="0"/>
              <a:cs typeface="Arial" pitchFamily="34" charset="0"/>
            </a:endParaRPr>
          </a:p>
        </p:txBody>
      </p:sp>
      <p:pic>
        <p:nvPicPr>
          <p:cNvPr id="16" name="Picture 15" descr="fanapi_wake_axbt_modelsst.jpg"/>
          <p:cNvPicPr>
            <a:picLocks noChangeAspect="1"/>
          </p:cNvPicPr>
          <p:nvPr/>
        </p:nvPicPr>
        <p:blipFill>
          <a:blip r:embed="rId3" cstate="print"/>
          <a:stretch>
            <a:fillRect/>
          </a:stretch>
        </p:blipFill>
        <p:spPr>
          <a:xfrm>
            <a:off x="4572000" y="3733800"/>
            <a:ext cx="4114800" cy="3086100"/>
          </a:xfrm>
          <a:prstGeom prst="rect">
            <a:avLst/>
          </a:prstGeom>
        </p:spPr>
      </p:pic>
      <p:pic>
        <p:nvPicPr>
          <p:cNvPr id="7" name="Picture 6" descr="fanapi_umcmgfs (2).jpg"/>
          <p:cNvPicPr>
            <a:picLocks noChangeAspect="1"/>
          </p:cNvPicPr>
          <p:nvPr/>
        </p:nvPicPr>
        <p:blipFill>
          <a:blip r:embed="rId4" cstate="print"/>
          <a:stretch>
            <a:fillRect/>
          </a:stretch>
        </p:blipFill>
        <p:spPr>
          <a:xfrm>
            <a:off x="152400" y="914400"/>
            <a:ext cx="4114800" cy="2828770"/>
          </a:xfrm>
          <a:prstGeom prst="rect">
            <a:avLst/>
          </a:prstGeom>
        </p:spPr>
      </p:pic>
      <p:pic>
        <p:nvPicPr>
          <p:cNvPr id="8" name="Picture 7" descr="fanapi_cwrfgfs (1).jpg"/>
          <p:cNvPicPr>
            <a:picLocks noChangeAspect="1"/>
          </p:cNvPicPr>
          <p:nvPr/>
        </p:nvPicPr>
        <p:blipFill>
          <a:blip r:embed="rId5" cstate="print"/>
          <a:stretch>
            <a:fillRect/>
          </a:stretch>
        </p:blipFill>
        <p:spPr>
          <a:xfrm>
            <a:off x="4572000" y="905029"/>
            <a:ext cx="4114800" cy="2828770"/>
          </a:xfrm>
          <a:prstGeom prst="rect">
            <a:avLst/>
          </a:prstGeom>
        </p:spPr>
      </p:pic>
      <p:pic>
        <p:nvPicPr>
          <p:cNvPr id="9" name="Picture 8" descr="fanapi_satellite (1).jpg"/>
          <p:cNvPicPr>
            <a:picLocks noChangeAspect="1"/>
          </p:cNvPicPr>
          <p:nvPr/>
        </p:nvPicPr>
        <p:blipFill>
          <a:blip r:embed="rId6" cstate="print"/>
          <a:stretch>
            <a:fillRect/>
          </a:stretch>
        </p:blipFill>
        <p:spPr>
          <a:xfrm>
            <a:off x="152401" y="3876829"/>
            <a:ext cx="4114798" cy="2828770"/>
          </a:xfrm>
          <a:prstGeom prst="rect">
            <a:avLst/>
          </a:prstGeom>
        </p:spPr>
      </p:pic>
      <p:sp>
        <p:nvSpPr>
          <p:cNvPr id="10" name="TextBox 9"/>
          <p:cNvSpPr txBox="1"/>
          <p:nvPr/>
        </p:nvSpPr>
        <p:spPr>
          <a:xfrm>
            <a:off x="0" y="762000"/>
            <a:ext cx="1656223"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UMCM-</a:t>
            </a:r>
            <a:r>
              <a:rPr lang="en-US" sz="2400" dirty="0" err="1" smtClean="0">
                <a:solidFill>
                  <a:schemeClr val="bg1"/>
                </a:solidFill>
                <a:latin typeface="Arial" pitchFamily="34" charset="0"/>
                <a:cs typeface="Arial" pitchFamily="34" charset="0"/>
              </a:rPr>
              <a:t>gfs</a:t>
            </a:r>
            <a:endParaRPr lang="en-US" sz="2400" dirty="0">
              <a:solidFill>
                <a:schemeClr val="bg1"/>
              </a:solidFill>
              <a:latin typeface="Arial" pitchFamily="34" charset="0"/>
              <a:cs typeface="Arial" pitchFamily="34" charset="0"/>
            </a:endParaRPr>
          </a:p>
        </p:txBody>
      </p:sp>
      <p:sp>
        <p:nvSpPr>
          <p:cNvPr id="14" name="TextBox 13"/>
          <p:cNvSpPr txBox="1"/>
          <p:nvPr/>
        </p:nvSpPr>
        <p:spPr>
          <a:xfrm>
            <a:off x="4439777" y="762000"/>
            <a:ext cx="1620957"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CWRF-</a:t>
            </a:r>
            <a:r>
              <a:rPr lang="en-US" sz="2400" dirty="0" err="1" smtClean="0">
                <a:solidFill>
                  <a:schemeClr val="bg1"/>
                </a:solidFill>
                <a:latin typeface="Arial" pitchFamily="34" charset="0"/>
                <a:cs typeface="Arial" pitchFamily="34" charset="0"/>
              </a:rPr>
              <a:t>gfs</a:t>
            </a:r>
            <a:endParaRPr lang="en-US" sz="2400" dirty="0">
              <a:solidFill>
                <a:schemeClr val="bg1"/>
              </a:solidFill>
              <a:latin typeface="Arial" pitchFamily="34" charset="0"/>
              <a:cs typeface="Arial" pitchFamily="34" charset="0"/>
            </a:endParaRPr>
          </a:p>
        </p:txBody>
      </p:sp>
      <p:sp>
        <p:nvSpPr>
          <p:cNvPr id="15" name="TextBox 14"/>
          <p:cNvSpPr txBox="1"/>
          <p:nvPr/>
        </p:nvSpPr>
        <p:spPr>
          <a:xfrm>
            <a:off x="0" y="3729335"/>
            <a:ext cx="1963999"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Satellite SST</a:t>
            </a:r>
            <a:endParaRPr lang="en-US" sz="2400" dirty="0">
              <a:solidFill>
                <a:schemeClr val="bg1"/>
              </a:solidFill>
              <a:latin typeface="Arial" pitchFamily="34" charset="0"/>
              <a:cs typeface="Arial" pitchFamily="34" charset="0"/>
            </a:endParaRPr>
          </a:p>
        </p:txBody>
      </p:sp>
      <p:sp>
        <p:nvSpPr>
          <p:cNvPr id="17" name="TextBox 16"/>
          <p:cNvSpPr txBox="1"/>
          <p:nvPr/>
        </p:nvSpPr>
        <p:spPr>
          <a:xfrm>
            <a:off x="7845761" y="3886200"/>
            <a:ext cx="917239" cy="338554"/>
          </a:xfrm>
          <a:prstGeom prst="rect">
            <a:avLst/>
          </a:prstGeom>
          <a:noFill/>
        </p:spPr>
        <p:txBody>
          <a:bodyPr wrap="none" rtlCol="0">
            <a:spAutoFit/>
          </a:bodyPr>
          <a:lstStyle/>
          <a:p>
            <a:r>
              <a:rPr lang="en-US" sz="1600" dirty="0" smtClean="0">
                <a:solidFill>
                  <a:schemeClr val="bg1"/>
                </a:solidFill>
              </a:rPr>
              <a:t>SATSST</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latin typeface="Arial" pitchFamily="34" charset="0"/>
                <a:cs typeface="Arial" pitchFamily="34" charset="0"/>
              </a:rPr>
              <a:t>Summary</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0" y="1143000"/>
            <a:ext cx="9144000" cy="6096000"/>
          </a:xfrm>
        </p:spPr>
        <p:txBody>
          <a:bodyPr>
            <a:noAutofit/>
          </a:bodyPr>
          <a:lstStyle/>
          <a:p>
            <a:pPr>
              <a:spcAft>
                <a:spcPts val="1200"/>
              </a:spcAft>
            </a:pPr>
            <a:r>
              <a:rPr lang="en-US" sz="2400" dirty="0" smtClean="0">
                <a:latin typeface="Arial" pitchFamily="34" charset="0"/>
                <a:cs typeface="Arial" pitchFamily="34" charset="0"/>
              </a:rPr>
              <a:t>High-resolution coupled atmosphere-ocean-wave model forecasts were made in real-time in support of the ITOP field campaign.</a:t>
            </a:r>
          </a:p>
          <a:p>
            <a:pPr>
              <a:spcAft>
                <a:spcPts val="1200"/>
              </a:spcAft>
            </a:pPr>
            <a:r>
              <a:rPr lang="en-US" sz="2400" dirty="0" smtClean="0">
                <a:latin typeface="Arial" pitchFamily="34" charset="0"/>
                <a:cs typeface="Arial" pitchFamily="34" charset="0"/>
              </a:rPr>
              <a:t>Track and intensity errors of the high-res coupled models for the 3 typhoons compare favorably with the operational models and the official JTWC forecast.</a:t>
            </a:r>
          </a:p>
          <a:p>
            <a:pPr>
              <a:spcAft>
                <a:spcPts val="1200"/>
              </a:spcAft>
            </a:pPr>
            <a:r>
              <a:rPr lang="en-US" sz="2400" dirty="0" smtClean="0">
                <a:latin typeface="Arial" pitchFamily="34" charset="0"/>
                <a:cs typeface="Arial" pitchFamily="34" charset="0"/>
              </a:rPr>
              <a:t>The “CATIE” diagram is used to visualize/verify track and intensity errors concurrently.</a:t>
            </a:r>
          </a:p>
          <a:p>
            <a:pPr>
              <a:spcAft>
                <a:spcPts val="1200"/>
              </a:spcAft>
            </a:pPr>
            <a:r>
              <a:rPr lang="en-US" sz="2400" dirty="0" smtClean="0">
                <a:latin typeface="Arial" pitchFamily="34" charset="0"/>
                <a:cs typeface="Arial" pitchFamily="34" charset="0"/>
              </a:rPr>
              <a:t>ITOP provides a unique, coupled data set for evaluation and verification of the high-res coupled model forecasts of TC structure, air-sea fluxes, and upper ocean properties.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itchFamily="34" charset="0"/>
                <a:cs typeface="Arial" pitchFamily="34" charset="0"/>
              </a:rPr>
              <a:t>Outline</a:t>
            </a:r>
            <a:endParaRPr lang="en-US" sz="4000" dirty="0">
              <a:latin typeface="Arial" pitchFamily="34" charset="0"/>
              <a:cs typeface="Arial" pitchFamily="34" charset="0"/>
            </a:endParaRPr>
          </a:p>
        </p:txBody>
      </p:sp>
      <p:sp>
        <p:nvSpPr>
          <p:cNvPr id="3" name="Content Placeholder 2"/>
          <p:cNvSpPr>
            <a:spLocks noGrp="1"/>
          </p:cNvSpPr>
          <p:nvPr>
            <p:ph idx="1"/>
          </p:nvPr>
        </p:nvSpPr>
        <p:spPr>
          <a:xfrm>
            <a:off x="914400" y="1524000"/>
            <a:ext cx="7543800" cy="4419600"/>
          </a:xfrm>
        </p:spPr>
        <p:txBody>
          <a:bodyPr>
            <a:normAutofit/>
          </a:bodyPr>
          <a:lstStyle/>
          <a:p>
            <a:r>
              <a:rPr lang="en-US" b="1" dirty="0" smtClean="0">
                <a:latin typeface="Arial" pitchFamily="34" charset="0"/>
                <a:cs typeface="Arial" pitchFamily="34" charset="0"/>
              </a:rPr>
              <a:t>UM/RSMAS </a:t>
            </a:r>
            <a:r>
              <a:rPr lang="en-US" b="1" dirty="0" err="1" smtClean="0">
                <a:latin typeface="Arial" pitchFamily="34" charset="0"/>
                <a:cs typeface="Arial" pitchFamily="34" charset="0"/>
              </a:rPr>
              <a:t>Realtime</a:t>
            </a:r>
            <a:r>
              <a:rPr lang="en-US" b="1" dirty="0" smtClean="0">
                <a:latin typeface="Arial" pitchFamily="34" charset="0"/>
                <a:cs typeface="Arial" pitchFamily="34" charset="0"/>
              </a:rPr>
              <a:t> coupled modeling system</a:t>
            </a:r>
          </a:p>
          <a:p>
            <a:endParaRPr lang="en-US" sz="1600" b="1" dirty="0" smtClean="0">
              <a:latin typeface="Arial" pitchFamily="34" charset="0"/>
              <a:cs typeface="Arial" pitchFamily="34" charset="0"/>
            </a:endParaRPr>
          </a:p>
          <a:p>
            <a:r>
              <a:rPr lang="en-US" b="1" dirty="0" smtClean="0">
                <a:latin typeface="Arial" pitchFamily="34" charset="0"/>
                <a:cs typeface="Arial" pitchFamily="34" charset="0"/>
              </a:rPr>
              <a:t>Coupled Model Forecast verification</a:t>
            </a:r>
          </a:p>
          <a:p>
            <a:pPr lvl="1"/>
            <a:r>
              <a:rPr lang="en-US" sz="2800" b="1" dirty="0" smtClean="0">
                <a:latin typeface="Arial" pitchFamily="34" charset="0"/>
                <a:cs typeface="Arial" pitchFamily="34" charset="0"/>
              </a:rPr>
              <a:t>Track and intensity</a:t>
            </a:r>
          </a:p>
          <a:p>
            <a:pPr lvl="1"/>
            <a:r>
              <a:rPr lang="en-US" sz="2800" b="1" dirty="0" smtClean="0">
                <a:latin typeface="Arial" pitchFamily="34" charset="0"/>
                <a:cs typeface="Arial" pitchFamily="34" charset="0"/>
              </a:rPr>
              <a:t>Combined track &amp; Intensity: Cross-Along Track Intensity Error (CATIE)</a:t>
            </a:r>
          </a:p>
          <a:p>
            <a:pPr lvl="1"/>
            <a:r>
              <a:rPr lang="en-US" sz="2800" b="1" dirty="0" smtClean="0">
                <a:latin typeface="Arial" pitchFamily="34" charset="0"/>
                <a:cs typeface="Arial" pitchFamily="34" charset="0"/>
              </a:rPr>
              <a:t>Beyond track and intensity:  structure (e.g., size, asymmetry, etc.)</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Autofit/>
          </a:bodyPr>
          <a:lstStyle/>
          <a:p>
            <a:r>
              <a:rPr lang="en-US" sz="3000" u="sng" dirty="0" err="1" smtClean="0">
                <a:latin typeface="Arial" pitchFamily="34" charset="0"/>
                <a:cs typeface="Arial" pitchFamily="34" charset="0"/>
              </a:rPr>
              <a:t>U.Miami</a:t>
            </a:r>
            <a:r>
              <a:rPr lang="en-US" sz="3000" u="sng" dirty="0" smtClean="0">
                <a:latin typeface="Arial" pitchFamily="34" charset="0"/>
                <a:cs typeface="Arial" pitchFamily="34" charset="0"/>
              </a:rPr>
              <a:t> Real Time Coupled Multi-Model System </a:t>
            </a:r>
            <a:endParaRPr lang="en-US" sz="3000" u="sng" dirty="0">
              <a:latin typeface="Arial" pitchFamily="34" charset="0"/>
              <a:cs typeface="Arial" pitchFamily="34" charset="0"/>
            </a:endParaRPr>
          </a:p>
        </p:txBody>
      </p:sp>
      <p:graphicFrame>
        <p:nvGraphicFramePr>
          <p:cNvPr id="6" name="Content Placeholder 5"/>
          <p:cNvGraphicFramePr>
            <a:graphicFrameLocks noGrp="1"/>
          </p:cNvGraphicFramePr>
          <p:nvPr>
            <p:ph idx="1"/>
          </p:nvPr>
        </p:nvGraphicFramePr>
        <p:xfrm>
          <a:off x="228600" y="1285240"/>
          <a:ext cx="8686800" cy="1112520"/>
        </p:xfrm>
        <a:graphic>
          <a:graphicData uri="http://schemas.openxmlformats.org/drawingml/2006/table">
            <a:tbl>
              <a:tblPr firstRow="1" bandRow="1">
                <a:tableStyleId>{5C22544A-7EE6-4342-B048-85BDC9FD1C3A}</a:tableStyleId>
              </a:tblPr>
              <a:tblGrid>
                <a:gridCol w="914400"/>
                <a:gridCol w="1676400"/>
                <a:gridCol w="1143000"/>
                <a:gridCol w="1447800"/>
                <a:gridCol w="3505200"/>
              </a:tblGrid>
              <a:tr h="370840">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Atmosphere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Ocean</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Waves</a:t>
                      </a:r>
                      <a:endParaRPr lang="en-US" dirty="0">
                        <a:latin typeface="Arial" pitchFamily="34" charset="0"/>
                        <a:cs typeface="Arial" pitchFamily="34" charset="0"/>
                      </a:endParaRPr>
                    </a:p>
                  </a:txBody>
                  <a:tcPr/>
                </a:tc>
                <a:tc>
                  <a:txBody>
                    <a:bodyPr/>
                    <a:lstStyle/>
                    <a:p>
                      <a:r>
                        <a:rPr lang="en-US" dirty="0" err="1" smtClean="0">
                          <a:latin typeface="Arial" pitchFamily="34" charset="0"/>
                          <a:cs typeface="Arial" pitchFamily="34" charset="0"/>
                        </a:rPr>
                        <a:t>Initlal</a:t>
                      </a:r>
                      <a:r>
                        <a:rPr lang="en-US" dirty="0" smtClean="0">
                          <a:latin typeface="Arial" pitchFamily="34" charset="0"/>
                          <a:cs typeface="Arial" pitchFamily="34" charset="0"/>
                        </a:rPr>
                        <a:t>/Boundary Conditions</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UMCM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MM5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3DPWP*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WW3</a:t>
                      </a:r>
                      <a:endParaRPr lang="en-US" dirty="0">
                        <a:latin typeface="Arial" pitchFamily="34" charset="0"/>
                        <a:cs typeface="Arial" pitchFamily="34" charset="0"/>
                      </a:endParaRPr>
                    </a:p>
                  </a:txBody>
                  <a:tcPr/>
                </a:tc>
                <a:tc rowSpan="2">
                  <a:txBody>
                    <a:bodyPr/>
                    <a:lstStyle/>
                    <a:p>
                      <a:r>
                        <a:rPr lang="en-US" dirty="0" smtClean="0">
                          <a:latin typeface="Arial" pitchFamily="34" charset="0"/>
                          <a:cs typeface="Arial" pitchFamily="34" charset="0"/>
                        </a:rPr>
                        <a:t>GFS, NOGAPS, JMA, ECMWF</a:t>
                      </a:r>
                      <a:endParaRPr lang="en-US" dirty="0">
                        <a:latin typeface="Arial" pitchFamily="34" charset="0"/>
                        <a:cs typeface="Arial" pitchFamily="34" charset="0"/>
                      </a:endParaRPr>
                    </a:p>
                  </a:txBody>
                  <a:tcPr anchor="ctr"/>
                </a:tc>
              </a:tr>
              <a:tr h="370840">
                <a:tc>
                  <a:txBody>
                    <a:bodyPr/>
                    <a:lstStyle/>
                    <a:p>
                      <a:r>
                        <a:rPr lang="en-US" dirty="0" smtClean="0">
                          <a:latin typeface="Arial" pitchFamily="34" charset="0"/>
                          <a:cs typeface="Arial" pitchFamily="34" charset="0"/>
                        </a:rPr>
                        <a:t>CWRF</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WRF-ARW</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3DPWP*</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vMerge="1">
                  <a:txBody>
                    <a:bodyPr/>
                    <a:lstStyle/>
                    <a:p>
                      <a:endParaRPr lang="en-US" dirty="0">
                        <a:latin typeface="Arial" pitchFamily="34" charset="0"/>
                        <a:cs typeface="Arial" pitchFamily="34" charset="0"/>
                      </a:endParaRPr>
                    </a:p>
                  </a:txBody>
                  <a:tcPr/>
                </a:tc>
              </a:tr>
            </a:tbl>
          </a:graphicData>
        </a:graphic>
      </p:graphicFrame>
      <p:sp>
        <p:nvSpPr>
          <p:cNvPr id="8" name="TextBox 7"/>
          <p:cNvSpPr txBox="1"/>
          <p:nvPr/>
        </p:nvSpPr>
        <p:spPr>
          <a:xfrm>
            <a:off x="152400" y="6550223"/>
            <a:ext cx="1554272" cy="307777"/>
          </a:xfrm>
          <a:prstGeom prst="rect">
            <a:avLst/>
          </a:prstGeom>
          <a:noFill/>
        </p:spPr>
        <p:txBody>
          <a:bodyPr wrap="none" rtlCol="0">
            <a:spAutoFit/>
          </a:bodyPr>
          <a:lstStyle/>
          <a:p>
            <a:r>
              <a:rPr lang="en-US" sz="1400" dirty="0" smtClean="0"/>
              <a:t>*Price et al. (1986)</a:t>
            </a:r>
            <a:endParaRPr lang="en-US" sz="1400" dirty="0"/>
          </a:p>
        </p:txBody>
      </p:sp>
      <p:pic>
        <p:nvPicPr>
          <p:cNvPr id="11" name="Picture 10" descr="windsfc.large.2010101700.gif"/>
          <p:cNvPicPr>
            <a:picLocks noChangeAspect="1"/>
          </p:cNvPicPr>
          <p:nvPr/>
        </p:nvPicPr>
        <p:blipFill>
          <a:blip r:embed="rId3" cstate="print"/>
          <a:srcRect l="2500" t="11905" r="45417" b="6190"/>
          <a:stretch>
            <a:fillRect/>
          </a:stretch>
        </p:blipFill>
        <p:spPr>
          <a:xfrm>
            <a:off x="6248400" y="3188818"/>
            <a:ext cx="2743200" cy="2830982"/>
          </a:xfrm>
          <a:prstGeom prst="roundRect">
            <a:avLst/>
          </a:prstGeom>
        </p:spPr>
      </p:pic>
      <p:cxnSp>
        <p:nvCxnSpPr>
          <p:cNvPr id="13" name="Straight Arrow Connector 12"/>
          <p:cNvCxnSpPr/>
          <p:nvPr/>
        </p:nvCxnSpPr>
        <p:spPr>
          <a:xfrm rot="10800000">
            <a:off x="7239000" y="4191000"/>
            <a:ext cx="533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7848600" y="4724400"/>
            <a:ext cx="457200" cy="5334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01000" y="4876800"/>
            <a:ext cx="182880" cy="18288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705600" y="3352800"/>
            <a:ext cx="1023037"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12 km</a:t>
            </a:r>
            <a:endParaRPr lang="en-US" sz="2400" dirty="0">
              <a:solidFill>
                <a:schemeClr val="bg1"/>
              </a:solidFill>
              <a:latin typeface="Arial" pitchFamily="34" charset="0"/>
              <a:cs typeface="Arial" pitchFamily="34" charset="0"/>
            </a:endParaRPr>
          </a:p>
        </p:txBody>
      </p:sp>
      <p:sp>
        <p:nvSpPr>
          <p:cNvPr id="19" name="TextBox 18"/>
          <p:cNvSpPr txBox="1"/>
          <p:nvPr/>
        </p:nvSpPr>
        <p:spPr>
          <a:xfrm>
            <a:off x="7086600" y="4800600"/>
            <a:ext cx="851515"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4 km</a:t>
            </a:r>
            <a:endParaRPr lang="en-US" sz="2400" dirty="0">
              <a:solidFill>
                <a:schemeClr val="bg1"/>
              </a:solidFill>
              <a:latin typeface="Arial" pitchFamily="34" charset="0"/>
              <a:cs typeface="Arial" pitchFamily="34" charset="0"/>
            </a:endParaRPr>
          </a:p>
        </p:txBody>
      </p:sp>
      <p:sp>
        <p:nvSpPr>
          <p:cNvPr id="20" name="TextBox 19"/>
          <p:cNvSpPr txBox="1"/>
          <p:nvPr/>
        </p:nvSpPr>
        <p:spPr>
          <a:xfrm>
            <a:off x="6553200" y="5334000"/>
            <a:ext cx="1107996" cy="461665"/>
          </a:xfrm>
          <a:prstGeom prst="rect">
            <a:avLst/>
          </a:prstGeom>
          <a:noFill/>
        </p:spPr>
        <p:txBody>
          <a:bodyPr wrap="none" rtlCol="0">
            <a:spAutoFit/>
          </a:bodyPr>
          <a:lstStyle/>
          <a:p>
            <a:r>
              <a:rPr lang="en-US" sz="2400" dirty="0" smtClean="0">
                <a:solidFill>
                  <a:schemeClr val="bg1"/>
                </a:solidFill>
                <a:latin typeface="Arial" pitchFamily="34" charset="0"/>
                <a:cs typeface="Arial" pitchFamily="34" charset="0"/>
              </a:rPr>
              <a:t>1.3 km</a:t>
            </a:r>
            <a:endParaRPr lang="en-US" sz="2400" dirty="0">
              <a:solidFill>
                <a:schemeClr val="bg1"/>
              </a:solidFill>
              <a:latin typeface="Arial" pitchFamily="34" charset="0"/>
              <a:cs typeface="Arial" pitchFamily="34" charset="0"/>
            </a:endParaRPr>
          </a:p>
        </p:txBody>
      </p:sp>
      <p:cxnSp>
        <p:nvCxnSpPr>
          <p:cNvPr id="22" name="Elbow Connector 21"/>
          <p:cNvCxnSpPr>
            <a:stCxn id="20" idx="3"/>
          </p:cNvCxnSpPr>
          <p:nvPr/>
        </p:nvCxnSpPr>
        <p:spPr>
          <a:xfrm flipV="1">
            <a:off x="7661196" y="5105400"/>
            <a:ext cx="416004" cy="459433"/>
          </a:xfrm>
          <a:prstGeom prst="bentConnector2">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27" name="Table 26"/>
          <p:cNvGraphicFramePr>
            <a:graphicFrameLocks noGrp="1"/>
          </p:cNvGraphicFramePr>
          <p:nvPr/>
        </p:nvGraphicFramePr>
        <p:xfrm>
          <a:off x="152400" y="3591560"/>
          <a:ext cx="4114800" cy="1513840"/>
        </p:xfrm>
        <a:graphic>
          <a:graphicData uri="http://schemas.openxmlformats.org/drawingml/2006/table">
            <a:tbl>
              <a:tblPr firstRow="1" bandRow="1">
                <a:tableStyleId>{5C22544A-7EE6-4342-B048-85BDC9FD1C3A}</a:tableStyleId>
              </a:tblPr>
              <a:tblGrid>
                <a:gridCol w="834081"/>
                <a:gridCol w="3280719"/>
              </a:tblGrid>
              <a:tr h="4013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0Z 5-day Forecast Cycle:</a:t>
                      </a:r>
                      <a:r>
                        <a:rPr lang="en-US" baseline="0" dirty="0" smtClean="0"/>
                        <a:t> UMCM-</a:t>
                      </a:r>
                      <a:r>
                        <a:rPr lang="en-US" baseline="0" dirty="0" err="1" smtClean="0"/>
                        <a:t>gfs</a:t>
                      </a:r>
                      <a:endParaRPr lang="en-US" dirty="0" smtClean="0"/>
                    </a:p>
                  </a:txBody>
                  <a:tcPr/>
                </a:tc>
                <a:tc hMerge="1">
                  <a:txBody>
                    <a:bodyPr/>
                    <a:lstStyle/>
                    <a:p>
                      <a:endParaRPr lang="en-US" dirty="0"/>
                    </a:p>
                  </a:txBody>
                  <a:tcPr/>
                </a:tc>
              </a:tr>
              <a:tr h="370840">
                <a:tc>
                  <a:txBody>
                    <a:bodyPr/>
                    <a:lstStyle/>
                    <a:p>
                      <a:r>
                        <a:rPr lang="en-US" dirty="0" smtClean="0"/>
                        <a:t>~ 06 Z</a:t>
                      </a:r>
                      <a:endParaRPr lang="en-US" dirty="0"/>
                    </a:p>
                  </a:txBody>
                  <a:tcPr/>
                </a:tc>
                <a:tc>
                  <a:txBody>
                    <a:bodyPr/>
                    <a:lstStyle/>
                    <a:p>
                      <a:r>
                        <a:rPr lang="en-US" dirty="0" smtClean="0"/>
                        <a:t>Model and analysis begin</a:t>
                      </a:r>
                      <a:endParaRPr lang="en-US" dirty="0"/>
                    </a:p>
                  </a:txBody>
                  <a:tcPr/>
                </a:tc>
              </a:tr>
              <a:tr h="370840">
                <a:tc>
                  <a:txBody>
                    <a:bodyPr/>
                    <a:lstStyle/>
                    <a:p>
                      <a:r>
                        <a:rPr lang="en-US" dirty="0" smtClean="0"/>
                        <a:t>~ 14 Z</a:t>
                      </a:r>
                      <a:endParaRPr lang="en-US" dirty="0"/>
                    </a:p>
                  </a:txBody>
                  <a:tcPr/>
                </a:tc>
                <a:tc>
                  <a:txBody>
                    <a:bodyPr/>
                    <a:lstStyle/>
                    <a:p>
                      <a:r>
                        <a:rPr lang="en-US" dirty="0" smtClean="0"/>
                        <a:t>Forecast/analysis finished</a:t>
                      </a:r>
                      <a:endParaRPr lang="en-US" dirty="0"/>
                    </a:p>
                  </a:txBody>
                  <a:tcPr/>
                </a:tc>
              </a:tr>
              <a:tr h="370840">
                <a:tc>
                  <a:txBody>
                    <a:bodyPr/>
                    <a:lstStyle/>
                    <a:p>
                      <a:r>
                        <a:rPr lang="en-US" dirty="0" smtClean="0"/>
                        <a:t>~ 21 Z</a:t>
                      </a:r>
                      <a:endParaRPr lang="en-US" dirty="0"/>
                    </a:p>
                  </a:txBody>
                  <a:tcPr/>
                </a:tc>
                <a:tc>
                  <a:txBody>
                    <a:bodyPr/>
                    <a:lstStyle/>
                    <a:p>
                      <a:r>
                        <a:rPr lang="en-US" dirty="0" smtClean="0"/>
                        <a:t>ITOP Forecast Briefing</a:t>
                      </a:r>
                      <a:endParaRPr lang="en-US" dirty="0"/>
                    </a:p>
                  </a:txBody>
                  <a:tcPr/>
                </a:tc>
              </a:tr>
            </a:tbl>
          </a:graphicData>
        </a:graphic>
      </p:graphicFrame>
      <p:pic>
        <p:nvPicPr>
          <p:cNvPr id="29" name="Picture 2"/>
          <p:cNvPicPr>
            <a:picLocks noChangeAspect="1" noChangeArrowheads="1"/>
          </p:cNvPicPr>
          <p:nvPr/>
        </p:nvPicPr>
        <p:blipFill>
          <a:blip r:embed="rId4" cstate="print"/>
          <a:srcRect l="6302" r="6635"/>
          <a:stretch>
            <a:fillRect/>
          </a:stretch>
        </p:blipFill>
        <p:spPr bwMode="auto">
          <a:xfrm>
            <a:off x="4441496" y="2727133"/>
            <a:ext cx="4550103" cy="3978467"/>
          </a:xfrm>
          <a:prstGeom prst="rect">
            <a:avLst/>
          </a:prstGeom>
          <a:noFill/>
          <a:ln w="9525">
            <a:noFill/>
            <a:miter lim="800000"/>
            <a:headEnd/>
            <a:tailEnd/>
          </a:ln>
        </p:spPr>
      </p:pic>
      <p:sp>
        <p:nvSpPr>
          <p:cNvPr id="30" name="Rectangle 3"/>
          <p:cNvSpPr>
            <a:spLocks noChangeArrowheads="1"/>
          </p:cNvSpPr>
          <p:nvPr/>
        </p:nvSpPr>
        <p:spPr bwMode="auto">
          <a:xfrm>
            <a:off x="7543800" y="5257800"/>
            <a:ext cx="762000" cy="685800"/>
          </a:xfrm>
          <a:prstGeom prst="rect">
            <a:avLst/>
          </a:prstGeom>
          <a:noFill/>
          <a:ln w="38100">
            <a:solidFill>
              <a:srgbClr val="6699FF"/>
            </a:solidFill>
            <a:miter lim="800000"/>
            <a:headEnd/>
            <a:tailEnd/>
          </a:ln>
        </p:spPr>
        <p:txBody>
          <a:bodyPr wrap="none" anchor="ctr"/>
          <a:lstStyle/>
          <a:p>
            <a:endParaRPr lang="en-US"/>
          </a:p>
        </p:txBody>
      </p:sp>
      <p:sp>
        <p:nvSpPr>
          <p:cNvPr id="31" name="Text Box 5"/>
          <p:cNvSpPr txBox="1">
            <a:spLocks noChangeArrowheads="1"/>
          </p:cNvSpPr>
          <p:nvPr/>
        </p:nvSpPr>
        <p:spPr bwMode="auto">
          <a:xfrm>
            <a:off x="4799012" y="2819400"/>
            <a:ext cx="687388" cy="304800"/>
          </a:xfrm>
          <a:prstGeom prst="rect">
            <a:avLst/>
          </a:prstGeom>
          <a:noFill/>
          <a:ln w="9525">
            <a:noFill/>
            <a:miter lim="800000"/>
            <a:headEnd/>
            <a:tailEnd/>
          </a:ln>
        </p:spPr>
        <p:txBody>
          <a:bodyPr wrap="none">
            <a:spAutoFit/>
          </a:bodyPr>
          <a:lstStyle/>
          <a:p>
            <a:pPr eaLnBrk="0" hangingPunct="0"/>
            <a:r>
              <a:rPr lang="en-US" sz="1400" b="1" dirty="0">
                <a:solidFill>
                  <a:srgbClr val="3366CC"/>
                </a:solidFill>
              </a:rPr>
              <a:t>12 km</a:t>
            </a:r>
          </a:p>
        </p:txBody>
      </p:sp>
      <p:sp>
        <p:nvSpPr>
          <p:cNvPr id="32" name="Text Box 6"/>
          <p:cNvSpPr txBox="1">
            <a:spLocks noChangeArrowheads="1"/>
          </p:cNvSpPr>
          <p:nvPr/>
        </p:nvSpPr>
        <p:spPr bwMode="auto">
          <a:xfrm>
            <a:off x="7716838" y="5211763"/>
            <a:ext cx="665162" cy="274637"/>
          </a:xfrm>
          <a:prstGeom prst="rect">
            <a:avLst/>
          </a:prstGeom>
          <a:noFill/>
          <a:ln w="9525">
            <a:noFill/>
            <a:miter lim="800000"/>
            <a:headEnd/>
            <a:tailEnd/>
          </a:ln>
        </p:spPr>
        <p:txBody>
          <a:bodyPr>
            <a:spAutoFit/>
          </a:bodyPr>
          <a:lstStyle/>
          <a:p>
            <a:pPr eaLnBrk="0" hangingPunct="0"/>
            <a:r>
              <a:rPr lang="en-US" sz="1200" b="1">
                <a:solidFill>
                  <a:srgbClr val="6699FF"/>
                </a:solidFill>
              </a:rPr>
              <a:t>1.3 km</a:t>
            </a:r>
          </a:p>
        </p:txBody>
      </p:sp>
      <p:sp>
        <p:nvSpPr>
          <p:cNvPr id="33" name="Text Box 7"/>
          <p:cNvSpPr txBox="1">
            <a:spLocks noChangeArrowheads="1"/>
          </p:cNvSpPr>
          <p:nvPr/>
        </p:nvSpPr>
        <p:spPr bwMode="auto">
          <a:xfrm>
            <a:off x="8097838" y="4953000"/>
            <a:ext cx="665162" cy="274638"/>
          </a:xfrm>
          <a:prstGeom prst="rect">
            <a:avLst/>
          </a:prstGeom>
          <a:noFill/>
          <a:ln w="9525">
            <a:noFill/>
            <a:miter lim="800000"/>
            <a:headEnd/>
            <a:tailEnd/>
          </a:ln>
        </p:spPr>
        <p:txBody>
          <a:bodyPr>
            <a:spAutoFit/>
          </a:bodyPr>
          <a:lstStyle/>
          <a:p>
            <a:pPr eaLnBrk="0" hangingPunct="0"/>
            <a:r>
              <a:rPr lang="en-US" sz="1200" b="1">
                <a:solidFill>
                  <a:srgbClr val="6699FF"/>
                </a:solidFill>
              </a:rPr>
              <a:t>4 km</a:t>
            </a:r>
          </a:p>
        </p:txBody>
      </p:sp>
      <p:sp>
        <p:nvSpPr>
          <p:cNvPr id="34" name="Line 9"/>
          <p:cNvSpPr>
            <a:spLocks noChangeShapeType="1"/>
          </p:cNvSpPr>
          <p:nvPr/>
        </p:nvSpPr>
        <p:spPr bwMode="auto">
          <a:xfrm flipH="1" flipV="1">
            <a:off x="6934200" y="4724400"/>
            <a:ext cx="685800" cy="533400"/>
          </a:xfrm>
          <a:prstGeom prst="line">
            <a:avLst/>
          </a:prstGeom>
          <a:noFill/>
          <a:ln w="38100">
            <a:solidFill>
              <a:srgbClr val="6699FF"/>
            </a:solidFill>
            <a:round/>
            <a:headEnd/>
            <a:tailEnd type="triangle" w="med" len="med"/>
          </a:ln>
        </p:spPr>
        <p:txBody>
          <a:bodyPr/>
          <a:lstStyle/>
          <a:p>
            <a:endParaRPr lang="en-US"/>
          </a:p>
        </p:txBody>
      </p:sp>
      <p:sp>
        <p:nvSpPr>
          <p:cNvPr id="35" name="Rectangle 12"/>
          <p:cNvSpPr>
            <a:spLocks noChangeArrowheads="1"/>
          </p:cNvSpPr>
          <p:nvPr/>
        </p:nvSpPr>
        <p:spPr bwMode="auto">
          <a:xfrm>
            <a:off x="7239000" y="4953000"/>
            <a:ext cx="1371600" cy="1295400"/>
          </a:xfrm>
          <a:prstGeom prst="rect">
            <a:avLst/>
          </a:prstGeom>
          <a:noFill/>
          <a:ln w="38100">
            <a:solidFill>
              <a:srgbClr val="6699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shot_website.jpg"/>
          <p:cNvPicPr>
            <a:picLocks noChangeAspect="1"/>
          </p:cNvPicPr>
          <p:nvPr/>
        </p:nvPicPr>
        <p:blipFill>
          <a:blip r:embed="rId3" cstate="print"/>
          <a:stretch>
            <a:fillRect/>
          </a:stretch>
        </p:blipFill>
        <p:spPr>
          <a:xfrm>
            <a:off x="0" y="53340"/>
            <a:ext cx="9144000" cy="6751320"/>
          </a:xfrm>
          <a:prstGeom prst="rect">
            <a:avLst/>
          </a:prstGeom>
        </p:spPr>
      </p:pic>
      <p:pic>
        <p:nvPicPr>
          <p:cNvPr id="6" name="Picture 5" descr="windsfc.large.2010101700.gif"/>
          <p:cNvPicPr>
            <a:picLocks noChangeAspect="1"/>
          </p:cNvPicPr>
          <p:nvPr/>
        </p:nvPicPr>
        <p:blipFill>
          <a:blip r:embed="rId4" cstate="print"/>
          <a:srcRect l="2500" t="11905" r="22500" b="6190"/>
          <a:stretch>
            <a:fillRect/>
          </a:stretch>
        </p:blipFill>
        <p:spPr>
          <a:xfrm>
            <a:off x="1447800" y="2667000"/>
            <a:ext cx="2743200" cy="1965960"/>
          </a:xfrm>
          <a:prstGeom prst="roundRect">
            <a:avLst/>
          </a:prstGeom>
        </p:spPr>
      </p:pic>
      <p:pic>
        <p:nvPicPr>
          <p:cNvPr id="7" name="Picture 6" descr="windsfc.storm.2010101700 (1).gif"/>
          <p:cNvPicPr>
            <a:picLocks noChangeAspect="1"/>
          </p:cNvPicPr>
          <p:nvPr/>
        </p:nvPicPr>
        <p:blipFill>
          <a:blip r:embed="rId5" cstate="print"/>
          <a:srcRect l="17500" t="8095" r="26250" b="6190"/>
          <a:stretch>
            <a:fillRect/>
          </a:stretch>
        </p:blipFill>
        <p:spPr>
          <a:xfrm>
            <a:off x="2438400" y="4419600"/>
            <a:ext cx="1828800" cy="1828800"/>
          </a:xfrm>
          <a:prstGeom prst="roundRect">
            <a:avLst/>
          </a:prstGeom>
        </p:spPr>
      </p:pic>
      <p:pic>
        <p:nvPicPr>
          <p:cNvPr id="8" name="Picture 7" descr="swh_2010101700.jpg"/>
          <p:cNvPicPr>
            <a:picLocks noChangeAspect="1"/>
          </p:cNvPicPr>
          <p:nvPr/>
        </p:nvPicPr>
        <p:blipFill>
          <a:blip r:embed="rId6" cstate="print"/>
          <a:srcRect l="12500" t="22121" r="35000" b="23333"/>
          <a:stretch>
            <a:fillRect/>
          </a:stretch>
        </p:blipFill>
        <p:spPr>
          <a:xfrm>
            <a:off x="6172200" y="4441371"/>
            <a:ext cx="2743200" cy="1959429"/>
          </a:xfrm>
          <a:prstGeom prst="roundRect">
            <a:avLst/>
          </a:prstGeom>
        </p:spPr>
      </p:pic>
      <p:sp>
        <p:nvSpPr>
          <p:cNvPr id="10" name="TextBox 9"/>
          <p:cNvSpPr txBox="1"/>
          <p:nvPr/>
        </p:nvSpPr>
        <p:spPr>
          <a:xfrm>
            <a:off x="1828800" y="2590800"/>
            <a:ext cx="2124299" cy="523220"/>
          </a:xfrm>
          <a:prstGeom prst="rect">
            <a:avLst/>
          </a:prstGeom>
          <a:solidFill>
            <a:srgbClr val="FFFF00"/>
          </a:solidFill>
        </p:spPr>
        <p:txBody>
          <a:bodyPr wrap="none" rtlCol="0">
            <a:spAutoFit/>
          </a:bodyPr>
          <a:lstStyle/>
          <a:p>
            <a:r>
              <a:rPr lang="en-US" sz="2800" dirty="0" smtClean="0">
                <a:solidFill>
                  <a:schemeClr val="bg1"/>
                </a:solidFill>
                <a:latin typeface="Arial" pitchFamily="34" charset="0"/>
                <a:cs typeface="Arial" pitchFamily="34" charset="0"/>
              </a:rPr>
              <a:t>Atmosphere</a:t>
            </a:r>
            <a:endParaRPr lang="en-US" sz="2800" dirty="0">
              <a:solidFill>
                <a:schemeClr val="bg1"/>
              </a:solidFill>
              <a:latin typeface="Arial" pitchFamily="34" charset="0"/>
              <a:cs typeface="Arial" pitchFamily="34" charset="0"/>
            </a:endParaRPr>
          </a:p>
        </p:txBody>
      </p:sp>
      <p:pic>
        <p:nvPicPr>
          <p:cNvPr id="13" name="Picture 12" descr="track_comp.png"/>
          <p:cNvPicPr>
            <a:picLocks noChangeAspect="1"/>
          </p:cNvPicPr>
          <p:nvPr/>
        </p:nvPicPr>
        <p:blipFill>
          <a:blip r:embed="rId7" cstate="print"/>
          <a:srcRect l="38750" t="34762" r="22500" b="8095"/>
          <a:stretch>
            <a:fillRect/>
          </a:stretch>
        </p:blipFill>
        <p:spPr>
          <a:xfrm>
            <a:off x="4191000" y="4859594"/>
            <a:ext cx="1828800" cy="1769806"/>
          </a:xfrm>
          <a:prstGeom prst="rect">
            <a:avLst/>
          </a:prstGeom>
        </p:spPr>
      </p:pic>
      <p:pic>
        <p:nvPicPr>
          <p:cNvPr id="9" name="Picture 8" descr="sst_2010101700.jpg"/>
          <p:cNvPicPr>
            <a:picLocks noChangeAspect="1"/>
          </p:cNvPicPr>
          <p:nvPr/>
        </p:nvPicPr>
        <p:blipFill>
          <a:blip r:embed="rId8" cstate="print"/>
          <a:srcRect l="27500" t="30909" r="30833" b="23030"/>
          <a:stretch>
            <a:fillRect/>
          </a:stretch>
        </p:blipFill>
        <p:spPr>
          <a:xfrm>
            <a:off x="4191000" y="2895600"/>
            <a:ext cx="2743200" cy="2084832"/>
          </a:xfrm>
          <a:prstGeom prst="roundRect">
            <a:avLst/>
          </a:prstGeom>
        </p:spPr>
      </p:pic>
      <p:sp>
        <p:nvSpPr>
          <p:cNvPr id="11" name="TextBox 10"/>
          <p:cNvSpPr txBox="1"/>
          <p:nvPr/>
        </p:nvSpPr>
        <p:spPr>
          <a:xfrm>
            <a:off x="4428901" y="2667000"/>
            <a:ext cx="1244251" cy="523220"/>
          </a:xfrm>
          <a:prstGeom prst="rect">
            <a:avLst/>
          </a:prstGeom>
          <a:solidFill>
            <a:srgbClr val="FFFF00"/>
          </a:solidFill>
        </p:spPr>
        <p:txBody>
          <a:bodyPr wrap="none" rtlCol="0">
            <a:spAutoFit/>
          </a:bodyPr>
          <a:lstStyle/>
          <a:p>
            <a:r>
              <a:rPr lang="en-US" sz="2800" dirty="0" smtClean="0">
                <a:solidFill>
                  <a:schemeClr val="bg1"/>
                </a:solidFill>
                <a:latin typeface="Arial" pitchFamily="34" charset="0"/>
                <a:cs typeface="Arial" pitchFamily="34" charset="0"/>
              </a:rPr>
              <a:t>Ocean</a:t>
            </a:r>
            <a:endParaRPr lang="en-US" sz="2800" dirty="0">
              <a:solidFill>
                <a:schemeClr val="bg1"/>
              </a:solidFill>
              <a:latin typeface="Arial" pitchFamily="34" charset="0"/>
              <a:cs typeface="Arial" pitchFamily="34" charset="0"/>
            </a:endParaRPr>
          </a:p>
        </p:txBody>
      </p:sp>
      <p:sp>
        <p:nvSpPr>
          <p:cNvPr id="12" name="TextBox 11"/>
          <p:cNvSpPr txBox="1"/>
          <p:nvPr/>
        </p:nvSpPr>
        <p:spPr>
          <a:xfrm>
            <a:off x="6486301" y="4048780"/>
            <a:ext cx="1269386" cy="523220"/>
          </a:xfrm>
          <a:prstGeom prst="rect">
            <a:avLst/>
          </a:prstGeom>
          <a:solidFill>
            <a:srgbClr val="FFFF00"/>
          </a:solidFill>
        </p:spPr>
        <p:txBody>
          <a:bodyPr wrap="none" rtlCol="0">
            <a:spAutoFit/>
          </a:bodyPr>
          <a:lstStyle/>
          <a:p>
            <a:r>
              <a:rPr lang="en-US" sz="2800" dirty="0" smtClean="0">
                <a:solidFill>
                  <a:schemeClr val="bg1"/>
                </a:solidFill>
                <a:latin typeface="Arial" pitchFamily="34" charset="0"/>
                <a:cs typeface="Arial" pitchFamily="34" charset="0"/>
              </a:rPr>
              <a:t>Waves</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r>
              <a:rPr lang="en-US" sz="4000" dirty="0" smtClean="0">
                <a:latin typeface="Arial" pitchFamily="34" charset="0"/>
                <a:cs typeface="Arial" pitchFamily="34" charset="0"/>
              </a:rPr>
              <a:t>Verification: ITOP Cases</a:t>
            </a:r>
            <a:endParaRPr lang="en-US" sz="4000" dirty="0">
              <a:latin typeface="Arial" pitchFamily="34" charset="0"/>
              <a:cs typeface="Arial" pitchFamily="34" charset="0"/>
            </a:endParaRPr>
          </a:p>
        </p:txBody>
      </p:sp>
      <p:sp>
        <p:nvSpPr>
          <p:cNvPr id="4" name="TextBox 3"/>
          <p:cNvSpPr txBox="1"/>
          <p:nvPr/>
        </p:nvSpPr>
        <p:spPr>
          <a:xfrm>
            <a:off x="1783775" y="6167735"/>
            <a:ext cx="4886224" cy="461665"/>
          </a:xfrm>
          <a:prstGeom prst="rect">
            <a:avLst/>
          </a:prstGeom>
          <a:noFill/>
        </p:spPr>
        <p:txBody>
          <a:bodyPr wrap="none" rtlCol="0">
            <a:spAutoFit/>
          </a:bodyPr>
          <a:lstStyle/>
          <a:p>
            <a:r>
              <a:rPr lang="en-US" sz="2400" dirty="0" smtClean="0"/>
              <a:t>These were CHALENGING cases!</a:t>
            </a:r>
            <a:endParaRPr lang="en-US" sz="2400" dirty="0"/>
          </a:p>
        </p:txBody>
      </p:sp>
      <p:graphicFrame>
        <p:nvGraphicFramePr>
          <p:cNvPr id="6" name="Table 5"/>
          <p:cNvGraphicFramePr>
            <a:graphicFrameLocks noGrp="1"/>
          </p:cNvGraphicFramePr>
          <p:nvPr/>
        </p:nvGraphicFramePr>
        <p:xfrm>
          <a:off x="685800" y="914400"/>
          <a:ext cx="6096000" cy="2494280"/>
        </p:xfrm>
        <a:graphic>
          <a:graphicData uri="http://schemas.openxmlformats.org/drawingml/2006/table">
            <a:tbl>
              <a:tblPr firstRow="1" bandRow="1">
                <a:tableStyleId>{5C22544A-7EE6-4342-B048-85BDC9FD1C3A}</a:tableStyleId>
              </a:tblPr>
              <a:tblGrid>
                <a:gridCol w="1752600"/>
                <a:gridCol w="2057400"/>
                <a:gridCol w="2286000"/>
              </a:tblGrid>
              <a:tr h="370840">
                <a:tc>
                  <a:txBody>
                    <a:bodyPr/>
                    <a:lstStyle/>
                    <a:p>
                      <a:r>
                        <a:rPr lang="en-US" dirty="0" smtClean="0"/>
                        <a:t>Storm</a:t>
                      </a:r>
                      <a:endParaRPr lang="en-US" dirty="0"/>
                    </a:p>
                  </a:txBody>
                  <a:tcPr/>
                </a:tc>
                <a:tc>
                  <a:txBody>
                    <a:bodyPr/>
                    <a:lstStyle/>
                    <a:p>
                      <a:r>
                        <a:rPr lang="en-US" dirty="0" smtClean="0"/>
                        <a:t>Dates</a:t>
                      </a:r>
                      <a:endParaRPr lang="en-US" dirty="0"/>
                    </a:p>
                  </a:txBody>
                  <a:tcPr/>
                </a:tc>
                <a:tc>
                  <a:txBody>
                    <a:bodyPr/>
                    <a:lstStyle/>
                    <a:p>
                      <a:r>
                        <a:rPr lang="en-US" dirty="0" smtClean="0"/>
                        <a:t>Number of Forecasts*</a:t>
                      </a:r>
                      <a:endParaRPr lang="en-US" dirty="0"/>
                    </a:p>
                  </a:txBody>
                  <a:tcPr/>
                </a:tc>
              </a:tr>
              <a:tr h="370840">
                <a:tc>
                  <a:txBody>
                    <a:bodyPr/>
                    <a:lstStyle/>
                    <a:p>
                      <a:r>
                        <a:rPr lang="en-US" baseline="0" dirty="0" err="1" smtClean="0"/>
                        <a:t>Lupit</a:t>
                      </a:r>
                      <a:r>
                        <a:rPr lang="en-US" baseline="0" dirty="0" smtClean="0"/>
                        <a:t> (2009)</a:t>
                      </a:r>
                      <a:endParaRPr lang="en-US" dirty="0"/>
                    </a:p>
                  </a:txBody>
                  <a:tcPr/>
                </a:tc>
                <a:tc>
                  <a:txBody>
                    <a:bodyPr/>
                    <a:lstStyle/>
                    <a:p>
                      <a:r>
                        <a:rPr lang="en-US" dirty="0" smtClean="0"/>
                        <a:t>15-18 Oct. 2009</a:t>
                      </a:r>
                      <a:endParaRPr lang="en-US" dirty="0"/>
                    </a:p>
                  </a:txBody>
                  <a:tcPr/>
                </a:tc>
                <a:tc>
                  <a:txBody>
                    <a:bodyPr/>
                    <a:lstStyle/>
                    <a:p>
                      <a:r>
                        <a:rPr lang="en-US" dirty="0" smtClean="0"/>
                        <a:t>4</a:t>
                      </a:r>
                      <a:endParaRPr lang="en-US" dirty="0"/>
                    </a:p>
                  </a:txBody>
                  <a:tcPr/>
                </a:tc>
              </a:tr>
              <a:tr h="370840">
                <a:tc>
                  <a:txBody>
                    <a:bodyPr/>
                    <a:lstStyle/>
                    <a:p>
                      <a:r>
                        <a:rPr lang="en-US" dirty="0" err="1" smtClean="0"/>
                        <a:t>Fanapi</a:t>
                      </a:r>
                      <a:r>
                        <a:rPr lang="en-US" dirty="0" smtClean="0"/>
                        <a:t> (2010)</a:t>
                      </a:r>
                      <a:endParaRPr lang="en-US" dirty="0"/>
                    </a:p>
                  </a:txBody>
                  <a:tcPr/>
                </a:tc>
                <a:tc>
                  <a:txBody>
                    <a:bodyPr/>
                    <a:lstStyle/>
                    <a:p>
                      <a:r>
                        <a:rPr lang="en-US" dirty="0" smtClean="0"/>
                        <a:t>15-18 Sept. 2010</a:t>
                      </a:r>
                      <a:endParaRPr lang="en-US" dirty="0"/>
                    </a:p>
                  </a:txBody>
                  <a:tcPr/>
                </a:tc>
                <a:tc>
                  <a:txBody>
                    <a:bodyPr/>
                    <a:lstStyle/>
                    <a:p>
                      <a:r>
                        <a:rPr lang="en-US" dirty="0" smtClean="0"/>
                        <a:t>4</a:t>
                      </a:r>
                      <a:endParaRPr lang="en-US" dirty="0"/>
                    </a:p>
                  </a:txBody>
                  <a:tcPr/>
                </a:tc>
              </a:tr>
              <a:tr h="370840">
                <a:tc>
                  <a:txBody>
                    <a:bodyPr/>
                    <a:lstStyle/>
                    <a:p>
                      <a:r>
                        <a:rPr lang="en-US" dirty="0" err="1" smtClean="0"/>
                        <a:t>Megi</a:t>
                      </a:r>
                      <a:r>
                        <a:rPr lang="en-US" dirty="0" smtClean="0"/>
                        <a:t> (2010)</a:t>
                      </a:r>
                      <a:endParaRPr lang="en-US" dirty="0"/>
                    </a:p>
                  </a:txBody>
                  <a:tcPr/>
                </a:tc>
                <a:tc>
                  <a:txBody>
                    <a:bodyPr/>
                    <a:lstStyle/>
                    <a:p>
                      <a:r>
                        <a:rPr lang="en-US" dirty="0" smtClean="0"/>
                        <a:t>13-18</a:t>
                      </a:r>
                      <a:r>
                        <a:rPr lang="en-US" baseline="0" dirty="0" smtClean="0"/>
                        <a:t> Oct. 2010</a:t>
                      </a:r>
                      <a:endParaRPr lang="en-US" dirty="0"/>
                    </a:p>
                  </a:txBody>
                  <a:tcPr/>
                </a:tc>
                <a:tc>
                  <a:txBody>
                    <a:bodyPr/>
                    <a:lstStyle/>
                    <a:p>
                      <a:r>
                        <a:rPr lang="en-US" dirty="0" smtClean="0"/>
                        <a:t>6</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TOTAL:</a:t>
                      </a:r>
                      <a:endParaRPr lang="en-US" dirty="0"/>
                    </a:p>
                  </a:txBody>
                  <a:tcPr/>
                </a:tc>
                <a:tc>
                  <a:txBody>
                    <a:bodyPr/>
                    <a:lstStyle/>
                    <a:p>
                      <a:r>
                        <a:rPr lang="en-US" b="1" dirty="0" smtClean="0"/>
                        <a:t>14</a:t>
                      </a:r>
                      <a:endParaRPr lang="en-US" b="1" dirty="0"/>
                    </a:p>
                  </a:txBody>
                  <a:tcPr/>
                </a:tc>
              </a:tr>
            </a:tbl>
          </a:graphicData>
        </a:graphic>
      </p:graphicFrame>
      <p:pic>
        <p:nvPicPr>
          <p:cNvPr id="7" name="Picture 6" descr="track_lupit.gif"/>
          <p:cNvPicPr>
            <a:picLocks noChangeAspect="1"/>
          </p:cNvPicPr>
          <p:nvPr/>
        </p:nvPicPr>
        <p:blipFill>
          <a:blip r:embed="rId3" cstate="print"/>
          <a:stretch>
            <a:fillRect/>
          </a:stretch>
        </p:blipFill>
        <p:spPr>
          <a:xfrm>
            <a:off x="609600" y="3581400"/>
            <a:ext cx="2286000" cy="1828800"/>
          </a:xfrm>
          <a:prstGeom prst="rect">
            <a:avLst/>
          </a:prstGeom>
        </p:spPr>
      </p:pic>
      <p:pic>
        <p:nvPicPr>
          <p:cNvPr id="8" name="Picture 7" descr="track_fanapi.gif"/>
          <p:cNvPicPr>
            <a:picLocks noChangeAspect="1"/>
          </p:cNvPicPr>
          <p:nvPr/>
        </p:nvPicPr>
        <p:blipFill>
          <a:blip r:embed="rId4" cstate="print"/>
          <a:stretch>
            <a:fillRect/>
          </a:stretch>
        </p:blipFill>
        <p:spPr>
          <a:xfrm>
            <a:off x="3429000" y="3581400"/>
            <a:ext cx="2286000" cy="1828800"/>
          </a:xfrm>
          <a:prstGeom prst="rect">
            <a:avLst/>
          </a:prstGeom>
        </p:spPr>
      </p:pic>
      <p:pic>
        <p:nvPicPr>
          <p:cNvPr id="9" name="Picture 8" descr="track_megi.gif"/>
          <p:cNvPicPr>
            <a:picLocks noChangeAspect="1"/>
          </p:cNvPicPr>
          <p:nvPr/>
        </p:nvPicPr>
        <p:blipFill>
          <a:blip r:embed="rId5" cstate="print"/>
          <a:stretch>
            <a:fillRect/>
          </a:stretch>
        </p:blipFill>
        <p:spPr>
          <a:xfrm>
            <a:off x="6172200" y="3581400"/>
            <a:ext cx="2286000" cy="1828800"/>
          </a:xfrm>
          <a:prstGeom prst="rect">
            <a:avLst/>
          </a:prstGeom>
        </p:spPr>
      </p:pic>
      <p:sp>
        <p:nvSpPr>
          <p:cNvPr id="11" name="TextBox 10"/>
          <p:cNvSpPr txBox="1"/>
          <p:nvPr/>
        </p:nvSpPr>
        <p:spPr>
          <a:xfrm>
            <a:off x="947687" y="5421868"/>
            <a:ext cx="957313" cy="369332"/>
          </a:xfrm>
          <a:prstGeom prst="rect">
            <a:avLst/>
          </a:prstGeom>
          <a:noFill/>
        </p:spPr>
        <p:txBody>
          <a:bodyPr wrap="none" rtlCol="0">
            <a:spAutoFit/>
          </a:bodyPr>
          <a:lstStyle/>
          <a:p>
            <a:r>
              <a:rPr lang="en-US" dirty="0" smtClean="0"/>
              <a:t>S-curve</a:t>
            </a:r>
            <a:endParaRPr lang="en-US" dirty="0"/>
          </a:p>
        </p:txBody>
      </p:sp>
      <p:sp>
        <p:nvSpPr>
          <p:cNvPr id="12" name="TextBox 11"/>
          <p:cNvSpPr txBox="1"/>
          <p:nvPr/>
        </p:nvSpPr>
        <p:spPr>
          <a:xfrm>
            <a:off x="3538487" y="5421868"/>
            <a:ext cx="957313" cy="369332"/>
          </a:xfrm>
          <a:prstGeom prst="rect">
            <a:avLst/>
          </a:prstGeom>
          <a:noFill/>
        </p:spPr>
        <p:txBody>
          <a:bodyPr wrap="none" rtlCol="0">
            <a:spAutoFit/>
          </a:bodyPr>
          <a:lstStyle/>
          <a:p>
            <a:r>
              <a:rPr lang="en-US" dirty="0" smtClean="0"/>
              <a:t>S-curve</a:t>
            </a:r>
            <a:endParaRPr lang="en-US" dirty="0"/>
          </a:p>
        </p:txBody>
      </p:sp>
      <p:sp>
        <p:nvSpPr>
          <p:cNvPr id="13" name="TextBox 12"/>
          <p:cNvSpPr txBox="1"/>
          <p:nvPr/>
        </p:nvSpPr>
        <p:spPr>
          <a:xfrm>
            <a:off x="6019800" y="5410200"/>
            <a:ext cx="2670924" cy="646331"/>
          </a:xfrm>
          <a:prstGeom prst="rect">
            <a:avLst/>
          </a:prstGeom>
          <a:noFill/>
        </p:spPr>
        <p:txBody>
          <a:bodyPr wrap="none" rtlCol="0">
            <a:spAutoFit/>
          </a:bodyPr>
          <a:lstStyle/>
          <a:p>
            <a:r>
              <a:rPr lang="en-US" dirty="0" smtClean="0"/>
              <a:t>A record-breaking Cat-5</a:t>
            </a:r>
          </a:p>
          <a:p>
            <a:r>
              <a:rPr lang="en-US" dirty="0" smtClean="0"/>
              <a:t> super typhoon</a:t>
            </a:r>
            <a:endParaRPr lang="en-US" dirty="0"/>
          </a:p>
        </p:txBody>
      </p:sp>
      <p:sp>
        <p:nvSpPr>
          <p:cNvPr id="14" name="TextBox 13"/>
          <p:cNvSpPr txBox="1"/>
          <p:nvPr/>
        </p:nvSpPr>
        <p:spPr>
          <a:xfrm>
            <a:off x="6858000" y="1371600"/>
            <a:ext cx="2238113" cy="1569660"/>
          </a:xfrm>
          <a:prstGeom prst="rect">
            <a:avLst/>
          </a:prstGeom>
          <a:noFill/>
        </p:spPr>
        <p:txBody>
          <a:bodyPr wrap="none" rtlCol="0">
            <a:spAutoFit/>
          </a:bodyPr>
          <a:lstStyle/>
          <a:p>
            <a:r>
              <a:rPr lang="en-US" sz="2400" dirty="0" smtClean="0">
                <a:latin typeface="Arial" pitchFamily="34" charset="0"/>
                <a:cs typeface="Arial" pitchFamily="34" charset="0"/>
              </a:rPr>
              <a:t>*Once per day </a:t>
            </a:r>
          </a:p>
          <a:p>
            <a:r>
              <a:rPr lang="en-US" sz="2400" dirty="0" smtClean="0">
                <a:latin typeface="Arial" pitchFamily="34" charset="0"/>
                <a:cs typeface="Arial" pitchFamily="34" charset="0"/>
              </a:rPr>
              <a:t>while storm is</a:t>
            </a:r>
          </a:p>
          <a:p>
            <a:r>
              <a:rPr lang="en-US" sz="2400" dirty="0" smtClean="0">
                <a:latin typeface="Arial" pitchFamily="34" charset="0"/>
                <a:cs typeface="Arial" pitchFamily="34" charset="0"/>
              </a:rPr>
              <a:t>in area of </a:t>
            </a:r>
          </a:p>
          <a:p>
            <a:r>
              <a:rPr lang="en-US" sz="2400" dirty="0" smtClean="0">
                <a:latin typeface="Arial" pitchFamily="34" charset="0"/>
                <a:cs typeface="Arial" pitchFamily="34" charset="0"/>
              </a:rPr>
              <a:t>interest.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noAutofit/>
          </a:bodyPr>
          <a:lstStyle/>
          <a:p>
            <a:r>
              <a:rPr lang="en-US" sz="4000" dirty="0" smtClean="0">
                <a:latin typeface="Arial" pitchFamily="34" charset="0"/>
                <a:cs typeface="Arial" pitchFamily="34" charset="0"/>
              </a:rPr>
              <a:t>Track                      Intensity</a:t>
            </a:r>
            <a:endParaRPr lang="en-US" sz="4000" dirty="0">
              <a:latin typeface="Arial" pitchFamily="34" charset="0"/>
              <a:cs typeface="Arial" pitchFamily="34" charset="0"/>
            </a:endParaRPr>
          </a:p>
        </p:txBody>
      </p:sp>
      <p:pic>
        <p:nvPicPr>
          <p:cNvPr id="4" name="Picture 3" descr="verification_bar_ITOPplusdry.png"/>
          <p:cNvPicPr>
            <a:picLocks noChangeAspect="1"/>
          </p:cNvPicPr>
          <p:nvPr/>
        </p:nvPicPr>
        <p:blipFill>
          <a:blip r:embed="rId3" cstate="print"/>
          <a:stretch>
            <a:fillRect/>
          </a:stretch>
        </p:blipFill>
        <p:spPr>
          <a:xfrm>
            <a:off x="114300" y="1524000"/>
            <a:ext cx="4381500" cy="3505200"/>
          </a:xfrm>
          <a:prstGeom prst="rect">
            <a:avLst/>
          </a:prstGeom>
        </p:spPr>
      </p:pic>
      <p:pic>
        <p:nvPicPr>
          <p:cNvPr id="5" name="Picture 4" descr="verification_bar_WSPD_ITOPplusdry.png"/>
          <p:cNvPicPr>
            <a:picLocks noChangeAspect="1"/>
          </p:cNvPicPr>
          <p:nvPr/>
        </p:nvPicPr>
        <p:blipFill>
          <a:blip r:embed="rId4" cstate="print"/>
          <a:stretch>
            <a:fillRect/>
          </a:stretch>
        </p:blipFill>
        <p:spPr>
          <a:xfrm>
            <a:off x="4648200" y="1524000"/>
            <a:ext cx="4381500" cy="3505200"/>
          </a:xfrm>
          <a:prstGeom prst="rect">
            <a:avLst/>
          </a:prstGeom>
        </p:spPr>
      </p:pic>
      <p:sp>
        <p:nvSpPr>
          <p:cNvPr id="6" name="TextBox 5"/>
          <p:cNvSpPr txBox="1"/>
          <p:nvPr/>
        </p:nvSpPr>
        <p:spPr>
          <a:xfrm>
            <a:off x="524732" y="5218093"/>
            <a:ext cx="8314468" cy="1323439"/>
          </a:xfrm>
          <a:prstGeom prst="rect">
            <a:avLst/>
          </a:prstGeom>
          <a:noFill/>
        </p:spPr>
        <p:txBody>
          <a:bodyPr wrap="square" rtlCol="0">
            <a:spAutoFit/>
          </a:bodyPr>
          <a:lstStyle/>
          <a:p>
            <a:pPr>
              <a:buFont typeface="Arial"/>
              <a:buChar char="•"/>
            </a:pPr>
            <a:r>
              <a:rPr lang="en-US" sz="2000" dirty="0" smtClean="0">
                <a:latin typeface="Arial" pitchFamily="34" charset="0"/>
                <a:cs typeface="Arial" pitchFamily="34" charset="0"/>
              </a:rPr>
              <a:t> High-resolution (1.3 km) coupled models (UMCM and CWRF) improve intensity forecast significantly</a:t>
            </a:r>
          </a:p>
          <a:p>
            <a:pPr>
              <a:buFont typeface="Arial"/>
              <a:buChar char="•"/>
            </a:pPr>
            <a:r>
              <a:rPr lang="en-US" sz="2000" dirty="0" smtClean="0">
                <a:latin typeface="Arial" pitchFamily="34" charset="0"/>
                <a:cs typeface="Arial" pitchFamily="34" charset="0"/>
              </a:rPr>
              <a:t> GFDN and COAMPS-TC have smaller intensity error, but larger track error compared to that of global models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latin typeface="Arial" pitchFamily="34" charset="0"/>
                <a:cs typeface="Arial" pitchFamily="34" charset="0"/>
              </a:rPr>
              <a:t>Track and Intensity</a:t>
            </a:r>
            <a:endParaRPr lang="en-US" sz="4000" dirty="0">
              <a:latin typeface="Arial" pitchFamily="34" charset="0"/>
              <a:cs typeface="Arial" pitchFamily="34" charset="0"/>
            </a:endParaRPr>
          </a:p>
        </p:txBody>
      </p:sp>
      <p:pic>
        <p:nvPicPr>
          <p:cNvPr id="4" name="Picture 3" descr="opermodel_track_trends.jpg"/>
          <p:cNvPicPr>
            <a:picLocks noChangeAspect="1"/>
          </p:cNvPicPr>
          <p:nvPr/>
        </p:nvPicPr>
        <p:blipFill>
          <a:blip r:embed="rId3" cstate="print"/>
          <a:stretch>
            <a:fillRect/>
          </a:stretch>
        </p:blipFill>
        <p:spPr>
          <a:xfrm>
            <a:off x="1219200" y="1066800"/>
            <a:ext cx="3657600" cy="2743200"/>
          </a:xfrm>
          <a:prstGeom prst="rect">
            <a:avLst/>
          </a:prstGeom>
        </p:spPr>
      </p:pic>
      <p:pic>
        <p:nvPicPr>
          <p:cNvPr id="5" name="Picture 4" descr="hiresmodel_track_trends.jpg"/>
          <p:cNvPicPr>
            <a:picLocks noChangeAspect="1"/>
          </p:cNvPicPr>
          <p:nvPr/>
        </p:nvPicPr>
        <p:blipFill>
          <a:blip r:embed="rId4" cstate="print"/>
          <a:stretch>
            <a:fillRect/>
          </a:stretch>
        </p:blipFill>
        <p:spPr>
          <a:xfrm>
            <a:off x="5257800" y="1066800"/>
            <a:ext cx="3657600" cy="2743200"/>
          </a:xfrm>
          <a:prstGeom prst="rect">
            <a:avLst/>
          </a:prstGeom>
        </p:spPr>
      </p:pic>
      <p:pic>
        <p:nvPicPr>
          <p:cNvPr id="6" name="Picture 5" descr="opermodel_windspeed_trends.jpg"/>
          <p:cNvPicPr>
            <a:picLocks noChangeAspect="1"/>
          </p:cNvPicPr>
          <p:nvPr/>
        </p:nvPicPr>
        <p:blipFill>
          <a:blip r:embed="rId5" cstate="print"/>
          <a:stretch>
            <a:fillRect/>
          </a:stretch>
        </p:blipFill>
        <p:spPr>
          <a:xfrm>
            <a:off x="1219200" y="3962400"/>
            <a:ext cx="3657600" cy="2743200"/>
          </a:xfrm>
          <a:prstGeom prst="rect">
            <a:avLst/>
          </a:prstGeom>
        </p:spPr>
      </p:pic>
      <p:pic>
        <p:nvPicPr>
          <p:cNvPr id="7" name="Picture 6" descr="hiresmodel_windspeed_trends.jpg"/>
          <p:cNvPicPr>
            <a:picLocks noChangeAspect="1"/>
          </p:cNvPicPr>
          <p:nvPr/>
        </p:nvPicPr>
        <p:blipFill>
          <a:blip r:embed="rId6" cstate="print"/>
          <a:stretch>
            <a:fillRect/>
          </a:stretch>
        </p:blipFill>
        <p:spPr>
          <a:xfrm>
            <a:off x="5257800" y="3962400"/>
            <a:ext cx="3657600" cy="2743200"/>
          </a:xfrm>
          <a:prstGeom prst="rect">
            <a:avLst/>
          </a:prstGeom>
        </p:spPr>
      </p:pic>
      <p:cxnSp>
        <p:nvCxnSpPr>
          <p:cNvPr id="9" name="Straight Arrow Connector 8"/>
          <p:cNvCxnSpPr/>
          <p:nvPr/>
        </p:nvCxnSpPr>
        <p:spPr>
          <a:xfrm rot="5400000">
            <a:off x="2057400" y="1828800"/>
            <a:ext cx="457200" cy="30480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13" idx="2"/>
          </p:cNvCxnSpPr>
          <p:nvPr/>
        </p:nvCxnSpPr>
        <p:spPr>
          <a:xfrm rot="16200000" flipH="1">
            <a:off x="3434490" y="4577489"/>
            <a:ext cx="454223" cy="144398"/>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286000" y="4114800"/>
            <a:ext cx="2606804" cy="307777"/>
          </a:xfrm>
          <a:prstGeom prst="rect">
            <a:avLst/>
          </a:prstGeom>
          <a:noFill/>
        </p:spPr>
        <p:txBody>
          <a:bodyPr wrap="none" rtlCol="0">
            <a:spAutoFit/>
          </a:bodyPr>
          <a:lstStyle/>
          <a:p>
            <a:r>
              <a:rPr lang="en-US" sz="1400" dirty="0" smtClean="0">
                <a:solidFill>
                  <a:srgbClr val="FF0000"/>
                </a:solidFill>
              </a:rPr>
              <a:t>GFDN great intensity forecast </a:t>
            </a:r>
            <a:endParaRPr lang="en-US" sz="1400" dirty="0">
              <a:solidFill>
                <a:srgbClr val="FF0000"/>
              </a:solidFill>
            </a:endParaRPr>
          </a:p>
        </p:txBody>
      </p:sp>
      <p:sp>
        <p:nvSpPr>
          <p:cNvPr id="14" name="TextBox 13"/>
          <p:cNvSpPr txBox="1"/>
          <p:nvPr/>
        </p:nvSpPr>
        <p:spPr>
          <a:xfrm>
            <a:off x="1722455" y="1447800"/>
            <a:ext cx="1935145" cy="307777"/>
          </a:xfrm>
          <a:prstGeom prst="rect">
            <a:avLst/>
          </a:prstGeom>
          <a:noFill/>
        </p:spPr>
        <p:txBody>
          <a:bodyPr wrap="none" rtlCol="0">
            <a:spAutoFit/>
          </a:bodyPr>
          <a:lstStyle/>
          <a:p>
            <a:r>
              <a:rPr lang="en-US" sz="1400" dirty="0" smtClean="0">
                <a:solidFill>
                  <a:srgbClr val="FF0000"/>
                </a:solidFill>
              </a:rPr>
              <a:t>GFDN big track error </a:t>
            </a:r>
            <a:endParaRPr lang="en-US" sz="1400" dirty="0">
              <a:solidFill>
                <a:srgbClr val="FF0000"/>
              </a:solidFill>
            </a:endParaRPr>
          </a:p>
        </p:txBody>
      </p:sp>
      <p:sp>
        <p:nvSpPr>
          <p:cNvPr id="12" name="TextBox 11"/>
          <p:cNvSpPr txBox="1"/>
          <p:nvPr/>
        </p:nvSpPr>
        <p:spPr>
          <a:xfrm>
            <a:off x="1600200" y="609600"/>
            <a:ext cx="7298392" cy="461665"/>
          </a:xfrm>
          <a:prstGeom prst="rect">
            <a:avLst/>
          </a:prstGeom>
          <a:noFill/>
        </p:spPr>
        <p:txBody>
          <a:bodyPr wrap="none" rtlCol="0">
            <a:spAutoFit/>
          </a:bodyPr>
          <a:lstStyle/>
          <a:p>
            <a:r>
              <a:rPr lang="en-US" sz="2400" dirty="0" smtClean="0">
                <a:latin typeface="Arial" pitchFamily="34" charset="0"/>
                <a:cs typeface="Arial" pitchFamily="34" charset="0"/>
              </a:rPr>
              <a:t>OPERATIONAL                 High-res UMCM &amp; CWRF</a:t>
            </a:r>
            <a:endParaRPr lang="en-US" sz="2400" dirty="0">
              <a:latin typeface="Arial" pitchFamily="34" charset="0"/>
              <a:cs typeface="Arial" pitchFamily="34" charset="0"/>
            </a:endParaRPr>
          </a:p>
        </p:txBody>
      </p:sp>
      <p:sp>
        <p:nvSpPr>
          <p:cNvPr id="15" name="TextBox 14"/>
          <p:cNvSpPr txBox="1"/>
          <p:nvPr/>
        </p:nvSpPr>
        <p:spPr>
          <a:xfrm rot="16200000">
            <a:off x="-1757867" y="3778950"/>
            <a:ext cx="4951868" cy="523220"/>
          </a:xfrm>
          <a:prstGeom prst="rect">
            <a:avLst/>
          </a:prstGeom>
          <a:noFill/>
        </p:spPr>
        <p:txBody>
          <a:bodyPr wrap="none" rtlCol="0">
            <a:spAutoFit/>
          </a:bodyPr>
          <a:lstStyle/>
          <a:p>
            <a:r>
              <a:rPr lang="en-US" sz="2800" dirty="0" smtClean="0">
                <a:latin typeface="Arial" pitchFamily="34" charset="0"/>
                <a:cs typeface="Arial" pitchFamily="34" charset="0"/>
              </a:rPr>
              <a:t>INTENSITY                 TRACK</a:t>
            </a:r>
            <a:endParaRPr lang="en-US" sz="2800" dirty="0">
              <a:latin typeface="Arial" pitchFamily="34" charset="0"/>
              <a:cs typeface="Arial" pitchFamily="34" charset="0"/>
            </a:endParaRPr>
          </a:p>
        </p:txBody>
      </p:sp>
      <p:sp>
        <p:nvSpPr>
          <p:cNvPr id="16" name="TextBox 15"/>
          <p:cNvSpPr txBox="1"/>
          <p:nvPr/>
        </p:nvSpPr>
        <p:spPr>
          <a:xfrm>
            <a:off x="3810000" y="1905000"/>
            <a:ext cx="708848" cy="369332"/>
          </a:xfrm>
          <a:prstGeom prst="rect">
            <a:avLst/>
          </a:prstGeom>
          <a:noFill/>
        </p:spPr>
        <p:txBody>
          <a:bodyPr wrap="none" rtlCol="0">
            <a:spAutoFit/>
          </a:bodyPr>
          <a:lstStyle/>
          <a:p>
            <a:r>
              <a:rPr lang="en-US" dirty="0" err="1" smtClean="0">
                <a:solidFill>
                  <a:schemeClr val="bg1"/>
                </a:solidFill>
                <a:latin typeface="Arial" pitchFamily="34" charset="0"/>
                <a:cs typeface="Arial" pitchFamily="34" charset="0"/>
              </a:rPr>
              <a:t>Megi</a:t>
            </a:r>
            <a:endParaRPr lang="en-US" dirty="0">
              <a:solidFill>
                <a:schemeClr val="bg1"/>
              </a:solidFill>
              <a:latin typeface="Arial" pitchFamily="34" charset="0"/>
              <a:cs typeface="Arial" pitchFamily="34" charset="0"/>
            </a:endParaRPr>
          </a:p>
        </p:txBody>
      </p:sp>
      <p:sp>
        <p:nvSpPr>
          <p:cNvPr id="17" name="TextBox 16"/>
          <p:cNvSpPr txBox="1"/>
          <p:nvPr/>
        </p:nvSpPr>
        <p:spPr>
          <a:xfrm>
            <a:off x="7848600" y="1916668"/>
            <a:ext cx="708848" cy="369332"/>
          </a:xfrm>
          <a:prstGeom prst="rect">
            <a:avLst/>
          </a:prstGeom>
          <a:noFill/>
        </p:spPr>
        <p:txBody>
          <a:bodyPr wrap="none" rtlCol="0">
            <a:spAutoFit/>
          </a:bodyPr>
          <a:lstStyle/>
          <a:p>
            <a:r>
              <a:rPr lang="en-US" dirty="0" err="1" smtClean="0">
                <a:solidFill>
                  <a:schemeClr val="bg1"/>
                </a:solidFill>
                <a:latin typeface="Arial" pitchFamily="34" charset="0"/>
                <a:cs typeface="Arial" pitchFamily="34" charset="0"/>
              </a:rPr>
              <a:t>Megi</a:t>
            </a:r>
            <a:endParaRPr lang="en-US" dirty="0">
              <a:solidFill>
                <a:schemeClr val="bg1"/>
              </a:solidFill>
              <a:latin typeface="Arial" pitchFamily="34" charset="0"/>
              <a:cs typeface="Arial" pitchFamily="34" charset="0"/>
            </a:endParaRPr>
          </a:p>
        </p:txBody>
      </p:sp>
      <p:sp>
        <p:nvSpPr>
          <p:cNvPr id="18" name="TextBox 17"/>
          <p:cNvSpPr txBox="1"/>
          <p:nvPr/>
        </p:nvSpPr>
        <p:spPr>
          <a:xfrm>
            <a:off x="5691952" y="4202668"/>
            <a:ext cx="708848" cy="369332"/>
          </a:xfrm>
          <a:prstGeom prst="rect">
            <a:avLst/>
          </a:prstGeom>
          <a:noFill/>
        </p:spPr>
        <p:txBody>
          <a:bodyPr wrap="none" rtlCol="0">
            <a:spAutoFit/>
          </a:bodyPr>
          <a:lstStyle/>
          <a:p>
            <a:r>
              <a:rPr lang="en-US" dirty="0" err="1" smtClean="0">
                <a:solidFill>
                  <a:schemeClr val="bg1"/>
                </a:solidFill>
                <a:latin typeface="Arial" pitchFamily="34" charset="0"/>
                <a:cs typeface="Arial" pitchFamily="34" charset="0"/>
              </a:rPr>
              <a:t>Megi</a:t>
            </a:r>
            <a:endParaRPr lang="en-US" dirty="0">
              <a:solidFill>
                <a:schemeClr val="bg1"/>
              </a:solidFill>
              <a:latin typeface="Arial" pitchFamily="34" charset="0"/>
              <a:cs typeface="Arial" pitchFamily="34" charset="0"/>
            </a:endParaRPr>
          </a:p>
        </p:txBody>
      </p:sp>
      <p:sp>
        <p:nvSpPr>
          <p:cNvPr id="19" name="TextBox 18"/>
          <p:cNvSpPr txBox="1"/>
          <p:nvPr/>
        </p:nvSpPr>
        <p:spPr>
          <a:xfrm>
            <a:off x="1676400" y="4191000"/>
            <a:ext cx="708848" cy="369332"/>
          </a:xfrm>
          <a:prstGeom prst="rect">
            <a:avLst/>
          </a:prstGeom>
          <a:noFill/>
        </p:spPr>
        <p:txBody>
          <a:bodyPr wrap="none" rtlCol="0">
            <a:spAutoFit/>
          </a:bodyPr>
          <a:lstStyle/>
          <a:p>
            <a:r>
              <a:rPr lang="en-US" dirty="0" err="1" smtClean="0">
                <a:solidFill>
                  <a:schemeClr val="bg1"/>
                </a:solidFill>
                <a:latin typeface="Arial" pitchFamily="34" charset="0"/>
                <a:cs typeface="Arial" pitchFamily="34" charset="0"/>
              </a:rPr>
              <a:t>Megi</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ie_gfdn.png"/>
          <p:cNvPicPr>
            <a:picLocks noChangeAspect="1"/>
          </p:cNvPicPr>
          <p:nvPr/>
        </p:nvPicPr>
        <p:blipFill>
          <a:blip r:embed="rId3" cstate="print"/>
          <a:srcRect r="-29"/>
          <a:stretch>
            <a:fillRect/>
          </a:stretch>
        </p:blipFill>
        <p:spPr>
          <a:xfrm>
            <a:off x="508" y="1371600"/>
            <a:ext cx="4495292" cy="4498994"/>
          </a:xfrm>
          <a:prstGeom prst="rect">
            <a:avLst/>
          </a:prstGeom>
        </p:spPr>
      </p:pic>
      <p:pic>
        <p:nvPicPr>
          <p:cNvPr id="5" name="Picture 4" descr="catie_cwrf-gfs.png"/>
          <p:cNvPicPr>
            <a:picLocks noChangeAspect="1"/>
          </p:cNvPicPr>
          <p:nvPr/>
        </p:nvPicPr>
        <p:blipFill>
          <a:blip r:embed="rId4" cstate="print"/>
          <a:srcRect b="1765"/>
          <a:stretch>
            <a:fillRect/>
          </a:stretch>
        </p:blipFill>
        <p:spPr>
          <a:xfrm>
            <a:off x="4572000" y="1371092"/>
            <a:ext cx="4572000" cy="4496308"/>
          </a:xfrm>
          <a:prstGeom prst="rect">
            <a:avLst/>
          </a:prstGeom>
        </p:spPr>
      </p:pic>
      <p:sp>
        <p:nvSpPr>
          <p:cNvPr id="7" name="Title 1"/>
          <p:cNvSpPr txBox="1">
            <a:spLocks/>
          </p:cNvSpPr>
          <p:nvPr/>
        </p:nvSpPr>
        <p:spPr>
          <a:xfrm>
            <a:off x="457200" y="274638"/>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Arial" pitchFamily="34" charset="0"/>
              <a:ea typeface="+mj-ea"/>
              <a:cs typeface="Arial" pitchFamily="34" charset="0"/>
            </a:endParaRPr>
          </a:p>
        </p:txBody>
      </p:sp>
      <p:sp>
        <p:nvSpPr>
          <p:cNvPr id="9" name="TextBox 8"/>
          <p:cNvSpPr txBox="1"/>
          <p:nvPr/>
        </p:nvSpPr>
        <p:spPr>
          <a:xfrm>
            <a:off x="228600" y="381000"/>
            <a:ext cx="8896410" cy="646331"/>
          </a:xfrm>
          <a:prstGeom prst="rect">
            <a:avLst/>
          </a:prstGeom>
          <a:noFill/>
        </p:spPr>
        <p:txBody>
          <a:bodyPr wrap="none" rtlCol="0">
            <a:spAutoFit/>
          </a:bodyPr>
          <a:lstStyle/>
          <a:p>
            <a:r>
              <a:rPr lang="en-US" sz="3600" b="1" dirty="0" smtClean="0">
                <a:latin typeface="Arial" pitchFamily="34" charset="0"/>
                <a:cs typeface="Arial" pitchFamily="34" charset="0"/>
              </a:rPr>
              <a:t>C</a:t>
            </a:r>
            <a:r>
              <a:rPr lang="en-US" sz="3600" dirty="0" smtClean="0">
                <a:latin typeface="Arial" pitchFamily="34" charset="0"/>
                <a:cs typeface="Arial" pitchFamily="34" charset="0"/>
              </a:rPr>
              <a:t>ross/</a:t>
            </a:r>
            <a:r>
              <a:rPr lang="en-US" sz="3600" b="1" dirty="0" smtClean="0">
                <a:latin typeface="Arial" pitchFamily="34" charset="0"/>
                <a:cs typeface="Arial" pitchFamily="34" charset="0"/>
              </a:rPr>
              <a:t>A</a:t>
            </a:r>
            <a:r>
              <a:rPr lang="en-US" sz="3600" dirty="0" smtClean="0">
                <a:latin typeface="Arial" pitchFamily="34" charset="0"/>
                <a:cs typeface="Arial" pitchFamily="34" charset="0"/>
              </a:rPr>
              <a:t>long </a:t>
            </a:r>
            <a:r>
              <a:rPr lang="en-US" sz="3600" b="1" dirty="0" smtClean="0">
                <a:latin typeface="Arial" pitchFamily="34" charset="0"/>
                <a:cs typeface="Arial" pitchFamily="34" charset="0"/>
              </a:rPr>
              <a:t>T</a:t>
            </a:r>
            <a:r>
              <a:rPr lang="en-US" sz="3600" dirty="0" smtClean="0">
                <a:latin typeface="Arial" pitchFamily="34" charset="0"/>
                <a:cs typeface="Arial" pitchFamily="34" charset="0"/>
              </a:rPr>
              <a:t>rack </a:t>
            </a:r>
            <a:r>
              <a:rPr lang="en-US" sz="3600" b="1" dirty="0" smtClean="0">
                <a:latin typeface="Arial" pitchFamily="34" charset="0"/>
                <a:cs typeface="Arial" pitchFamily="34" charset="0"/>
              </a:rPr>
              <a:t>I</a:t>
            </a:r>
            <a:r>
              <a:rPr lang="en-US" sz="3600" dirty="0" smtClean="0">
                <a:latin typeface="Arial" pitchFamily="34" charset="0"/>
                <a:cs typeface="Arial" pitchFamily="34" charset="0"/>
              </a:rPr>
              <a:t>ntensity </a:t>
            </a:r>
            <a:r>
              <a:rPr lang="en-US" sz="3600" b="1" dirty="0" smtClean="0">
                <a:latin typeface="Arial" pitchFamily="34" charset="0"/>
                <a:cs typeface="Arial" pitchFamily="34" charset="0"/>
              </a:rPr>
              <a:t>E</a:t>
            </a:r>
            <a:r>
              <a:rPr lang="en-US" sz="3600" dirty="0" smtClean="0">
                <a:latin typeface="Arial" pitchFamily="34" charset="0"/>
                <a:cs typeface="Arial" pitchFamily="34" charset="0"/>
              </a:rPr>
              <a:t>rror “CATIE” </a:t>
            </a:r>
            <a:endParaRPr lang="en-US" sz="3600" dirty="0">
              <a:latin typeface="Arial" pitchFamily="34" charset="0"/>
              <a:cs typeface="Arial" pitchFamily="34" charset="0"/>
            </a:endParaRPr>
          </a:p>
        </p:txBody>
      </p:sp>
      <p:sp>
        <p:nvSpPr>
          <p:cNvPr id="6" name="TextBox 5"/>
          <p:cNvSpPr txBox="1"/>
          <p:nvPr/>
        </p:nvSpPr>
        <p:spPr>
          <a:xfrm>
            <a:off x="1447800" y="1371600"/>
            <a:ext cx="1142110" cy="461665"/>
          </a:xfrm>
          <a:prstGeom prst="rect">
            <a:avLst/>
          </a:prstGeom>
          <a:solidFill>
            <a:schemeClr val="tx1"/>
          </a:solidFill>
        </p:spPr>
        <p:txBody>
          <a:bodyPr wrap="none" rtlCol="0">
            <a:spAutoFit/>
          </a:bodyPr>
          <a:lstStyle/>
          <a:p>
            <a:pPr algn="ctr"/>
            <a:r>
              <a:rPr lang="en-US" sz="2400" dirty="0" smtClean="0">
                <a:solidFill>
                  <a:schemeClr val="bg1"/>
                </a:solidFill>
                <a:latin typeface="Arial" pitchFamily="34" charset="0"/>
                <a:cs typeface="Arial" pitchFamily="34" charset="0"/>
              </a:rPr>
              <a:t> GFDN     </a:t>
            </a:r>
            <a:endParaRPr lang="en-US" sz="2400" dirty="0">
              <a:solidFill>
                <a:schemeClr val="bg1"/>
              </a:solidFill>
              <a:latin typeface="Arial" pitchFamily="34" charset="0"/>
              <a:cs typeface="Arial" pitchFamily="34" charset="0"/>
            </a:endParaRPr>
          </a:p>
        </p:txBody>
      </p:sp>
      <p:sp>
        <p:nvSpPr>
          <p:cNvPr id="8" name="TextBox 7"/>
          <p:cNvSpPr txBox="1"/>
          <p:nvPr/>
        </p:nvSpPr>
        <p:spPr>
          <a:xfrm>
            <a:off x="5562600" y="1371600"/>
            <a:ext cx="2300630" cy="461665"/>
          </a:xfrm>
          <a:prstGeom prst="rect">
            <a:avLst/>
          </a:prstGeom>
          <a:solidFill>
            <a:schemeClr val="tx1"/>
          </a:solidFill>
        </p:spPr>
        <p:txBody>
          <a:bodyPr wrap="none" rtlCol="0">
            <a:spAutoFit/>
          </a:bodyPr>
          <a:lstStyle/>
          <a:p>
            <a:r>
              <a:rPr lang="en-US" sz="2400" dirty="0" smtClean="0">
                <a:solidFill>
                  <a:schemeClr val="bg1"/>
                </a:solidFill>
                <a:latin typeface="Arial" pitchFamily="34" charset="0"/>
                <a:cs typeface="Arial" pitchFamily="34" charset="0"/>
              </a:rPr>
              <a:t>    CWRF-</a:t>
            </a:r>
            <a:r>
              <a:rPr lang="en-US" sz="2400" dirty="0" err="1" smtClean="0">
                <a:solidFill>
                  <a:schemeClr val="bg1"/>
                </a:solidFill>
                <a:latin typeface="Arial" pitchFamily="34" charset="0"/>
                <a:cs typeface="Arial" pitchFamily="34" charset="0"/>
              </a:rPr>
              <a:t>gfs</a:t>
            </a:r>
            <a:r>
              <a:rPr lang="en-US" sz="2400" dirty="0" smtClean="0">
                <a:solidFill>
                  <a:schemeClr val="bg1"/>
                </a:solidFill>
                <a:latin typeface="Arial" pitchFamily="34" charset="0"/>
                <a:cs typeface="Arial" pitchFamily="34" charset="0"/>
              </a:rPr>
              <a:t>    </a:t>
            </a:r>
            <a:endParaRPr lang="en-US" sz="2400" dirty="0">
              <a:solidFill>
                <a:schemeClr val="bg1"/>
              </a:solidFill>
              <a:latin typeface="Arial" pitchFamily="34" charset="0"/>
              <a:cs typeface="Arial" pitchFamily="34" charset="0"/>
            </a:endParaRPr>
          </a:p>
        </p:txBody>
      </p:sp>
      <p:sp>
        <p:nvSpPr>
          <p:cNvPr id="10" name="TextBox 9"/>
          <p:cNvSpPr txBox="1"/>
          <p:nvPr/>
        </p:nvSpPr>
        <p:spPr>
          <a:xfrm>
            <a:off x="1143000" y="5257800"/>
            <a:ext cx="1997663"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bg1"/>
                </a:solidFill>
                <a:latin typeface="Arial" pitchFamily="34" charset="0"/>
                <a:cs typeface="Arial" pitchFamily="34" charset="0"/>
              </a:rPr>
              <a:t>Cross Track Error</a:t>
            </a:r>
            <a:endParaRPr lang="en-US" dirty="0">
              <a:solidFill>
                <a:schemeClr val="bg1"/>
              </a:solidFill>
              <a:latin typeface="Arial" pitchFamily="34" charset="0"/>
              <a:cs typeface="Arial" pitchFamily="34" charset="0"/>
            </a:endParaRPr>
          </a:p>
        </p:txBody>
      </p:sp>
      <p:sp>
        <p:nvSpPr>
          <p:cNvPr id="11" name="TextBox 10"/>
          <p:cNvSpPr txBox="1"/>
          <p:nvPr/>
        </p:nvSpPr>
        <p:spPr>
          <a:xfrm>
            <a:off x="5715000" y="5257800"/>
            <a:ext cx="1997663"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bg1"/>
                </a:solidFill>
                <a:latin typeface="Arial" pitchFamily="34" charset="0"/>
                <a:cs typeface="Arial" pitchFamily="34" charset="0"/>
              </a:rPr>
              <a:t>Cross Track Error</a:t>
            </a:r>
            <a:endParaRPr lang="en-US" dirty="0">
              <a:solidFill>
                <a:schemeClr val="bg1"/>
              </a:solidFill>
              <a:latin typeface="Arial" pitchFamily="34" charset="0"/>
              <a:cs typeface="Arial" pitchFamily="34" charset="0"/>
            </a:endParaRPr>
          </a:p>
        </p:txBody>
      </p:sp>
      <p:sp>
        <p:nvSpPr>
          <p:cNvPr id="12" name="TextBox 11"/>
          <p:cNvSpPr txBox="1"/>
          <p:nvPr/>
        </p:nvSpPr>
        <p:spPr>
          <a:xfrm rot="16200000">
            <a:off x="-793713" y="3396181"/>
            <a:ext cx="198009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bg1"/>
                </a:solidFill>
                <a:latin typeface="Arial" pitchFamily="34" charset="0"/>
                <a:cs typeface="Arial" pitchFamily="34" charset="0"/>
              </a:rPr>
              <a:t>Along Track Error</a:t>
            </a:r>
            <a:endParaRPr lang="en-US" dirty="0">
              <a:solidFill>
                <a:schemeClr val="bg1"/>
              </a:solidFill>
              <a:latin typeface="Arial" pitchFamily="34" charset="0"/>
              <a:cs typeface="Arial" pitchFamily="34" charset="0"/>
            </a:endParaRPr>
          </a:p>
        </p:txBody>
      </p:sp>
      <p:sp>
        <p:nvSpPr>
          <p:cNvPr id="13" name="TextBox 12"/>
          <p:cNvSpPr txBox="1"/>
          <p:nvPr/>
        </p:nvSpPr>
        <p:spPr>
          <a:xfrm rot="16200000">
            <a:off x="3778287" y="3624782"/>
            <a:ext cx="1980094" cy="36933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bg1"/>
                </a:solidFill>
                <a:latin typeface="Arial" pitchFamily="34" charset="0"/>
                <a:cs typeface="Arial" pitchFamily="34" charset="0"/>
              </a:rPr>
              <a:t>Along Track Error</a:t>
            </a:r>
            <a:endParaRPr lang="en-US" dirty="0">
              <a:solidFill>
                <a:schemeClr val="bg1"/>
              </a:solidFill>
              <a:latin typeface="Arial" pitchFamily="34" charset="0"/>
              <a:cs typeface="Arial" pitchFamily="34" charset="0"/>
            </a:endParaRPr>
          </a:p>
        </p:txBody>
      </p:sp>
      <p:sp>
        <p:nvSpPr>
          <p:cNvPr id="18" name="TextBox 17"/>
          <p:cNvSpPr txBox="1"/>
          <p:nvPr/>
        </p:nvSpPr>
        <p:spPr>
          <a:xfrm>
            <a:off x="3886200" y="2085201"/>
            <a:ext cx="534121" cy="276999"/>
          </a:xfrm>
          <a:prstGeom prst="rect">
            <a:avLst/>
          </a:prstGeom>
          <a:solidFill>
            <a:schemeClr val="tx1"/>
          </a:solidFill>
        </p:spPr>
        <p:txBody>
          <a:bodyPr wrap="none" rtlCol="0">
            <a:spAutoFit/>
          </a:bodyPr>
          <a:lstStyle/>
          <a:p>
            <a:r>
              <a:rPr lang="en-US" sz="1200" dirty="0" smtClean="0">
                <a:solidFill>
                  <a:schemeClr val="bg1"/>
                </a:solidFill>
                <a:latin typeface="Arial" pitchFamily="34" charset="0"/>
                <a:cs typeface="Arial" pitchFamily="34" charset="0"/>
              </a:rPr>
              <a:t>24 hr</a:t>
            </a:r>
            <a:endParaRPr lang="en-US" sz="1200" dirty="0">
              <a:solidFill>
                <a:schemeClr val="bg1"/>
              </a:solidFill>
              <a:latin typeface="Arial" pitchFamily="34" charset="0"/>
              <a:cs typeface="Arial" pitchFamily="34" charset="0"/>
            </a:endParaRPr>
          </a:p>
        </p:txBody>
      </p:sp>
      <p:sp>
        <p:nvSpPr>
          <p:cNvPr id="19" name="TextBox 18"/>
          <p:cNvSpPr txBox="1"/>
          <p:nvPr/>
        </p:nvSpPr>
        <p:spPr>
          <a:xfrm>
            <a:off x="3886200" y="2327248"/>
            <a:ext cx="534121" cy="276999"/>
          </a:xfrm>
          <a:prstGeom prst="rect">
            <a:avLst/>
          </a:prstGeom>
          <a:solidFill>
            <a:schemeClr val="tx1"/>
          </a:solidFill>
        </p:spPr>
        <p:txBody>
          <a:bodyPr wrap="none" rtlCol="0">
            <a:spAutoFit/>
          </a:bodyPr>
          <a:lstStyle/>
          <a:p>
            <a:r>
              <a:rPr lang="en-US" sz="1200" dirty="0" smtClean="0">
                <a:solidFill>
                  <a:schemeClr val="bg1"/>
                </a:solidFill>
                <a:latin typeface="Arial" pitchFamily="34" charset="0"/>
                <a:cs typeface="Arial" pitchFamily="34" charset="0"/>
              </a:rPr>
              <a:t>48 hr</a:t>
            </a:r>
            <a:endParaRPr lang="en-US" sz="1200" dirty="0">
              <a:solidFill>
                <a:schemeClr val="bg1"/>
              </a:solidFill>
              <a:latin typeface="Arial" pitchFamily="34" charset="0"/>
              <a:cs typeface="Arial" pitchFamily="34" charset="0"/>
            </a:endParaRPr>
          </a:p>
        </p:txBody>
      </p:sp>
      <p:sp>
        <p:nvSpPr>
          <p:cNvPr id="20" name="TextBox 19"/>
          <p:cNvSpPr txBox="1"/>
          <p:nvPr/>
        </p:nvSpPr>
        <p:spPr>
          <a:xfrm>
            <a:off x="3886200" y="2582742"/>
            <a:ext cx="534121" cy="276999"/>
          </a:xfrm>
          <a:prstGeom prst="rect">
            <a:avLst/>
          </a:prstGeom>
          <a:solidFill>
            <a:schemeClr val="tx1"/>
          </a:solidFill>
        </p:spPr>
        <p:txBody>
          <a:bodyPr wrap="none" rtlCol="0">
            <a:spAutoFit/>
          </a:bodyPr>
          <a:lstStyle/>
          <a:p>
            <a:r>
              <a:rPr lang="en-US" sz="1200" dirty="0" smtClean="0">
                <a:solidFill>
                  <a:schemeClr val="bg1"/>
                </a:solidFill>
                <a:latin typeface="Arial" pitchFamily="34" charset="0"/>
                <a:cs typeface="Arial" pitchFamily="34" charset="0"/>
              </a:rPr>
              <a:t>72 hr</a:t>
            </a:r>
            <a:endParaRPr lang="en-US" sz="1200" dirty="0">
              <a:solidFill>
                <a:schemeClr val="bg1"/>
              </a:solidFill>
              <a:latin typeface="Arial" pitchFamily="34" charset="0"/>
              <a:cs typeface="Arial" pitchFamily="34" charset="0"/>
            </a:endParaRPr>
          </a:p>
        </p:txBody>
      </p:sp>
      <p:sp>
        <p:nvSpPr>
          <p:cNvPr id="21" name="TextBox 20"/>
          <p:cNvSpPr txBox="1"/>
          <p:nvPr/>
        </p:nvSpPr>
        <p:spPr>
          <a:xfrm>
            <a:off x="3886200" y="3075801"/>
            <a:ext cx="575799" cy="276999"/>
          </a:xfrm>
          <a:prstGeom prst="rect">
            <a:avLst/>
          </a:prstGeom>
          <a:solidFill>
            <a:schemeClr val="tx1"/>
          </a:solidFill>
        </p:spPr>
        <p:txBody>
          <a:bodyPr wrap="none" rtlCol="0">
            <a:spAutoFit/>
          </a:bodyPr>
          <a:lstStyle/>
          <a:p>
            <a:r>
              <a:rPr lang="en-US" sz="1200" dirty="0" smtClean="0">
                <a:solidFill>
                  <a:schemeClr val="bg1"/>
                </a:solidFill>
                <a:latin typeface="Arial" pitchFamily="34" charset="0"/>
                <a:cs typeface="Arial" pitchFamily="34" charset="0"/>
              </a:rPr>
              <a:t>120hr</a:t>
            </a:r>
            <a:endParaRPr lang="en-US" sz="1200" dirty="0">
              <a:solidFill>
                <a:schemeClr val="bg1"/>
              </a:solidFill>
              <a:latin typeface="Arial" pitchFamily="34" charset="0"/>
              <a:cs typeface="Arial" pitchFamily="34" charset="0"/>
            </a:endParaRPr>
          </a:p>
        </p:txBody>
      </p:sp>
      <p:sp>
        <p:nvSpPr>
          <p:cNvPr id="22" name="TextBox 21"/>
          <p:cNvSpPr txBox="1"/>
          <p:nvPr/>
        </p:nvSpPr>
        <p:spPr>
          <a:xfrm>
            <a:off x="3886200" y="2819400"/>
            <a:ext cx="534121" cy="276999"/>
          </a:xfrm>
          <a:prstGeom prst="rect">
            <a:avLst/>
          </a:prstGeom>
          <a:solidFill>
            <a:schemeClr val="tx1"/>
          </a:solidFill>
        </p:spPr>
        <p:txBody>
          <a:bodyPr wrap="none" rtlCol="0">
            <a:spAutoFit/>
          </a:bodyPr>
          <a:lstStyle/>
          <a:p>
            <a:r>
              <a:rPr lang="en-US" sz="1200" dirty="0" smtClean="0">
                <a:solidFill>
                  <a:schemeClr val="bg1"/>
                </a:solidFill>
                <a:latin typeface="Arial" pitchFamily="34" charset="0"/>
                <a:cs typeface="Arial" pitchFamily="34" charset="0"/>
              </a:rPr>
              <a:t>96 hr</a:t>
            </a:r>
            <a:endParaRPr lang="en-US" sz="12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ie_gfdn.png"/>
          <p:cNvPicPr>
            <a:picLocks noChangeAspect="1"/>
          </p:cNvPicPr>
          <p:nvPr/>
        </p:nvPicPr>
        <p:blipFill>
          <a:blip r:embed="rId3" cstate="print"/>
          <a:stretch>
            <a:fillRect/>
          </a:stretch>
        </p:blipFill>
        <p:spPr>
          <a:xfrm>
            <a:off x="228177" y="1752600"/>
            <a:ext cx="4191423" cy="4196080"/>
          </a:xfrm>
          <a:prstGeom prst="rect">
            <a:avLst/>
          </a:prstGeom>
        </p:spPr>
      </p:pic>
      <p:pic>
        <p:nvPicPr>
          <p:cNvPr id="5" name="Picture 4" descr="catie_cwrf-gfs.png"/>
          <p:cNvPicPr>
            <a:picLocks noChangeAspect="1"/>
          </p:cNvPicPr>
          <p:nvPr/>
        </p:nvPicPr>
        <p:blipFill>
          <a:blip r:embed="rId4" cstate="print"/>
          <a:stretch>
            <a:fillRect/>
          </a:stretch>
        </p:blipFill>
        <p:spPr>
          <a:xfrm>
            <a:off x="4648200" y="1752515"/>
            <a:ext cx="4191000" cy="4195657"/>
          </a:xfrm>
          <a:prstGeom prst="rect">
            <a:avLst/>
          </a:prstGeom>
        </p:spPr>
      </p:pic>
      <p:cxnSp>
        <p:nvCxnSpPr>
          <p:cNvPr id="6" name="Straight Arrow Connector 5"/>
          <p:cNvCxnSpPr/>
          <p:nvPr/>
        </p:nvCxnSpPr>
        <p:spPr>
          <a:xfrm rot="16200000" flipH="1">
            <a:off x="800100" y="3319271"/>
            <a:ext cx="457200" cy="22860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rot="16200000" flipH="1">
            <a:off x="1181100" y="4157472"/>
            <a:ext cx="457200" cy="22860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rot="16200000" flipH="1">
            <a:off x="1257299" y="3166872"/>
            <a:ext cx="457200" cy="22860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rot="16200000" flipH="1">
            <a:off x="2400300" y="2709672"/>
            <a:ext cx="457200" cy="22860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228600" y="381000"/>
            <a:ext cx="8896410" cy="646331"/>
          </a:xfrm>
          <a:prstGeom prst="rect">
            <a:avLst/>
          </a:prstGeom>
          <a:noFill/>
        </p:spPr>
        <p:txBody>
          <a:bodyPr wrap="none" rtlCol="0">
            <a:spAutoFit/>
          </a:bodyPr>
          <a:lstStyle/>
          <a:p>
            <a:r>
              <a:rPr lang="en-US" sz="3600" b="1" dirty="0" smtClean="0">
                <a:latin typeface="Arial" pitchFamily="34" charset="0"/>
                <a:cs typeface="Arial" pitchFamily="34" charset="0"/>
              </a:rPr>
              <a:t>C</a:t>
            </a:r>
            <a:r>
              <a:rPr lang="en-US" sz="3600" dirty="0" smtClean="0">
                <a:latin typeface="Arial" pitchFamily="34" charset="0"/>
                <a:cs typeface="Arial" pitchFamily="34" charset="0"/>
              </a:rPr>
              <a:t>ross/</a:t>
            </a:r>
            <a:r>
              <a:rPr lang="en-US" sz="3600" b="1" dirty="0" smtClean="0">
                <a:latin typeface="Arial" pitchFamily="34" charset="0"/>
                <a:cs typeface="Arial" pitchFamily="34" charset="0"/>
              </a:rPr>
              <a:t>A</a:t>
            </a:r>
            <a:r>
              <a:rPr lang="en-US" sz="3600" dirty="0" smtClean="0">
                <a:latin typeface="Arial" pitchFamily="34" charset="0"/>
                <a:cs typeface="Arial" pitchFamily="34" charset="0"/>
              </a:rPr>
              <a:t>long </a:t>
            </a:r>
            <a:r>
              <a:rPr lang="en-US" sz="3600" b="1" dirty="0" smtClean="0">
                <a:latin typeface="Arial" pitchFamily="34" charset="0"/>
                <a:cs typeface="Arial" pitchFamily="34" charset="0"/>
              </a:rPr>
              <a:t>T</a:t>
            </a:r>
            <a:r>
              <a:rPr lang="en-US" sz="3600" dirty="0" smtClean="0">
                <a:latin typeface="Arial" pitchFamily="34" charset="0"/>
                <a:cs typeface="Arial" pitchFamily="34" charset="0"/>
              </a:rPr>
              <a:t>rack </a:t>
            </a:r>
            <a:r>
              <a:rPr lang="en-US" sz="3600" b="1" dirty="0" smtClean="0">
                <a:latin typeface="Arial" pitchFamily="34" charset="0"/>
                <a:cs typeface="Arial" pitchFamily="34" charset="0"/>
              </a:rPr>
              <a:t>I</a:t>
            </a:r>
            <a:r>
              <a:rPr lang="en-US" sz="3600" dirty="0" smtClean="0">
                <a:latin typeface="Arial" pitchFamily="34" charset="0"/>
                <a:cs typeface="Arial" pitchFamily="34" charset="0"/>
              </a:rPr>
              <a:t>ntensity </a:t>
            </a:r>
            <a:r>
              <a:rPr lang="en-US" sz="3600" b="1" dirty="0" smtClean="0">
                <a:latin typeface="Arial" pitchFamily="34" charset="0"/>
                <a:cs typeface="Arial" pitchFamily="34" charset="0"/>
              </a:rPr>
              <a:t>E</a:t>
            </a:r>
            <a:r>
              <a:rPr lang="en-US" sz="3600" dirty="0" smtClean="0">
                <a:latin typeface="Arial" pitchFamily="34" charset="0"/>
                <a:cs typeface="Arial" pitchFamily="34" charset="0"/>
              </a:rPr>
              <a:t>rror “CATIE” </a:t>
            </a:r>
            <a:endParaRPr lang="en-US" sz="3600" dirty="0">
              <a:latin typeface="Arial" pitchFamily="34" charset="0"/>
              <a:cs typeface="Arial" pitchFamily="34" charset="0"/>
            </a:endParaRPr>
          </a:p>
        </p:txBody>
      </p:sp>
      <p:sp>
        <p:nvSpPr>
          <p:cNvPr id="20" name="TextBox 19"/>
          <p:cNvSpPr txBox="1"/>
          <p:nvPr/>
        </p:nvSpPr>
        <p:spPr>
          <a:xfrm>
            <a:off x="1295398" y="1976735"/>
            <a:ext cx="1821332" cy="461665"/>
          </a:xfrm>
          <a:prstGeom prst="rect">
            <a:avLst/>
          </a:prstGeom>
          <a:solidFill>
            <a:schemeClr val="tx1"/>
          </a:solidFill>
        </p:spPr>
        <p:txBody>
          <a:bodyPr wrap="none" rtlCol="0">
            <a:spAutoFit/>
          </a:bodyPr>
          <a:lstStyle/>
          <a:p>
            <a:pPr algn="ctr"/>
            <a:r>
              <a:rPr lang="en-US" sz="2400" dirty="0" smtClean="0">
                <a:solidFill>
                  <a:schemeClr val="bg1"/>
                </a:solidFill>
                <a:latin typeface="Arial" pitchFamily="34" charset="0"/>
                <a:cs typeface="Arial" pitchFamily="34" charset="0"/>
              </a:rPr>
              <a:t>    GFDN     </a:t>
            </a:r>
            <a:endParaRPr lang="en-US" sz="2400" dirty="0">
              <a:solidFill>
                <a:schemeClr val="bg1"/>
              </a:solidFill>
              <a:latin typeface="Arial" pitchFamily="34" charset="0"/>
              <a:cs typeface="Arial" pitchFamily="34" charset="0"/>
            </a:endParaRPr>
          </a:p>
        </p:txBody>
      </p:sp>
      <p:sp>
        <p:nvSpPr>
          <p:cNvPr id="21" name="TextBox 20"/>
          <p:cNvSpPr txBox="1"/>
          <p:nvPr/>
        </p:nvSpPr>
        <p:spPr>
          <a:xfrm>
            <a:off x="5486400" y="1976735"/>
            <a:ext cx="2300630" cy="461665"/>
          </a:xfrm>
          <a:prstGeom prst="rect">
            <a:avLst/>
          </a:prstGeom>
          <a:solidFill>
            <a:schemeClr val="tx1"/>
          </a:solidFill>
        </p:spPr>
        <p:txBody>
          <a:bodyPr wrap="none" rtlCol="0">
            <a:spAutoFit/>
          </a:bodyPr>
          <a:lstStyle/>
          <a:p>
            <a:r>
              <a:rPr lang="en-US" sz="2400" dirty="0" smtClean="0">
                <a:solidFill>
                  <a:schemeClr val="bg1"/>
                </a:solidFill>
                <a:latin typeface="Arial" pitchFamily="34" charset="0"/>
                <a:cs typeface="Arial" pitchFamily="34" charset="0"/>
              </a:rPr>
              <a:t>    CWRF-</a:t>
            </a:r>
            <a:r>
              <a:rPr lang="en-US" sz="2400" dirty="0" err="1" smtClean="0">
                <a:solidFill>
                  <a:schemeClr val="bg1"/>
                </a:solidFill>
                <a:latin typeface="Arial" pitchFamily="34" charset="0"/>
                <a:cs typeface="Arial" pitchFamily="34" charset="0"/>
              </a:rPr>
              <a:t>gfs</a:t>
            </a:r>
            <a:r>
              <a:rPr lang="en-US" sz="2400" dirty="0" smtClean="0">
                <a:solidFill>
                  <a:schemeClr val="bg1"/>
                </a:solidFill>
                <a:latin typeface="Arial" pitchFamily="34" charset="0"/>
                <a:cs typeface="Arial" pitchFamily="34" charset="0"/>
              </a:rPr>
              <a:t>    </a:t>
            </a:r>
            <a:endParaRPr lang="en-US" sz="2400" dirty="0">
              <a:solidFill>
                <a:schemeClr val="bg1"/>
              </a:solidFill>
              <a:latin typeface="Arial" pitchFamily="34" charset="0"/>
              <a:cs typeface="Arial" pitchFamily="34" charset="0"/>
            </a:endParaRPr>
          </a:p>
        </p:txBody>
      </p:sp>
      <p:cxnSp>
        <p:nvCxnSpPr>
          <p:cNvPr id="13" name="Straight Arrow Connector 12"/>
          <p:cNvCxnSpPr/>
          <p:nvPr/>
        </p:nvCxnSpPr>
        <p:spPr>
          <a:xfrm rot="16200000" flipH="1">
            <a:off x="1866900" y="2481073"/>
            <a:ext cx="457200" cy="22860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16200000" flipH="1">
            <a:off x="1638300" y="2328673"/>
            <a:ext cx="457200" cy="22860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1488</TotalTime>
  <Words>825</Words>
  <Application>Microsoft Office PowerPoint</Application>
  <PresentationFormat>On-screen Show (4:3)</PresentationFormat>
  <Paragraphs>149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Multi-model Coupled Air-Sea Forecasts of Typhoons during ITOP</vt:lpstr>
      <vt:lpstr>Outline</vt:lpstr>
      <vt:lpstr>U.Miami Real Time Coupled Multi-Model System </vt:lpstr>
      <vt:lpstr>Slide 4</vt:lpstr>
      <vt:lpstr>Verification: ITOP Cases</vt:lpstr>
      <vt:lpstr>Track                      Intensity</vt:lpstr>
      <vt:lpstr>Track and Intensity</vt:lpstr>
      <vt:lpstr>Slide 8</vt:lpstr>
      <vt:lpstr>Slide 9</vt:lpstr>
      <vt:lpstr>TC Structure: Size and Asymmetry</vt:lpstr>
      <vt:lpstr>Verification of Structure: Size</vt:lpstr>
      <vt:lpstr>Verification: (Cold Wake)</vt:lpstr>
      <vt:lpstr>Summary</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Multi-model Coupled Air-Sea Forecasts of Typhoons during ITOP</dc:title>
  <dc:creator>Wongka</dc:creator>
  <cp:lastModifiedBy>Wongka</cp:lastModifiedBy>
  <cp:revision>240</cp:revision>
  <dcterms:created xsi:type="dcterms:W3CDTF">2011-03-02T05:48:10Z</dcterms:created>
  <dcterms:modified xsi:type="dcterms:W3CDTF">2011-03-02T16:15:41Z</dcterms:modified>
</cp:coreProperties>
</file>