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comments/comment1.xml" ContentType="application/vnd.openxmlformats-officedocument.presentationml.comments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4"/>
  </p:notesMasterIdLst>
  <p:sldIdLst>
    <p:sldId id="289" r:id="rId2"/>
    <p:sldId id="287" r:id="rId3"/>
    <p:sldId id="322" r:id="rId4"/>
    <p:sldId id="324" r:id="rId5"/>
    <p:sldId id="325" r:id="rId6"/>
    <p:sldId id="313" r:id="rId7"/>
    <p:sldId id="323" r:id="rId8"/>
    <p:sldId id="296" r:id="rId9"/>
    <p:sldId id="312" r:id="rId10"/>
    <p:sldId id="297" r:id="rId11"/>
    <p:sldId id="298" r:id="rId12"/>
    <p:sldId id="314" r:id="rId13"/>
    <p:sldId id="316" r:id="rId14"/>
    <p:sldId id="315" r:id="rId15"/>
    <p:sldId id="285" r:id="rId16"/>
    <p:sldId id="321" r:id="rId17"/>
    <p:sldId id="301" r:id="rId18"/>
    <p:sldId id="288" r:id="rId19"/>
    <p:sldId id="291" r:id="rId20"/>
    <p:sldId id="292" r:id="rId21"/>
    <p:sldId id="293" r:id="rId22"/>
    <p:sldId id="329" r:id="rId23"/>
    <p:sldId id="330" r:id="rId24"/>
    <p:sldId id="331" r:id="rId25"/>
    <p:sldId id="332" r:id="rId26"/>
    <p:sldId id="333" r:id="rId27"/>
    <p:sldId id="326" r:id="rId28"/>
    <p:sldId id="302" r:id="rId29"/>
    <p:sldId id="328" r:id="rId30"/>
    <p:sldId id="282" r:id="rId31"/>
    <p:sldId id="284" r:id="rId32"/>
    <p:sldId id="32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Ed Zipser" initials="E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1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11-03-02T06:38:11.711" idx="1">
    <p:pos x="5987" y="3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77B47-9645-42B5-8065-868C9AD2C00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E368A-F1FD-427A-A0A3-B27A5CAD5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3928D-3F5D-C548-891F-1D0A584C7213}" type="slidenum">
              <a:rPr lang="en-US"/>
              <a:pPr/>
              <a:t>16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/>
              <a:t>This pass went right across the eye of Earl, which shows up quite clearly in the channel 1 (50.3 GHz) Tb image. There is an arch of thunderstorms NE of the eye, with very cold Tb’s.</a:t>
            </a:r>
          </a:p>
          <a:p>
            <a:r>
              <a:rPr lang="en-US" sz="1000"/>
              <a:t>We have done preliminary temperature retrievals in the eye and determined the warm core anomaly. It peaks at about 10 K at 250 mb (UL panel). Just below that plot we show line plots of brightness temperature anomalies across the eye (at nadir).</a:t>
            </a:r>
          </a:p>
          <a:p>
            <a:r>
              <a:rPr lang="en-US" sz="1000"/>
              <a:t>We have also done water vapor retrievals. The next image down shows total precipitable water in benign areas only (no precip, etc.). The value is generally around 4-5 cm. We have also retrieved cloud liquid water, and the last plot to the left shows total liquid water in non-convective regions. Peak value is 2 mm, but it is possible that the retrieval is biased just there (we need to work on that).</a:t>
            </a:r>
          </a:p>
          <a:p>
            <a:r>
              <a:rPr lang="en-US" sz="1000"/>
              <a:t>On the right side we show retrieved reflectivity, using a new experimental algorithm we have developed. At the bottom is a nadir curtain plot, with color coded reflectivity plotted vs. height (0-15 km) on the vertical axis and along-track distance on the horizontal axis. Of note is a convective area SW of the eye that does not extend to the surface and a strong convective area NE of the eye that corresponds to a band of lightning. The plots above are horizontal slices at 4 different altitudes. Also of note is that according to this, convective cells reached 15 km altitude in some areas.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D8B27-4275-462B-BB84-1C7719B56C3D}" type="datetimeFigureOut">
              <a:rPr lang="en-US" smtClean="0"/>
              <a:pPr/>
              <a:t>3/2/11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88AD-105E-47E1-95AD-5D27653C0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jpeg"/><Relationship Id="rId15" Type="http://schemas.openxmlformats.org/officeDocument/2006/relationships/image" Target="../media/image30.jpeg"/><Relationship Id="rId16" Type="http://schemas.openxmlformats.org/officeDocument/2006/relationships/image" Target="../media/image31.jpeg"/><Relationship Id="rId1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				NASA GRIP 2010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dirty="0" smtClean="0">
                <a:solidFill>
                  <a:schemeClr val="bg1"/>
                </a:solidFill>
              </a:rPr>
              <a:t> 		       Brief </a:t>
            </a:r>
            <a:r>
              <a:rPr lang="en-US" dirty="0" smtClean="0">
                <a:solidFill>
                  <a:schemeClr val="bg1"/>
                </a:solidFill>
              </a:rPr>
              <a:t>status </a:t>
            </a:r>
            <a:r>
              <a:rPr lang="en-US" dirty="0" smtClean="0">
                <a:solidFill>
                  <a:schemeClr val="bg1"/>
                </a:solidFill>
              </a:rPr>
              <a:t>report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      Ed </a:t>
            </a:r>
            <a:r>
              <a:rPr lang="en-US" sz="2400" dirty="0" smtClean="0">
                <a:solidFill>
                  <a:schemeClr val="bg1"/>
                </a:solidFill>
              </a:rPr>
              <a:t>Zipser, Univ. of Utah, Salt Lake City, UT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	 </a:t>
            </a:r>
            <a:r>
              <a:rPr lang="en-US" sz="2400" dirty="0" smtClean="0">
                <a:solidFill>
                  <a:schemeClr val="bg1"/>
                </a:solidFill>
              </a:rPr>
              <a:t>         </a:t>
            </a:r>
            <a:r>
              <a:rPr lang="en-US" sz="2400" dirty="0" smtClean="0">
                <a:solidFill>
                  <a:schemeClr val="bg1"/>
                </a:solidFill>
              </a:rPr>
              <a:t>on behalf of the GRIP Science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LL_confroo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749" r="-11749"/>
          <a:stretch>
            <a:fillRect/>
          </a:stretch>
        </p:blipFill>
        <p:spPr>
          <a:xfrm>
            <a:off x="-838200" y="76200"/>
            <a:ext cx="10862148" cy="5973763"/>
          </a:xfrm>
        </p:spPr>
      </p:pic>
      <p:sp>
        <p:nvSpPr>
          <p:cNvPr id="5" name="TextBox 4"/>
          <p:cNvSpPr txBox="1"/>
          <p:nvPr/>
        </p:nvSpPr>
        <p:spPr>
          <a:xfrm>
            <a:off x="152400" y="6172200"/>
            <a:ext cx="938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GRIP Conference Room, Fort Lauderdale Airport (between Customs and Homeland Security)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X_plann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789796" y="76200"/>
            <a:ext cx="10723592" cy="5897563"/>
          </a:xfrm>
        </p:spPr>
      </p:pic>
      <p:sp>
        <p:nvSpPr>
          <p:cNvPr id="5" name="TextBox 4"/>
          <p:cNvSpPr txBox="1"/>
          <p:nvPr/>
        </p:nvSpPr>
        <p:spPr>
          <a:xfrm>
            <a:off x="1752600" y="60198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PREDICT conference room, at hotel, St. Croix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 a:c sched Earl 29-31 Aug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1875" b="-1875"/>
          <a:stretch>
            <a:fillRect/>
          </a:stretch>
        </p:blipFill>
        <p:spPr>
          <a:xfrm>
            <a:off x="41535" y="152400"/>
            <a:ext cx="9060930" cy="4983163"/>
          </a:xfrm>
        </p:spPr>
      </p:pic>
      <p:sp>
        <p:nvSpPr>
          <p:cNvPr id="5" name="TextBox 4"/>
          <p:cNvSpPr txBox="1"/>
          <p:nvPr/>
        </p:nvSpPr>
        <p:spPr>
          <a:xfrm>
            <a:off x="1828800" y="5410200"/>
            <a:ext cx="6320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flights into Earl during rapid intensification, 29-31 August 2010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Hurricane Earl Flights</a:t>
            </a:r>
            <a:br>
              <a:rPr lang="en-US" sz="3200" dirty="0" smtClean="0"/>
            </a:br>
            <a:r>
              <a:rPr lang="en-US" sz="3200" dirty="0" smtClean="0"/>
              <a:t>August 29-30</a:t>
            </a:r>
            <a:endParaRPr lang="en-US" sz="3200" dirty="0"/>
          </a:p>
        </p:txBody>
      </p:sp>
      <p:pic>
        <p:nvPicPr>
          <p:cNvPr id="5" name="Picture 4" descr="mission_graph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159" y="274638"/>
            <a:ext cx="1321387" cy="914400"/>
          </a:xfrm>
          <a:prstGeom prst="rect">
            <a:avLst/>
          </a:prstGeom>
        </p:spPr>
      </p:pic>
      <p:pic>
        <p:nvPicPr>
          <p:cNvPr id="6" name="Picture 5" descr="Nasa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69" y="274638"/>
            <a:ext cx="1131147" cy="914400"/>
          </a:xfrm>
          <a:prstGeom prst="rect">
            <a:avLst/>
          </a:prstGeom>
        </p:spPr>
      </p:pic>
      <p:pic>
        <p:nvPicPr>
          <p:cNvPr id="7" name="Picture 6" descr="GRIP_DC8_Aug29_Fig4_zm_V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65" y="1219200"/>
            <a:ext cx="7780421" cy="2882106"/>
          </a:xfrm>
          <a:prstGeom prst="rect">
            <a:avLst/>
          </a:prstGeom>
        </p:spPr>
      </p:pic>
      <p:pic>
        <p:nvPicPr>
          <p:cNvPr id="8" name="Picture 7" descr="GRIP_DC8_Aug30_Fig4_V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8600"/>
            <a:ext cx="9144000" cy="24828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0965" y="1553227"/>
            <a:ext cx="112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29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8997" y="4456668"/>
            <a:ext cx="112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30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05263" y="286085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St. Croix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 a:c sched Earl 1-3 Sep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3766" b="-3766"/>
          <a:stretch>
            <a:fillRect/>
          </a:stretch>
        </p:blipFill>
        <p:spPr>
          <a:xfrm>
            <a:off x="41535" y="152400"/>
            <a:ext cx="9060930" cy="4983163"/>
          </a:xfrm>
        </p:spPr>
      </p:pic>
      <p:sp>
        <p:nvSpPr>
          <p:cNvPr id="5" name="TextBox 4"/>
          <p:cNvSpPr txBox="1"/>
          <p:nvPr/>
        </p:nvSpPr>
        <p:spPr>
          <a:xfrm>
            <a:off x="1981200" y="5486400"/>
            <a:ext cx="486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flights into Hurricane Earl, 1-3 September 2010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Hawk_Earl_eye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512686" y="76200"/>
            <a:ext cx="10585038" cy="5821363"/>
          </a:xfrm>
        </p:spPr>
      </p:pic>
      <p:sp>
        <p:nvSpPr>
          <p:cNvPr id="5" name="TextBox 4"/>
          <p:cNvSpPr txBox="1"/>
          <p:nvPr/>
        </p:nvSpPr>
        <p:spPr>
          <a:xfrm>
            <a:off x="1447800" y="5943600"/>
            <a:ext cx="6517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Global Hawk flight over a hurricane eye (Earl, Sept 2, 2010)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100" y="133350"/>
            <a:ext cx="7034213" cy="407988"/>
          </a:xfrm>
          <a:noFill/>
        </p:spPr>
        <p:txBody>
          <a:bodyPr lIns="0" tIns="0" rIns="0" bIns="0">
            <a:normAutofit fontScale="90000"/>
          </a:bodyPr>
          <a:lstStyle/>
          <a:p>
            <a:r>
              <a:rPr lang="en-US" sz="2800"/>
              <a:t>HAMSR @ Earl, 9/2/2010, 1815-1905 UTC</a:t>
            </a:r>
          </a:p>
        </p:txBody>
      </p:sp>
      <p:pic>
        <p:nvPicPr>
          <p:cNvPr id="3077" name="Picture 5" descr="Earl_50GHz_TB_line_plot"/>
          <p:cNvPicPr>
            <a:picLocks noChangeAspect="1" noChangeArrowheads="1"/>
          </p:cNvPicPr>
          <p:nvPr/>
        </p:nvPicPr>
        <p:blipFill>
          <a:blip r:embed="rId3"/>
          <a:srcRect l="8199" t="1128" r="4489" b="5898"/>
          <a:stretch>
            <a:fillRect/>
          </a:stretch>
        </p:blipFill>
        <p:spPr bwMode="auto">
          <a:xfrm>
            <a:off x="423863" y="2252663"/>
            <a:ext cx="1573212" cy="1257300"/>
          </a:xfrm>
          <a:prstGeom prst="rect">
            <a:avLst/>
          </a:prstGeom>
          <a:noFill/>
        </p:spPr>
      </p:pic>
      <p:pic>
        <p:nvPicPr>
          <p:cNvPr id="3085" name="Picture 13" descr="dBZ_earl_curtain_nadir_1815_1905_b"/>
          <p:cNvPicPr>
            <a:picLocks noChangeAspect="1" noChangeArrowheads="1"/>
          </p:cNvPicPr>
          <p:nvPr/>
        </p:nvPicPr>
        <p:blipFill>
          <a:blip r:embed="rId4"/>
          <a:srcRect l="26189" t="31223" r="8133" b="31570"/>
          <a:stretch>
            <a:fillRect/>
          </a:stretch>
        </p:blipFill>
        <p:spPr bwMode="auto">
          <a:xfrm>
            <a:off x="7145338" y="5514975"/>
            <a:ext cx="1895475" cy="804863"/>
          </a:xfrm>
          <a:prstGeom prst="rect">
            <a:avLst/>
          </a:prstGeom>
          <a:noFill/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7361238" y="942975"/>
            <a:ext cx="1538287" cy="1371600"/>
            <a:chOff x="4637" y="594"/>
            <a:chExt cx="969" cy="864"/>
          </a:xfrm>
        </p:grpSpPr>
        <p:pic>
          <p:nvPicPr>
            <p:cNvPr id="3084" name="Picture 12" descr="HAMSR_dBZ_10km_earl_20100902_1815_190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468" t="12646" r="31868" b="28973"/>
            <a:stretch>
              <a:fillRect/>
            </a:stretch>
          </p:blipFill>
          <p:spPr bwMode="auto">
            <a:xfrm>
              <a:off x="4637" y="594"/>
              <a:ext cx="782" cy="864"/>
            </a:xfrm>
            <a:prstGeom prst="rect">
              <a:avLst/>
            </a:prstGeom>
            <a:noFill/>
          </p:spPr>
        </p:pic>
        <p:sp>
          <p:nvSpPr>
            <p:cNvPr id="3088" name="Text Box 16"/>
            <p:cNvSpPr txBox="1">
              <a:spLocks noChangeArrowheads="1"/>
            </p:cNvSpPr>
            <p:nvPr/>
          </p:nvSpPr>
          <p:spPr bwMode="auto">
            <a:xfrm>
              <a:off x="5432" y="616"/>
              <a:ext cx="17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/>
                <a:t>10 km</a:t>
              </a: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7366000" y="1898650"/>
            <a:ext cx="1536700" cy="1371600"/>
            <a:chOff x="4640" y="1297"/>
            <a:chExt cx="968" cy="864"/>
          </a:xfrm>
        </p:grpSpPr>
        <p:pic>
          <p:nvPicPr>
            <p:cNvPr id="3083" name="Picture 11" descr="HAMSR_dBZ_7km_earl_20100902_1815_190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632" t="12779" r="32091" b="29366"/>
            <a:stretch>
              <a:fillRect/>
            </a:stretch>
          </p:blipFill>
          <p:spPr bwMode="auto">
            <a:xfrm>
              <a:off x="4640" y="1297"/>
              <a:ext cx="782" cy="864"/>
            </a:xfrm>
            <a:prstGeom prst="rect">
              <a:avLst/>
            </a:prstGeom>
            <a:noFill/>
          </p:spPr>
        </p:pic>
        <p:sp>
          <p:nvSpPr>
            <p:cNvPr id="3089" name="Text Box 17"/>
            <p:cNvSpPr txBox="1">
              <a:spLocks noChangeArrowheads="1"/>
            </p:cNvSpPr>
            <p:nvPr/>
          </p:nvSpPr>
          <p:spPr bwMode="auto">
            <a:xfrm>
              <a:off x="5434" y="1314"/>
              <a:ext cx="17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/>
                <a:t>  7 km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7364413" y="2919413"/>
            <a:ext cx="1525587" cy="1371600"/>
            <a:chOff x="4639" y="1776"/>
            <a:chExt cx="961" cy="864"/>
          </a:xfrm>
        </p:grpSpPr>
        <p:pic>
          <p:nvPicPr>
            <p:cNvPr id="3082" name="Picture 10" descr="HAMSR_dBZ_5km_earl_20100902_1815_190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540" t="12625" r="32195" b="29309"/>
            <a:stretch>
              <a:fillRect/>
            </a:stretch>
          </p:blipFill>
          <p:spPr bwMode="auto">
            <a:xfrm>
              <a:off x="4639" y="1776"/>
              <a:ext cx="778" cy="864"/>
            </a:xfrm>
            <a:prstGeom prst="rect">
              <a:avLst/>
            </a:prstGeom>
            <a:noFill/>
          </p:spPr>
        </p:pic>
        <p:sp>
          <p:nvSpPr>
            <p:cNvPr id="3090" name="Text Box 18"/>
            <p:cNvSpPr txBox="1">
              <a:spLocks noChangeArrowheads="1"/>
            </p:cNvSpPr>
            <p:nvPr/>
          </p:nvSpPr>
          <p:spPr bwMode="auto">
            <a:xfrm>
              <a:off x="5426" y="1818"/>
              <a:ext cx="17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/>
                <a:t>  5 km</a:t>
              </a:r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7364413" y="3981450"/>
            <a:ext cx="1528762" cy="1371600"/>
            <a:chOff x="4639" y="2357"/>
            <a:chExt cx="963" cy="864"/>
          </a:xfrm>
        </p:grpSpPr>
        <p:pic>
          <p:nvPicPr>
            <p:cNvPr id="3081" name="Picture 9" descr="HAMSR_dBZ_3km_earl_20100902_1815_1905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763" t="12880" r="32123" b="29460"/>
            <a:stretch>
              <a:fillRect/>
            </a:stretch>
          </p:blipFill>
          <p:spPr bwMode="auto">
            <a:xfrm>
              <a:off x="4639" y="2357"/>
              <a:ext cx="781" cy="864"/>
            </a:xfrm>
            <a:prstGeom prst="rect">
              <a:avLst/>
            </a:prstGeom>
            <a:noFill/>
          </p:spPr>
        </p:pic>
        <p:sp>
          <p:nvSpPr>
            <p:cNvPr id="3091" name="Text Box 19"/>
            <p:cNvSpPr txBox="1">
              <a:spLocks noChangeArrowheads="1"/>
            </p:cNvSpPr>
            <p:nvPr/>
          </p:nvSpPr>
          <p:spPr bwMode="auto">
            <a:xfrm>
              <a:off x="5428" y="2378"/>
              <a:ext cx="17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/>
                <a:t>  3 km</a:t>
              </a:r>
            </a:p>
          </p:txBody>
        </p:sp>
      </p:grp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7585075" y="6369050"/>
            <a:ext cx="10620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/>
              <a:t>Nadir (0-15 km altitude)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7437438" y="741363"/>
            <a:ext cx="14224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FD2F00"/>
                </a:solidFill>
              </a:rPr>
              <a:t>Reflectivity (experimental)</a:t>
            </a:r>
          </a:p>
        </p:txBody>
      </p:sp>
      <p:pic>
        <p:nvPicPr>
          <p:cNvPr id="3079" name="Picture 7" descr="HAMSR_CLW_earl_20100902_1815_1905"/>
          <p:cNvPicPr>
            <a:picLocks noChangeAspect="1" noChangeArrowheads="1"/>
          </p:cNvPicPr>
          <p:nvPr/>
        </p:nvPicPr>
        <p:blipFill>
          <a:blip r:embed="rId9"/>
          <a:srcRect l="3903" t="5724" r="8588" b="7112"/>
          <a:stretch>
            <a:fillRect/>
          </a:stretch>
        </p:blipFill>
        <p:spPr bwMode="auto">
          <a:xfrm>
            <a:off x="123825" y="5087938"/>
            <a:ext cx="2100263" cy="1570037"/>
          </a:xfrm>
          <a:prstGeom prst="rect">
            <a:avLst/>
          </a:prstGeom>
          <a:noFill/>
        </p:spPr>
      </p:pic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684213" y="4938713"/>
            <a:ext cx="990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FD2F00"/>
                </a:solidFill>
              </a:rPr>
              <a:t>Cloud liquid water</a:t>
            </a:r>
          </a:p>
        </p:txBody>
      </p:sp>
      <p:pic>
        <p:nvPicPr>
          <p:cNvPr id="3080" name="Picture 8" descr="HAMSR_PWV_earl_20100902_1815_1905"/>
          <p:cNvPicPr>
            <a:picLocks noChangeAspect="1" noChangeArrowheads="1"/>
          </p:cNvPicPr>
          <p:nvPr/>
        </p:nvPicPr>
        <p:blipFill>
          <a:blip r:embed="rId10"/>
          <a:srcRect l="3644" t="5984" r="10410" b="7025"/>
          <a:stretch>
            <a:fillRect/>
          </a:stretch>
        </p:blipFill>
        <p:spPr bwMode="auto">
          <a:xfrm>
            <a:off x="527050" y="3787775"/>
            <a:ext cx="1277938" cy="971550"/>
          </a:xfrm>
          <a:prstGeom prst="rect">
            <a:avLst/>
          </a:prstGeom>
          <a:noFill/>
        </p:spPr>
      </p:pic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765175" y="3624263"/>
            <a:ext cx="9779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FD2F00"/>
                </a:solidFill>
              </a:rPr>
              <a:t>Precipitable water</a:t>
            </a:r>
          </a:p>
        </p:txBody>
      </p:sp>
      <p:pic>
        <p:nvPicPr>
          <p:cNvPr id="3078" name="Picture 6" descr="HAMSR_Earl_warm_core_anomaly_20100902_1814"/>
          <p:cNvPicPr>
            <a:picLocks noChangeAspect="1" noChangeArrowheads="1"/>
          </p:cNvPicPr>
          <p:nvPr/>
        </p:nvPicPr>
        <p:blipFill>
          <a:blip r:embed="rId11"/>
          <a:srcRect l="2863" t="6331" r="9044" b="1387"/>
          <a:stretch>
            <a:fillRect/>
          </a:stretch>
        </p:blipFill>
        <p:spPr bwMode="auto">
          <a:xfrm>
            <a:off x="304800" y="892175"/>
            <a:ext cx="1774825" cy="1395413"/>
          </a:xfrm>
          <a:prstGeom prst="rect">
            <a:avLst/>
          </a:prstGeom>
          <a:noFill/>
        </p:spPr>
      </p:pic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936625" y="730250"/>
            <a:ext cx="6921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FD2F00"/>
                </a:solidFill>
              </a:rPr>
              <a:t>Temperature</a:t>
            </a:r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>
            <a:off x="1339850" y="1936750"/>
            <a:ext cx="9525" cy="1458913"/>
          </a:xfrm>
          <a:prstGeom prst="line">
            <a:avLst/>
          </a:prstGeom>
          <a:noFill/>
          <a:ln w="9525">
            <a:solidFill>
              <a:srgbClr val="FD2F00"/>
            </a:solidFill>
            <a:prstDash val="dash"/>
            <a:round/>
            <a:headEnd type="oval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3956050" y="735013"/>
            <a:ext cx="13525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FD2F00"/>
                </a:solidFill>
              </a:rPr>
              <a:t>Brightness temperatures</a:t>
            </a:r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3765550" y="508000"/>
            <a:ext cx="16129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(All retrievals are preliminary)</a:t>
            </a:r>
          </a:p>
        </p:txBody>
      </p:sp>
      <p:pic>
        <p:nvPicPr>
          <p:cNvPr id="3111" name="Picture 39" descr="HAMSR_TB_CH01_1815_190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51088" y="914400"/>
            <a:ext cx="2439987" cy="1830388"/>
          </a:xfrm>
          <a:prstGeom prst="rect">
            <a:avLst/>
          </a:prstGeom>
          <a:noFill/>
        </p:spPr>
      </p:pic>
      <p:pic>
        <p:nvPicPr>
          <p:cNvPr id="3112" name="Picture 40" descr="HAMSR_TB_CH09_1815_190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38388" y="2884488"/>
            <a:ext cx="2439987" cy="1830387"/>
          </a:xfrm>
          <a:prstGeom prst="rect">
            <a:avLst/>
          </a:prstGeom>
          <a:noFill/>
        </p:spPr>
      </p:pic>
      <p:pic>
        <p:nvPicPr>
          <p:cNvPr id="3113" name="Picture 41" descr="HAMSR_TB_CH19_1815_190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46325" y="4959350"/>
            <a:ext cx="2439988" cy="1830388"/>
          </a:xfrm>
          <a:prstGeom prst="rect">
            <a:avLst/>
          </a:prstGeom>
          <a:noFill/>
        </p:spPr>
      </p:pic>
      <p:pic>
        <p:nvPicPr>
          <p:cNvPr id="3114" name="Picture 42" descr="HAMSR_TB_CH25_1815_190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46613" y="4960938"/>
            <a:ext cx="2439987" cy="1830387"/>
          </a:xfrm>
          <a:prstGeom prst="rect">
            <a:avLst/>
          </a:prstGeom>
          <a:noFill/>
        </p:spPr>
      </p:pic>
      <p:pic>
        <p:nvPicPr>
          <p:cNvPr id="3115" name="Picture 43" descr="HAMSR_TB_CH04_1815_190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635500" y="933450"/>
            <a:ext cx="2439988" cy="1830388"/>
          </a:xfrm>
          <a:prstGeom prst="rect">
            <a:avLst/>
          </a:prstGeom>
          <a:noFill/>
        </p:spPr>
      </p:pic>
      <p:pic>
        <p:nvPicPr>
          <p:cNvPr id="3116" name="Picture 44" descr="HAMSR_TB_CH13_1815_190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643438" y="2882900"/>
            <a:ext cx="2439987" cy="1830388"/>
          </a:xfrm>
          <a:prstGeom prst="rect">
            <a:avLst/>
          </a:prstGeom>
          <a:noFill/>
        </p:spPr>
      </p:pic>
      <p:sp>
        <p:nvSpPr>
          <p:cNvPr id="3121" name="Text Box 49"/>
          <p:cNvSpPr txBox="1">
            <a:spLocks noChangeArrowheads="1"/>
          </p:cNvSpPr>
          <p:nvPr/>
        </p:nvSpPr>
        <p:spPr bwMode="auto">
          <a:xfrm>
            <a:off x="731838" y="1528763"/>
            <a:ext cx="89535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/>
              <a:t>Up to 10 K</a:t>
            </a:r>
          </a:p>
          <a:p>
            <a:pPr algn="ctr"/>
            <a:r>
              <a:rPr lang="en-US" sz="800"/>
              <a:t>warm core anomaly</a:t>
            </a:r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1073150" y="3135313"/>
            <a:ext cx="5302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rgbClr val="FD2F00"/>
                </a:solidFill>
              </a:rPr>
              <a:t>Tb anomaly</a:t>
            </a:r>
          </a:p>
        </p:txBody>
      </p:sp>
      <p:sp>
        <p:nvSpPr>
          <p:cNvPr id="3124" name="Text Box 52"/>
          <p:cNvSpPr txBox="1">
            <a:spLocks noChangeArrowheads="1"/>
          </p:cNvSpPr>
          <p:nvPr/>
        </p:nvSpPr>
        <p:spPr bwMode="auto">
          <a:xfrm>
            <a:off x="2746375" y="1185863"/>
            <a:ext cx="261938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FD2F00"/>
                </a:solidFill>
              </a:rPr>
              <a:t>Ch. 01</a:t>
            </a:r>
          </a:p>
        </p:txBody>
      </p:sp>
      <p:sp>
        <p:nvSpPr>
          <p:cNvPr id="3125" name="Text Box 53"/>
          <p:cNvSpPr txBox="1">
            <a:spLocks noChangeArrowheads="1"/>
          </p:cNvSpPr>
          <p:nvPr/>
        </p:nvSpPr>
        <p:spPr bwMode="auto">
          <a:xfrm>
            <a:off x="5037138" y="1196975"/>
            <a:ext cx="261937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FD2F00"/>
                </a:solidFill>
              </a:rPr>
              <a:t>Ch. 04</a:t>
            </a:r>
          </a:p>
        </p:txBody>
      </p:sp>
      <p:sp>
        <p:nvSpPr>
          <p:cNvPr id="3126" name="Text Box 54"/>
          <p:cNvSpPr txBox="1">
            <a:spLocks noChangeArrowheads="1"/>
          </p:cNvSpPr>
          <p:nvPr/>
        </p:nvSpPr>
        <p:spPr bwMode="auto">
          <a:xfrm>
            <a:off x="2713038" y="3159125"/>
            <a:ext cx="261937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FD2F00"/>
                </a:solidFill>
              </a:rPr>
              <a:t>Ch. 09</a:t>
            </a:r>
          </a:p>
        </p:txBody>
      </p:sp>
      <p:sp>
        <p:nvSpPr>
          <p:cNvPr id="3127" name="Text Box 55"/>
          <p:cNvSpPr txBox="1">
            <a:spLocks noChangeArrowheads="1"/>
          </p:cNvSpPr>
          <p:nvPr/>
        </p:nvSpPr>
        <p:spPr bwMode="auto">
          <a:xfrm>
            <a:off x="5022850" y="3148013"/>
            <a:ext cx="261938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FD2F00"/>
                </a:solidFill>
              </a:rPr>
              <a:t>Ch. 13</a:t>
            </a:r>
          </a:p>
        </p:txBody>
      </p:sp>
      <p:sp>
        <p:nvSpPr>
          <p:cNvPr id="3128" name="Text Box 56"/>
          <p:cNvSpPr txBox="1">
            <a:spLocks noChangeArrowheads="1"/>
          </p:cNvSpPr>
          <p:nvPr/>
        </p:nvSpPr>
        <p:spPr bwMode="auto">
          <a:xfrm>
            <a:off x="2727325" y="5238750"/>
            <a:ext cx="261938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FD2F00"/>
                </a:solidFill>
              </a:rPr>
              <a:t>Ch. 19</a:t>
            </a:r>
          </a:p>
        </p:txBody>
      </p:sp>
      <p:sp>
        <p:nvSpPr>
          <p:cNvPr id="3129" name="Text Box 57"/>
          <p:cNvSpPr txBox="1">
            <a:spLocks noChangeArrowheads="1"/>
          </p:cNvSpPr>
          <p:nvPr/>
        </p:nvSpPr>
        <p:spPr bwMode="auto">
          <a:xfrm>
            <a:off x="5033963" y="5245100"/>
            <a:ext cx="261937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rgbClr val="FD2F00"/>
                </a:solidFill>
              </a:rPr>
              <a:t>Ch. 25</a:t>
            </a:r>
          </a:p>
        </p:txBody>
      </p:sp>
      <p:sp>
        <p:nvSpPr>
          <p:cNvPr id="3130" name="Oval 58"/>
          <p:cNvSpPr>
            <a:spLocks noChangeArrowheads="1"/>
          </p:cNvSpPr>
          <p:nvPr/>
        </p:nvSpPr>
        <p:spPr bwMode="auto">
          <a:xfrm>
            <a:off x="671513" y="1011238"/>
            <a:ext cx="473075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1" name="Line 59"/>
          <p:cNvSpPr>
            <a:spLocks noChangeShapeType="1"/>
          </p:cNvSpPr>
          <p:nvPr/>
        </p:nvSpPr>
        <p:spPr bwMode="auto">
          <a:xfrm>
            <a:off x="925513" y="1239838"/>
            <a:ext cx="90487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2" name="Oval 60"/>
          <p:cNvSpPr>
            <a:spLocks noChangeArrowheads="1"/>
          </p:cNvSpPr>
          <p:nvPr/>
        </p:nvSpPr>
        <p:spPr bwMode="auto">
          <a:xfrm>
            <a:off x="928688" y="4211638"/>
            <a:ext cx="338137" cy="427037"/>
          </a:xfrm>
          <a:prstGeom prst="ellips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3" name="Line 61"/>
          <p:cNvSpPr>
            <a:spLocks noChangeShapeType="1"/>
          </p:cNvSpPr>
          <p:nvPr/>
        </p:nvSpPr>
        <p:spPr bwMode="auto">
          <a:xfrm flipH="1" flipV="1">
            <a:off x="1116013" y="4059238"/>
            <a:ext cx="14287" cy="153987"/>
          </a:xfrm>
          <a:prstGeom prst="lin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4" name="Text Box 62"/>
          <p:cNvSpPr txBox="1">
            <a:spLocks noChangeArrowheads="1"/>
          </p:cNvSpPr>
          <p:nvPr/>
        </p:nvSpPr>
        <p:spPr bwMode="auto">
          <a:xfrm>
            <a:off x="847725" y="3903663"/>
            <a:ext cx="574675" cy="131762"/>
          </a:xfrm>
          <a:prstGeom prst="rect">
            <a:avLst/>
          </a:prstGeom>
          <a:noFill/>
          <a:ln w="9525">
            <a:solidFill>
              <a:srgbClr val="FD2F00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solidFill>
                  <a:srgbClr val="FD2F00"/>
                </a:solidFill>
              </a:rPr>
              <a:t>4-5 cm TPW</a:t>
            </a:r>
          </a:p>
        </p:txBody>
      </p:sp>
      <p:sp>
        <p:nvSpPr>
          <p:cNvPr id="3135" name="Oval 63"/>
          <p:cNvSpPr>
            <a:spLocks noChangeArrowheads="1"/>
          </p:cNvSpPr>
          <p:nvPr/>
        </p:nvSpPr>
        <p:spPr bwMode="auto">
          <a:xfrm>
            <a:off x="836613" y="5857875"/>
            <a:ext cx="338137" cy="188913"/>
          </a:xfrm>
          <a:prstGeom prst="ellips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6" name="Line 64"/>
          <p:cNvSpPr>
            <a:spLocks noChangeShapeType="1"/>
          </p:cNvSpPr>
          <p:nvPr/>
        </p:nvSpPr>
        <p:spPr bwMode="auto">
          <a:xfrm flipH="1" flipV="1">
            <a:off x="771525" y="5468938"/>
            <a:ext cx="155575" cy="393700"/>
          </a:xfrm>
          <a:prstGeom prst="lin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7" name="Text Box 65"/>
          <p:cNvSpPr txBox="1">
            <a:spLocks noChangeArrowheads="1"/>
          </p:cNvSpPr>
          <p:nvPr/>
        </p:nvSpPr>
        <p:spPr bwMode="auto">
          <a:xfrm>
            <a:off x="388938" y="5321300"/>
            <a:ext cx="788987" cy="131763"/>
          </a:xfrm>
          <a:prstGeom prst="rect">
            <a:avLst/>
          </a:prstGeom>
          <a:noFill/>
          <a:ln w="9525">
            <a:solidFill>
              <a:srgbClr val="FD2F00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solidFill>
                  <a:srgbClr val="FD2F00"/>
                </a:solidFill>
              </a:rPr>
              <a:t>Up to 2 mm LWC</a:t>
            </a:r>
          </a:p>
        </p:txBody>
      </p:sp>
      <p:sp>
        <p:nvSpPr>
          <p:cNvPr id="3138" name="Oval 66"/>
          <p:cNvSpPr>
            <a:spLocks noChangeArrowheads="1"/>
          </p:cNvSpPr>
          <p:nvPr/>
        </p:nvSpPr>
        <p:spPr bwMode="auto">
          <a:xfrm>
            <a:off x="7466013" y="5480050"/>
            <a:ext cx="338137" cy="427038"/>
          </a:xfrm>
          <a:prstGeom prst="ellips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9" name="Oval 67"/>
          <p:cNvSpPr>
            <a:spLocks noChangeArrowheads="1"/>
          </p:cNvSpPr>
          <p:nvPr/>
        </p:nvSpPr>
        <p:spPr bwMode="auto">
          <a:xfrm>
            <a:off x="7993063" y="5611813"/>
            <a:ext cx="338137" cy="427037"/>
          </a:xfrm>
          <a:prstGeom prst="ellips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0" name="Oval 68"/>
          <p:cNvSpPr>
            <a:spLocks noChangeArrowheads="1"/>
          </p:cNvSpPr>
          <p:nvPr/>
        </p:nvSpPr>
        <p:spPr bwMode="auto">
          <a:xfrm>
            <a:off x="7837488" y="4394200"/>
            <a:ext cx="338137" cy="427038"/>
          </a:xfrm>
          <a:prstGeom prst="ellips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1" name="Oval 69"/>
          <p:cNvSpPr>
            <a:spLocks noChangeArrowheads="1"/>
          </p:cNvSpPr>
          <p:nvPr/>
        </p:nvSpPr>
        <p:spPr bwMode="auto">
          <a:xfrm>
            <a:off x="7504113" y="4772025"/>
            <a:ext cx="476250" cy="292100"/>
          </a:xfrm>
          <a:prstGeom prst="ellips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2" name="Text Box 70"/>
          <p:cNvSpPr txBox="1">
            <a:spLocks noChangeArrowheads="1"/>
          </p:cNvSpPr>
          <p:nvPr/>
        </p:nvSpPr>
        <p:spPr bwMode="auto">
          <a:xfrm>
            <a:off x="8367713" y="4727575"/>
            <a:ext cx="619125" cy="376238"/>
          </a:xfrm>
          <a:prstGeom prst="rect">
            <a:avLst/>
          </a:prstGeom>
          <a:noFill/>
          <a:ln w="9525">
            <a:solidFill>
              <a:srgbClr val="FD2F00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solidFill>
                  <a:srgbClr val="FD2F00"/>
                </a:solidFill>
              </a:rPr>
              <a:t>Significant</a:t>
            </a:r>
          </a:p>
          <a:p>
            <a:pPr algn="ctr"/>
            <a:r>
              <a:rPr lang="en-US" sz="800">
                <a:solidFill>
                  <a:srgbClr val="FD2F00"/>
                </a:solidFill>
              </a:rPr>
              <a:t>convection &amp; </a:t>
            </a:r>
          </a:p>
          <a:p>
            <a:pPr algn="ctr"/>
            <a:r>
              <a:rPr lang="en-US" sz="800">
                <a:solidFill>
                  <a:srgbClr val="FD2F00"/>
                </a:solidFill>
              </a:rPr>
              <a:t>precipitation</a:t>
            </a:r>
          </a:p>
        </p:txBody>
      </p:sp>
      <p:sp>
        <p:nvSpPr>
          <p:cNvPr id="3143" name="Line 71"/>
          <p:cNvSpPr>
            <a:spLocks noChangeShapeType="1"/>
          </p:cNvSpPr>
          <p:nvPr/>
        </p:nvSpPr>
        <p:spPr bwMode="auto">
          <a:xfrm flipV="1">
            <a:off x="7699375" y="4940300"/>
            <a:ext cx="627063" cy="547688"/>
          </a:xfrm>
          <a:prstGeom prst="lin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4" name="Line 72"/>
          <p:cNvSpPr>
            <a:spLocks noChangeShapeType="1"/>
          </p:cNvSpPr>
          <p:nvPr/>
        </p:nvSpPr>
        <p:spPr bwMode="auto">
          <a:xfrm flipH="1">
            <a:off x="8172450" y="4945063"/>
            <a:ext cx="153988" cy="657225"/>
          </a:xfrm>
          <a:prstGeom prst="lin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5" name="Line 73"/>
          <p:cNvSpPr>
            <a:spLocks noChangeShapeType="1"/>
          </p:cNvSpPr>
          <p:nvPr/>
        </p:nvSpPr>
        <p:spPr bwMode="auto">
          <a:xfrm flipH="1" flipV="1">
            <a:off x="8132763" y="4746625"/>
            <a:ext cx="204787" cy="198438"/>
          </a:xfrm>
          <a:prstGeom prst="lin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6" name="Line 74"/>
          <p:cNvSpPr>
            <a:spLocks noChangeShapeType="1"/>
          </p:cNvSpPr>
          <p:nvPr/>
        </p:nvSpPr>
        <p:spPr bwMode="auto">
          <a:xfrm flipH="1" flipV="1">
            <a:off x="7988300" y="4930775"/>
            <a:ext cx="349250" cy="9525"/>
          </a:xfrm>
          <a:prstGeom prst="line">
            <a:avLst/>
          </a:prstGeom>
          <a:noFill/>
          <a:ln w="9525">
            <a:solidFill>
              <a:srgbClr val="FD2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248400" y="6488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Courtesy Bjorn </a:t>
            </a:r>
            <a:r>
              <a:rPr lang="en-US" i="1" dirty="0" err="1" smtClean="0">
                <a:solidFill>
                  <a:srgbClr val="0000FF"/>
                </a:solidFill>
              </a:rPr>
              <a:t>Lambrigtsen</a:t>
            </a:r>
            <a:endParaRPr lang="en-US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H_EZ_LR_M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171434" y="-762000"/>
            <a:ext cx="11382234" cy="6259790"/>
          </a:xfrm>
        </p:spPr>
      </p:pic>
      <p:sp>
        <p:nvSpPr>
          <p:cNvPr id="5" name="TextBox 4"/>
          <p:cNvSpPr txBox="1"/>
          <p:nvPr/>
        </p:nvSpPr>
        <p:spPr>
          <a:xfrm>
            <a:off x="152400" y="54102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Gerry </a:t>
            </a:r>
            <a:r>
              <a:rPr lang="en-US" dirty="0" err="1" smtClean="0"/>
              <a:t>Heymsfield</a:t>
            </a:r>
            <a:r>
              <a:rPr lang="en-US" dirty="0" smtClean="0"/>
              <a:t> 		Ed Zipser	            Liz Ritchie		   Mike Black</a:t>
            </a:r>
          </a:p>
          <a:p>
            <a:r>
              <a:rPr lang="en-US" dirty="0" smtClean="0"/>
              <a:t>			</a:t>
            </a:r>
          </a:p>
          <a:p>
            <a:r>
              <a:rPr lang="en-US" dirty="0" smtClean="0"/>
              <a:t>			</a:t>
            </a:r>
            <a:r>
              <a:rPr lang="en-US" sz="2000" i="1" dirty="0" smtClean="0">
                <a:solidFill>
                  <a:srgbClr val="0000FF"/>
                </a:solidFill>
              </a:rPr>
              <a:t>…a cooperative effort!... </a:t>
            </a:r>
            <a:endParaRPr lang="en-US" sz="20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Karl_allflytrac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8388350" cy="6302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0080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This made all the planning worthwhile! Karl 2010: All Flight tracks (almost) Sept 11-17    </a:t>
            </a:r>
            <a:r>
              <a:rPr lang="en-US" sz="1600" i="1" dirty="0" smtClean="0">
                <a:solidFill>
                  <a:srgbClr val="0000FF"/>
                </a:solidFill>
              </a:rPr>
              <a:t>Courtesy Scott Braun</a:t>
            </a:r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 a:c sched Karl 11-13 Sept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6793" b="-6793"/>
          <a:stretch>
            <a:fillRect/>
          </a:stretch>
        </p:blipFill>
        <p:spPr>
          <a:xfrm>
            <a:off x="41535" y="152400"/>
            <a:ext cx="9060930" cy="4983163"/>
          </a:xfrm>
        </p:spPr>
      </p:pic>
      <p:sp>
        <p:nvSpPr>
          <p:cNvPr id="5" name="TextBox 4"/>
          <p:cNvSpPr txBox="1"/>
          <p:nvPr/>
        </p:nvSpPr>
        <p:spPr>
          <a:xfrm>
            <a:off x="1752600" y="51054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flights into pre-Karl, 11 – 13 September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did we do during hurricane season 2010?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2400" dirty="0" smtClean="0">
                <a:solidFill>
                  <a:schemeClr val="bg1"/>
                </a:solidFill>
              </a:rPr>
              <a:t>NSF/NCAR PREDICT (PRE-Depression 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Investigation of Cloud Systems of the Tropics)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NASA GRIP (Genesis and Rapid Intensification 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Processes)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NOAA IFEX (Intensity Forecasting Experiment)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GOALS:  Remarkably Similar…..</a:t>
            </a:r>
            <a:r>
              <a:rPr lang="en-US" sz="2400" i="1" dirty="0" smtClean="0">
                <a:solidFill>
                  <a:schemeClr val="bg1"/>
                </a:solidFill>
              </a:rPr>
              <a:t>Not a coincidence!</a:t>
            </a:r>
          </a:p>
          <a:p>
            <a:endParaRPr lang="en-US" dirty="0"/>
          </a:p>
        </p:txBody>
      </p:sp>
      <p:pic>
        <p:nvPicPr>
          <p:cNvPr id="5" name="Picture 4" descr="PREDICT logo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619572"/>
            <a:ext cx="1685385" cy="1256897"/>
          </a:xfrm>
          <a:prstGeom prst="rect">
            <a:avLst/>
          </a:prstGeom>
        </p:spPr>
      </p:pic>
      <p:pic>
        <p:nvPicPr>
          <p:cNvPr id="6" name="Picture 5" descr="GRIP logo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1" y="2815968"/>
            <a:ext cx="1676399" cy="1298832"/>
          </a:xfrm>
          <a:prstGeom prst="rect">
            <a:avLst/>
          </a:prstGeom>
        </p:spPr>
      </p:pic>
      <p:pic>
        <p:nvPicPr>
          <p:cNvPr id="7" name="Picture 6" descr="IFEX logo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778" y="4191000"/>
            <a:ext cx="1550822" cy="1420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 a:c sched Karl 12-14 Sept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129" r="-1129"/>
          <a:stretch>
            <a:fillRect/>
          </a:stretch>
        </p:blipFill>
        <p:spPr>
          <a:xfrm>
            <a:off x="-97021" y="76200"/>
            <a:ext cx="9338042" cy="5135563"/>
          </a:xfrm>
        </p:spPr>
      </p:pic>
      <p:sp>
        <p:nvSpPr>
          <p:cNvPr id="5" name="TextBox 4"/>
          <p:cNvSpPr txBox="1"/>
          <p:nvPr/>
        </p:nvSpPr>
        <p:spPr>
          <a:xfrm>
            <a:off x="1890968" y="5410200"/>
            <a:ext cx="671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flights into pre-Karl and TS Karl, 13 – 14 September 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ll-a:c schedule Karl 9:16-17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844" r="-1844"/>
          <a:stretch>
            <a:fillRect/>
          </a:stretch>
        </p:blipFill>
        <p:spPr>
          <a:xfrm>
            <a:off x="-152400" y="76200"/>
            <a:ext cx="9469621" cy="5207927"/>
          </a:xfrm>
        </p:spPr>
      </p:pic>
      <p:sp>
        <p:nvSpPr>
          <p:cNvPr id="5" name="TextBox 4"/>
          <p:cNvSpPr txBox="1"/>
          <p:nvPr/>
        </p:nvSpPr>
        <p:spPr>
          <a:xfrm>
            <a:off x="1524000" y="54102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flights into Hurricane Karl, 16 – 17 September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865188"/>
            <a:ext cx="19970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865188"/>
            <a:ext cx="1982787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6188" y="865188"/>
            <a:ext cx="2001837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250" y="865188"/>
            <a:ext cx="1973263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300" y="3451225"/>
            <a:ext cx="199707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06938" y="3451225"/>
            <a:ext cx="2012950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78625" y="3451225"/>
            <a:ext cx="2020888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6188" y="3451225"/>
            <a:ext cx="202882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152400"/>
            <a:ext cx="8320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   Major Science Questions: Why did Karl take so long to form? </a:t>
            </a:r>
          </a:p>
          <a:p>
            <a:r>
              <a:rPr lang="en-US" dirty="0" smtClean="0"/>
              <a:t>What was the time evolution of inner core moistening? </a:t>
            </a:r>
            <a:r>
              <a:rPr lang="en-US" dirty="0" smtClean="0"/>
              <a:t>Did the convective bursts help?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29400" y="5943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Courtesy Jon </a:t>
            </a:r>
            <a:r>
              <a:rPr lang="en-US" sz="1600" i="1" dirty="0" err="1" smtClean="0">
                <a:solidFill>
                  <a:srgbClr val="0000FF"/>
                </a:solidFill>
              </a:rPr>
              <a:t>Zawislak</a:t>
            </a:r>
            <a:endParaRPr lang="en-US" sz="16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925" y="901700"/>
            <a:ext cx="20113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901700"/>
            <a:ext cx="2001838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9788" y="901700"/>
            <a:ext cx="1985962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7925" y="3503613"/>
            <a:ext cx="19875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6225" y="3519488"/>
            <a:ext cx="19859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9425" y="3467100"/>
            <a:ext cx="20447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8475" y="901700"/>
            <a:ext cx="202565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92638" y="3467100"/>
            <a:ext cx="20431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6534150" y="4195763"/>
            <a:ext cx="552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charset="0"/>
              </a:rPr>
              <a:t>TD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000" y="6019800"/>
            <a:ext cx="227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Courtesy Jon </a:t>
            </a:r>
            <a:r>
              <a:rPr lang="en-US" i="1" dirty="0" err="1" smtClean="0">
                <a:solidFill>
                  <a:srgbClr val="0000FF"/>
                </a:solidFill>
              </a:rPr>
              <a:t>Zawislak</a:t>
            </a:r>
            <a:endParaRPr lang="en-US" i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32300"/>
            <a:ext cx="2808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511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1150" y="0"/>
            <a:ext cx="337343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9525" y="0"/>
            <a:ext cx="278447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22500"/>
            <a:ext cx="280828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9525" y="2254250"/>
            <a:ext cx="27844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08288" y="4432300"/>
            <a:ext cx="34163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69050" y="4422775"/>
            <a:ext cx="2794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1150" y="2254250"/>
            <a:ext cx="339407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934200" y="6477000"/>
            <a:ext cx="227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Courtesy Jon </a:t>
            </a:r>
            <a:r>
              <a:rPr lang="en-US" i="1" dirty="0" err="1" smtClean="0">
                <a:solidFill>
                  <a:srgbClr val="0000FF"/>
                </a:solidFill>
              </a:rPr>
              <a:t>Zawislak</a:t>
            </a:r>
            <a:endParaRPr lang="en-US" i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1938" y="-19050"/>
            <a:ext cx="3297237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3163" y="-19050"/>
            <a:ext cx="289083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41550"/>
            <a:ext cx="27559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5700" y="2176463"/>
            <a:ext cx="2889250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65425" y="4376738"/>
            <a:ext cx="3389313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4950" y="2195513"/>
            <a:ext cx="3341688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376738"/>
            <a:ext cx="28257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72213" y="4376738"/>
            <a:ext cx="283051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27971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486400" y="6400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Courtesy Jon </a:t>
            </a:r>
            <a:r>
              <a:rPr lang="en-US" i="1" dirty="0" err="1" smtClean="0">
                <a:solidFill>
                  <a:srgbClr val="0000FF"/>
                </a:solidFill>
              </a:rPr>
              <a:t>Zawislak</a:t>
            </a:r>
            <a:endParaRPr lang="en-US" i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Major </a:t>
            </a:r>
            <a:r>
              <a:rPr lang="en-US" dirty="0" smtClean="0"/>
              <a:t>Science Questions: Why did Karl take so long to form? </a:t>
            </a:r>
          </a:p>
          <a:p>
            <a:pPr>
              <a:buNone/>
            </a:pPr>
            <a:r>
              <a:rPr lang="en-US" dirty="0" smtClean="0"/>
              <a:t>What was the time evolution of inner core moistening? Did the convective bursts help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STAY TUNED: WORK IS JUST GETTING STARTED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R2_AT_100914_0108Z-0122Z_C-1-7-3-10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656" b="-2656"/>
          <a:stretch>
            <a:fillRect/>
          </a:stretch>
        </p:blipFill>
        <p:spPr>
          <a:xfrm>
            <a:off x="41535" y="1036637"/>
            <a:ext cx="9892261" cy="5440363"/>
          </a:xfrm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8031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great data obtained by APR-2 when the DC-8 pilot preferred penetration </a:t>
            </a:r>
          </a:p>
          <a:p>
            <a:r>
              <a:rPr lang="en-US" dirty="0" smtClean="0"/>
              <a:t>of an active thunderstorm/MCS complex over Haiti to entering Cuban air </a:t>
            </a:r>
            <a:r>
              <a:rPr lang="en-US" dirty="0" smtClean="0"/>
              <a:t>space</a:t>
            </a:r>
          </a:p>
          <a:p>
            <a:r>
              <a:rPr lang="en-US" dirty="0" smtClean="0"/>
              <a:t>			     </a:t>
            </a:r>
            <a:r>
              <a:rPr lang="en-US" sz="1600" i="1" dirty="0" smtClean="0">
                <a:solidFill>
                  <a:srgbClr val="0000FF"/>
                </a:solidFill>
              </a:rPr>
              <a:t>Courtesy Simone </a:t>
            </a:r>
            <a:r>
              <a:rPr lang="en-US" sz="1600" i="1" dirty="0" err="1" smtClean="0">
                <a:solidFill>
                  <a:srgbClr val="0000FF"/>
                </a:solidFill>
              </a:rPr>
              <a:t>Tanelli</a:t>
            </a:r>
            <a:r>
              <a:rPr lang="en-US" sz="1600" i="1" dirty="0" smtClean="0">
                <a:solidFill>
                  <a:srgbClr val="0000FF"/>
                </a:solidFill>
              </a:rPr>
              <a:t> and APR-2 team from JPL</a:t>
            </a:r>
            <a:endParaRPr lang="en-US" sz="16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00200"/>
            <a:ext cx="918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(Cuban air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Space here)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ankMarks_P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066800" y="0"/>
            <a:ext cx="11139258" cy="6126163"/>
          </a:xfrm>
        </p:spPr>
      </p:pic>
      <p:sp>
        <p:nvSpPr>
          <p:cNvPr id="5" name="TextBox 4"/>
          <p:cNvSpPr txBox="1"/>
          <p:nvPr/>
        </p:nvSpPr>
        <p:spPr>
          <a:xfrm>
            <a:off x="2362200" y="55626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….Frank Marks can bring anyone to his knees….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07975" y="253631"/>
            <a:ext cx="7772400" cy="1054934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Mission and Science Overview:</a:t>
            </a:r>
            <a:br>
              <a:rPr lang="en-US" sz="3200" dirty="0" smtClean="0"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Summary of GRIP Science Objectives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58799" y="1616469"/>
            <a:ext cx="8410575" cy="4753220"/>
          </a:xfrm>
        </p:spPr>
        <p:txBody>
          <a:bodyPr/>
          <a:lstStyle/>
          <a:p>
            <a:r>
              <a:rPr lang="en-US" sz="2400" b="0" dirty="0" smtClean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Genesis: </a:t>
            </a:r>
            <a:r>
              <a:rPr lang="en-US" sz="2400" b="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Distinguish the role of the larger-scale environment vs. </a:t>
            </a:r>
            <a:r>
              <a:rPr lang="en-US" sz="2400" b="0" dirty="0" err="1" smtClean="0">
                <a:latin typeface="Arial" pitchFamily="34" charset="0"/>
                <a:ea typeface="Arial" pitchFamily="34" charset="0"/>
                <a:cs typeface="Arial" pitchFamily="34" charset="0"/>
              </a:rPr>
              <a:t>meso</a:t>
            </a:r>
            <a:r>
              <a:rPr lang="en-US" sz="2400" b="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-convective processes near the putative developing center. </a:t>
            </a:r>
          </a:p>
          <a:p>
            <a:endParaRPr lang="en-US" sz="2400" b="0" dirty="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r>
              <a:rPr lang="en-US" sz="2400" b="0" dirty="0" smtClean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Rapid Intensification:  </a:t>
            </a:r>
            <a:r>
              <a:rPr lang="en-US" sz="2400" b="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Relative role of environmental vs. inner core processes?  Is RI predictable?</a:t>
            </a:r>
          </a:p>
          <a:p>
            <a:endParaRPr lang="en-US" sz="2400" b="0" dirty="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r>
              <a:rPr lang="en-US" sz="2400" b="0" dirty="0" smtClean="0">
                <a:solidFill>
                  <a:srgbClr val="0000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Test-bed: </a:t>
            </a:r>
            <a:r>
              <a:rPr lang="en-US" sz="2400" b="0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Evaluate candidate technologies for remote sensing from aircraft and from satellites.  Wind lidar, high frequency passive microwave, dual-frequency radars, Global Hawk itself.</a:t>
            </a:r>
          </a:p>
          <a:p>
            <a:endParaRPr lang="en-US" dirty="0" smtClean="0"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pic>
        <p:nvPicPr>
          <p:cNvPr id="27652" name="Picture 7" descr="mission_graph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32688" y="215900"/>
            <a:ext cx="14366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n-US" b="1" dirty="0" smtClean="0"/>
              <a:t>GLOBAL HAWK</a:t>
            </a:r>
            <a:endParaRPr lang="en-US" sz="3600" b="1" dirty="0" smtClean="0"/>
          </a:p>
          <a:p>
            <a:endParaRPr lang="en-US" dirty="0"/>
          </a:p>
        </p:txBody>
      </p:sp>
      <p:pic>
        <p:nvPicPr>
          <p:cNvPr id="4" name="Picture 3" descr="GRIP_banner 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228600"/>
            <a:ext cx="7176796" cy="990600"/>
          </a:xfrm>
          <a:prstGeom prst="rect">
            <a:avLst/>
          </a:prstGeom>
        </p:spPr>
      </p:pic>
      <p:pic>
        <p:nvPicPr>
          <p:cNvPr id="5" name="Picture 4" descr="NAS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28600"/>
            <a:ext cx="1304925" cy="1076325"/>
          </a:xfrm>
          <a:prstGeom prst="rect">
            <a:avLst/>
          </a:prstGeom>
        </p:spPr>
      </p:pic>
      <p:grpSp>
        <p:nvGrpSpPr>
          <p:cNvPr id="33" name="Group 74"/>
          <p:cNvGrpSpPr>
            <a:grpSpLocks/>
          </p:cNvGrpSpPr>
          <p:nvPr/>
        </p:nvGrpSpPr>
        <p:grpSpPr bwMode="auto">
          <a:xfrm>
            <a:off x="0" y="2209800"/>
            <a:ext cx="7924800" cy="1294181"/>
            <a:chOff x="282" y="688"/>
            <a:chExt cx="5104" cy="2014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2182" y="1691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35" name="Picture 249" descr="GH Payload Zones - Port - no labels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" y="688"/>
              <a:ext cx="5012" cy="1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3371"/>
            <p:cNvSpPr>
              <a:spLocks noChangeArrowheads="1"/>
            </p:cNvSpPr>
            <p:nvPr/>
          </p:nvSpPr>
          <p:spPr bwMode="auto">
            <a:xfrm>
              <a:off x="2037" y="1990"/>
              <a:ext cx="65" cy="21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alibri" pitchFamily="26" charset="0"/>
                </a:rPr>
                <a:t>25</a:t>
              </a:r>
              <a:endParaRPr lang="en-US" sz="800">
                <a:latin typeface="Calibri" pitchFamily="26" charset="0"/>
              </a:endParaRPr>
            </a:p>
          </p:txBody>
        </p:sp>
        <p:sp>
          <p:nvSpPr>
            <p:cNvPr id="37" name="Rectangle 3262"/>
            <p:cNvSpPr>
              <a:spLocks noChangeArrowheads="1"/>
            </p:cNvSpPr>
            <p:nvPr/>
          </p:nvSpPr>
          <p:spPr bwMode="auto">
            <a:xfrm>
              <a:off x="880" y="1886"/>
              <a:ext cx="32" cy="21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alibri" pitchFamily="26" charset="0"/>
                </a:rPr>
                <a:t>3</a:t>
              </a:r>
              <a:endParaRPr lang="en-US" sz="800">
                <a:latin typeface="Calibri" pitchFamily="26" charset="0"/>
              </a:endParaRPr>
            </a:p>
          </p:txBody>
        </p:sp>
        <p:sp>
          <p:nvSpPr>
            <p:cNvPr id="38" name="Rectangle 3256"/>
            <p:cNvSpPr>
              <a:spLocks noChangeArrowheads="1"/>
            </p:cNvSpPr>
            <p:nvPr/>
          </p:nvSpPr>
          <p:spPr bwMode="auto">
            <a:xfrm>
              <a:off x="654" y="1549"/>
              <a:ext cx="32" cy="21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alibri" pitchFamily="26" charset="0"/>
                </a:rPr>
                <a:t>7</a:t>
              </a:r>
              <a:endParaRPr lang="en-US" sz="800">
                <a:latin typeface="Calibri" pitchFamily="26" charset="0"/>
              </a:endParaRPr>
            </a:p>
          </p:txBody>
        </p:sp>
        <p:sp>
          <p:nvSpPr>
            <p:cNvPr id="39" name="Rectangle 3492"/>
            <p:cNvSpPr>
              <a:spLocks noChangeArrowheads="1"/>
            </p:cNvSpPr>
            <p:nvPr/>
          </p:nvSpPr>
          <p:spPr bwMode="auto">
            <a:xfrm>
              <a:off x="1450" y="1759"/>
              <a:ext cx="87" cy="10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alibri" pitchFamily="26" charset="0"/>
                </a:rPr>
                <a:t>11</a:t>
              </a:r>
              <a:endParaRPr lang="en-US" sz="800">
                <a:latin typeface="Calibri" pitchFamily="26" charset="0"/>
              </a:endParaRPr>
            </a:p>
          </p:txBody>
        </p:sp>
        <p:sp>
          <p:nvSpPr>
            <p:cNvPr id="40" name="Rectangle 3493"/>
            <p:cNvSpPr>
              <a:spLocks noChangeArrowheads="1"/>
            </p:cNvSpPr>
            <p:nvPr/>
          </p:nvSpPr>
          <p:spPr bwMode="auto">
            <a:xfrm>
              <a:off x="1665" y="1759"/>
              <a:ext cx="92" cy="10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 dirty="0">
                  <a:solidFill>
                    <a:srgbClr val="000000"/>
                  </a:solidFill>
                  <a:latin typeface="Calibri" pitchFamily="26" charset="0"/>
                </a:rPr>
                <a:t>13</a:t>
              </a:r>
            </a:p>
          </p:txBody>
        </p:sp>
        <p:sp>
          <p:nvSpPr>
            <p:cNvPr id="41" name="Rectangle 3526"/>
            <p:cNvSpPr>
              <a:spLocks noChangeArrowheads="1"/>
            </p:cNvSpPr>
            <p:nvPr/>
          </p:nvSpPr>
          <p:spPr bwMode="auto">
            <a:xfrm>
              <a:off x="4517" y="1812"/>
              <a:ext cx="65" cy="21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alibri" pitchFamily="26" charset="0"/>
                </a:rPr>
                <a:t>61</a:t>
              </a:r>
              <a:endParaRPr lang="en-US" sz="800">
                <a:latin typeface="Calibri" pitchFamily="26" charset="0"/>
              </a:endParaRPr>
            </a:p>
          </p:txBody>
        </p:sp>
        <p:sp>
          <p:nvSpPr>
            <p:cNvPr id="42" name="Rectangle 3262"/>
            <p:cNvSpPr>
              <a:spLocks noChangeArrowheads="1"/>
            </p:cNvSpPr>
            <p:nvPr/>
          </p:nvSpPr>
          <p:spPr bwMode="auto">
            <a:xfrm>
              <a:off x="590" y="1737"/>
              <a:ext cx="32" cy="21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alibri" pitchFamily="26" charset="0"/>
                </a:rPr>
                <a:t>1</a:t>
              </a:r>
              <a:endParaRPr lang="en-US" sz="800">
                <a:latin typeface="Calibri" pitchFamily="26" charset="0"/>
              </a:endParaRPr>
            </a:p>
          </p:txBody>
        </p:sp>
        <p:sp>
          <p:nvSpPr>
            <p:cNvPr id="43" name="Rectangle 3256"/>
            <p:cNvSpPr>
              <a:spLocks noChangeArrowheads="1"/>
            </p:cNvSpPr>
            <p:nvPr/>
          </p:nvSpPr>
          <p:spPr bwMode="auto">
            <a:xfrm>
              <a:off x="1601" y="1417"/>
              <a:ext cx="65" cy="21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alibri" pitchFamily="26" charset="0"/>
                </a:rPr>
                <a:t>27</a:t>
              </a:r>
              <a:endParaRPr lang="en-US" sz="800">
                <a:latin typeface="Calibri" pitchFamily="26" charset="0"/>
              </a:endParaRPr>
            </a:p>
          </p:txBody>
        </p:sp>
        <p:sp>
          <p:nvSpPr>
            <p:cNvPr id="44" name="Text Box 43"/>
            <p:cNvSpPr txBox="1">
              <a:spLocks noChangeArrowheads="1"/>
            </p:cNvSpPr>
            <p:nvPr/>
          </p:nvSpPr>
          <p:spPr bwMode="auto">
            <a:xfrm>
              <a:off x="1349" y="2349"/>
              <a:ext cx="769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/>
                <a:t>HIWRAP</a:t>
              </a:r>
              <a:endParaRPr lang="en-US" sz="2000" b="1" dirty="0"/>
            </a:p>
          </p:txBody>
        </p:sp>
        <p:sp>
          <p:nvSpPr>
            <p:cNvPr id="45" name="Text Box 46"/>
            <p:cNvSpPr txBox="1">
              <a:spLocks noChangeArrowheads="1"/>
            </p:cNvSpPr>
            <p:nvPr/>
          </p:nvSpPr>
          <p:spPr bwMode="auto">
            <a:xfrm>
              <a:off x="4180" y="2349"/>
              <a:ext cx="1059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/>
                <a:t>Dropsondes</a:t>
              </a:r>
              <a:endParaRPr lang="en-US" sz="2000" b="1" dirty="0"/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auto">
            <a:xfrm>
              <a:off x="2281" y="2349"/>
              <a:ext cx="365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/>
                <a:t>LIP</a:t>
              </a:r>
              <a:endParaRPr lang="en-US" sz="2000" b="1" dirty="0"/>
            </a:p>
          </p:txBody>
        </p:sp>
        <p:sp>
          <p:nvSpPr>
            <p:cNvPr id="47" name="Text Box 50"/>
            <p:cNvSpPr txBox="1">
              <a:spLocks noChangeArrowheads="1"/>
            </p:cNvSpPr>
            <p:nvPr/>
          </p:nvSpPr>
          <p:spPr bwMode="auto">
            <a:xfrm>
              <a:off x="282" y="2118"/>
              <a:ext cx="709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/>
                <a:t>HAMSR</a:t>
              </a:r>
              <a:endParaRPr lang="en-US" sz="2000" b="1" dirty="0"/>
            </a:p>
          </p:txBody>
        </p:sp>
        <p:sp>
          <p:nvSpPr>
            <p:cNvPr id="48" name="Text Box 54"/>
            <p:cNvSpPr txBox="1">
              <a:spLocks noChangeArrowheads="1"/>
            </p:cNvSpPr>
            <p:nvPr/>
          </p:nvSpPr>
          <p:spPr bwMode="auto">
            <a:xfrm>
              <a:off x="3552" y="2349"/>
              <a:ext cx="587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1"/>
                <a:t>HDVis</a:t>
              </a:r>
            </a:p>
          </p:txBody>
        </p:sp>
        <p:sp>
          <p:nvSpPr>
            <p:cNvPr id="49" name="Line 55"/>
            <p:cNvSpPr>
              <a:spLocks noChangeShapeType="1"/>
            </p:cNvSpPr>
            <p:nvPr/>
          </p:nvSpPr>
          <p:spPr bwMode="auto">
            <a:xfrm flipV="1">
              <a:off x="3944" y="2026"/>
              <a:ext cx="96" cy="3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56"/>
            <p:cNvSpPr>
              <a:spLocks noChangeShapeType="1"/>
            </p:cNvSpPr>
            <p:nvPr/>
          </p:nvSpPr>
          <p:spPr bwMode="auto">
            <a:xfrm flipH="1" flipV="1">
              <a:off x="1906" y="1770"/>
              <a:ext cx="505" cy="5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57"/>
            <p:cNvSpPr>
              <a:spLocks noChangeShapeType="1"/>
            </p:cNvSpPr>
            <p:nvPr/>
          </p:nvSpPr>
          <p:spPr bwMode="auto">
            <a:xfrm flipV="1">
              <a:off x="640" y="1992"/>
              <a:ext cx="251" cy="1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59"/>
            <p:cNvSpPr>
              <a:spLocks noChangeShapeType="1"/>
            </p:cNvSpPr>
            <p:nvPr/>
          </p:nvSpPr>
          <p:spPr bwMode="auto">
            <a:xfrm flipV="1">
              <a:off x="1815" y="2072"/>
              <a:ext cx="184" cy="3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60"/>
            <p:cNvSpPr>
              <a:spLocks noChangeShapeType="1"/>
            </p:cNvSpPr>
            <p:nvPr/>
          </p:nvSpPr>
          <p:spPr bwMode="auto">
            <a:xfrm flipV="1">
              <a:off x="4412" y="1935"/>
              <a:ext cx="100" cy="4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3526"/>
            <p:cNvSpPr>
              <a:spLocks noChangeArrowheads="1"/>
            </p:cNvSpPr>
            <p:nvPr/>
          </p:nvSpPr>
          <p:spPr bwMode="auto">
            <a:xfrm>
              <a:off x="4069" y="1957"/>
              <a:ext cx="65" cy="21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alibri" pitchFamily="26" charset="0"/>
                </a:rPr>
                <a:t>51</a:t>
              </a:r>
              <a:endParaRPr lang="en-US" sz="800">
                <a:latin typeface="Calibri" pitchFamily="26" charset="0"/>
              </a:endParaRPr>
            </a:p>
          </p:txBody>
        </p:sp>
        <p:grpSp>
          <p:nvGrpSpPr>
            <p:cNvPr id="55" name="Group 72"/>
            <p:cNvGrpSpPr>
              <a:grpSpLocks/>
            </p:cNvGrpSpPr>
            <p:nvPr/>
          </p:nvGrpSpPr>
          <p:grpSpPr bwMode="auto">
            <a:xfrm>
              <a:off x="1047" y="1304"/>
              <a:ext cx="242" cy="392"/>
              <a:chOff x="5191" y="2200"/>
              <a:chExt cx="242" cy="392"/>
            </a:xfrm>
          </p:grpSpPr>
          <p:sp>
            <p:nvSpPr>
              <p:cNvPr id="56" name="AutoShape 69"/>
              <p:cNvSpPr>
                <a:spLocks noChangeArrowheads="1"/>
              </p:cNvSpPr>
              <p:nvPr/>
            </p:nvSpPr>
            <p:spPr bwMode="auto">
              <a:xfrm>
                <a:off x="5352" y="2410"/>
                <a:ext cx="81" cy="182"/>
              </a:xfrm>
              <a:prstGeom prst="rtTriangl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70"/>
              <p:cNvSpPr>
                <a:spLocks noChangeArrowheads="1"/>
              </p:cNvSpPr>
              <p:nvPr/>
            </p:nvSpPr>
            <p:spPr bwMode="auto">
              <a:xfrm>
                <a:off x="5323" y="2381"/>
                <a:ext cx="47" cy="4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AutoShape 71"/>
              <p:cNvSpPr>
                <a:spLocks noChangeArrowheads="1"/>
              </p:cNvSpPr>
              <p:nvPr/>
            </p:nvSpPr>
            <p:spPr bwMode="auto">
              <a:xfrm flipH="1">
                <a:off x="5191" y="2200"/>
                <a:ext cx="145" cy="370"/>
              </a:xfrm>
              <a:prstGeom prst="moon">
                <a:avLst>
                  <a:gd name="adj" fmla="val 3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9" name="Picture 7" descr="AV-6 1st Flt - EAFB in background_s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653719"/>
            <a:ext cx="4724400" cy="320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2005"/>
            <a:ext cx="5181600" cy="257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5275" y="1524000"/>
            <a:ext cx="56687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RIP_banner F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228600"/>
            <a:ext cx="7176796" cy="990600"/>
          </a:xfrm>
          <a:prstGeom prst="rect">
            <a:avLst/>
          </a:prstGeom>
        </p:spPr>
      </p:pic>
      <p:pic>
        <p:nvPicPr>
          <p:cNvPr id="7" name="Picture 6" descr="NASA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228600"/>
            <a:ext cx="1304925" cy="1076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676400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DC-8 AIRCRAFT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1" y="5334000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WB-57 AIRCRAFT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77" y="227187"/>
            <a:ext cx="7772400" cy="1470025"/>
          </a:xfrm>
        </p:spPr>
        <p:txBody>
          <a:bodyPr/>
          <a:lstStyle/>
          <a:p>
            <a:r>
              <a:rPr lang="en-US" dirty="0" smtClean="0"/>
              <a:t>Scientific Accomplishments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808" y="1387898"/>
            <a:ext cx="8423146" cy="5206027"/>
          </a:xfrm>
        </p:spPr>
        <p:txBody>
          <a:bodyPr>
            <a:normAutofit fontScale="92500" lnSpcReduction="20000"/>
          </a:bodyPr>
          <a:lstStyle/>
          <a:p>
            <a:pPr marL="1885950" indent="-176213" algn="l">
              <a:buFont typeface="Arial"/>
              <a:buChar char="•"/>
            </a:pPr>
            <a:r>
              <a:rPr lang="en-US" sz="3027" dirty="0" smtClean="0">
                <a:solidFill>
                  <a:schemeClr val="tx1"/>
                </a:solidFill>
              </a:rPr>
              <a:t>Tropical cyclone genesis </a:t>
            </a:r>
          </a:p>
          <a:p>
            <a:pPr marL="2406650" lvl="1" indent="-176213" algn="l">
              <a:buFont typeface="Arial"/>
              <a:buChar char="•"/>
            </a:pPr>
            <a:r>
              <a:rPr lang="en-US" sz="3027" dirty="0" smtClean="0">
                <a:solidFill>
                  <a:schemeClr val="tx1"/>
                </a:solidFill>
              </a:rPr>
              <a:t>Tropical Storm Gaston—null case for development</a:t>
            </a:r>
          </a:p>
          <a:p>
            <a:pPr marL="2406650" lvl="1" indent="-176213" algn="l">
              <a:buFont typeface="Arial"/>
              <a:buChar char="•"/>
            </a:pPr>
            <a:r>
              <a:rPr lang="en-US" sz="3027" dirty="0" smtClean="0">
                <a:solidFill>
                  <a:schemeClr val="tx1"/>
                </a:solidFill>
              </a:rPr>
              <a:t>Hurricane Karl—unprecedented multiday coverage from first detection through genesis</a:t>
            </a:r>
          </a:p>
          <a:p>
            <a:pPr marL="1773238" indent="-176213" algn="l">
              <a:buFont typeface="Arial"/>
              <a:buChar char="•"/>
            </a:pPr>
            <a:r>
              <a:rPr lang="en-US" sz="3027" dirty="0" smtClean="0">
                <a:solidFill>
                  <a:schemeClr val="tx1"/>
                </a:solidFill>
              </a:rPr>
              <a:t>Rapid Intensification</a:t>
            </a:r>
          </a:p>
          <a:p>
            <a:pPr marL="2457450" lvl="1" indent="-176213" algn="l">
              <a:buFont typeface="Arial"/>
              <a:buChar char="•"/>
            </a:pPr>
            <a:r>
              <a:rPr lang="en-US" sz="3027" dirty="0" smtClean="0">
                <a:solidFill>
                  <a:schemeClr val="tx1"/>
                </a:solidFill>
              </a:rPr>
              <a:t>Hurricane Earl—documentation of rapid intensification as well as weakening of a large Category 5 storm</a:t>
            </a:r>
          </a:p>
          <a:p>
            <a:pPr marL="2457450" lvl="1" indent="-176213" algn="l">
              <a:buFont typeface="Arial"/>
              <a:buChar char="•"/>
            </a:pPr>
            <a:r>
              <a:rPr lang="en-US" sz="3027" dirty="0" smtClean="0">
                <a:solidFill>
                  <a:schemeClr val="tx1"/>
                </a:solidFill>
              </a:rPr>
              <a:t>Hurricane Karl—observations of rapid intensification from storm stage to Category 3 and landfall</a:t>
            </a:r>
          </a:p>
          <a:p>
            <a:pPr marL="633413" lvl="1" indent="-176213" algn="l">
              <a:buFont typeface="Arial"/>
              <a:buChar char="•"/>
            </a:pPr>
            <a:endParaRPr lang="en-US" dirty="0" smtClean="0"/>
          </a:p>
          <a:p>
            <a:pPr marL="176213" indent="-176213" algn="l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01174" y="10185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7" descr="mission_graph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1267" y="24791"/>
            <a:ext cx="14366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327" y="56450"/>
            <a:ext cx="7044180" cy="993775"/>
          </a:xfrm>
        </p:spPr>
        <p:txBody>
          <a:bodyPr/>
          <a:lstStyle/>
          <a:p>
            <a:r>
              <a:rPr lang="en-US" dirty="0" smtClean="0"/>
              <a:t>Technical Accomplishments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43283"/>
            <a:ext cx="9144000" cy="4541531"/>
          </a:xfrm>
        </p:spPr>
        <p:txBody>
          <a:bodyPr>
            <a:noAutofit/>
          </a:bodyPr>
          <a:lstStyle/>
          <a:p>
            <a:pPr marL="1885950" indent="-176213" algn="l">
              <a:buFont typeface="Arial"/>
              <a:buChar char="•"/>
              <a:tabLst>
                <a:tab pos="1949450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In Hurricane Earl</a:t>
            </a:r>
          </a:p>
          <a:p>
            <a:pPr marL="2343150" lvl="1" indent="-176213" algn="l">
              <a:buFont typeface="Arial"/>
              <a:buChar char="•"/>
              <a:tabLst>
                <a:tab pos="194945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First Global Hawk flight over a hurricane</a:t>
            </a:r>
          </a:p>
          <a:p>
            <a:pPr marL="1885950" indent="-176213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 Hurricane Karl</a:t>
            </a:r>
          </a:p>
          <a:p>
            <a:pPr marL="2343150" lvl="1" indent="-176213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20 crossings of eye of Hurricane Karl by Global Hawk</a:t>
            </a:r>
          </a:p>
          <a:p>
            <a:pPr marL="2343150" lvl="1" indent="-176213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Close flight coordination of Global Hawk, DC-8, WB-57, NOAA G-IV &amp; P-3, NCAR G-V, and AF C-130s </a:t>
            </a:r>
          </a:p>
          <a:p>
            <a:pPr marL="2343150" lvl="1" indent="-176213" algn="l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7" descr="mission_graph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0507" y="56450"/>
            <a:ext cx="14366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arl with 5 a:c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8180" r="-8180"/>
          <a:stretch>
            <a:fillRect/>
          </a:stretch>
        </p:blipFill>
        <p:spPr>
          <a:xfrm>
            <a:off x="-838200" y="-76200"/>
            <a:ext cx="10723593" cy="5897563"/>
          </a:xfrm>
        </p:spPr>
      </p:pic>
      <p:sp>
        <p:nvSpPr>
          <p:cNvPr id="5" name="TextBox 4"/>
          <p:cNvSpPr txBox="1"/>
          <p:nvPr/>
        </p:nvSpPr>
        <p:spPr>
          <a:xfrm>
            <a:off x="990600" y="5943600"/>
            <a:ext cx="7477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Coordinated flight legs through Category 3 Hurricane Karl, Sept 16,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1219" y="218997"/>
            <a:ext cx="3729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Aircraft Hours in GRIP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7" descr="mission_graph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6553" y="218997"/>
            <a:ext cx="14366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27304" y="1307732"/>
          <a:ext cx="7881377" cy="4973609"/>
        </p:xfrm>
        <a:graphic>
          <a:graphicData uri="http://schemas.openxmlformats.org/drawingml/2006/table">
            <a:tbl>
              <a:tblPr/>
              <a:tblGrid>
                <a:gridCol w="1667690"/>
                <a:gridCol w="1111793"/>
                <a:gridCol w="1111793"/>
                <a:gridCol w="926494"/>
                <a:gridCol w="1210619"/>
                <a:gridCol w="926494"/>
                <a:gridCol w="926494"/>
              </a:tblGrid>
              <a:tr h="868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Storm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GH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DC-8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WB-57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NOAA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NSF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AF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Frank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15.3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Earl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24.2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39.3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10.9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Gaston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14.5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Karl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48.5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40.2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17.5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Matthew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25.1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17.8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Y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Other Sci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12.2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8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Transit/test flights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8.6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14.9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08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     TOTAL </a:t>
                      </a:r>
                    </a:p>
                  </a:txBody>
                  <a:tcPr marL="9555" marR="9555" marT="955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121.7</a:t>
                      </a:r>
                    </a:p>
                  </a:txBody>
                  <a:tcPr marL="9555" marR="9555" marT="9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138.9</a:t>
                      </a:r>
                    </a:p>
                  </a:txBody>
                  <a:tcPr marL="9555" marR="9555" marT="9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28.4</a:t>
                      </a:r>
                    </a:p>
                  </a:txBody>
                  <a:tcPr marL="9555" marR="9555" marT="9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 </a:t>
                      </a:r>
                    </a:p>
                  </a:txBody>
                  <a:tcPr marL="9555" marR="9555" marT="95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9555" marR="9555" marT="95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IP_banner 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228600"/>
            <a:ext cx="7176796" cy="990600"/>
          </a:xfrm>
          <a:prstGeom prst="rect">
            <a:avLst/>
          </a:prstGeom>
        </p:spPr>
      </p:pic>
      <p:pic>
        <p:nvPicPr>
          <p:cNvPr id="5" name="Picture 4" descr="NAS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28600"/>
            <a:ext cx="1304925" cy="1076325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/>
          </p:cNvGrpSpPr>
          <p:nvPr>
            <p:ph idx="1"/>
          </p:nvPr>
        </p:nvGrpSpPr>
        <p:grpSpPr bwMode="auto">
          <a:xfrm>
            <a:off x="0" y="1219116"/>
            <a:ext cx="8915400" cy="6019699"/>
            <a:chOff x="1310" y="1712"/>
            <a:chExt cx="9739" cy="9672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 flipV="1">
              <a:off x="1310" y="11017"/>
              <a:ext cx="9739" cy="3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1200" dirty="0">
                <a:latin typeface="Times New Roman" pitchFamily="84" charset="0"/>
              </a:endParaRPr>
            </a:p>
          </p:txBody>
        </p:sp>
        <p:pic>
          <p:nvPicPr>
            <p:cNvPr id="8" name="Object 1"/>
            <p:cNvPicPr>
              <a:picLocks noChangeArrowheads="1"/>
            </p:cNvPicPr>
            <p:nvPr/>
          </p:nvPicPr>
          <p:blipFill>
            <a:blip r:embed="rId4" cstate="print"/>
            <a:srcRect l="-775" t="-2605" b="-186"/>
            <a:stretch>
              <a:fillRect/>
            </a:stretch>
          </p:blipFill>
          <p:spPr bwMode="auto">
            <a:xfrm>
              <a:off x="1444" y="1712"/>
              <a:ext cx="9355" cy="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3352800" y="4191000"/>
            <a:ext cx="6858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P-3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057400" y="3733800"/>
            <a:ext cx="152400" cy="1524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05000" y="3810000"/>
            <a:ext cx="67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WB-57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6600" y="4419600"/>
            <a:ext cx="7620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DC-8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ov09_planningmeet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167" r="-14167"/>
          <a:stretch>
            <a:fillRect/>
          </a:stretch>
        </p:blipFill>
        <p:spPr>
          <a:xfrm>
            <a:off x="-1191723" y="-228600"/>
            <a:ext cx="11554923" cy="6354763"/>
          </a:xfrm>
        </p:spPr>
      </p:pic>
      <p:sp>
        <p:nvSpPr>
          <p:cNvPr id="5" name="TextBox 4"/>
          <p:cNvSpPr txBox="1"/>
          <p:nvPr/>
        </p:nvSpPr>
        <p:spPr>
          <a:xfrm>
            <a:off x="609600" y="6172200"/>
            <a:ext cx="798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PREDICT planning meeting, Nov 2009 at HRD, together with IFEX and GRIP people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1139</Words>
  <Application>Microsoft Macintosh PowerPoint</Application>
  <PresentationFormat>On-screen Show (4:3)</PresentationFormat>
  <Paragraphs>185</Paragraphs>
  <Slides>32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What did we do during hurricane season 2010?</vt:lpstr>
      <vt:lpstr>Mission and Science Overview: Summary of GRIP Science Objectives</vt:lpstr>
      <vt:lpstr>Scientific Accomplishments</vt:lpstr>
      <vt:lpstr>Technical Accomplishments</vt:lpstr>
      <vt:lpstr>Slide 6</vt:lpstr>
      <vt:lpstr>Slide 7</vt:lpstr>
      <vt:lpstr>Slide 8</vt:lpstr>
      <vt:lpstr>Slide 9</vt:lpstr>
      <vt:lpstr>Slide 10</vt:lpstr>
      <vt:lpstr>Slide 11</vt:lpstr>
      <vt:lpstr>Slide 12</vt:lpstr>
      <vt:lpstr>Hurricane Earl Flights August 29-30</vt:lpstr>
      <vt:lpstr>Slide 14</vt:lpstr>
      <vt:lpstr>Slide 15</vt:lpstr>
      <vt:lpstr>HAMSR @ Earl, 9/2/2010, 1815-1905 UTC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NASA/ODIN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 Gutro</dc:creator>
  <cp:lastModifiedBy>Ed Zipser</cp:lastModifiedBy>
  <cp:revision>56</cp:revision>
  <dcterms:created xsi:type="dcterms:W3CDTF">2011-03-02T13:06:18Z</dcterms:created>
  <dcterms:modified xsi:type="dcterms:W3CDTF">2011-03-02T13:58:12Z</dcterms:modified>
</cp:coreProperties>
</file>