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832" r:id="rId1"/>
    <p:sldMasterId id="2147484058" r:id="rId2"/>
  </p:sldMasterIdLst>
  <p:notesMasterIdLst>
    <p:notesMasterId r:id="rId15"/>
  </p:notesMasterIdLst>
  <p:handoutMasterIdLst>
    <p:handoutMasterId r:id="rId16"/>
  </p:handoutMasterIdLst>
  <p:sldIdLst>
    <p:sldId id="789" r:id="rId3"/>
    <p:sldId id="791" r:id="rId4"/>
    <p:sldId id="769" r:id="rId5"/>
    <p:sldId id="776" r:id="rId6"/>
    <p:sldId id="777" r:id="rId7"/>
    <p:sldId id="793" r:id="rId8"/>
    <p:sldId id="781" r:id="rId9"/>
    <p:sldId id="782" r:id="rId10"/>
    <p:sldId id="790" r:id="rId11"/>
    <p:sldId id="787" r:id="rId12"/>
    <p:sldId id="783" r:id="rId13"/>
    <p:sldId id="795" r:id="rId14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2134"/>
    <a:srgbClr val="20263C"/>
    <a:srgbClr val="1B1F31"/>
    <a:srgbClr val="292F4B"/>
    <a:srgbClr val="2B3249"/>
    <a:srgbClr val="212637"/>
    <a:srgbClr val="FFFFFF"/>
    <a:srgbClr val="0066FF"/>
    <a:srgbClr val="00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1743" autoAdjust="0"/>
    <p:restoredTop sz="86756" autoAdjust="0"/>
  </p:normalViewPr>
  <p:slideViewPr>
    <p:cSldViewPr>
      <p:cViewPr>
        <p:scale>
          <a:sx n="90" d="100"/>
          <a:sy n="90" d="100"/>
        </p:scale>
        <p:origin x="-384" y="-88"/>
      </p:cViewPr>
      <p:guideLst>
        <p:guide orient="horz" pos="4176"/>
        <p:guide orient="horz" pos="2496"/>
        <p:guide pos="864"/>
        <p:guide pos="2304"/>
        <p:guide pos="12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58" y="-72"/>
      </p:cViewPr>
      <p:guideLst>
        <p:guide orient="horz" pos="2905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775" y="0"/>
            <a:ext cx="3004820" cy="4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7825"/>
            <a:ext cx="3004820" cy="46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775" y="8757825"/>
            <a:ext cx="3004820" cy="46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4" tIns="46232" rIns="92464" bIns="4623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60FAAF-CCBE-4937-988E-13C75FD3F0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113" cy="4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5" rIns="92231" bIns="46115" numCol="1" anchor="t" anchorCtr="0" compatLnSpc="1">
            <a:prstTxWarp prst="textNoShape">
              <a:avLst/>
            </a:prstTxWarp>
          </a:bodyPr>
          <a:lstStyle>
            <a:lvl1pPr defTabSz="92303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088" y="0"/>
            <a:ext cx="2971112" cy="4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5" rIns="92231" bIns="46115" numCol="1" anchor="t" anchorCtr="0" compatLnSpc="1">
            <a:prstTxWarp prst="textNoShape">
              <a:avLst/>
            </a:prstTxWarp>
          </a:bodyPr>
          <a:lstStyle>
            <a:lvl1pPr algn="r" defTabSz="92303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929" y="4410219"/>
            <a:ext cx="5104342" cy="410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5" rIns="92231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3375"/>
            <a:ext cx="2971113" cy="4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5" rIns="92231" bIns="46115" numCol="1" anchor="b" anchorCtr="0" compatLnSpc="1">
            <a:prstTxWarp prst="textNoShape">
              <a:avLst/>
            </a:prstTxWarp>
          </a:bodyPr>
          <a:lstStyle>
            <a:lvl1pPr defTabSz="923037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088" y="8743375"/>
            <a:ext cx="2971112" cy="46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1" tIns="46115" rIns="92231" bIns="46115" numCol="1" anchor="b" anchorCtr="0" compatLnSpc="1">
            <a:prstTxWarp prst="textNoShape">
              <a:avLst/>
            </a:prstTxWarp>
          </a:bodyPr>
          <a:lstStyle>
            <a:lvl1pPr algn="r" defTabSz="923037">
              <a:defRPr sz="1200">
                <a:latin typeface="Times New Roman" pitchFamily="18" charset="0"/>
              </a:defRPr>
            </a:lvl1pPr>
          </a:lstStyle>
          <a:p>
            <a:fld id="{0FB3622A-5B61-4EEE-BD4B-BF0D54EB17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FCBB6-3E8E-5C49-B550-5803765E380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Left hand image - Flight pattern for 11 P-3 Doppler mission For Earl beginning 00Z 28 August 2010, ending at 12Z 3 September 2010</a:t>
            </a:r>
          </a:p>
          <a:p>
            <a:r>
              <a:rPr lang="en-US">
                <a:latin typeface="Arial" charset="0"/>
              </a:rPr>
              <a:t>middle image – show real-time Doppler analyses for three legs mission centered on 00Z 30 August used to generate Sos</a:t>
            </a:r>
          </a:p>
          <a:p>
            <a:r>
              <a:rPr lang="en-US">
                <a:latin typeface="Arial" charset="0"/>
              </a:rPr>
              <a:t>Right images – HWRFx forecasts track and maximum wind swath (top), and intensity (bottom) initialized at 00Z 30 August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IFEX 2010: Hurricane Earl WP-3D (11 missions: </a:t>
            </a:r>
            <a:r>
              <a:rPr lang="en-US">
                <a:latin typeface="Calibri" charset="0"/>
                <a:ea typeface="Arial" charset="0"/>
                <a:cs typeface="Arial" charset="0"/>
                <a:sym typeface="Arial" charset="0"/>
              </a:rPr>
              <a:t>5 missions at 12-h intervals, 00Z 28 – 12Z 30 August, &amp; 6 missions at 12-h intervals, 00Z 1 September – 00Z 3 September collecting Doppler SO (HEDAS)</a:t>
            </a:r>
            <a:endParaRPr lang="en-US">
              <a:latin typeface="Calibri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latin typeface="Calibri" charset="0"/>
              </a:rPr>
              <a:t>Deployed 756 dropwindsondes and 238 AXBTs. 55 real-time TDR analyses transmitted to NHC and Doppler radial files transmitted to EMC. TDR superobs transmitted in Paloma, Bill and Danny provided real-time assimilation of TDR data into ARW model at TACC. 60 real-time H*Wind surface analyses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76BAD-6580-45CF-B24C-902F3A450EE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300"/>
              </a:spcBef>
              <a:buSzPct val="100000"/>
              <a:defRPr/>
            </a:pPr>
            <a:r>
              <a:rPr lang="en-US" sz="1200" dirty="0" smtClean="0">
                <a:latin typeface="Cambria" pitchFamily="18" charset="0"/>
              </a:rPr>
              <a:t>Improving hurricane intensity predictions, a major goal for NOAA’s Hurricane Forecast Improvement Project (HFIP)</a:t>
            </a:r>
          </a:p>
          <a:p>
            <a:pPr>
              <a:spcBef>
                <a:spcPts val="300"/>
              </a:spcBef>
              <a:buSzPct val="100000"/>
              <a:defRPr/>
            </a:pPr>
            <a:endParaRPr lang="en-US" sz="1200" dirty="0" smtClean="0">
              <a:latin typeface="Cambria" pitchFamily="18" charset="0"/>
            </a:endParaRPr>
          </a:p>
          <a:p>
            <a:pPr marL="285750" indent="-285750">
              <a:spcBef>
                <a:spcPts val="300"/>
              </a:spcBef>
              <a:buSzPct val="100000"/>
              <a:buFont typeface="Arial" charset="0"/>
              <a:buAutoNum type="arabicParenR"/>
              <a:defRPr/>
            </a:pPr>
            <a:r>
              <a:rPr lang="en-US" sz="1200" dirty="0" smtClean="0">
                <a:latin typeface="Cambria" pitchFamily="18" charset="0"/>
              </a:rPr>
              <a:t> collect observations that span hurricane life cycle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charset="0"/>
              <a:buAutoNum type="arabicParenR"/>
              <a:defRPr/>
            </a:pPr>
            <a:endParaRPr lang="en-US" sz="1200" dirty="0" smtClean="0">
              <a:latin typeface="Cambria" pitchFamily="18" charset="0"/>
            </a:endParaRPr>
          </a:p>
          <a:p>
            <a:pPr marL="285750" indent="-285750">
              <a:spcBef>
                <a:spcPts val="300"/>
              </a:spcBef>
              <a:buSzPct val="100000"/>
              <a:buFont typeface="Arial" charset="0"/>
              <a:buAutoNum type="arabicParenR"/>
              <a:defRPr/>
            </a:pPr>
            <a:r>
              <a:rPr lang="en-US" sz="1200" dirty="0" smtClean="0">
                <a:latin typeface="Cambria" pitchFamily="18" charset="0"/>
              </a:rPr>
              <a:t> develop and refine measurement technologies</a:t>
            </a:r>
          </a:p>
          <a:p>
            <a:pPr marL="285750" indent="-285750">
              <a:spcBef>
                <a:spcPts val="300"/>
              </a:spcBef>
              <a:buSzPct val="100000"/>
              <a:buFont typeface="Arial" charset="0"/>
              <a:buAutoNum type="arabicParenR"/>
              <a:defRPr/>
            </a:pPr>
            <a:endParaRPr lang="en-US" sz="1200" dirty="0" smtClean="0">
              <a:latin typeface="Cambria" pitchFamily="18" charset="0"/>
            </a:endParaRPr>
          </a:p>
          <a:p>
            <a:pPr marL="285750" indent="-285750">
              <a:spcBef>
                <a:spcPts val="300"/>
              </a:spcBef>
              <a:buSzPct val="100000"/>
              <a:buFont typeface="Arial" charset="0"/>
              <a:buAutoNum type="arabicParenR"/>
              <a:defRPr/>
            </a:pPr>
            <a:r>
              <a:rPr lang="en-US" sz="1200" dirty="0" smtClean="0">
                <a:latin typeface="Cambria" pitchFamily="18" charset="0"/>
              </a:rPr>
              <a:t> improve understanding of intensity change at all stages of a hurricane’s life cycle</a:t>
            </a:r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A737F-B8AB-C945-9D87-7B15F34C03E8}" type="slidenum">
              <a:rPr lang="en-US"/>
              <a:pPr/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75" y="4380225"/>
            <a:ext cx="5084452" cy="106592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277" rIns="92277"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UR image depicts dropsonde profiles in eyewall of Hurricane Guillermo (1997) 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LR image is Doppler Wind Lidar profiles from TCS-08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NASA’s Genesis and Intensification Processes (GRIP).</a:t>
            </a:r>
          </a:p>
          <a:p>
            <a:r>
              <a:rPr lang="en-US" dirty="0" smtClean="0"/>
              <a:t>This field campaign has the primary focus of addressing the fundamental science</a:t>
            </a:r>
          </a:p>
          <a:p>
            <a:r>
              <a:rPr lang="en-US" dirty="0" smtClean="0"/>
              <a:t>leading to tropical </a:t>
            </a:r>
            <a:r>
              <a:rPr lang="en-US" dirty="0" err="1" smtClean="0"/>
              <a:t>cyclogeneis</a:t>
            </a:r>
            <a:r>
              <a:rPr lang="en-US" dirty="0" smtClean="0"/>
              <a:t> and rapid intensification of tropical cyclones. The focus</a:t>
            </a:r>
          </a:p>
          <a:p>
            <a:r>
              <a:rPr lang="en-US" dirty="0" smtClean="0"/>
              <a:t>area of investigation is the Western Atlantic, Caribbean Sea, Gulf of Mexico and Eastern</a:t>
            </a:r>
          </a:p>
          <a:p>
            <a:r>
              <a:rPr lang="en-US" dirty="0" smtClean="0"/>
              <a:t>Pacific. The NASA DC-8 and Global Hawk will investigate tropical cyclones. GRIP</a:t>
            </a:r>
          </a:p>
          <a:p>
            <a:r>
              <a:rPr lang="en-US" dirty="0" smtClean="0"/>
              <a:t>will run from August 15-September 30</a:t>
            </a:r>
          </a:p>
          <a:p>
            <a:r>
              <a:rPr lang="en-US" i="1" dirty="0" smtClean="0"/>
              <a:t>Key measurements for GRIP: 3-dimensional winds (</a:t>
            </a:r>
            <a:r>
              <a:rPr lang="en-US" i="1" dirty="0" err="1" smtClean="0"/>
              <a:t>dropsondes</a:t>
            </a:r>
            <a:r>
              <a:rPr lang="en-US" i="1" dirty="0" smtClean="0"/>
              <a:t> and wind </a:t>
            </a:r>
            <a:r>
              <a:rPr lang="en-US" i="1" dirty="0" err="1" smtClean="0"/>
              <a:t>lidar</a:t>
            </a:r>
            <a:r>
              <a:rPr lang="en-US" i="1" dirty="0" smtClean="0"/>
              <a:t>) and</a:t>
            </a:r>
          </a:p>
          <a:p>
            <a:r>
              <a:rPr lang="en-US" dirty="0" smtClean="0"/>
              <a:t>thermodynamic field (</a:t>
            </a:r>
            <a:r>
              <a:rPr lang="en-US" dirty="0" err="1" smtClean="0"/>
              <a:t>insitu</a:t>
            </a:r>
            <a:r>
              <a:rPr lang="en-US" dirty="0" smtClean="0"/>
              <a:t> and microwave), Surface winds, precipitation intensity</a:t>
            </a:r>
          </a:p>
          <a:p>
            <a:r>
              <a:rPr lang="en-US" dirty="0" smtClean="0"/>
              <a:t>and rain-rates (dual-frequency radars on DC-8 and Global Hawk), cloud</a:t>
            </a:r>
          </a:p>
          <a:p>
            <a:r>
              <a:rPr lang="en-US" dirty="0" smtClean="0"/>
              <a:t>microphysics, aerosol content (</a:t>
            </a:r>
            <a:r>
              <a:rPr lang="en-US" dirty="0" err="1" smtClean="0"/>
              <a:t>insitu</a:t>
            </a:r>
            <a:r>
              <a:rPr lang="en-US" dirty="0" smtClean="0"/>
              <a:t> and </a:t>
            </a:r>
            <a:r>
              <a:rPr lang="en-US" dirty="0" err="1" smtClean="0"/>
              <a:t>Lidar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C90FC-D014-45F3-9967-D1C06553D5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6A88-FB59-466D-8640-8E4320091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56FB-F771-4036-9FBC-DA1D27BD81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A4AB-D4E3-409E-9490-7D8064181D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C525-6927-4487-86D3-E84B74DE5AF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B48-D293-4974-82B7-D4F40521862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D25A-927F-4B9D-8232-0FF04ACD750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DBA7-41FB-490F-AB90-6B39CEBFC8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8D52-AB87-4EF7-B2C5-87D37173C07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2C06-49E3-4795-A6A8-C044B44FFB4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7F34-F7D5-46E7-86A1-BEF874BBB81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FC3B-B474-49FF-975D-604C12246C6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8319-EC31-474C-89E6-B1B955C7903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C41E-56A5-4F08-A72F-F1B15545442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2EAC-6D68-4BBF-9B17-BC9680395C7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A1DB-4A17-4F3A-B6C6-271F4BC9B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DE05-D80B-433A-95EB-69E9FA9A7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500B-999C-4F50-8B9B-21A6A597B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C7F5-8020-4B64-B080-221C0D6CCF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48A9E-A2FE-409F-803D-017EF6C8ED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CC01-3EE1-404C-9F3A-D7EBFFA47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B050-6AC6-4256-9A3C-8C0F94D2F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00"/>
                </a:solidFill>
              </a:rPr>
              <a:t>2011 Interdepartmental Hurricane Conference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 b="0">
                <a:latin typeface="+mn-lt"/>
              </a:defRPr>
            </a:lvl1pPr>
          </a:lstStyle>
          <a:p>
            <a:pPr eaLnBrk="1" hangingPunct="1">
              <a:defRPr/>
            </a:pPr>
            <a:fld id="{1AE17338-B648-435B-9730-006138DC51CC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33" name="Picture 12" descr="doc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 rot="18900000">
            <a:off x="6248400" y="5105400"/>
            <a:ext cx="289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>
                <a:solidFill>
                  <a:srgbClr val="DDDDDD"/>
                </a:solidFill>
                <a:latin typeface="Times New Roman" pitchFamily="18" charset="0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79184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79248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1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/>
                </a:solidFill>
              </a:rPr>
              <a:t>2011 Interdepartmental Hurricane Conference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4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9478FC-C52B-4EF8-81AC-91C7114B653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9" descr="Dept of Commerce Sea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" y="6324600"/>
            <a:ext cx="459853" cy="4572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8" name="Picture 10" descr="NOAA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457200" y="6324600"/>
            <a:ext cx="457200" cy="457200"/>
          </a:xfrm>
          <a:prstGeom prst="rect">
            <a:avLst/>
          </a:prstGeom>
          <a:noFill/>
          <a:effectLst>
            <a:outerShdw blurRad="63500" dist="37026" dir="7998880" algn="ctr" rotWithShape="0">
              <a:schemeClr val="bg2">
                <a:alpha val="50000"/>
              </a:scheme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kern="1200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hyperlink" Target="http://noaahrd.wordpress.com/2010/09/23/hrd-monthly-data-assimilation-meeting-of-september-2010/" TargetMode="External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/>
                <a:latin typeface="Calibri"/>
                <a:cs typeface="Calibri"/>
              </a:rPr>
              <a:t>NOAA Hurricane </a:t>
            </a:r>
            <a:r>
              <a:rPr lang="en-US" sz="4000" b="1" dirty="0">
                <a:effectLst/>
                <a:latin typeface="Calibri"/>
                <a:cs typeface="Calibri"/>
              </a:rPr>
              <a:t>Intensity Forecast </a:t>
            </a:r>
            <a:r>
              <a:rPr lang="en-US" sz="4000" b="1" dirty="0" smtClean="0">
                <a:effectLst/>
                <a:latin typeface="Calibri"/>
                <a:cs typeface="Calibri"/>
              </a:rPr>
              <a:t>Experiment (IFEX)</a:t>
            </a:r>
            <a:endParaRPr lang="en-US" sz="4000" b="1" dirty="0">
              <a:effectLst/>
              <a:latin typeface="Calibri"/>
              <a:cs typeface="Calibri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76200" y="1295400"/>
            <a:ext cx="5486400" cy="545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0850" lvl="2" indent="-222250">
              <a:spcBef>
                <a:spcPct val="5000"/>
              </a:spcBef>
            </a:pP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Background:</a:t>
            </a:r>
            <a:endParaRPr lang="en-US" sz="36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latin typeface="Calibri"/>
                <a:cs typeface="Calibri"/>
              </a:rPr>
              <a:t>J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oint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effort between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HRD &amp; NESDIS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hurricane research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and </a:t>
            </a:r>
            <a:r>
              <a:rPr lang="en-US" sz="2800" dirty="0" smtClean="0">
                <a:latin typeface="Calibri"/>
                <a:cs typeface="Calibri"/>
              </a:rPr>
              <a:t>NH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C &amp; EMC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needs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data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sets over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storm life cycle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to support forecast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guidance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initialization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and evaluation of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HWRF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model system.</a:t>
            </a:r>
            <a:endParaRPr lang="en-US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2005 was 1</a:t>
            </a:r>
            <a:r>
              <a:rPr lang="en-US" sz="2800" baseline="30000" dirty="0" smtClean="0">
                <a:solidFill>
                  <a:schemeClr val="tx1"/>
                </a:solidFill>
                <a:latin typeface="Calibri"/>
                <a:cs typeface="Calibri"/>
              </a:rPr>
              <a:t>st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attempt to merge research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interests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&amp; capabilities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with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operational needs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. </a:t>
            </a:r>
          </a:p>
          <a:p>
            <a:pPr>
              <a:spcBef>
                <a:spcPct val="5000"/>
              </a:spcBef>
              <a:buFontTx/>
              <a:buChar char="•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creen shot 2011-02-27 at 6.16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0"/>
            <a:ext cx="3703575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6138446"/>
            <a:ext cx="263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Rogers et al (2006, BAMS)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057400"/>
            <a:ext cx="8534400" cy="788988"/>
          </a:xfrm>
        </p:spPr>
        <p:txBody>
          <a:bodyPr/>
          <a:lstStyle/>
          <a:p>
            <a:pPr eaLnBrk="1" hangingPunct="1"/>
            <a:r>
              <a:rPr lang="en-US" sz="4800" b="0" dirty="0" smtClean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AT_Track_chart2.200803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750" y="853440"/>
            <a:ext cx="7185700" cy="51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209800" y="1615440"/>
            <a:ext cx="6032111" cy="6035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21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374842" y="533400"/>
            <a:ext cx="6032111" cy="6035040"/>
          </a:xfrm>
          <a:prstGeom prst="ellipse">
            <a:avLst/>
          </a:prstGeom>
          <a:solidFill>
            <a:schemeClr val="accent3">
              <a:lumMod val="60000"/>
              <a:lumOff val="40000"/>
              <a:alpha val="21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3168802" y="2575560"/>
            <a:ext cx="4114106" cy="4114800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1333843" y="1493520"/>
            <a:ext cx="4114109" cy="4114800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5105400" y="4511040"/>
            <a:ext cx="158800" cy="157081"/>
          </a:xfrm>
          <a:prstGeom prst="star5">
            <a:avLst/>
          </a:prstGeom>
          <a:solidFill>
            <a:srgbClr val="633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5120640"/>
            <a:ext cx="1588000" cy="4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NOAA P-3</a:t>
            </a:r>
          </a:p>
        </p:txBody>
      </p:sp>
      <p:sp>
        <p:nvSpPr>
          <p:cNvPr id="28" name="5-Point Star 27"/>
          <p:cNvSpPr/>
          <p:nvPr/>
        </p:nvSpPr>
        <p:spPr bwMode="auto">
          <a:xfrm>
            <a:off x="3276600" y="3444240"/>
            <a:ext cx="158800" cy="157081"/>
          </a:xfrm>
          <a:prstGeom prst="star5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800600" y="1767840"/>
            <a:ext cx="1588000" cy="41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NOAA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G-IV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371600" y="76200"/>
            <a:ext cx="64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AF03"/>
                </a:solidFill>
                <a:latin typeface="Calibri"/>
                <a:cs typeface="Calibri"/>
              </a:rPr>
              <a:t>IFEX Flight Domains</a:t>
            </a:r>
            <a:endParaRPr lang="en-US" sz="4000" b="1" dirty="0">
              <a:solidFill>
                <a:srgbClr val="FFAF03"/>
              </a:solidFill>
              <a:latin typeface="Calibri"/>
              <a:cs typeface="Calibri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3" descr="100830n_h.jpg"/>
          <p:cNvPicPr>
            <a:picLocks noChangeAspect="1"/>
          </p:cNvPicPr>
          <p:nvPr/>
        </p:nvPicPr>
        <p:blipFill>
          <a:blip r:embed="rId3"/>
          <a:srcRect l="9132" t="10481" r="13501" b="10950"/>
          <a:stretch>
            <a:fillRect/>
          </a:stretch>
        </p:blipFill>
        <p:spPr bwMode="auto">
          <a:xfrm>
            <a:off x="2836863" y="3755726"/>
            <a:ext cx="306228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9" descr="Screen shot 2010-12-07 at 4.47.4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2813" y="1314450"/>
            <a:ext cx="3151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0" descr="Screen shot 2010-09-26 at 2.15.20 PM.png"/>
          <p:cNvPicPr>
            <a:picLocks noChangeAspect="1"/>
          </p:cNvPicPr>
          <p:nvPr/>
        </p:nvPicPr>
        <p:blipFill>
          <a:blip r:embed="rId5"/>
          <a:srcRect l="13594" r="11046"/>
          <a:stretch>
            <a:fillRect/>
          </a:stretch>
        </p:blipFill>
        <p:spPr bwMode="auto">
          <a:xfrm>
            <a:off x="0" y="1205976"/>
            <a:ext cx="33877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4100"/>
          </a:xfrm>
        </p:spPr>
        <p:txBody>
          <a:bodyPr rIns="30479" anchor="b"/>
          <a:lstStyle/>
          <a:p>
            <a:pPr eaLnBrk="1" hangingPunct="1"/>
            <a:r>
              <a:rPr lang="en-US" sz="4000" dirty="0" smtClean="0">
                <a:latin typeface="Arial" charset="0"/>
                <a:ea typeface="Calibri" charset="0"/>
                <a:cs typeface="Calibri" charset="0"/>
              </a:rPr>
              <a:t>Improved Use of Observations:</a:t>
            </a:r>
            <a:br>
              <a:rPr lang="en-US" sz="4000" dirty="0" smtClean="0">
                <a:latin typeface="Arial" charset="0"/>
                <a:ea typeface="Calibri" charset="0"/>
                <a:cs typeface="Calibri" charset="0"/>
              </a:rPr>
            </a:br>
            <a:r>
              <a:rPr lang="en-US" sz="2800" dirty="0" smtClean="0">
                <a:latin typeface="Arial" charset="0"/>
                <a:ea typeface="Calibri" charset="0"/>
                <a:cs typeface="Calibri" charset="0"/>
              </a:rPr>
              <a:t>HFIP 2010 Demo: Earl</a:t>
            </a:r>
            <a:endParaRPr lang="en-US" sz="3600" dirty="0" smtClean="0">
              <a:latin typeface="Arial" charset="0"/>
              <a:ea typeface="Calibri" charset="0"/>
              <a:cs typeface="Calibri" charset="0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510" y="4369264"/>
            <a:ext cx="2422525" cy="169545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30479">
            <a:normAutofit lnSpcReduction="10000"/>
          </a:bodyPr>
          <a:lstStyle/>
          <a:p>
            <a:pPr marL="39688" indent="0" algn="ctr" eaLnBrk="1" hangingPunct="1">
              <a:spcBef>
                <a:spcPct val="0"/>
              </a:spcBef>
              <a:defRPr/>
            </a:pP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5 missions at 12-h intervals</a:t>
            </a:r>
          </a:p>
          <a:p>
            <a:pPr marL="39688" indent="0" algn="ctr" eaLnBrk="1" hangingPunct="1">
              <a:spcBef>
                <a:spcPct val="0"/>
              </a:spcBef>
              <a:defRPr/>
            </a:pP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00Z 28 – 12Z 30 August,       6 missions at 12-h intervals 00Z 1 September – 00Z 3 September collecting Doppler SO (</a:t>
            </a: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  <a:hlinkClick r:id="rId6"/>
              </a:rPr>
              <a:t>HEDAS</a:t>
            </a:r>
            <a:r>
              <a:rPr lang="en-US" sz="1600" dirty="0" smtClean="0">
                <a:latin typeface="Calibri"/>
                <a:ea typeface="Arial" charset="0"/>
                <a:cs typeface="Calibri"/>
                <a:sym typeface="Arial" charset="0"/>
              </a:rPr>
              <a:t>)</a:t>
            </a:r>
            <a:endParaRPr lang="en-US" sz="1600" dirty="0" smtClean="0">
              <a:latin typeface="Calibri"/>
              <a:ea typeface="Calibri" charset="0"/>
              <a:cs typeface="Calibri"/>
              <a:sym typeface="Arial" charset="0"/>
            </a:endParaRPr>
          </a:p>
        </p:txBody>
      </p:sp>
      <p:sp>
        <p:nvSpPr>
          <p:cNvPr id="46087" name="Rectangle 8"/>
          <p:cNvSpPr>
            <a:spLocks/>
          </p:cNvSpPr>
          <p:nvPr/>
        </p:nvSpPr>
        <p:spPr bwMode="auto">
          <a:xfrm>
            <a:off x="2282825" y="1220263"/>
            <a:ext cx="1135063" cy="86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400" b="1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11 P-3 Flights</a:t>
            </a:r>
          </a:p>
          <a:p>
            <a:pPr marL="39688" algn="ctr"/>
            <a:r>
              <a:rPr lang="en-US" sz="1400" b="1">
                <a:solidFill>
                  <a:srgbClr val="FFFFFF"/>
                </a:solidFill>
                <a:latin typeface="Calibri" charset="0"/>
                <a:ea typeface="Arial" charset="0"/>
                <a:cs typeface="Arial" charset="0"/>
                <a:sym typeface="Arial" charset="0"/>
              </a:rPr>
              <a:t>28 August – 3 September 2010</a:t>
            </a:r>
          </a:p>
        </p:txBody>
      </p:sp>
      <p:sp>
        <p:nvSpPr>
          <p:cNvPr id="46088" name="TextBox 30"/>
          <p:cNvSpPr txBox="1">
            <a:spLocks noChangeArrowheads="1"/>
          </p:cNvSpPr>
          <p:nvPr/>
        </p:nvSpPr>
        <p:spPr bwMode="auto">
          <a:xfrm>
            <a:off x="6296025" y="1557338"/>
            <a:ext cx="1074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HWRFx/HEDAS</a:t>
            </a:r>
          </a:p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20100831 00UTC</a:t>
            </a:r>
          </a:p>
        </p:txBody>
      </p:sp>
      <p:sp>
        <p:nvSpPr>
          <p:cNvPr id="23" name="Rectangle 6"/>
          <p:cNvSpPr txBox="1">
            <a:spLocks noChangeArrowheads="1"/>
          </p:cNvSpPr>
          <p:nvPr/>
        </p:nvSpPr>
        <p:spPr bwMode="auto">
          <a:xfrm>
            <a:off x="3519488" y="1787525"/>
            <a:ext cx="2179637" cy="1196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30479">
            <a:prstTxWarp prst="textNoShape">
              <a:avLst/>
            </a:prstTxWarp>
          </a:bodyPr>
          <a:lstStyle/>
          <a:p>
            <a:pPr marL="39688" algn="ctr">
              <a:defRPr/>
            </a:pPr>
            <a:r>
              <a:rPr lang="en-US" sz="1600">
                <a:solidFill>
                  <a:srgbClr val="000000"/>
                </a:solidFill>
                <a:latin typeface="Calibri"/>
                <a:ea typeface="Arial" charset="0"/>
                <a:cs typeface="Calibri"/>
                <a:sym typeface="Arial" charset="0"/>
              </a:rPr>
              <a:t>Doppler SO (EnKF) transmitted in real-time to HRD for assimilation into HWRFx model </a:t>
            </a:r>
            <a:endParaRPr lang="en-US" sz="1600">
              <a:solidFill>
                <a:srgbClr val="000000"/>
              </a:solidFill>
              <a:latin typeface="Calibri"/>
              <a:ea typeface="Calibri" charset="0"/>
              <a:cs typeface="Calibri"/>
              <a:sym typeface="Arial" charset="0"/>
            </a:endParaRPr>
          </a:p>
        </p:txBody>
      </p:sp>
      <p:sp>
        <p:nvSpPr>
          <p:cNvPr id="46091" name="TextBox 30"/>
          <p:cNvSpPr txBox="1">
            <a:spLocks noChangeArrowheads="1"/>
          </p:cNvSpPr>
          <p:nvPr/>
        </p:nvSpPr>
        <p:spPr bwMode="auto">
          <a:xfrm>
            <a:off x="4761787" y="3778644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20100830I1</a:t>
            </a:r>
          </a:p>
          <a:p>
            <a:pPr algn="ctr"/>
            <a:r>
              <a:rPr lang="en-US" sz="12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2126-0229 UTC</a:t>
            </a:r>
          </a:p>
        </p:txBody>
      </p:sp>
      <p:pic>
        <p:nvPicPr>
          <p:cNvPr id="46092" name="Picture 16" descr="intensity_forecast_earl_3012z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100513"/>
            <a:ext cx="32004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TextBox 30"/>
          <p:cNvSpPr txBox="1">
            <a:spLocks noChangeArrowheads="1"/>
          </p:cNvSpPr>
          <p:nvPr/>
        </p:nvSpPr>
        <p:spPr bwMode="auto">
          <a:xfrm>
            <a:off x="6189663" y="5599113"/>
            <a:ext cx="1076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HWRFx/HEDAS</a:t>
            </a:r>
          </a:p>
          <a:p>
            <a:pPr algn="ctr"/>
            <a:r>
              <a:rPr lang="en-US" sz="1000" b="1">
                <a:latin typeface="Calibri" charset="0"/>
                <a:ea typeface="Calibri" charset="0"/>
                <a:cs typeface="Calibri" charset="0"/>
              </a:rPr>
              <a:t>20100831 00UTC</a:t>
            </a:r>
          </a:p>
        </p:txBody>
      </p:sp>
      <p:pic>
        <p:nvPicPr>
          <p:cNvPr id="46094" name="Picture 24" descr="100830H1wind10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44" t="8144" r="20042" b="12263"/>
          <a:stretch>
            <a:fillRect/>
          </a:stretch>
        </p:blipFill>
        <p:spPr bwMode="auto">
          <a:xfrm>
            <a:off x="3575050" y="4314825"/>
            <a:ext cx="15255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285702" y="6605797"/>
            <a:ext cx="35997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Calibri"/>
                <a:ea typeface="Arial" charset="0"/>
                <a:cs typeface="Calibri"/>
              </a:rPr>
              <a:t>J.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Gamache,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A. 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Aksoy,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 T.  </a:t>
            </a:r>
            <a:r>
              <a:rPr lang="en-US" sz="1200" dirty="0" err="1">
                <a:latin typeface="Calibri"/>
                <a:ea typeface="Arial" charset="0"/>
                <a:cs typeface="Calibri"/>
              </a:rPr>
              <a:t>Vukicevic</a:t>
            </a:r>
            <a:r>
              <a:rPr lang="en-US" sz="1200" dirty="0">
                <a:latin typeface="Calibri"/>
                <a:ea typeface="Arial" charset="0"/>
                <a:cs typeface="Calibri"/>
              </a:rPr>
              <a:t>, </a:t>
            </a:r>
            <a:r>
              <a:rPr lang="en-US" sz="1200" dirty="0" smtClean="0">
                <a:latin typeface="Calibri"/>
                <a:ea typeface="Arial" charset="0"/>
                <a:cs typeface="Calibri"/>
              </a:rPr>
              <a:t>Gopal (AOML/HRD)</a:t>
            </a:r>
            <a:endParaRPr lang="en-US" sz="1200" dirty="0">
              <a:latin typeface="Calibri"/>
              <a:ea typeface="Arial" charset="0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44405" y="964526"/>
            <a:ext cx="4653592" cy="559474"/>
          </a:xfrm>
        </p:spPr>
        <p:txBody>
          <a:bodyPr anchor="ctr"/>
          <a:lstStyle/>
          <a:p>
            <a:pPr algn="l" eaLnBrk="1" hangingPunct="1"/>
            <a:r>
              <a:rPr lang="en-US" sz="1800" dirty="0" smtClean="0">
                <a:solidFill>
                  <a:schemeClr val="tx1"/>
                </a:solidFill>
                <a:latin typeface="+mj-lt"/>
                <a:ea typeface="ＭＳ Ｐゴシック"/>
                <a:cs typeface="ＭＳ Ｐゴシック"/>
              </a:rPr>
              <a:t>The Good – track forecast improvements</a:t>
            </a:r>
          </a:p>
        </p:txBody>
      </p:sp>
      <p:pic>
        <p:nvPicPr>
          <p:cNvPr id="6" name="Content Placeholder 6" descr="AL_tkerr (trend).g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572" y="1524000"/>
            <a:ext cx="4397184" cy="3657600"/>
          </a:xfrm>
        </p:spPr>
      </p:pic>
      <p:sp>
        <p:nvSpPr>
          <p:cNvPr id="17412" name="Text Box 19"/>
          <p:cNvSpPr txBox="1">
            <a:spLocks noChangeArrowheads="1"/>
          </p:cNvSpPr>
          <p:nvPr/>
        </p:nvSpPr>
        <p:spPr bwMode="auto">
          <a:xfrm>
            <a:off x="115450" y="5166382"/>
            <a:ext cx="4532749" cy="97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Errors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cut in half over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past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15 years</a:t>
            </a:r>
            <a:endParaRPr lang="en-US" sz="1800" dirty="0" smtClean="0">
              <a:solidFill>
                <a:srgbClr val="FFFFFF"/>
              </a:solidFill>
              <a:latin typeface="+mn-lt"/>
            </a:endParaRPr>
          </a:p>
          <a:p>
            <a:pPr marL="230188" indent="-230188">
              <a:spcAft>
                <a:spcPts val="4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10-year improvement - As accurate at 48 </a:t>
            </a:r>
            <a:r>
              <a:rPr lang="en-US" sz="1800" dirty="0" err="1" smtClean="0">
                <a:solidFill>
                  <a:srgbClr val="FFFFFF"/>
                </a:solidFill>
                <a:latin typeface="+mn-lt"/>
              </a:rPr>
              <a:t>h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as we were at 24 </a:t>
            </a:r>
            <a:r>
              <a:rPr lang="en-US" sz="1800" dirty="0" err="1" smtClean="0">
                <a:solidFill>
                  <a:srgbClr val="FFFFFF"/>
                </a:solidFill>
                <a:latin typeface="+mn-lt"/>
              </a:rPr>
              <a:t>h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in 1999</a:t>
            </a:r>
            <a:endParaRPr lang="en-US" sz="18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95833" y="2308053"/>
            <a:ext cx="1889024" cy="2118750"/>
            <a:chOff x="5029200" y="2286000"/>
            <a:chExt cx="2743200" cy="2590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029200" y="3657600"/>
              <a:ext cx="2743200" cy="7620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3733800" y="3581400"/>
              <a:ext cx="2590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029200" y="4191000"/>
              <a:ext cx="2667000" cy="7620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Content Placeholder 5" descr="AL_inerr (trend).gif"/>
          <p:cNvPicPr>
            <a:picLocks/>
          </p:cNvPicPr>
          <p:nvPr/>
        </p:nvPicPr>
        <p:blipFill>
          <a:blip r:embed="rId4" cstate="print"/>
          <a:srcRect l="-201" r="-201"/>
          <a:stretch>
            <a:fillRect/>
          </a:stretch>
        </p:blipFill>
        <p:spPr bwMode="auto">
          <a:xfrm>
            <a:off x="4493787" y="1524000"/>
            <a:ext cx="45326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239307" y="4179530"/>
            <a:ext cx="2667000" cy="52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Little progress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+mj-lt"/>
              </a:rPr>
              <a:t>last 15-20 years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4495800" y="5166382"/>
            <a:ext cx="451831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24-</a:t>
            </a:r>
            <a:r>
              <a:rPr lang="en-US" sz="1800" dirty="0" smtClean="0">
                <a:latin typeface="+mj-lt"/>
              </a:rPr>
              <a:t>48h </a:t>
            </a:r>
            <a:r>
              <a:rPr lang="en-US" sz="1800" dirty="0">
                <a:latin typeface="+mj-lt"/>
              </a:rPr>
              <a:t>intensity </a:t>
            </a:r>
            <a:r>
              <a:rPr lang="en-US" sz="1800" dirty="0" smtClean="0">
                <a:latin typeface="+mj-lt"/>
              </a:rPr>
              <a:t>forecast off </a:t>
            </a:r>
            <a:r>
              <a:rPr lang="en-US" sz="1800" dirty="0">
                <a:latin typeface="+mj-lt"/>
              </a:rPr>
              <a:t>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1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category</a:t>
            </a:r>
          </a:p>
          <a:p>
            <a:pPr marL="230188" indent="-230188">
              <a:spcBef>
                <a:spcPct val="50000"/>
              </a:spcBef>
              <a:buFont typeface="Arial"/>
              <a:buChar char="•"/>
            </a:pPr>
            <a:r>
              <a:rPr lang="en-US" sz="1800" dirty="0">
                <a:latin typeface="+mj-lt"/>
              </a:rPr>
              <a:t>Off by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b="1" dirty="0" smtClean="0">
                <a:latin typeface="+mj-lt"/>
              </a:rPr>
              <a:t>2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categories</a:t>
            </a:r>
            <a:r>
              <a:rPr lang="en-US" sz="1800" dirty="0" smtClean="0">
                <a:latin typeface="+mj-lt"/>
              </a:rPr>
              <a:t> 5</a:t>
            </a:r>
            <a:r>
              <a:rPr lang="en-US" sz="1800" dirty="0">
                <a:latin typeface="+mj-lt"/>
              </a:rPr>
              <a:t>-10% of</a:t>
            </a:r>
            <a:r>
              <a:rPr lang="en-US" sz="1800" dirty="0" smtClean="0">
                <a:latin typeface="+mj-lt"/>
              </a:rPr>
              <a:t> time</a:t>
            </a:r>
            <a:endParaRPr lang="en-US" sz="1800" dirty="0">
              <a:latin typeface="+mj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4800600" y="992463"/>
            <a:ext cx="3759804" cy="5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The Bad - </a:t>
            </a:r>
            <a:r>
              <a:rPr lang="en-US" sz="1800" kern="0" dirty="0" err="1" smtClean="0">
                <a:latin typeface="+mn-lt"/>
                <a:ea typeface="ＭＳ Ｐゴシック"/>
                <a:cs typeface="ＭＳ Ｐゴシック"/>
              </a:rPr>
              <a:t>i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ntensity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ＭＳ Ｐゴシック"/>
              </a:rPr>
              <a:t> minor gains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69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AF03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Current Capabilities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AF03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The Ugly - Rapid intensity change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+mj-cs"/>
              </a:rPr>
              <a:t>Current models have little or no skill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" name="Content Placeholder 5" descr="Felix_01_00_Int"/>
          <p:cNvPicPr>
            <a:picLocks noChangeAspect="1" noChangeArrowheads="1"/>
          </p:cNvPicPr>
          <p:nvPr/>
        </p:nvPicPr>
        <p:blipFill>
          <a:blip r:embed="rId3" cstate="print"/>
          <a:srcRect t="4114" b="4114"/>
          <a:stretch>
            <a:fillRect/>
          </a:stretch>
        </p:blipFill>
        <p:spPr bwMode="auto">
          <a:xfrm>
            <a:off x="1295400" y="1600683"/>
            <a:ext cx="6553200" cy="49525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3200400" y="152400"/>
            <a:ext cx="5403850" cy="78898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Intensity Forecast Experiment</a:t>
            </a:r>
            <a:br>
              <a:rPr lang="en-US" sz="36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36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(IFEX)</a:t>
            </a:r>
          </a:p>
        </p:txBody>
      </p:sp>
      <p:pic>
        <p:nvPicPr>
          <p:cNvPr id="8" name="Picture 20" descr="after1stsalex_barbados"/>
          <p:cNvPicPr>
            <a:picLocks noChangeArrowheads="1"/>
          </p:cNvPicPr>
          <p:nvPr/>
        </p:nvPicPr>
        <p:blipFill>
          <a:blip r:embed="rId3" cstate="print">
            <a:lum bright="12000" contrast="6000"/>
          </a:blip>
          <a:srcRect t="9750" r="1013" b="3300"/>
          <a:stretch>
            <a:fillRect/>
          </a:stretch>
        </p:blipFill>
        <p:spPr bwMode="auto">
          <a:xfrm>
            <a:off x="228600" y="1524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www.aoml.noaa.gov/hrd/Storm_pages/fay2008/Shirley_Paul_P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" y="1981200"/>
            <a:ext cx="2971800" cy="20045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57600" y="1981200"/>
            <a:ext cx="5105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NOAA Partnership to utilize NOAA’s hurricane expertise in operations and research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Calibri"/>
              <a:cs typeface="Calibri"/>
            </a:endParaRP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Improve hurricane intensity forecast </a:t>
            </a:r>
          </a:p>
          <a:p>
            <a:endParaRPr lang="en-US" sz="2600" dirty="0" smtClean="0">
              <a:latin typeface="Calibri"/>
              <a:cs typeface="Calibri"/>
            </a:endParaRP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Refine measurement  technologies</a:t>
            </a:r>
          </a:p>
          <a:p>
            <a:endParaRPr lang="en-US" sz="2600" dirty="0" smtClean="0">
              <a:latin typeface="Calibri"/>
              <a:cs typeface="Calibri"/>
            </a:endParaRPr>
          </a:p>
          <a:p>
            <a:pPr lvl="1"/>
            <a:r>
              <a:rPr lang="en-US" sz="2600" dirty="0" smtClean="0">
                <a:latin typeface="Calibri"/>
                <a:cs typeface="Calibri"/>
              </a:rPr>
              <a:t>Increase understanding 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429000" y="3657600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429000" y="4879649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29000" y="6022649"/>
            <a:ext cx="609600" cy="301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ordination call Lixion Avila Hrcn Alex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rcRect l="5369"/>
          <a:stretch>
            <a:fillRect/>
          </a:stretch>
        </p:blipFill>
        <p:spPr>
          <a:xfrm>
            <a:off x="228600" y="3962400"/>
            <a:ext cx="2981794" cy="23622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ckheed1"/>
          <p:cNvPicPr>
            <a:picLocks noChangeAspect="1" noChangeArrowheads="1"/>
          </p:cNvPicPr>
          <p:nvPr/>
        </p:nvPicPr>
        <p:blipFill>
          <a:blip r:embed="rId3" cstate="print"/>
          <a:srcRect t="20000" b="12000"/>
          <a:stretch>
            <a:fillRect/>
          </a:stretch>
        </p:blipFill>
        <p:spPr bwMode="auto">
          <a:xfrm>
            <a:off x="152400" y="4641088"/>
            <a:ext cx="3733800" cy="15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4-1.jpg"/>
          <p:cNvPicPr>
            <a:picLocks noChangeAspect="1"/>
          </p:cNvPicPr>
          <p:nvPr/>
        </p:nvPicPr>
        <p:blipFill>
          <a:blip r:embed="rId4" cstate="print"/>
          <a:srcRect t="18000" b="18000"/>
          <a:stretch>
            <a:fillRect/>
          </a:stretch>
        </p:blipFill>
        <p:spPr>
          <a:xfrm>
            <a:off x="152400" y="2971800"/>
            <a:ext cx="3733800" cy="159308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762000"/>
            <a:ext cx="3657600" cy="18288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Calibri"/>
                <a:cs typeface="Calibri"/>
              </a:rPr>
              <a:t>Collecting aircraft data from the hurricanes inner core and large scale hurricane environment…</a:t>
            </a:r>
            <a:endParaRPr lang="en-US" sz="2800" b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" name="Picture 3" descr="Slide10.jpg"/>
          <p:cNvPicPr>
            <a:picLocks noChangeAspect="1" noChangeArrowheads="1"/>
          </p:cNvPicPr>
          <p:nvPr/>
        </p:nvPicPr>
        <p:blipFill>
          <a:blip r:embed="rId5" cstate="print"/>
          <a:srcRect l="27423" t="16941" r="27038" b="22824"/>
          <a:stretch>
            <a:fillRect/>
          </a:stretch>
        </p:blipFill>
        <p:spPr bwMode="auto">
          <a:xfrm>
            <a:off x="39624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erica.rule\Desktop\HWRFx_3rd-Nest_IKE09L_2008-09-06_12Z_CLOSE-UP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822696"/>
            <a:ext cx="5181600" cy="34445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553200" y="4267200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… and getting it into the next generation high resolution models.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F03"/>
                </a:solidFill>
                <a:effectLst/>
                <a:uLnTx/>
                <a:uFillTx/>
                <a:latin typeface="Calibri"/>
                <a:ea typeface="ＭＳ Ｐゴシック"/>
                <a:cs typeface="Calibri"/>
              </a:rPr>
              <a:t>Improve Hurricane Intensity Forecasts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AF03"/>
              </a:solidFill>
              <a:effectLst/>
              <a:uLnTx/>
              <a:uFillTx/>
              <a:latin typeface="Calibri"/>
              <a:ea typeface="ＭＳ Ｐゴシック"/>
              <a:cs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76337"/>
            <a:ext cx="3240088" cy="52244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FFFFFF"/>
                </a:solidFill>
                <a:latin typeface="Calibri" charset="0"/>
                <a:cs typeface="ＭＳ Ｐゴシック" charset="-128"/>
              </a:rPr>
              <a:t>In-situ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Wind, press., temp.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 dirty="0" smtClean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 dirty="0" smtClean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1200" dirty="0" smtClean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FFFFFF"/>
                </a:solidFill>
                <a:latin typeface="Calibri" charset="0"/>
                <a:cs typeface="ＭＳ Ｐゴシック" charset="-128"/>
              </a:rPr>
              <a:t>Expendables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Dropsondes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AXBT, AXCP, buoy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endParaRPr lang="en-US" sz="2000" dirty="0">
              <a:solidFill>
                <a:srgbClr val="FFFFFF"/>
              </a:solidFill>
              <a:latin typeface="Calibri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1400" dirty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2000" dirty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endParaRPr lang="en-US" sz="1400" dirty="0">
              <a:solidFill>
                <a:srgbClr val="FFFFFF"/>
              </a:solidFill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000" b="1" dirty="0">
                <a:solidFill>
                  <a:srgbClr val="FFFFFF"/>
                </a:solidFill>
                <a:latin typeface="Calibri" charset="0"/>
                <a:cs typeface="ＭＳ Ｐゴシック" charset="-128"/>
              </a:rPr>
              <a:t>Remote Sensors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Doppler Radar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SFMR/HIRAD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WSRA 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 err="1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Scatterometer</a:t>
            </a: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/profiler</a:t>
            </a:r>
          </a:p>
          <a:p>
            <a:pPr marL="566738"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UAS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 l="2910" r="3792" b="714"/>
          <a:stretch>
            <a:fillRect/>
          </a:stretch>
        </p:blipFill>
        <p:spPr bwMode="auto">
          <a:xfrm>
            <a:off x="6400800" y="1292225"/>
            <a:ext cx="2370138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noaap3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4187"/>
            <a:ext cx="31099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gonzoi"/>
          <p:cNvPicPr>
            <a:picLocks noChangeAspect="1" noChangeArrowheads="1"/>
          </p:cNvPicPr>
          <p:nvPr/>
        </p:nvPicPr>
        <p:blipFill>
          <a:blip r:embed="rId5"/>
          <a:srcRect l="1254" t="21040" b="27527"/>
          <a:stretch>
            <a:fillRect/>
          </a:stretch>
        </p:blipFill>
        <p:spPr bwMode="auto">
          <a:xfrm>
            <a:off x="381000" y="3538537"/>
            <a:ext cx="30099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12"/>
          <p:cNvSpPr txBox="1">
            <a:spLocks noChangeArrowheads="1"/>
          </p:cNvSpPr>
          <p:nvPr/>
        </p:nvSpPr>
        <p:spPr bwMode="auto">
          <a:xfrm>
            <a:off x="4110038" y="2306638"/>
            <a:ext cx="1666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Global Hawk UAS</a:t>
            </a:r>
          </a:p>
        </p:txBody>
      </p:sp>
      <p:pic>
        <p:nvPicPr>
          <p:cNvPr id="26632" name="Picture 16" descr="TDR on tail_re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7138" y="2670175"/>
            <a:ext cx="228282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516438"/>
            <a:ext cx="2743200" cy="180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3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9144000" cy="10160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dirty="0" smtClean="0">
                <a:latin typeface="Calibri" charset="0"/>
                <a:cs typeface="ＭＳ Ｐゴシック" charset="-128"/>
              </a:rPr>
              <a:t>Refine Measurement Technologies</a:t>
            </a:r>
            <a:endParaRPr lang="en-US" sz="3600" dirty="0">
              <a:latin typeface="Calibri" charset="0"/>
              <a:cs typeface="ＭＳ Ｐゴシック" charset="-128"/>
            </a:endParaRPr>
          </a:p>
        </p:txBody>
      </p:sp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3798888" y="4310063"/>
            <a:ext cx="2117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G-IV Tail Doppler Radar</a:t>
            </a:r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4329113" y="6291263"/>
            <a:ext cx="1004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charset="0"/>
              </a:rPr>
              <a:t>ONR DWL</a:t>
            </a:r>
          </a:p>
        </p:txBody>
      </p:sp>
      <p:pic>
        <p:nvPicPr>
          <p:cNvPr id="26638" name="Picture 3" descr="Range_Flight_Takeoff2_15Aug10.jpg"/>
          <p:cNvPicPr>
            <a:picLocks noChangeAspect="1"/>
          </p:cNvPicPr>
          <p:nvPr/>
        </p:nvPicPr>
        <p:blipFill>
          <a:blip r:embed="rId8"/>
          <a:srcRect l="11493" t="31657" r="10590" b="22749"/>
          <a:stretch>
            <a:fillRect/>
          </a:stretch>
        </p:blipFill>
        <p:spPr bwMode="auto">
          <a:xfrm>
            <a:off x="3771900" y="1374775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1813" y="1731963"/>
            <a:ext cx="3603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P101018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03320" y="4648200"/>
            <a:ext cx="2316480" cy="1737360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25412"/>
            <a:ext cx="7918450" cy="1322388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Increase Understanding</a:t>
            </a:r>
            <a:r>
              <a:rPr lang="en-US" sz="40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/>
            </a:r>
            <a:br>
              <a:rPr lang="en-US" sz="40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32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Particularly</a:t>
            </a:r>
            <a:r>
              <a:rPr lang="en-US" sz="32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n-US" sz="32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Rapid </a:t>
            </a:r>
            <a:r>
              <a:rPr lang="en-US" sz="3200" dirty="0" smtClean="0">
                <a:solidFill>
                  <a:srgbClr val="FFAF03"/>
                </a:solidFill>
                <a:latin typeface="Calibri"/>
                <a:ea typeface="ＭＳ Ｐゴシック"/>
                <a:cs typeface="Calibri"/>
              </a:rPr>
              <a:t>intensity</a:t>
            </a:r>
            <a:endParaRPr lang="en-US" sz="4000" dirty="0" smtClean="0">
              <a:solidFill>
                <a:srgbClr val="FFAF03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6764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Number one forecast problem for NHC:  hard to forecast – to understand</a:t>
            </a:r>
          </a:p>
          <a:p>
            <a:pPr marL="225425" indent="-225425">
              <a:buFont typeface="Arial"/>
              <a:buChar char="•"/>
            </a:pPr>
            <a:endParaRPr lang="en-US" sz="2400" dirty="0" smtClean="0">
              <a:latin typeface="Calibri"/>
              <a:cs typeface="Calibri"/>
            </a:endParaRPr>
          </a:p>
          <a:p>
            <a:pPr marL="225425" indent="-225425"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86% of all hurricanes go through rapid intensification at some point in their lifecycle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6019800" cy="39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2209800" y="3886200"/>
            <a:ext cx="3550342" cy="831548"/>
            <a:chOff x="3481388" y="3809999"/>
            <a:chExt cx="4957762" cy="749301"/>
          </a:xfrm>
        </p:grpSpPr>
        <p:sp>
          <p:nvSpPr>
            <p:cNvPr id="10" name="Rectangle 9"/>
            <p:cNvSpPr/>
            <p:nvPr/>
          </p:nvSpPr>
          <p:spPr>
            <a:xfrm>
              <a:off x="3506788" y="4124325"/>
              <a:ext cx="220662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97313" y="4124325"/>
              <a:ext cx="219075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92600" y="4124325"/>
              <a:ext cx="217488" cy="96838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84713" y="4122738"/>
              <a:ext cx="219075" cy="96837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713" y="4124325"/>
              <a:ext cx="217487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9988" y="4124325"/>
              <a:ext cx="220662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40513" y="4124325"/>
              <a:ext cx="219075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35800" y="4124325"/>
              <a:ext cx="217488" cy="96838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27913" y="4122738"/>
              <a:ext cx="219075" cy="96837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08913" y="4124325"/>
              <a:ext cx="217487" cy="95250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18488" y="4122738"/>
              <a:ext cx="220662" cy="96837"/>
            </a:xfrm>
            <a:prstGeom prst="rect">
              <a:avLst/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81388" y="4460875"/>
              <a:ext cx="219075" cy="96838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52913" y="4462463"/>
              <a:ext cx="217487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35550" y="4462463"/>
              <a:ext cx="217488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99138" y="4462463"/>
              <a:ext cx="219075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77013" y="4462463"/>
              <a:ext cx="219075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04050" y="4462463"/>
              <a:ext cx="217488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159750" y="4462463"/>
              <a:ext cx="217488" cy="96837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/>
            </a:p>
          </p:txBody>
        </p:sp>
        <p:sp>
          <p:nvSpPr>
            <p:cNvPr id="28" name="TextBox 21"/>
            <p:cNvSpPr txBox="1">
              <a:spLocks noChangeArrowheads="1"/>
            </p:cNvSpPr>
            <p:nvPr/>
          </p:nvSpPr>
          <p:spPr bwMode="auto">
            <a:xfrm>
              <a:off x="5073646" y="3809999"/>
              <a:ext cx="1572268" cy="23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chemeClr val="accent1">
                      <a:lumMod val="75000"/>
                    </a:schemeClr>
                  </a:solidFill>
                  <a:latin typeface="Calibri" charset="0"/>
                </a:rPr>
                <a:t>P-3 missions</a:t>
              </a:r>
            </a:p>
          </p:txBody>
        </p:sp>
        <p:sp>
          <p:nvSpPr>
            <p:cNvPr id="29" name="TextBox 22"/>
            <p:cNvSpPr txBox="1">
              <a:spLocks noChangeArrowheads="1"/>
            </p:cNvSpPr>
            <p:nvPr/>
          </p:nvSpPr>
          <p:spPr bwMode="auto">
            <a:xfrm>
              <a:off x="4999039" y="4170362"/>
              <a:ext cx="1646876" cy="233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100" b="1" dirty="0">
                  <a:solidFill>
                    <a:srgbClr val="00CC66"/>
                  </a:solidFill>
                  <a:latin typeface="Calibri" charset="0"/>
                </a:rPr>
                <a:t>G-IV missions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18450" cy="788988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Calibri"/>
                <a:ea typeface="ＭＳ Ｐゴシック"/>
                <a:cs typeface="Calibri"/>
              </a:rPr>
              <a:t>Multi-Agency </a:t>
            </a:r>
            <a:r>
              <a:rPr lang="en-US" sz="4000" dirty="0" smtClean="0">
                <a:latin typeface="Calibri"/>
                <a:ea typeface="ＭＳ Ｐゴシック"/>
                <a:cs typeface="Calibri"/>
              </a:rPr>
              <a:t>Collaborations</a:t>
            </a:r>
            <a:br>
              <a:rPr lang="en-US" sz="4000" dirty="0" smtClean="0">
                <a:latin typeface="Calibri"/>
                <a:ea typeface="ＭＳ Ｐゴシック"/>
                <a:cs typeface="Calibri"/>
              </a:rPr>
            </a:br>
            <a:endParaRPr lang="en-US" sz="4000" dirty="0" smtClean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95400"/>
            <a:ext cx="8153400" cy="510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latin typeface="Calibri"/>
                <a:cs typeface="Calibri"/>
              </a:rPr>
              <a:t>NASA TCSP (2005), NAMMA (2006), GRIP (2010)</a:t>
            </a:r>
          </a:p>
          <a:p>
            <a:pPr lvl="1"/>
            <a:r>
              <a:rPr lang="en-US" sz="2200" b="1" dirty="0" smtClean="0">
                <a:latin typeface="Calibri"/>
                <a:cs typeface="Calibri"/>
              </a:rPr>
              <a:t>(Rainfall, Microphysics/Aerosol, Genesis, and Rapid Intensification)</a:t>
            </a:r>
          </a:p>
          <a:p>
            <a:pPr lvl="2">
              <a:buFont typeface="Arial" charset="0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 DC-8</a:t>
            </a:r>
          </a:p>
          <a:p>
            <a:pPr lvl="2">
              <a:buFont typeface="Arial" charset="0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 ER-2</a:t>
            </a:r>
          </a:p>
          <a:p>
            <a:pPr lvl="2">
              <a:buFont typeface="Arial" charset="0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 Global Hawk</a:t>
            </a:r>
          </a:p>
          <a:p>
            <a:pPr lvl="1"/>
            <a:endParaRPr lang="en-US" sz="2200" b="1" dirty="0" smtClean="0">
              <a:latin typeface="Calibri"/>
              <a:cs typeface="Calibri"/>
            </a:endParaRPr>
          </a:p>
          <a:p>
            <a:pPr lvl="1"/>
            <a:r>
              <a:rPr lang="en-US" sz="3200" b="1" dirty="0" smtClean="0">
                <a:latin typeface="Calibri"/>
                <a:cs typeface="Calibri"/>
              </a:rPr>
              <a:t>NSF RAINEX (2005), Upper-ocean Sampling (2005-2008), PREDICT (2010)</a:t>
            </a:r>
            <a:endParaRPr lang="en-US" sz="3200" dirty="0" smtClean="0">
              <a:latin typeface="Calibri"/>
              <a:cs typeface="Calibri"/>
            </a:endParaRPr>
          </a:p>
          <a:p>
            <a:pPr lvl="1"/>
            <a:r>
              <a:rPr lang="en-US" sz="2200" b="1" dirty="0" smtClean="0">
                <a:latin typeface="Calibri"/>
                <a:cs typeface="Calibri"/>
              </a:rPr>
              <a:t>(</a:t>
            </a:r>
            <a:r>
              <a:rPr lang="en-US" sz="2200" b="1" dirty="0" err="1" smtClean="0">
                <a:latin typeface="Calibri"/>
                <a:cs typeface="Calibri"/>
              </a:rPr>
              <a:t>Rainbands</a:t>
            </a:r>
            <a:r>
              <a:rPr lang="en-US" sz="2200" b="1" dirty="0" smtClean="0">
                <a:latin typeface="Calibri"/>
                <a:cs typeface="Calibri"/>
              </a:rPr>
              <a:t>, Ocean mixed-layer interaction, and Genesis</a:t>
            </a:r>
          </a:p>
          <a:p>
            <a:pPr lvl="2"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 NRL P-3</a:t>
            </a:r>
          </a:p>
          <a:p>
            <a:pPr lvl="2">
              <a:buFont typeface="Arial"/>
              <a:buChar char="•"/>
            </a:pPr>
            <a:r>
              <a:rPr lang="en-US" sz="2200" b="1" dirty="0" smtClean="0">
                <a:latin typeface="Calibri"/>
                <a:cs typeface="Calibri"/>
              </a:rPr>
              <a:t> G-V</a:t>
            </a:r>
          </a:p>
        </p:txBody>
      </p:sp>
      <p:pic>
        <p:nvPicPr>
          <p:cNvPr id="13314" name="Picture 2" descr="http://www.ccmr.cornell.edu/igert/images/logo-NSF-CMY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70374"/>
            <a:ext cx="835026" cy="835026"/>
          </a:xfrm>
          <a:prstGeom prst="rect">
            <a:avLst/>
          </a:prstGeom>
          <a:noFill/>
        </p:spPr>
      </p:pic>
      <p:pic>
        <p:nvPicPr>
          <p:cNvPr id="13316" name="Picture 4" descr="http://www.tcnj.edu/~teamdpx/DPX%20II/images/Logos/NASA_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914400" cy="77876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04800" y="1544931"/>
            <a:ext cx="8534400" cy="508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0850" lvl="2" indent="-222250">
              <a:spcBef>
                <a:spcPct val="5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"/>
                <a:cs typeface="Calibri"/>
              </a:rPr>
              <a:t>Lessons learned</a:t>
            </a:r>
            <a:r>
              <a:rPr lang="en-US" sz="3200" dirty="0" smtClean="0">
                <a:solidFill>
                  <a:schemeClr val="tx1"/>
                </a:solidFill>
                <a:latin typeface="Calibri"/>
                <a:cs typeface="Calibri"/>
              </a:rPr>
              <a:t>:</a:t>
            </a:r>
            <a:endParaRPr lang="en-US" sz="32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latin typeface="Calibri"/>
                <a:cs typeface="Calibri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oordination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insures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WP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-3D and G-IV aircraft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serve NOAA’s research </a:t>
            </a: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and operational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interests. </a:t>
            </a: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latin typeface="Calibri"/>
                <a:cs typeface="Calibri"/>
              </a:rPr>
              <a:t>O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ptimum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use of hurricane flight hours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&amp; expendables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Provide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capacity to support NOAA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HFIP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Provides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opportunity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to engage and educate outside research community in use of aircraft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observations. </a:t>
            </a:r>
            <a:endParaRPr lang="en-US" sz="2800" dirty="0" smtClean="0"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Provides capacity to train future hurricane researchers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utilizing 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NOAA </a:t>
            </a:r>
            <a:r>
              <a:rPr lang="en-US" sz="2800" dirty="0" smtClean="0">
                <a:latin typeface="Calibri"/>
                <a:cs typeface="Calibri"/>
              </a:rPr>
              <a:t>tools to improve operations and promote </a:t>
            </a:r>
            <a:r>
              <a:rPr lang="en-US" sz="2800" dirty="0" smtClean="0">
                <a:latin typeface="Calibri"/>
                <a:cs typeface="Calibri"/>
              </a:rPr>
              <a:t>research</a:t>
            </a:r>
            <a:endParaRPr lang="en-US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450850" lvl="2" indent="-222250">
              <a:spcBef>
                <a:spcPct val="5000"/>
              </a:spcBef>
              <a:buFontTx/>
              <a:buChar char="•"/>
            </a:pP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9478FC-C52B-4EF8-81AC-91C7114B653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Hurricane Intensity Forecast Experiment (IFEX)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14680</TotalTime>
  <Words>966</Words>
  <Application>Microsoft Macintosh PowerPoint</Application>
  <PresentationFormat>On-screen Show (4:3)</PresentationFormat>
  <Paragraphs>135</Paragraphs>
  <Slides>12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8_Default Design</vt:lpstr>
      <vt:lpstr>5_Twilight</vt:lpstr>
      <vt:lpstr>NOAA Hurricane Intensity Forecast Experiment (IFEX)</vt:lpstr>
      <vt:lpstr>The Good – track forecast improvements</vt:lpstr>
      <vt:lpstr>Slide 3</vt:lpstr>
      <vt:lpstr>Intensity Forecast Experiment (IFEX)</vt:lpstr>
      <vt:lpstr>Collecting aircraft data from the hurricanes inner core and large scale hurricane environment…</vt:lpstr>
      <vt:lpstr>Refine Measurement Technologies</vt:lpstr>
      <vt:lpstr>Increase Understanding Particularly Rapid intensity</vt:lpstr>
      <vt:lpstr>Multi-Agency Collaborations </vt:lpstr>
      <vt:lpstr>NOAA Hurricane Intensity Forecast Experiment (IFEX)</vt:lpstr>
      <vt:lpstr>Questions?</vt:lpstr>
      <vt:lpstr>Slide 11</vt:lpstr>
      <vt:lpstr>Improved Use of Observations: HFIP 2010 Demo: Earl</vt:lpstr>
    </vt:vector>
  </TitlesOfParts>
  <Company>National Hurricane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Technical Support Branch Current Priorities and Draft Strategic Plan Outline</dc:title>
  <dc:creator>NHC H.S.</dc:creator>
  <cp:lastModifiedBy>Frank Marks</cp:lastModifiedBy>
  <cp:revision>1014</cp:revision>
  <cp:lastPrinted>2001-07-02T13:14:36Z</cp:lastPrinted>
  <dcterms:created xsi:type="dcterms:W3CDTF">2011-03-01T12:44:47Z</dcterms:created>
  <dcterms:modified xsi:type="dcterms:W3CDTF">2011-03-01T13:05:24Z</dcterms:modified>
</cp:coreProperties>
</file>