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58" r:id="rId4"/>
    <p:sldId id="259" r:id="rId5"/>
    <p:sldId id="261" r:id="rId6"/>
    <p:sldId id="262" r:id="rId7"/>
    <p:sldId id="264" r:id="rId8"/>
    <p:sldId id="263" r:id="rId9"/>
    <p:sldId id="260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gray"/>
  <p:clrMru>
    <a:srgbClr val="2DBB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6B7FB-F6E9-7542-A4B1-CA0447C99D76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A307-FFAF-6240-A504-BEE1A2E4B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AEFAB-CA0B-CD44-A3D7-DBFAF74FED4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7940C-A5CC-D449-B377-64C9DBCB0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940C-A5CC-D449-B377-64C9DBCB0E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940C-A5CC-D449-B377-64C9DBCB0E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940C-A5CC-D449-B377-64C9DBCB0E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3CE9C-BC8E-BA4D-B851-47B977864A21}" type="slidenum">
              <a:rPr lang="en-US"/>
              <a:pPr/>
              <a:t>5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9E112-AE18-484F-B41E-2506E8F8A9FF}" type="slidenum">
              <a:rPr lang="en-US"/>
              <a:pPr/>
              <a:t>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940C-A5CC-D449-B377-64C9DBCB0E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940C-A5CC-D449-B377-64C9DBCB0E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940C-A5CC-D449-B377-64C9DBCB0E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 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940C-A5CC-D449-B377-64C9DBCB0E8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7F10-F357-7E4D-BCCC-D128F521EC27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FCF0-B46E-A844-976A-6391420C7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63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aseline="0" dirty="0" smtClean="0">
                <a:solidFill>
                  <a:srgbClr val="FFFF00"/>
                </a:solidFill>
              </a:rPr>
              <a:t>Pre-Depression Investigation of Cloud-systems in the Tropics (PREDICT):</a:t>
            </a:r>
            <a:br>
              <a:rPr lang="en-US" baseline="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 NSF perspective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79289"/>
            <a:ext cx="6400800" cy="1311122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Michael C. Morgan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National Science Foundation</a:t>
            </a:r>
          </a:p>
          <a:p>
            <a:endParaRPr lang="en-US" dirty="0"/>
          </a:p>
        </p:txBody>
      </p:sp>
      <p:pic>
        <p:nvPicPr>
          <p:cNvPr id="4" name="Picture 3" descr="predict_logo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966" y="2673302"/>
            <a:ext cx="2209682" cy="17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NSF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9345" y="2673302"/>
            <a:ext cx="1784743" cy="1784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557" y="2528899"/>
            <a:ext cx="3700006" cy="2775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Future </a:t>
            </a:r>
            <a:r>
              <a:rPr lang="en-US" smtClean="0">
                <a:solidFill>
                  <a:srgbClr val="FFFF00"/>
                </a:solidFill>
              </a:rPr>
              <a:t>NSF opportunities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487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President’s request for the FY2012 Budget for the AGS Division calls for a 10.2% increase in support over the FY2010 enacted level.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Essentially all of this funding is targeted to three initiatives: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SEES: Science, Engineering and Education for Sustainability (</a:t>
            </a:r>
            <a:r>
              <a:rPr lang="en-US" dirty="0" err="1" smtClean="0">
                <a:solidFill>
                  <a:srgbClr val="FFFF00"/>
                </a:solidFill>
              </a:rPr>
              <a:t>SRNs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SEPs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CIF21: </a:t>
            </a:r>
            <a:r>
              <a:rPr lang="en-US" dirty="0" err="1" smtClean="0">
                <a:solidFill>
                  <a:srgbClr val="CCFFCC"/>
                </a:solidFill>
              </a:rPr>
              <a:t>Cyberinfrastructure</a:t>
            </a:r>
            <a:r>
              <a:rPr lang="en-US" dirty="0" smtClean="0">
                <a:solidFill>
                  <a:srgbClr val="CCFFCC"/>
                </a:solidFill>
              </a:rPr>
              <a:t> Framework for the 21</a:t>
            </a:r>
            <a:r>
              <a:rPr lang="en-US" baseline="30000" dirty="0" smtClean="0">
                <a:solidFill>
                  <a:srgbClr val="CCFFCC"/>
                </a:solidFill>
              </a:rPr>
              <a:t>st</a:t>
            </a:r>
            <a:r>
              <a:rPr lang="en-US" dirty="0" smtClean="0">
                <a:solidFill>
                  <a:srgbClr val="CCFFCC"/>
                </a:solidFill>
              </a:rPr>
              <a:t> Century Science and Engineering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CaMRA: Creating a more Disaster Resilient America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Pre-PREDICT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Why PREDICT?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PREDICT: Science Objectives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PREDICT: Measurement Objectives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PREDICT Observations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Future NSF opportunities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Pre-PREDICT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5511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Tropical Experiment in Mexico (TEXMEX), 1991 </a:t>
            </a:r>
            <a:r>
              <a:rPr lang="en-US" dirty="0" smtClean="0">
                <a:solidFill>
                  <a:srgbClr val="CCFFCC"/>
                </a:solidFill>
              </a:rPr>
              <a:t>(genesis)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Hurricane </a:t>
            </a:r>
            <a:r>
              <a:rPr lang="en-US" dirty="0" err="1" smtClean="0">
                <a:solidFill>
                  <a:srgbClr val="FFFF00"/>
                </a:solidFill>
              </a:rPr>
              <a:t>Rainband</a:t>
            </a:r>
            <a:r>
              <a:rPr lang="en-US" dirty="0" smtClean="0">
                <a:solidFill>
                  <a:srgbClr val="FFFF00"/>
                </a:solidFill>
              </a:rPr>
              <a:t> and Intensity Change Experiment (RAINEX), 2005 </a:t>
            </a:r>
            <a:r>
              <a:rPr lang="en-US" dirty="0" smtClean="0">
                <a:solidFill>
                  <a:srgbClr val="CCFFCC"/>
                </a:solidFill>
              </a:rPr>
              <a:t>(intensity)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1485900"/>
            <a:ext cx="2425700" cy="2425700"/>
          </a:xfrm>
          <a:prstGeom prst="rect">
            <a:avLst/>
          </a:prstGeom>
        </p:spPr>
      </p:pic>
      <p:pic>
        <p:nvPicPr>
          <p:cNvPr id="7" name="Picture 4" descr="3bRAINEX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100" y="4243558"/>
            <a:ext cx="2425700" cy="1882605"/>
          </a:xfrm>
          <a:prstGeom prst="rect">
            <a:avLst/>
          </a:prstGeom>
          <a:noFill/>
          <a:ln w="57150">
            <a:solidFill>
              <a:srgbClr val="8C211E"/>
            </a:solidFill>
            <a:miter lim="800000"/>
            <a:headEnd/>
            <a:tailEnd/>
          </a:ln>
        </p:spPr>
      </p:pic>
      <p:sp>
        <p:nvSpPr>
          <p:cNvPr id="8" name="Frame 7"/>
          <p:cNvSpPr/>
          <p:nvPr/>
        </p:nvSpPr>
        <p:spPr>
          <a:xfrm>
            <a:off x="6261100" y="1485900"/>
            <a:ext cx="2425700" cy="2425700"/>
          </a:xfrm>
          <a:prstGeom prst="frame">
            <a:avLst>
              <a:gd name="adj1" fmla="val 3076"/>
            </a:avLst>
          </a:prstGeom>
          <a:solidFill>
            <a:srgbClr val="2DBBA1"/>
          </a:solidFill>
          <a:ln>
            <a:solidFill>
              <a:srgbClr val="2DBB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Why PREDICT?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Despite analyses from prior field campaigns and recent modeling activities, the processes associated with tropical </a:t>
            </a:r>
            <a:r>
              <a:rPr lang="en-US" dirty="0" err="1" smtClean="0">
                <a:solidFill>
                  <a:srgbClr val="FFFF00"/>
                </a:solidFill>
              </a:rPr>
              <a:t>cyclogenesis</a:t>
            </a:r>
            <a:r>
              <a:rPr lang="en-US" dirty="0" smtClean="0">
                <a:solidFill>
                  <a:srgbClr val="FFFF00"/>
                </a:solidFill>
              </a:rPr>
              <a:t> remain unresolved.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Prior field campaigns (e.g. FASTEX, T-PARC) had multiple targets . . . Where do you go? Follow the wave? Which part??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PREDICT offered a practical, focused means to target observations to challenge the hypotheses put forward by Dunkerton et. al (2009)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PREDICT offered a means to study other potential genesis pathways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addition, the opportunity existed to work cooperatively with two other field activities (IFEX and GRIP)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3200" dirty="0">
                <a:solidFill>
                  <a:srgbClr val="FFFF00"/>
                </a:solidFill>
              </a:rPr>
              <a:t>2007 </a:t>
            </a:r>
            <a:r>
              <a:rPr lang="en-US" sz="3200" dirty="0" smtClean="0">
                <a:solidFill>
                  <a:srgbClr val="FFFF00"/>
                </a:solidFill>
              </a:rPr>
              <a:t>Felix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TRMM </a:t>
            </a:r>
            <a:r>
              <a:rPr lang="en-US" sz="3200" dirty="0">
                <a:solidFill>
                  <a:srgbClr val="FFFF00"/>
                </a:solidFill>
              </a:rPr>
              <a:t>and</a:t>
            </a:r>
            <a:r>
              <a:rPr lang="en-US" sz="3200" dirty="0" smtClean="0">
                <a:solidFill>
                  <a:srgbClr val="FFFF00"/>
                </a:solidFill>
              </a:rPr>
              <a:t> ground-relative </a:t>
            </a:r>
            <a:r>
              <a:rPr lang="en-US" sz="3200" dirty="0">
                <a:solidFill>
                  <a:srgbClr val="FFFF00"/>
                </a:solidFill>
              </a:rPr>
              <a:t>850 </a:t>
            </a:r>
            <a:r>
              <a:rPr lang="en-US" sz="3200" dirty="0" err="1">
                <a:solidFill>
                  <a:srgbClr val="FFFF00"/>
                </a:solidFill>
              </a:rPr>
              <a:t>hPa</a:t>
            </a:r>
            <a:r>
              <a:rPr lang="en-US" sz="3200" dirty="0">
                <a:solidFill>
                  <a:srgbClr val="FFFF00"/>
                </a:solidFill>
              </a:rPr>
              <a:t> streamlines</a:t>
            </a:r>
          </a:p>
        </p:txBody>
      </p:sp>
      <p:pic>
        <p:nvPicPr>
          <p:cNvPr id="4100" name="Picture 4" descr="filte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539875"/>
            <a:ext cx="8447088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35638" y="6254234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Wang et al. (2010)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3200" dirty="0">
                <a:solidFill>
                  <a:srgbClr val="FFFF00"/>
                </a:solidFill>
              </a:rPr>
              <a:t>2007 </a:t>
            </a:r>
            <a:r>
              <a:rPr lang="en-US" sz="3200" dirty="0" smtClean="0">
                <a:solidFill>
                  <a:srgbClr val="FFFF00"/>
                </a:solidFill>
              </a:rPr>
              <a:t>Felix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TRMM </a:t>
            </a:r>
            <a:r>
              <a:rPr lang="en-US" sz="3200" dirty="0">
                <a:solidFill>
                  <a:srgbClr val="FFFF00"/>
                </a:solidFill>
              </a:rPr>
              <a:t>and</a:t>
            </a:r>
            <a:r>
              <a:rPr lang="en-US" sz="3200" dirty="0" smtClean="0">
                <a:solidFill>
                  <a:srgbClr val="FFFF00"/>
                </a:solidFill>
              </a:rPr>
              <a:t> translated </a:t>
            </a:r>
            <a:r>
              <a:rPr lang="en-US" sz="3200" dirty="0">
                <a:solidFill>
                  <a:srgbClr val="FFFF00"/>
                </a:solidFill>
              </a:rPr>
              <a:t>850 </a:t>
            </a:r>
            <a:r>
              <a:rPr lang="en-US" sz="3200" dirty="0" err="1">
                <a:solidFill>
                  <a:srgbClr val="FFFF00"/>
                </a:solidFill>
              </a:rPr>
              <a:t>hPa</a:t>
            </a:r>
            <a:r>
              <a:rPr lang="en-US" sz="3200" dirty="0">
                <a:solidFill>
                  <a:srgbClr val="FFFF00"/>
                </a:solidFill>
              </a:rPr>
              <a:t> streamlines</a:t>
            </a:r>
          </a:p>
        </p:txBody>
      </p:sp>
      <p:pic>
        <p:nvPicPr>
          <p:cNvPr id="5124" name="Picture 4" descr="filte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525588"/>
            <a:ext cx="8491538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PREDICT: Science 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978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Testing of the DMW “marsupial hypotheses”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Investigating other genesis pathways: </a:t>
            </a:r>
            <a:r>
              <a:rPr lang="en-US" i="1" dirty="0" smtClean="0">
                <a:solidFill>
                  <a:srgbClr val="CCFFCC"/>
                </a:solidFill>
              </a:rPr>
              <a:t>Are the </a:t>
            </a:r>
            <a:r>
              <a:rPr lang="en-US" i="1" dirty="0" err="1" smtClean="0">
                <a:solidFill>
                  <a:srgbClr val="CCFFCC"/>
                </a:solidFill>
              </a:rPr>
              <a:t>mesoscale</a:t>
            </a:r>
            <a:r>
              <a:rPr lang="en-US" i="1" dirty="0" smtClean="0">
                <a:solidFill>
                  <a:srgbClr val="CCFFCC"/>
                </a:solidFill>
              </a:rPr>
              <a:t> processes relatively universal among the different synoptic-scale precursors</a:t>
            </a:r>
            <a:r>
              <a:rPr lang="en-US" dirty="0" smtClean="0">
                <a:solidFill>
                  <a:srgbClr val="FFFF00"/>
                </a:solidFill>
              </a:rPr>
              <a:t>?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Understanding the dynamics of upper-tropospheric circulation on development of developing </a:t>
            </a:r>
            <a:r>
              <a:rPr lang="en-US" dirty="0" err="1" smtClean="0">
                <a:solidFill>
                  <a:srgbClr val="FFFF00"/>
                </a:solidFill>
              </a:rPr>
              <a:t>TCs</a:t>
            </a:r>
            <a:r>
              <a:rPr lang="en-US" dirty="0" smtClean="0">
                <a:solidFill>
                  <a:srgbClr val="FFFF00"/>
                </a:solidFill>
              </a:rPr>
              <a:t> and relationship to critical layer convective dynamics.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Assessing the </a:t>
            </a:r>
            <a:r>
              <a:rPr lang="en-US" dirty="0" err="1" smtClean="0">
                <a:solidFill>
                  <a:srgbClr val="FFFF00"/>
                </a:solidFill>
              </a:rPr>
              <a:t>vorticity</a:t>
            </a:r>
            <a:r>
              <a:rPr lang="en-US" dirty="0" smtClean="0">
                <a:solidFill>
                  <a:srgbClr val="FFFF00"/>
                </a:solidFill>
              </a:rPr>
              <a:t> and thermodynamic budget of </a:t>
            </a:r>
            <a:r>
              <a:rPr lang="en-US" dirty="0" err="1" smtClean="0">
                <a:solidFill>
                  <a:srgbClr val="FFFF00"/>
                </a:solidFill>
              </a:rPr>
              <a:t>TEWs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Characterizing TC genesis using special remotely sensed observations and products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Advancing our understanding of the processes and predictability associated with TC genesis via ensembles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Creatiing</a:t>
            </a:r>
            <a:r>
              <a:rPr lang="en-US" dirty="0" smtClean="0">
                <a:solidFill>
                  <a:srgbClr val="FFFF00"/>
                </a:solidFill>
              </a:rPr>
              <a:t>  a dataset from satellite-based sensors that would complement the airborne observations from PREDICT </a:t>
            </a:r>
            <a:r>
              <a:rPr lang="en-US" dirty="0" err="1" smtClean="0">
                <a:solidFill>
                  <a:srgbClr val="FFFF00"/>
                </a:solidFill>
              </a:rPr>
              <a:t>IOPs</a:t>
            </a:r>
            <a:r>
              <a:rPr lang="en-US" dirty="0" smtClean="0">
                <a:solidFill>
                  <a:srgbClr val="FFFF00"/>
                </a:solidFill>
              </a:rPr>
              <a:t> that will be compared and integrated with aircraft observations.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Using real-time support from modeling efforts and satellite-based analyses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Conducting ensemble-based data assimilation and assessment of predictability and sensitivity of genesis forecasts to observations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PREDICT: Observations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11" y="1179194"/>
            <a:ext cx="3799423" cy="2526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711" y="3733800"/>
            <a:ext cx="379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FFFF00"/>
                </a:solidFill>
              </a:rPr>
              <a:t>The NSF/NCAR G- V research aircraft on St. Croix, U.S. Virgin Islands. </a:t>
            </a:r>
          </a:p>
          <a:p>
            <a:r>
              <a:rPr lang="en-US" sz="1000" i="1" dirty="0" smtClean="0">
                <a:solidFill>
                  <a:srgbClr val="FFFF00"/>
                </a:solidFill>
              </a:rPr>
              <a:t>Photo credit: NPS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8000" y="1052194"/>
            <a:ext cx="482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Maximum range: 	6500 nm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Maximum cruise altitude: 51,000 ft (15.5km)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Anticipated 200 research hours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Anticipated use of 500 GPS </a:t>
            </a:r>
            <a:r>
              <a:rPr lang="en-US" sz="2000" dirty="0" err="1" smtClean="0">
                <a:solidFill>
                  <a:srgbClr val="FFFF00"/>
                </a:solidFill>
              </a:rPr>
              <a:t>dropsondes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Other instruments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	Microwave temperature profiler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	Differential GPS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	Small ice detector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</a:rPr>
              <a:t>counterflow</a:t>
            </a:r>
            <a:r>
              <a:rPr lang="en-US" sz="2000" dirty="0" smtClean="0">
                <a:solidFill>
                  <a:srgbClr val="FFFF00"/>
                </a:solidFill>
              </a:rPr>
              <a:t> virtual </a:t>
            </a:r>
            <a:r>
              <a:rPr lang="en-US" sz="2000" dirty="0" err="1" smtClean="0">
                <a:solidFill>
                  <a:srgbClr val="FFFF00"/>
                </a:solidFill>
              </a:rPr>
              <a:t>impactor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	2-D imaging probes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	Tunable Diode Laser hygrometer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7" name="Picture 6" descr="DoubleCrewG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10" y="4268952"/>
            <a:ext cx="3799423" cy="22596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PREDICT: Measurement 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Mapping </a:t>
            </a:r>
            <a:r>
              <a:rPr lang="en-US" dirty="0">
                <a:solidFill>
                  <a:srgbClr val="FFFF00"/>
                </a:solidFill>
              </a:rPr>
              <a:t>the structure of tropical waves and </a:t>
            </a:r>
            <a:r>
              <a:rPr lang="en-US" dirty="0" smtClean="0">
                <a:solidFill>
                  <a:srgbClr val="FFFF00"/>
                </a:solidFill>
              </a:rPr>
              <a:t>identifying </a:t>
            </a:r>
            <a:r>
              <a:rPr lang="en-US" dirty="0">
                <a:solidFill>
                  <a:srgbClr val="FFFF00"/>
                </a:solidFill>
              </a:rPr>
              <a:t>the</a:t>
            </a:r>
            <a:r>
              <a:rPr lang="en-US" dirty="0" smtClean="0">
                <a:solidFill>
                  <a:srgbClr val="FFFF00"/>
                </a:solidFill>
              </a:rPr>
              <a:t> “sweet spots”, </a:t>
            </a:r>
            <a:r>
              <a:rPr lang="en-US" dirty="0">
                <a:solidFill>
                  <a:srgbClr val="FFFF00"/>
                </a:solidFill>
              </a:rPr>
              <a:t>emphasizing </a:t>
            </a:r>
            <a:r>
              <a:rPr lang="en-US" dirty="0" err="1">
                <a:solidFill>
                  <a:srgbClr val="FFFF00"/>
                </a:solidFill>
              </a:rPr>
              <a:t>mesoscale</a:t>
            </a:r>
            <a:r>
              <a:rPr lang="en-US" dirty="0">
                <a:solidFill>
                  <a:srgbClr val="FFFF00"/>
                </a:solidFill>
              </a:rPr>
              <a:t> variations of convection, humidity and rotational features. Determine horizontal and vertical</a:t>
            </a:r>
            <a:r>
              <a:rPr lang="en-US" dirty="0" smtClean="0">
                <a:solidFill>
                  <a:srgbClr val="FFFF00"/>
                </a:solidFill>
              </a:rPr>
              <a:t> characteristics </a:t>
            </a:r>
            <a:r>
              <a:rPr lang="en-US" dirty="0">
                <a:solidFill>
                  <a:srgbClr val="FFFF00"/>
                </a:solidFill>
              </a:rPr>
              <a:t>of the critical </a:t>
            </a:r>
            <a:r>
              <a:rPr lang="en-US" dirty="0" smtClean="0">
                <a:solidFill>
                  <a:srgbClr val="FFFF00"/>
                </a:solidFill>
              </a:rPr>
              <a:t>layer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Observing </a:t>
            </a:r>
            <a:r>
              <a:rPr lang="en-US" dirty="0">
                <a:solidFill>
                  <a:srgbClr val="FFFF00"/>
                </a:solidFill>
              </a:rPr>
              <a:t>the vertical structure of the temperature, pressure-</a:t>
            </a:r>
            <a:r>
              <a:rPr lang="en-US" dirty="0" smtClean="0">
                <a:solidFill>
                  <a:srgbClr val="FFFF00"/>
                </a:solidFill>
              </a:rPr>
              <a:t>gradient, </a:t>
            </a:r>
            <a:r>
              <a:rPr lang="en-US" dirty="0">
                <a:solidFill>
                  <a:srgbClr val="FFFF00"/>
                </a:solidFill>
              </a:rPr>
              <a:t>and wind fields in candidate pouch </a:t>
            </a:r>
            <a:r>
              <a:rPr lang="en-US" dirty="0" smtClean="0">
                <a:solidFill>
                  <a:srgbClr val="FFFF00"/>
                </a:solidFill>
              </a:rPr>
              <a:t>regions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Measuring </a:t>
            </a:r>
            <a:r>
              <a:rPr lang="en-US" dirty="0">
                <a:solidFill>
                  <a:srgbClr val="FFFF00"/>
                </a:solidFill>
              </a:rPr>
              <a:t>the water vapor field at several altitudes</a:t>
            </a:r>
            <a:r>
              <a:rPr lang="en-US" dirty="0" smtClean="0">
                <a:solidFill>
                  <a:srgbClr val="FFFF00"/>
                </a:solidFill>
              </a:rPr>
              <a:t> to </a:t>
            </a:r>
            <a:r>
              <a:rPr lang="en-US" dirty="0">
                <a:solidFill>
                  <a:srgbClr val="FFFF00"/>
                </a:solidFill>
              </a:rPr>
              <a:t>assess column humidity and </a:t>
            </a:r>
            <a:r>
              <a:rPr lang="en-US" dirty="0" err="1">
                <a:solidFill>
                  <a:srgbClr val="FFFF00"/>
                </a:solidFill>
              </a:rPr>
              <a:t>mesoscale</a:t>
            </a:r>
            <a:r>
              <a:rPr lang="en-US" dirty="0">
                <a:solidFill>
                  <a:srgbClr val="FFFF00"/>
                </a:solidFill>
              </a:rPr>
              <a:t> variations of water vapor near convective </a:t>
            </a:r>
            <a:r>
              <a:rPr lang="en-US" dirty="0" smtClean="0">
                <a:solidFill>
                  <a:srgbClr val="FFFF00"/>
                </a:solidFill>
              </a:rPr>
              <a:t>features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Examining </a:t>
            </a:r>
            <a:r>
              <a:rPr lang="en-US" dirty="0">
                <a:solidFill>
                  <a:srgbClr val="FFFF00"/>
                </a:solidFill>
              </a:rPr>
              <a:t>the aerosol and thermodynamic properties of Saharan Air Layers. In particular, </a:t>
            </a:r>
            <a:r>
              <a:rPr lang="en-US" dirty="0" smtClean="0">
                <a:solidFill>
                  <a:srgbClr val="FFFF00"/>
                </a:solidFill>
              </a:rPr>
              <a:t>measuring </a:t>
            </a:r>
            <a:r>
              <a:rPr lang="en-US" dirty="0">
                <a:solidFill>
                  <a:srgbClr val="FFFF00"/>
                </a:solidFill>
              </a:rPr>
              <a:t>concentrations and </a:t>
            </a:r>
            <a:r>
              <a:rPr lang="en-US" dirty="0" err="1">
                <a:solidFill>
                  <a:srgbClr val="FFFF00"/>
                </a:solidFill>
              </a:rPr>
              <a:t>radiative</a:t>
            </a:r>
            <a:r>
              <a:rPr lang="en-US" dirty="0">
                <a:solidFill>
                  <a:srgbClr val="FFFF00"/>
                </a:solidFill>
              </a:rPr>
              <a:t> forcing within regions of dust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Conducting </a:t>
            </a:r>
            <a:r>
              <a:rPr lang="en-US" dirty="0">
                <a:solidFill>
                  <a:srgbClr val="FFFF00"/>
                </a:solidFill>
              </a:rPr>
              <a:t>hierarchies of numerical simulations of genesis, tested with field observations, to</a:t>
            </a:r>
            <a:r>
              <a:rPr lang="en-US" dirty="0" smtClean="0">
                <a:solidFill>
                  <a:srgbClr val="FFFF00"/>
                </a:solidFill>
              </a:rPr>
              <a:t> further </a:t>
            </a:r>
            <a:r>
              <a:rPr lang="en-US" dirty="0">
                <a:solidFill>
                  <a:srgbClr val="FFFF00"/>
                </a:solidFill>
              </a:rPr>
              <a:t>test genesis hypotheses, and</a:t>
            </a:r>
            <a:r>
              <a:rPr lang="en-US" dirty="0" smtClean="0">
                <a:solidFill>
                  <a:srgbClr val="FFFF00"/>
                </a:solidFill>
              </a:rPr>
              <a:t> deduce </a:t>
            </a:r>
            <a:r>
              <a:rPr lang="en-US" dirty="0">
                <a:solidFill>
                  <a:srgbClr val="FFFF00"/>
                </a:solidFill>
              </a:rPr>
              <a:t>key limiting factors in predicting genesis, including </a:t>
            </a:r>
            <a:r>
              <a:rPr lang="en-US" dirty="0" smtClean="0">
                <a:solidFill>
                  <a:srgbClr val="FFFF00"/>
                </a:solidFill>
              </a:rPr>
              <a:t>observations </a:t>
            </a:r>
            <a:r>
              <a:rPr lang="en-US" dirty="0">
                <a:solidFill>
                  <a:srgbClr val="FFFF00"/>
                </a:solidFill>
              </a:rPr>
              <a:t>needed to improve genesis prediction and limitations of model physical processes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657</Words>
  <Application>Microsoft Macintosh PowerPoint</Application>
  <PresentationFormat>On-screen Show (4:3)</PresentationFormat>
  <Paragraphs>72</Paragraphs>
  <Slides>10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Pre-Depression Investigation of Cloud-systems in the Tropics (PREDICT): An NSF perspective</vt:lpstr>
      <vt:lpstr>Outline</vt:lpstr>
      <vt:lpstr>Pre-PREDICT</vt:lpstr>
      <vt:lpstr>Why PREDICT?</vt:lpstr>
      <vt:lpstr>2007 Felix  TRMM and ground-relative 850 hPa streamlines</vt:lpstr>
      <vt:lpstr>2007 Felix  TRMM and translated 850 hPa streamlines</vt:lpstr>
      <vt:lpstr>PREDICT: Science Objectives</vt:lpstr>
      <vt:lpstr>PREDICT: Observations</vt:lpstr>
      <vt:lpstr>PREDICT: Measurement objectives</vt:lpstr>
      <vt:lpstr>Future NSF opportunities</vt:lpstr>
    </vt:vector>
  </TitlesOfParts>
  <Company>NSF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Pre-Depression Investigation of Cloud-systems in the Tropics (PREDICT): An NSF perspective</dc:title>
  <dc:creator>Michael Morgan</dc:creator>
  <cp:lastModifiedBy>Michael Morgan</cp:lastModifiedBy>
  <cp:revision>38</cp:revision>
  <cp:lastPrinted>2011-03-02T12:14:51Z</cp:lastPrinted>
  <dcterms:created xsi:type="dcterms:W3CDTF">2011-03-02T12:15:55Z</dcterms:created>
  <dcterms:modified xsi:type="dcterms:W3CDTF">2011-03-02T12:22:40Z</dcterms:modified>
</cp:coreProperties>
</file>