
<file path=[Content_Types].xml><?xml version="1.0" encoding="utf-8"?>
<Types xmlns="http://schemas.openxmlformats.org/package/2006/content-types">
  <Override PartName="/ppt/slides/slide14.xml" ContentType="application/vnd.openxmlformats-officedocument.presentationml.slide+xml"/>
  <Override PartName="/ppt/slideMasters/slideMaster2.xml" ContentType="application/vnd.openxmlformats-officedocument.presentationml.slideMaster+xml"/>
  <Default Extension="xml" ContentType="application/xml"/>
  <Override PartName="/ppt/tableStyles.xml" ContentType="application/vnd.openxmlformats-officedocument.presentationml.tableStyles+xml"/>
  <Override PartName="/ppt/theme/theme7.xml" ContentType="application/vnd.openxmlformats-officedocument.theme+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1.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Masters/slideMaster8.xml" ContentType="application/vnd.openxmlformats-officedocument.presentationml.slideMaster+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theme/theme6.xml" ContentType="application/vnd.openxmlformats-officedocument.theme+xml"/>
  <Override PartName="/ppt/handoutMasters/handoutMaster1.xml" ContentType="application/vnd.openxmlformats-officedocument.presentationml.handoutMaster+xml"/>
  <Override PartName="/ppt/slideLayouts/slideLayout15.xml" ContentType="application/vnd.openxmlformats-officedocument.presentationml.slideLayout+xml"/>
  <Default Extension="vml" ContentType="application/vnd.openxmlformats-officedocument.vmlDrawing"/>
  <Override PartName="/ppt/slides/slide20.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Masters/slideMaster7.xml" ContentType="application/vnd.openxmlformats-officedocument.presentationml.slideMaster+xml"/>
  <Default Extension="png" ContentType="image/png"/>
  <Override PartName="/ppt/slideLayouts/slideLayout4.xml" ContentType="application/vnd.openxmlformats-officedocument.presentationml.slideLayout+xml"/>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theme/theme5.xml" ContentType="application/vnd.openxmlformats-officedocument.theme+xml"/>
  <Override PartName="/ppt/slideLayouts/slideLayout14.xml" ContentType="application/vnd.openxmlformats-officedocument.presentationml.slideLayout+xml"/>
  <Override PartName="/ppt/slides/slide3.xml" ContentType="application/vnd.openxmlformats-officedocument.presentationml.slide+xml"/>
  <Override PartName="/ppt/slides/slide18.xml" ContentType="application/vnd.openxmlformats-officedocument.presentationml.slide+xml"/>
  <Override PartName="/ppt/slideMasters/slideMaster6.xml" ContentType="application/vnd.openxmlformats-officedocument.presentationml.slideMaster+xml"/>
  <Override PartName="/ppt/slideLayouts/slideLayout3.xml" ContentType="application/vnd.openxmlformats-officedocument.presentationml.slideLayout+xml"/>
  <Override PartName="/ppt/slides/slide11.xml" ContentType="application/vnd.openxmlformats-officedocument.presentationml.slide+xml"/>
  <Override PartName="/ppt/slideMasters/slideMaster11.xml" ContentType="application/vnd.openxmlformats-officedocument.presentationml.slideMaster+xml"/>
  <Override PartName="/ppt/notesSlides/notesSlide13.xml" ContentType="application/vnd.openxmlformats-officedocument.presentationml.notesSlide+xml"/>
  <Override PartName="/ppt/theme/theme13.xml" ContentType="application/vnd.openxmlformats-officedocument.theme+xml"/>
  <Override PartName="/ppt/notesSlides/notesSlide5.xml" ContentType="application/vnd.openxmlformats-officedocument.presentationml.notesSlide+xml"/>
  <Override PartName="/ppt/theme/theme4.xml" ContentType="application/vnd.openxmlformats-officedocument.theme+xml"/>
  <Override PartName="/ppt/slideLayouts/slideLayout13.xml" ContentType="application/vnd.openxmlformats-officedocument.presentationml.slideLayout+xml"/>
  <Override PartName="/ppt/slides/slide9.xml" ContentType="application/vnd.openxmlformats-officedocument.presentationml.slide+xml"/>
  <Override PartName="/ppt/slideLayouts/slideLayout9.xml" ContentType="application/vnd.openxmlformats-officedocument.presentationml.slideLayout+xml"/>
  <Override PartName="/ppt/tags/tag1.xml" ContentType="application/vnd.openxmlformats-officedocument.presentationml.tags+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Masters/slideMaster5.xml" ContentType="application/vnd.openxmlformats-officedocument.presentationml.slideMaster+xml"/>
  <Default Extension="xls" ContentType="application/vnd.ms-excel"/>
  <Override PartName="/ppt/slides/slide10.xml" ContentType="application/vnd.openxmlformats-officedocument.presentationml.slide+xml"/>
  <Override PartName="/ppt/slideMasters/slideMaster10.xml" ContentType="application/vnd.openxmlformats-officedocument.presentationml.slideMaster+xml"/>
  <Default Extension="wmf" ContentType="image/x-wmf"/>
  <Override PartName="/ppt/notesSlides/notesSlide12.xml" ContentType="application/vnd.openxmlformats-officedocument.presentationml.notesSlide+xml"/>
  <Override PartName="/docProps/app.xml" ContentType="application/vnd.openxmlformats-officedocument.extended-properties+xml"/>
  <Override PartName="/ppt/theme/theme12.xml" ContentType="application/vnd.openxmlformats-officedocument.theme+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slideMasters/slideMaster4.xml" ContentType="application/vnd.openxmlformats-officedocument.presentationml.slideMaster+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theme/theme9.xml" ContentType="application/vnd.openxmlformats-officedocument.theme+xml"/>
  <Override PartName="/ppt/theme/theme11.xml" ContentType="application/vnd.openxmlformats-officedocument.them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slideMasters/slideMaster3.xml" ContentType="application/vnd.openxmlformats-officedocument.presentationml.slideMaster+xml"/>
  <Default Extension="tiff" ContentType="image/tiff"/>
  <Default Extension="doc" ContentType="application/msword"/>
  <Override PartName="/ppt/theme/theme8.xml" ContentType="application/vnd.openxmlformats-officedocument.theme+xml"/>
  <Override PartName="/ppt/theme/theme10.xml" ContentType="application/vnd.openxmlformats-officedocument.them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Masters/slideMaster9.xml" ContentType="application/vnd.openxmlformats-officedocument.presentationml.slideMaster+xml"/>
  <Default Extension="rels" ContentType="application/vnd.openxmlformats-package.relationshi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saveSubsetFonts="1" autoCompressPictures="0">
  <p:sldMasterIdLst>
    <p:sldMasterId id="2147483649" r:id="rId1"/>
    <p:sldMasterId id="2147483663" r:id="rId2"/>
    <p:sldMasterId id="2147483665" r:id="rId3"/>
    <p:sldMasterId id="2147483667" r:id="rId4"/>
    <p:sldMasterId id="2147483673" r:id="rId5"/>
    <p:sldMasterId id="2147483679" r:id="rId6"/>
    <p:sldMasterId id="2147483689" r:id="rId7"/>
    <p:sldMasterId id="2147483730" r:id="rId8"/>
    <p:sldMasterId id="2147483732" r:id="rId9"/>
    <p:sldMasterId id="2147483734" r:id="rId10"/>
    <p:sldMasterId id="2147483736" r:id="rId11"/>
  </p:sldMasterIdLst>
  <p:notesMasterIdLst>
    <p:notesMasterId r:id="rId34"/>
  </p:notesMasterIdLst>
  <p:handoutMasterIdLst>
    <p:handoutMasterId r:id="rId35"/>
  </p:handoutMasterIdLst>
  <p:sldIdLst>
    <p:sldId id="1379" r:id="rId12"/>
    <p:sldId id="1384" r:id="rId13"/>
    <p:sldId id="1380" r:id="rId14"/>
    <p:sldId id="1385" r:id="rId15"/>
    <p:sldId id="1377" r:id="rId16"/>
    <p:sldId id="1405" r:id="rId17"/>
    <p:sldId id="1367" r:id="rId18"/>
    <p:sldId id="1408" r:id="rId19"/>
    <p:sldId id="1406" r:id="rId20"/>
    <p:sldId id="1359" r:id="rId21"/>
    <p:sldId id="1409" r:id="rId22"/>
    <p:sldId id="1381" r:id="rId23"/>
    <p:sldId id="1407" r:id="rId24"/>
    <p:sldId id="1386" r:id="rId25"/>
    <p:sldId id="1392" r:id="rId26"/>
    <p:sldId id="1389" r:id="rId27"/>
    <p:sldId id="1400" r:id="rId28"/>
    <p:sldId id="1398" r:id="rId29"/>
    <p:sldId id="1399" r:id="rId30"/>
    <p:sldId id="1403" r:id="rId31"/>
    <p:sldId id="1401" r:id="rId32"/>
    <p:sldId id="1397" r:id="rId33"/>
  </p:sldIdLst>
  <p:sldSz cx="9144000" cy="6858000" type="screen4x3"/>
  <p:notesSz cx="7010400" cy="9296400"/>
  <p:defaultTex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ＭＳ Ｐゴシック" charset="-128"/>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Times New Roman" pitchFamily="18" charset="0"/>
        <a:ea typeface="ＭＳ Ｐゴシック" charset="-128"/>
        <a:cs typeface="+mn-cs"/>
      </a:defRPr>
    </a:lvl6pPr>
    <a:lvl7pPr marL="2743200" algn="l" defTabSz="914400" rtl="0" eaLnBrk="1" latinLnBrk="0" hangingPunct="1">
      <a:defRPr sz="1200" kern="1200">
        <a:solidFill>
          <a:schemeClr val="tx1"/>
        </a:solidFill>
        <a:latin typeface="Times New Roman" pitchFamily="18" charset="0"/>
        <a:ea typeface="ＭＳ Ｐゴシック" charset="-128"/>
        <a:cs typeface="+mn-cs"/>
      </a:defRPr>
    </a:lvl7pPr>
    <a:lvl8pPr marL="3200400" algn="l" defTabSz="914400" rtl="0" eaLnBrk="1" latinLnBrk="0" hangingPunct="1">
      <a:defRPr sz="1200" kern="1200">
        <a:solidFill>
          <a:schemeClr val="tx1"/>
        </a:solidFill>
        <a:latin typeface="Times New Roman" pitchFamily="18" charset="0"/>
        <a:ea typeface="ＭＳ Ｐゴシック" charset="-128"/>
        <a:cs typeface="+mn-cs"/>
      </a:defRPr>
    </a:lvl8pPr>
    <a:lvl9pPr marL="3657600" algn="l" defTabSz="914400" rtl="0" eaLnBrk="1" latinLnBrk="0" hangingPunct="1">
      <a:defRPr sz="1200" kern="1200">
        <a:solidFill>
          <a:schemeClr val="tx1"/>
        </a:solidFill>
        <a:latin typeface="Times New Roman" pitchFamily="18"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useTimings="0">
    <p:present/>
    <p:sldAll/>
    <p:penClr>
      <a:schemeClr val="tx1"/>
    </p:penClr>
  </p:showPr>
  <p:clrMru>
    <a:srgbClr val="66FF66"/>
    <a:srgbClr val="0B0740"/>
    <a:srgbClr val="CC2C26"/>
    <a:srgbClr val="CE0000"/>
    <a:srgbClr val="0000FF"/>
    <a:srgbClr val="FFFF00"/>
    <a:srgbClr val="C9AB00"/>
    <a:srgbClr val="CC6E6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6332" autoAdjust="0"/>
  </p:normalViewPr>
  <p:slideViewPr>
    <p:cSldViewPr snapToGrid="0">
      <p:cViewPr>
        <p:scale>
          <a:sx n="100" d="100"/>
          <a:sy n="100" d="100"/>
        </p:scale>
        <p:origin x="-864" y="-504"/>
      </p:cViewPr>
      <p:guideLst>
        <p:guide orient="horz" pos="672"/>
        <p:guide pos="3942"/>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300" d="100"/>
        <a:sy n="300" d="100"/>
      </p:scale>
      <p:origin x="0" y="15840"/>
    </p:cViewPr>
  </p:sorterViewPr>
  <p:notesViewPr>
    <p:cSldViewPr snapToGrid="0">
      <p:cViewPr varScale="1">
        <p:scale>
          <a:sx n="84" d="100"/>
          <a:sy n="84" d="100"/>
        </p:scale>
        <p:origin x="-3126" y="-84"/>
      </p:cViewPr>
      <p:guideLst>
        <p:guide orient="horz" pos="2929"/>
        <p:guide pos="2208"/>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wmf"/><Relationship Id="rId2"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idx="2"/>
          </p:nvPr>
        </p:nvSpPr>
        <p:spPr bwMode="auto">
          <a:xfrm>
            <a:off x="1349375" y="784225"/>
            <a:ext cx="4318000" cy="3238500"/>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23925" y="4446588"/>
            <a:ext cx="5153025" cy="4133850"/>
          </a:xfrm>
          <a:prstGeom prst="rect">
            <a:avLst/>
          </a:prstGeom>
          <a:noFill/>
          <a:ln w="12700">
            <a:noFill/>
            <a:miter lim="800000"/>
            <a:headEnd/>
            <a:tailEnd/>
          </a:ln>
          <a:effectLst/>
        </p:spPr>
        <p:txBody>
          <a:bodyPr vert="horz" wrap="square" lIns="95185" tIns="45951" rIns="95185" bIns="4595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1026"/>
          <p:cNvSpPr>
            <a:spLocks noGrp="1" noRot="1" noChangeAspect="1" noChangeArrowheads="1" noTextEdit="1"/>
          </p:cNvSpPr>
          <p:nvPr>
            <p:ph type="sldImg"/>
          </p:nvPr>
        </p:nvSpPr>
        <p:spPr>
          <a:xfrm>
            <a:off x="1168400" y="685800"/>
            <a:ext cx="4673600" cy="3505200"/>
          </a:xfrm>
          <a:solidFill>
            <a:srgbClr val="FFFFFF"/>
          </a:solidFill>
          <a:ln/>
        </p:spPr>
      </p:sp>
      <p:sp>
        <p:nvSpPr>
          <p:cNvPr id="53251" name="Rectangle 1027"/>
          <p:cNvSpPr>
            <a:spLocks noGrp="1" noChangeArrowheads="1"/>
          </p:cNvSpPr>
          <p:nvPr>
            <p:ph type="body" idx="1"/>
          </p:nvPr>
        </p:nvSpPr>
        <p:spPr>
          <a:xfrm>
            <a:off x="914400" y="4419600"/>
            <a:ext cx="5181600" cy="4191000"/>
          </a:xfrm>
          <a:solidFill>
            <a:srgbClr val="FFFFFF"/>
          </a:solidFill>
          <a:ln>
            <a:solidFill>
              <a:srgbClr val="000000"/>
            </a:solidFill>
          </a:ln>
        </p:spPr>
        <p:txBody>
          <a:bodyPr lIns="91435" tIns="45717" rIns="91435" bIns="45717"/>
          <a:lstStyle/>
          <a:p>
            <a:pPr>
              <a:spcBef>
                <a:spcPct val="0"/>
              </a:spcBef>
            </a:pPr>
            <a:endParaRPr lang="en-US" smtClean="0">
              <a:latin typeface="Arial" pitchFamily="34" charset="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eaLnBrk="1" fontAlgn="auto" hangingPunct="1">
              <a:spcBef>
                <a:spcPts val="0"/>
              </a:spcBef>
              <a:spcAft>
                <a:spcPts val="0"/>
              </a:spcAft>
              <a:defRPr/>
            </a:pPr>
            <a:r>
              <a:rPr lang="en-US" dirty="0" smtClean="0"/>
              <a:t>This slide shows preliminary LASE (Lidar Atmospheric Sensing Experiment) measurements acquired on September 2, 2010 when the DC-8 flew around Hurricane Earl.  LASE measures profiles of water vapor mixing ratio and aerosol and cloud scattering.  The map on the lower left shows LASE water vapor measurements acquired during the entire flight (~8 hours) on September 2 (DC-8 flight 13).  The MODIS image in the background shows clouds associated with Hurricane Earl. This image shows LASE water vapor profiles between the surface and 10 km. The image on the top right shows the LASE water vapor profiles acquired during a pass from northeast and southwest (18-19 UT) over Earl when the Global Hawk was also flying over Earl.  The LASE and DC-8 measurements during this pass included measurements over the eye of Earl as indicated in the image. (The color bar to the right of the image also applies to the image in the bottom left.) The LASE profile measurements show the high amount of water vapor over the eye decreasing away from the eye.  The graph in the inset shows a comparison between the LASE and </a:t>
            </a:r>
            <a:r>
              <a:rPr lang="en-US" dirty="0" err="1" smtClean="0"/>
              <a:t>dropsonde</a:t>
            </a:r>
            <a:r>
              <a:rPr lang="en-US" dirty="0" smtClean="0"/>
              <a:t> water vapor profiles acquired just outside the eye at the location indicated by the vertical dashed line. This comparison shows excellent agreement between the LASE and </a:t>
            </a:r>
            <a:r>
              <a:rPr lang="en-US" dirty="0" err="1" smtClean="0"/>
              <a:t>dropsonde</a:t>
            </a:r>
            <a:r>
              <a:rPr lang="en-US" dirty="0" smtClean="0"/>
              <a:t> water vapor profiles.  The black areas in these images are regions where the LASE </a:t>
            </a:r>
            <a:r>
              <a:rPr lang="en-US" dirty="0" err="1" smtClean="0"/>
              <a:t>lidar</a:t>
            </a:r>
            <a:r>
              <a:rPr lang="en-US" dirty="0" smtClean="0"/>
              <a:t> beam is attenuated by clouds.  The image on the bottom right shows the LASE measurements of aerosol and clouds during this 18-19 UT pass over Earl. During the first part of the image, the DC-8 was flying in clouds and so the LASE </a:t>
            </a:r>
            <a:r>
              <a:rPr lang="en-US" dirty="0" err="1" smtClean="0"/>
              <a:t>lidar</a:t>
            </a:r>
            <a:r>
              <a:rPr lang="en-US" dirty="0" smtClean="0"/>
              <a:t> beam was heavily attenuated. The latter part of this image shows the locations of clouds above the eye and mostly cloud free skies, except for low clouds and aerosols near the surface and cirrus clouds above the aircraft.</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Additional information about these measurements can be obtained from Syed Ismail (syed.ismail-1@nasa.gov), Richard Ferrare (richard.a.ferrare@nasa.gov), or Johnathan Hair (johnathan.w.hair@nasa.gov).</a:t>
            </a:r>
          </a:p>
          <a:p>
            <a:pPr eaLnBrk="1" fontAlgn="auto" hangingPunct="1">
              <a:spcBef>
                <a:spcPts val="0"/>
              </a:spcBef>
              <a:spcAft>
                <a:spcPts val="0"/>
              </a:spcAft>
              <a:defRPr/>
            </a:pPr>
            <a:endParaRPr lang="en-US" dirty="0" smtClean="0"/>
          </a:p>
        </p:txBody>
      </p:sp>
      <p:sp>
        <p:nvSpPr>
          <p:cNvPr id="8196" name="Slide Number Placeholder 3"/>
          <p:cNvSpPr>
            <a:spLocks noGrp="1"/>
          </p:cNvSpPr>
          <p:nvPr>
            <p:ph type="sldNum" sz="quarter" idx="5"/>
          </p:nvPr>
        </p:nvSpPr>
        <p:spPr bwMode="auto">
          <a:xfrm>
            <a:off x="3970760" y="8829356"/>
            <a:ext cx="3038052" cy="465456"/>
          </a:xfrm>
          <a:prstGeom prst="rect">
            <a:avLst/>
          </a:prstGeom>
          <a:noFill/>
          <a:ln>
            <a:miter lim="800000"/>
            <a:headEnd/>
            <a:tailEnd/>
          </a:ln>
        </p:spPr>
        <p:txBody>
          <a:bodyPr wrap="square" lIns="91504" tIns="45752" rIns="91504" bIns="45752" numCol="1" anchorCtr="0" compatLnSpc="1">
            <a:prstTxWarp prst="textNoShape">
              <a:avLst/>
            </a:prstTxWarp>
          </a:bodyPr>
          <a:lstStyle/>
          <a:p>
            <a:fld id="{B1C19ED6-9446-44DE-8B6B-401787423B50}" type="slidenum">
              <a:rPr lang="en-US" smtClean="0">
                <a:solidFill>
                  <a:prstClr val="black"/>
                </a:solidFill>
                <a:latin typeface="Arial" pitchFamily="34" charset="0"/>
              </a:rPr>
              <a:pPr/>
              <a:t>18</a:t>
            </a:fld>
            <a:endParaRPr lang="en-US" smtClean="0">
              <a:solidFill>
                <a:prstClr val="black"/>
              </a:solidFill>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LASE measurements of relative aerosol scattering and water mixing ratio are shown in this slide.  The DC-8 flew over the Hurricane Earl as it was intensifying and a clear ‘eye’ was forming on Aug. 30.  Relative aerosol scattering profiles from nadir and zenith are shown on the top left hand side panel. The DC-8 altitude profile is shown as a dark line in this image and white regions indicate absence of lidar data mostly due to cloud attenuation. The ‘eye’ was crossed several times and as clear eye formation towards the end permitted measurements to the surface.  Bottom panels show: 1) the eye wall and structure of the eye from the relative aerosol scattering, 2) water vapor distributions within the eye (highest near bottom  ~15 g/kg (red) and lowest &lt;&lt;0.1 g/kg in the zenith (purple)), 3) and water vapor profile in the eye. </a:t>
            </a:r>
          </a:p>
        </p:txBody>
      </p:sp>
      <p:sp>
        <p:nvSpPr>
          <p:cNvPr id="9220" name="Slide Number Placeholder 3"/>
          <p:cNvSpPr>
            <a:spLocks noGrp="1"/>
          </p:cNvSpPr>
          <p:nvPr>
            <p:ph type="sldNum" sz="quarter" idx="5"/>
          </p:nvPr>
        </p:nvSpPr>
        <p:spPr bwMode="auto">
          <a:xfrm>
            <a:off x="3970760" y="8829356"/>
            <a:ext cx="3038052" cy="465456"/>
          </a:xfrm>
          <a:prstGeom prst="rect">
            <a:avLst/>
          </a:prstGeom>
          <a:noFill/>
          <a:ln>
            <a:miter lim="800000"/>
            <a:headEnd/>
            <a:tailEnd/>
          </a:ln>
        </p:spPr>
        <p:txBody>
          <a:bodyPr wrap="square" lIns="91504" tIns="45752" rIns="91504" bIns="45752" numCol="1" anchorCtr="0" compatLnSpc="1">
            <a:prstTxWarp prst="textNoShape">
              <a:avLst/>
            </a:prstTxWarp>
          </a:bodyPr>
          <a:lstStyle/>
          <a:p>
            <a:fld id="{41AEC08A-F6E3-47BB-88A9-72416C67524D}" type="slidenum">
              <a:rPr lang="en-US" smtClean="0">
                <a:solidFill>
                  <a:prstClr val="black"/>
                </a:solidFill>
                <a:latin typeface="Arial" pitchFamily="34" charset="0"/>
              </a:rPr>
              <a:pPr/>
              <a:t>19</a:t>
            </a:fld>
            <a:endParaRPr lang="en-US" smtClean="0">
              <a:solidFill>
                <a:prstClr val="black"/>
              </a:solidFill>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xfrm>
            <a:off x="3970938" y="8829967"/>
            <a:ext cx="3037840" cy="464820"/>
          </a:xfrm>
          <a:prstGeom prst="rect">
            <a:avLst/>
          </a:prstGeom>
          <a:noFill/>
        </p:spPr>
        <p:txBody>
          <a:bodyPr lIns="93177" tIns="46589" rIns="93177" bIns="46589"/>
          <a:lstStyle/>
          <a:p>
            <a:fld id="{B6DFA9AA-8B7E-1C47-BACC-F7BB3A48E3C9}" type="slidenum">
              <a:rPr lang="en-US"/>
              <a:pPr/>
              <a:t>20</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34720" y="4415790"/>
            <a:ext cx="5140960" cy="4183380"/>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xfrm>
            <a:off x="3972560" y="8831580"/>
            <a:ext cx="3037840" cy="464820"/>
          </a:xfrm>
          <a:prstGeom prst="rect">
            <a:avLst/>
          </a:prstGeom>
          <a:noFill/>
        </p:spPr>
        <p:txBody>
          <a:bodyPr lIns="93177" tIns="46589" rIns="93177" bIns="46589"/>
          <a:lstStyle/>
          <a:p>
            <a:fld id="{3A1CE5EF-2AFB-4AE1-A291-BA2D2D5F82D5}" type="slidenum">
              <a:rPr lang="en-US">
                <a:solidFill>
                  <a:srgbClr val="000000"/>
                </a:solidFill>
                <a:latin typeface="Arial" pitchFamily="34" charset="0"/>
                <a:ea typeface="ＭＳ Ｐゴシック" charset="-128"/>
              </a:rPr>
              <a:pPr/>
              <a:t>21</a:t>
            </a:fld>
            <a:endParaRPr lang="en-US">
              <a:solidFill>
                <a:srgbClr val="000000"/>
              </a:solidFill>
              <a:latin typeface="Arial" pitchFamily="34" charset="0"/>
              <a:ea typeface="ＭＳ Ｐゴシック" charset="-128"/>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p:spPr>
        <p:txBody>
          <a:bodyPr/>
          <a:lstStyle/>
          <a:p>
            <a:pPr eaLnBrk="1" hangingPunct="1"/>
            <a:r>
              <a:rPr lang="en-US" sz="1000" dirty="0" smtClean="0">
                <a:latin typeface="Arial" pitchFamily="34" charset="0"/>
                <a:ea typeface="ＭＳ Ｐゴシック" charset="-128"/>
              </a:rPr>
              <a:t>This pass went right across the eye of Earl, which shows up quite clearly in the channel 1 (50.3 GHz) Tb image. There is an arch of thunderstorms NE of the eye, with very cold Tb’s.</a:t>
            </a:r>
          </a:p>
          <a:p>
            <a:pPr eaLnBrk="1" hangingPunct="1"/>
            <a:r>
              <a:rPr lang="en-US" sz="1000" dirty="0" smtClean="0">
                <a:latin typeface="Arial" pitchFamily="34" charset="0"/>
                <a:ea typeface="ＭＳ Ｐゴシック" charset="-128"/>
              </a:rPr>
              <a:t>We have done preliminary temperature retrievals in the eye and determined the warm core anomaly. It peaks at about 10 K at 250 </a:t>
            </a:r>
            <a:r>
              <a:rPr lang="en-US" sz="1000" dirty="0" err="1" smtClean="0">
                <a:latin typeface="Arial" pitchFamily="34" charset="0"/>
                <a:ea typeface="ＭＳ Ｐゴシック" charset="-128"/>
              </a:rPr>
              <a:t>mb</a:t>
            </a:r>
            <a:r>
              <a:rPr lang="en-US" sz="1000" dirty="0" smtClean="0">
                <a:latin typeface="Arial" pitchFamily="34" charset="0"/>
                <a:ea typeface="ＭＳ Ｐゴシック" charset="-128"/>
              </a:rPr>
              <a:t> (UL panel). Just below that plot we show line plots of brightness temperature anomalies across the eye (at nadir).</a:t>
            </a:r>
          </a:p>
          <a:p>
            <a:pPr eaLnBrk="1" hangingPunct="1"/>
            <a:r>
              <a:rPr lang="en-US" sz="1000" dirty="0" smtClean="0">
                <a:latin typeface="Arial" pitchFamily="34" charset="0"/>
                <a:ea typeface="ＭＳ Ｐゴシック" charset="-128"/>
              </a:rPr>
              <a:t>We have also done water vapor retrievals. The next image down shows total </a:t>
            </a:r>
            <a:r>
              <a:rPr lang="en-US" sz="1000" dirty="0" err="1" smtClean="0">
                <a:latin typeface="Arial" pitchFamily="34" charset="0"/>
                <a:ea typeface="ＭＳ Ｐゴシック" charset="-128"/>
              </a:rPr>
              <a:t>precipitable</a:t>
            </a:r>
            <a:r>
              <a:rPr lang="en-US" sz="1000" dirty="0" smtClean="0">
                <a:latin typeface="Arial" pitchFamily="34" charset="0"/>
                <a:ea typeface="ＭＳ Ｐゴシック" charset="-128"/>
              </a:rPr>
              <a:t> water in benign areas only (no </a:t>
            </a:r>
            <a:r>
              <a:rPr lang="en-US" sz="1000" dirty="0" err="1" smtClean="0">
                <a:latin typeface="Arial" pitchFamily="34" charset="0"/>
                <a:ea typeface="ＭＳ Ｐゴシック" charset="-128"/>
              </a:rPr>
              <a:t>precip</a:t>
            </a:r>
            <a:r>
              <a:rPr lang="en-US" sz="1000" dirty="0" smtClean="0">
                <a:latin typeface="Arial" pitchFamily="34" charset="0"/>
                <a:ea typeface="ＭＳ Ｐゴシック" charset="-128"/>
              </a:rPr>
              <a:t>, etc.). The value is generally around 4-5 cm. We have also retrieved cloud liquid water, and the last plot to the left shows total liquid water in non-convective regions. Peak value is 2 mm, but it is possible that the retrieval is biased just there (we need to work on that).</a:t>
            </a:r>
          </a:p>
          <a:p>
            <a:pPr eaLnBrk="1" hangingPunct="1"/>
            <a:r>
              <a:rPr lang="en-US" sz="1000" dirty="0" smtClean="0">
                <a:latin typeface="Arial" pitchFamily="34" charset="0"/>
                <a:ea typeface="ＭＳ Ｐゴシック" charset="-128"/>
              </a:rPr>
              <a:t>On the right side we show retrieved reflectivity, using a new experimental algorithm we have developed. At the bottom is a nadir curtain plot, with color coded reflectivity plotted vs. height (0-15 km) on the vertical axis and along-track distance on the horizontal axis. Of note is a convective area SW of the eye that does not extend to the surface and a strong convective area NE of the eye that corresponds to a band of lightning. The plots above are horizontal slices at 4 different altitudes. Also of note is that according to this, convective cells reached 15 km altitude in some areas.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w="9525"/>
        </p:spPr>
        <p:txBody>
          <a:bodyPr/>
          <a:lstStyle/>
          <a:p>
            <a:endParaRPr lang="en-US" smtClean="0">
              <a:latin typeface="Arial" pitchFamily="34" charset="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eaLnBrk="1" hangingPunct="1">
              <a:defRPr/>
            </a:pPr>
            <a:fld id="{85B88A15-866F-4D74-B23F-BD1581D88043}" type="slidenum">
              <a:rPr lang="en-US">
                <a:solidFill>
                  <a:srgbClr val="000000"/>
                </a:solidFill>
                <a:latin typeface="Arial" pitchFamily="34" charset="0"/>
                <a:ea typeface="+mn-ea"/>
                <a:cs typeface="Arial" pitchFamily="34" charset="0"/>
              </a:rPr>
              <a:pPr algn="r" defTabSz="931863" eaLnBrk="1" hangingPunct="1">
                <a:defRPr/>
              </a:pPr>
              <a:t>2</a:t>
            </a:fld>
            <a:endParaRPr lang="en-US">
              <a:solidFill>
                <a:srgbClr val="000000"/>
              </a:solidFill>
              <a:latin typeface="Arial" pitchFamily="34" charset="0"/>
              <a:ea typeface="+mn-ea"/>
              <a:cs typeface="Arial" pitchFamily="34" charset="0"/>
            </a:endParaRPr>
          </a:p>
        </p:txBody>
      </p:sp>
      <p:sp>
        <p:nvSpPr>
          <p:cNvPr id="57347" name="Rectangle 2"/>
          <p:cNvSpPr>
            <a:spLocks noGrp="1" noRot="1" noChangeAspect="1" noChangeArrowheads="1" noTextEdit="1"/>
          </p:cNvSpPr>
          <p:nvPr>
            <p:ph type="sldImg"/>
          </p:nvPr>
        </p:nvSpPr>
        <p:spPr>
          <a:xfrm>
            <a:off x="1182688" y="696913"/>
            <a:ext cx="4648200" cy="3486150"/>
          </a:xfrm>
          <a:ln/>
        </p:spPr>
      </p:sp>
      <p:sp>
        <p:nvSpPr>
          <p:cNvPr id="57348" name="Rectangle 3"/>
          <p:cNvSpPr>
            <a:spLocks noGrp="1" noChangeArrowheads="1"/>
          </p:cNvSpPr>
          <p:nvPr>
            <p:ph type="body" idx="1"/>
          </p:nvPr>
        </p:nvSpPr>
        <p:spPr>
          <a:xfrm>
            <a:off x="935038" y="4416425"/>
            <a:ext cx="5140325" cy="4183063"/>
          </a:xfrm>
          <a:noFill/>
          <a:ln w="9525"/>
        </p:spPr>
        <p:txBody>
          <a:bodyPr lIns="91901" rIns="91901"/>
          <a:lstStyle/>
          <a:p>
            <a:pPr eaLnBrk="1" hangingPunct="1"/>
            <a:endParaRPr lang="en-US" smtClean="0">
              <a:latin typeface="Arial" pitchFamily="34" charset="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Arial" pitchFamily="34" charset="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1026"/>
          <p:cNvSpPr>
            <a:spLocks noGrp="1" noRot="1" noChangeAspect="1" noChangeArrowheads="1" noTextEdit="1"/>
          </p:cNvSpPr>
          <p:nvPr>
            <p:ph type="sldImg"/>
          </p:nvPr>
        </p:nvSpPr>
        <p:spPr>
          <a:ln/>
        </p:spPr>
      </p:sp>
      <p:sp>
        <p:nvSpPr>
          <p:cNvPr id="47107" name="Rectangle 1027"/>
          <p:cNvSpPr>
            <a:spLocks noGrp="1" noChangeArrowheads="1"/>
          </p:cNvSpPr>
          <p:nvPr>
            <p:ph type="body" idx="1"/>
          </p:nvPr>
        </p:nvSpPr>
        <p:spPr>
          <a:noFill/>
          <a:ln/>
        </p:spPr>
        <p:txBody>
          <a:bodyPr/>
          <a:lstStyle/>
          <a:p>
            <a:pPr>
              <a:spcBef>
                <a:spcPct val="0"/>
              </a:spcBef>
            </a:pPr>
            <a:endParaRPr lang="en-US" smtClean="0">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w="9525"/>
        </p:spPr>
        <p:txBody>
          <a:bodyPr/>
          <a:lstStyle/>
          <a:p>
            <a:endParaRPr lang="en-US" smtClean="0">
              <a:latin typeface="Times New Roman" pitchFamily="18" charset="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xfrm>
            <a:off x="3970938" y="8829967"/>
            <a:ext cx="3037840" cy="464820"/>
          </a:xfrm>
          <a:prstGeom prst="rect">
            <a:avLst/>
          </a:prstGeom>
          <a:noFill/>
        </p:spPr>
        <p:txBody>
          <a:bodyPr lIns="93177" tIns="46589" rIns="93177" bIns="46589"/>
          <a:lstStyle/>
          <a:p>
            <a:fld id="{A61CDE07-62E4-4D4B-B98C-032080366407}" type="slidenum">
              <a:rPr lang="en-US">
                <a:latin typeface="Times" charset="0"/>
              </a:rPr>
              <a:pPr/>
              <a:t>13</a:t>
            </a:fld>
            <a:endParaRPr lang="en-US">
              <a:latin typeface="Times" charset="0"/>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xfrm>
            <a:off x="934405" y="4415228"/>
            <a:ext cx="5141593" cy="4183862"/>
          </a:xfrm>
          <a:solidFill>
            <a:srgbClr val="FFFFFF"/>
          </a:solidFill>
          <a:ln>
            <a:solidFill>
              <a:srgbClr val="000000"/>
            </a:solidFill>
          </a:ln>
        </p:spPr>
        <p:txBody>
          <a:bodyPr/>
          <a:lstStyle/>
          <a:p>
            <a:pPr eaLnBrk="1" hangingPunct="1"/>
            <a:endParaRPr lang="en-US">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eaLnBrk="1" hangingPunct="1">
              <a:defRPr/>
            </a:pPr>
            <a:fld id="{B381723E-7CD4-44A6-BD40-BAB1E1CF9ADB}" type="slidenum">
              <a:rPr lang="en-US">
                <a:solidFill>
                  <a:srgbClr val="000000"/>
                </a:solidFill>
                <a:latin typeface="Arial" pitchFamily="34" charset="0"/>
                <a:ea typeface="+mn-ea"/>
                <a:cs typeface="Arial" pitchFamily="34" charset="0"/>
              </a:rPr>
              <a:pPr algn="r" defTabSz="931863" eaLnBrk="1" hangingPunct="1">
                <a:defRPr/>
              </a:pPr>
              <a:t>14</a:t>
            </a:fld>
            <a:endParaRPr lang="en-US">
              <a:solidFill>
                <a:srgbClr val="000000"/>
              </a:solidFill>
              <a:latin typeface="Arial" pitchFamily="34" charset="0"/>
              <a:ea typeface="+mn-ea"/>
              <a:cs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w="9525"/>
        </p:spPr>
        <p:txBody>
          <a:bodyPr/>
          <a:lstStyle/>
          <a:p>
            <a:pPr eaLnBrk="1" hangingPunct="1">
              <a:spcBef>
                <a:spcPct val="0"/>
              </a:spcBef>
            </a:pPr>
            <a:endParaRPr lang="en-US" smtClean="0">
              <a:latin typeface="Arial" pitchFamily="34" charset="0"/>
              <a:ea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eaLnBrk="1" hangingPunct="1">
              <a:defRPr/>
            </a:pPr>
            <a:fld id="{093D067C-06F9-4719-9F11-CF6E263FEDCB}" type="slidenum">
              <a:rPr lang="en-US">
                <a:solidFill>
                  <a:srgbClr val="000000"/>
                </a:solidFill>
                <a:latin typeface="Arial" pitchFamily="34" charset="0"/>
                <a:ea typeface="+mn-ea"/>
                <a:cs typeface="Arial" pitchFamily="34" charset="0"/>
              </a:rPr>
              <a:pPr algn="r" defTabSz="931863" eaLnBrk="1" hangingPunct="1">
                <a:defRPr/>
              </a:pPr>
              <a:t>15</a:t>
            </a:fld>
            <a:endParaRPr lang="en-US">
              <a:solidFill>
                <a:srgbClr val="000000"/>
              </a:solidFill>
              <a:latin typeface="Arial" pitchFamily="34" charset="0"/>
              <a:ea typeface="+mn-ea"/>
              <a:cs typeface="Arial" pitchFamily="34" charset="0"/>
            </a:endParaRPr>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w="9525"/>
        </p:spPr>
        <p:txBody>
          <a:bodyPr/>
          <a:lstStyle/>
          <a:p>
            <a:endParaRPr lang="en-US" smtClean="0">
              <a:latin typeface="Arial" pitchFamily="34" charset="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fld id="{1C848755-E5F9-4B21-B69D-BEA097AF0BF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fld id="{0927B3BE-F96C-4F7E-8A4E-3BB549CC51F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9088" y="327025"/>
            <a:ext cx="2044700" cy="55292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327025"/>
            <a:ext cx="5983288" cy="55292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fld id="{7E383ADE-E3B5-42C7-A986-42F01597A1F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p:txBody>
          <a:bodyPr/>
          <a:lstStyle>
            <a:lvl1pPr eaLnBrk="0" hangingPunct="0">
              <a:defRPr/>
            </a:lvl1pPr>
          </a:lstStyle>
          <a:p>
            <a:pPr>
              <a:defRPr/>
            </a:pPr>
            <a:fld id="{A370C273-336C-4191-8DF0-65976BBBAC1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pitchFamily="34" charset="-128"/>
              </a:defRPr>
            </a:lvl1pPr>
          </a:lstStyle>
          <a:p>
            <a:pPr>
              <a:defRPr/>
            </a:pPr>
            <a:fld id="{B4A24D1A-0702-431E-8E03-F9968C741D9F}"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pitchFamily="34" charset="-128"/>
              </a:defRPr>
            </a:lvl1pPr>
          </a:lstStyle>
          <a:p>
            <a:pPr>
              <a:defRPr/>
            </a:pPr>
            <a:fld id="{F08224D6-EC57-4142-8720-096EC636EACF}"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pitchFamily="34" charset="-128"/>
              </a:defRPr>
            </a:lvl1pPr>
          </a:lstStyle>
          <a:p>
            <a:pPr>
              <a:defRPr/>
            </a:pPr>
            <a:fld id="{5F6C2635-FFBD-4A81-8EB1-25C3F67D91C5}"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eaLnBrk="1" hangingPunct="1">
              <a:defRPr>
                <a:ea typeface="ＭＳ Ｐゴシック" pitchFamily="34" charset="-128"/>
                <a:cs typeface="Arial" charset="0"/>
              </a:defRPr>
            </a:lvl1pPr>
          </a:lstStyle>
          <a:p>
            <a:pPr>
              <a:defRPr/>
            </a:pPr>
            <a:fld id="{15E00DD5-00AF-427E-8B14-9F2DBCE49EF4}" type="slidenum">
              <a:rPr lang="en-US"/>
              <a:pPr>
                <a:defRPr/>
              </a:pPr>
              <a:t>‹#›</a:t>
            </a:fld>
            <a:endParaRPr lang="en-US"/>
          </a:p>
        </p:txBody>
      </p:sp>
    </p:spTree>
  </p:cSld>
  <p:clrMapOvr>
    <a:masterClrMapping/>
  </p:clrMapOvr>
  <p:transition>
    <p:wipe dir="d"/>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9144000" cy="958850"/>
          </a:xfrm>
          <a:prstGeom prst="rect">
            <a:avLst/>
          </a:prstGeom>
          <a:gradFill rotWithShape="0">
            <a:gsLst>
              <a:gs pos="0">
                <a:schemeClr val="bg1"/>
              </a:gs>
              <a:gs pos="100000">
                <a:srgbClr val="E1F0FF"/>
              </a:gs>
            </a:gsLst>
            <a:lin ang="0" scaled="1"/>
          </a:gradFill>
          <a:ln w="12700">
            <a:noFill/>
            <a:miter lim="800000"/>
            <a:headEnd/>
            <a:tailEnd/>
          </a:ln>
          <a:effectLst/>
        </p:spPr>
        <p:txBody>
          <a:bodyPr wrap="none" anchor="ctr"/>
          <a:lstStyle/>
          <a:p>
            <a:pPr eaLnBrk="1" hangingPunct="1">
              <a:defRPr/>
            </a:pPr>
            <a:endParaRPr lang="en-US" sz="1800">
              <a:solidFill>
                <a:prstClr val="black"/>
              </a:solidFill>
              <a:latin typeface="Arial" charset="0"/>
              <a:ea typeface="+mn-ea"/>
            </a:endParaRPr>
          </a:p>
        </p:txBody>
      </p:sp>
      <p:grpSp>
        <p:nvGrpSpPr>
          <p:cNvPr id="5" name="Group 13"/>
          <p:cNvGrpSpPr>
            <a:grpSpLocks/>
          </p:cNvGrpSpPr>
          <p:nvPr userDrawn="1"/>
        </p:nvGrpSpPr>
        <p:grpSpPr bwMode="auto">
          <a:xfrm>
            <a:off x="0" y="873125"/>
            <a:ext cx="9144000" cy="68263"/>
            <a:chOff x="0" y="706"/>
            <a:chExt cx="5760" cy="43"/>
          </a:xfrm>
        </p:grpSpPr>
        <p:sp>
          <p:nvSpPr>
            <p:cNvPr id="6" name="Line 6"/>
            <p:cNvSpPr>
              <a:spLocks noChangeShapeType="1"/>
            </p:cNvSpPr>
            <p:nvPr/>
          </p:nvSpPr>
          <p:spPr bwMode="auto">
            <a:xfrm>
              <a:off x="0" y="706"/>
              <a:ext cx="5760" cy="0"/>
            </a:xfrm>
            <a:prstGeom prst="line">
              <a:avLst/>
            </a:prstGeom>
            <a:noFill/>
            <a:ln w="50800">
              <a:solidFill>
                <a:srgbClr val="0000FF"/>
              </a:solidFill>
              <a:round/>
              <a:headEnd/>
              <a:tailEnd/>
            </a:ln>
            <a:effectLst/>
          </p:spPr>
          <p:txBody>
            <a:bodyPr wrap="none" anchor="ctr"/>
            <a:lstStyle/>
            <a:p>
              <a:pPr eaLnBrk="1" hangingPunct="1">
                <a:defRPr/>
              </a:pPr>
              <a:endParaRPr lang="en-US" sz="1800">
                <a:solidFill>
                  <a:prstClr val="black"/>
                </a:solidFill>
                <a:latin typeface="Arial" charset="0"/>
                <a:ea typeface="+mn-ea"/>
              </a:endParaRPr>
            </a:p>
          </p:txBody>
        </p:sp>
        <p:sp>
          <p:nvSpPr>
            <p:cNvPr id="7" name="Line 7"/>
            <p:cNvSpPr>
              <a:spLocks noChangeShapeType="1"/>
            </p:cNvSpPr>
            <p:nvPr/>
          </p:nvSpPr>
          <p:spPr bwMode="auto">
            <a:xfrm>
              <a:off x="0" y="749"/>
              <a:ext cx="5760" cy="0"/>
            </a:xfrm>
            <a:prstGeom prst="line">
              <a:avLst/>
            </a:prstGeom>
            <a:noFill/>
            <a:ln w="19050">
              <a:solidFill>
                <a:srgbClr val="0000FF"/>
              </a:solidFill>
              <a:round/>
              <a:headEnd/>
              <a:tailEnd/>
            </a:ln>
            <a:effectLst/>
          </p:spPr>
          <p:txBody>
            <a:bodyPr wrap="none" anchor="ctr"/>
            <a:lstStyle/>
            <a:p>
              <a:pPr eaLnBrk="1" hangingPunct="1">
                <a:defRPr/>
              </a:pPr>
              <a:endParaRPr lang="en-US" sz="1800">
                <a:solidFill>
                  <a:prstClr val="black"/>
                </a:solidFill>
                <a:latin typeface="Arial" charset="0"/>
                <a:ea typeface="+mn-ea"/>
              </a:endParaRPr>
            </a:p>
          </p:txBody>
        </p:sp>
      </p:grpSp>
      <p:pic>
        <p:nvPicPr>
          <p:cNvPr id="8" name="Picture 12" descr="NASA logo-small-transparent"/>
          <p:cNvPicPr>
            <a:picLocks noChangeAspect="1" noChangeArrowheads="1"/>
          </p:cNvPicPr>
          <p:nvPr userDrawn="1"/>
        </p:nvPicPr>
        <p:blipFill>
          <a:blip r:embed="rId2"/>
          <a:srcRect/>
          <a:stretch>
            <a:fillRect/>
          </a:stretch>
        </p:blipFill>
        <p:spPr bwMode="auto">
          <a:xfrm>
            <a:off x="8215313" y="85725"/>
            <a:ext cx="817562" cy="674688"/>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Date Placeholder 3"/>
          <p:cNvSpPr>
            <a:spLocks noGrp="1"/>
          </p:cNvSpPr>
          <p:nvPr>
            <p:ph type="dt" sz="half" idx="10"/>
          </p:nvPr>
        </p:nvSpPr>
        <p:spPr/>
        <p:txBody>
          <a:bodyPr/>
          <a:lstStyle>
            <a:lvl1pPr>
              <a:defRPr/>
            </a:lvl1pPr>
          </a:lstStyle>
          <a:p>
            <a:pPr>
              <a:defRPr/>
            </a:pPr>
            <a:fld id="{10D8E6AE-D2C3-4D97-832F-959CD5505052}" type="datetimeFigureOut">
              <a:rPr lang="en-US">
                <a:solidFill>
                  <a:prstClr val="black">
                    <a:tint val="75000"/>
                  </a:prstClr>
                </a:solidFill>
              </a:rPr>
              <a:pPr>
                <a:defRPr/>
              </a:pPr>
              <a:t>3/1/11</a:t>
            </a:fld>
            <a:endParaRPr lang="en-US">
              <a:solidFill>
                <a:prstClr val="black">
                  <a:tint val="75000"/>
                </a:prstClr>
              </a:solidFill>
            </a:endParaRPr>
          </a:p>
        </p:txBody>
      </p:sp>
      <p:sp>
        <p:nvSpPr>
          <p:cNvPr id="10"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1" name="Slide Number Placeholder 5"/>
          <p:cNvSpPr>
            <a:spLocks noGrp="1"/>
          </p:cNvSpPr>
          <p:nvPr>
            <p:ph type="sldNum" sz="quarter" idx="12"/>
          </p:nvPr>
        </p:nvSpPr>
        <p:spPr/>
        <p:txBody>
          <a:bodyPr/>
          <a:lstStyle>
            <a:lvl1pPr>
              <a:defRPr/>
            </a:lvl1pPr>
          </a:lstStyle>
          <a:p>
            <a:pPr>
              <a:defRPr/>
            </a:pPr>
            <a:fld id="{33384E0F-DF83-4CC5-88BA-FDD359ED877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0"/>
            <a:ext cx="9144000" cy="958850"/>
          </a:xfrm>
          <a:prstGeom prst="rect">
            <a:avLst/>
          </a:prstGeom>
          <a:gradFill rotWithShape="0">
            <a:gsLst>
              <a:gs pos="0">
                <a:schemeClr val="bg1"/>
              </a:gs>
              <a:gs pos="100000">
                <a:srgbClr val="E1F0FF"/>
              </a:gs>
            </a:gsLst>
            <a:lin ang="0" scaled="1"/>
          </a:gradFill>
          <a:ln w="12700">
            <a:noFill/>
            <a:miter lim="800000"/>
            <a:headEnd/>
            <a:tailEnd/>
          </a:ln>
          <a:effectLst/>
        </p:spPr>
        <p:txBody>
          <a:bodyPr wrap="none" anchor="ctr"/>
          <a:lstStyle/>
          <a:p>
            <a:pPr eaLnBrk="1" hangingPunct="1">
              <a:defRPr/>
            </a:pPr>
            <a:endParaRPr lang="en-US" sz="1800">
              <a:solidFill>
                <a:prstClr val="black"/>
              </a:solidFill>
              <a:latin typeface="Arial" charset="0"/>
              <a:ea typeface="+mn-ea"/>
            </a:endParaRPr>
          </a:p>
        </p:txBody>
      </p:sp>
      <p:grpSp>
        <p:nvGrpSpPr>
          <p:cNvPr id="3" name="Group 13"/>
          <p:cNvGrpSpPr>
            <a:grpSpLocks/>
          </p:cNvGrpSpPr>
          <p:nvPr userDrawn="1"/>
        </p:nvGrpSpPr>
        <p:grpSpPr bwMode="auto">
          <a:xfrm>
            <a:off x="0" y="873125"/>
            <a:ext cx="9144000" cy="68263"/>
            <a:chOff x="0" y="706"/>
            <a:chExt cx="5760" cy="43"/>
          </a:xfrm>
        </p:grpSpPr>
        <p:sp>
          <p:nvSpPr>
            <p:cNvPr id="4" name="Line 6"/>
            <p:cNvSpPr>
              <a:spLocks noChangeShapeType="1"/>
            </p:cNvSpPr>
            <p:nvPr/>
          </p:nvSpPr>
          <p:spPr bwMode="auto">
            <a:xfrm>
              <a:off x="0" y="706"/>
              <a:ext cx="5760" cy="0"/>
            </a:xfrm>
            <a:prstGeom prst="line">
              <a:avLst/>
            </a:prstGeom>
            <a:noFill/>
            <a:ln w="50800">
              <a:solidFill>
                <a:srgbClr val="0000FF"/>
              </a:solidFill>
              <a:round/>
              <a:headEnd/>
              <a:tailEnd/>
            </a:ln>
            <a:effectLst/>
          </p:spPr>
          <p:txBody>
            <a:bodyPr wrap="none" anchor="ctr"/>
            <a:lstStyle/>
            <a:p>
              <a:pPr eaLnBrk="1" hangingPunct="1">
                <a:defRPr/>
              </a:pPr>
              <a:endParaRPr lang="en-US" sz="1800">
                <a:solidFill>
                  <a:prstClr val="black"/>
                </a:solidFill>
                <a:latin typeface="Arial" charset="0"/>
                <a:ea typeface="+mn-ea"/>
              </a:endParaRPr>
            </a:p>
          </p:txBody>
        </p:sp>
        <p:sp>
          <p:nvSpPr>
            <p:cNvPr id="5" name="Line 7"/>
            <p:cNvSpPr>
              <a:spLocks noChangeShapeType="1"/>
            </p:cNvSpPr>
            <p:nvPr/>
          </p:nvSpPr>
          <p:spPr bwMode="auto">
            <a:xfrm>
              <a:off x="0" y="749"/>
              <a:ext cx="5760" cy="0"/>
            </a:xfrm>
            <a:prstGeom prst="line">
              <a:avLst/>
            </a:prstGeom>
            <a:noFill/>
            <a:ln w="19050">
              <a:solidFill>
                <a:srgbClr val="0000FF"/>
              </a:solidFill>
              <a:round/>
              <a:headEnd/>
              <a:tailEnd/>
            </a:ln>
            <a:effectLst/>
          </p:spPr>
          <p:txBody>
            <a:bodyPr wrap="none" anchor="ctr"/>
            <a:lstStyle/>
            <a:p>
              <a:pPr eaLnBrk="1" hangingPunct="1">
                <a:defRPr/>
              </a:pPr>
              <a:endParaRPr lang="en-US" sz="1800">
                <a:solidFill>
                  <a:prstClr val="black"/>
                </a:solidFill>
                <a:latin typeface="Arial" charset="0"/>
                <a:ea typeface="+mn-ea"/>
              </a:endParaRPr>
            </a:p>
          </p:txBody>
        </p:sp>
      </p:grpSp>
      <p:pic>
        <p:nvPicPr>
          <p:cNvPr id="6" name="Picture 12" descr="NASA logo-small-transparent"/>
          <p:cNvPicPr>
            <a:picLocks noChangeAspect="1" noChangeArrowheads="1"/>
          </p:cNvPicPr>
          <p:nvPr userDrawn="1"/>
        </p:nvPicPr>
        <p:blipFill>
          <a:blip r:embed="rId2"/>
          <a:srcRect/>
          <a:stretch>
            <a:fillRect/>
          </a:stretch>
        </p:blipFill>
        <p:spPr bwMode="auto">
          <a:xfrm>
            <a:off x="8215313" y="85725"/>
            <a:ext cx="817562" cy="674688"/>
          </a:xfrm>
          <a:prstGeom prst="rect">
            <a:avLst/>
          </a:prstGeom>
          <a:noFill/>
          <a:ln w="9525">
            <a:noFill/>
            <a:miter lim="800000"/>
            <a:headEnd/>
            <a:tailEnd/>
          </a:ln>
        </p:spPr>
      </p:pic>
      <p:sp>
        <p:nvSpPr>
          <p:cNvPr id="7" name="Date Placeholder 3"/>
          <p:cNvSpPr>
            <a:spLocks noGrp="1"/>
          </p:cNvSpPr>
          <p:nvPr>
            <p:ph type="dt" sz="half" idx="10"/>
          </p:nvPr>
        </p:nvSpPr>
        <p:spPr/>
        <p:txBody>
          <a:bodyPr/>
          <a:lstStyle>
            <a:lvl1pPr>
              <a:defRPr/>
            </a:lvl1pPr>
          </a:lstStyle>
          <a:p>
            <a:pPr>
              <a:defRPr/>
            </a:pPr>
            <a:fld id="{93C49BBB-D56B-449A-A82A-EC549B2AC556}" type="datetimeFigureOut">
              <a:rPr lang="en-US">
                <a:solidFill>
                  <a:prstClr val="black">
                    <a:tint val="75000"/>
                  </a:prstClr>
                </a:solidFill>
              </a:rPr>
              <a:pPr>
                <a:defRPr/>
              </a:pPr>
              <a:t>3/1/11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15E144C-DDFA-4559-AFFF-2685C53E42D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fld id="{086131DA-3BB0-454C-9058-138AA96A469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76051A1-4B66-4481-92F8-47879C9E9A8C}" type="datetime1">
              <a:rPr lang="en-US"/>
              <a:pPr>
                <a:defRPr/>
              </a:pPr>
              <a:t>3/1/11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006CD-C37C-498D-A5C4-C86C230868F8}"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9549DB-BADF-4C1F-A454-5FDA7AAF0A1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fld id="{FD0F863B-1C6C-44A3-870E-E47834B1349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4013200" cy="4408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99000" y="1447800"/>
            <a:ext cx="4014788" cy="4408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fld id="{E56F5AA0-476D-49B2-9F99-E40ECD4C5D2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fld id="{CD5BB3BE-DE37-4D28-94E7-B01C49C4FF1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fld id="{5257735D-6DD8-4DC4-BE56-FC869CFFC29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fld id="{F2B1A703-AF3F-4721-A925-A8160C741E9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fld id="{66ED5C6C-827F-4E0D-85B0-79E64D2B5C5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fld id="{230D5BA6-FA0A-4A00-A31B-C4CB570B716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3.xml"/><Relationship Id="rId3"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14.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15.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16.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7.xml"/><Relationship Id="rId3" Type="http://schemas.openxmlformats.org/officeDocument/2006/relationships/image" Target="../media/image14.jpeg"/></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074" name="Picture 4"/>
          <p:cNvPicPr>
            <a:picLocks noChangeArrowheads="1"/>
          </p:cNvPicPr>
          <p:nvPr/>
        </p:nvPicPr>
        <p:blipFill>
          <a:blip r:embed="rId13"/>
          <a:srcRect/>
          <a:stretch>
            <a:fillRect/>
          </a:stretch>
        </p:blipFill>
        <p:spPr bwMode="auto">
          <a:xfrm>
            <a:off x="80963" y="95250"/>
            <a:ext cx="1003300" cy="842963"/>
          </a:xfrm>
          <a:prstGeom prst="rect">
            <a:avLst/>
          </a:prstGeom>
          <a:noFill/>
          <a:ln w="12700">
            <a:noFill/>
            <a:miter lim="800000"/>
            <a:headEnd/>
            <a:tailEnd/>
          </a:ln>
        </p:spPr>
      </p:pic>
      <p:sp>
        <p:nvSpPr>
          <p:cNvPr id="459781" name="Line 5"/>
          <p:cNvSpPr>
            <a:spLocks noChangeShapeType="1"/>
          </p:cNvSpPr>
          <p:nvPr/>
        </p:nvSpPr>
        <p:spPr bwMode="auto">
          <a:xfrm>
            <a:off x="65088" y="1062038"/>
            <a:ext cx="9020175" cy="0"/>
          </a:xfrm>
          <a:prstGeom prst="line">
            <a:avLst/>
          </a:prstGeom>
          <a:noFill/>
          <a:ln w="38100" cmpd="dbl">
            <a:solidFill>
              <a:schemeClr val="accent2"/>
            </a:solidFill>
            <a:round/>
            <a:headEnd/>
            <a:tailEnd/>
          </a:ln>
          <a:effectLst/>
        </p:spPr>
        <p:txBody>
          <a:bodyPr wrap="none" anchor="ctr"/>
          <a:lstStyle/>
          <a:p>
            <a:pPr>
              <a:defRPr/>
            </a:pPr>
            <a:endParaRPr lang="en-US">
              <a:latin typeface="Times New Roman" pitchFamily="-108" charset="0"/>
              <a:ea typeface="+mn-ea"/>
            </a:endParaRPr>
          </a:p>
        </p:txBody>
      </p:sp>
      <p:sp>
        <p:nvSpPr>
          <p:cNvPr id="3076" name="Rectangle 6"/>
          <p:cNvSpPr>
            <a:spLocks noGrp="1" noChangeArrowheads="1"/>
          </p:cNvSpPr>
          <p:nvPr>
            <p:ph type="title"/>
          </p:nvPr>
        </p:nvSpPr>
        <p:spPr bwMode="auto">
          <a:xfrm>
            <a:off x="1524000" y="327025"/>
            <a:ext cx="6096000" cy="571500"/>
          </a:xfrm>
          <a:prstGeom prst="rect">
            <a:avLst/>
          </a:prstGeom>
          <a:noFill/>
          <a:ln w="9525">
            <a:noFill/>
            <a:miter lim="800000"/>
            <a:headEnd/>
            <a:tailEnd/>
          </a:ln>
        </p:spPr>
        <p:txBody>
          <a:bodyPr vert="horz" wrap="square" lIns="96981" tIns="48491" rIns="96981" bIns="48491" numCol="1" anchor="ctr" anchorCtr="0" compatLnSpc="1">
            <a:prstTxWarp prst="textNoShape">
              <a:avLst/>
            </a:prstTxWarp>
          </a:bodyPr>
          <a:lstStyle/>
          <a:p>
            <a:pPr lvl="0"/>
            <a:r>
              <a:rPr lang="en-US" smtClean="0"/>
              <a:t>Click to edit Master title style</a:t>
            </a:r>
          </a:p>
        </p:txBody>
      </p:sp>
      <p:sp>
        <p:nvSpPr>
          <p:cNvPr id="3077" name="Rectangle 7"/>
          <p:cNvSpPr>
            <a:spLocks noGrp="1" noChangeArrowheads="1"/>
          </p:cNvSpPr>
          <p:nvPr>
            <p:ph type="body" idx="1"/>
          </p:nvPr>
        </p:nvSpPr>
        <p:spPr bwMode="auto">
          <a:xfrm>
            <a:off x="533400" y="1447800"/>
            <a:ext cx="8180388" cy="4408488"/>
          </a:xfrm>
          <a:prstGeom prst="rect">
            <a:avLst/>
          </a:prstGeom>
          <a:noFill/>
          <a:ln w="9525">
            <a:noFill/>
            <a:miter lim="800000"/>
            <a:headEnd/>
            <a:tailEnd/>
          </a:ln>
        </p:spPr>
        <p:txBody>
          <a:bodyPr vert="horz" wrap="square" lIns="96981" tIns="48491" rIns="96981" bIns="4849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9784" name="Rectangle 8"/>
          <p:cNvSpPr>
            <a:spLocks noGrp="1" noChangeArrowheads="1"/>
          </p:cNvSpPr>
          <p:nvPr>
            <p:ph type="dt" sz="half" idx="2"/>
          </p:nvPr>
        </p:nvSpPr>
        <p:spPr bwMode="auto">
          <a:xfrm>
            <a:off x="6951663" y="6653213"/>
            <a:ext cx="2005012" cy="204787"/>
          </a:xfrm>
          <a:prstGeom prst="rect">
            <a:avLst/>
          </a:prstGeom>
          <a:noFill/>
          <a:ln w="9525">
            <a:noFill/>
            <a:miter lim="800000"/>
            <a:headEnd/>
            <a:tailEnd/>
          </a:ln>
          <a:effectLst/>
        </p:spPr>
        <p:txBody>
          <a:bodyPr vert="horz" wrap="square" lIns="96981" tIns="48491" rIns="96981" bIns="48491" numCol="1" anchor="t" anchorCtr="0" compatLnSpc="1">
            <a:prstTxWarp prst="textNoShape">
              <a:avLst/>
            </a:prstTxWarp>
          </a:bodyPr>
          <a:lstStyle>
            <a:lvl1pPr algn="r">
              <a:defRPr sz="1000">
                <a:latin typeface="Times New Roman" charset="0"/>
                <a:ea typeface="+mn-ea"/>
              </a:defRPr>
            </a:lvl1pPr>
          </a:lstStyle>
          <a:p>
            <a:pPr>
              <a:defRPr/>
            </a:pPr>
            <a:endParaRPr lang="en-US"/>
          </a:p>
        </p:txBody>
      </p:sp>
      <p:sp>
        <p:nvSpPr>
          <p:cNvPr id="459785" name="Rectangle 9"/>
          <p:cNvSpPr>
            <a:spLocks noGrp="1" noChangeArrowheads="1"/>
          </p:cNvSpPr>
          <p:nvPr>
            <p:ph type="ftr" sz="quarter" idx="3"/>
          </p:nvPr>
        </p:nvSpPr>
        <p:spPr bwMode="auto">
          <a:xfrm>
            <a:off x="3048000" y="6613525"/>
            <a:ext cx="3048000" cy="244475"/>
          </a:xfrm>
          <a:prstGeom prst="rect">
            <a:avLst/>
          </a:prstGeom>
          <a:noFill/>
          <a:ln w="9525">
            <a:noFill/>
            <a:miter lim="800000"/>
            <a:headEnd/>
            <a:tailEnd/>
          </a:ln>
          <a:effectLst/>
        </p:spPr>
        <p:txBody>
          <a:bodyPr vert="horz" wrap="square" lIns="96981" tIns="48491" rIns="96981" bIns="48491" numCol="1" anchor="t" anchorCtr="0" compatLnSpc="1">
            <a:prstTxWarp prst="textNoShape">
              <a:avLst/>
            </a:prstTxWarp>
          </a:bodyPr>
          <a:lstStyle>
            <a:lvl1pPr algn="ctr">
              <a:defRPr sz="1000">
                <a:solidFill>
                  <a:schemeClr val="accent2"/>
                </a:solidFill>
                <a:ea typeface="ＭＳ Ｐゴシック" charset="-128"/>
              </a:defRPr>
            </a:lvl1pPr>
          </a:lstStyle>
          <a:p>
            <a:pPr>
              <a:defRPr/>
            </a:pPr>
            <a:fld id="{91AACE9C-5253-407D-B636-BE42597B7D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sldNum="0" hdr="0" dt="0"/>
  <p:txStyles>
    <p:titleStyle>
      <a:lvl1pPr algn="ctr" rtl="0" eaLnBrk="0" fontAlgn="base" hangingPunct="0">
        <a:spcBef>
          <a:spcPct val="0"/>
        </a:spcBef>
        <a:spcAft>
          <a:spcPct val="0"/>
        </a:spcAft>
        <a:defRPr sz="2100" b="1">
          <a:solidFill>
            <a:schemeClr val="accent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2100" b="1">
          <a:solidFill>
            <a:schemeClr val="accent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2100" b="1">
          <a:solidFill>
            <a:schemeClr val="accent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2100" b="1">
          <a:solidFill>
            <a:schemeClr val="accent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2100" b="1">
          <a:solidFill>
            <a:schemeClr val="accent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2100" b="1">
          <a:solidFill>
            <a:schemeClr val="accent2"/>
          </a:solidFill>
          <a:latin typeface="Times New Roman" pitchFamily="-108" charset="0"/>
        </a:defRPr>
      </a:lvl6pPr>
      <a:lvl7pPr marL="914400" algn="ctr" rtl="0" eaLnBrk="0" fontAlgn="base" hangingPunct="0">
        <a:spcBef>
          <a:spcPct val="0"/>
        </a:spcBef>
        <a:spcAft>
          <a:spcPct val="0"/>
        </a:spcAft>
        <a:defRPr sz="2100" b="1">
          <a:solidFill>
            <a:schemeClr val="accent2"/>
          </a:solidFill>
          <a:latin typeface="Times New Roman" pitchFamily="-108" charset="0"/>
        </a:defRPr>
      </a:lvl7pPr>
      <a:lvl8pPr marL="1371600" algn="ctr" rtl="0" eaLnBrk="0" fontAlgn="base" hangingPunct="0">
        <a:spcBef>
          <a:spcPct val="0"/>
        </a:spcBef>
        <a:spcAft>
          <a:spcPct val="0"/>
        </a:spcAft>
        <a:defRPr sz="2100" b="1">
          <a:solidFill>
            <a:schemeClr val="accent2"/>
          </a:solidFill>
          <a:latin typeface="Times New Roman" pitchFamily="-108" charset="0"/>
        </a:defRPr>
      </a:lvl8pPr>
      <a:lvl9pPr marL="1828800" algn="ctr" rtl="0" eaLnBrk="0" fontAlgn="base" hangingPunct="0">
        <a:spcBef>
          <a:spcPct val="0"/>
        </a:spcBef>
        <a:spcAft>
          <a:spcPct val="0"/>
        </a:spcAft>
        <a:defRPr sz="2100" b="1">
          <a:solidFill>
            <a:schemeClr val="accent2"/>
          </a:solidFill>
          <a:latin typeface="Times New Roman" pitchFamily="-108" charset="0"/>
        </a:defRPr>
      </a:lvl9pPr>
    </p:titleStyle>
    <p:bodyStyle>
      <a:lvl1pPr marL="342900" indent="-342900" algn="l" rtl="0" eaLnBrk="0" fontAlgn="base" hangingPunct="0">
        <a:spcBef>
          <a:spcPct val="20000"/>
        </a:spcBef>
        <a:spcAft>
          <a:spcPct val="0"/>
        </a:spcAft>
        <a:buSzPct val="100000"/>
        <a:buChar char="•"/>
        <a:defRPr sz="3200">
          <a:solidFill>
            <a:schemeClr val="accent2"/>
          </a:solidFill>
          <a:latin typeface="+mn-lt"/>
          <a:ea typeface="ＭＳ Ｐゴシック" pitchFamily="-108" charset="-128"/>
          <a:cs typeface="ＭＳ Ｐゴシック" pitchFamily="-108" charset="-128"/>
        </a:defRPr>
      </a:lvl1pPr>
      <a:lvl2pPr marL="722313" indent="-257175" algn="l" rtl="0" eaLnBrk="0" fontAlgn="base" hangingPunct="0">
        <a:spcBef>
          <a:spcPct val="20000"/>
        </a:spcBef>
        <a:spcAft>
          <a:spcPct val="0"/>
        </a:spcAft>
        <a:buSzPct val="100000"/>
        <a:buChar char="–"/>
        <a:defRPr sz="2800">
          <a:solidFill>
            <a:schemeClr val="accent2"/>
          </a:solidFill>
          <a:latin typeface="+mn-lt"/>
          <a:ea typeface="ＭＳ Ｐゴシック" pitchFamily="-108" charset="-128"/>
        </a:defRPr>
      </a:lvl2pPr>
      <a:lvl3pPr marL="1073150" indent="-230188" algn="l" rtl="0" eaLnBrk="0" fontAlgn="base" hangingPunct="0">
        <a:spcBef>
          <a:spcPct val="20000"/>
        </a:spcBef>
        <a:spcAft>
          <a:spcPct val="0"/>
        </a:spcAft>
        <a:buSzPct val="100000"/>
        <a:buChar char="•"/>
        <a:defRPr sz="2400">
          <a:solidFill>
            <a:schemeClr val="accent2"/>
          </a:solidFill>
          <a:latin typeface="+mn-lt"/>
          <a:ea typeface="ＭＳ Ｐゴシック" pitchFamily="-108" charset="-128"/>
        </a:defRPr>
      </a:lvl3pPr>
      <a:lvl4pPr marL="1420813" indent="-227013" algn="l" rtl="0" eaLnBrk="0" fontAlgn="base" hangingPunct="0">
        <a:spcBef>
          <a:spcPct val="20000"/>
        </a:spcBef>
        <a:spcAft>
          <a:spcPct val="0"/>
        </a:spcAft>
        <a:buSzPct val="100000"/>
        <a:buChar char="–"/>
        <a:defRPr sz="2000">
          <a:solidFill>
            <a:schemeClr val="accent2"/>
          </a:solidFill>
          <a:latin typeface="+mn-lt"/>
          <a:ea typeface="ＭＳ Ｐゴシック" pitchFamily="-108" charset="-128"/>
        </a:defRPr>
      </a:lvl4pPr>
      <a:lvl5pPr marL="1771650" indent="-228600" algn="l" rtl="0" eaLnBrk="0" fontAlgn="base" hangingPunct="0">
        <a:spcBef>
          <a:spcPct val="20000"/>
        </a:spcBef>
        <a:spcAft>
          <a:spcPct val="0"/>
        </a:spcAft>
        <a:buSzPct val="100000"/>
        <a:buChar char="»"/>
        <a:defRPr sz="2000">
          <a:solidFill>
            <a:schemeClr val="accent2"/>
          </a:solidFill>
          <a:latin typeface="+mn-lt"/>
          <a:ea typeface="ＭＳ Ｐゴシック" pitchFamily="-108" charset="-128"/>
        </a:defRPr>
      </a:lvl5pPr>
      <a:lvl6pPr marL="2228850" indent="-228600" algn="l" rtl="0" eaLnBrk="0" fontAlgn="base" hangingPunct="0">
        <a:spcBef>
          <a:spcPct val="20000"/>
        </a:spcBef>
        <a:spcAft>
          <a:spcPct val="0"/>
        </a:spcAft>
        <a:buSzPct val="100000"/>
        <a:buChar char="»"/>
        <a:defRPr sz="2000">
          <a:solidFill>
            <a:schemeClr val="accent2"/>
          </a:solidFill>
          <a:latin typeface="+mn-lt"/>
          <a:ea typeface="ＭＳ Ｐゴシック" pitchFamily="-108" charset="-128"/>
        </a:defRPr>
      </a:lvl6pPr>
      <a:lvl7pPr marL="2686050" indent="-228600" algn="l" rtl="0" eaLnBrk="0" fontAlgn="base" hangingPunct="0">
        <a:spcBef>
          <a:spcPct val="20000"/>
        </a:spcBef>
        <a:spcAft>
          <a:spcPct val="0"/>
        </a:spcAft>
        <a:buSzPct val="100000"/>
        <a:buChar char="»"/>
        <a:defRPr sz="2000">
          <a:solidFill>
            <a:schemeClr val="accent2"/>
          </a:solidFill>
          <a:latin typeface="+mn-lt"/>
          <a:ea typeface="ＭＳ Ｐゴシック" pitchFamily="-108" charset="-128"/>
        </a:defRPr>
      </a:lvl7pPr>
      <a:lvl8pPr marL="3143250" indent="-228600" algn="l" rtl="0" eaLnBrk="0" fontAlgn="base" hangingPunct="0">
        <a:spcBef>
          <a:spcPct val="20000"/>
        </a:spcBef>
        <a:spcAft>
          <a:spcPct val="0"/>
        </a:spcAft>
        <a:buSzPct val="100000"/>
        <a:buChar char="»"/>
        <a:defRPr sz="2000">
          <a:solidFill>
            <a:schemeClr val="accent2"/>
          </a:solidFill>
          <a:latin typeface="+mn-lt"/>
          <a:ea typeface="ＭＳ Ｐゴシック" pitchFamily="-108" charset="-128"/>
        </a:defRPr>
      </a:lvl8pPr>
      <a:lvl9pPr marL="3600450" indent="-228600" algn="l" rtl="0" eaLnBrk="0" fontAlgn="base" hangingPunct="0">
        <a:spcBef>
          <a:spcPct val="20000"/>
        </a:spcBef>
        <a:spcAft>
          <a:spcPct val="0"/>
        </a:spcAft>
        <a:buSzPct val="100000"/>
        <a:buChar char="»"/>
        <a:defRPr sz="2000">
          <a:solidFill>
            <a:schemeClr val="accent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20725" y="247650"/>
            <a:ext cx="7615238" cy="4508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825500"/>
            <a:ext cx="8229600" cy="5530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105" charset="0"/>
                <a:ea typeface="ＭＳ Ｐゴシック" pitchFamily="16" charset="-128"/>
              </a:defRPr>
            </a:lvl1pPr>
          </a:lstStyle>
          <a:p>
            <a:pPr defTabSz="457200" eaLnBrk="1" hangingPunct="1">
              <a:defRPr/>
            </a:pPr>
            <a:fld id="{13067C9C-940B-45F9-A558-5C6276567893}" type="datetime1">
              <a:rPr lang="en-US"/>
              <a:pPr defTabSz="457200" eaLnBrk="1" hangingPunct="1">
                <a:defRPr/>
              </a:pPr>
              <a:t>3/1/11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105" charset="0"/>
                <a:ea typeface="ＭＳ Ｐゴシック" pitchFamily="16" charset="-128"/>
              </a:defRPr>
            </a:lvl1pPr>
          </a:lstStyle>
          <a:p>
            <a:pPr defTabSz="457200" eaLnBrk="1" hangingPunct="1">
              <a:defRPr/>
            </a:pPr>
            <a:fld id="{EA4BE073-EF86-46B0-802D-2074D76108E6}" type="slidenum">
              <a:rPr lang="en-US"/>
              <a:pPr defTabSz="457200" eaLnBrk="1" hangingPunct="1">
                <a:defRPr/>
              </a:pPr>
              <a:t>‹#›</a:t>
            </a:fld>
            <a:endParaRPr lang="en-US"/>
          </a:p>
        </p:txBody>
      </p:sp>
    </p:spTree>
  </p:cSld>
  <p:clrMap bg1="lt1" tx1="dk1" bg2="lt2" tx2="dk2" accent1="accent1" accent2="accent2" accent3="accent3" accent4="accent4" accent5="accent5" accent6="accent6" hlink="hlink" folHlink="folHlink"/>
  <p:sldLayoutIdLst>
    <p:sldLayoutId id="2147483735" r:id="rId1"/>
  </p:sldLayoutIdLst>
  <p:txStyles>
    <p:titleStyle>
      <a:lvl1pPr algn="ctr" defTabSz="457200" rtl="0" eaLnBrk="0" fontAlgn="base" hangingPunct="0">
        <a:spcBef>
          <a:spcPct val="0"/>
        </a:spcBef>
        <a:spcAft>
          <a:spcPct val="0"/>
        </a:spcAft>
        <a:defRPr sz="28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28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28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28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28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28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28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28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28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atin typeface="Arial" charset="0"/>
                <a:ea typeface="ＭＳ Ｐゴシック" pitchFamily="16"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atin typeface="Arial" charset="0"/>
                <a:ea typeface="ＭＳ Ｐゴシック" pitchFamily="16"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Arial" charset="0"/>
                <a:ea typeface="ＭＳ Ｐゴシック" pitchFamily="16" charset="-128"/>
              </a:defRPr>
            </a:lvl1pPr>
          </a:lstStyle>
          <a:p>
            <a:pPr>
              <a:defRPr/>
            </a:pPr>
            <a:fld id="{3393C1D5-15F2-4B7F-BFFD-1A6DA2173A67}"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3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6" charset="-128"/>
        </a:defRPr>
      </a:lvl2pPr>
      <a:lvl3pPr algn="ctr" rtl="0" eaLnBrk="0" fontAlgn="base" hangingPunct="0">
        <a:spcBef>
          <a:spcPct val="0"/>
        </a:spcBef>
        <a:spcAft>
          <a:spcPct val="0"/>
        </a:spcAft>
        <a:defRPr sz="4400">
          <a:solidFill>
            <a:schemeClr val="tx2"/>
          </a:solidFill>
          <a:latin typeface="Arial" charset="0"/>
          <a:ea typeface="ＭＳ Ｐゴシック" pitchFamily="16" charset="-128"/>
        </a:defRPr>
      </a:lvl3pPr>
      <a:lvl4pPr algn="ctr" rtl="0" eaLnBrk="0" fontAlgn="base" hangingPunct="0">
        <a:spcBef>
          <a:spcPct val="0"/>
        </a:spcBef>
        <a:spcAft>
          <a:spcPct val="0"/>
        </a:spcAft>
        <a:defRPr sz="4400">
          <a:solidFill>
            <a:schemeClr val="tx2"/>
          </a:solidFill>
          <a:latin typeface="Arial" charset="0"/>
          <a:ea typeface="ＭＳ Ｐゴシック" pitchFamily="16" charset="-128"/>
        </a:defRPr>
      </a:lvl4pPr>
      <a:lvl5pPr algn="ctr" rtl="0" eaLnBrk="0" fontAlgn="base" hangingPunct="0">
        <a:spcBef>
          <a:spcPct val="0"/>
        </a:spcBef>
        <a:spcAft>
          <a:spcPct val="0"/>
        </a:spcAft>
        <a:defRPr sz="4400">
          <a:solidFill>
            <a:schemeClr val="tx2"/>
          </a:solidFill>
          <a:latin typeface="Arial" charset="0"/>
          <a:ea typeface="ＭＳ Ｐゴシック" pitchFamily="16" charset="-128"/>
        </a:defRPr>
      </a:lvl5pPr>
      <a:lvl6pPr marL="457200" algn="ctr" rtl="0" fontAlgn="base">
        <a:spcBef>
          <a:spcPct val="0"/>
        </a:spcBef>
        <a:spcAft>
          <a:spcPct val="0"/>
        </a:spcAft>
        <a:defRPr sz="4400">
          <a:solidFill>
            <a:schemeClr val="tx2"/>
          </a:solidFill>
          <a:latin typeface="Arial" charset="0"/>
          <a:ea typeface="ＭＳ Ｐゴシック" pitchFamily="16" charset="-128"/>
        </a:defRPr>
      </a:lvl6pPr>
      <a:lvl7pPr marL="914400" algn="ctr" rtl="0" fontAlgn="base">
        <a:spcBef>
          <a:spcPct val="0"/>
        </a:spcBef>
        <a:spcAft>
          <a:spcPct val="0"/>
        </a:spcAft>
        <a:defRPr sz="4400">
          <a:solidFill>
            <a:schemeClr val="tx2"/>
          </a:solidFill>
          <a:latin typeface="Arial" charset="0"/>
          <a:ea typeface="ＭＳ Ｐゴシック" pitchFamily="16" charset="-128"/>
        </a:defRPr>
      </a:lvl7pPr>
      <a:lvl8pPr marL="1371600" algn="ctr" rtl="0" fontAlgn="base">
        <a:spcBef>
          <a:spcPct val="0"/>
        </a:spcBef>
        <a:spcAft>
          <a:spcPct val="0"/>
        </a:spcAft>
        <a:defRPr sz="4400">
          <a:solidFill>
            <a:schemeClr val="tx2"/>
          </a:solidFill>
          <a:latin typeface="Arial" charset="0"/>
          <a:ea typeface="ＭＳ Ｐゴシック" pitchFamily="16" charset="-128"/>
        </a:defRPr>
      </a:lvl8pPr>
      <a:lvl9pPr marL="1828800" algn="ctr" rtl="0" fontAlgn="base">
        <a:spcBef>
          <a:spcPct val="0"/>
        </a:spcBef>
        <a:spcAft>
          <a:spcPct val="0"/>
        </a:spcAft>
        <a:defRPr sz="4400">
          <a:solidFill>
            <a:schemeClr val="tx2"/>
          </a:solidFill>
          <a:latin typeface="Arial" charset="0"/>
          <a:ea typeface="ＭＳ Ｐゴシック" pitchFamily="1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787650" y="3175"/>
            <a:ext cx="6140450"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49288" y="1290638"/>
            <a:ext cx="7845425" cy="4975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pPr eaLnBrk="1" hangingPunct="1">
              <a:defRPr/>
            </a:pPr>
            <a:endParaRPr lang="en-US" sz="1800">
              <a:solidFill>
                <a:srgbClr val="000000"/>
              </a:solidFill>
              <a:latin typeface="Arial" charset="0"/>
              <a:ea typeface="+mn-ea"/>
              <a:cs typeface="Arial" pitchFamily="34" charset="0"/>
            </a:endParaRPr>
          </a:p>
        </p:txBody>
      </p:sp>
      <p:sp>
        <p:nvSpPr>
          <p:cNvPr id="27653" name="Rectangle 5">
            <a:hlinkClick r:id="" action="ppaction://hlinkshowjump?jump=lastslide"/>
          </p:cNvPr>
          <p:cNvSpPr>
            <a:spLocks noChangeArrowheads="1"/>
          </p:cNvSpPr>
          <p:nvPr userDrawn="1"/>
        </p:nvSpPr>
        <p:spPr bwMode="auto">
          <a:xfrm>
            <a:off x="8932863" y="0"/>
            <a:ext cx="211137" cy="254000"/>
          </a:xfrm>
          <a:prstGeom prst="rect">
            <a:avLst/>
          </a:prstGeom>
          <a:solidFill>
            <a:schemeClr val="accent1">
              <a:alpha val="0"/>
            </a:schemeClr>
          </a:solidFill>
          <a:ln w="9525">
            <a:noFill/>
            <a:miter lim="800000"/>
            <a:headEnd/>
            <a:tailEnd/>
          </a:ln>
          <a:effectLst/>
        </p:spPr>
        <p:txBody>
          <a:bodyPr wrap="none" anchor="ctr"/>
          <a:lstStyle/>
          <a:p>
            <a:pPr eaLnBrk="1" hangingPunct="1">
              <a:defRPr/>
            </a:pPr>
            <a:endParaRPr lang="en-US" sz="1800">
              <a:solidFill>
                <a:srgbClr val="000000"/>
              </a:solidFill>
              <a:latin typeface="Arial" charset="0"/>
              <a:ea typeface="+mn-ea"/>
              <a:cs typeface="Arial" pitchFamily="34" charset="0"/>
            </a:endParaRPr>
          </a:p>
        </p:txBody>
      </p:sp>
      <p:grpSp>
        <p:nvGrpSpPr>
          <p:cNvPr id="4102" name="Group 6"/>
          <p:cNvGrpSpPr>
            <a:grpSpLocks/>
          </p:cNvGrpSpPr>
          <p:nvPr userDrawn="1"/>
        </p:nvGrpSpPr>
        <p:grpSpPr bwMode="auto">
          <a:xfrm>
            <a:off x="0" y="0"/>
            <a:ext cx="9140825" cy="1169988"/>
            <a:chOff x="0" y="0"/>
            <a:chExt cx="5762" cy="873"/>
          </a:xfrm>
        </p:grpSpPr>
        <p:sp>
          <p:nvSpPr>
            <p:cNvPr id="27655" name="Rectangle 7"/>
            <p:cNvSpPr>
              <a:spLocks noChangeArrowheads="1"/>
            </p:cNvSpPr>
            <p:nvPr userDrawn="1"/>
          </p:nvSpPr>
          <p:spPr bwMode="auto">
            <a:xfrm>
              <a:off x="0" y="0"/>
              <a:ext cx="5760" cy="829"/>
            </a:xfrm>
            <a:prstGeom prst="rect">
              <a:avLst/>
            </a:prstGeom>
            <a:solidFill>
              <a:srgbClr val="000000"/>
            </a:solidFill>
            <a:ln w="9525">
              <a:noFill/>
              <a:miter lim="800000"/>
              <a:headEnd/>
              <a:tailEnd/>
            </a:ln>
          </p:spPr>
          <p:txBody>
            <a:bodyPr wrap="none" anchor="ctr"/>
            <a:lstStyle/>
            <a:p>
              <a:pPr eaLnBrk="1" hangingPunct="1">
                <a:defRPr/>
              </a:pPr>
              <a:endParaRPr lang="en-US" sz="1800">
                <a:solidFill>
                  <a:srgbClr val="000000"/>
                </a:solidFill>
                <a:latin typeface="Arial" charset="0"/>
                <a:ea typeface="+mn-ea"/>
                <a:cs typeface="Arial" pitchFamily="34" charset="0"/>
              </a:endParaRPr>
            </a:p>
          </p:txBody>
        </p:sp>
        <p:pic>
          <p:nvPicPr>
            <p:cNvPr id="4106" name="Picture 8" descr="seawifs_alberto_lrg"/>
            <p:cNvPicPr>
              <a:picLocks noChangeAspect="1" noChangeArrowheads="1"/>
            </p:cNvPicPr>
            <p:nvPr userDrawn="1"/>
          </p:nvPicPr>
          <p:blipFill>
            <a:blip r:embed="rId3"/>
            <a:srcRect b="27272"/>
            <a:stretch>
              <a:fillRect/>
            </a:stretch>
          </p:blipFill>
          <p:spPr bwMode="auto">
            <a:xfrm>
              <a:off x="2" y="175"/>
              <a:ext cx="5760" cy="698"/>
            </a:xfrm>
            <a:prstGeom prst="rect">
              <a:avLst/>
            </a:prstGeom>
            <a:noFill/>
            <a:ln w="9525">
              <a:noFill/>
              <a:miter lim="800000"/>
              <a:headEnd/>
              <a:tailEnd/>
            </a:ln>
          </p:spPr>
        </p:pic>
      </p:grpSp>
      <p:pic>
        <p:nvPicPr>
          <p:cNvPr id="4103" name="Picture 9" descr="GlobalHawk"/>
          <p:cNvPicPr>
            <a:picLocks noChangeAspect="1" noChangeArrowheads="1"/>
          </p:cNvPicPr>
          <p:nvPr userDrawn="1"/>
        </p:nvPicPr>
        <p:blipFill>
          <a:blip r:embed="rId4"/>
          <a:srcRect l="4167" t="18114" r="8333" b="20302"/>
          <a:stretch>
            <a:fillRect/>
          </a:stretch>
        </p:blipFill>
        <p:spPr bwMode="auto">
          <a:xfrm>
            <a:off x="1274763" y="6350"/>
            <a:ext cx="1412875" cy="1177925"/>
          </a:xfrm>
          <a:prstGeom prst="rect">
            <a:avLst/>
          </a:prstGeom>
          <a:noFill/>
          <a:ln w="9525">
            <a:noFill/>
            <a:miter lim="800000"/>
            <a:headEnd/>
            <a:tailEnd/>
          </a:ln>
        </p:spPr>
      </p:pic>
      <p:pic>
        <p:nvPicPr>
          <p:cNvPr id="4104" name="Picture 10"/>
          <p:cNvPicPr>
            <a:picLocks noChangeAspect="1" noChangeArrowheads="1"/>
          </p:cNvPicPr>
          <p:nvPr userDrawn="1"/>
        </p:nvPicPr>
        <p:blipFill>
          <a:blip r:embed="rId5"/>
          <a:srcRect/>
          <a:stretch>
            <a:fillRect/>
          </a:stretch>
        </p:blipFill>
        <p:spPr bwMode="auto">
          <a:xfrm>
            <a:off x="0" y="0"/>
            <a:ext cx="762000" cy="6683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5" r:id="rId1"/>
  </p:sldLayoutIdLst>
  <p:transition>
    <p:wipe dir="d"/>
  </p:transition>
  <p:txStyles>
    <p:titleStyle>
      <a:lvl1pPr algn="r" rtl="0" eaLnBrk="0" fontAlgn="base" hangingPunct="0">
        <a:lnSpc>
          <a:spcPct val="85000"/>
        </a:lnSpc>
        <a:spcBef>
          <a:spcPct val="0"/>
        </a:spcBef>
        <a:spcAft>
          <a:spcPct val="0"/>
        </a:spcAft>
        <a:defRPr sz="3000" b="1">
          <a:solidFill>
            <a:schemeClr val="bg1"/>
          </a:solidFill>
          <a:latin typeface="+mj-lt"/>
          <a:ea typeface="+mj-ea"/>
          <a:cs typeface="+mj-cs"/>
        </a:defRPr>
      </a:lvl1pPr>
      <a:lvl2pPr algn="r" rtl="0" eaLnBrk="0" fontAlgn="base" hangingPunct="0">
        <a:lnSpc>
          <a:spcPct val="85000"/>
        </a:lnSpc>
        <a:spcBef>
          <a:spcPct val="0"/>
        </a:spcBef>
        <a:spcAft>
          <a:spcPct val="0"/>
        </a:spcAft>
        <a:defRPr sz="3000" b="1">
          <a:solidFill>
            <a:schemeClr val="bg1"/>
          </a:solidFill>
          <a:latin typeface="Arial" charset="0"/>
        </a:defRPr>
      </a:lvl2pPr>
      <a:lvl3pPr algn="r" rtl="0" eaLnBrk="0" fontAlgn="base" hangingPunct="0">
        <a:lnSpc>
          <a:spcPct val="85000"/>
        </a:lnSpc>
        <a:spcBef>
          <a:spcPct val="0"/>
        </a:spcBef>
        <a:spcAft>
          <a:spcPct val="0"/>
        </a:spcAft>
        <a:defRPr sz="3000" b="1">
          <a:solidFill>
            <a:schemeClr val="bg1"/>
          </a:solidFill>
          <a:latin typeface="Arial" charset="0"/>
        </a:defRPr>
      </a:lvl3pPr>
      <a:lvl4pPr algn="r" rtl="0" eaLnBrk="0" fontAlgn="base" hangingPunct="0">
        <a:lnSpc>
          <a:spcPct val="85000"/>
        </a:lnSpc>
        <a:spcBef>
          <a:spcPct val="0"/>
        </a:spcBef>
        <a:spcAft>
          <a:spcPct val="0"/>
        </a:spcAft>
        <a:defRPr sz="3000" b="1">
          <a:solidFill>
            <a:schemeClr val="bg1"/>
          </a:solidFill>
          <a:latin typeface="Arial" charset="0"/>
        </a:defRPr>
      </a:lvl4pPr>
      <a:lvl5pPr algn="r" rtl="0" eaLnBrk="0" fontAlgn="base" hangingPunct="0">
        <a:lnSpc>
          <a:spcPct val="85000"/>
        </a:lnSpc>
        <a:spcBef>
          <a:spcPct val="0"/>
        </a:spcBef>
        <a:spcAft>
          <a:spcPct val="0"/>
        </a:spcAft>
        <a:defRPr sz="3000" b="1">
          <a:solidFill>
            <a:schemeClr val="bg1"/>
          </a:solidFill>
          <a:latin typeface="Arial" charset="0"/>
        </a:defRPr>
      </a:lvl5pPr>
      <a:lvl6pPr marL="457200" algn="r" rtl="0" eaLnBrk="0" fontAlgn="base" hangingPunct="0">
        <a:lnSpc>
          <a:spcPct val="85000"/>
        </a:lnSpc>
        <a:spcBef>
          <a:spcPct val="0"/>
        </a:spcBef>
        <a:spcAft>
          <a:spcPct val="0"/>
        </a:spcAft>
        <a:defRPr sz="3000" b="1">
          <a:solidFill>
            <a:schemeClr val="bg1"/>
          </a:solidFill>
          <a:latin typeface="Arial" charset="0"/>
        </a:defRPr>
      </a:lvl6pPr>
      <a:lvl7pPr marL="914400" algn="r" rtl="0" eaLnBrk="0" fontAlgn="base" hangingPunct="0">
        <a:lnSpc>
          <a:spcPct val="85000"/>
        </a:lnSpc>
        <a:spcBef>
          <a:spcPct val="0"/>
        </a:spcBef>
        <a:spcAft>
          <a:spcPct val="0"/>
        </a:spcAft>
        <a:defRPr sz="3000" b="1">
          <a:solidFill>
            <a:schemeClr val="bg1"/>
          </a:solidFill>
          <a:latin typeface="Arial" charset="0"/>
        </a:defRPr>
      </a:lvl7pPr>
      <a:lvl8pPr marL="1371600" algn="r" rtl="0" eaLnBrk="0" fontAlgn="base" hangingPunct="0">
        <a:lnSpc>
          <a:spcPct val="85000"/>
        </a:lnSpc>
        <a:spcBef>
          <a:spcPct val="0"/>
        </a:spcBef>
        <a:spcAft>
          <a:spcPct val="0"/>
        </a:spcAft>
        <a:defRPr sz="3000" b="1">
          <a:solidFill>
            <a:schemeClr val="bg1"/>
          </a:solidFill>
          <a:latin typeface="Arial" charset="0"/>
        </a:defRPr>
      </a:lvl8pPr>
      <a:lvl9pPr marL="1828800" algn="r" rtl="0" eaLnBrk="0" fontAlgn="base" hangingPunct="0">
        <a:lnSpc>
          <a:spcPct val="85000"/>
        </a:lnSpc>
        <a:spcBef>
          <a:spcPct val="0"/>
        </a:spcBef>
        <a:spcAft>
          <a:spcPct val="0"/>
        </a:spcAft>
        <a:defRPr sz="3000" b="1">
          <a:solidFill>
            <a:schemeClr val="bg1"/>
          </a:solidFill>
          <a:latin typeface="Arial" charset="0"/>
        </a:defRPr>
      </a:lvl9pPr>
    </p:titleStyle>
    <p:bodyStyle>
      <a:lvl1pPr marL="282575" indent="-282575" algn="l" rtl="0" eaLnBrk="0" fontAlgn="base" hangingPunct="0">
        <a:lnSpc>
          <a:spcPct val="85000"/>
        </a:lnSpc>
        <a:spcBef>
          <a:spcPct val="20000"/>
        </a:spcBef>
        <a:spcAft>
          <a:spcPct val="0"/>
        </a:spcAft>
        <a:buClr>
          <a:schemeClr val="bg1"/>
        </a:buClr>
        <a:buFont typeface="Wingdings" pitchFamily="2" charset="2"/>
        <a:defRPr sz="2000">
          <a:solidFill>
            <a:schemeClr val="tx1"/>
          </a:solidFill>
          <a:latin typeface="+mn-lt"/>
          <a:ea typeface="+mn-ea"/>
          <a:cs typeface="+mn-cs"/>
        </a:defRPr>
      </a:lvl1pPr>
      <a:lvl2pPr marL="636588" indent="-239713" algn="l" rtl="0" eaLnBrk="0" fontAlgn="base" hangingPunct="0">
        <a:lnSpc>
          <a:spcPct val="85000"/>
        </a:lnSpc>
        <a:spcBef>
          <a:spcPct val="20000"/>
        </a:spcBef>
        <a:spcAft>
          <a:spcPct val="0"/>
        </a:spcAft>
        <a:buFont typeface="Times" pitchFamily="18" charset="0"/>
        <a:buChar char="•"/>
        <a:defRPr sz="2000">
          <a:solidFill>
            <a:schemeClr val="tx1"/>
          </a:solidFill>
          <a:latin typeface="+mn-lt"/>
        </a:defRPr>
      </a:lvl2pPr>
      <a:lvl3pPr marL="917575" indent="-166688" algn="l" rtl="0" eaLnBrk="0" fontAlgn="base" hangingPunct="0">
        <a:lnSpc>
          <a:spcPct val="85000"/>
        </a:lnSpc>
        <a:spcBef>
          <a:spcPct val="20000"/>
        </a:spcBef>
        <a:spcAft>
          <a:spcPct val="0"/>
        </a:spcAft>
        <a:buChar char="•"/>
        <a:defRPr sz="2000">
          <a:solidFill>
            <a:schemeClr val="tx1"/>
          </a:solidFill>
          <a:latin typeface="+mn-lt"/>
        </a:defRPr>
      </a:lvl3pPr>
      <a:lvl4pPr marL="1255713" indent="-223838" algn="l" rtl="0" eaLnBrk="0" fontAlgn="base" hangingPunct="0">
        <a:lnSpc>
          <a:spcPct val="85000"/>
        </a:lnSpc>
        <a:spcBef>
          <a:spcPct val="20000"/>
        </a:spcBef>
        <a:spcAft>
          <a:spcPct val="0"/>
        </a:spcAft>
        <a:buChar char="–"/>
        <a:defRPr sz="2000">
          <a:solidFill>
            <a:schemeClr val="tx1"/>
          </a:solidFill>
          <a:latin typeface="+mn-lt"/>
        </a:defRPr>
      </a:lvl4pPr>
      <a:lvl5pPr marL="1593850" indent="-223838" algn="l" rtl="0" eaLnBrk="0" fontAlgn="base" hangingPunct="0">
        <a:lnSpc>
          <a:spcPct val="85000"/>
        </a:lnSpc>
        <a:spcBef>
          <a:spcPct val="20000"/>
        </a:spcBef>
        <a:spcAft>
          <a:spcPct val="0"/>
        </a:spcAft>
        <a:buChar char="»"/>
        <a:defRPr sz="2000">
          <a:solidFill>
            <a:schemeClr val="tx1"/>
          </a:solidFill>
          <a:latin typeface="+mn-lt"/>
        </a:defRPr>
      </a:lvl5pPr>
      <a:lvl6pPr marL="2051050" indent="-223838" algn="l" rtl="0" eaLnBrk="0" fontAlgn="base" hangingPunct="0">
        <a:lnSpc>
          <a:spcPct val="85000"/>
        </a:lnSpc>
        <a:spcBef>
          <a:spcPct val="20000"/>
        </a:spcBef>
        <a:spcAft>
          <a:spcPct val="0"/>
        </a:spcAft>
        <a:buChar char="»"/>
        <a:defRPr sz="2000">
          <a:solidFill>
            <a:schemeClr val="tx1"/>
          </a:solidFill>
          <a:latin typeface="+mn-lt"/>
        </a:defRPr>
      </a:lvl6pPr>
      <a:lvl7pPr marL="2508250" indent="-223838" algn="l" rtl="0" eaLnBrk="0" fontAlgn="base" hangingPunct="0">
        <a:lnSpc>
          <a:spcPct val="85000"/>
        </a:lnSpc>
        <a:spcBef>
          <a:spcPct val="20000"/>
        </a:spcBef>
        <a:spcAft>
          <a:spcPct val="0"/>
        </a:spcAft>
        <a:buChar char="»"/>
        <a:defRPr sz="2000">
          <a:solidFill>
            <a:schemeClr val="tx1"/>
          </a:solidFill>
          <a:latin typeface="+mn-lt"/>
        </a:defRPr>
      </a:lvl7pPr>
      <a:lvl8pPr marL="2965450" indent="-223838" algn="l" rtl="0" eaLnBrk="0" fontAlgn="base" hangingPunct="0">
        <a:lnSpc>
          <a:spcPct val="85000"/>
        </a:lnSpc>
        <a:spcBef>
          <a:spcPct val="20000"/>
        </a:spcBef>
        <a:spcAft>
          <a:spcPct val="0"/>
        </a:spcAft>
        <a:buChar char="»"/>
        <a:defRPr sz="2000">
          <a:solidFill>
            <a:schemeClr val="tx1"/>
          </a:solidFill>
          <a:latin typeface="+mn-lt"/>
        </a:defRPr>
      </a:lvl8pPr>
      <a:lvl9pPr marL="3422650" indent="-223838" algn="l" rtl="0" eaLnBrk="0" fontAlgn="base" hangingPunct="0">
        <a:lnSpc>
          <a:spcPct val="85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5122" name="Picture 8" descr="meatball trans"/>
          <p:cNvPicPr>
            <a:picLocks noChangeAspect="1" noChangeArrowheads="1"/>
          </p:cNvPicPr>
          <p:nvPr userDrawn="1"/>
        </p:nvPicPr>
        <p:blipFill>
          <a:blip r:embed="rId3"/>
          <a:srcRect/>
          <a:stretch>
            <a:fillRect/>
          </a:stretch>
        </p:blipFill>
        <p:spPr bwMode="auto">
          <a:xfrm>
            <a:off x="228600" y="152400"/>
            <a:ext cx="966788" cy="768350"/>
          </a:xfrm>
          <a:prstGeom prst="rect">
            <a:avLst/>
          </a:prstGeom>
          <a:noFill/>
          <a:ln w="9525">
            <a:noFill/>
            <a:miter lim="800000"/>
            <a:headEnd/>
            <a:tailEnd/>
          </a:ln>
        </p:spPr>
      </p:pic>
      <p:sp>
        <p:nvSpPr>
          <p:cNvPr id="3081" name="Line 9"/>
          <p:cNvSpPr>
            <a:spLocks noChangeShapeType="1"/>
          </p:cNvSpPr>
          <p:nvPr userDrawn="1"/>
        </p:nvSpPr>
        <p:spPr bwMode="auto">
          <a:xfrm>
            <a:off x="381000" y="1066800"/>
            <a:ext cx="8458200" cy="0"/>
          </a:xfrm>
          <a:prstGeom prst="line">
            <a:avLst/>
          </a:prstGeom>
          <a:noFill/>
          <a:ln w="28575">
            <a:solidFill>
              <a:srgbClr val="FF0000"/>
            </a:solidFill>
            <a:round/>
            <a:headEnd/>
            <a:tailEnd/>
          </a:ln>
          <a:effectLst/>
        </p:spPr>
        <p:txBody>
          <a:bodyPr/>
          <a:lstStyle/>
          <a:p>
            <a:pPr algn="ctr" eaLnBrk="1" hangingPunct="1">
              <a:defRPr/>
            </a:pPr>
            <a:endParaRPr lang="en-US" sz="1400">
              <a:solidFill>
                <a:srgbClr val="000000"/>
              </a:solidFill>
              <a:latin typeface="Arial" pitchFamily="-108" charset="0"/>
              <a:ea typeface="ＭＳ Ｐゴシック"/>
              <a:cs typeface="Arial" pitchFamily="34" charset="0"/>
            </a:endParaRPr>
          </a:p>
        </p:txBody>
      </p:sp>
      <p:sp>
        <p:nvSpPr>
          <p:cNvPr id="3082" name="Rectangle 10"/>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000000"/>
                </a:solidFill>
                <a:latin typeface="Helvetica" pitchFamily="-108" charset="0"/>
                <a:ea typeface="+mn-ea"/>
                <a:cs typeface="+mn-cs"/>
              </a:defRPr>
            </a:lvl1pPr>
          </a:lstStyle>
          <a:p>
            <a:pPr>
              <a:defRPr/>
            </a:pPr>
            <a:fld id="{9DCA6A25-197D-4B43-8F4E-4A05703BE4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defRPr>
      </a:lvl5pPr>
      <a:lvl6pPr marL="457200" algn="ctr" rtl="0" eaLnBrk="0" fontAlgn="base" hangingPunct="0">
        <a:spcBef>
          <a:spcPct val="0"/>
        </a:spcBef>
        <a:spcAft>
          <a:spcPct val="0"/>
        </a:spcAft>
        <a:defRPr sz="4400">
          <a:solidFill>
            <a:schemeClr val="tx2"/>
          </a:solidFill>
          <a:latin typeface="Arial" charset="0"/>
          <a:ea typeface="ＭＳ Ｐゴシック" pitchFamily="34" charset="-128"/>
        </a:defRPr>
      </a:lvl6pPr>
      <a:lvl7pPr marL="914400" algn="ctr" rtl="0" eaLnBrk="0" fontAlgn="base" hangingPunct="0">
        <a:spcBef>
          <a:spcPct val="0"/>
        </a:spcBef>
        <a:spcAft>
          <a:spcPct val="0"/>
        </a:spcAft>
        <a:defRPr sz="4400">
          <a:solidFill>
            <a:schemeClr val="tx2"/>
          </a:solidFill>
          <a:latin typeface="Arial" charset="0"/>
          <a:ea typeface="ＭＳ Ｐゴシック" pitchFamily="34" charset="-128"/>
        </a:defRPr>
      </a:lvl7pPr>
      <a:lvl8pPr marL="1371600" algn="ctr" rtl="0" eaLnBrk="0" fontAlgn="base" hangingPunct="0">
        <a:spcBef>
          <a:spcPct val="0"/>
        </a:spcBef>
        <a:spcAft>
          <a:spcPct val="0"/>
        </a:spcAft>
        <a:defRPr sz="4400">
          <a:solidFill>
            <a:schemeClr val="tx2"/>
          </a:solidFill>
          <a:latin typeface="Arial" charset="0"/>
          <a:ea typeface="ＭＳ Ｐゴシック" pitchFamily="34" charset="-128"/>
        </a:defRPr>
      </a:lvl8pPr>
      <a:lvl9pPr marL="1828800" algn="ctr" rtl="0" eaLnBrk="0" fontAlgn="base" hangingPunct="0">
        <a:spcBef>
          <a:spcPct val="0"/>
        </a:spcBef>
        <a:spcAft>
          <a:spcPct val="0"/>
        </a:spcAft>
        <a:defRPr sz="4400">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6146" name="Picture 7" descr="JPL logo"/>
          <p:cNvPicPr>
            <a:picLocks noChangeAspect="1" noChangeArrowheads="1"/>
          </p:cNvPicPr>
          <p:nvPr userDrawn="1"/>
        </p:nvPicPr>
        <p:blipFill>
          <a:blip r:embed="rId3"/>
          <a:srcRect/>
          <a:stretch>
            <a:fillRect/>
          </a:stretch>
        </p:blipFill>
        <p:spPr bwMode="auto">
          <a:xfrm>
            <a:off x="7772400" y="152400"/>
            <a:ext cx="1371600" cy="561975"/>
          </a:xfrm>
          <a:prstGeom prst="rect">
            <a:avLst/>
          </a:prstGeom>
          <a:noFill/>
          <a:ln w="9525">
            <a:noFill/>
            <a:miter lim="800000"/>
            <a:headEnd/>
            <a:tailEnd/>
          </a:ln>
        </p:spPr>
      </p:pic>
      <p:pic>
        <p:nvPicPr>
          <p:cNvPr id="6147" name="Picture 8" descr="Nasa+Logo+history"/>
          <p:cNvPicPr>
            <a:picLocks noChangeAspect="1" noChangeArrowheads="1"/>
          </p:cNvPicPr>
          <p:nvPr userDrawn="1"/>
        </p:nvPicPr>
        <p:blipFill>
          <a:blip r:embed="rId4"/>
          <a:srcRect/>
          <a:stretch>
            <a:fillRect/>
          </a:stretch>
        </p:blipFill>
        <p:spPr bwMode="auto">
          <a:xfrm>
            <a:off x="0" y="0"/>
            <a:ext cx="990600" cy="798513"/>
          </a:xfrm>
          <a:prstGeom prst="rect">
            <a:avLst/>
          </a:prstGeom>
          <a:noFill/>
          <a:ln w="9525">
            <a:noFill/>
            <a:miter lim="800000"/>
            <a:headEnd/>
            <a:tailEnd/>
          </a:ln>
        </p:spPr>
      </p:pic>
      <p:sp>
        <p:nvSpPr>
          <p:cNvPr id="6148" name="Rectangle 2"/>
          <p:cNvSpPr>
            <a:spLocks noGrp="1" noChangeArrowheads="1"/>
          </p:cNvSpPr>
          <p:nvPr>
            <p:ph type="title"/>
          </p:nvPr>
        </p:nvSpPr>
        <p:spPr bwMode="auto">
          <a:xfrm>
            <a:off x="1066800" y="0"/>
            <a:ext cx="6934200"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9" name="Rectangle 3"/>
          <p:cNvSpPr>
            <a:spLocks noGrp="1" noChangeArrowheads="1"/>
          </p:cNvSpPr>
          <p:nvPr>
            <p:ph type="body" idx="1"/>
          </p:nvPr>
        </p:nvSpPr>
        <p:spPr bwMode="auto">
          <a:xfrm>
            <a:off x="304800" y="914400"/>
            <a:ext cx="8610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Rectangle 4"/>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000000"/>
                </a:solidFill>
                <a:latin typeface="+mn-lt"/>
                <a:ea typeface="+mn-ea"/>
                <a:cs typeface="+mn-cs"/>
              </a:defRPr>
            </a:lvl1pPr>
          </a:lstStyle>
          <a:p>
            <a:pPr>
              <a:defRPr/>
            </a:pPr>
            <a:endParaRPr lang="en-US"/>
          </a:p>
        </p:txBody>
      </p:sp>
      <p:sp>
        <p:nvSpPr>
          <p:cNvPr id="10" name="Rectangle 5"/>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000000"/>
                </a:solidFill>
                <a:latin typeface="+mn-lt"/>
                <a:ea typeface="+mn-ea"/>
                <a:cs typeface="+mn-cs"/>
              </a:defRPr>
            </a:lvl1pPr>
          </a:lstStyle>
          <a:p>
            <a:pPr>
              <a:defRPr/>
            </a:pPr>
            <a:endParaRPr lang="en-US"/>
          </a:p>
        </p:txBody>
      </p:sp>
      <p:sp>
        <p:nvSpPr>
          <p:cNvPr id="11" name="Rectangle 6"/>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solidFill>
                  <a:srgbClr val="000000"/>
                </a:solidFill>
                <a:latin typeface="+mn-lt"/>
                <a:ea typeface="+mn-ea"/>
                <a:cs typeface="+mn-cs"/>
              </a:defRPr>
            </a:lvl1pPr>
          </a:lstStyle>
          <a:p>
            <a:pPr>
              <a:defRPr/>
            </a:pPr>
            <a:fld id="{79F13B9D-4861-4E3B-B333-33D7234F32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9" r:id="rId1"/>
  </p:sldLayoutIdLst>
  <p:txStyles>
    <p:titleStyle>
      <a:lvl1pPr algn="ctr" rtl="0" eaLnBrk="0" fontAlgn="base" hangingPunct="0">
        <a:spcBef>
          <a:spcPct val="0"/>
        </a:spcBef>
        <a:spcAft>
          <a:spcPct val="0"/>
        </a:spcAft>
        <a:defRPr sz="3200">
          <a:solidFill>
            <a:srgbClr val="000066"/>
          </a:solidFill>
          <a:latin typeface="+mj-lt"/>
          <a:ea typeface="+mj-ea"/>
          <a:cs typeface="+mj-cs"/>
        </a:defRPr>
      </a:lvl1pPr>
      <a:lvl2pPr algn="ctr" rtl="0" eaLnBrk="0" fontAlgn="base" hangingPunct="0">
        <a:spcBef>
          <a:spcPct val="0"/>
        </a:spcBef>
        <a:spcAft>
          <a:spcPct val="0"/>
        </a:spcAft>
        <a:defRPr sz="3200">
          <a:solidFill>
            <a:srgbClr val="000066"/>
          </a:solidFill>
          <a:latin typeface="Times New Roman" pitchFamily="18" charset="0"/>
        </a:defRPr>
      </a:lvl2pPr>
      <a:lvl3pPr algn="ctr" rtl="0" eaLnBrk="0" fontAlgn="base" hangingPunct="0">
        <a:spcBef>
          <a:spcPct val="0"/>
        </a:spcBef>
        <a:spcAft>
          <a:spcPct val="0"/>
        </a:spcAft>
        <a:defRPr sz="3200">
          <a:solidFill>
            <a:srgbClr val="000066"/>
          </a:solidFill>
          <a:latin typeface="Times New Roman" pitchFamily="18" charset="0"/>
        </a:defRPr>
      </a:lvl3pPr>
      <a:lvl4pPr algn="ctr" rtl="0" eaLnBrk="0" fontAlgn="base" hangingPunct="0">
        <a:spcBef>
          <a:spcPct val="0"/>
        </a:spcBef>
        <a:spcAft>
          <a:spcPct val="0"/>
        </a:spcAft>
        <a:defRPr sz="3200">
          <a:solidFill>
            <a:srgbClr val="000066"/>
          </a:solidFill>
          <a:latin typeface="Times New Roman" pitchFamily="18" charset="0"/>
        </a:defRPr>
      </a:lvl4pPr>
      <a:lvl5pPr algn="ctr" rtl="0" eaLnBrk="0" fontAlgn="base" hangingPunct="0">
        <a:spcBef>
          <a:spcPct val="0"/>
        </a:spcBef>
        <a:spcAft>
          <a:spcPct val="0"/>
        </a:spcAft>
        <a:defRPr sz="3200">
          <a:solidFill>
            <a:srgbClr val="000066"/>
          </a:solidFill>
          <a:latin typeface="Times New Roman" pitchFamily="18" charset="0"/>
        </a:defRPr>
      </a:lvl5pPr>
      <a:lvl6pPr marL="457200" algn="ctr" rtl="0" eaLnBrk="0" fontAlgn="base" hangingPunct="0">
        <a:spcBef>
          <a:spcPct val="0"/>
        </a:spcBef>
        <a:spcAft>
          <a:spcPct val="0"/>
        </a:spcAft>
        <a:defRPr sz="3200">
          <a:solidFill>
            <a:srgbClr val="000066"/>
          </a:solidFill>
          <a:latin typeface="Times New Roman" pitchFamily="18" charset="0"/>
        </a:defRPr>
      </a:lvl6pPr>
      <a:lvl7pPr marL="914400" algn="ctr" rtl="0" eaLnBrk="0" fontAlgn="base" hangingPunct="0">
        <a:spcBef>
          <a:spcPct val="0"/>
        </a:spcBef>
        <a:spcAft>
          <a:spcPct val="0"/>
        </a:spcAft>
        <a:defRPr sz="3200">
          <a:solidFill>
            <a:srgbClr val="000066"/>
          </a:solidFill>
          <a:latin typeface="Times New Roman" pitchFamily="18" charset="0"/>
        </a:defRPr>
      </a:lvl7pPr>
      <a:lvl8pPr marL="1371600" algn="ctr" rtl="0" eaLnBrk="0" fontAlgn="base" hangingPunct="0">
        <a:spcBef>
          <a:spcPct val="0"/>
        </a:spcBef>
        <a:spcAft>
          <a:spcPct val="0"/>
        </a:spcAft>
        <a:defRPr sz="3200">
          <a:solidFill>
            <a:srgbClr val="000066"/>
          </a:solidFill>
          <a:latin typeface="Times New Roman" pitchFamily="18" charset="0"/>
        </a:defRPr>
      </a:lvl8pPr>
      <a:lvl9pPr marL="1828800" algn="ctr" rtl="0" eaLnBrk="0" fontAlgn="base" hangingPunct="0">
        <a:spcBef>
          <a:spcPct val="0"/>
        </a:spcBef>
        <a:spcAft>
          <a:spcPct val="0"/>
        </a:spcAft>
        <a:defRPr sz="3200">
          <a:solidFill>
            <a:srgbClr val="000066"/>
          </a:solidFill>
          <a:latin typeface="Times New Roman" pitchFamily="18"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accent2"/>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18" name="Picture 7" descr="nasa-logo-shadow"/>
          <p:cNvPicPr>
            <a:picLocks noChangeAspect="1" noChangeArrowheads="1"/>
          </p:cNvPicPr>
          <p:nvPr userDrawn="1"/>
        </p:nvPicPr>
        <p:blipFill>
          <a:blip r:embed="rId4"/>
          <a:srcRect/>
          <a:stretch>
            <a:fillRect/>
          </a:stretch>
        </p:blipFill>
        <p:spPr bwMode="auto">
          <a:xfrm>
            <a:off x="103188" y="68263"/>
            <a:ext cx="952500" cy="952500"/>
          </a:xfrm>
          <a:prstGeom prst="rect">
            <a:avLst/>
          </a:prstGeom>
          <a:noFill/>
          <a:ln w="9525">
            <a:noFill/>
            <a:miter lim="800000"/>
            <a:headEnd/>
            <a:tailEnd/>
          </a:ln>
        </p:spPr>
      </p:pic>
      <p:sp>
        <p:nvSpPr>
          <p:cNvPr id="9219"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0"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Rectangle 4"/>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mn-ea"/>
                <a:cs typeface="+mn-cs"/>
              </a:defRPr>
            </a:lvl1pPr>
          </a:lstStyle>
          <a:p>
            <a:pPr>
              <a:defRPr/>
            </a:pPr>
            <a:endParaRPr lang="en-US"/>
          </a:p>
        </p:txBody>
      </p:sp>
      <p:sp>
        <p:nvSpPr>
          <p:cNvPr id="9" name="Rectangle 5"/>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mn-ea"/>
                <a:cs typeface="+mn-cs"/>
              </a:defRPr>
            </a:lvl1pPr>
          </a:lstStyle>
          <a:p>
            <a:pPr>
              <a:defRPr/>
            </a:pPr>
            <a:endParaRPr lang="en-US"/>
          </a:p>
        </p:txBody>
      </p:sp>
      <p:sp>
        <p:nvSpPr>
          <p:cNvPr id="10" name="Rectangle 6"/>
          <p:cNvSpPr>
            <a:spLocks noGrp="1" noChangeArrowheads="1"/>
          </p:cNvSpPr>
          <p:nvPr>
            <p:ph type="sldNum" sz="quarter" idx="4"/>
          </p:nvPr>
        </p:nvSpPr>
        <p:spPr bwMode="auto">
          <a:xfrm>
            <a:off x="7010400" y="6673850"/>
            <a:ext cx="2133600" cy="125413"/>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800">
                <a:solidFill>
                  <a:srgbClr val="000000"/>
                </a:solidFill>
                <a:latin typeface="+mn-lt"/>
                <a:ea typeface="+mn-ea"/>
                <a:cs typeface="+mn-cs"/>
              </a:defRPr>
            </a:lvl1pPr>
          </a:lstStyle>
          <a:p>
            <a:pPr>
              <a:defRPr/>
            </a:pPr>
            <a:fld id="{4211EE61-17D2-49EA-B268-E3AA7D83044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2" r:id="rId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pic>
        <p:nvPicPr>
          <p:cNvPr id="12290" name="Picture 15"/>
          <p:cNvPicPr>
            <a:picLocks noChangeAspect="1" noChangeArrowheads="1"/>
          </p:cNvPicPr>
          <p:nvPr userDrawn="1"/>
        </p:nvPicPr>
        <p:blipFill>
          <a:blip r:embed="rId3">
            <a:lum contrast="-8000"/>
          </a:blip>
          <a:srcRect/>
          <a:stretch>
            <a:fillRect/>
          </a:stretch>
        </p:blipFill>
        <p:spPr bwMode="auto">
          <a:xfrm>
            <a:off x="0" y="0"/>
            <a:ext cx="9144000" cy="6854825"/>
          </a:xfrm>
          <a:prstGeom prst="rect">
            <a:avLst/>
          </a:prstGeom>
          <a:noFill/>
          <a:ln w="9525">
            <a:noFill/>
            <a:miter lim="800000"/>
            <a:headEnd/>
            <a:tailEnd/>
          </a:ln>
        </p:spPr>
      </p:pic>
      <p:sp>
        <p:nvSpPr>
          <p:cNvPr id="12291" name="Rectangle 3"/>
          <p:cNvSpPr>
            <a:spLocks noGrp="1" noChangeArrowheads="1"/>
          </p:cNvSpPr>
          <p:nvPr>
            <p:ph type="body" idx="1"/>
          </p:nvPr>
        </p:nvSpPr>
        <p:spPr bwMode="auto">
          <a:xfrm>
            <a:off x="685800" y="1371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65100" y="6451600"/>
            <a:ext cx="4572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a:cs typeface="+mn-cs"/>
              </a:defRPr>
            </a:lvl1pPr>
          </a:lstStyle>
          <a:p>
            <a:pPr>
              <a:defRPr/>
            </a:pPr>
            <a:endParaRPr lang="en-US"/>
          </a:p>
        </p:txBody>
      </p:sp>
      <p:sp>
        <p:nvSpPr>
          <p:cNvPr id="1030" name="Rectangle 6"/>
          <p:cNvSpPr>
            <a:spLocks noGrp="1" noChangeArrowheads="1"/>
          </p:cNvSpPr>
          <p:nvPr>
            <p:ph type="sldNum" sz="quarter" idx="4"/>
          </p:nvPr>
        </p:nvSpPr>
        <p:spPr bwMode="auto">
          <a:xfrm>
            <a:off x="7099300" y="64643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ea typeface="ＭＳ Ｐゴシック"/>
                <a:cs typeface="+mn-cs"/>
              </a:defRPr>
            </a:lvl1pPr>
          </a:lstStyle>
          <a:p>
            <a:pPr>
              <a:defRPr/>
            </a:pPr>
            <a:fld id="{4706AA41-A11C-462F-AFDC-E98B75FEF3DD}" type="slidenum">
              <a:rPr lang="en-US"/>
              <a:pPr>
                <a:defRPr/>
              </a:pPr>
              <a:t>‹#›</a:t>
            </a:fld>
            <a:endParaRPr lang="en-US"/>
          </a:p>
        </p:txBody>
      </p:sp>
      <p:sp>
        <p:nvSpPr>
          <p:cNvPr id="1036" name="Rectangle 12"/>
          <p:cNvSpPr>
            <a:spLocks noChangeArrowheads="1"/>
          </p:cNvSpPr>
          <p:nvPr userDrawn="1"/>
        </p:nvSpPr>
        <p:spPr bwMode="auto">
          <a:xfrm>
            <a:off x="263525" y="1274763"/>
            <a:ext cx="184150" cy="366712"/>
          </a:xfrm>
          <a:prstGeom prst="rect">
            <a:avLst/>
          </a:prstGeom>
          <a:noFill/>
          <a:ln w="9525">
            <a:noFill/>
            <a:miter lim="800000"/>
            <a:headEnd/>
            <a:tailEnd/>
          </a:ln>
          <a:effectLst/>
        </p:spPr>
        <p:txBody>
          <a:bodyPr wrap="none">
            <a:spAutoFit/>
          </a:bodyPr>
          <a:lstStyle/>
          <a:p>
            <a:pPr eaLnBrk="1" hangingPunct="1">
              <a:defRPr/>
            </a:pPr>
            <a:endParaRPr lang="en-US" sz="1800">
              <a:solidFill>
                <a:srgbClr val="000000"/>
              </a:solidFill>
              <a:latin typeface="Arial" charset="0"/>
              <a:ea typeface="ＭＳ Ｐゴシック"/>
              <a:cs typeface="Arial" pitchFamily="34" charset="0"/>
            </a:endParaRPr>
          </a:p>
        </p:txBody>
      </p:sp>
      <p:sp>
        <p:nvSpPr>
          <p:cNvPr id="1043" name="Rectangle 19"/>
          <p:cNvSpPr>
            <a:spLocks noChangeArrowheads="1"/>
          </p:cNvSpPr>
          <p:nvPr userDrawn="1"/>
        </p:nvSpPr>
        <p:spPr bwMode="auto">
          <a:xfrm>
            <a:off x="63500" y="1143000"/>
            <a:ext cx="9029700" cy="50800"/>
          </a:xfrm>
          <a:prstGeom prst="rect">
            <a:avLst/>
          </a:prstGeom>
          <a:solidFill>
            <a:srgbClr val="3366FF">
              <a:alpha val="42999"/>
            </a:srgbClr>
          </a:solidFill>
          <a:ln w="9525">
            <a:noFill/>
            <a:miter lim="800000"/>
            <a:headEnd/>
            <a:tailEnd/>
          </a:ln>
          <a:effectLst/>
        </p:spPr>
        <p:txBody>
          <a:bodyPr wrap="none" anchor="ctr"/>
          <a:lstStyle/>
          <a:p>
            <a:pPr eaLnBrk="1" hangingPunct="1">
              <a:defRPr/>
            </a:pPr>
            <a:endParaRPr lang="en-US" sz="1800">
              <a:solidFill>
                <a:srgbClr val="000000"/>
              </a:solidFill>
              <a:latin typeface="Arial" charset="0"/>
              <a:ea typeface="ＭＳ Ｐゴシック"/>
              <a:cs typeface="Arial" pitchFamily="34" charset="0"/>
            </a:endParaRPr>
          </a:p>
        </p:txBody>
      </p:sp>
      <p:pic>
        <p:nvPicPr>
          <p:cNvPr id="12297" name="Picture 18" descr="logo433x55_inlineLargerTXT_FIREWORKStext"/>
          <p:cNvPicPr>
            <a:picLocks noChangeAspect="1" noChangeArrowheads="1"/>
          </p:cNvPicPr>
          <p:nvPr userDrawn="1"/>
        </p:nvPicPr>
        <p:blipFill>
          <a:blip r:embed="rId4"/>
          <a:srcRect/>
          <a:stretch>
            <a:fillRect/>
          </a:stretch>
        </p:blipFill>
        <p:spPr bwMode="auto">
          <a:xfrm>
            <a:off x="7683500" y="749300"/>
            <a:ext cx="1295400" cy="350838"/>
          </a:xfrm>
          <a:prstGeom prst="rect">
            <a:avLst/>
          </a:prstGeom>
          <a:noFill/>
          <a:ln w="9525">
            <a:noFill/>
            <a:miter lim="800000"/>
            <a:headEnd/>
            <a:tailEnd/>
          </a:ln>
        </p:spPr>
      </p:pic>
      <p:pic>
        <p:nvPicPr>
          <p:cNvPr id="12298" name="Picture 17" descr="umassLogo53x56"/>
          <p:cNvPicPr>
            <a:picLocks noChangeAspect="1" noChangeArrowheads="1"/>
          </p:cNvPicPr>
          <p:nvPr userDrawn="1"/>
        </p:nvPicPr>
        <p:blipFill>
          <a:blip r:embed="rId5"/>
          <a:srcRect/>
          <a:stretch>
            <a:fillRect/>
          </a:stretch>
        </p:blipFill>
        <p:spPr bwMode="auto">
          <a:xfrm>
            <a:off x="8466138" y="292100"/>
            <a:ext cx="474662" cy="501650"/>
          </a:xfrm>
          <a:prstGeom prst="rect">
            <a:avLst/>
          </a:prstGeom>
          <a:noFill/>
          <a:ln w="9525">
            <a:noFill/>
            <a:miter lim="800000"/>
            <a:headEnd/>
            <a:tailEnd/>
          </a:ln>
        </p:spPr>
      </p:pic>
      <p:pic>
        <p:nvPicPr>
          <p:cNvPr id="12299" name="Picture 16" descr="NASA_logo"/>
          <p:cNvPicPr>
            <a:picLocks noChangeAspect="1" noChangeArrowheads="1"/>
          </p:cNvPicPr>
          <p:nvPr userDrawn="1"/>
        </p:nvPicPr>
        <p:blipFill>
          <a:blip r:embed="rId6"/>
          <a:srcRect/>
          <a:stretch>
            <a:fillRect/>
          </a:stretch>
        </p:blipFill>
        <p:spPr bwMode="auto">
          <a:xfrm>
            <a:off x="106363" y="228600"/>
            <a:ext cx="787400" cy="679450"/>
          </a:xfrm>
          <a:prstGeom prst="rect">
            <a:avLst/>
          </a:prstGeom>
          <a:noFill/>
          <a:ln w="9525">
            <a:noFill/>
            <a:miter lim="800000"/>
            <a:headEnd/>
            <a:tailEnd/>
          </a:ln>
        </p:spPr>
      </p:pic>
      <p:sp>
        <p:nvSpPr>
          <p:cNvPr id="12300" name="Rectangle 2"/>
          <p:cNvSpPr>
            <a:spLocks noGrp="1" noChangeArrowheads="1"/>
          </p:cNvSpPr>
          <p:nvPr>
            <p:ph type="title"/>
          </p:nvPr>
        </p:nvSpPr>
        <p:spPr bwMode="auto">
          <a:xfrm>
            <a:off x="889000" y="203200"/>
            <a:ext cx="6324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725" r:id="rId1"/>
  </p:sldLayoutIdLst>
  <p:hf sldNum="0" hdr="0" ft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ea typeface="ＭＳ Ｐゴシック" pitchFamily="34" charset="-128"/>
        </a:defRPr>
      </a:lvl2pPr>
      <a:lvl3pPr algn="ctr" rtl="0" eaLnBrk="0" fontAlgn="base" hangingPunct="0">
        <a:spcBef>
          <a:spcPct val="0"/>
        </a:spcBef>
        <a:spcAft>
          <a:spcPct val="0"/>
        </a:spcAft>
        <a:defRPr sz="3200">
          <a:solidFill>
            <a:schemeClr val="tx2"/>
          </a:solidFill>
          <a:latin typeface="Arial" charset="0"/>
          <a:ea typeface="ＭＳ Ｐゴシック" pitchFamily="34" charset="-128"/>
        </a:defRPr>
      </a:lvl3pPr>
      <a:lvl4pPr algn="ctr" rtl="0" eaLnBrk="0" fontAlgn="base" hangingPunct="0">
        <a:spcBef>
          <a:spcPct val="0"/>
        </a:spcBef>
        <a:spcAft>
          <a:spcPct val="0"/>
        </a:spcAft>
        <a:defRPr sz="3200">
          <a:solidFill>
            <a:schemeClr val="tx2"/>
          </a:solidFill>
          <a:latin typeface="Arial" charset="0"/>
          <a:ea typeface="ＭＳ Ｐゴシック" pitchFamily="34" charset="-128"/>
        </a:defRPr>
      </a:lvl4pPr>
      <a:lvl5pPr algn="ctr" rtl="0" eaLnBrk="0" fontAlgn="base" hangingPunct="0">
        <a:spcBef>
          <a:spcPct val="0"/>
        </a:spcBef>
        <a:spcAft>
          <a:spcPct val="0"/>
        </a:spcAft>
        <a:defRPr sz="3200">
          <a:solidFill>
            <a:schemeClr val="tx2"/>
          </a:solidFill>
          <a:latin typeface="Arial" charset="0"/>
          <a:ea typeface="ＭＳ Ｐゴシック" pitchFamily="34" charset="-128"/>
        </a:defRPr>
      </a:lvl5pPr>
      <a:lvl6pPr marL="457200" algn="ctr" rtl="0" eaLnBrk="0" fontAlgn="base" hangingPunct="0">
        <a:spcBef>
          <a:spcPct val="0"/>
        </a:spcBef>
        <a:spcAft>
          <a:spcPct val="0"/>
        </a:spcAft>
        <a:defRPr sz="3200">
          <a:solidFill>
            <a:schemeClr val="tx2"/>
          </a:solidFill>
          <a:latin typeface="Arial" charset="0"/>
          <a:ea typeface="ＭＳ Ｐゴシック" pitchFamily="34" charset="-128"/>
        </a:defRPr>
      </a:lvl6pPr>
      <a:lvl7pPr marL="914400" algn="ctr" rtl="0" eaLnBrk="0" fontAlgn="base" hangingPunct="0">
        <a:spcBef>
          <a:spcPct val="0"/>
        </a:spcBef>
        <a:spcAft>
          <a:spcPct val="0"/>
        </a:spcAft>
        <a:defRPr sz="3200">
          <a:solidFill>
            <a:schemeClr val="tx2"/>
          </a:solidFill>
          <a:latin typeface="Arial" charset="0"/>
          <a:ea typeface="ＭＳ Ｐゴシック" pitchFamily="34" charset="-128"/>
        </a:defRPr>
      </a:lvl7pPr>
      <a:lvl8pPr marL="1371600" algn="ctr" rtl="0" eaLnBrk="0" fontAlgn="base" hangingPunct="0">
        <a:spcBef>
          <a:spcPct val="0"/>
        </a:spcBef>
        <a:spcAft>
          <a:spcPct val="0"/>
        </a:spcAft>
        <a:defRPr sz="3200">
          <a:solidFill>
            <a:schemeClr val="tx2"/>
          </a:solidFill>
          <a:latin typeface="Arial" charset="0"/>
          <a:ea typeface="ＭＳ Ｐゴシック" pitchFamily="34" charset="-128"/>
        </a:defRPr>
      </a:lvl8pPr>
      <a:lvl9pPr marL="1828800" algn="ctr" rtl="0" eaLnBrk="0" fontAlgn="base" hangingPunct="0">
        <a:spcBef>
          <a:spcPct val="0"/>
        </a:spcBef>
        <a:spcAft>
          <a:spcPct val="0"/>
        </a:spcAft>
        <a:defRPr sz="3200">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7410" name="Picture 66"/>
          <p:cNvPicPr>
            <a:picLocks noChangeAspect="1" noChangeArrowheads="1"/>
          </p:cNvPicPr>
          <p:nvPr userDrawn="1"/>
        </p:nvPicPr>
        <p:blipFill>
          <a:blip r:embed="rId3"/>
          <a:srcRect/>
          <a:stretch>
            <a:fillRect/>
          </a:stretch>
        </p:blipFill>
        <p:spPr bwMode="auto">
          <a:xfrm>
            <a:off x="0" y="0"/>
            <a:ext cx="9145588" cy="6859588"/>
          </a:xfrm>
          <a:prstGeom prst="rect">
            <a:avLst/>
          </a:prstGeom>
          <a:noFill/>
          <a:ln w="9525">
            <a:noFill/>
            <a:miter lim="800000"/>
            <a:headEnd/>
            <a:tailEnd/>
          </a:ln>
        </p:spPr>
      </p:pic>
      <p:sp>
        <p:nvSpPr>
          <p:cNvPr id="1030" name="Rectangle 6"/>
          <p:cNvSpPr>
            <a:spLocks noGrp="1" noChangeArrowheads="1"/>
          </p:cNvSpPr>
          <p:nvPr>
            <p:ph type="sldNum" sz="quarter" idx="4"/>
          </p:nvPr>
        </p:nvSpPr>
        <p:spPr bwMode="auto">
          <a:xfrm>
            <a:off x="-627063" y="6259513"/>
            <a:ext cx="1905001" cy="3540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mn-ea"/>
                <a:cs typeface="+mn-cs"/>
              </a:defRPr>
            </a:lvl1pPr>
          </a:lstStyle>
          <a:p>
            <a:pPr>
              <a:defRPr/>
            </a:pPr>
            <a:fld id="{E506AF55-AA2C-401A-A58A-47FA2A825E39}" type="slidenum">
              <a:rPr lang="en-US"/>
              <a:pPr>
                <a:defRPr/>
              </a:pPr>
              <a:t>‹#›</a:t>
            </a:fld>
            <a:endParaRPr lang="en-US"/>
          </a:p>
        </p:txBody>
      </p:sp>
      <p:sp>
        <p:nvSpPr>
          <p:cNvPr id="17412" name="Rectangle 15"/>
          <p:cNvSpPr>
            <a:spLocks noGrp="1" noChangeArrowheads="1"/>
          </p:cNvSpPr>
          <p:nvPr>
            <p:ph type="title"/>
          </p:nvPr>
        </p:nvSpPr>
        <p:spPr bwMode="auto">
          <a:xfrm>
            <a:off x="2787650" y="3175"/>
            <a:ext cx="6140450"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3" name="Rectangle 17"/>
          <p:cNvSpPr>
            <a:spLocks noGrp="1" noChangeArrowheads="1"/>
          </p:cNvSpPr>
          <p:nvPr>
            <p:ph type="body" idx="1"/>
          </p:nvPr>
        </p:nvSpPr>
        <p:spPr bwMode="auto">
          <a:xfrm>
            <a:off x="963613" y="1290638"/>
            <a:ext cx="7845425" cy="4975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0"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pPr>
              <a:defRPr/>
            </a:pPr>
            <a:endParaRPr lang="en-US" sz="2000">
              <a:solidFill>
                <a:srgbClr val="000000"/>
              </a:solidFill>
              <a:latin typeface="Arial" charset="0"/>
              <a:ea typeface="+mn-ea"/>
              <a:cs typeface="Arial" pitchFamily="34" charset="0"/>
            </a:endParaRPr>
          </a:p>
        </p:txBody>
      </p:sp>
      <p:sp>
        <p:nvSpPr>
          <p:cNvPr id="1062" name="Rectangle 38">
            <a:hlinkClick r:id="" action="ppaction://hlinkshowjump?jump=lastslide"/>
          </p:cNvPr>
          <p:cNvSpPr>
            <a:spLocks noChangeArrowheads="1"/>
          </p:cNvSpPr>
          <p:nvPr userDrawn="1"/>
        </p:nvSpPr>
        <p:spPr bwMode="auto">
          <a:xfrm>
            <a:off x="8932863" y="0"/>
            <a:ext cx="211137" cy="254000"/>
          </a:xfrm>
          <a:prstGeom prst="rect">
            <a:avLst/>
          </a:prstGeom>
          <a:solidFill>
            <a:schemeClr val="accent1">
              <a:alpha val="0"/>
            </a:schemeClr>
          </a:solidFill>
          <a:ln w="9525">
            <a:noFill/>
            <a:miter lim="800000"/>
            <a:headEnd/>
            <a:tailEnd/>
          </a:ln>
          <a:effectLst/>
        </p:spPr>
        <p:txBody>
          <a:bodyPr wrap="none" anchor="ctr"/>
          <a:lstStyle/>
          <a:p>
            <a:pPr>
              <a:defRPr/>
            </a:pPr>
            <a:endParaRPr lang="en-US" sz="2000">
              <a:solidFill>
                <a:srgbClr val="000000"/>
              </a:solidFill>
              <a:latin typeface="Arial" charset="0"/>
              <a:ea typeface="+mn-ea"/>
              <a:cs typeface="Arial" pitchFamily="34" charset="0"/>
            </a:endParaRPr>
          </a:p>
        </p:txBody>
      </p:sp>
    </p:spTree>
  </p:cSld>
  <p:clrMap bg1="lt1" tx1="dk1" bg2="lt2" tx2="dk2" accent1="accent1" accent2="accent2" accent3="accent3" accent4="accent4" accent5="accent5" accent6="accent6" hlink="hlink" folHlink="folHlink"/>
  <p:sldLayoutIdLst>
    <p:sldLayoutId id="2147483729" r:id="rId1"/>
  </p:sldLayoutIdLst>
  <p:transition>
    <p:wipe dir="d"/>
  </p:transition>
  <p:hf hdr="0" ftr="0" dt="0"/>
  <p:txStyles>
    <p:titleStyle>
      <a:lvl1pPr algn="r" rtl="0" eaLnBrk="0" fontAlgn="base" hangingPunct="0">
        <a:lnSpc>
          <a:spcPct val="85000"/>
        </a:lnSpc>
        <a:spcBef>
          <a:spcPct val="0"/>
        </a:spcBef>
        <a:spcAft>
          <a:spcPct val="0"/>
        </a:spcAft>
        <a:defRPr sz="3000" b="1">
          <a:solidFill>
            <a:schemeClr val="bg1"/>
          </a:solidFill>
          <a:latin typeface="+mj-lt"/>
          <a:ea typeface="+mj-ea"/>
          <a:cs typeface="+mj-cs"/>
        </a:defRPr>
      </a:lvl1pPr>
      <a:lvl2pPr algn="r" rtl="0" eaLnBrk="0" fontAlgn="base" hangingPunct="0">
        <a:lnSpc>
          <a:spcPct val="85000"/>
        </a:lnSpc>
        <a:spcBef>
          <a:spcPct val="0"/>
        </a:spcBef>
        <a:spcAft>
          <a:spcPct val="0"/>
        </a:spcAft>
        <a:defRPr sz="3000" b="1">
          <a:solidFill>
            <a:schemeClr val="bg1"/>
          </a:solidFill>
          <a:latin typeface="Arial" charset="0"/>
        </a:defRPr>
      </a:lvl2pPr>
      <a:lvl3pPr algn="r" rtl="0" eaLnBrk="0" fontAlgn="base" hangingPunct="0">
        <a:lnSpc>
          <a:spcPct val="85000"/>
        </a:lnSpc>
        <a:spcBef>
          <a:spcPct val="0"/>
        </a:spcBef>
        <a:spcAft>
          <a:spcPct val="0"/>
        </a:spcAft>
        <a:defRPr sz="3000" b="1">
          <a:solidFill>
            <a:schemeClr val="bg1"/>
          </a:solidFill>
          <a:latin typeface="Arial" charset="0"/>
        </a:defRPr>
      </a:lvl3pPr>
      <a:lvl4pPr algn="r" rtl="0" eaLnBrk="0" fontAlgn="base" hangingPunct="0">
        <a:lnSpc>
          <a:spcPct val="85000"/>
        </a:lnSpc>
        <a:spcBef>
          <a:spcPct val="0"/>
        </a:spcBef>
        <a:spcAft>
          <a:spcPct val="0"/>
        </a:spcAft>
        <a:defRPr sz="3000" b="1">
          <a:solidFill>
            <a:schemeClr val="bg1"/>
          </a:solidFill>
          <a:latin typeface="Arial" charset="0"/>
        </a:defRPr>
      </a:lvl4pPr>
      <a:lvl5pPr algn="r" rtl="0" eaLnBrk="0" fontAlgn="base" hangingPunct="0">
        <a:lnSpc>
          <a:spcPct val="85000"/>
        </a:lnSpc>
        <a:spcBef>
          <a:spcPct val="0"/>
        </a:spcBef>
        <a:spcAft>
          <a:spcPct val="0"/>
        </a:spcAft>
        <a:defRPr sz="3000" b="1">
          <a:solidFill>
            <a:schemeClr val="bg1"/>
          </a:solidFill>
          <a:latin typeface="Arial" charset="0"/>
        </a:defRPr>
      </a:lvl5pPr>
      <a:lvl6pPr marL="457200" algn="r" rtl="0" fontAlgn="base">
        <a:lnSpc>
          <a:spcPct val="85000"/>
        </a:lnSpc>
        <a:spcBef>
          <a:spcPct val="0"/>
        </a:spcBef>
        <a:spcAft>
          <a:spcPct val="0"/>
        </a:spcAft>
        <a:defRPr sz="3000" b="1">
          <a:solidFill>
            <a:schemeClr val="bg1"/>
          </a:solidFill>
          <a:latin typeface="Arial" charset="0"/>
        </a:defRPr>
      </a:lvl6pPr>
      <a:lvl7pPr marL="914400" algn="r" rtl="0" fontAlgn="base">
        <a:lnSpc>
          <a:spcPct val="85000"/>
        </a:lnSpc>
        <a:spcBef>
          <a:spcPct val="0"/>
        </a:spcBef>
        <a:spcAft>
          <a:spcPct val="0"/>
        </a:spcAft>
        <a:defRPr sz="3000" b="1">
          <a:solidFill>
            <a:schemeClr val="bg1"/>
          </a:solidFill>
          <a:latin typeface="Arial" charset="0"/>
        </a:defRPr>
      </a:lvl7pPr>
      <a:lvl8pPr marL="1371600" algn="r" rtl="0" fontAlgn="base">
        <a:lnSpc>
          <a:spcPct val="85000"/>
        </a:lnSpc>
        <a:spcBef>
          <a:spcPct val="0"/>
        </a:spcBef>
        <a:spcAft>
          <a:spcPct val="0"/>
        </a:spcAft>
        <a:defRPr sz="3000" b="1">
          <a:solidFill>
            <a:schemeClr val="bg1"/>
          </a:solidFill>
          <a:latin typeface="Arial" charset="0"/>
        </a:defRPr>
      </a:lvl8pPr>
      <a:lvl9pPr marL="1828800" algn="r" rtl="0" fontAlgn="base">
        <a:lnSpc>
          <a:spcPct val="85000"/>
        </a:lnSpc>
        <a:spcBef>
          <a:spcPct val="0"/>
        </a:spcBef>
        <a:spcAft>
          <a:spcPct val="0"/>
        </a:spcAft>
        <a:defRPr sz="3000" b="1">
          <a:solidFill>
            <a:schemeClr val="bg1"/>
          </a:solidFill>
          <a:latin typeface="Arial" charset="0"/>
        </a:defRPr>
      </a:lvl9pPr>
    </p:titleStyle>
    <p:bodyStyle>
      <a:lvl1pPr marL="282575" indent="-282575" algn="l" rtl="0" eaLnBrk="0" fontAlgn="base" hangingPunct="0">
        <a:lnSpc>
          <a:spcPct val="85000"/>
        </a:lnSpc>
        <a:spcBef>
          <a:spcPct val="20000"/>
        </a:spcBef>
        <a:spcAft>
          <a:spcPct val="0"/>
        </a:spcAft>
        <a:buClr>
          <a:schemeClr val="bg1"/>
        </a:buClr>
        <a:buFont typeface="Wingdings" pitchFamily="2" charset="2"/>
        <a:buChar char="•"/>
        <a:defRPr sz="2000">
          <a:solidFill>
            <a:schemeClr val="tx1"/>
          </a:solidFill>
          <a:latin typeface="+mn-lt"/>
          <a:ea typeface="+mn-ea"/>
          <a:cs typeface="+mn-cs"/>
        </a:defRPr>
      </a:lvl1pPr>
      <a:lvl2pPr marL="636588" indent="-239713" algn="l" rtl="0" eaLnBrk="0" fontAlgn="base" hangingPunct="0">
        <a:lnSpc>
          <a:spcPct val="85000"/>
        </a:lnSpc>
        <a:spcBef>
          <a:spcPct val="20000"/>
        </a:spcBef>
        <a:spcAft>
          <a:spcPct val="0"/>
        </a:spcAft>
        <a:buFont typeface="Times" pitchFamily="18" charset="0"/>
        <a:buChar char="•"/>
        <a:defRPr sz="2000">
          <a:solidFill>
            <a:schemeClr val="tx1"/>
          </a:solidFill>
          <a:latin typeface="+mn-lt"/>
        </a:defRPr>
      </a:lvl2pPr>
      <a:lvl3pPr marL="917575" indent="-166688" algn="l" rtl="0" eaLnBrk="0" fontAlgn="base" hangingPunct="0">
        <a:lnSpc>
          <a:spcPct val="85000"/>
        </a:lnSpc>
        <a:spcBef>
          <a:spcPct val="20000"/>
        </a:spcBef>
        <a:spcAft>
          <a:spcPct val="0"/>
        </a:spcAft>
        <a:buChar char="•"/>
        <a:defRPr sz="2000">
          <a:solidFill>
            <a:schemeClr val="tx1"/>
          </a:solidFill>
          <a:latin typeface="+mn-lt"/>
        </a:defRPr>
      </a:lvl3pPr>
      <a:lvl4pPr marL="1255713" indent="-223838" algn="l" rtl="0" eaLnBrk="0" fontAlgn="base" hangingPunct="0">
        <a:lnSpc>
          <a:spcPct val="85000"/>
        </a:lnSpc>
        <a:spcBef>
          <a:spcPct val="20000"/>
        </a:spcBef>
        <a:spcAft>
          <a:spcPct val="0"/>
        </a:spcAft>
        <a:buChar char="–"/>
        <a:defRPr sz="2000">
          <a:solidFill>
            <a:schemeClr val="tx1"/>
          </a:solidFill>
          <a:latin typeface="+mn-lt"/>
        </a:defRPr>
      </a:lvl4pPr>
      <a:lvl5pPr marL="1593850" indent="-223838" algn="l" rtl="0" eaLnBrk="0" fontAlgn="base" hangingPunct="0">
        <a:lnSpc>
          <a:spcPct val="85000"/>
        </a:lnSpc>
        <a:spcBef>
          <a:spcPct val="20000"/>
        </a:spcBef>
        <a:spcAft>
          <a:spcPct val="0"/>
        </a:spcAft>
        <a:buChar char="»"/>
        <a:defRPr sz="2000">
          <a:solidFill>
            <a:schemeClr val="tx1"/>
          </a:solidFill>
          <a:latin typeface="+mn-lt"/>
        </a:defRPr>
      </a:lvl5pPr>
      <a:lvl6pPr marL="2051050" indent="-223838" algn="l" rtl="0" fontAlgn="base">
        <a:lnSpc>
          <a:spcPct val="85000"/>
        </a:lnSpc>
        <a:spcBef>
          <a:spcPct val="20000"/>
        </a:spcBef>
        <a:spcAft>
          <a:spcPct val="0"/>
        </a:spcAft>
        <a:buChar char="»"/>
        <a:defRPr sz="2000">
          <a:solidFill>
            <a:schemeClr val="tx1"/>
          </a:solidFill>
          <a:latin typeface="+mn-lt"/>
        </a:defRPr>
      </a:lvl6pPr>
      <a:lvl7pPr marL="2508250" indent="-223838" algn="l" rtl="0" fontAlgn="base">
        <a:lnSpc>
          <a:spcPct val="85000"/>
        </a:lnSpc>
        <a:spcBef>
          <a:spcPct val="20000"/>
        </a:spcBef>
        <a:spcAft>
          <a:spcPct val="0"/>
        </a:spcAft>
        <a:buChar char="»"/>
        <a:defRPr sz="2000">
          <a:solidFill>
            <a:schemeClr val="tx1"/>
          </a:solidFill>
          <a:latin typeface="+mn-lt"/>
        </a:defRPr>
      </a:lvl7pPr>
      <a:lvl8pPr marL="2965450" indent="-223838" algn="l" rtl="0" fontAlgn="base">
        <a:lnSpc>
          <a:spcPct val="85000"/>
        </a:lnSpc>
        <a:spcBef>
          <a:spcPct val="20000"/>
        </a:spcBef>
        <a:spcAft>
          <a:spcPct val="0"/>
        </a:spcAft>
        <a:buChar char="»"/>
        <a:defRPr sz="2000">
          <a:solidFill>
            <a:schemeClr val="tx1"/>
          </a:solidFill>
          <a:latin typeface="+mn-lt"/>
        </a:defRPr>
      </a:lvl8pPr>
      <a:lvl9pPr marL="3422650" indent="-223838" algn="l" rtl="0" fontAlgn="base">
        <a:lnSpc>
          <a:spcPct val="85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6229FA8C-9B3D-406E-A245-53B0D5D9D543}" type="datetimeFigureOut">
              <a:rPr lang="en-US">
                <a:solidFill>
                  <a:prstClr val="black">
                    <a:tint val="75000"/>
                  </a:prstClr>
                </a:solidFill>
                <a:ea typeface="+mn-ea"/>
              </a:rPr>
              <a:pPr eaLnBrk="1" hangingPunct="1">
                <a:defRPr/>
              </a:pPr>
              <a:t>3/1/11</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80E5D759-4708-4047-8BCB-1D0823F8F6CE}" type="slidenum">
              <a:rPr lang="en-US">
                <a:solidFill>
                  <a:prstClr val="black">
                    <a:tint val="75000"/>
                  </a:prstClr>
                </a:solidFill>
                <a:ea typeface="+mn-ea"/>
              </a:rPr>
              <a:pPr eaLnBrk="1" hangingPunct="1">
                <a:defRPr/>
              </a:pPr>
              <a:t>‹#›</a:t>
            </a:fld>
            <a:endParaRPr lang="en-US">
              <a:solidFill>
                <a:prstClr val="black">
                  <a:tint val="75000"/>
                </a:prstClr>
              </a:solidFill>
              <a:ea typeface="+mn-ea"/>
            </a:endParaRPr>
          </a:p>
        </p:txBody>
      </p:sp>
    </p:spTree>
  </p:cSld>
  <p:clrMap bg1="lt1" tx1="dk1" bg2="lt2" tx2="dk2" accent1="accent1" accent2="accent2" accent3="accent3" accent4="accent4" accent5="accent5" accent6="accent6" hlink="hlink" folHlink="folHlink"/>
  <p:sldLayoutIdLst>
    <p:sldLayoutId id="214748373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ahoma" pitchFamily="34" charset="0"/>
        </a:defRPr>
      </a:lvl2pPr>
      <a:lvl3pPr algn="ctr" rtl="0" eaLnBrk="0" fontAlgn="base" hangingPunct="0">
        <a:spcBef>
          <a:spcPct val="0"/>
        </a:spcBef>
        <a:spcAft>
          <a:spcPct val="0"/>
        </a:spcAft>
        <a:defRPr sz="4400">
          <a:solidFill>
            <a:schemeClr val="tx1"/>
          </a:solidFill>
          <a:latin typeface="Tahoma" pitchFamily="34" charset="0"/>
        </a:defRPr>
      </a:lvl3pPr>
      <a:lvl4pPr algn="ctr" rtl="0" eaLnBrk="0" fontAlgn="base" hangingPunct="0">
        <a:spcBef>
          <a:spcPct val="0"/>
        </a:spcBef>
        <a:spcAft>
          <a:spcPct val="0"/>
        </a:spcAft>
        <a:defRPr sz="4400">
          <a:solidFill>
            <a:schemeClr val="tx1"/>
          </a:solidFill>
          <a:latin typeface="Tahoma" pitchFamily="34" charset="0"/>
        </a:defRPr>
      </a:lvl4pPr>
      <a:lvl5pPr algn="ctr" rtl="0" eaLnBrk="0" fontAlgn="base" hangingPunct="0">
        <a:spcBef>
          <a:spcPct val="0"/>
        </a:spcBef>
        <a:spcAft>
          <a:spcPct val="0"/>
        </a:spcAft>
        <a:defRPr sz="4400">
          <a:solidFill>
            <a:schemeClr val="tx1"/>
          </a:solidFill>
          <a:latin typeface="Tahom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6229FA8C-9B3D-406E-A245-53B0D5D9D543}" type="datetimeFigureOut">
              <a:rPr lang="en-US">
                <a:solidFill>
                  <a:prstClr val="black">
                    <a:tint val="75000"/>
                  </a:prstClr>
                </a:solidFill>
                <a:ea typeface="+mn-ea"/>
              </a:rPr>
              <a:pPr eaLnBrk="1" hangingPunct="1">
                <a:defRPr/>
              </a:pPr>
              <a:t>3/1/11</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80E5D759-4708-4047-8BCB-1D0823F8F6CE}" type="slidenum">
              <a:rPr lang="en-US">
                <a:solidFill>
                  <a:prstClr val="black">
                    <a:tint val="75000"/>
                  </a:prstClr>
                </a:solidFill>
                <a:ea typeface="+mn-ea"/>
              </a:rPr>
              <a:pPr eaLnBrk="1" hangingPunct="1">
                <a:defRPr/>
              </a:pPr>
              <a:t>‹#›</a:t>
            </a:fld>
            <a:endParaRPr lang="en-US">
              <a:solidFill>
                <a:prstClr val="black">
                  <a:tint val="75000"/>
                </a:prstClr>
              </a:solidFill>
              <a:ea typeface="+mn-ea"/>
            </a:endParaRPr>
          </a:p>
        </p:txBody>
      </p:sp>
    </p:spTree>
  </p:cSld>
  <p:clrMap bg1="lt1" tx1="dk1" bg2="lt2" tx2="dk2" accent1="accent1" accent2="accent2" accent3="accent3" accent4="accent4" accent5="accent5" accent6="accent6" hlink="hlink" folHlink="folHlink"/>
  <p:sldLayoutIdLst>
    <p:sldLayoutId id="214748373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ahoma" pitchFamily="34" charset="0"/>
        </a:defRPr>
      </a:lvl2pPr>
      <a:lvl3pPr algn="ctr" rtl="0" eaLnBrk="0" fontAlgn="base" hangingPunct="0">
        <a:spcBef>
          <a:spcPct val="0"/>
        </a:spcBef>
        <a:spcAft>
          <a:spcPct val="0"/>
        </a:spcAft>
        <a:defRPr sz="4400">
          <a:solidFill>
            <a:schemeClr val="tx1"/>
          </a:solidFill>
          <a:latin typeface="Tahoma" pitchFamily="34" charset="0"/>
        </a:defRPr>
      </a:lvl3pPr>
      <a:lvl4pPr algn="ctr" rtl="0" eaLnBrk="0" fontAlgn="base" hangingPunct="0">
        <a:spcBef>
          <a:spcPct val="0"/>
        </a:spcBef>
        <a:spcAft>
          <a:spcPct val="0"/>
        </a:spcAft>
        <a:defRPr sz="4400">
          <a:solidFill>
            <a:schemeClr val="tx1"/>
          </a:solidFill>
          <a:latin typeface="Tahoma" pitchFamily="34" charset="0"/>
        </a:defRPr>
      </a:lvl4pPr>
      <a:lvl5pPr algn="ctr" rtl="0" eaLnBrk="0" fontAlgn="base" hangingPunct="0">
        <a:spcBef>
          <a:spcPct val="0"/>
        </a:spcBef>
        <a:spcAft>
          <a:spcPct val="0"/>
        </a:spcAft>
        <a:defRPr sz="4400">
          <a:solidFill>
            <a:schemeClr val="tx1"/>
          </a:solidFill>
          <a:latin typeface="Tahom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image" Target="../media/image41.jpeg"/><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6.png"/><Relationship Id="rId3"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15.png"/><Relationship Id="rId8" Type="http://schemas.openxmlformats.org/officeDocument/2006/relationships/image" Target="../media/image52.jpeg"/><Relationship Id="rId9" Type="http://schemas.openxmlformats.org/officeDocument/2006/relationships/image" Target="../media/image53.jpeg"/><Relationship Id="rId10" Type="http://schemas.openxmlformats.org/officeDocument/2006/relationships/image" Target="../media/image54.jpeg"/><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1" Type="http://schemas.openxmlformats.org/officeDocument/2006/relationships/slideLayout" Target="../slideLayouts/slideLayout19.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17.wmf"/><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jpe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Microsoft_Word_97_-_2004_Document1.doc"/><Relationship Id="rId5" Type="http://schemas.openxmlformats.org/officeDocument/2006/relationships/oleObject" Target="../embeddings/Microsoft_Excel_97_-_2004_Worksheet2.xls"/><Relationship Id="rId6" Type="http://schemas.openxmlformats.org/officeDocument/2006/relationships/image" Target="../media/image62.jpeg"/><Relationship Id="rId7" Type="http://schemas.openxmlformats.org/officeDocument/2006/relationships/image" Target="../media/image63.jpeg"/><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1" Type="http://schemas.openxmlformats.org/officeDocument/2006/relationships/image" Target="../media/image72.jpeg"/><Relationship Id="rId12" Type="http://schemas.openxmlformats.org/officeDocument/2006/relationships/image" Target="../media/image73.jpeg"/><Relationship Id="rId13" Type="http://schemas.openxmlformats.org/officeDocument/2006/relationships/image" Target="../media/image74.jpeg"/><Relationship Id="rId14" Type="http://schemas.openxmlformats.org/officeDocument/2006/relationships/image" Target="../media/image75.jpeg"/><Relationship Id="rId15" Type="http://schemas.openxmlformats.org/officeDocument/2006/relationships/image" Target="../media/image76.jpeg"/><Relationship Id="rId16" Type="http://schemas.openxmlformats.org/officeDocument/2006/relationships/image" Target="../media/image77.jpeg"/><Relationship Id="rId17" Type="http://schemas.openxmlformats.org/officeDocument/2006/relationships/image" Target="../media/image78.jpeg"/><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jpeg"/><Relationship Id="rId7" Type="http://schemas.openxmlformats.org/officeDocument/2006/relationships/image" Target="../media/image68.jpeg"/><Relationship Id="rId8" Type="http://schemas.openxmlformats.org/officeDocument/2006/relationships/image" Target="../media/image69.jpeg"/><Relationship Id="rId9" Type="http://schemas.openxmlformats.org/officeDocument/2006/relationships/image" Target="../media/image70.jpeg"/><Relationship Id="rId10" Type="http://schemas.openxmlformats.org/officeDocument/2006/relationships/image" Target="../media/image7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9.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jpeg"/><Relationship Id="rId1" Type="http://schemas.openxmlformats.org/officeDocument/2006/relationships/tags" Target="../tags/tag1.xml"/><Relationship Id="rId2"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609600" y="57150"/>
            <a:ext cx="7924800" cy="1077913"/>
          </a:xfrm>
          <a:prstGeom prst="rect">
            <a:avLst/>
          </a:prstGeom>
          <a:noFill/>
          <a:ln w="9525">
            <a:noFill/>
            <a:miter lim="800000"/>
            <a:headEnd/>
            <a:tailEnd/>
          </a:ln>
        </p:spPr>
        <p:txBody>
          <a:bodyPr>
            <a:spAutoFit/>
          </a:bodyPr>
          <a:lstStyle/>
          <a:p>
            <a:pPr algn="ctr"/>
            <a:r>
              <a:rPr lang="en-US" sz="3200"/>
              <a:t>Genesis and Rapid Intensification Processes ( GRIP</a:t>
            </a:r>
            <a:r>
              <a:rPr lang="en-US" sz="3200" baseline="30000"/>
              <a:t> </a:t>
            </a:r>
            <a:r>
              <a:rPr lang="en-US" sz="3200"/>
              <a:t>) Field Experiment</a:t>
            </a:r>
          </a:p>
        </p:txBody>
      </p:sp>
      <p:sp>
        <p:nvSpPr>
          <p:cNvPr id="31747" name="Rectangle 4"/>
          <p:cNvSpPr>
            <a:spLocks noChangeArrowheads="1"/>
          </p:cNvSpPr>
          <p:nvPr/>
        </p:nvSpPr>
        <p:spPr bwMode="auto">
          <a:xfrm>
            <a:off x="3087688" y="5105400"/>
            <a:ext cx="3019425" cy="1570038"/>
          </a:xfrm>
          <a:prstGeom prst="rect">
            <a:avLst/>
          </a:prstGeom>
          <a:noFill/>
          <a:ln w="9525">
            <a:noFill/>
            <a:miter lim="800000"/>
            <a:headEnd/>
            <a:tailEnd/>
          </a:ln>
        </p:spPr>
        <p:txBody>
          <a:bodyPr wrap="none">
            <a:spAutoFit/>
          </a:bodyPr>
          <a:lstStyle/>
          <a:p>
            <a:pPr algn="ctr"/>
            <a:r>
              <a:rPr lang="en-US" sz="2400"/>
              <a:t>Ramesh Kakar</a:t>
            </a:r>
          </a:p>
          <a:p>
            <a:pPr algn="ctr"/>
            <a:r>
              <a:rPr lang="en-US" sz="2400"/>
              <a:t>Earth Science Division</a:t>
            </a:r>
          </a:p>
          <a:p>
            <a:pPr algn="ctr"/>
            <a:r>
              <a:rPr lang="en-US" sz="2400"/>
              <a:t>NASA Headquarters</a:t>
            </a:r>
          </a:p>
          <a:p>
            <a:pPr algn="ctr"/>
            <a:r>
              <a:rPr lang="en-US" sz="2400"/>
              <a:t>October 13, 2010</a:t>
            </a:r>
          </a:p>
        </p:txBody>
      </p:sp>
      <p:pic>
        <p:nvPicPr>
          <p:cNvPr id="31748" name="Picture 4" descr="mission_graphic.jpg"/>
          <p:cNvPicPr>
            <a:picLocks noChangeAspect="1"/>
          </p:cNvPicPr>
          <p:nvPr/>
        </p:nvPicPr>
        <p:blipFill>
          <a:blip r:embed="rId3"/>
          <a:srcRect/>
          <a:stretch>
            <a:fillRect/>
          </a:stretch>
        </p:blipFill>
        <p:spPr bwMode="auto">
          <a:xfrm>
            <a:off x="1847850" y="1385888"/>
            <a:ext cx="5230813" cy="361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968500" y="79375"/>
            <a:ext cx="6946900" cy="854075"/>
          </a:xfrm>
        </p:spPr>
        <p:txBody>
          <a:bodyPr/>
          <a:lstStyle/>
          <a:p>
            <a:pPr eaLnBrk="1" hangingPunct="1"/>
            <a:r>
              <a:rPr lang="en-US" sz="2600" dirty="0" smtClean="0">
                <a:latin typeface="Arial" pitchFamily="34" charset="0"/>
                <a:ea typeface="ＭＳ Ｐゴシック" charset="-128"/>
                <a:cs typeface="Arial" pitchFamily="34" charset="0"/>
              </a:rPr>
              <a:t>GRIP: Genesis and Rapid Intensification Processes Field Experiment </a:t>
            </a:r>
          </a:p>
        </p:txBody>
      </p:sp>
      <p:pic>
        <p:nvPicPr>
          <p:cNvPr id="37894" name="Picture 6"/>
          <p:cNvPicPr>
            <a:picLocks noChangeAspect="1"/>
          </p:cNvPicPr>
          <p:nvPr/>
        </p:nvPicPr>
        <p:blipFill>
          <a:blip r:embed="rId3"/>
          <a:srcRect/>
          <a:stretch>
            <a:fillRect/>
          </a:stretch>
        </p:blipFill>
        <p:spPr bwMode="auto">
          <a:xfrm>
            <a:off x="165100" y="88900"/>
            <a:ext cx="1681163" cy="1168400"/>
          </a:xfrm>
          <a:prstGeom prst="rect">
            <a:avLst/>
          </a:prstGeom>
          <a:noFill/>
          <a:ln w="9525">
            <a:noFill/>
            <a:miter lim="800000"/>
            <a:headEnd/>
            <a:tailEnd/>
          </a:ln>
        </p:spPr>
      </p:pic>
      <p:sp>
        <p:nvSpPr>
          <p:cNvPr id="8" name="Text Box 3"/>
          <p:cNvSpPr txBox="1">
            <a:spLocks noChangeArrowheads="1"/>
          </p:cNvSpPr>
          <p:nvPr/>
        </p:nvSpPr>
        <p:spPr bwMode="auto">
          <a:xfrm>
            <a:off x="4521201" y="4892675"/>
            <a:ext cx="4622800" cy="1631216"/>
          </a:xfrm>
          <a:prstGeom prst="rect">
            <a:avLst/>
          </a:prstGeom>
          <a:noFill/>
          <a:ln w="9525">
            <a:noFill/>
            <a:miter lim="800000"/>
            <a:headEnd/>
            <a:tailEnd/>
          </a:ln>
        </p:spPr>
        <p:txBody>
          <a:bodyPr wrap="square">
            <a:prstTxWarp prst="textNoShape">
              <a:avLst/>
            </a:prstTxWarp>
            <a:spAutoFit/>
          </a:bodyPr>
          <a:lstStyle/>
          <a:p>
            <a:pPr marL="398463" lvl="1"/>
            <a:r>
              <a:rPr lang="en-US" sz="2000" b="1" dirty="0" smtClean="0"/>
              <a:t>Global Hawk accomplishments:</a:t>
            </a:r>
          </a:p>
          <a:p>
            <a:pPr marL="398463" lvl="1"/>
            <a:r>
              <a:rPr lang="en-US" sz="2000" b="1" dirty="0" smtClean="0"/>
              <a:t>• Easily overflew intense hurricanes</a:t>
            </a:r>
          </a:p>
          <a:p>
            <a:pPr marL="398463" lvl="1"/>
            <a:r>
              <a:rPr lang="en-US" sz="2000" b="1" dirty="0" smtClean="0"/>
              <a:t>• ~14 </a:t>
            </a:r>
            <a:r>
              <a:rPr lang="en-US" sz="2000" b="1" dirty="0" err="1" smtClean="0"/>
              <a:t>h</a:t>
            </a:r>
            <a:r>
              <a:rPr lang="en-US" sz="2000" b="1" dirty="0" smtClean="0"/>
              <a:t> on-station over Karl</a:t>
            </a:r>
          </a:p>
          <a:p>
            <a:pPr marL="398463" lvl="1"/>
            <a:r>
              <a:rPr lang="en-US" sz="2000" b="1" dirty="0" smtClean="0"/>
              <a:t>• 20 eye overpasses during Karl</a:t>
            </a:r>
          </a:p>
          <a:p>
            <a:pPr marL="398463" lvl="1"/>
            <a:endParaRPr lang="en-US" sz="2000" b="1" dirty="0" smtClean="0"/>
          </a:p>
        </p:txBody>
      </p:sp>
      <p:sp>
        <p:nvSpPr>
          <p:cNvPr id="10" name="Slide Number Placeholder 3"/>
          <p:cNvSpPr txBox="1">
            <a:spLocks/>
          </p:cNvSpPr>
          <p:nvPr/>
        </p:nvSpPr>
        <p:spPr bwMode="auto">
          <a:xfrm>
            <a:off x="8358892" y="6299200"/>
            <a:ext cx="602545" cy="241481"/>
          </a:xfrm>
          <a:prstGeom prst="rect">
            <a:avLst/>
          </a:prstGeom>
          <a:noFill/>
          <a:ln w="9525">
            <a:noFill/>
            <a:miter lim="800000"/>
            <a:headEnd/>
            <a:tailEnd/>
          </a:ln>
          <a:effectLst/>
        </p:spPr>
        <p:txBody>
          <a:bodyPr vert="horz" wrap="square" lIns="96981" tIns="48491" rIns="96981" bIns="48491"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EC50F9A-B2BE-0240-990A-A7E8761C644E}" type="slidenum">
              <a:rPr kumimoji="0" lang="en-US" sz="1000" b="0" i="0" u="none" strike="noStrike" kern="1200" cap="none" spc="0" normalizeH="0" baseline="0" noProof="0" smtClean="0">
                <a:ln>
                  <a:noFill/>
                </a:ln>
                <a:effectLst/>
                <a:uLnTx/>
                <a:uFillTx/>
                <a:latin typeface="Times New Roman"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000" b="0" i="0" u="none" strike="noStrike" kern="1200" cap="none" spc="0" normalizeH="0" baseline="0" noProof="0">
              <a:ln>
                <a:noFill/>
              </a:ln>
              <a:effectLst/>
              <a:uLnTx/>
              <a:uFillTx/>
              <a:latin typeface="Times New Roman" charset="0"/>
              <a:ea typeface="+mn-ea"/>
              <a:cs typeface="+mn-cs"/>
            </a:endParaRPr>
          </a:p>
        </p:txBody>
      </p:sp>
      <p:sp>
        <p:nvSpPr>
          <p:cNvPr id="11" name="TextBox 10"/>
          <p:cNvSpPr txBox="1"/>
          <p:nvPr/>
        </p:nvSpPr>
        <p:spPr>
          <a:xfrm>
            <a:off x="5063079" y="3473078"/>
            <a:ext cx="1350421" cy="276999"/>
          </a:xfrm>
          <a:prstGeom prst="rect">
            <a:avLst/>
          </a:prstGeom>
          <a:noFill/>
        </p:spPr>
        <p:txBody>
          <a:bodyPr wrap="square" rtlCol="0">
            <a:spAutoFit/>
          </a:bodyPr>
          <a:lstStyle/>
          <a:p>
            <a:r>
              <a:rPr lang="en-US" dirty="0" smtClean="0">
                <a:solidFill>
                  <a:schemeClr val="bg1"/>
                </a:solidFill>
              </a:rPr>
              <a:t>TS Frank</a:t>
            </a:r>
            <a:endParaRPr lang="en-US" dirty="0">
              <a:solidFill>
                <a:schemeClr val="bg1"/>
              </a:solidFill>
            </a:endParaRPr>
          </a:p>
        </p:txBody>
      </p:sp>
      <p:sp>
        <p:nvSpPr>
          <p:cNvPr id="12" name="TextBox 11"/>
          <p:cNvSpPr txBox="1"/>
          <p:nvPr/>
        </p:nvSpPr>
        <p:spPr>
          <a:xfrm>
            <a:off x="7861301" y="2393293"/>
            <a:ext cx="1052106" cy="461665"/>
          </a:xfrm>
          <a:prstGeom prst="rect">
            <a:avLst/>
          </a:prstGeom>
          <a:noFill/>
        </p:spPr>
        <p:txBody>
          <a:bodyPr wrap="square" rtlCol="0">
            <a:spAutoFit/>
          </a:bodyPr>
          <a:lstStyle/>
          <a:p>
            <a:r>
              <a:rPr lang="en-US" dirty="0" smtClean="0">
                <a:solidFill>
                  <a:srgbClr val="FFFFFF"/>
                </a:solidFill>
              </a:rPr>
              <a:t>Hurricane </a:t>
            </a:r>
          </a:p>
          <a:p>
            <a:r>
              <a:rPr lang="en-US" dirty="0" smtClean="0">
                <a:solidFill>
                  <a:srgbClr val="FFFFFF"/>
                </a:solidFill>
              </a:rPr>
              <a:t>Earl</a:t>
            </a:r>
            <a:endParaRPr lang="en-US" dirty="0">
              <a:solidFill>
                <a:srgbClr val="FFFFFF"/>
              </a:solidFill>
            </a:endParaRPr>
          </a:p>
        </p:txBody>
      </p:sp>
      <p:sp>
        <p:nvSpPr>
          <p:cNvPr id="13" name="TextBox 12"/>
          <p:cNvSpPr txBox="1"/>
          <p:nvPr/>
        </p:nvSpPr>
        <p:spPr>
          <a:xfrm>
            <a:off x="8293101" y="3839883"/>
            <a:ext cx="970872" cy="276999"/>
          </a:xfrm>
          <a:prstGeom prst="rect">
            <a:avLst/>
          </a:prstGeom>
          <a:noFill/>
        </p:spPr>
        <p:txBody>
          <a:bodyPr wrap="square" rtlCol="0">
            <a:spAutoFit/>
          </a:bodyPr>
          <a:lstStyle/>
          <a:p>
            <a:r>
              <a:rPr lang="en-US" dirty="0" smtClean="0">
                <a:solidFill>
                  <a:srgbClr val="FFFFFF"/>
                </a:solidFill>
              </a:rPr>
              <a:t>Pre-Karl</a:t>
            </a:r>
            <a:endParaRPr lang="en-US" dirty="0">
              <a:solidFill>
                <a:srgbClr val="FFFFFF"/>
              </a:solidFill>
            </a:endParaRPr>
          </a:p>
        </p:txBody>
      </p:sp>
      <p:sp>
        <p:nvSpPr>
          <p:cNvPr id="14" name="TextBox 13"/>
          <p:cNvSpPr txBox="1"/>
          <p:nvPr/>
        </p:nvSpPr>
        <p:spPr>
          <a:xfrm>
            <a:off x="6472137" y="3610997"/>
            <a:ext cx="1008163" cy="461665"/>
          </a:xfrm>
          <a:prstGeom prst="rect">
            <a:avLst/>
          </a:prstGeom>
          <a:noFill/>
        </p:spPr>
        <p:txBody>
          <a:bodyPr wrap="square" rtlCol="0">
            <a:spAutoFit/>
          </a:bodyPr>
          <a:lstStyle/>
          <a:p>
            <a:r>
              <a:rPr lang="en-US" dirty="0" smtClean="0">
                <a:solidFill>
                  <a:srgbClr val="FFFFFF"/>
                </a:solidFill>
              </a:rPr>
              <a:t>Hurricane Karl</a:t>
            </a:r>
            <a:endParaRPr lang="en-US" dirty="0">
              <a:solidFill>
                <a:srgbClr val="FFFFFF"/>
              </a:solidFill>
            </a:endParaRPr>
          </a:p>
        </p:txBody>
      </p:sp>
      <p:sp>
        <p:nvSpPr>
          <p:cNvPr id="15" name="TextBox 14"/>
          <p:cNvSpPr txBox="1"/>
          <p:nvPr/>
        </p:nvSpPr>
        <p:spPr>
          <a:xfrm>
            <a:off x="7340812" y="4103306"/>
            <a:ext cx="977687" cy="276999"/>
          </a:xfrm>
          <a:prstGeom prst="rect">
            <a:avLst/>
          </a:prstGeom>
          <a:noFill/>
        </p:spPr>
        <p:txBody>
          <a:bodyPr wrap="square" rtlCol="0">
            <a:spAutoFit/>
          </a:bodyPr>
          <a:lstStyle/>
          <a:p>
            <a:r>
              <a:rPr lang="en-US" dirty="0" smtClean="0">
                <a:solidFill>
                  <a:srgbClr val="FFFFFF"/>
                </a:solidFill>
              </a:rPr>
              <a:t>TS Matthew</a:t>
            </a:r>
            <a:endParaRPr lang="en-US" dirty="0">
              <a:solidFill>
                <a:srgbClr val="FFFFFF"/>
              </a:solidFill>
            </a:endParaRPr>
          </a:p>
        </p:txBody>
      </p:sp>
      <p:sp>
        <p:nvSpPr>
          <p:cNvPr id="17" name="Text Box 3"/>
          <p:cNvSpPr txBox="1">
            <a:spLocks noChangeArrowheads="1"/>
          </p:cNvSpPr>
          <p:nvPr/>
        </p:nvSpPr>
        <p:spPr bwMode="auto">
          <a:xfrm>
            <a:off x="152401" y="4879975"/>
            <a:ext cx="4622800" cy="1631216"/>
          </a:xfrm>
          <a:prstGeom prst="rect">
            <a:avLst/>
          </a:prstGeom>
          <a:noFill/>
          <a:ln w="9525">
            <a:noFill/>
            <a:miter lim="800000"/>
            <a:headEnd/>
            <a:tailEnd/>
          </a:ln>
        </p:spPr>
        <p:txBody>
          <a:bodyPr wrap="square">
            <a:prstTxWarp prst="textNoShape">
              <a:avLst/>
            </a:prstTxWarp>
            <a:spAutoFit/>
          </a:bodyPr>
          <a:lstStyle/>
          <a:p>
            <a:pPr marL="398463" lvl="1"/>
            <a:r>
              <a:rPr lang="en-US" sz="2000" b="1" dirty="0" smtClean="0"/>
              <a:t>GRIP accomplishments:</a:t>
            </a:r>
          </a:p>
          <a:p>
            <a:pPr marL="398463" lvl="1"/>
            <a:r>
              <a:rPr lang="en-US" sz="2000" b="1" dirty="0" smtClean="0"/>
              <a:t>• Two case of storm genesis (Karl and Matthew)</a:t>
            </a:r>
          </a:p>
          <a:p>
            <a:pPr marL="398463" lvl="1"/>
            <a:r>
              <a:rPr lang="en-US" sz="2000" b="1" dirty="0" smtClean="0"/>
              <a:t>• Two cases of RI (Earl and Karl</a:t>
            </a:r>
            <a:r>
              <a:rPr lang="en-US" sz="2000" b="1" dirty="0" smtClean="0"/>
              <a:t>)</a:t>
            </a:r>
          </a:p>
          <a:p>
            <a:pPr marL="398463" lvl="1"/>
            <a:endParaRPr lang="en-US" sz="2000" b="1" dirty="0" smtClean="0"/>
          </a:p>
        </p:txBody>
      </p:sp>
      <p:graphicFrame>
        <p:nvGraphicFramePr>
          <p:cNvPr id="18" name="Table 17"/>
          <p:cNvGraphicFramePr>
            <a:graphicFrameLocks noGrp="1"/>
          </p:cNvGraphicFramePr>
          <p:nvPr/>
        </p:nvGraphicFramePr>
        <p:xfrm>
          <a:off x="236538" y="1049338"/>
          <a:ext cx="6522137" cy="3515360"/>
        </p:xfrm>
        <a:graphic>
          <a:graphicData uri="http://schemas.openxmlformats.org/drawingml/2006/table">
            <a:tbl>
              <a:tblPr/>
              <a:tblGrid>
                <a:gridCol w="1380075"/>
                <a:gridCol w="920051"/>
                <a:gridCol w="920051"/>
                <a:gridCol w="899385"/>
                <a:gridCol w="869157"/>
                <a:gridCol w="766709"/>
                <a:gridCol w="766709"/>
              </a:tblGrid>
              <a:tr h="613573">
                <a:tc>
                  <a:txBody>
                    <a:bodyPr/>
                    <a:lstStyle/>
                    <a:p>
                      <a:pPr algn="l" fontAlgn="b"/>
                      <a:r>
                        <a:rPr lang="en-US" sz="1800" b="1" i="0" u="none" strike="noStrike" dirty="0">
                          <a:solidFill>
                            <a:srgbClr val="000000"/>
                          </a:solidFill>
                          <a:latin typeface="Verdana"/>
                        </a:rPr>
                        <a:t>Storm</a:t>
                      </a:r>
                    </a:p>
                  </a:txBody>
                  <a:tcPr marL="9555" marR="9555" marT="9555" marB="0" anchor="b">
                    <a:lnL>
                      <a:noFill/>
                    </a:lnL>
                    <a:lnR>
                      <a:noFill/>
                    </a:lnR>
                    <a:lnT>
                      <a:noFill/>
                    </a:lnT>
                    <a:lnB>
                      <a:noFill/>
                    </a:lnB>
                  </a:tcPr>
                </a:tc>
                <a:tc>
                  <a:txBody>
                    <a:bodyPr/>
                    <a:lstStyle/>
                    <a:p>
                      <a:pPr algn="ctr" fontAlgn="b"/>
                      <a:r>
                        <a:rPr lang="en-US" sz="1800" b="1" i="0" u="none" strike="noStrike" dirty="0">
                          <a:solidFill>
                            <a:srgbClr val="000000"/>
                          </a:solidFill>
                          <a:latin typeface="Verdana"/>
                        </a:rPr>
                        <a:t>GH</a:t>
                      </a:r>
                    </a:p>
                  </a:txBody>
                  <a:tcPr marL="9555" marR="9555" marT="9555" marB="0" anchor="b">
                    <a:lnL>
                      <a:noFill/>
                    </a:lnL>
                    <a:lnR>
                      <a:noFill/>
                    </a:lnR>
                    <a:lnT>
                      <a:noFill/>
                    </a:lnT>
                    <a:lnB>
                      <a:noFill/>
                    </a:lnB>
                  </a:tcPr>
                </a:tc>
                <a:tc>
                  <a:txBody>
                    <a:bodyPr/>
                    <a:lstStyle/>
                    <a:p>
                      <a:pPr algn="ctr" fontAlgn="b"/>
                      <a:r>
                        <a:rPr lang="en-US" sz="1800" b="1" i="0" u="none" strike="noStrike">
                          <a:solidFill>
                            <a:srgbClr val="000000"/>
                          </a:solidFill>
                          <a:latin typeface="Verdana"/>
                        </a:rPr>
                        <a:t>DC-8</a:t>
                      </a:r>
                    </a:p>
                  </a:txBody>
                  <a:tcPr marL="9555" marR="9555" marT="9555" marB="0" anchor="b">
                    <a:lnL>
                      <a:noFill/>
                    </a:lnL>
                    <a:lnR>
                      <a:noFill/>
                    </a:lnR>
                    <a:lnT>
                      <a:noFill/>
                    </a:lnT>
                    <a:lnB>
                      <a:noFill/>
                    </a:lnB>
                  </a:tcPr>
                </a:tc>
                <a:tc>
                  <a:txBody>
                    <a:bodyPr/>
                    <a:lstStyle/>
                    <a:p>
                      <a:pPr algn="ctr" fontAlgn="b"/>
                      <a:r>
                        <a:rPr lang="en-US" sz="1800" b="1" i="0" u="none" strike="noStrike" dirty="0">
                          <a:solidFill>
                            <a:srgbClr val="000000"/>
                          </a:solidFill>
                          <a:latin typeface="Verdana"/>
                        </a:rPr>
                        <a:t>WB-57</a:t>
                      </a:r>
                    </a:p>
                  </a:txBody>
                  <a:tcPr marL="9555" marR="9555" marT="9555" marB="0" anchor="b">
                    <a:lnL>
                      <a:noFill/>
                    </a:lnL>
                    <a:lnR>
                      <a:noFill/>
                    </a:lnR>
                    <a:lnT>
                      <a:noFill/>
                    </a:lnT>
                    <a:lnB>
                      <a:noFill/>
                    </a:lnB>
                  </a:tcPr>
                </a:tc>
                <a:tc>
                  <a:txBody>
                    <a:bodyPr/>
                    <a:lstStyle/>
                    <a:p>
                      <a:pPr algn="ctr" fontAlgn="b"/>
                      <a:r>
                        <a:rPr lang="en-US" sz="1800" b="1" i="0" u="none" strike="noStrike">
                          <a:solidFill>
                            <a:srgbClr val="000000"/>
                          </a:solidFill>
                          <a:latin typeface="Verdana"/>
                        </a:rPr>
                        <a:t>NOAA</a:t>
                      </a:r>
                    </a:p>
                  </a:txBody>
                  <a:tcPr marL="9555" marR="9555" marT="9555" marB="0" anchor="b">
                    <a:lnL>
                      <a:noFill/>
                    </a:lnL>
                    <a:lnR>
                      <a:noFill/>
                    </a:lnR>
                    <a:lnT>
                      <a:noFill/>
                    </a:lnT>
                    <a:lnB>
                      <a:noFill/>
                    </a:lnB>
                  </a:tcPr>
                </a:tc>
                <a:tc>
                  <a:txBody>
                    <a:bodyPr/>
                    <a:lstStyle/>
                    <a:p>
                      <a:pPr algn="ctr" fontAlgn="b"/>
                      <a:r>
                        <a:rPr lang="en-US" sz="1800" b="1" i="0" u="none" strike="noStrike">
                          <a:solidFill>
                            <a:srgbClr val="000000"/>
                          </a:solidFill>
                          <a:latin typeface="Verdana"/>
                        </a:rPr>
                        <a:t>NSF</a:t>
                      </a:r>
                    </a:p>
                  </a:txBody>
                  <a:tcPr marL="9555" marR="9555" marT="9555" marB="0" anchor="b">
                    <a:lnL>
                      <a:noFill/>
                    </a:lnL>
                    <a:lnR>
                      <a:noFill/>
                    </a:lnR>
                    <a:lnT>
                      <a:noFill/>
                    </a:lnT>
                    <a:lnB>
                      <a:noFill/>
                    </a:lnB>
                  </a:tcPr>
                </a:tc>
                <a:tc>
                  <a:txBody>
                    <a:bodyPr/>
                    <a:lstStyle/>
                    <a:p>
                      <a:pPr algn="ctr" fontAlgn="b"/>
                      <a:r>
                        <a:rPr lang="en-US" sz="1800" b="1" i="0" u="none" strike="noStrike">
                          <a:solidFill>
                            <a:srgbClr val="000000"/>
                          </a:solidFill>
                          <a:latin typeface="Verdana"/>
                        </a:rPr>
                        <a:t>AF</a:t>
                      </a:r>
                    </a:p>
                  </a:txBody>
                  <a:tcPr marL="9555" marR="9555" marT="9555" marB="0" anchor="b">
                    <a:lnL>
                      <a:noFill/>
                    </a:lnL>
                    <a:lnR>
                      <a:noFill/>
                    </a:lnR>
                    <a:lnT>
                      <a:noFill/>
                    </a:lnT>
                    <a:lnB>
                      <a:noFill/>
                    </a:lnB>
                  </a:tcPr>
                </a:tc>
              </a:tr>
              <a:tr h="306786">
                <a:tc>
                  <a:txBody>
                    <a:bodyPr/>
                    <a:lstStyle/>
                    <a:p>
                      <a:pPr algn="l" fontAlgn="b"/>
                      <a:r>
                        <a:rPr lang="en-US" sz="1800" b="0" i="0" u="none" strike="noStrike">
                          <a:solidFill>
                            <a:srgbClr val="000000"/>
                          </a:solidFill>
                          <a:latin typeface="Verdana"/>
                        </a:rPr>
                        <a:t>Frank</a:t>
                      </a:r>
                    </a:p>
                  </a:txBody>
                  <a:tcPr marL="9555" marR="9555" marT="9555" marB="0" anchor="b">
                    <a:lnL>
                      <a:noFill/>
                    </a:lnL>
                    <a:lnR>
                      <a:noFill/>
                    </a:lnR>
                    <a:lnT>
                      <a:noFill/>
                    </a:lnT>
                    <a:lnB>
                      <a:noFill/>
                    </a:lnB>
                  </a:tcPr>
                </a:tc>
                <a:tc>
                  <a:txBody>
                    <a:bodyPr/>
                    <a:lstStyle/>
                    <a:p>
                      <a:pPr algn="ctr" fontAlgn="b"/>
                      <a:r>
                        <a:rPr lang="en-US" sz="1800" b="0" i="0" u="none" strike="noStrike" dirty="0">
                          <a:solidFill>
                            <a:srgbClr val="000000"/>
                          </a:solidFill>
                          <a:latin typeface="Verdana"/>
                        </a:rPr>
                        <a:t>15.3</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0</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0</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N</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N</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N</a:t>
                      </a:r>
                    </a:p>
                  </a:txBody>
                  <a:tcPr marL="9555" marR="9555" marT="9555" marB="0" anchor="b">
                    <a:lnL>
                      <a:noFill/>
                    </a:lnL>
                    <a:lnR>
                      <a:noFill/>
                    </a:lnR>
                    <a:lnT>
                      <a:noFill/>
                    </a:lnT>
                    <a:lnB>
                      <a:noFill/>
                    </a:lnB>
                  </a:tcPr>
                </a:tc>
              </a:tr>
              <a:tr h="306786">
                <a:tc>
                  <a:txBody>
                    <a:bodyPr/>
                    <a:lstStyle/>
                    <a:p>
                      <a:pPr algn="l" fontAlgn="b"/>
                      <a:r>
                        <a:rPr lang="en-US" sz="1800" b="0" i="0" u="none" strike="noStrike" dirty="0">
                          <a:solidFill>
                            <a:srgbClr val="000000"/>
                          </a:solidFill>
                          <a:latin typeface="Verdana"/>
                        </a:rPr>
                        <a:t>Earl</a:t>
                      </a:r>
                    </a:p>
                  </a:txBody>
                  <a:tcPr marL="9555" marR="9555" marT="9555" marB="0" anchor="b">
                    <a:lnL>
                      <a:noFill/>
                    </a:lnL>
                    <a:lnR>
                      <a:noFill/>
                    </a:lnR>
                    <a:lnT>
                      <a:noFill/>
                    </a:lnT>
                    <a:lnB>
                      <a:noFill/>
                    </a:lnB>
                  </a:tcPr>
                </a:tc>
                <a:tc>
                  <a:txBody>
                    <a:bodyPr/>
                    <a:lstStyle/>
                    <a:p>
                      <a:pPr algn="ctr" fontAlgn="b"/>
                      <a:r>
                        <a:rPr lang="en-US" sz="1800" b="0" i="0" u="none" strike="noStrike" dirty="0">
                          <a:solidFill>
                            <a:srgbClr val="000000"/>
                          </a:solidFill>
                          <a:latin typeface="Verdana"/>
                        </a:rPr>
                        <a:t>24.2</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39.3</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10.9</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Y</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Y</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Y</a:t>
                      </a:r>
                    </a:p>
                  </a:txBody>
                  <a:tcPr marL="9555" marR="9555" marT="9555" marB="0" anchor="b">
                    <a:lnL>
                      <a:noFill/>
                    </a:lnL>
                    <a:lnR>
                      <a:noFill/>
                    </a:lnR>
                    <a:lnT>
                      <a:noFill/>
                    </a:lnT>
                    <a:lnB>
                      <a:noFill/>
                    </a:lnB>
                  </a:tcPr>
                </a:tc>
              </a:tr>
              <a:tr h="306786">
                <a:tc>
                  <a:txBody>
                    <a:bodyPr/>
                    <a:lstStyle/>
                    <a:p>
                      <a:pPr algn="l" fontAlgn="b"/>
                      <a:r>
                        <a:rPr lang="en-US" sz="1800" b="0" i="0" u="none" strike="noStrike">
                          <a:solidFill>
                            <a:srgbClr val="000000"/>
                          </a:solidFill>
                          <a:latin typeface="Verdana"/>
                        </a:rPr>
                        <a:t>Gaston</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0</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14.5</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0</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N</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Y</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N</a:t>
                      </a:r>
                    </a:p>
                  </a:txBody>
                  <a:tcPr marL="9555" marR="9555" marT="9555" marB="0" anchor="b">
                    <a:lnL>
                      <a:noFill/>
                    </a:lnL>
                    <a:lnR>
                      <a:noFill/>
                    </a:lnR>
                    <a:lnT>
                      <a:noFill/>
                    </a:lnT>
                    <a:lnB>
                      <a:noFill/>
                    </a:lnB>
                  </a:tcPr>
                </a:tc>
              </a:tr>
              <a:tr h="306786">
                <a:tc>
                  <a:txBody>
                    <a:bodyPr/>
                    <a:lstStyle/>
                    <a:p>
                      <a:pPr algn="l" fontAlgn="b"/>
                      <a:r>
                        <a:rPr lang="en-US" sz="1800" b="0" i="0" u="none" strike="noStrike">
                          <a:solidFill>
                            <a:srgbClr val="000000"/>
                          </a:solidFill>
                          <a:latin typeface="Verdana"/>
                        </a:rPr>
                        <a:t>Karl</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48.5</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40.2</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17.5</a:t>
                      </a:r>
                    </a:p>
                  </a:txBody>
                  <a:tcPr marL="9555" marR="9555" marT="9555" marB="0" anchor="b">
                    <a:lnL>
                      <a:noFill/>
                    </a:lnL>
                    <a:lnR>
                      <a:noFill/>
                    </a:lnR>
                    <a:lnT>
                      <a:noFill/>
                    </a:lnT>
                    <a:lnB>
                      <a:noFill/>
                    </a:lnB>
                  </a:tcPr>
                </a:tc>
                <a:tc>
                  <a:txBody>
                    <a:bodyPr/>
                    <a:lstStyle/>
                    <a:p>
                      <a:pPr algn="ctr" fontAlgn="b"/>
                      <a:r>
                        <a:rPr lang="en-US" sz="1800" b="0" i="0" u="none" strike="noStrike" dirty="0">
                          <a:solidFill>
                            <a:srgbClr val="000000"/>
                          </a:solidFill>
                          <a:latin typeface="Verdana"/>
                        </a:rPr>
                        <a:t>Y</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Y</a:t>
                      </a:r>
                    </a:p>
                  </a:txBody>
                  <a:tcPr marL="9555" marR="9555" marT="9555" marB="0" anchor="b">
                    <a:lnL>
                      <a:noFill/>
                    </a:lnL>
                    <a:lnR>
                      <a:noFill/>
                    </a:lnR>
                    <a:lnT>
                      <a:noFill/>
                    </a:lnT>
                    <a:lnB>
                      <a:noFill/>
                    </a:lnB>
                  </a:tcPr>
                </a:tc>
                <a:tc>
                  <a:txBody>
                    <a:bodyPr/>
                    <a:lstStyle/>
                    <a:p>
                      <a:pPr algn="ctr" fontAlgn="b"/>
                      <a:r>
                        <a:rPr lang="en-US" sz="1800" b="0" i="0" u="none" strike="noStrike" dirty="0">
                          <a:solidFill>
                            <a:srgbClr val="000000"/>
                          </a:solidFill>
                          <a:latin typeface="Verdana"/>
                        </a:rPr>
                        <a:t>Y</a:t>
                      </a:r>
                    </a:p>
                  </a:txBody>
                  <a:tcPr marL="9555" marR="9555" marT="9555" marB="0" anchor="b">
                    <a:lnL>
                      <a:noFill/>
                    </a:lnL>
                    <a:lnR>
                      <a:noFill/>
                    </a:lnR>
                    <a:lnT>
                      <a:noFill/>
                    </a:lnT>
                    <a:lnB>
                      <a:noFill/>
                    </a:lnB>
                  </a:tcPr>
                </a:tc>
              </a:tr>
              <a:tr h="306786">
                <a:tc>
                  <a:txBody>
                    <a:bodyPr/>
                    <a:lstStyle/>
                    <a:p>
                      <a:pPr algn="l" fontAlgn="b"/>
                      <a:r>
                        <a:rPr lang="en-US" sz="1800" b="0" i="0" u="none" strike="noStrike">
                          <a:solidFill>
                            <a:srgbClr val="000000"/>
                          </a:solidFill>
                          <a:latin typeface="Verdana"/>
                        </a:rPr>
                        <a:t>Matthew</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25.1</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17.8</a:t>
                      </a:r>
                    </a:p>
                  </a:txBody>
                  <a:tcPr marL="9555" marR="9555" marT="9555" marB="0" anchor="b">
                    <a:lnL>
                      <a:noFill/>
                    </a:lnL>
                    <a:lnR>
                      <a:noFill/>
                    </a:lnR>
                    <a:lnT>
                      <a:noFill/>
                    </a:lnT>
                    <a:lnB>
                      <a:noFill/>
                    </a:lnB>
                  </a:tcPr>
                </a:tc>
                <a:tc>
                  <a:txBody>
                    <a:bodyPr/>
                    <a:lstStyle/>
                    <a:p>
                      <a:pPr algn="ctr" fontAlgn="b"/>
                      <a:r>
                        <a:rPr lang="en-US" sz="1800" b="0" i="0" u="none" strike="noStrike" dirty="0" smtClean="0">
                          <a:solidFill>
                            <a:srgbClr val="000000"/>
                          </a:solidFill>
                          <a:latin typeface="Verdana"/>
                        </a:rPr>
                        <a:t>0</a:t>
                      </a:r>
                      <a:endParaRPr lang="en-US" sz="1800" b="0" i="0" u="none" strike="noStrike" dirty="0">
                        <a:solidFill>
                          <a:srgbClr val="000000"/>
                        </a:solidFill>
                        <a:latin typeface="Verdana"/>
                      </a:endParaRP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Y</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Y</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Y</a:t>
                      </a:r>
                    </a:p>
                  </a:txBody>
                  <a:tcPr marL="9555" marR="9555" marT="9555" marB="0" anchor="b">
                    <a:lnL>
                      <a:noFill/>
                    </a:lnL>
                    <a:lnR>
                      <a:noFill/>
                    </a:lnR>
                    <a:lnT>
                      <a:noFill/>
                    </a:lnT>
                    <a:lnB>
                      <a:noFill/>
                    </a:lnB>
                  </a:tcPr>
                </a:tc>
              </a:tr>
              <a:tr h="306786">
                <a:tc>
                  <a:txBody>
                    <a:bodyPr/>
                    <a:lstStyle/>
                    <a:p>
                      <a:pPr algn="l" fontAlgn="b"/>
                      <a:r>
                        <a:rPr lang="en-US" sz="1800" b="0" i="0" u="none" strike="noStrike">
                          <a:solidFill>
                            <a:srgbClr val="000000"/>
                          </a:solidFill>
                          <a:latin typeface="Verdana"/>
                        </a:rPr>
                        <a:t>Other Sci</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0</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12.2</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0</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NA</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NA</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NA</a:t>
                      </a:r>
                    </a:p>
                  </a:txBody>
                  <a:tcPr marL="9555" marR="9555" marT="9555" marB="0" anchor="b">
                    <a:lnL>
                      <a:noFill/>
                    </a:lnL>
                    <a:lnR>
                      <a:noFill/>
                    </a:lnR>
                    <a:lnT>
                      <a:noFill/>
                    </a:lnT>
                    <a:lnB>
                      <a:noFill/>
                    </a:lnB>
                  </a:tcPr>
                </a:tc>
              </a:tr>
              <a:tr h="613573">
                <a:tc>
                  <a:txBody>
                    <a:bodyPr/>
                    <a:lstStyle/>
                    <a:p>
                      <a:pPr algn="l" fontAlgn="b"/>
                      <a:r>
                        <a:rPr lang="en-US" sz="1800" b="0" i="0" u="none" strike="noStrike">
                          <a:solidFill>
                            <a:srgbClr val="000000"/>
                          </a:solidFill>
                          <a:latin typeface="Verdana"/>
                        </a:rPr>
                        <a:t>Transit/test flights</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8.6</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14.9</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0</a:t>
                      </a:r>
                    </a:p>
                  </a:txBody>
                  <a:tcPr marL="9555" marR="9555" marT="9555" marB="0" anchor="b">
                    <a:lnL>
                      <a:noFill/>
                    </a:lnL>
                    <a:lnR>
                      <a:noFill/>
                    </a:lnR>
                    <a:lnT>
                      <a:noFill/>
                    </a:lnT>
                    <a:lnB>
                      <a:noFill/>
                    </a:lnB>
                  </a:tcPr>
                </a:tc>
                <a:tc>
                  <a:txBody>
                    <a:bodyPr/>
                    <a:lstStyle/>
                    <a:p>
                      <a:pPr algn="ctr" fontAlgn="b"/>
                      <a:r>
                        <a:rPr lang="en-US" sz="1800" b="0" i="0" u="none" strike="noStrike" dirty="0">
                          <a:solidFill>
                            <a:srgbClr val="000000"/>
                          </a:solidFill>
                          <a:latin typeface="Verdana"/>
                        </a:rPr>
                        <a:t>NA</a:t>
                      </a:r>
                    </a:p>
                  </a:txBody>
                  <a:tcPr marL="9555" marR="9555" marT="9555" marB="0" anchor="b">
                    <a:lnL>
                      <a:noFill/>
                    </a:lnL>
                    <a:lnR>
                      <a:noFill/>
                    </a:lnR>
                    <a:lnT>
                      <a:noFill/>
                    </a:lnT>
                    <a:lnB>
                      <a:noFill/>
                    </a:lnB>
                  </a:tcPr>
                </a:tc>
                <a:tc>
                  <a:txBody>
                    <a:bodyPr/>
                    <a:lstStyle/>
                    <a:p>
                      <a:pPr algn="ctr" fontAlgn="b"/>
                      <a:r>
                        <a:rPr lang="en-US" sz="1800" b="0" i="0" u="none" strike="noStrike" dirty="0">
                          <a:solidFill>
                            <a:srgbClr val="000000"/>
                          </a:solidFill>
                          <a:latin typeface="Verdana"/>
                        </a:rPr>
                        <a:t>NA</a:t>
                      </a:r>
                    </a:p>
                  </a:txBody>
                  <a:tcPr marL="9555" marR="9555" marT="9555" marB="0" anchor="b">
                    <a:lnL>
                      <a:noFill/>
                    </a:lnL>
                    <a:lnR>
                      <a:noFill/>
                    </a:lnR>
                    <a:lnT>
                      <a:noFill/>
                    </a:lnT>
                    <a:lnB>
                      <a:noFill/>
                    </a:lnB>
                  </a:tcPr>
                </a:tc>
                <a:tc>
                  <a:txBody>
                    <a:bodyPr/>
                    <a:lstStyle/>
                    <a:p>
                      <a:pPr algn="ctr" fontAlgn="b"/>
                      <a:r>
                        <a:rPr lang="en-US" sz="1800" b="0" i="0" u="none" strike="noStrike" dirty="0">
                          <a:solidFill>
                            <a:srgbClr val="000000"/>
                          </a:solidFill>
                          <a:latin typeface="Verdana"/>
                        </a:rPr>
                        <a:t>NA</a:t>
                      </a:r>
                    </a:p>
                  </a:txBody>
                  <a:tcPr marL="9555" marR="9555" marT="9555" marB="0" anchor="b">
                    <a:lnL>
                      <a:noFill/>
                    </a:lnL>
                    <a:lnR>
                      <a:noFill/>
                    </a:lnR>
                    <a:lnT>
                      <a:noFill/>
                    </a:lnT>
                    <a:lnB>
                      <a:noFill/>
                    </a:lnB>
                  </a:tcPr>
                </a:tc>
              </a:tr>
              <a:tr h="140712">
                <a:tc>
                  <a:txBody>
                    <a:bodyPr/>
                    <a:lstStyle/>
                    <a:p>
                      <a:pPr algn="l" fontAlgn="b"/>
                      <a:endParaRPr lang="en-US" sz="800" b="0" i="0" u="none" strike="noStrike">
                        <a:latin typeface="Verdana"/>
                      </a:endParaRPr>
                    </a:p>
                  </a:txBody>
                  <a:tcPr marL="9555" marR="9555" marT="9555" marB="0" anchor="b">
                    <a:lnL>
                      <a:noFill/>
                    </a:lnL>
                    <a:lnR>
                      <a:noFill/>
                    </a:lnR>
                    <a:lnT>
                      <a:noFill/>
                    </a:lnT>
                    <a:lnB>
                      <a:noFill/>
                    </a:lnB>
                  </a:tcPr>
                </a:tc>
                <a:tc>
                  <a:txBody>
                    <a:bodyPr/>
                    <a:lstStyle/>
                    <a:p>
                      <a:pPr algn="l" fontAlgn="b"/>
                      <a:endParaRPr lang="en-US" sz="800" b="0" i="0" u="none" strike="noStrike">
                        <a:latin typeface="Verdana"/>
                      </a:endParaRPr>
                    </a:p>
                  </a:txBody>
                  <a:tcPr marL="9555" marR="9555" marT="95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latin typeface="Verdana"/>
                      </a:endParaRPr>
                    </a:p>
                  </a:txBody>
                  <a:tcPr marL="9555" marR="9555" marT="95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latin typeface="Verdana"/>
                      </a:endParaRPr>
                    </a:p>
                  </a:txBody>
                  <a:tcPr marL="9555" marR="9555" marT="95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latin typeface="Verdana"/>
                      </a:endParaRPr>
                    </a:p>
                  </a:txBody>
                  <a:tcPr marL="9555" marR="9555" marT="9555" marB="0" anchor="b">
                    <a:lnL>
                      <a:noFill/>
                    </a:lnL>
                    <a:lnR>
                      <a:noFill/>
                    </a:lnR>
                    <a:lnT>
                      <a:noFill/>
                    </a:lnT>
                    <a:lnB>
                      <a:noFill/>
                    </a:lnB>
                  </a:tcPr>
                </a:tc>
                <a:tc>
                  <a:txBody>
                    <a:bodyPr/>
                    <a:lstStyle/>
                    <a:p>
                      <a:pPr algn="l" fontAlgn="b"/>
                      <a:endParaRPr lang="en-US" sz="800" b="0" i="0" u="none" strike="noStrike">
                        <a:latin typeface="Verdana"/>
                      </a:endParaRPr>
                    </a:p>
                  </a:txBody>
                  <a:tcPr marL="9555" marR="9555" marT="9555" marB="0" anchor="b">
                    <a:lnL>
                      <a:noFill/>
                    </a:lnL>
                    <a:lnR>
                      <a:noFill/>
                    </a:lnR>
                    <a:lnT>
                      <a:noFill/>
                    </a:lnT>
                    <a:lnB>
                      <a:noFill/>
                    </a:lnB>
                  </a:tcPr>
                </a:tc>
                <a:tc>
                  <a:txBody>
                    <a:bodyPr/>
                    <a:lstStyle/>
                    <a:p>
                      <a:pPr algn="l" fontAlgn="b"/>
                      <a:endParaRPr lang="en-US" sz="800" b="0" i="0" u="none" strike="noStrike">
                        <a:latin typeface="Verdana"/>
                      </a:endParaRPr>
                    </a:p>
                  </a:txBody>
                  <a:tcPr marL="9555" marR="9555" marT="9555" marB="0" anchor="b">
                    <a:lnL>
                      <a:noFill/>
                    </a:lnL>
                    <a:lnR>
                      <a:noFill/>
                    </a:lnR>
                    <a:lnT>
                      <a:noFill/>
                    </a:lnT>
                    <a:lnB>
                      <a:noFill/>
                    </a:lnB>
                  </a:tcPr>
                </a:tc>
              </a:tr>
              <a:tr h="306786">
                <a:tc>
                  <a:txBody>
                    <a:bodyPr/>
                    <a:lstStyle/>
                    <a:p>
                      <a:pPr algn="l" fontAlgn="b"/>
                      <a:r>
                        <a:rPr lang="en-US" sz="1800" b="0" i="0" u="none" strike="noStrike">
                          <a:solidFill>
                            <a:srgbClr val="000000"/>
                          </a:solidFill>
                          <a:latin typeface="Verdana"/>
                        </a:rPr>
                        <a:t>     TOTAL </a:t>
                      </a:r>
                    </a:p>
                  </a:txBody>
                  <a:tcPr marL="9555" marR="9555" marT="955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1" i="0" u="none" strike="noStrike" dirty="0">
                          <a:solidFill>
                            <a:srgbClr val="000000"/>
                          </a:solidFill>
                          <a:latin typeface="Verdana"/>
                        </a:rPr>
                        <a:t>121.7</a:t>
                      </a:r>
                    </a:p>
                  </a:txBody>
                  <a:tcPr marL="9555" marR="9555" marT="9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00"/>
                          </a:solidFill>
                          <a:latin typeface="Verdana"/>
                        </a:rPr>
                        <a:t>138.9</a:t>
                      </a:r>
                    </a:p>
                  </a:txBody>
                  <a:tcPr marL="9555" marR="9555" marT="9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00"/>
                          </a:solidFill>
                          <a:latin typeface="Verdana"/>
                        </a:rPr>
                        <a:t>28.4</a:t>
                      </a:r>
                    </a:p>
                  </a:txBody>
                  <a:tcPr marL="9555" marR="9555" marT="9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Verdana"/>
                        </a:rPr>
                        <a:t> </a:t>
                      </a:r>
                    </a:p>
                  </a:txBody>
                  <a:tcPr marL="9555" marR="9555" marT="955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800" b="0" i="0" u="none" strike="noStrike">
                        <a:solidFill>
                          <a:srgbClr val="000000"/>
                        </a:solidFill>
                        <a:latin typeface="Verdana"/>
                      </a:endParaRPr>
                    </a:p>
                  </a:txBody>
                  <a:tcPr marL="9555" marR="9555" marT="9555" marB="0" anchor="b">
                    <a:lnL>
                      <a:noFill/>
                    </a:lnL>
                    <a:lnR>
                      <a:noFill/>
                    </a:lnR>
                    <a:lnT>
                      <a:noFill/>
                    </a:lnT>
                    <a:lnB>
                      <a:noFill/>
                    </a:lnB>
                  </a:tcPr>
                </a:tc>
                <a:tc>
                  <a:txBody>
                    <a:bodyPr/>
                    <a:lstStyle/>
                    <a:p>
                      <a:pPr algn="ctr" fontAlgn="b"/>
                      <a:endParaRPr lang="en-US" sz="1800" b="0" i="0" u="none" strike="noStrike" dirty="0">
                        <a:solidFill>
                          <a:srgbClr val="000000"/>
                        </a:solidFill>
                        <a:latin typeface="Verdana"/>
                      </a:endParaRPr>
                    </a:p>
                  </a:txBody>
                  <a:tcPr marL="9555" marR="9555" marT="9555" marB="0" anchor="b">
                    <a:lnL>
                      <a:noFill/>
                    </a:lnL>
                    <a:lnR>
                      <a:noFill/>
                    </a:lnR>
                    <a:lnT>
                      <a:noFill/>
                    </a:lnT>
                    <a:lnB>
                      <a:noFill/>
                    </a:lnB>
                  </a:tcPr>
                </a:tc>
              </a:tr>
            </a:tbl>
          </a:graphicData>
        </a:graphic>
      </p:graphicFrame>
      <p:pic>
        <p:nvPicPr>
          <p:cNvPr id="9" name="Picture 7"/>
          <p:cNvPicPr>
            <a:picLocks noChangeAspect="1" noChangeArrowheads="1"/>
          </p:cNvPicPr>
          <p:nvPr/>
        </p:nvPicPr>
        <p:blipFill>
          <a:blip r:embed="rId4"/>
          <a:srcRect/>
          <a:stretch>
            <a:fillRect/>
          </a:stretch>
        </p:blipFill>
        <p:spPr bwMode="auto">
          <a:xfrm>
            <a:off x="4406900" y="1261406"/>
            <a:ext cx="4796730" cy="3354879"/>
          </a:xfrm>
          <a:prstGeom prst="rect">
            <a:avLst/>
          </a:prstGeom>
          <a:noFill/>
          <a:ln w="9525">
            <a:noFill/>
            <a:miter lim="800000"/>
            <a:headEnd/>
            <a:tailEnd/>
          </a:ln>
        </p:spPr>
      </p:pic>
      <p:cxnSp>
        <p:nvCxnSpPr>
          <p:cNvPr id="20" name="Straight Connector 19"/>
          <p:cNvCxnSpPr/>
          <p:nvPr/>
        </p:nvCxnSpPr>
        <p:spPr bwMode="auto">
          <a:xfrm>
            <a:off x="0" y="4711700"/>
            <a:ext cx="9144000" cy="3810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Footer Placeholder 4"/>
          <p:cNvSpPr>
            <a:spLocks noGrp="1"/>
          </p:cNvSpPr>
          <p:nvPr>
            <p:ph type="ftr" sz="quarter" idx="11"/>
          </p:nvPr>
        </p:nvSpPr>
        <p:spPr/>
        <p:txBody>
          <a:bodyPr/>
          <a:lstStyle/>
          <a:p>
            <a:pPr>
              <a:defRPr/>
            </a:pPr>
            <a:fld id="{E56F5AA0-476D-49B2-9F99-E40ECD4C5D22}"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extBox 5"/>
          <p:cNvSpPr txBox="1">
            <a:spLocks noChangeArrowheads="1"/>
          </p:cNvSpPr>
          <p:nvPr/>
        </p:nvSpPr>
        <p:spPr bwMode="auto">
          <a:xfrm>
            <a:off x="828675" y="219075"/>
            <a:ext cx="7048500" cy="523875"/>
          </a:xfrm>
          <a:prstGeom prst="rect">
            <a:avLst/>
          </a:prstGeom>
          <a:noFill/>
          <a:ln w="9525">
            <a:noFill/>
            <a:miter lim="800000"/>
            <a:headEnd/>
            <a:tailEnd/>
          </a:ln>
        </p:spPr>
        <p:txBody>
          <a:bodyPr>
            <a:spAutoFit/>
          </a:bodyPr>
          <a:lstStyle/>
          <a:p>
            <a:r>
              <a:rPr lang="en-US" sz="2800">
                <a:cs typeface="Arial" pitchFamily="34" charset="0"/>
              </a:rPr>
              <a:t>NASA Aircraft Hours and GRIP Coordination</a:t>
            </a:r>
          </a:p>
        </p:txBody>
      </p:sp>
      <p:pic>
        <p:nvPicPr>
          <p:cNvPr id="43011" name="Picture 7" descr="mission_graphic.jpg"/>
          <p:cNvPicPr>
            <a:picLocks noChangeAspect="1"/>
          </p:cNvPicPr>
          <p:nvPr/>
        </p:nvPicPr>
        <p:blipFill>
          <a:blip r:embed="rId2"/>
          <a:srcRect/>
          <a:stretch>
            <a:fillRect/>
          </a:stretch>
        </p:blipFill>
        <p:spPr bwMode="auto">
          <a:xfrm>
            <a:off x="7416800" y="219075"/>
            <a:ext cx="1436688" cy="993775"/>
          </a:xfrm>
          <a:prstGeom prst="rect">
            <a:avLst/>
          </a:prstGeom>
          <a:noFill/>
          <a:ln w="9525">
            <a:noFill/>
            <a:miter lim="800000"/>
            <a:headEnd/>
            <a:tailEnd/>
          </a:ln>
        </p:spPr>
      </p:pic>
      <p:graphicFrame>
        <p:nvGraphicFramePr>
          <p:cNvPr id="7" name="Table 6"/>
          <p:cNvGraphicFramePr>
            <a:graphicFrameLocks noGrp="1"/>
          </p:cNvGraphicFramePr>
          <p:nvPr/>
        </p:nvGraphicFramePr>
        <p:xfrm>
          <a:off x="427038" y="1036638"/>
          <a:ext cx="6522137" cy="3515360"/>
        </p:xfrm>
        <a:graphic>
          <a:graphicData uri="http://schemas.openxmlformats.org/drawingml/2006/table">
            <a:tbl>
              <a:tblPr/>
              <a:tblGrid>
                <a:gridCol w="1380075"/>
                <a:gridCol w="920051"/>
                <a:gridCol w="920051"/>
                <a:gridCol w="899385"/>
                <a:gridCol w="869157"/>
                <a:gridCol w="766709"/>
                <a:gridCol w="766709"/>
              </a:tblGrid>
              <a:tr h="613573">
                <a:tc>
                  <a:txBody>
                    <a:bodyPr/>
                    <a:lstStyle/>
                    <a:p>
                      <a:pPr algn="l" fontAlgn="b"/>
                      <a:r>
                        <a:rPr lang="en-US" sz="1800" b="1" i="0" u="none" strike="noStrike" dirty="0">
                          <a:solidFill>
                            <a:srgbClr val="000000"/>
                          </a:solidFill>
                          <a:latin typeface="Verdana"/>
                        </a:rPr>
                        <a:t>Storm</a:t>
                      </a:r>
                    </a:p>
                  </a:txBody>
                  <a:tcPr marL="9555" marR="9555" marT="9555" marB="0" anchor="b">
                    <a:lnL>
                      <a:noFill/>
                    </a:lnL>
                    <a:lnR>
                      <a:noFill/>
                    </a:lnR>
                    <a:lnT>
                      <a:noFill/>
                    </a:lnT>
                    <a:lnB>
                      <a:noFill/>
                    </a:lnB>
                  </a:tcPr>
                </a:tc>
                <a:tc>
                  <a:txBody>
                    <a:bodyPr/>
                    <a:lstStyle/>
                    <a:p>
                      <a:pPr algn="ctr" fontAlgn="b"/>
                      <a:r>
                        <a:rPr lang="en-US" sz="1800" b="1" i="0" u="none" strike="noStrike">
                          <a:solidFill>
                            <a:srgbClr val="000000"/>
                          </a:solidFill>
                          <a:latin typeface="Verdana"/>
                        </a:rPr>
                        <a:t>GH</a:t>
                      </a:r>
                    </a:p>
                  </a:txBody>
                  <a:tcPr marL="9555" marR="9555" marT="9555" marB="0" anchor="b">
                    <a:lnL>
                      <a:noFill/>
                    </a:lnL>
                    <a:lnR>
                      <a:noFill/>
                    </a:lnR>
                    <a:lnT>
                      <a:noFill/>
                    </a:lnT>
                    <a:lnB>
                      <a:noFill/>
                    </a:lnB>
                  </a:tcPr>
                </a:tc>
                <a:tc>
                  <a:txBody>
                    <a:bodyPr/>
                    <a:lstStyle/>
                    <a:p>
                      <a:pPr algn="ctr" fontAlgn="b"/>
                      <a:r>
                        <a:rPr lang="en-US" sz="1800" b="1" i="0" u="none" strike="noStrike">
                          <a:solidFill>
                            <a:srgbClr val="000000"/>
                          </a:solidFill>
                          <a:latin typeface="Verdana"/>
                        </a:rPr>
                        <a:t>DC-8</a:t>
                      </a:r>
                    </a:p>
                  </a:txBody>
                  <a:tcPr marL="9555" marR="9555" marT="9555" marB="0" anchor="b">
                    <a:lnL>
                      <a:noFill/>
                    </a:lnL>
                    <a:lnR>
                      <a:noFill/>
                    </a:lnR>
                    <a:lnT>
                      <a:noFill/>
                    </a:lnT>
                    <a:lnB>
                      <a:noFill/>
                    </a:lnB>
                  </a:tcPr>
                </a:tc>
                <a:tc>
                  <a:txBody>
                    <a:bodyPr/>
                    <a:lstStyle/>
                    <a:p>
                      <a:pPr algn="ctr" fontAlgn="b"/>
                      <a:r>
                        <a:rPr lang="en-US" sz="1800" b="1" i="0" u="none" strike="noStrike" dirty="0">
                          <a:solidFill>
                            <a:srgbClr val="000000"/>
                          </a:solidFill>
                          <a:latin typeface="Verdana"/>
                        </a:rPr>
                        <a:t>WB-57</a:t>
                      </a:r>
                    </a:p>
                  </a:txBody>
                  <a:tcPr marL="9555" marR="9555" marT="9555" marB="0" anchor="b">
                    <a:lnL>
                      <a:noFill/>
                    </a:lnL>
                    <a:lnR>
                      <a:noFill/>
                    </a:lnR>
                    <a:lnT>
                      <a:noFill/>
                    </a:lnT>
                    <a:lnB>
                      <a:noFill/>
                    </a:lnB>
                  </a:tcPr>
                </a:tc>
                <a:tc>
                  <a:txBody>
                    <a:bodyPr/>
                    <a:lstStyle/>
                    <a:p>
                      <a:pPr algn="ctr" fontAlgn="b"/>
                      <a:r>
                        <a:rPr lang="en-US" sz="1800" b="1" i="0" u="none" strike="noStrike">
                          <a:solidFill>
                            <a:srgbClr val="000000"/>
                          </a:solidFill>
                          <a:latin typeface="Verdana"/>
                        </a:rPr>
                        <a:t>NOAA</a:t>
                      </a:r>
                    </a:p>
                  </a:txBody>
                  <a:tcPr marL="9555" marR="9555" marT="9555" marB="0" anchor="b">
                    <a:lnL>
                      <a:noFill/>
                    </a:lnL>
                    <a:lnR>
                      <a:noFill/>
                    </a:lnR>
                    <a:lnT>
                      <a:noFill/>
                    </a:lnT>
                    <a:lnB>
                      <a:noFill/>
                    </a:lnB>
                  </a:tcPr>
                </a:tc>
                <a:tc>
                  <a:txBody>
                    <a:bodyPr/>
                    <a:lstStyle/>
                    <a:p>
                      <a:pPr algn="ctr" fontAlgn="b"/>
                      <a:r>
                        <a:rPr lang="en-US" sz="1800" b="1" i="0" u="none" strike="noStrike">
                          <a:solidFill>
                            <a:srgbClr val="000000"/>
                          </a:solidFill>
                          <a:latin typeface="Verdana"/>
                        </a:rPr>
                        <a:t>NSF</a:t>
                      </a:r>
                    </a:p>
                  </a:txBody>
                  <a:tcPr marL="9555" marR="9555" marT="9555" marB="0" anchor="b">
                    <a:lnL>
                      <a:noFill/>
                    </a:lnL>
                    <a:lnR>
                      <a:noFill/>
                    </a:lnR>
                    <a:lnT>
                      <a:noFill/>
                    </a:lnT>
                    <a:lnB>
                      <a:noFill/>
                    </a:lnB>
                  </a:tcPr>
                </a:tc>
                <a:tc>
                  <a:txBody>
                    <a:bodyPr/>
                    <a:lstStyle/>
                    <a:p>
                      <a:pPr algn="ctr" fontAlgn="b"/>
                      <a:r>
                        <a:rPr lang="en-US" sz="1800" b="1" i="0" u="none" strike="noStrike">
                          <a:solidFill>
                            <a:srgbClr val="000000"/>
                          </a:solidFill>
                          <a:latin typeface="Verdana"/>
                        </a:rPr>
                        <a:t>AF</a:t>
                      </a:r>
                    </a:p>
                  </a:txBody>
                  <a:tcPr marL="9555" marR="9555" marT="9555" marB="0" anchor="b">
                    <a:lnL>
                      <a:noFill/>
                    </a:lnL>
                    <a:lnR>
                      <a:noFill/>
                    </a:lnR>
                    <a:lnT>
                      <a:noFill/>
                    </a:lnT>
                    <a:lnB>
                      <a:noFill/>
                    </a:lnB>
                  </a:tcPr>
                </a:tc>
              </a:tr>
              <a:tr h="306786">
                <a:tc>
                  <a:txBody>
                    <a:bodyPr/>
                    <a:lstStyle/>
                    <a:p>
                      <a:pPr algn="l" fontAlgn="b"/>
                      <a:r>
                        <a:rPr lang="en-US" sz="1800" b="0" i="0" u="none" strike="noStrike">
                          <a:solidFill>
                            <a:srgbClr val="000000"/>
                          </a:solidFill>
                          <a:latin typeface="Verdana"/>
                        </a:rPr>
                        <a:t>Frank</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15.3</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0</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0</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N</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N</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N</a:t>
                      </a:r>
                    </a:p>
                  </a:txBody>
                  <a:tcPr marL="9555" marR="9555" marT="9555" marB="0" anchor="b">
                    <a:lnL>
                      <a:noFill/>
                    </a:lnL>
                    <a:lnR>
                      <a:noFill/>
                    </a:lnR>
                    <a:lnT>
                      <a:noFill/>
                    </a:lnT>
                    <a:lnB>
                      <a:noFill/>
                    </a:lnB>
                  </a:tcPr>
                </a:tc>
              </a:tr>
              <a:tr h="306786">
                <a:tc>
                  <a:txBody>
                    <a:bodyPr/>
                    <a:lstStyle/>
                    <a:p>
                      <a:pPr algn="l" fontAlgn="b"/>
                      <a:r>
                        <a:rPr lang="en-US" sz="1800" b="0" i="0" u="none" strike="noStrike" dirty="0">
                          <a:solidFill>
                            <a:srgbClr val="000000"/>
                          </a:solidFill>
                          <a:latin typeface="Verdana"/>
                        </a:rPr>
                        <a:t>Earl</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24.2</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39.3</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10.9</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Y</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Y</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Y</a:t>
                      </a:r>
                    </a:p>
                  </a:txBody>
                  <a:tcPr marL="9555" marR="9555" marT="9555" marB="0" anchor="b">
                    <a:lnL>
                      <a:noFill/>
                    </a:lnL>
                    <a:lnR>
                      <a:noFill/>
                    </a:lnR>
                    <a:lnT>
                      <a:noFill/>
                    </a:lnT>
                    <a:lnB>
                      <a:noFill/>
                    </a:lnB>
                  </a:tcPr>
                </a:tc>
              </a:tr>
              <a:tr h="306786">
                <a:tc>
                  <a:txBody>
                    <a:bodyPr/>
                    <a:lstStyle/>
                    <a:p>
                      <a:pPr algn="l" fontAlgn="b"/>
                      <a:r>
                        <a:rPr lang="en-US" sz="1800" b="0" i="0" u="none" strike="noStrike">
                          <a:solidFill>
                            <a:srgbClr val="000000"/>
                          </a:solidFill>
                          <a:latin typeface="Verdana"/>
                        </a:rPr>
                        <a:t>Gaston</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0</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14.5</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0</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N</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Y</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N</a:t>
                      </a:r>
                    </a:p>
                  </a:txBody>
                  <a:tcPr marL="9555" marR="9555" marT="9555" marB="0" anchor="b">
                    <a:lnL>
                      <a:noFill/>
                    </a:lnL>
                    <a:lnR>
                      <a:noFill/>
                    </a:lnR>
                    <a:lnT>
                      <a:noFill/>
                    </a:lnT>
                    <a:lnB>
                      <a:noFill/>
                    </a:lnB>
                  </a:tcPr>
                </a:tc>
              </a:tr>
              <a:tr h="306786">
                <a:tc>
                  <a:txBody>
                    <a:bodyPr/>
                    <a:lstStyle/>
                    <a:p>
                      <a:pPr algn="l" fontAlgn="b"/>
                      <a:r>
                        <a:rPr lang="en-US" sz="1800" b="0" i="0" u="none" strike="noStrike">
                          <a:solidFill>
                            <a:srgbClr val="000000"/>
                          </a:solidFill>
                          <a:latin typeface="Verdana"/>
                        </a:rPr>
                        <a:t>Karl</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48.5</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40.2</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17.5</a:t>
                      </a:r>
                    </a:p>
                  </a:txBody>
                  <a:tcPr marL="9555" marR="9555" marT="9555" marB="0" anchor="b">
                    <a:lnL>
                      <a:noFill/>
                    </a:lnL>
                    <a:lnR>
                      <a:noFill/>
                    </a:lnR>
                    <a:lnT>
                      <a:noFill/>
                    </a:lnT>
                    <a:lnB>
                      <a:noFill/>
                    </a:lnB>
                  </a:tcPr>
                </a:tc>
                <a:tc>
                  <a:txBody>
                    <a:bodyPr/>
                    <a:lstStyle/>
                    <a:p>
                      <a:pPr algn="ctr" fontAlgn="b"/>
                      <a:r>
                        <a:rPr lang="en-US" sz="1800" b="0" i="0" u="none" strike="noStrike" dirty="0">
                          <a:solidFill>
                            <a:srgbClr val="000000"/>
                          </a:solidFill>
                          <a:latin typeface="Verdana"/>
                        </a:rPr>
                        <a:t>Y</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Y</a:t>
                      </a:r>
                    </a:p>
                  </a:txBody>
                  <a:tcPr marL="9555" marR="9555" marT="9555" marB="0" anchor="b">
                    <a:lnL>
                      <a:noFill/>
                    </a:lnL>
                    <a:lnR>
                      <a:noFill/>
                    </a:lnR>
                    <a:lnT>
                      <a:noFill/>
                    </a:lnT>
                    <a:lnB>
                      <a:noFill/>
                    </a:lnB>
                  </a:tcPr>
                </a:tc>
                <a:tc>
                  <a:txBody>
                    <a:bodyPr/>
                    <a:lstStyle/>
                    <a:p>
                      <a:pPr algn="ctr" fontAlgn="b"/>
                      <a:r>
                        <a:rPr lang="en-US" sz="1800" b="0" i="0" u="none" strike="noStrike" dirty="0">
                          <a:solidFill>
                            <a:srgbClr val="000000"/>
                          </a:solidFill>
                          <a:latin typeface="Verdana"/>
                        </a:rPr>
                        <a:t>Y</a:t>
                      </a:r>
                    </a:p>
                  </a:txBody>
                  <a:tcPr marL="9555" marR="9555" marT="9555" marB="0" anchor="b">
                    <a:lnL>
                      <a:noFill/>
                    </a:lnL>
                    <a:lnR>
                      <a:noFill/>
                    </a:lnR>
                    <a:lnT>
                      <a:noFill/>
                    </a:lnT>
                    <a:lnB>
                      <a:noFill/>
                    </a:lnB>
                  </a:tcPr>
                </a:tc>
              </a:tr>
              <a:tr h="306786">
                <a:tc>
                  <a:txBody>
                    <a:bodyPr/>
                    <a:lstStyle/>
                    <a:p>
                      <a:pPr algn="l" fontAlgn="b"/>
                      <a:r>
                        <a:rPr lang="en-US" sz="1800" b="0" i="0" u="none" strike="noStrike">
                          <a:solidFill>
                            <a:srgbClr val="000000"/>
                          </a:solidFill>
                          <a:latin typeface="Verdana"/>
                        </a:rPr>
                        <a:t>Matthew</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25.1</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17.8</a:t>
                      </a:r>
                    </a:p>
                  </a:txBody>
                  <a:tcPr marL="9555" marR="9555" marT="9555" marB="0" anchor="b">
                    <a:lnL>
                      <a:noFill/>
                    </a:lnL>
                    <a:lnR>
                      <a:noFill/>
                    </a:lnR>
                    <a:lnT>
                      <a:noFill/>
                    </a:lnT>
                    <a:lnB>
                      <a:noFill/>
                    </a:lnB>
                  </a:tcPr>
                </a:tc>
                <a:tc>
                  <a:txBody>
                    <a:bodyPr/>
                    <a:lstStyle/>
                    <a:p>
                      <a:pPr algn="ctr" fontAlgn="b"/>
                      <a:r>
                        <a:rPr lang="en-US" sz="1800" b="0" i="0" u="none" strike="noStrike" dirty="0" smtClean="0">
                          <a:solidFill>
                            <a:srgbClr val="000000"/>
                          </a:solidFill>
                          <a:latin typeface="Verdana"/>
                        </a:rPr>
                        <a:t>0</a:t>
                      </a:r>
                      <a:endParaRPr lang="en-US" sz="1800" b="0" i="0" u="none" strike="noStrike" dirty="0">
                        <a:solidFill>
                          <a:srgbClr val="000000"/>
                        </a:solidFill>
                        <a:latin typeface="Verdana"/>
                      </a:endParaRP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Y</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Y</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Y</a:t>
                      </a:r>
                    </a:p>
                  </a:txBody>
                  <a:tcPr marL="9555" marR="9555" marT="9555" marB="0" anchor="b">
                    <a:lnL>
                      <a:noFill/>
                    </a:lnL>
                    <a:lnR>
                      <a:noFill/>
                    </a:lnR>
                    <a:lnT>
                      <a:noFill/>
                    </a:lnT>
                    <a:lnB>
                      <a:noFill/>
                    </a:lnB>
                  </a:tcPr>
                </a:tc>
              </a:tr>
              <a:tr h="306786">
                <a:tc>
                  <a:txBody>
                    <a:bodyPr/>
                    <a:lstStyle/>
                    <a:p>
                      <a:pPr algn="l" fontAlgn="b"/>
                      <a:r>
                        <a:rPr lang="en-US" sz="1800" b="0" i="0" u="none" strike="noStrike">
                          <a:solidFill>
                            <a:srgbClr val="000000"/>
                          </a:solidFill>
                          <a:latin typeface="Verdana"/>
                        </a:rPr>
                        <a:t>Other Sci</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0</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12.2</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0</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NA</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NA</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NA</a:t>
                      </a:r>
                    </a:p>
                  </a:txBody>
                  <a:tcPr marL="9555" marR="9555" marT="9555" marB="0" anchor="b">
                    <a:lnL>
                      <a:noFill/>
                    </a:lnL>
                    <a:lnR>
                      <a:noFill/>
                    </a:lnR>
                    <a:lnT>
                      <a:noFill/>
                    </a:lnT>
                    <a:lnB>
                      <a:noFill/>
                    </a:lnB>
                  </a:tcPr>
                </a:tc>
              </a:tr>
              <a:tr h="613573">
                <a:tc>
                  <a:txBody>
                    <a:bodyPr/>
                    <a:lstStyle/>
                    <a:p>
                      <a:pPr algn="l" fontAlgn="b"/>
                      <a:r>
                        <a:rPr lang="en-US" sz="1800" b="0" i="0" u="none" strike="noStrike">
                          <a:solidFill>
                            <a:srgbClr val="000000"/>
                          </a:solidFill>
                          <a:latin typeface="Verdana"/>
                        </a:rPr>
                        <a:t>Transit/test flights</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8.6</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14.9</a:t>
                      </a:r>
                    </a:p>
                  </a:txBody>
                  <a:tcPr marL="9555" marR="9555" marT="9555" marB="0" anchor="b">
                    <a:lnL>
                      <a:noFill/>
                    </a:lnL>
                    <a:lnR>
                      <a:noFill/>
                    </a:lnR>
                    <a:lnT>
                      <a:noFill/>
                    </a:lnT>
                    <a:lnB>
                      <a:noFill/>
                    </a:lnB>
                  </a:tcPr>
                </a:tc>
                <a:tc>
                  <a:txBody>
                    <a:bodyPr/>
                    <a:lstStyle/>
                    <a:p>
                      <a:pPr algn="ctr" fontAlgn="b"/>
                      <a:r>
                        <a:rPr lang="en-US" sz="1800" b="0" i="0" u="none" strike="noStrike">
                          <a:solidFill>
                            <a:srgbClr val="000000"/>
                          </a:solidFill>
                          <a:latin typeface="Verdana"/>
                        </a:rPr>
                        <a:t>0</a:t>
                      </a:r>
                    </a:p>
                  </a:txBody>
                  <a:tcPr marL="9555" marR="9555" marT="9555" marB="0" anchor="b">
                    <a:lnL>
                      <a:noFill/>
                    </a:lnL>
                    <a:lnR>
                      <a:noFill/>
                    </a:lnR>
                    <a:lnT>
                      <a:noFill/>
                    </a:lnT>
                    <a:lnB>
                      <a:noFill/>
                    </a:lnB>
                  </a:tcPr>
                </a:tc>
                <a:tc>
                  <a:txBody>
                    <a:bodyPr/>
                    <a:lstStyle/>
                    <a:p>
                      <a:pPr algn="ctr" fontAlgn="b"/>
                      <a:r>
                        <a:rPr lang="en-US" sz="1800" b="0" i="0" u="none" strike="noStrike" dirty="0">
                          <a:solidFill>
                            <a:srgbClr val="000000"/>
                          </a:solidFill>
                          <a:latin typeface="Verdana"/>
                        </a:rPr>
                        <a:t>NA</a:t>
                      </a:r>
                    </a:p>
                  </a:txBody>
                  <a:tcPr marL="9555" marR="9555" marT="9555" marB="0" anchor="b">
                    <a:lnL>
                      <a:noFill/>
                    </a:lnL>
                    <a:lnR>
                      <a:noFill/>
                    </a:lnR>
                    <a:lnT>
                      <a:noFill/>
                    </a:lnT>
                    <a:lnB>
                      <a:noFill/>
                    </a:lnB>
                  </a:tcPr>
                </a:tc>
                <a:tc>
                  <a:txBody>
                    <a:bodyPr/>
                    <a:lstStyle/>
                    <a:p>
                      <a:pPr algn="ctr" fontAlgn="b"/>
                      <a:r>
                        <a:rPr lang="en-US" sz="1800" b="0" i="0" u="none" strike="noStrike" dirty="0">
                          <a:solidFill>
                            <a:srgbClr val="000000"/>
                          </a:solidFill>
                          <a:latin typeface="Verdana"/>
                        </a:rPr>
                        <a:t>NA</a:t>
                      </a:r>
                    </a:p>
                  </a:txBody>
                  <a:tcPr marL="9555" marR="9555" marT="9555" marB="0" anchor="b">
                    <a:lnL>
                      <a:noFill/>
                    </a:lnL>
                    <a:lnR>
                      <a:noFill/>
                    </a:lnR>
                    <a:lnT>
                      <a:noFill/>
                    </a:lnT>
                    <a:lnB>
                      <a:noFill/>
                    </a:lnB>
                  </a:tcPr>
                </a:tc>
                <a:tc>
                  <a:txBody>
                    <a:bodyPr/>
                    <a:lstStyle/>
                    <a:p>
                      <a:pPr algn="ctr" fontAlgn="b"/>
                      <a:r>
                        <a:rPr lang="en-US" sz="1800" b="0" i="0" u="none" strike="noStrike" dirty="0">
                          <a:solidFill>
                            <a:srgbClr val="000000"/>
                          </a:solidFill>
                          <a:latin typeface="Verdana"/>
                        </a:rPr>
                        <a:t>NA</a:t>
                      </a:r>
                    </a:p>
                  </a:txBody>
                  <a:tcPr marL="9555" marR="9555" marT="9555" marB="0" anchor="b">
                    <a:lnL>
                      <a:noFill/>
                    </a:lnL>
                    <a:lnR>
                      <a:noFill/>
                    </a:lnR>
                    <a:lnT>
                      <a:noFill/>
                    </a:lnT>
                    <a:lnB>
                      <a:noFill/>
                    </a:lnB>
                  </a:tcPr>
                </a:tc>
              </a:tr>
              <a:tr h="140712">
                <a:tc>
                  <a:txBody>
                    <a:bodyPr/>
                    <a:lstStyle/>
                    <a:p>
                      <a:pPr algn="l" fontAlgn="b"/>
                      <a:endParaRPr lang="en-US" sz="800" b="0" i="0" u="none" strike="noStrike">
                        <a:latin typeface="Verdana"/>
                      </a:endParaRPr>
                    </a:p>
                  </a:txBody>
                  <a:tcPr marL="9555" marR="9555" marT="9555" marB="0" anchor="b">
                    <a:lnL>
                      <a:noFill/>
                    </a:lnL>
                    <a:lnR>
                      <a:noFill/>
                    </a:lnR>
                    <a:lnT>
                      <a:noFill/>
                    </a:lnT>
                    <a:lnB>
                      <a:noFill/>
                    </a:lnB>
                  </a:tcPr>
                </a:tc>
                <a:tc>
                  <a:txBody>
                    <a:bodyPr/>
                    <a:lstStyle/>
                    <a:p>
                      <a:pPr algn="l" fontAlgn="b"/>
                      <a:endParaRPr lang="en-US" sz="800" b="0" i="0" u="none" strike="noStrike">
                        <a:latin typeface="Verdana"/>
                      </a:endParaRPr>
                    </a:p>
                  </a:txBody>
                  <a:tcPr marL="9555" marR="9555" marT="95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latin typeface="Verdana"/>
                      </a:endParaRPr>
                    </a:p>
                  </a:txBody>
                  <a:tcPr marL="9555" marR="9555" marT="95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latin typeface="Verdana"/>
                      </a:endParaRPr>
                    </a:p>
                  </a:txBody>
                  <a:tcPr marL="9555" marR="9555" marT="95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latin typeface="Verdana"/>
                      </a:endParaRPr>
                    </a:p>
                  </a:txBody>
                  <a:tcPr marL="9555" marR="9555" marT="9555" marB="0" anchor="b">
                    <a:lnL>
                      <a:noFill/>
                    </a:lnL>
                    <a:lnR>
                      <a:noFill/>
                    </a:lnR>
                    <a:lnT>
                      <a:noFill/>
                    </a:lnT>
                    <a:lnB>
                      <a:noFill/>
                    </a:lnB>
                  </a:tcPr>
                </a:tc>
                <a:tc>
                  <a:txBody>
                    <a:bodyPr/>
                    <a:lstStyle/>
                    <a:p>
                      <a:pPr algn="l" fontAlgn="b"/>
                      <a:endParaRPr lang="en-US" sz="800" b="0" i="0" u="none" strike="noStrike">
                        <a:latin typeface="Verdana"/>
                      </a:endParaRPr>
                    </a:p>
                  </a:txBody>
                  <a:tcPr marL="9555" marR="9555" marT="9555" marB="0" anchor="b">
                    <a:lnL>
                      <a:noFill/>
                    </a:lnL>
                    <a:lnR>
                      <a:noFill/>
                    </a:lnR>
                    <a:lnT>
                      <a:noFill/>
                    </a:lnT>
                    <a:lnB>
                      <a:noFill/>
                    </a:lnB>
                  </a:tcPr>
                </a:tc>
                <a:tc>
                  <a:txBody>
                    <a:bodyPr/>
                    <a:lstStyle/>
                    <a:p>
                      <a:pPr algn="l" fontAlgn="b"/>
                      <a:endParaRPr lang="en-US" sz="800" b="0" i="0" u="none" strike="noStrike">
                        <a:latin typeface="Verdana"/>
                      </a:endParaRPr>
                    </a:p>
                  </a:txBody>
                  <a:tcPr marL="9555" marR="9555" marT="9555" marB="0" anchor="b">
                    <a:lnL>
                      <a:noFill/>
                    </a:lnL>
                    <a:lnR>
                      <a:noFill/>
                    </a:lnR>
                    <a:lnT>
                      <a:noFill/>
                    </a:lnT>
                    <a:lnB>
                      <a:noFill/>
                    </a:lnB>
                  </a:tcPr>
                </a:tc>
              </a:tr>
              <a:tr h="306786">
                <a:tc>
                  <a:txBody>
                    <a:bodyPr/>
                    <a:lstStyle/>
                    <a:p>
                      <a:pPr algn="l" fontAlgn="b"/>
                      <a:r>
                        <a:rPr lang="en-US" sz="1800" b="0" i="0" u="none" strike="noStrike">
                          <a:solidFill>
                            <a:srgbClr val="000000"/>
                          </a:solidFill>
                          <a:latin typeface="Verdana"/>
                        </a:rPr>
                        <a:t>     TOTAL </a:t>
                      </a:r>
                    </a:p>
                  </a:txBody>
                  <a:tcPr marL="9555" marR="9555" marT="955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1" i="0" u="none" strike="noStrike" dirty="0">
                          <a:solidFill>
                            <a:srgbClr val="000000"/>
                          </a:solidFill>
                          <a:latin typeface="Verdana"/>
                        </a:rPr>
                        <a:t>121.7</a:t>
                      </a:r>
                    </a:p>
                  </a:txBody>
                  <a:tcPr marL="9555" marR="9555" marT="9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00"/>
                          </a:solidFill>
                          <a:latin typeface="Verdana"/>
                        </a:rPr>
                        <a:t>138.9</a:t>
                      </a:r>
                    </a:p>
                  </a:txBody>
                  <a:tcPr marL="9555" marR="9555" marT="9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00"/>
                          </a:solidFill>
                          <a:latin typeface="Verdana"/>
                        </a:rPr>
                        <a:t>28.4</a:t>
                      </a:r>
                    </a:p>
                  </a:txBody>
                  <a:tcPr marL="9555" marR="9555" marT="95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Verdana"/>
                        </a:rPr>
                        <a:t> </a:t>
                      </a:r>
                    </a:p>
                  </a:txBody>
                  <a:tcPr marL="9555" marR="9555" marT="955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800" b="0" i="0" u="none" strike="noStrike">
                        <a:solidFill>
                          <a:srgbClr val="000000"/>
                        </a:solidFill>
                        <a:latin typeface="Verdana"/>
                      </a:endParaRPr>
                    </a:p>
                  </a:txBody>
                  <a:tcPr marL="9555" marR="9555" marT="9555" marB="0" anchor="b">
                    <a:lnL>
                      <a:noFill/>
                    </a:lnL>
                    <a:lnR>
                      <a:noFill/>
                    </a:lnR>
                    <a:lnT>
                      <a:noFill/>
                    </a:lnT>
                    <a:lnB>
                      <a:noFill/>
                    </a:lnB>
                  </a:tcPr>
                </a:tc>
                <a:tc>
                  <a:txBody>
                    <a:bodyPr/>
                    <a:lstStyle/>
                    <a:p>
                      <a:pPr algn="ctr" fontAlgn="b"/>
                      <a:endParaRPr lang="en-US" sz="1800" b="0" i="0" u="none" strike="noStrike" dirty="0">
                        <a:solidFill>
                          <a:srgbClr val="000000"/>
                        </a:solidFill>
                        <a:latin typeface="Verdana"/>
                      </a:endParaRPr>
                    </a:p>
                  </a:txBody>
                  <a:tcPr marL="9555" marR="9555" marT="9555" marB="0" anchor="b">
                    <a:lnL>
                      <a:noFill/>
                    </a:lnL>
                    <a:lnR>
                      <a:noFill/>
                    </a:lnR>
                    <a:lnT>
                      <a:noFill/>
                    </a:lnT>
                    <a:lnB>
                      <a:noFill/>
                    </a:lnB>
                  </a:tcPr>
                </a:tc>
              </a:tr>
            </a:tbl>
          </a:graphicData>
        </a:graphic>
      </p:graphicFrame>
      <p:sp>
        <p:nvSpPr>
          <p:cNvPr id="43090" name="TextBox 5"/>
          <p:cNvSpPr txBox="1">
            <a:spLocks noChangeArrowheads="1"/>
          </p:cNvSpPr>
          <p:nvPr/>
        </p:nvSpPr>
        <p:spPr bwMode="auto">
          <a:xfrm>
            <a:off x="825500" y="5629275"/>
            <a:ext cx="3543300" cy="830263"/>
          </a:xfrm>
          <a:prstGeom prst="rect">
            <a:avLst/>
          </a:prstGeom>
          <a:solidFill>
            <a:srgbClr val="75E1D8">
              <a:alpha val="63921"/>
            </a:srgbClr>
          </a:solidFill>
          <a:ln w="9525">
            <a:noFill/>
            <a:miter lim="800000"/>
            <a:headEnd/>
            <a:tailEnd/>
          </a:ln>
        </p:spPr>
        <p:txBody>
          <a:bodyPr>
            <a:spAutoFit/>
          </a:bodyPr>
          <a:lstStyle/>
          <a:p>
            <a:pPr algn="ctr"/>
            <a:r>
              <a:rPr lang="en-US" sz="1600">
                <a:latin typeface="Calibri" pitchFamily="34" charset="0"/>
              </a:rPr>
              <a:t>Coordination of a combined 5 NASA and NOAA aircraft in Hurricane Karl on 16 September 2010 at ~1955 UTC</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703388" y="0"/>
            <a:ext cx="6259512" cy="387350"/>
          </a:xfrm>
          <a:prstGeom prst="rect">
            <a:avLst/>
          </a:prstGeom>
          <a:noFill/>
          <a:ln w="9525">
            <a:noFill/>
            <a:miter lim="800000"/>
            <a:headEnd/>
            <a:tailEnd/>
          </a:ln>
        </p:spPr>
        <p:txBody>
          <a:bodyPr lIns="82058" tIns="41029" rIns="82058" bIns="41029">
            <a:prstTxWarp prst="textNoShape">
              <a:avLst/>
            </a:prstTxWarp>
            <a:spAutoFit/>
          </a:bodyPr>
          <a:lstStyle/>
          <a:p>
            <a:pPr defTabSz="820738"/>
            <a:r>
              <a:rPr lang="en-US" b="1">
                <a:solidFill>
                  <a:schemeClr val="bg1"/>
                </a:solidFill>
                <a:latin typeface="Helvetica" charset="0"/>
                <a:ea typeface="ＭＳ Ｐゴシック" charset="-128"/>
                <a:cs typeface="ＭＳ Ｐゴシック" charset="-128"/>
              </a:rPr>
              <a:t>Hurricane and Severe Storm Sentinel</a:t>
            </a:r>
          </a:p>
        </p:txBody>
      </p:sp>
      <p:sp>
        <p:nvSpPr>
          <p:cNvPr id="1441795" name="Text Box 3"/>
          <p:cNvSpPr txBox="1">
            <a:spLocks noChangeArrowheads="1"/>
          </p:cNvSpPr>
          <p:nvPr/>
        </p:nvSpPr>
        <p:spPr bwMode="auto">
          <a:xfrm>
            <a:off x="373063" y="1550409"/>
            <a:ext cx="4267200" cy="1638300"/>
          </a:xfrm>
          <a:prstGeom prst="rect">
            <a:avLst/>
          </a:prstGeom>
          <a:solidFill>
            <a:schemeClr val="bg1"/>
          </a:solidFill>
          <a:ln w="9525">
            <a:solidFill>
              <a:schemeClr val="tx1"/>
            </a:solidFill>
            <a:miter lim="800000"/>
            <a:headEnd/>
            <a:tailEnd/>
          </a:ln>
          <a:effectLst>
            <a:outerShdw blurRad="63500" dist="107763" dir="2700000" algn="ctr" rotWithShape="0">
              <a:srgbClr val="000000">
                <a:alpha val="74998"/>
              </a:srgbClr>
            </a:outerShdw>
          </a:effectLst>
        </p:spPr>
        <p:txBody>
          <a:bodyPr lIns="82058" tIns="41029" rIns="82058" bIns="41029">
            <a:prstTxWarp prst="textNoShape">
              <a:avLst/>
            </a:prstTxWarp>
            <a:spAutoFit/>
          </a:bodyPr>
          <a:lstStyle/>
          <a:p>
            <a:pPr marL="106363" indent="-106363" defTabSz="820738" eaLnBrk="1" hangingPunct="1">
              <a:spcBef>
                <a:spcPct val="20000"/>
              </a:spcBef>
              <a:buClr>
                <a:schemeClr val="bg1"/>
              </a:buClr>
              <a:buFont typeface="Wingdings" pitchFamily="-106" charset="2"/>
              <a:buNone/>
              <a:defRPr/>
            </a:pPr>
            <a:r>
              <a:rPr lang="en-US" sz="1100" b="1" dirty="0">
                <a:latin typeface="Arial" pitchFamily="-106" charset="0"/>
                <a:ea typeface="ＭＳ Ｐゴシック" pitchFamily="-106" charset="-128"/>
                <a:cs typeface="ＭＳ Ｐゴシック" pitchFamily="-106" charset="-128"/>
              </a:rPr>
              <a:t>Science Goal: </a:t>
            </a:r>
          </a:p>
          <a:p>
            <a:pPr marL="106363" indent="-106363" defTabSz="820738" eaLnBrk="1" hangingPunct="1">
              <a:spcBef>
                <a:spcPct val="20000"/>
              </a:spcBef>
              <a:buClr>
                <a:schemeClr val="bg1"/>
              </a:buClr>
              <a:buFont typeface="Wingdings" pitchFamily="-106" charset="2"/>
              <a:buNone/>
              <a:defRPr/>
            </a:pPr>
            <a:r>
              <a:rPr lang="en-US" sz="1100" dirty="0">
                <a:latin typeface="Arial" pitchFamily="-106" charset="0"/>
                <a:ea typeface="ＭＳ Ｐゴシック" pitchFamily="-106" charset="-128"/>
                <a:cs typeface="ＭＳ Ｐゴシック" pitchFamily="-106" charset="-128"/>
              </a:rPr>
              <a:t>	To</a:t>
            </a:r>
            <a:r>
              <a:rPr lang="en-US" sz="1100" b="1" dirty="0">
                <a:latin typeface="Arial" pitchFamily="-106" charset="0"/>
                <a:ea typeface="ＭＳ Ｐゴシック" pitchFamily="-106" charset="-128"/>
                <a:cs typeface="ＭＳ Ｐゴシック" pitchFamily="-106" charset="-128"/>
              </a:rPr>
              <a:t> </a:t>
            </a:r>
            <a:r>
              <a:rPr lang="en-US" sz="1100" dirty="0">
                <a:latin typeface="Arial" pitchFamily="-106" charset="0"/>
                <a:ea typeface="ＭＳ Ｐゴシック" pitchFamily="-106" charset="-128"/>
                <a:cs typeface="ＭＳ Ｐゴシック" pitchFamily="-106" charset="-128"/>
              </a:rPr>
              <a:t>understand hurricane genesis and intensification.</a:t>
            </a:r>
          </a:p>
          <a:p>
            <a:pPr marL="106363" indent="-106363" defTabSz="820738" eaLnBrk="1" hangingPunct="1">
              <a:spcBef>
                <a:spcPct val="20000"/>
              </a:spcBef>
              <a:buClr>
                <a:schemeClr val="bg1"/>
              </a:buClr>
              <a:buFont typeface="Wingdings" pitchFamily="-106" charset="2"/>
              <a:buNone/>
              <a:defRPr/>
            </a:pPr>
            <a:r>
              <a:rPr lang="en-US" sz="1100" b="1" dirty="0">
                <a:latin typeface="Arial" pitchFamily="-106" charset="0"/>
                <a:ea typeface="ＭＳ Ｐゴシック" pitchFamily="-106" charset="-128"/>
                <a:cs typeface="ＭＳ Ｐゴシック" pitchFamily="-106" charset="-128"/>
              </a:rPr>
              <a:t>Key Science Questions:</a:t>
            </a:r>
          </a:p>
          <a:p>
            <a:pPr marL="106363" indent="-106363" defTabSz="820738" eaLnBrk="1" hangingPunct="1">
              <a:spcBef>
                <a:spcPct val="20000"/>
              </a:spcBef>
              <a:buFont typeface="Times" pitchFamily="-106" charset="0"/>
              <a:buChar char="•"/>
              <a:defRPr/>
            </a:pPr>
            <a:r>
              <a:rPr lang="en-US" sz="1100" dirty="0">
                <a:latin typeface="Arial" pitchFamily="-106" charset="0"/>
                <a:ea typeface="ＭＳ Ｐゴシック" pitchFamily="-106" charset="-128"/>
                <a:cs typeface="ＭＳ Ｐゴシック" pitchFamily="-106" charset="-128"/>
              </a:rPr>
              <a:t>How do hurricanes form?</a:t>
            </a:r>
          </a:p>
          <a:p>
            <a:pPr marL="106363" indent="-106363" defTabSz="820738" eaLnBrk="1" hangingPunct="1">
              <a:spcBef>
                <a:spcPct val="20000"/>
              </a:spcBef>
              <a:buFont typeface="Times" pitchFamily="-106" charset="0"/>
              <a:buChar char="•"/>
              <a:defRPr/>
            </a:pPr>
            <a:r>
              <a:rPr lang="en-US" sz="1100" dirty="0">
                <a:latin typeface="Arial" pitchFamily="-106" charset="0"/>
                <a:ea typeface="ＭＳ Ｐゴシック" pitchFamily="-106" charset="-128"/>
                <a:cs typeface="ＭＳ Ｐゴシック" pitchFamily="-106" charset="-128"/>
              </a:rPr>
              <a:t>What causes rapid intensity changes?</a:t>
            </a:r>
          </a:p>
          <a:p>
            <a:pPr marL="106363" indent="-106363" defTabSz="820738" eaLnBrk="1" hangingPunct="1">
              <a:spcBef>
                <a:spcPct val="20000"/>
              </a:spcBef>
              <a:buFont typeface="Times" pitchFamily="-106" charset="0"/>
              <a:buChar char="•"/>
              <a:defRPr/>
            </a:pPr>
            <a:r>
              <a:rPr lang="en-US" sz="1100" dirty="0">
                <a:latin typeface="Arial" pitchFamily="-106" charset="0"/>
                <a:ea typeface="ＭＳ Ｐゴシック" pitchFamily="-106" charset="-128"/>
                <a:cs typeface="ＭＳ Ｐゴシック" pitchFamily="-106" charset="-128"/>
              </a:rPr>
              <a:t>How are </a:t>
            </a:r>
            <a:r>
              <a:rPr lang="en-US" sz="1100" dirty="0">
                <a:latin typeface="Arial" pitchFamily="-106" charset="0"/>
              </a:rPr>
              <a:t>intensity changes after formation related to upper-</a:t>
            </a:r>
            <a:r>
              <a:rPr lang="en-US" sz="1100" dirty="0" err="1">
                <a:latin typeface="Arial" pitchFamily="-106" charset="0"/>
              </a:rPr>
              <a:t>tropospheric</a:t>
            </a:r>
            <a:r>
              <a:rPr lang="en-US" sz="1100" dirty="0">
                <a:latin typeface="Arial" pitchFamily="-106" charset="0"/>
              </a:rPr>
              <a:t> flow features?</a:t>
            </a:r>
            <a:endParaRPr lang="en-US" sz="1100" dirty="0">
              <a:latin typeface="Arial" pitchFamily="-106" charset="0"/>
              <a:ea typeface="ＭＳ Ｐゴシック" pitchFamily="-106" charset="-128"/>
              <a:cs typeface="ＭＳ Ｐゴシック" pitchFamily="-106" charset="-128"/>
            </a:endParaRPr>
          </a:p>
          <a:p>
            <a:pPr marL="106363" indent="-106363" defTabSz="820738" eaLnBrk="1" hangingPunct="1">
              <a:spcBef>
                <a:spcPct val="20000"/>
              </a:spcBef>
              <a:buFont typeface="Times" pitchFamily="-106" charset="0"/>
              <a:buChar char="•"/>
              <a:defRPr/>
            </a:pPr>
            <a:r>
              <a:rPr lang="en-US" sz="1100" dirty="0">
                <a:latin typeface="Arial" pitchFamily="-106" charset="0"/>
                <a:ea typeface="ＭＳ Ｐゴシック" pitchFamily="-106" charset="-128"/>
                <a:cs typeface="ＭＳ Ｐゴシック" pitchFamily="-106" charset="-128"/>
              </a:rPr>
              <a:t>What’s the role of the Saharan Air Layer?</a:t>
            </a:r>
          </a:p>
        </p:txBody>
      </p:sp>
      <p:sp>
        <p:nvSpPr>
          <p:cNvPr id="1441796" name="Text Box 4"/>
          <p:cNvSpPr txBox="1">
            <a:spLocks noChangeArrowheads="1"/>
          </p:cNvSpPr>
          <p:nvPr/>
        </p:nvSpPr>
        <p:spPr bwMode="auto">
          <a:xfrm>
            <a:off x="373063" y="3346191"/>
            <a:ext cx="4267200" cy="1144688"/>
          </a:xfrm>
          <a:prstGeom prst="rect">
            <a:avLst/>
          </a:prstGeom>
          <a:solidFill>
            <a:schemeClr val="bg1"/>
          </a:solidFill>
          <a:ln w="9525">
            <a:solidFill>
              <a:schemeClr val="tx1"/>
            </a:solidFill>
            <a:miter lim="800000"/>
            <a:headEnd/>
            <a:tailEnd/>
          </a:ln>
          <a:effectLst>
            <a:outerShdw blurRad="63500" dist="107763" dir="2700000" algn="ctr" rotWithShape="0">
              <a:srgbClr val="000000">
                <a:alpha val="74998"/>
              </a:srgbClr>
            </a:outerShdw>
          </a:effectLst>
        </p:spPr>
        <p:txBody>
          <a:bodyPr wrap="square" lIns="82058" tIns="41029" rIns="82058" bIns="41029">
            <a:prstTxWarp prst="textNoShape">
              <a:avLst/>
            </a:prstTxWarp>
            <a:spAutoFit/>
          </a:bodyPr>
          <a:lstStyle/>
          <a:p>
            <a:pPr marL="106363" indent="-106363" defTabSz="820738" eaLnBrk="1" hangingPunct="1">
              <a:spcBef>
                <a:spcPct val="20000"/>
              </a:spcBef>
              <a:buClr>
                <a:schemeClr val="bg1"/>
              </a:buClr>
              <a:buFont typeface="Wingdings" pitchFamily="-106" charset="2"/>
              <a:buNone/>
              <a:defRPr/>
            </a:pPr>
            <a:r>
              <a:rPr lang="en-US" sz="1100" b="1" dirty="0" smtClean="0">
                <a:latin typeface="Arial" pitchFamily="-106" charset="0"/>
                <a:ea typeface="ＭＳ Ｐゴシック" pitchFamily="-106" charset="-128"/>
                <a:cs typeface="ＭＳ Ｐゴシック" pitchFamily="-106" charset="-128"/>
              </a:rPr>
              <a:t>Key Elements:</a:t>
            </a:r>
          </a:p>
          <a:p>
            <a:pPr marL="106363" indent="-106363" defTabSz="820738" eaLnBrk="1" hangingPunct="1">
              <a:spcBef>
                <a:spcPct val="20000"/>
              </a:spcBef>
              <a:buFont typeface="Times" pitchFamily="-106" charset="0"/>
              <a:buChar char="•"/>
              <a:defRPr/>
            </a:pPr>
            <a:r>
              <a:rPr lang="en-US" sz="1000" dirty="0" smtClean="0">
                <a:latin typeface="Arial" pitchFamily="-106" charset="0"/>
                <a:ea typeface="ＭＳ Ｐゴシック" pitchFamily="-106" charset="-128"/>
                <a:cs typeface="ＭＳ Ｐゴシック" pitchFamily="-106" charset="-128"/>
              </a:rPr>
              <a:t>Part of NASA’s Earth Venture program</a:t>
            </a:r>
          </a:p>
          <a:p>
            <a:pPr marL="106363" indent="-106363" defTabSz="820738" eaLnBrk="1" hangingPunct="1">
              <a:spcBef>
                <a:spcPct val="20000"/>
              </a:spcBef>
              <a:buFont typeface="Times" pitchFamily="-106" charset="0"/>
              <a:buChar char="•"/>
              <a:defRPr/>
            </a:pPr>
            <a:r>
              <a:rPr lang="en-US" sz="1000" dirty="0" smtClean="0">
                <a:latin typeface="Arial" pitchFamily="-106" charset="0"/>
                <a:ea typeface="ＭＳ Ｐゴシック" pitchFamily="-106" charset="-128"/>
                <a:cs typeface="ＭＳ Ｐゴシック" pitchFamily="-106" charset="-128"/>
              </a:rPr>
              <a:t>Two Global Hawk aircraft, one to sample the environment, the other over storm</a:t>
            </a:r>
          </a:p>
          <a:p>
            <a:pPr marL="106363" indent="-106363" defTabSz="820738" eaLnBrk="1" hangingPunct="1">
              <a:spcBef>
                <a:spcPct val="20000"/>
              </a:spcBef>
              <a:buFont typeface="Times" pitchFamily="-106" charset="0"/>
              <a:buChar char="•"/>
              <a:defRPr/>
            </a:pPr>
            <a:r>
              <a:rPr lang="en-US" sz="1000" dirty="0" smtClean="0">
                <a:latin typeface="Arial" pitchFamily="-106" charset="0"/>
                <a:ea typeface="ＭＳ Ｐゴシック" pitchFamily="-106" charset="-128"/>
                <a:cs typeface="ＭＳ Ｐゴシック" pitchFamily="-106" charset="-128"/>
              </a:rPr>
              <a:t>Three one-month deployments in 2012-2014</a:t>
            </a:r>
          </a:p>
          <a:p>
            <a:pPr marL="106363" indent="-106363" defTabSz="820738" eaLnBrk="1" hangingPunct="1">
              <a:spcBef>
                <a:spcPct val="20000"/>
              </a:spcBef>
              <a:buFont typeface="Times" pitchFamily="-106" charset="0"/>
              <a:buChar char="•"/>
              <a:defRPr/>
            </a:pPr>
            <a:r>
              <a:rPr lang="en-US" sz="1000" dirty="0" smtClean="0">
                <a:latin typeface="Arial" pitchFamily="-106" charset="0"/>
                <a:ea typeface="ＭＳ Ｐゴシック" pitchFamily="-106" charset="-128"/>
                <a:cs typeface="ＭＳ Ｐゴシック" pitchFamily="-106" charset="-128"/>
              </a:rPr>
              <a:t>Deployment from the East Coast (likely Wallops Flight Facility)</a:t>
            </a:r>
            <a:endParaRPr lang="en-US" sz="1000" dirty="0">
              <a:latin typeface="Arial" pitchFamily="-106" charset="0"/>
              <a:ea typeface="ＭＳ Ｐゴシック" pitchFamily="-106" charset="-128"/>
              <a:cs typeface="ＭＳ Ｐゴシック" pitchFamily="-106" charset="-128"/>
            </a:endParaRPr>
          </a:p>
        </p:txBody>
      </p:sp>
      <p:sp>
        <p:nvSpPr>
          <p:cNvPr id="18439" name="Rectangle 15"/>
          <p:cNvSpPr>
            <a:spLocks noChangeArrowheads="1"/>
          </p:cNvSpPr>
          <p:nvPr/>
        </p:nvSpPr>
        <p:spPr bwMode="auto">
          <a:xfrm>
            <a:off x="7799388" y="65088"/>
            <a:ext cx="1231900" cy="493712"/>
          </a:xfrm>
          <a:prstGeom prst="rect">
            <a:avLst/>
          </a:prstGeom>
          <a:noFill/>
          <a:ln w="9525">
            <a:noFill/>
            <a:miter lim="800000"/>
            <a:headEnd/>
            <a:tailEnd/>
          </a:ln>
        </p:spPr>
        <p:txBody>
          <a:bodyPr lIns="82058" tIns="41029" rIns="82058" bIns="41029">
            <a:prstTxWarp prst="textNoShape">
              <a:avLst/>
            </a:prstTxWarp>
            <a:spAutoFit/>
          </a:bodyPr>
          <a:lstStyle/>
          <a:p>
            <a:pPr algn="r" defTabSz="820738"/>
            <a:r>
              <a:rPr lang="en-US" sz="2700" b="1">
                <a:solidFill>
                  <a:schemeClr val="bg1"/>
                </a:solidFill>
                <a:latin typeface="Helvetica" charset="0"/>
                <a:ea typeface="ＭＳ Ｐゴシック" charset="-128"/>
                <a:cs typeface="ＭＳ Ｐゴシック" charset="-128"/>
              </a:rPr>
              <a:t>HS</a:t>
            </a:r>
            <a:r>
              <a:rPr lang="en-US" sz="2700" b="1" baseline="30000">
                <a:solidFill>
                  <a:schemeClr val="bg1"/>
                </a:solidFill>
                <a:latin typeface="Helvetica" charset="0"/>
                <a:ea typeface="ＭＳ Ｐゴシック" charset="-128"/>
                <a:cs typeface="ＭＳ Ｐゴシック" charset="-128"/>
              </a:rPr>
              <a:t>3</a:t>
            </a:r>
            <a:endParaRPr lang="en-US" sz="2700" b="1">
              <a:solidFill>
                <a:schemeClr val="bg1"/>
              </a:solidFill>
              <a:latin typeface="Helvetica" charset="0"/>
              <a:ea typeface="ＭＳ Ｐゴシック" charset="-128"/>
              <a:cs typeface="ＭＳ Ｐゴシック" charset="-128"/>
            </a:endParaRPr>
          </a:p>
        </p:txBody>
      </p:sp>
      <p:sp>
        <p:nvSpPr>
          <p:cNvPr id="18441" name="Rectangle 17"/>
          <p:cNvSpPr>
            <a:spLocks noChangeArrowheads="1"/>
          </p:cNvSpPr>
          <p:nvPr/>
        </p:nvSpPr>
        <p:spPr bwMode="auto">
          <a:xfrm>
            <a:off x="0" y="0"/>
            <a:ext cx="9144000" cy="1316038"/>
          </a:xfrm>
          <a:prstGeom prst="rect">
            <a:avLst/>
          </a:prstGeom>
          <a:solidFill>
            <a:srgbClr val="000000"/>
          </a:solidFill>
          <a:ln w="9525">
            <a:noFill/>
            <a:miter lim="800000"/>
            <a:headEnd/>
            <a:tailEnd/>
          </a:ln>
        </p:spPr>
        <p:txBody>
          <a:bodyPr wrap="none" anchor="ctr">
            <a:prstTxWarp prst="textNoShape">
              <a:avLst/>
            </a:prstTxWarp>
          </a:bodyPr>
          <a:lstStyle/>
          <a:p>
            <a:endParaRPr lang="en-US"/>
          </a:p>
        </p:txBody>
      </p:sp>
      <p:pic>
        <p:nvPicPr>
          <p:cNvPr id="18443" name="Picture 19"/>
          <p:cNvPicPr>
            <a:picLocks noChangeAspect="1" noChangeArrowheads="1"/>
          </p:cNvPicPr>
          <p:nvPr/>
        </p:nvPicPr>
        <p:blipFill>
          <a:blip r:embed="rId3"/>
          <a:srcRect/>
          <a:stretch>
            <a:fillRect/>
          </a:stretch>
        </p:blipFill>
        <p:spPr bwMode="auto">
          <a:xfrm>
            <a:off x="50800" y="52388"/>
            <a:ext cx="549275" cy="495300"/>
          </a:xfrm>
          <a:prstGeom prst="rect">
            <a:avLst/>
          </a:prstGeom>
          <a:noFill/>
          <a:ln w="9525">
            <a:noFill/>
            <a:miter lim="800000"/>
            <a:headEnd/>
            <a:tailEnd/>
          </a:ln>
        </p:spPr>
      </p:pic>
      <p:pic>
        <p:nvPicPr>
          <p:cNvPr id="18444" name="Picture 20" descr="GlobalHawk"/>
          <p:cNvPicPr>
            <a:picLocks noChangeAspect="1" noChangeArrowheads="1"/>
          </p:cNvPicPr>
          <p:nvPr/>
        </p:nvPicPr>
        <p:blipFill>
          <a:blip r:embed="rId4"/>
          <a:srcRect l="4167" t="18114" r="8333" b="20302"/>
          <a:stretch>
            <a:fillRect/>
          </a:stretch>
        </p:blipFill>
        <p:spPr bwMode="auto">
          <a:xfrm>
            <a:off x="443153" y="0"/>
            <a:ext cx="1412875" cy="1177925"/>
          </a:xfrm>
          <a:prstGeom prst="rect">
            <a:avLst/>
          </a:prstGeom>
          <a:noFill/>
          <a:ln w="9525">
            <a:noFill/>
            <a:miter lim="800000"/>
            <a:headEnd/>
            <a:tailEnd/>
          </a:ln>
        </p:spPr>
      </p:pic>
      <p:sp>
        <p:nvSpPr>
          <p:cNvPr id="18446" name="Rectangle 24"/>
          <p:cNvSpPr>
            <a:spLocks noGrp="1" noChangeArrowheads="1"/>
          </p:cNvSpPr>
          <p:nvPr>
            <p:ph type="title" idx="4294967295"/>
          </p:nvPr>
        </p:nvSpPr>
        <p:spPr>
          <a:xfrm>
            <a:off x="1882775" y="609600"/>
            <a:ext cx="7566025" cy="458788"/>
          </a:xfrm>
        </p:spPr>
        <p:txBody>
          <a:bodyPr>
            <a:normAutofit fontScale="90000"/>
          </a:bodyPr>
          <a:lstStyle/>
          <a:p>
            <a:pPr algn="ctr" eaLnBrk="1" hangingPunct="1"/>
            <a:r>
              <a:rPr lang="en-US" sz="2800" dirty="0">
                <a:solidFill>
                  <a:schemeClr val="tx2">
                    <a:lumMod val="20000"/>
                    <a:lumOff val="80000"/>
                  </a:schemeClr>
                </a:solidFill>
                <a:latin typeface="Helvetica" charset="0"/>
              </a:rPr>
              <a:t>Hurricane and Severe Storm Sentinel</a:t>
            </a:r>
            <a:r>
              <a:rPr lang="en-US" sz="2800" dirty="0" smtClean="0">
                <a:solidFill>
                  <a:schemeClr val="tx2">
                    <a:lumMod val="20000"/>
                    <a:lumOff val="80000"/>
                  </a:schemeClr>
                </a:solidFill>
                <a:latin typeface="Helvetica" charset="0"/>
              </a:rPr>
              <a:t> (</a:t>
            </a:r>
            <a:r>
              <a:rPr lang="en-US" sz="2700" dirty="0" smtClean="0">
                <a:solidFill>
                  <a:schemeClr val="tx2">
                    <a:lumMod val="20000"/>
                    <a:lumOff val="80000"/>
                  </a:schemeClr>
                </a:solidFill>
                <a:latin typeface="Helvetica" charset="0"/>
              </a:rPr>
              <a:t>HS3)</a:t>
            </a:r>
            <a:endParaRPr lang="en-US" dirty="0">
              <a:solidFill>
                <a:schemeClr val="tx2">
                  <a:lumMod val="20000"/>
                  <a:lumOff val="80000"/>
                </a:schemeClr>
              </a:solidFill>
            </a:endParaRPr>
          </a:p>
        </p:txBody>
      </p:sp>
      <p:sp>
        <p:nvSpPr>
          <p:cNvPr id="1441817" name="Text Box 25"/>
          <p:cNvSpPr txBox="1">
            <a:spLocks noChangeArrowheads="1"/>
          </p:cNvSpPr>
          <p:nvPr/>
        </p:nvSpPr>
        <p:spPr bwMode="auto">
          <a:xfrm>
            <a:off x="4928913" y="1608138"/>
            <a:ext cx="3835400" cy="2080329"/>
          </a:xfrm>
          <a:prstGeom prst="rect">
            <a:avLst/>
          </a:prstGeom>
          <a:solidFill>
            <a:schemeClr val="bg1"/>
          </a:solidFill>
          <a:ln w="9525">
            <a:solidFill>
              <a:schemeClr val="tx1"/>
            </a:solidFill>
            <a:miter lim="800000"/>
            <a:headEnd/>
            <a:tailEnd/>
          </a:ln>
          <a:effectLst>
            <a:outerShdw blurRad="63500" dist="107763" dir="2700000" algn="ctr" rotWithShape="0">
              <a:srgbClr val="000000">
                <a:alpha val="74998"/>
              </a:srgbClr>
            </a:outerShdw>
          </a:effectLst>
        </p:spPr>
        <p:txBody>
          <a:bodyPr wrap="square" lIns="82058" tIns="41029" rIns="82058" bIns="41029">
            <a:prstTxWarp prst="textNoShape">
              <a:avLst/>
            </a:prstTxWarp>
            <a:spAutoFit/>
          </a:bodyPr>
          <a:lstStyle/>
          <a:p>
            <a:pPr marL="106363" indent="-106363" defTabSz="820738" eaLnBrk="1" hangingPunct="1">
              <a:spcBef>
                <a:spcPct val="20000"/>
              </a:spcBef>
              <a:buClr>
                <a:schemeClr val="bg1"/>
              </a:buClr>
              <a:buFont typeface="Wingdings" pitchFamily="-106" charset="2"/>
              <a:buNone/>
              <a:defRPr/>
            </a:pPr>
            <a:r>
              <a:rPr lang="en-US" sz="1100" b="1" u="sng" dirty="0" smtClean="0">
                <a:latin typeface="Arial" pitchFamily="-106" charset="0"/>
                <a:ea typeface="ＭＳ Ｐゴシック" pitchFamily="-106" charset="-128"/>
                <a:cs typeface="ＭＳ Ｐゴシック" pitchFamily="-106" charset="-128"/>
              </a:rPr>
              <a:t>Two Global Hawk (GH) aircraft</a:t>
            </a:r>
          </a:p>
          <a:p>
            <a:pPr marL="106363" indent="-106363" defTabSz="820738">
              <a:spcBef>
                <a:spcPct val="20000"/>
              </a:spcBef>
              <a:defRPr/>
            </a:pPr>
            <a:r>
              <a:rPr lang="en-US" sz="1100" b="1" dirty="0" smtClean="0">
                <a:latin typeface="Arial" pitchFamily="-106" charset="0"/>
              </a:rPr>
              <a:t>Environment GH</a:t>
            </a:r>
            <a:r>
              <a:rPr lang="en-US" sz="1100" b="1" dirty="0">
                <a:latin typeface="Arial" pitchFamily="-106" charset="0"/>
                <a:ea typeface="ＭＳ Ｐゴシック" pitchFamily="-106" charset="-128"/>
                <a:cs typeface="ＭＳ Ｐゴシック" pitchFamily="-106" charset="-128"/>
              </a:rPr>
              <a:t> instrumentation</a:t>
            </a:r>
            <a:endParaRPr lang="en-US" sz="1100" b="1" dirty="0" smtClean="0">
              <a:latin typeface="Arial" pitchFamily="-106" charset="0"/>
            </a:endParaRPr>
          </a:p>
          <a:p>
            <a:pPr marL="106363" indent="-106363" defTabSz="820738">
              <a:spcBef>
                <a:spcPct val="20000"/>
              </a:spcBef>
              <a:buFont typeface="Times" pitchFamily="-106" charset="0"/>
              <a:buChar char="•"/>
              <a:defRPr/>
            </a:pPr>
            <a:r>
              <a:rPr lang="en-US" sz="1100" dirty="0" err="1" smtClean="0">
                <a:latin typeface="Arial" pitchFamily="-106" charset="0"/>
              </a:rPr>
              <a:t>TWiLiTE</a:t>
            </a:r>
            <a:r>
              <a:rPr lang="en-US" sz="1100" dirty="0" smtClean="0">
                <a:latin typeface="Arial" pitchFamily="-106" charset="0"/>
              </a:rPr>
              <a:t> (direct detection wind </a:t>
            </a:r>
            <a:r>
              <a:rPr lang="en-US" sz="1100" dirty="0" err="1" smtClean="0">
                <a:latin typeface="Arial" pitchFamily="-106" charset="0"/>
              </a:rPr>
              <a:t>lidar</a:t>
            </a:r>
            <a:r>
              <a:rPr lang="en-US" sz="1100" dirty="0" smtClean="0">
                <a:latin typeface="Arial" pitchFamily="-106" charset="0"/>
              </a:rPr>
              <a:t>)</a:t>
            </a:r>
          </a:p>
          <a:p>
            <a:pPr marL="106363" indent="-106363" defTabSz="820738">
              <a:spcBef>
                <a:spcPct val="20000"/>
              </a:spcBef>
              <a:buFont typeface="Times" pitchFamily="-106" charset="0"/>
              <a:buChar char="•"/>
              <a:defRPr/>
            </a:pPr>
            <a:r>
              <a:rPr lang="en-US" sz="1100" dirty="0">
                <a:latin typeface="Arial" pitchFamily="-106" charset="0"/>
              </a:rPr>
              <a:t>CPL (cloud &amp; </a:t>
            </a:r>
            <a:r>
              <a:rPr lang="en-US" sz="1100" dirty="0" smtClean="0">
                <a:latin typeface="Arial" pitchFamily="-106" charset="0"/>
              </a:rPr>
              <a:t>aerosol </a:t>
            </a:r>
            <a:r>
              <a:rPr lang="en-US" sz="1100" dirty="0" err="1" smtClean="0">
                <a:latin typeface="Arial" pitchFamily="-106" charset="0"/>
              </a:rPr>
              <a:t>lidar</a:t>
            </a:r>
            <a:r>
              <a:rPr lang="en-US" sz="1100" dirty="0" smtClean="0">
                <a:latin typeface="Arial" pitchFamily="-106" charset="0"/>
              </a:rPr>
              <a:t>)</a:t>
            </a:r>
          </a:p>
          <a:p>
            <a:pPr marL="106363" indent="-106363" defTabSz="820738" eaLnBrk="1" hangingPunct="1">
              <a:spcBef>
                <a:spcPct val="20000"/>
              </a:spcBef>
              <a:buFont typeface="Times" pitchFamily="-106" charset="0"/>
              <a:buChar char="•"/>
              <a:defRPr/>
            </a:pPr>
            <a:r>
              <a:rPr lang="en-US" sz="1100" dirty="0">
                <a:latin typeface="Arial" pitchFamily="-106" charset="0"/>
              </a:rPr>
              <a:t>Scanning HIS</a:t>
            </a:r>
            <a:r>
              <a:rPr lang="en-US" sz="1100" dirty="0" smtClean="0">
                <a:latin typeface="Arial" pitchFamily="-106" charset="0"/>
              </a:rPr>
              <a:t> (T</a:t>
            </a:r>
            <a:r>
              <a:rPr lang="en-US" sz="1100" dirty="0">
                <a:latin typeface="Arial" pitchFamily="-106" charset="0"/>
              </a:rPr>
              <a:t>, </a:t>
            </a:r>
            <a:r>
              <a:rPr lang="en-US" sz="1100" dirty="0" smtClean="0">
                <a:latin typeface="Arial" pitchFamily="-106" charset="0"/>
              </a:rPr>
              <a:t>RH)</a:t>
            </a:r>
          </a:p>
          <a:p>
            <a:pPr marL="106363" indent="-106363" defTabSz="820738" eaLnBrk="1" hangingPunct="1">
              <a:spcBef>
                <a:spcPct val="20000"/>
              </a:spcBef>
              <a:buFont typeface="Times" pitchFamily="-106" charset="0"/>
              <a:buChar char="•"/>
              <a:defRPr/>
            </a:pPr>
            <a:r>
              <a:rPr lang="en-US" sz="1100" dirty="0" err="1">
                <a:latin typeface="Arial" pitchFamily="-106" charset="0"/>
              </a:rPr>
              <a:t>Dropsondes</a:t>
            </a:r>
            <a:r>
              <a:rPr lang="en-US" sz="1100" dirty="0">
                <a:latin typeface="Arial" pitchFamily="-106" charset="0"/>
              </a:rPr>
              <a:t> (wind, T,</a:t>
            </a:r>
            <a:r>
              <a:rPr lang="en-US" sz="1100" dirty="0" smtClean="0">
                <a:latin typeface="Arial" pitchFamily="-106" charset="0"/>
              </a:rPr>
              <a:t> RH)</a:t>
            </a:r>
          </a:p>
          <a:p>
            <a:pPr marL="106363" indent="-106363" defTabSz="820738">
              <a:spcBef>
                <a:spcPct val="20000"/>
              </a:spcBef>
              <a:buClr>
                <a:schemeClr val="bg1"/>
              </a:buClr>
              <a:defRPr/>
            </a:pPr>
            <a:r>
              <a:rPr lang="en-US" sz="1100" b="1" dirty="0">
                <a:latin typeface="Arial" pitchFamily="-106" charset="0"/>
                <a:ea typeface="ＭＳ Ｐゴシック" pitchFamily="-106" charset="-128"/>
                <a:cs typeface="ＭＳ Ｐゴシック" pitchFamily="-106" charset="-128"/>
              </a:rPr>
              <a:t>Over-storm GH instrumentation</a:t>
            </a:r>
          </a:p>
          <a:p>
            <a:pPr marL="106363" indent="-106363" defTabSz="820738">
              <a:spcBef>
                <a:spcPct val="20000"/>
              </a:spcBef>
              <a:buFont typeface="Times" pitchFamily="-106" charset="0"/>
              <a:buChar char="•"/>
              <a:defRPr/>
            </a:pPr>
            <a:r>
              <a:rPr lang="en-US" sz="1100" dirty="0">
                <a:latin typeface="Arial" pitchFamily="-106" charset="0"/>
              </a:rPr>
              <a:t>HIWRAP (3-D winds plus </a:t>
            </a:r>
            <a:r>
              <a:rPr lang="en-US" sz="1100" dirty="0" err="1">
                <a:latin typeface="Arial" pitchFamily="-106" charset="0"/>
              </a:rPr>
              <a:t>sfc</a:t>
            </a:r>
            <a:r>
              <a:rPr lang="en-US" sz="1100" dirty="0">
                <a:latin typeface="Arial" pitchFamily="-106" charset="0"/>
              </a:rPr>
              <a:t> winds)</a:t>
            </a:r>
          </a:p>
          <a:p>
            <a:pPr marL="106363" indent="-106363" defTabSz="820738">
              <a:spcBef>
                <a:spcPct val="20000"/>
              </a:spcBef>
              <a:buFont typeface="Times" pitchFamily="-106" charset="0"/>
              <a:buChar char="•"/>
              <a:defRPr/>
            </a:pPr>
            <a:r>
              <a:rPr lang="en-US" sz="1100" dirty="0">
                <a:latin typeface="Arial" pitchFamily="-106" charset="0"/>
              </a:rPr>
              <a:t>HIRAD (</a:t>
            </a:r>
            <a:r>
              <a:rPr lang="en-US" sz="1100" dirty="0" err="1">
                <a:latin typeface="Arial" pitchFamily="-106" charset="0"/>
              </a:rPr>
              <a:t>sfc</a:t>
            </a:r>
            <a:r>
              <a:rPr lang="en-US" sz="1100" dirty="0">
                <a:latin typeface="Arial" pitchFamily="-106" charset="0"/>
              </a:rPr>
              <a:t> winds and rain)</a:t>
            </a:r>
          </a:p>
          <a:p>
            <a:pPr marL="106363" indent="-106363" defTabSz="820738">
              <a:spcBef>
                <a:spcPct val="20000"/>
              </a:spcBef>
              <a:buFont typeface="Times" pitchFamily="-106" charset="0"/>
              <a:buChar char="•"/>
              <a:defRPr/>
            </a:pPr>
            <a:r>
              <a:rPr lang="en-US" sz="1100" dirty="0">
                <a:latin typeface="Arial" pitchFamily="-106" charset="0"/>
              </a:rPr>
              <a:t>HAMSR (T, </a:t>
            </a:r>
            <a:r>
              <a:rPr lang="en-US" sz="1100" dirty="0" smtClean="0">
                <a:latin typeface="Arial" pitchFamily="-106" charset="0"/>
              </a:rPr>
              <a:t>RH</a:t>
            </a:r>
            <a:r>
              <a:rPr lang="en-US" sz="1100" dirty="0">
                <a:latin typeface="Arial" pitchFamily="-106" charset="0"/>
              </a:rPr>
              <a:t>)</a:t>
            </a:r>
          </a:p>
        </p:txBody>
      </p:sp>
      <p:pic>
        <p:nvPicPr>
          <p:cNvPr id="24" name="Picture 23" descr="HS3010.png"/>
          <p:cNvPicPr>
            <a:picLocks noChangeAspect="1"/>
          </p:cNvPicPr>
          <p:nvPr/>
        </p:nvPicPr>
        <p:blipFill>
          <a:blip r:embed="rId5"/>
          <a:stretch>
            <a:fillRect/>
          </a:stretch>
        </p:blipFill>
        <p:spPr>
          <a:xfrm>
            <a:off x="4928912" y="3817110"/>
            <a:ext cx="4179649" cy="1416460"/>
          </a:xfrm>
          <a:prstGeom prst="rect">
            <a:avLst/>
          </a:prstGeom>
        </p:spPr>
      </p:pic>
      <p:pic>
        <p:nvPicPr>
          <p:cNvPr id="25" name="Picture 24" descr="HS3011.png"/>
          <p:cNvPicPr>
            <a:picLocks noChangeAspect="1"/>
          </p:cNvPicPr>
          <p:nvPr/>
        </p:nvPicPr>
        <p:blipFill>
          <a:blip r:embed="rId6"/>
          <a:stretch>
            <a:fillRect/>
          </a:stretch>
        </p:blipFill>
        <p:spPr>
          <a:xfrm>
            <a:off x="4931392" y="5310231"/>
            <a:ext cx="4179649" cy="1493353"/>
          </a:xfrm>
          <a:prstGeom prst="rect">
            <a:avLst/>
          </a:prstGeom>
        </p:spPr>
      </p:pic>
      <p:sp>
        <p:nvSpPr>
          <p:cNvPr id="26" name="Rectangle 25"/>
          <p:cNvSpPr/>
          <p:nvPr/>
        </p:nvSpPr>
        <p:spPr>
          <a:xfrm>
            <a:off x="4890157" y="5096629"/>
            <a:ext cx="456468" cy="204945"/>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 name="Rectangle 26"/>
          <p:cNvSpPr/>
          <p:nvPr/>
        </p:nvSpPr>
        <p:spPr>
          <a:xfrm>
            <a:off x="4890157" y="6621989"/>
            <a:ext cx="456468" cy="204945"/>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 name="TextBox 27"/>
          <p:cNvSpPr txBox="1"/>
          <p:nvPr/>
        </p:nvSpPr>
        <p:spPr>
          <a:xfrm>
            <a:off x="6989654" y="1066800"/>
            <a:ext cx="2103546" cy="276999"/>
          </a:xfrm>
          <a:prstGeom prst="rect">
            <a:avLst/>
          </a:prstGeom>
          <a:noFill/>
        </p:spPr>
        <p:txBody>
          <a:bodyPr wrap="square" rtlCol="0">
            <a:spAutoFit/>
          </a:bodyPr>
          <a:lstStyle/>
          <a:p>
            <a:r>
              <a:rPr lang="en-US" dirty="0" smtClean="0">
                <a:solidFill>
                  <a:schemeClr val="bg1"/>
                </a:solidFill>
                <a:latin typeface="Arial"/>
                <a:cs typeface="Arial"/>
              </a:rPr>
              <a:t>PI: Scott A. Braun (GSFC)</a:t>
            </a:r>
            <a:endParaRPr lang="en-US" dirty="0">
              <a:solidFill>
                <a:schemeClr val="bg1"/>
              </a:solidFill>
              <a:latin typeface="Arial"/>
              <a:cs typeface="Arial"/>
            </a:endParaRPr>
          </a:p>
        </p:txBody>
      </p:sp>
      <p:grpSp>
        <p:nvGrpSpPr>
          <p:cNvPr id="2" name="Group 31"/>
          <p:cNvGrpSpPr/>
          <p:nvPr/>
        </p:nvGrpSpPr>
        <p:grpSpPr>
          <a:xfrm>
            <a:off x="875452" y="4587597"/>
            <a:ext cx="3264222" cy="2239997"/>
            <a:chOff x="875452" y="4587597"/>
            <a:chExt cx="3264222" cy="2239997"/>
          </a:xfrm>
          <a:effectLst>
            <a:outerShdw blurRad="50800" dist="88900" dir="2700000">
              <a:srgbClr val="000000">
                <a:alpha val="75000"/>
              </a:srgbClr>
            </a:outerShdw>
          </a:effectLst>
        </p:grpSpPr>
        <p:pic>
          <p:nvPicPr>
            <p:cNvPr id="29" name="Picture 28" descr="HS3003.png"/>
            <p:cNvPicPr>
              <a:picLocks noChangeAspect="1"/>
            </p:cNvPicPr>
            <p:nvPr/>
          </p:nvPicPr>
          <p:blipFill>
            <a:blip r:embed="rId7"/>
            <a:stretch>
              <a:fillRect/>
            </a:stretch>
          </p:blipFill>
          <p:spPr>
            <a:xfrm>
              <a:off x="982663" y="4683257"/>
              <a:ext cx="3132137" cy="2144337"/>
            </a:xfrm>
            <a:prstGeom prst="rect">
              <a:avLst/>
            </a:prstGeom>
          </p:spPr>
        </p:pic>
        <p:sp>
          <p:nvSpPr>
            <p:cNvPr id="30" name="TextBox 29"/>
            <p:cNvSpPr txBox="1"/>
            <p:nvPr/>
          </p:nvSpPr>
          <p:spPr>
            <a:xfrm>
              <a:off x="875452" y="4587597"/>
              <a:ext cx="3264222" cy="307777"/>
            </a:xfrm>
            <a:prstGeom prst="rect">
              <a:avLst/>
            </a:prstGeom>
            <a:solidFill>
              <a:srgbClr val="FFFFFF"/>
            </a:solidFill>
          </p:spPr>
          <p:txBody>
            <a:bodyPr wrap="none" rtlCol="0">
              <a:spAutoFit/>
            </a:bodyPr>
            <a:lstStyle/>
            <a:p>
              <a:r>
                <a:rPr lang="en-US" sz="1400" b="1" dirty="0" smtClean="0">
                  <a:latin typeface="Arial"/>
                  <a:cs typeface="Arial"/>
                </a:rPr>
                <a:t>Genesis Locations and Loiter Times</a:t>
              </a:r>
              <a:endParaRPr lang="en-US" sz="1400" b="1" dirty="0">
                <a:latin typeface="Arial"/>
                <a:cs typeface="Arial"/>
              </a:endParaRPr>
            </a:p>
          </p:txBody>
        </p:sp>
      </p:grpSp>
      <p:sp>
        <p:nvSpPr>
          <p:cNvPr id="33" name="TextBox 32"/>
          <p:cNvSpPr txBox="1"/>
          <p:nvPr/>
        </p:nvSpPr>
        <p:spPr>
          <a:xfrm>
            <a:off x="6122955" y="3809876"/>
            <a:ext cx="1729147" cy="369332"/>
          </a:xfrm>
          <a:prstGeom prst="rect">
            <a:avLst/>
          </a:prstGeom>
          <a:noFill/>
        </p:spPr>
        <p:txBody>
          <a:bodyPr wrap="none" rtlCol="0">
            <a:spAutoFit/>
          </a:bodyPr>
          <a:lstStyle/>
          <a:p>
            <a:r>
              <a:rPr lang="en-US" dirty="0" smtClean="0"/>
              <a:t>Environment GH</a:t>
            </a:r>
            <a:endParaRPr lang="en-US" dirty="0"/>
          </a:p>
        </p:txBody>
      </p:sp>
      <p:sp>
        <p:nvSpPr>
          <p:cNvPr id="34" name="TextBox 33"/>
          <p:cNvSpPr txBox="1"/>
          <p:nvPr/>
        </p:nvSpPr>
        <p:spPr>
          <a:xfrm>
            <a:off x="6192667" y="5340497"/>
            <a:ext cx="1589723" cy="369332"/>
          </a:xfrm>
          <a:prstGeom prst="rect">
            <a:avLst/>
          </a:prstGeom>
          <a:noFill/>
        </p:spPr>
        <p:txBody>
          <a:bodyPr wrap="none" rtlCol="0">
            <a:spAutoFit/>
          </a:bodyPr>
          <a:lstStyle/>
          <a:p>
            <a:r>
              <a:rPr lang="en-US" dirty="0" smtClean="0"/>
              <a:t>Over-storm GH</a:t>
            </a:r>
            <a:endParaRPr lang="en-US" dirty="0"/>
          </a:p>
        </p:txBody>
      </p:sp>
      <p:sp>
        <p:nvSpPr>
          <p:cNvPr id="31" name="Rectangle 24"/>
          <p:cNvSpPr txBox="1">
            <a:spLocks noChangeArrowheads="1"/>
          </p:cNvSpPr>
          <p:nvPr/>
        </p:nvSpPr>
        <p:spPr bwMode="auto">
          <a:xfrm>
            <a:off x="1041401" y="190500"/>
            <a:ext cx="8369300" cy="458788"/>
          </a:xfrm>
          <a:prstGeom prst="rect">
            <a:avLst/>
          </a:prstGeom>
          <a:noFill/>
          <a:ln w="9525">
            <a:noFill/>
            <a:miter lim="800000"/>
            <a:headEnd/>
            <a:tailEnd/>
          </a:ln>
        </p:spPr>
        <p:txBody>
          <a:bodyPr vert="horz" wrap="square" lIns="96981" tIns="48491" rIns="96981" bIns="48491"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tx2">
                    <a:lumMod val="20000"/>
                    <a:lumOff val="80000"/>
                  </a:schemeClr>
                </a:solidFill>
                <a:effectLst/>
                <a:uLnTx/>
                <a:uFillTx/>
                <a:latin typeface="Arial Black"/>
                <a:ea typeface="ＭＳ Ｐゴシック" pitchFamily="-108" charset="-128"/>
                <a:cs typeface="Arial Black"/>
              </a:rPr>
              <a:t>Future NASA Hurricane Research</a:t>
            </a:r>
            <a:endParaRPr kumimoji="0" lang="en-US" sz="3200" b="1" i="0" u="none" strike="noStrike" kern="0" cap="none" spc="0" normalizeH="0" baseline="0" noProof="0" dirty="0">
              <a:ln>
                <a:noFill/>
              </a:ln>
              <a:solidFill>
                <a:schemeClr val="tx2">
                  <a:lumMod val="20000"/>
                  <a:lumOff val="80000"/>
                </a:schemeClr>
              </a:solidFill>
              <a:effectLst/>
              <a:uLnTx/>
              <a:uFillTx/>
              <a:latin typeface="Arial Black"/>
              <a:ea typeface="ＭＳ Ｐゴシック" pitchFamily="-108" charset="-128"/>
              <a:cs typeface="Arial Black"/>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5"/>
          <p:cNvSpPr>
            <a:spLocks noGrp="1" noChangeArrowheads="1"/>
          </p:cNvSpPr>
          <p:nvPr>
            <p:ph type="body" idx="4294967295"/>
          </p:nvPr>
        </p:nvSpPr>
        <p:spPr>
          <a:xfrm>
            <a:off x="0" y="1066800"/>
            <a:ext cx="8229600" cy="5059363"/>
          </a:xfrm>
        </p:spPr>
        <p:txBody>
          <a:bodyPr/>
          <a:lstStyle/>
          <a:p>
            <a:pPr>
              <a:lnSpc>
                <a:spcPct val="90000"/>
              </a:lnSpc>
            </a:pPr>
            <a:r>
              <a:rPr lang="en-US" sz="2000" smtClean="0"/>
              <a:t>JPL </a:t>
            </a:r>
            <a:r>
              <a:rPr lang="en-US" sz="2000" b="1" smtClean="0"/>
              <a:t>H</a:t>
            </a:r>
            <a:r>
              <a:rPr lang="en-US" sz="2000" smtClean="0"/>
              <a:t>igh </a:t>
            </a:r>
            <a:r>
              <a:rPr lang="en-US" sz="2000" b="1" smtClean="0"/>
              <a:t>A</a:t>
            </a:r>
            <a:r>
              <a:rPr lang="en-US" sz="2000" smtClean="0"/>
              <a:t>ltitude </a:t>
            </a:r>
            <a:r>
              <a:rPr lang="en-US" sz="2000" b="1" smtClean="0"/>
              <a:t>M</a:t>
            </a:r>
            <a:r>
              <a:rPr lang="en-US" sz="2000" smtClean="0"/>
              <a:t>MIC </a:t>
            </a:r>
            <a:r>
              <a:rPr lang="en-US" sz="2000" b="1" smtClean="0"/>
              <a:t>S</a:t>
            </a:r>
            <a:r>
              <a:rPr lang="en-US" sz="2000" smtClean="0"/>
              <a:t>ounding </a:t>
            </a:r>
            <a:r>
              <a:rPr lang="en-US" sz="2000" b="1" smtClean="0"/>
              <a:t>R</a:t>
            </a:r>
            <a:r>
              <a:rPr lang="en-US" sz="2000" smtClean="0"/>
              <a:t>adiometer (HAMSR) </a:t>
            </a:r>
          </a:p>
          <a:p>
            <a:pPr lvl="1">
              <a:lnSpc>
                <a:spcPct val="90000"/>
              </a:lnSpc>
            </a:pPr>
            <a:r>
              <a:rPr lang="en-US" sz="1800" smtClean="0"/>
              <a:t>Microwave radiometer for 3-D all-weather temperature and water vapor sounding, similar to AMSU on NOAA platform</a:t>
            </a:r>
          </a:p>
          <a:p>
            <a:pPr lvl="1">
              <a:lnSpc>
                <a:spcPct val="90000"/>
              </a:lnSpc>
            </a:pPr>
            <a:r>
              <a:rPr lang="en-US" sz="1800" smtClean="0"/>
              <a:t>25 sounding channels in three bands: </a:t>
            </a:r>
          </a:p>
          <a:p>
            <a:pPr lvl="1">
              <a:lnSpc>
                <a:spcPct val="90000"/>
              </a:lnSpc>
              <a:buFontTx/>
              <a:buNone/>
            </a:pPr>
            <a:r>
              <a:rPr lang="en-US" sz="1800" smtClean="0"/>
              <a:t>	</a:t>
            </a:r>
            <a:r>
              <a:rPr lang="en-US" sz="1800" smtClean="0">
                <a:solidFill>
                  <a:srgbClr val="0070C0"/>
                </a:solidFill>
              </a:rPr>
              <a:t>50-60 GHz, 118 GHz, 183 GHz</a:t>
            </a:r>
          </a:p>
          <a:p>
            <a:pPr>
              <a:lnSpc>
                <a:spcPct val="90000"/>
              </a:lnSpc>
            </a:pPr>
            <a:r>
              <a:rPr lang="en-US" sz="2000" smtClean="0"/>
              <a:t>Cross track scanning</a:t>
            </a:r>
          </a:p>
          <a:p>
            <a:pPr lvl="1">
              <a:lnSpc>
                <a:spcPct val="90000"/>
              </a:lnSpc>
            </a:pPr>
            <a:r>
              <a:rPr lang="en-US" sz="1800" u="sng" smtClean="0"/>
              <a:t>+</a:t>
            </a:r>
            <a:r>
              <a:rPr lang="en-US" sz="1800" smtClean="0"/>
              <a:t> 45</a:t>
            </a:r>
            <a:r>
              <a:rPr lang="en-US" sz="1800" baseline="30000" smtClean="0"/>
              <a:t>o</a:t>
            </a:r>
            <a:r>
              <a:rPr lang="en-US" sz="1800" smtClean="0"/>
              <a:t> off nadir</a:t>
            </a:r>
          </a:p>
          <a:p>
            <a:pPr lvl="1">
              <a:lnSpc>
                <a:spcPct val="90000"/>
              </a:lnSpc>
            </a:pPr>
            <a:r>
              <a:rPr lang="en-US" sz="1800" smtClean="0"/>
              <a:t>40 km swath at 20 km </a:t>
            </a:r>
          </a:p>
          <a:p>
            <a:pPr lvl="1">
              <a:lnSpc>
                <a:spcPct val="90000"/>
              </a:lnSpc>
            </a:pPr>
            <a:r>
              <a:rPr lang="en-US" sz="1800" smtClean="0"/>
              <a:t>2 km resolution</a:t>
            </a:r>
          </a:p>
          <a:p>
            <a:pPr>
              <a:lnSpc>
                <a:spcPct val="90000"/>
              </a:lnSpc>
            </a:pPr>
            <a:r>
              <a:rPr lang="en-US" sz="1800" smtClean="0"/>
              <a:t>Flew in CAMEX-4, TCSP and NAMMA</a:t>
            </a:r>
          </a:p>
        </p:txBody>
      </p:sp>
      <p:sp>
        <p:nvSpPr>
          <p:cNvPr id="13316" name="Rectangle 4"/>
          <p:cNvSpPr>
            <a:spLocks noGrp="1" noChangeArrowheads="1"/>
          </p:cNvSpPr>
          <p:nvPr>
            <p:ph type="title" idx="4294967295"/>
          </p:nvPr>
        </p:nvSpPr>
        <p:spPr/>
        <p:txBody>
          <a:bodyPr/>
          <a:lstStyle/>
          <a:p>
            <a:pPr>
              <a:defRPr/>
            </a:pPr>
            <a:r>
              <a:rPr lang="en-US" sz="2700">
                <a:effectLst>
                  <a:outerShdw blurRad="38100" dist="38100" dir="2700000" algn="tl">
                    <a:srgbClr val="C0C0C0"/>
                  </a:outerShdw>
                </a:effectLst>
              </a:rPr>
              <a:t>JPL </a:t>
            </a:r>
            <a:r>
              <a:rPr lang="en-US" sz="2700" b="1">
                <a:effectLst>
                  <a:outerShdw blurRad="38100" dist="38100" dir="2700000" algn="tl">
                    <a:srgbClr val="C0C0C0"/>
                  </a:outerShdw>
                </a:effectLst>
              </a:rPr>
              <a:t>H</a:t>
            </a:r>
            <a:r>
              <a:rPr lang="en-US" sz="2700">
                <a:effectLst>
                  <a:outerShdw blurRad="38100" dist="38100" dir="2700000" algn="tl">
                    <a:srgbClr val="C0C0C0"/>
                  </a:outerShdw>
                </a:effectLst>
              </a:rPr>
              <a:t>igh </a:t>
            </a:r>
            <a:r>
              <a:rPr lang="en-US" sz="2700" b="1">
                <a:effectLst>
                  <a:outerShdw blurRad="38100" dist="38100" dir="2700000" algn="tl">
                    <a:srgbClr val="C0C0C0"/>
                  </a:outerShdw>
                </a:effectLst>
              </a:rPr>
              <a:t>A</a:t>
            </a:r>
            <a:r>
              <a:rPr lang="en-US" sz="2700">
                <a:effectLst>
                  <a:outerShdw blurRad="38100" dist="38100" dir="2700000" algn="tl">
                    <a:srgbClr val="C0C0C0"/>
                  </a:outerShdw>
                </a:effectLst>
              </a:rPr>
              <a:t>ltitude </a:t>
            </a:r>
            <a:r>
              <a:rPr lang="en-US" sz="2700" b="1">
                <a:effectLst>
                  <a:outerShdw blurRad="38100" dist="38100" dir="2700000" algn="tl">
                    <a:srgbClr val="C0C0C0"/>
                  </a:outerShdw>
                </a:effectLst>
              </a:rPr>
              <a:t>M</a:t>
            </a:r>
            <a:r>
              <a:rPr lang="en-US" sz="2700">
                <a:effectLst>
                  <a:outerShdw blurRad="38100" dist="38100" dir="2700000" algn="tl">
                    <a:srgbClr val="C0C0C0"/>
                  </a:outerShdw>
                </a:effectLst>
              </a:rPr>
              <a:t>MIC </a:t>
            </a:r>
            <a:r>
              <a:rPr lang="en-US" sz="2700" b="1">
                <a:effectLst>
                  <a:outerShdw blurRad="38100" dist="38100" dir="2700000" algn="tl">
                    <a:srgbClr val="C0C0C0"/>
                  </a:outerShdw>
                </a:effectLst>
              </a:rPr>
              <a:t>S</a:t>
            </a:r>
            <a:r>
              <a:rPr lang="en-US" sz="2700">
                <a:effectLst>
                  <a:outerShdw blurRad="38100" dist="38100" dir="2700000" algn="tl">
                    <a:srgbClr val="C0C0C0"/>
                  </a:outerShdw>
                </a:effectLst>
              </a:rPr>
              <a:t>ounding </a:t>
            </a:r>
            <a:r>
              <a:rPr lang="en-US" sz="2700" b="1">
                <a:effectLst>
                  <a:outerShdw blurRad="38100" dist="38100" dir="2700000" algn="tl">
                    <a:srgbClr val="C0C0C0"/>
                  </a:outerShdw>
                </a:effectLst>
              </a:rPr>
              <a:t>R</a:t>
            </a:r>
            <a:r>
              <a:rPr lang="en-US" sz="2700">
                <a:effectLst>
                  <a:outerShdw blurRad="38100" dist="38100" dir="2700000" algn="tl">
                    <a:srgbClr val="C0C0C0"/>
                  </a:outerShdw>
                </a:effectLst>
              </a:rPr>
              <a:t>adiometer (HAMSR)</a:t>
            </a:r>
          </a:p>
        </p:txBody>
      </p:sp>
      <p:pic>
        <p:nvPicPr>
          <p:cNvPr id="13" name="Picture 2"/>
          <p:cNvPicPr>
            <a:picLocks noChangeAspect="1" noChangeArrowheads="1"/>
          </p:cNvPicPr>
          <p:nvPr/>
        </p:nvPicPr>
        <p:blipFill>
          <a:blip r:embed="rId3"/>
          <a:srcRect/>
          <a:stretch>
            <a:fillRect/>
          </a:stretch>
        </p:blipFill>
        <p:spPr bwMode="auto">
          <a:xfrm>
            <a:off x="200025" y="4165600"/>
            <a:ext cx="4562475" cy="2514600"/>
          </a:xfrm>
          <a:prstGeom prst="rect">
            <a:avLst/>
          </a:prstGeom>
          <a:noFill/>
          <a:ln w="9525">
            <a:noFill/>
            <a:miter lim="800000"/>
            <a:headEnd/>
            <a:tailEnd/>
          </a:ln>
        </p:spPr>
      </p:pic>
      <p:grpSp>
        <p:nvGrpSpPr>
          <p:cNvPr id="14" name="Group 13"/>
          <p:cNvGrpSpPr/>
          <p:nvPr/>
        </p:nvGrpSpPr>
        <p:grpSpPr>
          <a:xfrm>
            <a:off x="4838700" y="1866900"/>
            <a:ext cx="5334000" cy="1676400"/>
            <a:chOff x="3276600" y="838200"/>
            <a:chExt cx="5334000" cy="1676400"/>
          </a:xfrm>
        </p:grpSpPr>
        <p:pic>
          <p:nvPicPr>
            <p:cNvPr id="15" name="Picture 4" descr="C:\Shannon\memory_stick_20090502\Hamsr_profileer\071705_Wv_retrieval.jpg"/>
            <p:cNvPicPr>
              <a:picLocks noChangeAspect="1" noChangeArrowheads="1"/>
            </p:cNvPicPr>
            <p:nvPr/>
          </p:nvPicPr>
          <p:blipFill>
            <a:blip r:embed="rId4" cstate="print"/>
            <a:srcRect/>
            <a:stretch>
              <a:fillRect/>
            </a:stretch>
          </p:blipFill>
          <p:spPr bwMode="auto">
            <a:xfrm>
              <a:off x="4251960" y="1104900"/>
              <a:ext cx="1920240" cy="1104900"/>
            </a:xfrm>
            <a:prstGeom prst="rect">
              <a:avLst/>
            </a:prstGeom>
            <a:noFill/>
            <a:scene3d>
              <a:camera prst="isometricRightUp"/>
              <a:lightRig rig="threePt" dir="t"/>
            </a:scene3d>
          </p:spPr>
        </p:pic>
        <p:pic>
          <p:nvPicPr>
            <p:cNvPr id="16" name="Picture 5" descr="C:\Shannon\memory_stick_20090502\Hamsr_profileer\HAMSR_wz_cross_track_July5.jpg"/>
            <p:cNvPicPr>
              <a:picLocks noChangeAspect="1" noChangeArrowheads="1"/>
            </p:cNvPicPr>
            <p:nvPr/>
          </p:nvPicPr>
          <p:blipFill>
            <a:blip r:embed="rId5" cstate="print"/>
            <a:srcRect/>
            <a:stretch>
              <a:fillRect/>
            </a:stretch>
          </p:blipFill>
          <p:spPr bwMode="auto">
            <a:xfrm>
              <a:off x="3429000" y="1515034"/>
              <a:ext cx="1828800" cy="999566"/>
            </a:xfrm>
            <a:prstGeom prst="rect">
              <a:avLst/>
            </a:prstGeom>
            <a:noFill/>
            <a:scene3d>
              <a:camera prst="isometricOffAxis1Left"/>
              <a:lightRig rig="threePt" dir="t"/>
            </a:scene3d>
          </p:spPr>
        </p:pic>
        <p:sp>
          <p:nvSpPr>
            <p:cNvPr id="17" name="TextBox 25"/>
            <p:cNvSpPr txBox="1">
              <a:spLocks noChangeArrowheads="1"/>
            </p:cNvSpPr>
            <p:nvPr/>
          </p:nvSpPr>
          <p:spPr bwMode="auto">
            <a:xfrm>
              <a:off x="5334000" y="1828800"/>
              <a:ext cx="2133600" cy="369888"/>
            </a:xfrm>
            <a:prstGeom prst="rect">
              <a:avLst/>
            </a:prstGeom>
            <a:noFill/>
            <a:ln w="9525">
              <a:noFill/>
              <a:miter lim="800000"/>
              <a:headEnd/>
              <a:tailEnd/>
            </a:ln>
          </p:spPr>
          <p:txBody>
            <a:bodyPr>
              <a:spAutoFit/>
            </a:bodyPr>
            <a:lstStyle/>
            <a:p>
              <a:pPr eaLnBrk="1" hangingPunct="1">
                <a:defRPr/>
              </a:pPr>
              <a:r>
                <a:rPr lang="en-US" sz="1800">
                  <a:solidFill>
                    <a:srgbClr val="000000"/>
                  </a:solidFill>
                  <a:latin typeface="Arial" pitchFamily="34" charset="0"/>
                  <a:ea typeface="+mn-ea"/>
                  <a:cs typeface="Arial" pitchFamily="34" charset="0"/>
                </a:rPr>
                <a:t>q(z):</a:t>
              </a:r>
              <a:r>
                <a:rPr lang="en-US" sz="1400">
                  <a:solidFill>
                    <a:srgbClr val="000000"/>
                  </a:solidFill>
                  <a:latin typeface="Arial" pitchFamily="34" charset="0"/>
                  <a:ea typeface="+mn-ea"/>
                  <a:cs typeface="Arial" pitchFamily="34" charset="0"/>
                </a:rPr>
                <a:t> Along-track</a:t>
              </a:r>
              <a:endParaRPr lang="en-US" sz="1800">
                <a:solidFill>
                  <a:srgbClr val="000000"/>
                </a:solidFill>
                <a:latin typeface="Arial" pitchFamily="34" charset="0"/>
                <a:ea typeface="+mn-ea"/>
                <a:cs typeface="Arial" pitchFamily="34" charset="0"/>
              </a:endParaRPr>
            </a:p>
          </p:txBody>
        </p:sp>
        <p:sp>
          <p:nvSpPr>
            <p:cNvPr id="18" name="Right Arrow 17"/>
            <p:cNvSpPr/>
            <p:nvPr/>
          </p:nvSpPr>
          <p:spPr>
            <a:xfrm rot="19645375">
              <a:off x="5786438" y="1274763"/>
              <a:ext cx="838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9" name="TextBox 29"/>
            <p:cNvSpPr txBox="1">
              <a:spLocks noChangeArrowheads="1"/>
            </p:cNvSpPr>
            <p:nvPr/>
          </p:nvSpPr>
          <p:spPr bwMode="auto">
            <a:xfrm>
              <a:off x="6477000" y="838200"/>
              <a:ext cx="2133600" cy="307975"/>
            </a:xfrm>
            <a:prstGeom prst="rect">
              <a:avLst/>
            </a:prstGeom>
            <a:noFill/>
            <a:ln w="9525">
              <a:noFill/>
              <a:miter lim="800000"/>
              <a:headEnd/>
              <a:tailEnd/>
            </a:ln>
          </p:spPr>
          <p:txBody>
            <a:bodyPr>
              <a:spAutoFit/>
            </a:bodyPr>
            <a:lstStyle/>
            <a:p>
              <a:pPr eaLnBrk="1" hangingPunct="1">
                <a:defRPr/>
              </a:pPr>
              <a:r>
                <a:rPr lang="en-US" sz="1400">
                  <a:solidFill>
                    <a:srgbClr val="000000"/>
                  </a:solidFill>
                  <a:latin typeface="Arial" pitchFamily="34" charset="0"/>
                  <a:ea typeface="+mn-ea"/>
                  <a:cs typeface="Arial" pitchFamily="34" charset="0"/>
                </a:rPr>
                <a:t>Flight path</a:t>
              </a:r>
              <a:endParaRPr lang="en-US" sz="1800">
                <a:solidFill>
                  <a:srgbClr val="000000"/>
                </a:solidFill>
                <a:latin typeface="Arial" pitchFamily="34" charset="0"/>
                <a:ea typeface="+mn-ea"/>
                <a:cs typeface="Arial" pitchFamily="34" charset="0"/>
              </a:endParaRPr>
            </a:p>
          </p:txBody>
        </p:sp>
        <p:sp>
          <p:nvSpPr>
            <p:cNvPr id="20" name="TextBox 24"/>
            <p:cNvSpPr txBox="1">
              <a:spLocks noChangeArrowheads="1"/>
            </p:cNvSpPr>
            <p:nvPr/>
          </p:nvSpPr>
          <p:spPr bwMode="auto">
            <a:xfrm>
              <a:off x="3276600" y="1143000"/>
              <a:ext cx="3886200" cy="369888"/>
            </a:xfrm>
            <a:prstGeom prst="rect">
              <a:avLst/>
            </a:prstGeom>
            <a:noFill/>
            <a:ln w="9525">
              <a:noFill/>
              <a:miter lim="800000"/>
              <a:headEnd/>
              <a:tailEnd/>
            </a:ln>
          </p:spPr>
          <p:txBody>
            <a:bodyPr>
              <a:spAutoFit/>
            </a:bodyPr>
            <a:lstStyle/>
            <a:p>
              <a:pPr eaLnBrk="1" hangingPunct="1">
                <a:defRPr/>
              </a:pPr>
              <a:r>
                <a:rPr lang="en-US" sz="1800" dirty="0" err="1">
                  <a:solidFill>
                    <a:srgbClr val="000000"/>
                  </a:solidFill>
                  <a:latin typeface="Arial" pitchFamily="34" charset="0"/>
                  <a:ea typeface="+mn-ea"/>
                  <a:cs typeface="Arial" pitchFamily="34" charset="0"/>
                </a:rPr>
                <a:t>q(z</a:t>
              </a:r>
              <a:r>
                <a:rPr lang="en-US" sz="1800" dirty="0">
                  <a:solidFill>
                    <a:srgbClr val="000000"/>
                  </a:solidFill>
                  <a:latin typeface="Arial" pitchFamily="34" charset="0"/>
                  <a:ea typeface="+mn-ea"/>
                  <a:cs typeface="Arial" pitchFamily="34" charset="0"/>
                </a:rPr>
                <a:t>):</a:t>
              </a:r>
              <a:r>
                <a:rPr lang="en-US" sz="1400" dirty="0">
                  <a:solidFill>
                    <a:srgbClr val="000000"/>
                  </a:solidFill>
                  <a:latin typeface="Arial" pitchFamily="34" charset="0"/>
                  <a:ea typeface="+mn-ea"/>
                  <a:cs typeface="Arial" pitchFamily="34" charset="0"/>
                </a:rPr>
                <a:t> Cross-track</a:t>
              </a:r>
              <a:endParaRPr lang="en-US" sz="1800" dirty="0">
                <a:solidFill>
                  <a:srgbClr val="000000"/>
                </a:solidFill>
                <a:latin typeface="Arial" pitchFamily="34" charset="0"/>
                <a:ea typeface="+mn-ea"/>
                <a:cs typeface="Arial" pitchFamily="34" charset="0"/>
              </a:endParaRPr>
            </a:p>
          </p:txBody>
        </p:sp>
      </p:grpSp>
      <p:pic>
        <p:nvPicPr>
          <p:cNvPr id="22" name="Picture 6" descr="C:\Shannon\memory_stick_20090502\Hamsr_profileer\CLWz_HAMSR_July25.jpg"/>
          <p:cNvPicPr>
            <a:picLocks noChangeAspect="1" noChangeArrowheads="1"/>
          </p:cNvPicPr>
          <p:nvPr/>
        </p:nvPicPr>
        <p:blipFill>
          <a:blip r:embed="rId6"/>
          <a:srcRect/>
          <a:stretch>
            <a:fillRect/>
          </a:stretch>
        </p:blipFill>
        <p:spPr bwMode="auto">
          <a:xfrm>
            <a:off x="4838700" y="3657600"/>
            <a:ext cx="2425700" cy="1511300"/>
          </a:xfrm>
          <a:prstGeom prst="rect">
            <a:avLst/>
          </a:prstGeom>
          <a:noFill/>
          <a:ln w="9525">
            <a:noFill/>
            <a:miter lim="800000"/>
            <a:headEnd/>
            <a:tailEnd/>
          </a:ln>
        </p:spPr>
      </p:pic>
      <p:sp>
        <p:nvSpPr>
          <p:cNvPr id="23" name="TextBox 16"/>
          <p:cNvSpPr txBox="1">
            <a:spLocks noChangeArrowheads="1"/>
          </p:cNvSpPr>
          <p:nvPr/>
        </p:nvSpPr>
        <p:spPr bwMode="auto">
          <a:xfrm>
            <a:off x="7175500" y="3683000"/>
            <a:ext cx="1981200" cy="646113"/>
          </a:xfrm>
          <a:prstGeom prst="rect">
            <a:avLst/>
          </a:prstGeom>
          <a:noFill/>
          <a:ln w="9525">
            <a:noFill/>
            <a:miter lim="800000"/>
            <a:headEnd/>
            <a:tailEnd/>
          </a:ln>
        </p:spPr>
        <p:txBody>
          <a:bodyPr wrap="square">
            <a:spAutoFit/>
          </a:bodyPr>
          <a:lstStyle/>
          <a:p>
            <a:pPr eaLnBrk="1" hangingPunct="1">
              <a:defRPr/>
            </a:pPr>
            <a:r>
              <a:rPr lang="en-US" sz="1800" dirty="0" err="1">
                <a:solidFill>
                  <a:srgbClr val="000000"/>
                </a:solidFill>
                <a:latin typeface="Arial" pitchFamily="34" charset="0"/>
                <a:ea typeface="+mn-ea"/>
                <a:cs typeface="Arial" pitchFamily="34" charset="0"/>
              </a:rPr>
              <a:t>CLW(z</a:t>
            </a:r>
            <a:r>
              <a:rPr lang="en-US" sz="1800" dirty="0">
                <a:solidFill>
                  <a:srgbClr val="000000"/>
                </a:solidFill>
                <a:latin typeface="Arial" pitchFamily="34" charset="0"/>
                <a:ea typeface="+mn-ea"/>
                <a:cs typeface="Arial" pitchFamily="34" charset="0"/>
              </a:rPr>
              <a:t>):</a:t>
            </a:r>
          </a:p>
          <a:p>
            <a:pPr eaLnBrk="1" hangingPunct="1">
              <a:defRPr/>
            </a:pPr>
            <a:r>
              <a:rPr lang="en-US" sz="1800" dirty="0">
                <a:solidFill>
                  <a:srgbClr val="000000"/>
                </a:solidFill>
                <a:latin typeface="Arial" pitchFamily="34" charset="0"/>
                <a:ea typeface="+mn-ea"/>
                <a:cs typeface="Arial" pitchFamily="34" charset="0"/>
              </a:rPr>
              <a:t>Along-track  </a:t>
            </a:r>
          </a:p>
        </p:txBody>
      </p:sp>
      <p:pic>
        <p:nvPicPr>
          <p:cNvPr id="24" name="Picture 5" descr="HAMSR_20060717_50_118scat"/>
          <p:cNvPicPr>
            <a:picLocks noChangeAspect="1" noChangeArrowheads="1"/>
          </p:cNvPicPr>
          <p:nvPr/>
        </p:nvPicPr>
        <p:blipFill>
          <a:blip r:embed="rId7"/>
          <a:srcRect/>
          <a:stretch>
            <a:fillRect/>
          </a:stretch>
        </p:blipFill>
        <p:spPr bwMode="auto">
          <a:xfrm>
            <a:off x="6713538" y="5078413"/>
            <a:ext cx="2430462" cy="1817687"/>
          </a:xfrm>
          <a:prstGeom prst="rect">
            <a:avLst/>
          </a:prstGeom>
          <a:noFill/>
          <a:ln w="9525">
            <a:noFill/>
            <a:miter lim="800000"/>
            <a:headEnd/>
            <a:tailEnd/>
          </a:ln>
        </p:spPr>
      </p:pic>
      <p:sp>
        <p:nvSpPr>
          <p:cNvPr id="25" name="TextBox 30"/>
          <p:cNvSpPr txBox="1">
            <a:spLocks noChangeArrowheads="1"/>
          </p:cNvSpPr>
          <p:nvPr/>
        </p:nvSpPr>
        <p:spPr bwMode="auto">
          <a:xfrm>
            <a:off x="4987925" y="6045200"/>
            <a:ext cx="2438400" cy="646113"/>
          </a:xfrm>
          <a:prstGeom prst="rect">
            <a:avLst/>
          </a:prstGeom>
          <a:noFill/>
          <a:ln w="9525">
            <a:noFill/>
            <a:miter lim="800000"/>
            <a:headEnd/>
            <a:tailEnd/>
          </a:ln>
        </p:spPr>
        <p:txBody>
          <a:bodyPr>
            <a:spAutoFit/>
          </a:bodyPr>
          <a:lstStyle/>
          <a:p>
            <a:pPr eaLnBrk="1" hangingPunct="1">
              <a:defRPr/>
            </a:pPr>
            <a:r>
              <a:rPr lang="en-US" sz="1800" dirty="0">
                <a:solidFill>
                  <a:srgbClr val="000000"/>
                </a:solidFill>
                <a:latin typeface="Arial" pitchFamily="34" charset="0"/>
                <a:ea typeface="+mn-ea"/>
                <a:cs typeface="Arial" pitchFamily="34" charset="0"/>
              </a:rPr>
              <a:t>Precipitation Structure/Imagery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alpha val="16078"/>
          </a:srgbClr>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609600" y="349250"/>
            <a:ext cx="7315200" cy="762000"/>
          </a:xfrm>
        </p:spPr>
        <p:txBody>
          <a:bodyPr/>
          <a:lstStyle/>
          <a:p>
            <a:r>
              <a:rPr lang="en-US" sz="2800" smtClean="0">
                <a:latin typeface="Comic Sans MS" pitchFamily="66" charset="0"/>
              </a:rPr>
              <a:t>High-Altitude Imaging Wind and Rain Airborne Profiler (HIWRAP)</a:t>
            </a:r>
          </a:p>
        </p:txBody>
      </p:sp>
      <p:pic>
        <p:nvPicPr>
          <p:cNvPr id="50179" name="Picture 3"/>
          <p:cNvPicPr>
            <a:picLocks noChangeAspect="1" noChangeArrowheads="1"/>
          </p:cNvPicPr>
          <p:nvPr/>
        </p:nvPicPr>
        <p:blipFill>
          <a:blip r:embed="rId3"/>
          <a:srcRect/>
          <a:stretch>
            <a:fillRect/>
          </a:stretch>
        </p:blipFill>
        <p:spPr bwMode="auto">
          <a:xfrm>
            <a:off x="228600" y="3235325"/>
            <a:ext cx="4419600" cy="3028950"/>
          </a:xfrm>
          <a:prstGeom prst="rect">
            <a:avLst/>
          </a:prstGeom>
          <a:noFill/>
          <a:ln w="9525">
            <a:noFill/>
            <a:miter lim="800000"/>
            <a:headEnd/>
            <a:tailEnd/>
          </a:ln>
        </p:spPr>
      </p:pic>
      <p:sp>
        <p:nvSpPr>
          <p:cNvPr id="50180" name="Text Box 4"/>
          <p:cNvSpPr txBox="1">
            <a:spLocks noChangeArrowheads="1"/>
          </p:cNvSpPr>
          <p:nvPr/>
        </p:nvSpPr>
        <p:spPr bwMode="auto">
          <a:xfrm>
            <a:off x="5472113" y="1441450"/>
            <a:ext cx="184150" cy="701675"/>
          </a:xfrm>
          <a:prstGeom prst="rect">
            <a:avLst/>
          </a:prstGeom>
          <a:noFill/>
          <a:ln w="9525">
            <a:noFill/>
            <a:miter lim="800000"/>
            <a:headEnd/>
            <a:tailEnd/>
          </a:ln>
        </p:spPr>
        <p:txBody>
          <a:bodyPr wrap="none">
            <a:spAutoFit/>
          </a:bodyPr>
          <a:lstStyle/>
          <a:p>
            <a:pPr eaLnBrk="1" hangingPunct="1"/>
            <a:endParaRPr lang="en-US" sz="4000">
              <a:solidFill>
                <a:srgbClr val="000000"/>
              </a:solidFill>
              <a:latin typeface="Arial" pitchFamily="34" charset="0"/>
              <a:cs typeface="Arial" pitchFamily="34" charset="0"/>
            </a:endParaRPr>
          </a:p>
        </p:txBody>
      </p:sp>
      <p:sp>
        <p:nvSpPr>
          <p:cNvPr id="50181" name="Text Box 5"/>
          <p:cNvSpPr txBox="1">
            <a:spLocks noChangeArrowheads="1"/>
          </p:cNvSpPr>
          <p:nvPr/>
        </p:nvSpPr>
        <p:spPr bwMode="auto">
          <a:xfrm>
            <a:off x="4673600" y="3024188"/>
            <a:ext cx="4038600" cy="3135312"/>
          </a:xfrm>
          <a:prstGeom prst="rect">
            <a:avLst/>
          </a:prstGeom>
          <a:noFill/>
          <a:ln w="9525">
            <a:noFill/>
            <a:miter lim="800000"/>
            <a:headEnd/>
            <a:tailEnd/>
          </a:ln>
        </p:spPr>
        <p:txBody>
          <a:bodyPr>
            <a:spAutoFit/>
          </a:bodyPr>
          <a:lstStyle/>
          <a:p>
            <a:pPr eaLnBrk="1" hangingPunct="1">
              <a:lnSpc>
                <a:spcPct val="95000"/>
              </a:lnSpc>
              <a:buFont typeface="Wingdings" pitchFamily="2" charset="2"/>
              <a:buNone/>
            </a:pPr>
            <a:r>
              <a:rPr lang="en-US" sz="2000">
                <a:solidFill>
                  <a:srgbClr val="000000"/>
                </a:solidFill>
                <a:latin typeface="Arial" pitchFamily="34" charset="0"/>
                <a:cs typeface="Arial" pitchFamily="34" charset="0"/>
              </a:rPr>
              <a:t> </a:t>
            </a:r>
            <a:r>
              <a:rPr lang="en-US" sz="2000">
                <a:solidFill>
                  <a:srgbClr val="000000"/>
                </a:solidFill>
                <a:latin typeface="Comic Sans MS" pitchFamily="66" charset="0"/>
                <a:cs typeface="Arial" pitchFamily="34" charset="0"/>
              </a:rPr>
              <a:t>NASA Global Hawk:</a:t>
            </a:r>
          </a:p>
          <a:p>
            <a:pPr marL="520700" lvl="1" indent="-177800" eaLnBrk="1" hangingPunct="1">
              <a:lnSpc>
                <a:spcPct val="95000"/>
              </a:lnSpc>
            </a:pPr>
            <a:r>
              <a:rPr lang="en-US" sz="2000">
                <a:solidFill>
                  <a:srgbClr val="000000"/>
                </a:solidFill>
                <a:latin typeface="Comic Sans MS" pitchFamily="66" charset="0"/>
                <a:cs typeface="Arial" pitchFamily="34" charset="0"/>
              </a:rPr>
              <a:t>19 km altitude, 30 hours</a:t>
            </a:r>
          </a:p>
          <a:p>
            <a:pPr marL="520700" lvl="1" indent="-177800" eaLnBrk="1" hangingPunct="1">
              <a:lnSpc>
                <a:spcPct val="95000"/>
              </a:lnSpc>
              <a:buFont typeface="Wingdings" pitchFamily="2" charset="2"/>
              <a:buChar char="§"/>
            </a:pPr>
            <a:endParaRPr lang="en-US" sz="400">
              <a:solidFill>
                <a:srgbClr val="000000"/>
              </a:solidFill>
              <a:latin typeface="Comic Sans MS" pitchFamily="66" charset="0"/>
              <a:cs typeface="Arial" pitchFamily="34" charset="0"/>
            </a:endParaRPr>
          </a:p>
          <a:p>
            <a:pPr marL="520700" lvl="1" indent="-177800" eaLnBrk="1" hangingPunct="1">
              <a:lnSpc>
                <a:spcPct val="95000"/>
              </a:lnSpc>
              <a:buFont typeface="Wingdings" pitchFamily="2" charset="2"/>
              <a:buChar char="§"/>
            </a:pPr>
            <a:endParaRPr lang="en-US" sz="400">
              <a:solidFill>
                <a:srgbClr val="000000"/>
              </a:solidFill>
              <a:latin typeface="Comic Sans MS" pitchFamily="66" charset="0"/>
              <a:cs typeface="Arial" pitchFamily="34" charset="0"/>
            </a:endParaRPr>
          </a:p>
          <a:p>
            <a:pPr eaLnBrk="1" hangingPunct="1">
              <a:lnSpc>
                <a:spcPct val="95000"/>
              </a:lnSpc>
              <a:buFont typeface="Wingdings" pitchFamily="2" charset="2"/>
              <a:buNone/>
            </a:pPr>
            <a:r>
              <a:rPr lang="en-US" sz="2000">
                <a:solidFill>
                  <a:srgbClr val="000000"/>
                </a:solidFill>
                <a:latin typeface="Comic Sans MS" pitchFamily="66" charset="0"/>
                <a:cs typeface="Arial" pitchFamily="34" charset="0"/>
              </a:rPr>
              <a:t> </a:t>
            </a:r>
            <a:r>
              <a:rPr lang="en-US" sz="2000" i="1">
                <a:solidFill>
                  <a:srgbClr val="000000"/>
                </a:solidFill>
                <a:latin typeface="Comic Sans MS" pitchFamily="66" charset="0"/>
                <a:cs typeface="Arial" pitchFamily="34" charset="0"/>
              </a:rPr>
              <a:t>HIWRAP Characteristics:</a:t>
            </a:r>
          </a:p>
          <a:p>
            <a:pPr marL="520700" lvl="1" indent="-177800" eaLnBrk="1" hangingPunct="1">
              <a:lnSpc>
                <a:spcPct val="95000"/>
              </a:lnSpc>
              <a:buFont typeface="Times" pitchFamily="18" charset="0"/>
              <a:buChar char="•"/>
            </a:pPr>
            <a:r>
              <a:rPr lang="en-US" sz="2000" i="1">
                <a:solidFill>
                  <a:srgbClr val="000000"/>
                </a:solidFill>
                <a:latin typeface="Comic Sans MS" pitchFamily="66" charset="0"/>
                <a:cs typeface="Arial" pitchFamily="34" charset="0"/>
              </a:rPr>
              <a:t>Conically scanning.</a:t>
            </a:r>
          </a:p>
          <a:p>
            <a:pPr marL="520700" lvl="1" indent="-177800" eaLnBrk="1" hangingPunct="1">
              <a:lnSpc>
                <a:spcPct val="95000"/>
              </a:lnSpc>
              <a:buFont typeface="Times" pitchFamily="18" charset="0"/>
              <a:buChar char="•"/>
            </a:pPr>
            <a:r>
              <a:rPr lang="en-US" sz="2000" i="1">
                <a:solidFill>
                  <a:srgbClr val="000000"/>
                </a:solidFill>
                <a:latin typeface="Comic Sans MS" pitchFamily="66" charset="0"/>
                <a:cs typeface="Arial" pitchFamily="34" charset="0"/>
              </a:rPr>
              <a:t>Simultaneous Ku/Ka-band &amp;  two beams @30 and 40 deg</a:t>
            </a:r>
          </a:p>
          <a:p>
            <a:pPr marL="520700" lvl="1" indent="-177800" eaLnBrk="1" hangingPunct="1">
              <a:lnSpc>
                <a:spcPct val="95000"/>
              </a:lnSpc>
              <a:buFont typeface="Times" pitchFamily="18" charset="0"/>
              <a:buChar char="•"/>
            </a:pPr>
            <a:r>
              <a:rPr lang="en-US" sz="2000" i="1">
                <a:solidFill>
                  <a:srgbClr val="000000"/>
                </a:solidFill>
                <a:latin typeface="Comic Sans MS" pitchFamily="66" charset="0"/>
                <a:cs typeface="Arial" pitchFamily="34" charset="0"/>
              </a:rPr>
              <a:t>Winds using precipitation &amp; clouds as tracers.</a:t>
            </a:r>
          </a:p>
          <a:p>
            <a:pPr marL="520700" lvl="1" indent="-177800" eaLnBrk="1" hangingPunct="1">
              <a:lnSpc>
                <a:spcPct val="95000"/>
              </a:lnSpc>
              <a:buFont typeface="Times" pitchFamily="18" charset="0"/>
              <a:buChar char="•"/>
            </a:pPr>
            <a:r>
              <a:rPr lang="en-US" sz="2000" i="1">
                <a:solidFill>
                  <a:srgbClr val="000000"/>
                </a:solidFill>
                <a:latin typeface="Comic Sans MS" pitchFamily="66" charset="0"/>
                <a:cs typeface="Arial" pitchFamily="34" charset="0"/>
              </a:rPr>
              <a:t>Ocean vector wind scatter</a:t>
            </a:r>
            <a:r>
              <a:rPr lang="en-US" sz="2000">
                <a:solidFill>
                  <a:srgbClr val="000000"/>
                </a:solidFill>
                <a:latin typeface="Comic Sans MS" pitchFamily="66" charset="0"/>
                <a:cs typeface="Arial" pitchFamily="34" charset="0"/>
              </a:rPr>
              <a:t>-ometry similar to QuikScat.</a:t>
            </a:r>
          </a:p>
        </p:txBody>
      </p:sp>
      <p:sp>
        <p:nvSpPr>
          <p:cNvPr id="50182" name="Text Box 6"/>
          <p:cNvSpPr txBox="1">
            <a:spLocks noChangeArrowheads="1"/>
          </p:cNvSpPr>
          <p:nvPr/>
        </p:nvSpPr>
        <p:spPr bwMode="auto">
          <a:xfrm>
            <a:off x="593725" y="1295400"/>
            <a:ext cx="7483475" cy="1852613"/>
          </a:xfrm>
          <a:prstGeom prst="rect">
            <a:avLst/>
          </a:prstGeom>
          <a:noFill/>
          <a:ln w="9525">
            <a:noFill/>
            <a:miter lim="800000"/>
            <a:headEnd/>
            <a:tailEnd/>
          </a:ln>
        </p:spPr>
        <p:txBody>
          <a:bodyPr>
            <a:spAutoFit/>
          </a:bodyPr>
          <a:lstStyle/>
          <a:p>
            <a:pPr marL="228600" indent="-228600" eaLnBrk="1" hangingPunct="1">
              <a:lnSpc>
                <a:spcPct val="90000"/>
              </a:lnSpc>
            </a:pPr>
            <a:r>
              <a:rPr lang="en-US" sz="2200">
                <a:solidFill>
                  <a:srgbClr val="000000"/>
                </a:solidFill>
                <a:latin typeface="Comic Sans MS" pitchFamily="66" charset="0"/>
                <a:cs typeface="Arial" pitchFamily="34" charset="0"/>
              </a:rPr>
              <a:t>MEASUREMENTS GOALS: </a:t>
            </a:r>
          </a:p>
          <a:p>
            <a:pPr marL="228600" indent="-228600" eaLnBrk="1" hangingPunct="1">
              <a:lnSpc>
                <a:spcPct val="90000"/>
              </a:lnSpc>
              <a:spcBef>
                <a:spcPts val="600"/>
              </a:spcBef>
            </a:pPr>
            <a:r>
              <a:rPr lang="en-US" sz="2200">
                <a:solidFill>
                  <a:srgbClr val="000000"/>
                </a:solidFill>
                <a:latin typeface="Comic Sans MS" pitchFamily="66" charset="0"/>
                <a:cs typeface="Arial" pitchFamily="34" charset="0"/>
              </a:rPr>
              <a:t>Map the 3-dimensional winds and precipitation within hurricanes and other severe weather events. </a:t>
            </a:r>
          </a:p>
          <a:p>
            <a:pPr marL="228600" indent="-228600" eaLnBrk="1" hangingPunct="1">
              <a:lnSpc>
                <a:spcPct val="90000"/>
              </a:lnSpc>
              <a:spcBef>
                <a:spcPts val="1200"/>
              </a:spcBef>
            </a:pPr>
            <a:r>
              <a:rPr lang="en-US" sz="2200">
                <a:solidFill>
                  <a:srgbClr val="000000"/>
                </a:solidFill>
                <a:latin typeface="Comic Sans MS" pitchFamily="66" charset="0"/>
                <a:cs typeface="Arial" pitchFamily="34" charset="0"/>
              </a:rPr>
              <a:t>Map ocean surface winds in clear to light rain regions using scatterometry.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33" descr="ScreenHunter_01 Aug. 28 18.48.jpg"/>
          <p:cNvPicPr>
            <a:picLocks noChangeAspect="1"/>
          </p:cNvPicPr>
          <p:nvPr/>
        </p:nvPicPr>
        <p:blipFill>
          <a:blip r:embed="rId3"/>
          <a:srcRect/>
          <a:stretch>
            <a:fillRect/>
          </a:stretch>
        </p:blipFill>
        <p:spPr bwMode="auto">
          <a:xfrm>
            <a:off x="298450" y="2665413"/>
            <a:ext cx="8661400" cy="3838575"/>
          </a:xfrm>
          <a:prstGeom prst="rect">
            <a:avLst/>
          </a:prstGeom>
          <a:noFill/>
          <a:ln w="9525">
            <a:noFill/>
            <a:miter lim="800000"/>
            <a:headEnd/>
            <a:tailEnd/>
          </a:ln>
        </p:spPr>
      </p:pic>
      <p:graphicFrame>
        <p:nvGraphicFramePr>
          <p:cNvPr id="54" name="Table 53"/>
          <p:cNvGraphicFramePr>
            <a:graphicFrameLocks noGrp="1"/>
          </p:cNvGraphicFramePr>
          <p:nvPr/>
        </p:nvGraphicFramePr>
        <p:xfrm>
          <a:off x="1920875" y="3665538"/>
          <a:ext cx="6096000" cy="777240"/>
        </p:xfrm>
        <a:graphic>
          <a:graphicData uri="http://schemas.openxmlformats.org/drawingml/2006/table">
            <a:tbl>
              <a:tblPr firstRow="1" bandRow="1">
                <a:tableStyleId>{5C22544A-7EE6-4342-B048-85BDC9FD1C3A}</a:tableStyleId>
              </a:tblPr>
              <a:tblGrid>
                <a:gridCol w="609600"/>
                <a:gridCol w="609600"/>
                <a:gridCol w="609600"/>
                <a:gridCol w="609600"/>
                <a:gridCol w="609600"/>
                <a:gridCol w="609600"/>
                <a:gridCol w="609600"/>
                <a:gridCol w="609600"/>
                <a:gridCol w="609600"/>
                <a:gridCol w="609600"/>
              </a:tblGrid>
              <a:tr h="179296">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179296">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179296">
                <a:tc>
                  <a:txBody>
                    <a:bodyPr/>
                    <a:lstStyle/>
                    <a:p>
                      <a:endParaRPr lang="en-US" sz="110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7153" name="TextBox 4"/>
          <p:cNvSpPr txBox="1">
            <a:spLocks noChangeArrowheads="1"/>
          </p:cNvSpPr>
          <p:nvPr/>
        </p:nvSpPr>
        <p:spPr bwMode="auto">
          <a:xfrm>
            <a:off x="1636713" y="112713"/>
            <a:ext cx="5802312" cy="769937"/>
          </a:xfrm>
          <a:prstGeom prst="rect">
            <a:avLst/>
          </a:prstGeom>
          <a:noFill/>
          <a:ln w="9525">
            <a:noFill/>
            <a:miter lim="800000"/>
            <a:headEnd/>
            <a:tailEnd/>
          </a:ln>
        </p:spPr>
        <p:txBody>
          <a:bodyPr wrap="none">
            <a:spAutoFit/>
          </a:bodyPr>
          <a:lstStyle/>
          <a:p>
            <a:pPr eaLnBrk="1" hangingPunct="1">
              <a:defRPr/>
            </a:pPr>
            <a:r>
              <a:rPr lang="en-US" sz="2000">
                <a:solidFill>
                  <a:srgbClr val="000000"/>
                </a:solidFill>
                <a:latin typeface="Arial" pitchFamily="34" charset="0"/>
                <a:ea typeface="+mn-ea"/>
                <a:cs typeface="Arial" pitchFamily="34" charset="0"/>
              </a:rPr>
              <a:t>GRIP</a:t>
            </a:r>
          </a:p>
          <a:p>
            <a:pPr eaLnBrk="1" hangingPunct="1">
              <a:defRPr/>
            </a:pPr>
            <a:r>
              <a:rPr lang="en-US" sz="2000">
                <a:solidFill>
                  <a:srgbClr val="000000"/>
                </a:solidFill>
                <a:latin typeface="Arial" pitchFamily="34" charset="0"/>
                <a:ea typeface="+mn-ea"/>
                <a:cs typeface="Arial" pitchFamily="34" charset="0"/>
              </a:rPr>
              <a:t>Coherent Pulsed Doppler Wind Profiling Lidar System</a:t>
            </a:r>
          </a:p>
        </p:txBody>
      </p:sp>
      <p:grpSp>
        <p:nvGrpSpPr>
          <p:cNvPr id="48178" name="Group 98"/>
          <p:cNvGrpSpPr>
            <a:grpSpLocks/>
          </p:cNvGrpSpPr>
          <p:nvPr/>
        </p:nvGrpSpPr>
        <p:grpSpPr bwMode="auto">
          <a:xfrm rot="4923764" flipH="1">
            <a:off x="2833687" y="3598863"/>
            <a:ext cx="282575" cy="1238250"/>
            <a:chOff x="1304" y="3540"/>
            <a:chExt cx="178" cy="780"/>
          </a:xfrm>
        </p:grpSpPr>
        <p:sp>
          <p:nvSpPr>
            <p:cNvPr id="47250" name="Line 99"/>
            <p:cNvSpPr>
              <a:spLocks noChangeShapeType="1"/>
            </p:cNvSpPr>
            <p:nvPr/>
          </p:nvSpPr>
          <p:spPr bwMode="auto">
            <a:xfrm flipH="1" flipV="1">
              <a:off x="1334" y="4121"/>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51" name="Line 100"/>
            <p:cNvSpPr>
              <a:spLocks noChangeShapeType="1"/>
            </p:cNvSpPr>
            <p:nvPr/>
          </p:nvSpPr>
          <p:spPr bwMode="auto">
            <a:xfrm flipH="1" flipV="1">
              <a:off x="1328" y="4057"/>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52" name="Line 101"/>
            <p:cNvSpPr>
              <a:spLocks noChangeShapeType="1"/>
            </p:cNvSpPr>
            <p:nvPr/>
          </p:nvSpPr>
          <p:spPr bwMode="auto">
            <a:xfrm flipH="1" flipV="1">
              <a:off x="1321" y="3994"/>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53" name="Line 102"/>
            <p:cNvSpPr>
              <a:spLocks noChangeShapeType="1"/>
            </p:cNvSpPr>
            <p:nvPr/>
          </p:nvSpPr>
          <p:spPr bwMode="auto">
            <a:xfrm flipH="1" flipV="1">
              <a:off x="1305" y="3923"/>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54" name="Line 103"/>
            <p:cNvSpPr>
              <a:spLocks noChangeShapeType="1"/>
            </p:cNvSpPr>
            <p:nvPr/>
          </p:nvSpPr>
          <p:spPr bwMode="auto">
            <a:xfrm flipH="1">
              <a:off x="1311" y="3541"/>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55" name="Line 104"/>
            <p:cNvSpPr>
              <a:spLocks noChangeShapeType="1"/>
            </p:cNvSpPr>
            <p:nvPr/>
          </p:nvSpPr>
          <p:spPr bwMode="auto">
            <a:xfrm flipH="1">
              <a:off x="1320" y="3606"/>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56" name="Line 105"/>
            <p:cNvSpPr>
              <a:spLocks noChangeShapeType="1"/>
            </p:cNvSpPr>
            <p:nvPr/>
          </p:nvSpPr>
          <p:spPr bwMode="auto">
            <a:xfrm flipH="1">
              <a:off x="1331" y="3668"/>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57" name="Line 106"/>
            <p:cNvSpPr>
              <a:spLocks noChangeShapeType="1"/>
            </p:cNvSpPr>
            <p:nvPr/>
          </p:nvSpPr>
          <p:spPr bwMode="auto">
            <a:xfrm flipH="1">
              <a:off x="1338" y="3743"/>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grpSp>
      <p:pic>
        <p:nvPicPr>
          <p:cNvPr id="48179" name="Picture 43" descr="DC8-transparent.tif"/>
          <p:cNvPicPr>
            <a:picLocks noChangeAspect="1"/>
          </p:cNvPicPr>
          <p:nvPr/>
        </p:nvPicPr>
        <p:blipFill>
          <a:blip r:embed="rId4"/>
          <a:srcRect/>
          <a:stretch>
            <a:fillRect/>
          </a:stretch>
        </p:blipFill>
        <p:spPr bwMode="auto">
          <a:xfrm>
            <a:off x="7996238" y="3197225"/>
            <a:ext cx="904875" cy="277813"/>
          </a:xfrm>
          <a:prstGeom prst="rect">
            <a:avLst/>
          </a:prstGeom>
          <a:noFill/>
          <a:ln w="9525">
            <a:noFill/>
            <a:miter lim="800000"/>
            <a:headEnd/>
            <a:tailEnd/>
          </a:ln>
        </p:spPr>
      </p:pic>
      <p:grpSp>
        <p:nvGrpSpPr>
          <p:cNvPr id="48180" name="Group 98"/>
          <p:cNvGrpSpPr>
            <a:grpSpLocks/>
          </p:cNvGrpSpPr>
          <p:nvPr/>
        </p:nvGrpSpPr>
        <p:grpSpPr bwMode="auto">
          <a:xfrm rot="4923764" flipH="1">
            <a:off x="2255837" y="3092451"/>
            <a:ext cx="282575" cy="1238250"/>
            <a:chOff x="1304" y="3540"/>
            <a:chExt cx="178" cy="780"/>
          </a:xfrm>
        </p:grpSpPr>
        <p:sp>
          <p:nvSpPr>
            <p:cNvPr id="47242" name="Line 99"/>
            <p:cNvSpPr>
              <a:spLocks noChangeShapeType="1"/>
            </p:cNvSpPr>
            <p:nvPr/>
          </p:nvSpPr>
          <p:spPr bwMode="auto">
            <a:xfrm flipH="1" flipV="1">
              <a:off x="1334" y="4121"/>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43" name="Line 100"/>
            <p:cNvSpPr>
              <a:spLocks noChangeShapeType="1"/>
            </p:cNvSpPr>
            <p:nvPr/>
          </p:nvSpPr>
          <p:spPr bwMode="auto">
            <a:xfrm flipH="1" flipV="1">
              <a:off x="1328" y="4057"/>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44" name="Line 101"/>
            <p:cNvSpPr>
              <a:spLocks noChangeShapeType="1"/>
            </p:cNvSpPr>
            <p:nvPr/>
          </p:nvSpPr>
          <p:spPr bwMode="auto">
            <a:xfrm flipH="1" flipV="1">
              <a:off x="1321" y="3994"/>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45" name="Line 102"/>
            <p:cNvSpPr>
              <a:spLocks noChangeShapeType="1"/>
            </p:cNvSpPr>
            <p:nvPr/>
          </p:nvSpPr>
          <p:spPr bwMode="auto">
            <a:xfrm flipH="1" flipV="1">
              <a:off x="1305" y="3923"/>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46" name="Line 103"/>
            <p:cNvSpPr>
              <a:spLocks noChangeShapeType="1"/>
            </p:cNvSpPr>
            <p:nvPr/>
          </p:nvSpPr>
          <p:spPr bwMode="auto">
            <a:xfrm flipH="1">
              <a:off x="1311" y="3541"/>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47" name="Line 104"/>
            <p:cNvSpPr>
              <a:spLocks noChangeShapeType="1"/>
            </p:cNvSpPr>
            <p:nvPr/>
          </p:nvSpPr>
          <p:spPr bwMode="auto">
            <a:xfrm flipH="1">
              <a:off x="1320" y="3606"/>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48" name="Line 105"/>
            <p:cNvSpPr>
              <a:spLocks noChangeShapeType="1"/>
            </p:cNvSpPr>
            <p:nvPr/>
          </p:nvSpPr>
          <p:spPr bwMode="auto">
            <a:xfrm flipH="1">
              <a:off x="1331" y="3668"/>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49" name="Line 106"/>
            <p:cNvSpPr>
              <a:spLocks noChangeShapeType="1"/>
            </p:cNvSpPr>
            <p:nvPr/>
          </p:nvSpPr>
          <p:spPr bwMode="auto">
            <a:xfrm flipH="1">
              <a:off x="1338" y="3743"/>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grpSp>
      <p:grpSp>
        <p:nvGrpSpPr>
          <p:cNvPr id="48181" name="Group 98"/>
          <p:cNvGrpSpPr>
            <a:grpSpLocks/>
          </p:cNvGrpSpPr>
          <p:nvPr/>
        </p:nvGrpSpPr>
        <p:grpSpPr bwMode="auto">
          <a:xfrm rot="4923764" flipH="1">
            <a:off x="4006850" y="3567113"/>
            <a:ext cx="282575" cy="1238250"/>
            <a:chOff x="1304" y="3540"/>
            <a:chExt cx="178" cy="780"/>
          </a:xfrm>
        </p:grpSpPr>
        <p:sp>
          <p:nvSpPr>
            <p:cNvPr id="47234" name="Line 99"/>
            <p:cNvSpPr>
              <a:spLocks noChangeShapeType="1"/>
            </p:cNvSpPr>
            <p:nvPr/>
          </p:nvSpPr>
          <p:spPr bwMode="auto">
            <a:xfrm flipH="1" flipV="1">
              <a:off x="1334" y="4121"/>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35" name="Line 100"/>
            <p:cNvSpPr>
              <a:spLocks noChangeShapeType="1"/>
            </p:cNvSpPr>
            <p:nvPr/>
          </p:nvSpPr>
          <p:spPr bwMode="auto">
            <a:xfrm flipH="1" flipV="1">
              <a:off x="1328" y="4057"/>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36" name="Line 101"/>
            <p:cNvSpPr>
              <a:spLocks noChangeShapeType="1"/>
            </p:cNvSpPr>
            <p:nvPr/>
          </p:nvSpPr>
          <p:spPr bwMode="auto">
            <a:xfrm flipH="1" flipV="1">
              <a:off x="1321" y="3994"/>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37" name="Line 102"/>
            <p:cNvSpPr>
              <a:spLocks noChangeShapeType="1"/>
            </p:cNvSpPr>
            <p:nvPr/>
          </p:nvSpPr>
          <p:spPr bwMode="auto">
            <a:xfrm flipH="1" flipV="1">
              <a:off x="1305" y="3923"/>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38" name="Line 103"/>
            <p:cNvSpPr>
              <a:spLocks noChangeShapeType="1"/>
            </p:cNvSpPr>
            <p:nvPr/>
          </p:nvSpPr>
          <p:spPr bwMode="auto">
            <a:xfrm flipH="1">
              <a:off x="1311" y="3541"/>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39" name="Line 104"/>
            <p:cNvSpPr>
              <a:spLocks noChangeShapeType="1"/>
            </p:cNvSpPr>
            <p:nvPr/>
          </p:nvSpPr>
          <p:spPr bwMode="auto">
            <a:xfrm flipH="1">
              <a:off x="1320" y="3606"/>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40" name="Line 105"/>
            <p:cNvSpPr>
              <a:spLocks noChangeShapeType="1"/>
            </p:cNvSpPr>
            <p:nvPr/>
          </p:nvSpPr>
          <p:spPr bwMode="auto">
            <a:xfrm flipH="1">
              <a:off x="1331" y="3668"/>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41" name="Line 106"/>
            <p:cNvSpPr>
              <a:spLocks noChangeShapeType="1"/>
            </p:cNvSpPr>
            <p:nvPr/>
          </p:nvSpPr>
          <p:spPr bwMode="auto">
            <a:xfrm flipH="1">
              <a:off x="1338" y="3743"/>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grpSp>
      <p:grpSp>
        <p:nvGrpSpPr>
          <p:cNvPr id="48182" name="Group 98"/>
          <p:cNvGrpSpPr>
            <a:grpSpLocks/>
          </p:cNvGrpSpPr>
          <p:nvPr/>
        </p:nvGrpSpPr>
        <p:grpSpPr bwMode="auto">
          <a:xfrm rot="4923764" flipH="1">
            <a:off x="5297487" y="3609976"/>
            <a:ext cx="282575" cy="1238250"/>
            <a:chOff x="1304" y="3540"/>
            <a:chExt cx="178" cy="780"/>
          </a:xfrm>
        </p:grpSpPr>
        <p:sp>
          <p:nvSpPr>
            <p:cNvPr id="47226" name="Line 99"/>
            <p:cNvSpPr>
              <a:spLocks noChangeShapeType="1"/>
            </p:cNvSpPr>
            <p:nvPr/>
          </p:nvSpPr>
          <p:spPr bwMode="auto">
            <a:xfrm flipH="1" flipV="1">
              <a:off x="1334" y="4121"/>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27" name="Line 100"/>
            <p:cNvSpPr>
              <a:spLocks noChangeShapeType="1"/>
            </p:cNvSpPr>
            <p:nvPr/>
          </p:nvSpPr>
          <p:spPr bwMode="auto">
            <a:xfrm flipH="1" flipV="1">
              <a:off x="1328" y="4057"/>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28" name="Line 101"/>
            <p:cNvSpPr>
              <a:spLocks noChangeShapeType="1"/>
            </p:cNvSpPr>
            <p:nvPr/>
          </p:nvSpPr>
          <p:spPr bwMode="auto">
            <a:xfrm flipH="1" flipV="1">
              <a:off x="1321" y="3994"/>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29" name="Line 102"/>
            <p:cNvSpPr>
              <a:spLocks noChangeShapeType="1"/>
            </p:cNvSpPr>
            <p:nvPr/>
          </p:nvSpPr>
          <p:spPr bwMode="auto">
            <a:xfrm flipH="1" flipV="1">
              <a:off x="1305" y="3923"/>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30" name="Line 103"/>
            <p:cNvSpPr>
              <a:spLocks noChangeShapeType="1"/>
            </p:cNvSpPr>
            <p:nvPr/>
          </p:nvSpPr>
          <p:spPr bwMode="auto">
            <a:xfrm flipH="1">
              <a:off x="1311" y="3541"/>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31" name="Line 104"/>
            <p:cNvSpPr>
              <a:spLocks noChangeShapeType="1"/>
            </p:cNvSpPr>
            <p:nvPr/>
          </p:nvSpPr>
          <p:spPr bwMode="auto">
            <a:xfrm flipH="1">
              <a:off x="1320" y="3606"/>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32" name="Line 105"/>
            <p:cNvSpPr>
              <a:spLocks noChangeShapeType="1"/>
            </p:cNvSpPr>
            <p:nvPr/>
          </p:nvSpPr>
          <p:spPr bwMode="auto">
            <a:xfrm flipH="1">
              <a:off x="1331" y="3668"/>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33" name="Line 106"/>
            <p:cNvSpPr>
              <a:spLocks noChangeShapeType="1"/>
            </p:cNvSpPr>
            <p:nvPr/>
          </p:nvSpPr>
          <p:spPr bwMode="auto">
            <a:xfrm flipH="1">
              <a:off x="1338" y="3743"/>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grpSp>
      <p:grpSp>
        <p:nvGrpSpPr>
          <p:cNvPr id="48183" name="Group 98"/>
          <p:cNvGrpSpPr>
            <a:grpSpLocks/>
          </p:cNvGrpSpPr>
          <p:nvPr/>
        </p:nvGrpSpPr>
        <p:grpSpPr bwMode="auto">
          <a:xfrm rot="4923764" flipH="1">
            <a:off x="6470650" y="3578226"/>
            <a:ext cx="282575" cy="1238250"/>
            <a:chOff x="1304" y="3540"/>
            <a:chExt cx="178" cy="780"/>
          </a:xfrm>
        </p:grpSpPr>
        <p:sp>
          <p:nvSpPr>
            <p:cNvPr id="47218" name="Line 99"/>
            <p:cNvSpPr>
              <a:spLocks noChangeShapeType="1"/>
            </p:cNvSpPr>
            <p:nvPr/>
          </p:nvSpPr>
          <p:spPr bwMode="auto">
            <a:xfrm flipH="1" flipV="1">
              <a:off x="1334" y="4121"/>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19" name="Line 100"/>
            <p:cNvSpPr>
              <a:spLocks noChangeShapeType="1"/>
            </p:cNvSpPr>
            <p:nvPr/>
          </p:nvSpPr>
          <p:spPr bwMode="auto">
            <a:xfrm flipH="1" flipV="1">
              <a:off x="1328" y="4057"/>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20" name="Line 101"/>
            <p:cNvSpPr>
              <a:spLocks noChangeShapeType="1"/>
            </p:cNvSpPr>
            <p:nvPr/>
          </p:nvSpPr>
          <p:spPr bwMode="auto">
            <a:xfrm flipH="1" flipV="1">
              <a:off x="1321" y="3994"/>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21" name="Line 102"/>
            <p:cNvSpPr>
              <a:spLocks noChangeShapeType="1"/>
            </p:cNvSpPr>
            <p:nvPr/>
          </p:nvSpPr>
          <p:spPr bwMode="auto">
            <a:xfrm flipH="1" flipV="1">
              <a:off x="1305" y="3923"/>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22" name="Line 103"/>
            <p:cNvSpPr>
              <a:spLocks noChangeShapeType="1"/>
            </p:cNvSpPr>
            <p:nvPr/>
          </p:nvSpPr>
          <p:spPr bwMode="auto">
            <a:xfrm flipH="1">
              <a:off x="1311" y="3541"/>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23" name="Line 104"/>
            <p:cNvSpPr>
              <a:spLocks noChangeShapeType="1"/>
            </p:cNvSpPr>
            <p:nvPr/>
          </p:nvSpPr>
          <p:spPr bwMode="auto">
            <a:xfrm flipH="1">
              <a:off x="1320" y="3606"/>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24" name="Line 105"/>
            <p:cNvSpPr>
              <a:spLocks noChangeShapeType="1"/>
            </p:cNvSpPr>
            <p:nvPr/>
          </p:nvSpPr>
          <p:spPr bwMode="auto">
            <a:xfrm flipH="1">
              <a:off x="1331" y="3668"/>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25" name="Line 106"/>
            <p:cNvSpPr>
              <a:spLocks noChangeShapeType="1"/>
            </p:cNvSpPr>
            <p:nvPr/>
          </p:nvSpPr>
          <p:spPr bwMode="auto">
            <a:xfrm flipH="1">
              <a:off x="1338" y="3743"/>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grpSp>
      <p:grpSp>
        <p:nvGrpSpPr>
          <p:cNvPr id="48184" name="Group 98"/>
          <p:cNvGrpSpPr>
            <a:grpSpLocks/>
          </p:cNvGrpSpPr>
          <p:nvPr/>
        </p:nvGrpSpPr>
        <p:grpSpPr bwMode="auto">
          <a:xfrm rot="4923764" flipH="1">
            <a:off x="3532187" y="3078163"/>
            <a:ext cx="282575" cy="1238250"/>
            <a:chOff x="1304" y="3540"/>
            <a:chExt cx="178" cy="780"/>
          </a:xfrm>
        </p:grpSpPr>
        <p:sp>
          <p:nvSpPr>
            <p:cNvPr id="47210" name="Line 99"/>
            <p:cNvSpPr>
              <a:spLocks noChangeShapeType="1"/>
            </p:cNvSpPr>
            <p:nvPr/>
          </p:nvSpPr>
          <p:spPr bwMode="auto">
            <a:xfrm flipH="1" flipV="1">
              <a:off x="1334" y="4121"/>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11" name="Line 100"/>
            <p:cNvSpPr>
              <a:spLocks noChangeShapeType="1"/>
            </p:cNvSpPr>
            <p:nvPr/>
          </p:nvSpPr>
          <p:spPr bwMode="auto">
            <a:xfrm flipH="1" flipV="1">
              <a:off x="1328" y="4057"/>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12" name="Line 101"/>
            <p:cNvSpPr>
              <a:spLocks noChangeShapeType="1"/>
            </p:cNvSpPr>
            <p:nvPr/>
          </p:nvSpPr>
          <p:spPr bwMode="auto">
            <a:xfrm flipH="1" flipV="1">
              <a:off x="1321" y="3994"/>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13" name="Line 102"/>
            <p:cNvSpPr>
              <a:spLocks noChangeShapeType="1"/>
            </p:cNvSpPr>
            <p:nvPr/>
          </p:nvSpPr>
          <p:spPr bwMode="auto">
            <a:xfrm flipH="1" flipV="1">
              <a:off x="1305" y="3923"/>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14" name="Line 103"/>
            <p:cNvSpPr>
              <a:spLocks noChangeShapeType="1"/>
            </p:cNvSpPr>
            <p:nvPr/>
          </p:nvSpPr>
          <p:spPr bwMode="auto">
            <a:xfrm flipH="1">
              <a:off x="1311" y="3541"/>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15" name="Line 104"/>
            <p:cNvSpPr>
              <a:spLocks noChangeShapeType="1"/>
            </p:cNvSpPr>
            <p:nvPr/>
          </p:nvSpPr>
          <p:spPr bwMode="auto">
            <a:xfrm flipH="1">
              <a:off x="1320" y="3606"/>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16" name="Line 105"/>
            <p:cNvSpPr>
              <a:spLocks noChangeShapeType="1"/>
            </p:cNvSpPr>
            <p:nvPr/>
          </p:nvSpPr>
          <p:spPr bwMode="auto">
            <a:xfrm flipH="1">
              <a:off x="1331" y="3668"/>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17" name="Line 106"/>
            <p:cNvSpPr>
              <a:spLocks noChangeShapeType="1"/>
            </p:cNvSpPr>
            <p:nvPr/>
          </p:nvSpPr>
          <p:spPr bwMode="auto">
            <a:xfrm flipH="1">
              <a:off x="1338" y="3743"/>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grpSp>
      <p:grpSp>
        <p:nvGrpSpPr>
          <p:cNvPr id="48185" name="Group 98"/>
          <p:cNvGrpSpPr>
            <a:grpSpLocks/>
          </p:cNvGrpSpPr>
          <p:nvPr/>
        </p:nvGrpSpPr>
        <p:grpSpPr bwMode="auto">
          <a:xfrm rot="4923764" flipH="1">
            <a:off x="4705350" y="3046413"/>
            <a:ext cx="282575" cy="1238250"/>
            <a:chOff x="1304" y="3540"/>
            <a:chExt cx="178" cy="780"/>
          </a:xfrm>
        </p:grpSpPr>
        <p:sp>
          <p:nvSpPr>
            <p:cNvPr id="47202" name="Line 99"/>
            <p:cNvSpPr>
              <a:spLocks noChangeShapeType="1"/>
            </p:cNvSpPr>
            <p:nvPr/>
          </p:nvSpPr>
          <p:spPr bwMode="auto">
            <a:xfrm flipH="1" flipV="1">
              <a:off x="1334" y="4121"/>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03" name="Line 100"/>
            <p:cNvSpPr>
              <a:spLocks noChangeShapeType="1"/>
            </p:cNvSpPr>
            <p:nvPr/>
          </p:nvSpPr>
          <p:spPr bwMode="auto">
            <a:xfrm flipH="1" flipV="1">
              <a:off x="1328" y="4057"/>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04" name="Line 101"/>
            <p:cNvSpPr>
              <a:spLocks noChangeShapeType="1"/>
            </p:cNvSpPr>
            <p:nvPr/>
          </p:nvSpPr>
          <p:spPr bwMode="auto">
            <a:xfrm flipH="1" flipV="1">
              <a:off x="1321" y="3994"/>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05" name="Line 102"/>
            <p:cNvSpPr>
              <a:spLocks noChangeShapeType="1"/>
            </p:cNvSpPr>
            <p:nvPr/>
          </p:nvSpPr>
          <p:spPr bwMode="auto">
            <a:xfrm flipH="1" flipV="1">
              <a:off x="1305" y="3923"/>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06" name="Line 103"/>
            <p:cNvSpPr>
              <a:spLocks noChangeShapeType="1"/>
            </p:cNvSpPr>
            <p:nvPr/>
          </p:nvSpPr>
          <p:spPr bwMode="auto">
            <a:xfrm flipH="1">
              <a:off x="1311" y="3541"/>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07" name="Line 104"/>
            <p:cNvSpPr>
              <a:spLocks noChangeShapeType="1"/>
            </p:cNvSpPr>
            <p:nvPr/>
          </p:nvSpPr>
          <p:spPr bwMode="auto">
            <a:xfrm flipH="1">
              <a:off x="1320" y="3606"/>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08" name="Line 105"/>
            <p:cNvSpPr>
              <a:spLocks noChangeShapeType="1"/>
            </p:cNvSpPr>
            <p:nvPr/>
          </p:nvSpPr>
          <p:spPr bwMode="auto">
            <a:xfrm flipH="1">
              <a:off x="1331" y="3668"/>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09" name="Line 106"/>
            <p:cNvSpPr>
              <a:spLocks noChangeShapeType="1"/>
            </p:cNvSpPr>
            <p:nvPr/>
          </p:nvSpPr>
          <p:spPr bwMode="auto">
            <a:xfrm flipH="1">
              <a:off x="1338" y="3743"/>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grpSp>
      <p:grpSp>
        <p:nvGrpSpPr>
          <p:cNvPr id="48186" name="Group 98"/>
          <p:cNvGrpSpPr>
            <a:grpSpLocks/>
          </p:cNvGrpSpPr>
          <p:nvPr/>
        </p:nvGrpSpPr>
        <p:grpSpPr bwMode="auto">
          <a:xfrm rot="4923764" flipH="1">
            <a:off x="5899150" y="3071813"/>
            <a:ext cx="282575" cy="1238250"/>
            <a:chOff x="1304" y="3540"/>
            <a:chExt cx="178" cy="780"/>
          </a:xfrm>
        </p:grpSpPr>
        <p:sp>
          <p:nvSpPr>
            <p:cNvPr id="47194" name="Line 99"/>
            <p:cNvSpPr>
              <a:spLocks noChangeShapeType="1"/>
            </p:cNvSpPr>
            <p:nvPr/>
          </p:nvSpPr>
          <p:spPr bwMode="auto">
            <a:xfrm flipH="1" flipV="1">
              <a:off x="1334" y="4121"/>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95" name="Line 100"/>
            <p:cNvSpPr>
              <a:spLocks noChangeShapeType="1"/>
            </p:cNvSpPr>
            <p:nvPr/>
          </p:nvSpPr>
          <p:spPr bwMode="auto">
            <a:xfrm flipH="1" flipV="1">
              <a:off x="1328" y="4057"/>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96" name="Line 101"/>
            <p:cNvSpPr>
              <a:spLocks noChangeShapeType="1"/>
            </p:cNvSpPr>
            <p:nvPr/>
          </p:nvSpPr>
          <p:spPr bwMode="auto">
            <a:xfrm flipH="1" flipV="1">
              <a:off x="1321" y="3994"/>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97" name="Line 102"/>
            <p:cNvSpPr>
              <a:spLocks noChangeShapeType="1"/>
            </p:cNvSpPr>
            <p:nvPr/>
          </p:nvSpPr>
          <p:spPr bwMode="auto">
            <a:xfrm flipH="1" flipV="1">
              <a:off x="1305" y="3923"/>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98" name="Line 103"/>
            <p:cNvSpPr>
              <a:spLocks noChangeShapeType="1"/>
            </p:cNvSpPr>
            <p:nvPr/>
          </p:nvSpPr>
          <p:spPr bwMode="auto">
            <a:xfrm flipH="1">
              <a:off x="1311" y="3541"/>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99" name="Line 104"/>
            <p:cNvSpPr>
              <a:spLocks noChangeShapeType="1"/>
            </p:cNvSpPr>
            <p:nvPr/>
          </p:nvSpPr>
          <p:spPr bwMode="auto">
            <a:xfrm flipH="1">
              <a:off x="1320" y="3606"/>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00" name="Line 105"/>
            <p:cNvSpPr>
              <a:spLocks noChangeShapeType="1"/>
            </p:cNvSpPr>
            <p:nvPr/>
          </p:nvSpPr>
          <p:spPr bwMode="auto">
            <a:xfrm flipH="1">
              <a:off x="1331" y="3668"/>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201" name="Line 106"/>
            <p:cNvSpPr>
              <a:spLocks noChangeShapeType="1"/>
            </p:cNvSpPr>
            <p:nvPr/>
          </p:nvSpPr>
          <p:spPr bwMode="auto">
            <a:xfrm flipH="1">
              <a:off x="1338" y="3743"/>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grpSp>
      <p:grpSp>
        <p:nvGrpSpPr>
          <p:cNvPr id="48187" name="Group 98"/>
          <p:cNvGrpSpPr>
            <a:grpSpLocks/>
          </p:cNvGrpSpPr>
          <p:nvPr/>
        </p:nvGrpSpPr>
        <p:grpSpPr bwMode="auto">
          <a:xfrm rot="4923764" flipH="1">
            <a:off x="7072312" y="3040063"/>
            <a:ext cx="282575" cy="1238250"/>
            <a:chOff x="1304" y="3540"/>
            <a:chExt cx="178" cy="780"/>
          </a:xfrm>
        </p:grpSpPr>
        <p:sp>
          <p:nvSpPr>
            <p:cNvPr id="47186" name="Line 99"/>
            <p:cNvSpPr>
              <a:spLocks noChangeShapeType="1"/>
            </p:cNvSpPr>
            <p:nvPr/>
          </p:nvSpPr>
          <p:spPr bwMode="auto">
            <a:xfrm flipH="1" flipV="1">
              <a:off x="1334" y="4121"/>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87" name="Line 100"/>
            <p:cNvSpPr>
              <a:spLocks noChangeShapeType="1"/>
            </p:cNvSpPr>
            <p:nvPr/>
          </p:nvSpPr>
          <p:spPr bwMode="auto">
            <a:xfrm flipH="1" flipV="1">
              <a:off x="1328" y="4057"/>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88" name="Line 101"/>
            <p:cNvSpPr>
              <a:spLocks noChangeShapeType="1"/>
            </p:cNvSpPr>
            <p:nvPr/>
          </p:nvSpPr>
          <p:spPr bwMode="auto">
            <a:xfrm flipH="1" flipV="1">
              <a:off x="1321" y="3994"/>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89" name="Line 102"/>
            <p:cNvSpPr>
              <a:spLocks noChangeShapeType="1"/>
            </p:cNvSpPr>
            <p:nvPr/>
          </p:nvSpPr>
          <p:spPr bwMode="auto">
            <a:xfrm flipH="1" flipV="1">
              <a:off x="1305" y="3923"/>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90" name="Line 103"/>
            <p:cNvSpPr>
              <a:spLocks noChangeShapeType="1"/>
            </p:cNvSpPr>
            <p:nvPr/>
          </p:nvSpPr>
          <p:spPr bwMode="auto">
            <a:xfrm flipH="1">
              <a:off x="1311" y="3541"/>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91" name="Line 104"/>
            <p:cNvSpPr>
              <a:spLocks noChangeShapeType="1"/>
            </p:cNvSpPr>
            <p:nvPr/>
          </p:nvSpPr>
          <p:spPr bwMode="auto">
            <a:xfrm flipH="1">
              <a:off x="1320" y="3606"/>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92" name="Line 105"/>
            <p:cNvSpPr>
              <a:spLocks noChangeShapeType="1"/>
            </p:cNvSpPr>
            <p:nvPr/>
          </p:nvSpPr>
          <p:spPr bwMode="auto">
            <a:xfrm flipH="1">
              <a:off x="1331" y="3668"/>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93" name="Line 106"/>
            <p:cNvSpPr>
              <a:spLocks noChangeShapeType="1"/>
            </p:cNvSpPr>
            <p:nvPr/>
          </p:nvSpPr>
          <p:spPr bwMode="auto">
            <a:xfrm flipH="1">
              <a:off x="1338" y="3743"/>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grpSp>
      <p:grpSp>
        <p:nvGrpSpPr>
          <p:cNvPr id="48188" name="Group 98"/>
          <p:cNvGrpSpPr>
            <a:grpSpLocks/>
          </p:cNvGrpSpPr>
          <p:nvPr/>
        </p:nvGrpSpPr>
        <p:grpSpPr bwMode="auto">
          <a:xfrm rot="4923764" flipH="1">
            <a:off x="7635875" y="3632201"/>
            <a:ext cx="282575" cy="1238250"/>
            <a:chOff x="1304" y="3540"/>
            <a:chExt cx="178" cy="780"/>
          </a:xfrm>
        </p:grpSpPr>
        <p:sp>
          <p:nvSpPr>
            <p:cNvPr id="47178" name="Line 99"/>
            <p:cNvSpPr>
              <a:spLocks noChangeShapeType="1"/>
            </p:cNvSpPr>
            <p:nvPr/>
          </p:nvSpPr>
          <p:spPr bwMode="auto">
            <a:xfrm flipH="1" flipV="1">
              <a:off x="1334" y="4121"/>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79" name="Line 100"/>
            <p:cNvSpPr>
              <a:spLocks noChangeShapeType="1"/>
            </p:cNvSpPr>
            <p:nvPr/>
          </p:nvSpPr>
          <p:spPr bwMode="auto">
            <a:xfrm flipH="1" flipV="1">
              <a:off x="1328" y="4057"/>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80" name="Line 101"/>
            <p:cNvSpPr>
              <a:spLocks noChangeShapeType="1"/>
            </p:cNvSpPr>
            <p:nvPr/>
          </p:nvSpPr>
          <p:spPr bwMode="auto">
            <a:xfrm flipH="1" flipV="1">
              <a:off x="1321" y="3994"/>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81" name="Line 102"/>
            <p:cNvSpPr>
              <a:spLocks noChangeShapeType="1"/>
            </p:cNvSpPr>
            <p:nvPr/>
          </p:nvSpPr>
          <p:spPr bwMode="auto">
            <a:xfrm flipH="1" flipV="1">
              <a:off x="1305" y="3923"/>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82" name="Line 103"/>
            <p:cNvSpPr>
              <a:spLocks noChangeShapeType="1"/>
            </p:cNvSpPr>
            <p:nvPr/>
          </p:nvSpPr>
          <p:spPr bwMode="auto">
            <a:xfrm flipH="1">
              <a:off x="1311" y="3541"/>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83" name="Line 104"/>
            <p:cNvSpPr>
              <a:spLocks noChangeShapeType="1"/>
            </p:cNvSpPr>
            <p:nvPr/>
          </p:nvSpPr>
          <p:spPr bwMode="auto">
            <a:xfrm flipH="1">
              <a:off x="1320" y="3606"/>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84" name="Line 105"/>
            <p:cNvSpPr>
              <a:spLocks noChangeShapeType="1"/>
            </p:cNvSpPr>
            <p:nvPr/>
          </p:nvSpPr>
          <p:spPr bwMode="auto">
            <a:xfrm flipH="1">
              <a:off x="1331" y="3668"/>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85" name="Line 106"/>
            <p:cNvSpPr>
              <a:spLocks noChangeShapeType="1"/>
            </p:cNvSpPr>
            <p:nvPr/>
          </p:nvSpPr>
          <p:spPr bwMode="auto">
            <a:xfrm flipH="1">
              <a:off x="1338" y="3743"/>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grpSp>
      <p:grpSp>
        <p:nvGrpSpPr>
          <p:cNvPr id="48189" name="Group 98"/>
          <p:cNvGrpSpPr>
            <a:grpSpLocks/>
          </p:cNvGrpSpPr>
          <p:nvPr/>
        </p:nvGrpSpPr>
        <p:grpSpPr bwMode="auto">
          <a:xfrm rot="4923764" flipH="1">
            <a:off x="2082800" y="1081088"/>
            <a:ext cx="282575" cy="1238250"/>
            <a:chOff x="1304" y="3540"/>
            <a:chExt cx="178" cy="780"/>
          </a:xfrm>
        </p:grpSpPr>
        <p:sp>
          <p:nvSpPr>
            <p:cNvPr id="47170" name="Line 99"/>
            <p:cNvSpPr>
              <a:spLocks noChangeShapeType="1"/>
            </p:cNvSpPr>
            <p:nvPr/>
          </p:nvSpPr>
          <p:spPr bwMode="auto">
            <a:xfrm flipH="1" flipV="1">
              <a:off x="1334" y="4121"/>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71" name="Line 100"/>
            <p:cNvSpPr>
              <a:spLocks noChangeShapeType="1"/>
            </p:cNvSpPr>
            <p:nvPr/>
          </p:nvSpPr>
          <p:spPr bwMode="auto">
            <a:xfrm flipH="1" flipV="1">
              <a:off x="1328" y="4057"/>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72" name="Line 101"/>
            <p:cNvSpPr>
              <a:spLocks noChangeShapeType="1"/>
            </p:cNvSpPr>
            <p:nvPr/>
          </p:nvSpPr>
          <p:spPr bwMode="auto">
            <a:xfrm flipH="1" flipV="1">
              <a:off x="1321" y="3994"/>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73" name="Line 102"/>
            <p:cNvSpPr>
              <a:spLocks noChangeShapeType="1"/>
            </p:cNvSpPr>
            <p:nvPr/>
          </p:nvSpPr>
          <p:spPr bwMode="auto">
            <a:xfrm flipH="1" flipV="1">
              <a:off x="1305" y="3923"/>
              <a:ext cx="148" cy="200"/>
            </a:xfrm>
            <a:prstGeom prst="line">
              <a:avLst/>
            </a:prstGeom>
            <a:noFill/>
            <a:ln w="28575">
              <a:solidFill>
                <a:srgbClr val="00CCFF"/>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74" name="Line 103"/>
            <p:cNvSpPr>
              <a:spLocks noChangeShapeType="1"/>
            </p:cNvSpPr>
            <p:nvPr/>
          </p:nvSpPr>
          <p:spPr bwMode="auto">
            <a:xfrm flipH="1">
              <a:off x="1311" y="3541"/>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75" name="Line 104"/>
            <p:cNvSpPr>
              <a:spLocks noChangeShapeType="1"/>
            </p:cNvSpPr>
            <p:nvPr/>
          </p:nvSpPr>
          <p:spPr bwMode="auto">
            <a:xfrm flipH="1">
              <a:off x="1320" y="3606"/>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76" name="Line 105"/>
            <p:cNvSpPr>
              <a:spLocks noChangeShapeType="1"/>
            </p:cNvSpPr>
            <p:nvPr/>
          </p:nvSpPr>
          <p:spPr bwMode="auto">
            <a:xfrm flipH="1">
              <a:off x="1331" y="3668"/>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sp>
          <p:nvSpPr>
            <p:cNvPr id="47177" name="Line 106"/>
            <p:cNvSpPr>
              <a:spLocks noChangeShapeType="1"/>
            </p:cNvSpPr>
            <p:nvPr/>
          </p:nvSpPr>
          <p:spPr bwMode="auto">
            <a:xfrm flipH="1">
              <a:off x="1338" y="3743"/>
              <a:ext cx="112" cy="392"/>
            </a:xfrm>
            <a:prstGeom prst="line">
              <a:avLst/>
            </a:prstGeom>
            <a:noFill/>
            <a:ln w="28575">
              <a:solidFill>
                <a:srgbClr val="FF3300"/>
              </a:solidFill>
              <a:round/>
              <a:headEnd type="none" w="sm" len="sm"/>
              <a:tailEnd type="none" w="sm" len="sm"/>
            </a:ln>
          </p:spPr>
          <p:txBody>
            <a:bodyPr/>
            <a:lstStyle/>
            <a:p>
              <a:pPr eaLnBrk="1" hangingPunct="1">
                <a:defRPr/>
              </a:pPr>
              <a:endParaRPr lang="en-US" sz="1800">
                <a:solidFill>
                  <a:srgbClr val="000000"/>
                </a:solidFill>
                <a:latin typeface="Arial" pitchFamily="34" charset="0"/>
                <a:ea typeface="+mn-ea"/>
                <a:cs typeface="Arial" pitchFamily="34" charset="0"/>
              </a:endParaRPr>
            </a:p>
          </p:txBody>
        </p:sp>
      </p:grpSp>
      <p:sp>
        <p:nvSpPr>
          <p:cNvPr id="47166" name="TextBox 135"/>
          <p:cNvSpPr txBox="1">
            <a:spLocks noChangeArrowheads="1"/>
          </p:cNvSpPr>
          <p:nvPr/>
        </p:nvSpPr>
        <p:spPr bwMode="auto">
          <a:xfrm>
            <a:off x="290513" y="1954213"/>
            <a:ext cx="3835400" cy="498475"/>
          </a:xfrm>
          <a:prstGeom prst="rect">
            <a:avLst/>
          </a:prstGeom>
          <a:noFill/>
          <a:ln w="9525">
            <a:noFill/>
            <a:miter lim="800000"/>
            <a:headEnd/>
            <a:tailEnd/>
          </a:ln>
        </p:spPr>
        <p:txBody>
          <a:bodyPr wrap="none">
            <a:spAutoFit/>
          </a:bodyPr>
          <a:lstStyle/>
          <a:p>
            <a:pPr eaLnBrk="1" hangingPunct="1">
              <a:defRPr/>
            </a:pPr>
            <a:r>
              <a:rPr lang="en-US">
                <a:solidFill>
                  <a:srgbClr val="000000"/>
                </a:solidFill>
                <a:latin typeface="Arial" pitchFamily="34" charset="0"/>
                <a:ea typeface="+mn-ea"/>
                <a:cs typeface="Arial" pitchFamily="34" charset="0"/>
              </a:rPr>
              <a:t>Vertical profile of horizontal wind magnitude and direction</a:t>
            </a:r>
          </a:p>
          <a:p>
            <a:pPr eaLnBrk="1" hangingPunct="1">
              <a:defRPr/>
            </a:pPr>
            <a:r>
              <a:rPr lang="en-US">
                <a:solidFill>
                  <a:srgbClr val="000000"/>
                </a:solidFill>
                <a:latin typeface="Arial" pitchFamily="34" charset="0"/>
                <a:ea typeface="+mn-ea"/>
                <a:cs typeface="Arial" pitchFamily="34" charset="0"/>
              </a:rPr>
              <a:t>“= balloonsonde launch or very tall anemometer tower”</a:t>
            </a:r>
          </a:p>
        </p:txBody>
      </p:sp>
      <p:sp>
        <p:nvSpPr>
          <p:cNvPr id="47167" name="Rectangle 136"/>
          <p:cNvSpPr>
            <a:spLocks noChangeArrowheads="1"/>
          </p:cNvSpPr>
          <p:nvPr/>
        </p:nvSpPr>
        <p:spPr bwMode="auto">
          <a:xfrm>
            <a:off x="279400" y="6519863"/>
            <a:ext cx="4572000" cy="230187"/>
          </a:xfrm>
          <a:prstGeom prst="rect">
            <a:avLst/>
          </a:prstGeom>
          <a:noFill/>
          <a:ln w="9525">
            <a:noFill/>
            <a:miter lim="800000"/>
            <a:headEnd/>
            <a:tailEnd/>
          </a:ln>
        </p:spPr>
        <p:txBody>
          <a:bodyPr>
            <a:spAutoFit/>
          </a:bodyPr>
          <a:lstStyle/>
          <a:p>
            <a:pPr eaLnBrk="1" hangingPunct="1">
              <a:defRPr/>
            </a:pPr>
            <a:r>
              <a:rPr lang="en-US" sz="900">
                <a:solidFill>
                  <a:srgbClr val="000000"/>
                </a:solidFill>
                <a:latin typeface="Arial" pitchFamily="34" charset="0"/>
                <a:ea typeface="+mn-ea"/>
                <a:cs typeface="Arial" pitchFamily="34" charset="0"/>
              </a:rPr>
              <a:t> DC-8:   425 – 490 knots True Air Speed (cruise) = 218 - 252 m/s (250). 41,000 ft = 12.5 km</a:t>
            </a:r>
          </a:p>
        </p:txBody>
      </p:sp>
      <p:sp>
        <p:nvSpPr>
          <p:cNvPr id="47168" name="TextBox 137"/>
          <p:cNvSpPr txBox="1">
            <a:spLocks noChangeArrowheads="1"/>
          </p:cNvSpPr>
          <p:nvPr/>
        </p:nvSpPr>
        <p:spPr bwMode="auto">
          <a:xfrm>
            <a:off x="4381500" y="879475"/>
            <a:ext cx="4535488" cy="1722438"/>
          </a:xfrm>
          <a:prstGeom prst="rect">
            <a:avLst/>
          </a:prstGeom>
          <a:noFill/>
          <a:ln w="9525">
            <a:noFill/>
            <a:miter lim="800000"/>
            <a:headEnd/>
            <a:tailEnd/>
          </a:ln>
        </p:spPr>
        <p:txBody>
          <a:bodyPr wrap="none">
            <a:spAutoFit/>
          </a:bodyPr>
          <a:lstStyle/>
          <a:p>
            <a:pPr eaLnBrk="1" hangingPunct="1">
              <a:defRPr/>
            </a:pPr>
            <a:r>
              <a:rPr lang="en-US" sz="1000" u="sng">
                <a:solidFill>
                  <a:srgbClr val="000000"/>
                </a:solidFill>
                <a:latin typeface="Arial" pitchFamily="34" charset="0"/>
                <a:ea typeface="+mn-ea"/>
                <a:cs typeface="Arial" pitchFamily="34" charset="0"/>
              </a:rPr>
              <a:t>Nominal Parameters </a:t>
            </a:r>
          </a:p>
          <a:p>
            <a:pPr eaLnBrk="1" hangingPunct="1">
              <a:buFont typeface="Arial" pitchFamily="34" charset="0"/>
              <a:buChar char="•"/>
              <a:defRPr/>
            </a:pPr>
            <a:r>
              <a:rPr lang="en-US" sz="1000">
                <a:solidFill>
                  <a:srgbClr val="000000"/>
                </a:solidFill>
                <a:latin typeface="Arial" pitchFamily="34" charset="0"/>
                <a:ea typeface="+mn-ea"/>
                <a:cs typeface="Arial" pitchFamily="34" charset="0"/>
              </a:rPr>
              <a:t> Laser beam nadir angle = 45 degrees (unchangeable)</a:t>
            </a:r>
          </a:p>
          <a:p>
            <a:pPr eaLnBrk="1" hangingPunct="1">
              <a:buFont typeface="Arial" pitchFamily="34" charset="0"/>
              <a:buChar char="•"/>
              <a:defRPr/>
            </a:pPr>
            <a:r>
              <a:rPr lang="en-US" sz="1000">
                <a:solidFill>
                  <a:srgbClr val="000000"/>
                </a:solidFill>
                <a:latin typeface="Arial" pitchFamily="34" charset="0"/>
                <a:ea typeface="+mn-ea"/>
                <a:cs typeface="Arial" pitchFamily="34" charset="0"/>
              </a:rPr>
              <a:t> Laser beam azimuth angle = 45, 135, 225, and 315 degrees</a:t>
            </a:r>
          </a:p>
          <a:p>
            <a:pPr eaLnBrk="1" hangingPunct="1">
              <a:buFont typeface="Arial" pitchFamily="34" charset="0"/>
              <a:buChar char="•"/>
              <a:defRPr/>
            </a:pPr>
            <a:r>
              <a:rPr lang="en-US" sz="1000">
                <a:solidFill>
                  <a:srgbClr val="000000"/>
                </a:solidFill>
                <a:latin typeface="Arial" pitchFamily="34" charset="0"/>
                <a:ea typeface="+mn-ea"/>
                <a:cs typeface="Arial" pitchFamily="34" charset="0"/>
              </a:rPr>
              <a:t> 60 laser shots per LOS wind profile (12 sec)</a:t>
            </a:r>
          </a:p>
          <a:p>
            <a:pPr eaLnBrk="1" hangingPunct="1">
              <a:buFont typeface="Arial" pitchFamily="34" charset="0"/>
              <a:buChar char="•"/>
              <a:defRPr/>
            </a:pPr>
            <a:r>
              <a:rPr lang="en-US" sz="1000">
                <a:solidFill>
                  <a:srgbClr val="000000"/>
                </a:solidFill>
                <a:latin typeface="Arial" pitchFamily="34" charset="0"/>
                <a:ea typeface="+mn-ea"/>
                <a:cs typeface="Arial" pitchFamily="34" charset="0"/>
              </a:rPr>
              <a:t> LOS wind profiles 8.8 km from track</a:t>
            </a:r>
          </a:p>
          <a:p>
            <a:pPr eaLnBrk="1" hangingPunct="1">
              <a:buFont typeface="Arial" pitchFamily="34" charset="0"/>
              <a:buChar char="•"/>
              <a:defRPr/>
            </a:pPr>
            <a:r>
              <a:rPr lang="en-US" sz="1000">
                <a:solidFill>
                  <a:srgbClr val="000000"/>
                </a:solidFill>
                <a:latin typeface="Arial" pitchFamily="34" charset="0"/>
                <a:ea typeface="+mn-ea"/>
                <a:cs typeface="Arial" pitchFamily="34" charset="0"/>
              </a:rPr>
              <a:t> Aft LOS profile begins 71 s after Fore began</a:t>
            </a:r>
          </a:p>
          <a:p>
            <a:pPr eaLnBrk="1" hangingPunct="1">
              <a:buFont typeface="Arial" pitchFamily="34" charset="0"/>
              <a:buChar char="•"/>
              <a:defRPr/>
            </a:pPr>
            <a:r>
              <a:rPr lang="en-US" sz="1000">
                <a:solidFill>
                  <a:srgbClr val="000000"/>
                </a:solidFill>
                <a:latin typeface="Arial" pitchFamily="34" charset="0"/>
                <a:ea typeface="+mn-ea"/>
                <a:cs typeface="Arial" pitchFamily="34" charset="0"/>
              </a:rPr>
              <a:t> Fore and Aft LOS wind profile = 1 horizontal wind profile (83 s measurement time)</a:t>
            </a:r>
          </a:p>
          <a:p>
            <a:pPr eaLnBrk="1" hangingPunct="1">
              <a:buFont typeface="Arial" pitchFamily="34" charset="0"/>
              <a:buChar char="•"/>
              <a:defRPr/>
            </a:pPr>
            <a:r>
              <a:rPr lang="en-US" sz="1000">
                <a:solidFill>
                  <a:srgbClr val="000000"/>
                </a:solidFill>
                <a:latin typeface="Arial" pitchFamily="34" charset="0"/>
                <a:ea typeface="+mn-ea"/>
                <a:cs typeface="Arial" pitchFamily="34" charset="0"/>
              </a:rPr>
              <a:t> Left and Right of track horizontal wind profiles = 1 scan pattern</a:t>
            </a:r>
          </a:p>
          <a:p>
            <a:pPr eaLnBrk="1" hangingPunct="1">
              <a:buFont typeface="Arial" pitchFamily="34" charset="0"/>
              <a:buChar char="•"/>
              <a:defRPr/>
            </a:pPr>
            <a:r>
              <a:rPr lang="en-US" sz="1000">
                <a:solidFill>
                  <a:srgbClr val="000000"/>
                </a:solidFill>
                <a:latin typeface="Arial" pitchFamily="34" charset="0"/>
                <a:ea typeface="+mn-ea"/>
                <a:cs typeface="Arial" pitchFamily="34" charset="0"/>
              </a:rPr>
              <a:t> Pattern repeat = horizontal resolution = 12.5 km (50 sec)</a:t>
            </a:r>
          </a:p>
        </p:txBody>
      </p:sp>
      <p:pic>
        <p:nvPicPr>
          <p:cNvPr id="48193" name="Picture 138" descr="NASA logo transparent background.tif"/>
          <p:cNvPicPr>
            <a:picLocks noChangeAspect="1"/>
          </p:cNvPicPr>
          <p:nvPr/>
        </p:nvPicPr>
        <p:blipFill>
          <a:blip r:embed="rId5"/>
          <a:srcRect/>
          <a:stretch>
            <a:fillRect/>
          </a:stretch>
        </p:blipFill>
        <p:spPr bwMode="auto">
          <a:xfrm>
            <a:off x="8104188" y="3275013"/>
            <a:ext cx="92075" cy="92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Title 3"/>
          <p:cNvSpPr>
            <a:spLocks noGrp="1"/>
          </p:cNvSpPr>
          <p:nvPr>
            <p:ph type="title"/>
          </p:nvPr>
        </p:nvSpPr>
        <p:spPr>
          <a:xfrm>
            <a:off x="387350" y="266700"/>
            <a:ext cx="6464300" cy="452438"/>
          </a:xfrm>
        </p:spPr>
        <p:txBody>
          <a:bodyPr/>
          <a:lstStyle/>
          <a:p>
            <a:pPr eaLnBrk="1" hangingPunct="1"/>
            <a:r>
              <a:rPr lang="en-US" sz="2500" b="1" smtClean="0">
                <a:latin typeface="Capitals" charset="0"/>
                <a:ea typeface="ＭＳ Ｐゴシック" charset="-128"/>
              </a:rPr>
              <a:t>Airborne Precipitation Radar (APR-2) </a:t>
            </a:r>
            <a:endParaRPr lang="en-US" sz="2500" smtClean="0">
              <a:ea typeface="ＭＳ Ｐゴシック" charset="-128"/>
            </a:endParaRPr>
          </a:p>
        </p:txBody>
      </p:sp>
      <p:sp>
        <p:nvSpPr>
          <p:cNvPr id="2051" name="Content Placeholder 4"/>
          <p:cNvSpPr>
            <a:spLocks noGrp="1"/>
          </p:cNvSpPr>
          <p:nvPr>
            <p:ph idx="1"/>
          </p:nvPr>
        </p:nvSpPr>
        <p:spPr>
          <a:xfrm>
            <a:off x="387350" y="695325"/>
            <a:ext cx="6394450" cy="1592263"/>
          </a:xfrm>
        </p:spPr>
        <p:txBody>
          <a:bodyPr/>
          <a:lstStyle/>
          <a:p>
            <a:pPr eaLnBrk="1" hangingPunct="1"/>
            <a:r>
              <a:rPr lang="en-US" smtClean="0">
                <a:ea typeface="ＭＳ Ｐゴシック" charset="-128"/>
              </a:rPr>
              <a:t>APR-2 is a dual-frequency, dual-polarization, Doppler radar that operates on the NASA DC-8 aircraft</a:t>
            </a:r>
          </a:p>
          <a:p>
            <a:pPr eaLnBrk="1" hangingPunct="1"/>
            <a:r>
              <a:rPr lang="en-US" smtClean="0">
                <a:ea typeface="ＭＳ Ｐゴシック" charset="-128"/>
              </a:rPr>
              <a:t>Below is vertical slice through Earl on Sep 2 from NNE to SSW (1815 UTC); southern eyewall was decaying</a:t>
            </a:r>
          </a:p>
          <a:p>
            <a:pPr eaLnBrk="1" hangingPunct="1"/>
            <a:endParaRPr lang="en-US" smtClean="0">
              <a:ea typeface="ＭＳ Ｐゴシック" charset="-128"/>
            </a:endParaRPr>
          </a:p>
        </p:txBody>
      </p:sp>
      <p:pic>
        <p:nvPicPr>
          <p:cNvPr id="2052" name="Picture 4" descr="geom.tiff"/>
          <p:cNvPicPr>
            <a:picLocks noChangeAspect="1"/>
          </p:cNvPicPr>
          <p:nvPr/>
        </p:nvPicPr>
        <p:blipFill>
          <a:blip r:embed="rId2"/>
          <a:srcRect/>
          <a:stretch>
            <a:fillRect/>
          </a:stretch>
        </p:blipFill>
        <p:spPr bwMode="auto">
          <a:xfrm>
            <a:off x="6781800" y="266700"/>
            <a:ext cx="1968500" cy="2058988"/>
          </a:xfrm>
          <a:prstGeom prst="rect">
            <a:avLst/>
          </a:prstGeom>
          <a:noFill/>
          <a:ln w="9525">
            <a:noFill/>
            <a:miter lim="800000"/>
            <a:headEnd/>
            <a:tailEnd/>
          </a:ln>
        </p:spPr>
      </p:pic>
      <p:pic>
        <p:nvPicPr>
          <p:cNvPr id="2053" name="Picture 7" descr="APR20902_1815.jpg"/>
          <p:cNvPicPr>
            <a:picLocks noChangeAspect="1"/>
          </p:cNvPicPr>
          <p:nvPr/>
        </p:nvPicPr>
        <p:blipFill>
          <a:blip r:embed="rId3"/>
          <a:srcRect/>
          <a:stretch>
            <a:fillRect/>
          </a:stretch>
        </p:blipFill>
        <p:spPr bwMode="auto">
          <a:xfrm>
            <a:off x="76200" y="2022475"/>
            <a:ext cx="7467600" cy="4840288"/>
          </a:xfrm>
          <a:prstGeom prst="rect">
            <a:avLst/>
          </a:prstGeom>
          <a:noFill/>
          <a:ln w="9525">
            <a:noFill/>
            <a:miter lim="800000"/>
            <a:headEnd/>
            <a:tailEnd/>
          </a:ln>
        </p:spPr>
      </p:pic>
      <p:sp>
        <p:nvSpPr>
          <p:cNvPr id="2054" name="TextBox 8"/>
          <p:cNvSpPr txBox="1">
            <a:spLocks noChangeArrowheads="1"/>
          </p:cNvSpPr>
          <p:nvPr/>
        </p:nvSpPr>
        <p:spPr bwMode="auto">
          <a:xfrm>
            <a:off x="4673600" y="2959100"/>
            <a:ext cx="557213" cy="369888"/>
          </a:xfrm>
          <a:prstGeom prst="rect">
            <a:avLst/>
          </a:prstGeom>
          <a:noFill/>
          <a:ln w="9525">
            <a:noFill/>
            <a:miter lim="800000"/>
            <a:headEnd/>
            <a:tailEnd/>
          </a:ln>
        </p:spPr>
        <p:txBody>
          <a:bodyPr wrap="none">
            <a:spAutoFit/>
          </a:bodyPr>
          <a:lstStyle/>
          <a:p>
            <a:pPr defTabSz="457200" eaLnBrk="1" hangingPunct="1"/>
            <a:r>
              <a:rPr lang="en-US" sz="1800">
                <a:solidFill>
                  <a:prstClr val="black"/>
                </a:solidFill>
                <a:latin typeface="Arial" pitchFamily="34" charset="0"/>
              </a:rPr>
              <a:t>eye</a:t>
            </a:r>
          </a:p>
        </p:txBody>
      </p:sp>
      <p:sp>
        <p:nvSpPr>
          <p:cNvPr id="2055" name="TextBox 9"/>
          <p:cNvSpPr txBox="1">
            <a:spLocks noChangeArrowheads="1"/>
          </p:cNvSpPr>
          <p:nvPr/>
        </p:nvSpPr>
        <p:spPr bwMode="auto">
          <a:xfrm>
            <a:off x="7442200" y="2527300"/>
            <a:ext cx="1447800" cy="646113"/>
          </a:xfrm>
          <a:prstGeom prst="rect">
            <a:avLst/>
          </a:prstGeom>
          <a:noFill/>
          <a:ln w="9525">
            <a:noFill/>
            <a:miter lim="800000"/>
            <a:headEnd/>
            <a:tailEnd/>
          </a:ln>
        </p:spPr>
        <p:txBody>
          <a:bodyPr>
            <a:spAutoFit/>
          </a:bodyPr>
          <a:lstStyle/>
          <a:p>
            <a:pPr defTabSz="457200" eaLnBrk="1" hangingPunct="1"/>
            <a:r>
              <a:rPr lang="en-US" sz="1800">
                <a:solidFill>
                  <a:prstClr val="black"/>
                </a:solidFill>
                <a:latin typeface="Arial" pitchFamily="34" charset="0"/>
              </a:rPr>
              <a:t>13 GHz reflectivity</a:t>
            </a:r>
          </a:p>
        </p:txBody>
      </p:sp>
      <p:sp>
        <p:nvSpPr>
          <p:cNvPr id="2056" name="TextBox 10"/>
          <p:cNvSpPr txBox="1">
            <a:spLocks noChangeArrowheads="1"/>
          </p:cNvSpPr>
          <p:nvPr/>
        </p:nvSpPr>
        <p:spPr bwMode="auto">
          <a:xfrm>
            <a:off x="7442200" y="3389313"/>
            <a:ext cx="1625600" cy="1476375"/>
          </a:xfrm>
          <a:prstGeom prst="rect">
            <a:avLst/>
          </a:prstGeom>
          <a:noFill/>
          <a:ln w="9525">
            <a:noFill/>
            <a:miter lim="800000"/>
            <a:headEnd/>
            <a:tailEnd/>
          </a:ln>
        </p:spPr>
        <p:txBody>
          <a:bodyPr>
            <a:spAutoFit/>
          </a:bodyPr>
          <a:lstStyle/>
          <a:p>
            <a:pPr defTabSz="457200" eaLnBrk="1" hangingPunct="1"/>
            <a:r>
              <a:rPr lang="en-US" sz="1800">
                <a:solidFill>
                  <a:prstClr val="black"/>
                </a:solidFill>
                <a:latin typeface="Arial" pitchFamily="34" charset="0"/>
              </a:rPr>
              <a:t>Vertical motion of precipitation (fall speed + air motion)</a:t>
            </a:r>
          </a:p>
        </p:txBody>
      </p:sp>
      <p:sp>
        <p:nvSpPr>
          <p:cNvPr id="2057" name="TextBox 11"/>
          <p:cNvSpPr txBox="1">
            <a:spLocks noChangeArrowheads="1"/>
          </p:cNvSpPr>
          <p:nvPr/>
        </p:nvSpPr>
        <p:spPr bwMode="auto">
          <a:xfrm>
            <a:off x="7454900" y="5359400"/>
            <a:ext cx="1549400" cy="646113"/>
          </a:xfrm>
          <a:prstGeom prst="rect">
            <a:avLst/>
          </a:prstGeom>
          <a:noFill/>
          <a:ln w="9525">
            <a:noFill/>
            <a:miter lim="800000"/>
            <a:headEnd/>
            <a:tailEnd/>
          </a:ln>
        </p:spPr>
        <p:txBody>
          <a:bodyPr>
            <a:spAutoFit/>
          </a:bodyPr>
          <a:lstStyle/>
          <a:p>
            <a:pPr defTabSz="457200" eaLnBrk="1" hangingPunct="1"/>
            <a:r>
              <a:rPr lang="en-US" sz="1800">
                <a:solidFill>
                  <a:prstClr val="black"/>
                </a:solidFill>
                <a:latin typeface="Arial" pitchFamily="34" charset="0"/>
              </a:rPr>
              <a:t>Horizontal wind speed</a:t>
            </a:r>
          </a:p>
        </p:txBody>
      </p:sp>
      <p:sp>
        <p:nvSpPr>
          <p:cNvPr id="2058" name="TextBox 12"/>
          <p:cNvSpPr txBox="1">
            <a:spLocks noChangeArrowheads="1"/>
          </p:cNvSpPr>
          <p:nvPr/>
        </p:nvSpPr>
        <p:spPr bwMode="auto">
          <a:xfrm>
            <a:off x="4117975" y="5359400"/>
            <a:ext cx="1111250" cy="523875"/>
          </a:xfrm>
          <a:prstGeom prst="rect">
            <a:avLst/>
          </a:prstGeom>
          <a:noFill/>
          <a:ln w="9525">
            <a:noFill/>
            <a:miter lim="800000"/>
            <a:headEnd/>
            <a:tailEnd/>
          </a:ln>
        </p:spPr>
        <p:txBody>
          <a:bodyPr wrap="none">
            <a:spAutoFit/>
          </a:bodyPr>
          <a:lstStyle/>
          <a:p>
            <a:pPr defTabSz="457200" eaLnBrk="1" hangingPunct="1"/>
            <a:r>
              <a:rPr lang="en-US" sz="1400">
                <a:solidFill>
                  <a:prstClr val="black"/>
                </a:solidFill>
                <a:latin typeface="Arial" pitchFamily="34" charset="0"/>
              </a:rPr>
              <a:t>Max 58 m/s</a:t>
            </a:r>
          </a:p>
          <a:p>
            <a:pPr defTabSz="457200" eaLnBrk="1" hangingPunct="1"/>
            <a:r>
              <a:rPr lang="en-US" sz="1400">
                <a:solidFill>
                  <a:prstClr val="black"/>
                </a:solidFill>
                <a:latin typeface="Arial" pitchFamily="34" charset="0"/>
              </a:rPr>
              <a:t>out of page</a:t>
            </a:r>
          </a:p>
        </p:txBody>
      </p:sp>
      <p:cxnSp>
        <p:nvCxnSpPr>
          <p:cNvPr id="15" name="Straight Arrow Connector 14"/>
          <p:cNvCxnSpPr>
            <a:cxnSpLocks noChangeShapeType="1"/>
          </p:cNvCxnSpPr>
          <p:nvPr/>
        </p:nvCxnSpPr>
        <p:spPr bwMode="auto">
          <a:xfrm rot="10800000" flipV="1">
            <a:off x="3962400" y="5883275"/>
            <a:ext cx="546100" cy="365125"/>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
        <p:nvSpPr>
          <p:cNvPr id="2060" name="TextBox 15"/>
          <p:cNvSpPr txBox="1">
            <a:spLocks noChangeArrowheads="1"/>
          </p:cNvSpPr>
          <p:nvPr/>
        </p:nvSpPr>
        <p:spPr bwMode="auto">
          <a:xfrm>
            <a:off x="5768975" y="5676900"/>
            <a:ext cx="1111250" cy="523875"/>
          </a:xfrm>
          <a:prstGeom prst="rect">
            <a:avLst/>
          </a:prstGeom>
          <a:noFill/>
          <a:ln w="9525">
            <a:noFill/>
            <a:miter lim="800000"/>
            <a:headEnd/>
            <a:tailEnd/>
          </a:ln>
        </p:spPr>
        <p:txBody>
          <a:bodyPr wrap="none">
            <a:spAutoFit/>
          </a:bodyPr>
          <a:lstStyle/>
          <a:p>
            <a:pPr defTabSz="457200" eaLnBrk="1" hangingPunct="1"/>
            <a:r>
              <a:rPr lang="en-US" sz="1400">
                <a:solidFill>
                  <a:prstClr val="black"/>
                </a:solidFill>
                <a:latin typeface="Arial" pitchFamily="34" charset="0"/>
              </a:rPr>
              <a:t>Max 49 m/s</a:t>
            </a:r>
          </a:p>
          <a:p>
            <a:pPr defTabSz="457200" eaLnBrk="1" hangingPunct="1"/>
            <a:r>
              <a:rPr lang="en-US" sz="1400">
                <a:solidFill>
                  <a:prstClr val="black"/>
                </a:solidFill>
                <a:latin typeface="Arial" pitchFamily="34" charset="0"/>
              </a:rPr>
              <a:t>into page</a:t>
            </a:r>
          </a:p>
        </p:txBody>
      </p:sp>
      <p:cxnSp>
        <p:nvCxnSpPr>
          <p:cNvPr id="17" name="Straight Arrow Connector 16"/>
          <p:cNvCxnSpPr>
            <a:cxnSpLocks noChangeShapeType="1"/>
          </p:cNvCxnSpPr>
          <p:nvPr/>
        </p:nvCxnSpPr>
        <p:spPr bwMode="auto">
          <a:xfrm rot="10800000" flipV="1">
            <a:off x="5680075" y="6200775"/>
            <a:ext cx="546100" cy="131763"/>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
        <p:nvSpPr>
          <p:cNvPr id="2062" name="TextBox 19"/>
          <p:cNvSpPr txBox="1">
            <a:spLocks noChangeArrowheads="1"/>
          </p:cNvSpPr>
          <p:nvPr/>
        </p:nvSpPr>
        <p:spPr bwMode="auto">
          <a:xfrm>
            <a:off x="4508500" y="4346575"/>
            <a:ext cx="965200" cy="523875"/>
          </a:xfrm>
          <a:prstGeom prst="rect">
            <a:avLst/>
          </a:prstGeom>
          <a:noFill/>
          <a:ln w="9525">
            <a:noFill/>
            <a:miter lim="800000"/>
            <a:headEnd/>
            <a:tailEnd/>
          </a:ln>
        </p:spPr>
        <p:txBody>
          <a:bodyPr>
            <a:spAutoFit/>
          </a:bodyPr>
          <a:lstStyle/>
          <a:p>
            <a:pPr defTabSz="457200" eaLnBrk="1" hangingPunct="1"/>
            <a:r>
              <a:rPr lang="en-US" sz="1400">
                <a:solidFill>
                  <a:prstClr val="black"/>
                </a:solidFill>
                <a:latin typeface="Arial" pitchFamily="34" charset="0"/>
              </a:rPr>
              <a:t>Updraft of 5 m/s</a:t>
            </a:r>
          </a:p>
        </p:txBody>
      </p:sp>
      <p:cxnSp>
        <p:nvCxnSpPr>
          <p:cNvPr id="22" name="Straight Arrow Connector 21"/>
          <p:cNvCxnSpPr>
            <a:cxnSpLocks noChangeShapeType="1"/>
          </p:cNvCxnSpPr>
          <p:nvPr/>
        </p:nvCxnSpPr>
        <p:spPr bwMode="auto">
          <a:xfrm rot="10800000">
            <a:off x="4127500" y="4127500"/>
            <a:ext cx="711200" cy="269875"/>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7" name="Picture 7"/>
          <p:cNvPicPr>
            <a:picLocks noChangeAspect="1" noChangeArrowheads="1"/>
          </p:cNvPicPr>
          <p:nvPr/>
        </p:nvPicPr>
        <p:blipFill>
          <a:blip r:embed="rId4"/>
          <a:srcRect t="3285"/>
          <a:stretch>
            <a:fillRect/>
          </a:stretch>
        </p:blipFill>
        <p:spPr bwMode="auto">
          <a:xfrm>
            <a:off x="4500563" y="1331913"/>
            <a:ext cx="4567237" cy="3316287"/>
          </a:xfrm>
          <a:prstGeom prst="rect">
            <a:avLst/>
          </a:prstGeom>
          <a:noFill/>
          <a:ln w="9525">
            <a:noFill/>
            <a:miter lim="800000"/>
            <a:headEnd/>
            <a:tailEnd/>
          </a:ln>
        </p:spPr>
      </p:pic>
      <p:cxnSp>
        <p:nvCxnSpPr>
          <p:cNvPr id="10" name="Straight Connector 9"/>
          <p:cNvCxnSpPr/>
          <p:nvPr/>
        </p:nvCxnSpPr>
        <p:spPr>
          <a:xfrm rot="5400000" flipH="1" flipV="1">
            <a:off x="8001000" y="4114800"/>
            <a:ext cx="0" cy="0"/>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6743700" y="2933700"/>
            <a:ext cx="2514600" cy="0"/>
          </a:xfrm>
          <a:prstGeom prst="line">
            <a:avLst/>
          </a:prstGeom>
          <a:ln w="3810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1030" name="TextBox 15"/>
          <p:cNvSpPr txBox="1">
            <a:spLocks noChangeArrowheads="1"/>
          </p:cNvSpPr>
          <p:nvPr/>
        </p:nvSpPr>
        <p:spPr bwMode="auto">
          <a:xfrm>
            <a:off x="4826000" y="1676400"/>
            <a:ext cx="2336800" cy="307975"/>
          </a:xfrm>
          <a:prstGeom prst="rect">
            <a:avLst/>
          </a:prstGeom>
          <a:solidFill>
            <a:schemeClr val="tx1"/>
          </a:solidFill>
          <a:ln w="9525">
            <a:noFill/>
            <a:miter lim="800000"/>
            <a:headEnd/>
            <a:tailEnd/>
          </a:ln>
        </p:spPr>
        <p:txBody>
          <a:bodyPr wrap="none">
            <a:spAutoFit/>
          </a:bodyPr>
          <a:lstStyle/>
          <a:p>
            <a:pPr eaLnBrk="1" hangingPunct="1"/>
            <a:r>
              <a:rPr lang="en-US" sz="1400" b="1">
                <a:solidFill>
                  <a:prstClr val="white"/>
                </a:solidFill>
                <a:latin typeface="Arial" pitchFamily="34" charset="0"/>
                <a:ea typeface="+mn-ea"/>
              </a:rPr>
              <a:t>Water Vapor Mixing Ratio</a:t>
            </a:r>
          </a:p>
        </p:txBody>
      </p:sp>
      <p:pic>
        <p:nvPicPr>
          <p:cNvPr id="1031" name="Picture 8"/>
          <p:cNvPicPr>
            <a:picLocks noChangeAspect="1" noChangeArrowheads="1"/>
          </p:cNvPicPr>
          <p:nvPr/>
        </p:nvPicPr>
        <p:blipFill>
          <a:blip r:embed="rId5"/>
          <a:srcRect t="10811"/>
          <a:stretch>
            <a:fillRect/>
          </a:stretch>
        </p:blipFill>
        <p:spPr bwMode="auto">
          <a:xfrm>
            <a:off x="4572000" y="4343400"/>
            <a:ext cx="4572000" cy="2514600"/>
          </a:xfrm>
          <a:prstGeom prst="rect">
            <a:avLst/>
          </a:prstGeom>
          <a:noFill/>
          <a:ln w="9525">
            <a:noFill/>
            <a:miter lim="800000"/>
            <a:headEnd/>
            <a:tailEnd/>
          </a:ln>
        </p:spPr>
      </p:pic>
      <p:sp>
        <p:nvSpPr>
          <p:cNvPr id="1032" name="TextBox 18"/>
          <p:cNvSpPr txBox="1">
            <a:spLocks noChangeArrowheads="1"/>
          </p:cNvSpPr>
          <p:nvPr/>
        </p:nvSpPr>
        <p:spPr bwMode="auto">
          <a:xfrm>
            <a:off x="5029200" y="5943600"/>
            <a:ext cx="2012950" cy="523875"/>
          </a:xfrm>
          <a:prstGeom prst="rect">
            <a:avLst/>
          </a:prstGeom>
          <a:solidFill>
            <a:schemeClr val="tx1"/>
          </a:solidFill>
          <a:ln w="9525">
            <a:noFill/>
            <a:miter lim="800000"/>
            <a:headEnd/>
            <a:tailEnd/>
          </a:ln>
        </p:spPr>
        <p:txBody>
          <a:bodyPr wrap="none">
            <a:spAutoFit/>
          </a:bodyPr>
          <a:lstStyle/>
          <a:p>
            <a:pPr eaLnBrk="1" hangingPunct="1"/>
            <a:r>
              <a:rPr lang="en-US" sz="1400" b="1">
                <a:solidFill>
                  <a:prstClr val="white"/>
                </a:solidFill>
                <a:latin typeface="Arial" pitchFamily="34" charset="0"/>
                <a:ea typeface="+mn-ea"/>
              </a:rPr>
              <a:t>Relative Aerosol </a:t>
            </a:r>
          </a:p>
          <a:p>
            <a:pPr eaLnBrk="1" hangingPunct="1"/>
            <a:r>
              <a:rPr lang="en-US" sz="1400" b="1">
                <a:solidFill>
                  <a:prstClr val="white"/>
                </a:solidFill>
                <a:latin typeface="Arial" pitchFamily="34" charset="0"/>
                <a:ea typeface="+mn-ea"/>
              </a:rPr>
              <a:t>And Cloud Scattering</a:t>
            </a:r>
          </a:p>
        </p:txBody>
      </p:sp>
      <p:sp>
        <p:nvSpPr>
          <p:cNvPr id="1033" name="TextBox 19"/>
          <p:cNvSpPr txBox="1">
            <a:spLocks noChangeArrowheads="1"/>
          </p:cNvSpPr>
          <p:nvPr/>
        </p:nvSpPr>
        <p:spPr bwMode="auto">
          <a:xfrm>
            <a:off x="914400" y="3276600"/>
            <a:ext cx="2654300" cy="338138"/>
          </a:xfrm>
          <a:prstGeom prst="rect">
            <a:avLst/>
          </a:prstGeom>
          <a:noFill/>
          <a:ln w="9525">
            <a:noFill/>
            <a:miter lim="800000"/>
            <a:headEnd/>
            <a:tailEnd/>
          </a:ln>
        </p:spPr>
        <p:txBody>
          <a:bodyPr wrap="none">
            <a:spAutoFit/>
          </a:bodyPr>
          <a:lstStyle/>
          <a:p>
            <a:pPr eaLnBrk="1" hangingPunct="1"/>
            <a:r>
              <a:rPr lang="en-US" sz="1600" b="1">
                <a:solidFill>
                  <a:prstClr val="black"/>
                </a:solidFill>
                <a:latin typeface="Arial" pitchFamily="34" charset="0"/>
                <a:ea typeface="+mn-ea"/>
              </a:rPr>
              <a:t>Water Vapor Mixing Ratio</a:t>
            </a:r>
          </a:p>
        </p:txBody>
      </p:sp>
      <p:sp>
        <p:nvSpPr>
          <p:cNvPr id="1034" name="TextBox 20"/>
          <p:cNvSpPr txBox="1">
            <a:spLocks noChangeArrowheads="1"/>
          </p:cNvSpPr>
          <p:nvPr/>
        </p:nvSpPr>
        <p:spPr bwMode="auto">
          <a:xfrm>
            <a:off x="7010400" y="2209800"/>
            <a:ext cx="503238" cy="307975"/>
          </a:xfrm>
          <a:prstGeom prst="rect">
            <a:avLst/>
          </a:prstGeom>
          <a:noFill/>
          <a:ln w="9525">
            <a:noFill/>
            <a:miter lim="800000"/>
            <a:headEnd/>
            <a:tailEnd/>
          </a:ln>
        </p:spPr>
        <p:txBody>
          <a:bodyPr wrap="none">
            <a:spAutoFit/>
          </a:bodyPr>
          <a:lstStyle/>
          <a:p>
            <a:pPr eaLnBrk="1" hangingPunct="1"/>
            <a:r>
              <a:rPr lang="en-US" sz="1400" b="1">
                <a:solidFill>
                  <a:prstClr val="white"/>
                </a:solidFill>
                <a:latin typeface="Arial" pitchFamily="34" charset="0"/>
                <a:ea typeface="+mn-ea"/>
              </a:rPr>
              <a:t>Eye</a:t>
            </a:r>
          </a:p>
        </p:txBody>
      </p:sp>
      <p:pic>
        <p:nvPicPr>
          <p:cNvPr id="1035" name="Picture 10"/>
          <p:cNvPicPr>
            <a:picLocks noChangeAspect="1" noChangeArrowheads="1"/>
          </p:cNvPicPr>
          <p:nvPr/>
        </p:nvPicPr>
        <p:blipFill>
          <a:blip r:embed="rId6"/>
          <a:srcRect/>
          <a:stretch>
            <a:fillRect/>
          </a:stretch>
        </p:blipFill>
        <p:spPr bwMode="auto">
          <a:xfrm>
            <a:off x="4876800" y="2590800"/>
            <a:ext cx="2085975" cy="1524000"/>
          </a:xfrm>
          <a:prstGeom prst="rect">
            <a:avLst/>
          </a:prstGeom>
          <a:noFill/>
          <a:ln w="9525">
            <a:noFill/>
            <a:miter lim="800000"/>
            <a:headEnd/>
            <a:tailEnd/>
          </a:ln>
        </p:spPr>
      </p:pic>
      <p:cxnSp>
        <p:nvCxnSpPr>
          <p:cNvPr id="26" name="Straight Arrow Connector 25"/>
          <p:cNvCxnSpPr/>
          <p:nvPr/>
        </p:nvCxnSpPr>
        <p:spPr>
          <a:xfrm rot="10800000" flipV="1">
            <a:off x="6248400" y="2971800"/>
            <a:ext cx="1676400" cy="53340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037" name="TextBox 26"/>
          <p:cNvSpPr txBox="1">
            <a:spLocks noChangeArrowheads="1"/>
          </p:cNvSpPr>
          <p:nvPr/>
        </p:nvSpPr>
        <p:spPr bwMode="auto">
          <a:xfrm>
            <a:off x="76200" y="1066800"/>
            <a:ext cx="3657600" cy="2032000"/>
          </a:xfrm>
          <a:prstGeom prst="rect">
            <a:avLst/>
          </a:prstGeom>
          <a:noFill/>
          <a:ln w="9525">
            <a:noFill/>
            <a:miter lim="800000"/>
            <a:headEnd/>
            <a:tailEnd/>
          </a:ln>
        </p:spPr>
        <p:txBody>
          <a:bodyPr>
            <a:spAutoFit/>
          </a:bodyPr>
          <a:lstStyle/>
          <a:p>
            <a:pPr marL="111125" indent="-111125" eaLnBrk="1" hangingPunct="1">
              <a:buFont typeface="Arial" pitchFamily="34" charset="0"/>
              <a:buChar char="•"/>
            </a:pPr>
            <a:r>
              <a:rPr lang="en-US" sz="1800">
                <a:solidFill>
                  <a:prstClr val="black"/>
                </a:solidFill>
                <a:latin typeface="Arial" pitchFamily="34" charset="0"/>
                <a:ea typeface="+mn-ea"/>
              </a:rPr>
              <a:t> LASE measured water vapor, aerosol, and cloud distributions during flights over Hurricane Earl</a:t>
            </a:r>
          </a:p>
          <a:p>
            <a:pPr marL="111125" indent="-111125" eaLnBrk="1" hangingPunct="1">
              <a:buFont typeface="Arial" pitchFamily="34" charset="0"/>
              <a:buChar char="•"/>
            </a:pPr>
            <a:r>
              <a:rPr lang="en-US" sz="1800">
                <a:solidFill>
                  <a:prstClr val="black"/>
                </a:solidFill>
                <a:latin typeface="Arial" pitchFamily="34" charset="0"/>
                <a:ea typeface="+mn-ea"/>
              </a:rPr>
              <a:t> LASE and dropsonde measurements of water vapor just outside eyewall show good agreement</a:t>
            </a:r>
          </a:p>
        </p:txBody>
      </p:sp>
      <p:sp>
        <p:nvSpPr>
          <p:cNvPr id="1038" name="Rectangle 2"/>
          <p:cNvSpPr>
            <a:spLocks noChangeArrowheads="1"/>
          </p:cNvSpPr>
          <p:nvPr/>
        </p:nvSpPr>
        <p:spPr bwMode="auto">
          <a:xfrm>
            <a:off x="0" y="0"/>
            <a:ext cx="9144000" cy="958850"/>
          </a:xfrm>
          <a:prstGeom prst="rect">
            <a:avLst/>
          </a:prstGeom>
          <a:gradFill rotWithShape="0">
            <a:gsLst>
              <a:gs pos="0">
                <a:schemeClr val="bg1"/>
              </a:gs>
              <a:gs pos="100000">
                <a:srgbClr val="E1F0FF"/>
              </a:gs>
            </a:gsLst>
            <a:lin ang="0" scaled="1"/>
          </a:gradFill>
          <a:ln w="12700">
            <a:noFill/>
            <a:miter lim="800000"/>
            <a:headEnd/>
            <a:tailEnd/>
          </a:ln>
        </p:spPr>
        <p:txBody>
          <a:bodyPr wrap="none" anchor="ctr"/>
          <a:lstStyle/>
          <a:p>
            <a:pPr eaLnBrk="1" hangingPunct="1"/>
            <a:endParaRPr lang="en-US" sz="1800">
              <a:solidFill>
                <a:prstClr val="black"/>
              </a:solidFill>
              <a:latin typeface="Arial" pitchFamily="34" charset="0"/>
              <a:ea typeface="+mn-ea"/>
            </a:endParaRPr>
          </a:p>
        </p:txBody>
      </p:sp>
      <p:grpSp>
        <p:nvGrpSpPr>
          <p:cNvPr id="2" name="Group 13"/>
          <p:cNvGrpSpPr>
            <a:grpSpLocks/>
          </p:cNvGrpSpPr>
          <p:nvPr/>
        </p:nvGrpSpPr>
        <p:grpSpPr bwMode="auto">
          <a:xfrm>
            <a:off x="0" y="873125"/>
            <a:ext cx="9144000" cy="68263"/>
            <a:chOff x="0" y="706"/>
            <a:chExt cx="5760" cy="43"/>
          </a:xfrm>
        </p:grpSpPr>
        <p:sp>
          <p:nvSpPr>
            <p:cNvPr id="1053" name="Line 6"/>
            <p:cNvSpPr>
              <a:spLocks noChangeShapeType="1"/>
            </p:cNvSpPr>
            <p:nvPr/>
          </p:nvSpPr>
          <p:spPr bwMode="auto">
            <a:xfrm>
              <a:off x="0" y="706"/>
              <a:ext cx="5760" cy="0"/>
            </a:xfrm>
            <a:prstGeom prst="line">
              <a:avLst/>
            </a:prstGeom>
            <a:noFill/>
            <a:ln w="50800">
              <a:solidFill>
                <a:srgbClr val="0000FF"/>
              </a:solidFill>
              <a:round/>
              <a:headEnd/>
              <a:tailEnd/>
            </a:ln>
          </p:spPr>
          <p:txBody>
            <a:bodyPr wrap="none" anchor="ctr"/>
            <a:lstStyle/>
            <a:p>
              <a:pPr eaLnBrk="1" hangingPunct="1"/>
              <a:endParaRPr lang="en-US" sz="1800">
                <a:solidFill>
                  <a:prstClr val="black"/>
                </a:solidFill>
                <a:latin typeface="Arial" pitchFamily="34" charset="0"/>
                <a:ea typeface="+mn-ea"/>
              </a:endParaRPr>
            </a:p>
          </p:txBody>
        </p:sp>
        <p:sp>
          <p:nvSpPr>
            <p:cNvPr id="1054" name="Line 7"/>
            <p:cNvSpPr>
              <a:spLocks noChangeShapeType="1"/>
            </p:cNvSpPr>
            <p:nvPr/>
          </p:nvSpPr>
          <p:spPr bwMode="auto">
            <a:xfrm>
              <a:off x="0" y="749"/>
              <a:ext cx="5760" cy="0"/>
            </a:xfrm>
            <a:prstGeom prst="line">
              <a:avLst/>
            </a:prstGeom>
            <a:noFill/>
            <a:ln w="19050">
              <a:solidFill>
                <a:srgbClr val="0000FF"/>
              </a:solidFill>
              <a:round/>
              <a:headEnd/>
              <a:tailEnd/>
            </a:ln>
          </p:spPr>
          <p:txBody>
            <a:bodyPr wrap="none" anchor="ctr"/>
            <a:lstStyle/>
            <a:p>
              <a:pPr eaLnBrk="1" hangingPunct="1"/>
              <a:endParaRPr lang="en-US" sz="1800">
                <a:solidFill>
                  <a:prstClr val="black"/>
                </a:solidFill>
                <a:latin typeface="Arial" pitchFamily="34" charset="0"/>
                <a:ea typeface="+mn-ea"/>
              </a:endParaRPr>
            </a:p>
          </p:txBody>
        </p:sp>
      </p:grpSp>
      <p:pic>
        <p:nvPicPr>
          <p:cNvPr id="1040" name="Picture 12" descr="NASA logo-small-transparent"/>
          <p:cNvPicPr>
            <a:picLocks noChangeAspect="1" noChangeArrowheads="1"/>
          </p:cNvPicPr>
          <p:nvPr/>
        </p:nvPicPr>
        <p:blipFill>
          <a:blip r:embed="rId7"/>
          <a:srcRect/>
          <a:stretch>
            <a:fillRect/>
          </a:stretch>
        </p:blipFill>
        <p:spPr bwMode="auto">
          <a:xfrm>
            <a:off x="8215313" y="85725"/>
            <a:ext cx="817562" cy="674688"/>
          </a:xfrm>
          <a:prstGeom prst="rect">
            <a:avLst/>
          </a:prstGeom>
          <a:noFill/>
          <a:ln w="9525">
            <a:noFill/>
            <a:miter lim="800000"/>
            <a:headEnd/>
            <a:tailEnd/>
          </a:ln>
        </p:spPr>
      </p:pic>
      <p:sp>
        <p:nvSpPr>
          <p:cNvPr id="1041" name="TextBox 32"/>
          <p:cNvSpPr txBox="1">
            <a:spLocks noChangeArrowheads="1"/>
          </p:cNvSpPr>
          <p:nvPr/>
        </p:nvSpPr>
        <p:spPr bwMode="auto">
          <a:xfrm>
            <a:off x="4648200" y="1066800"/>
            <a:ext cx="4192588" cy="307975"/>
          </a:xfrm>
          <a:prstGeom prst="rect">
            <a:avLst/>
          </a:prstGeom>
          <a:noFill/>
          <a:ln w="9525">
            <a:noFill/>
            <a:miter lim="800000"/>
            <a:headEnd/>
            <a:tailEnd/>
          </a:ln>
        </p:spPr>
        <p:txBody>
          <a:bodyPr wrap="none">
            <a:spAutoFit/>
          </a:bodyPr>
          <a:lstStyle/>
          <a:p>
            <a:pPr eaLnBrk="1" hangingPunct="1"/>
            <a:r>
              <a:rPr lang="en-US" sz="1400" b="1">
                <a:solidFill>
                  <a:prstClr val="black"/>
                </a:solidFill>
                <a:latin typeface="Arial" pitchFamily="34" charset="0"/>
                <a:ea typeface="+mn-ea"/>
              </a:rPr>
              <a:t>Flight Segment across Earl between 18 – 19 UT</a:t>
            </a:r>
          </a:p>
        </p:txBody>
      </p:sp>
      <p:sp>
        <p:nvSpPr>
          <p:cNvPr id="34" name="Rectangle 2"/>
          <p:cNvSpPr txBox="1">
            <a:spLocks noChangeArrowheads="1"/>
          </p:cNvSpPr>
          <p:nvPr/>
        </p:nvSpPr>
        <p:spPr bwMode="auto">
          <a:xfrm>
            <a:off x="381000" y="0"/>
            <a:ext cx="8305800" cy="762000"/>
          </a:xfrm>
          <a:prstGeom prst="rect">
            <a:avLst/>
          </a:prstGeom>
          <a:noFill/>
          <a:ln w="9525">
            <a:noFill/>
            <a:miter lim="800000"/>
            <a:headEnd/>
            <a:tailEnd/>
          </a:ln>
        </p:spPr>
        <p:txBody>
          <a:bodyPr anchor="ctr"/>
          <a:lstStyle/>
          <a:p>
            <a:pPr algn="ctr">
              <a:defRPr/>
            </a:pPr>
            <a:r>
              <a:rPr lang="en-US" sz="2000" b="1" dirty="0">
                <a:solidFill>
                  <a:srgbClr val="0000FF"/>
                </a:solidFill>
                <a:latin typeface="Arial" pitchFamily="34" charset="0"/>
                <a:ea typeface="+mn-ea"/>
                <a:cs typeface="Arial" pitchFamily="34" charset="0"/>
              </a:rPr>
              <a:t>NASA Langley LASE measurements over Hurricane Earl</a:t>
            </a:r>
          </a:p>
          <a:p>
            <a:pPr algn="ctr">
              <a:defRPr/>
            </a:pPr>
            <a:r>
              <a:rPr lang="en-US" sz="2000" b="1" dirty="0">
                <a:solidFill>
                  <a:srgbClr val="0000FF"/>
                </a:solidFill>
                <a:latin typeface="Arial" pitchFamily="34" charset="0"/>
                <a:ea typeface="+mn-ea"/>
                <a:cs typeface="Arial" pitchFamily="34" charset="0"/>
              </a:rPr>
              <a:t>DC-8 GRIP Flight 13 -  September 2, 2010</a:t>
            </a:r>
          </a:p>
        </p:txBody>
      </p:sp>
      <p:sp>
        <p:nvSpPr>
          <p:cNvPr id="1043" name="TextBox 18"/>
          <p:cNvSpPr txBox="1">
            <a:spLocks noChangeArrowheads="1"/>
          </p:cNvSpPr>
          <p:nvPr/>
        </p:nvSpPr>
        <p:spPr bwMode="auto">
          <a:xfrm>
            <a:off x="6172200" y="4419600"/>
            <a:ext cx="1069975" cy="430213"/>
          </a:xfrm>
          <a:prstGeom prst="rect">
            <a:avLst/>
          </a:prstGeom>
          <a:noFill/>
          <a:ln w="9525">
            <a:noFill/>
            <a:miter lim="800000"/>
            <a:headEnd/>
            <a:tailEnd/>
          </a:ln>
        </p:spPr>
        <p:txBody>
          <a:bodyPr wrap="none">
            <a:spAutoFit/>
          </a:bodyPr>
          <a:lstStyle/>
          <a:p>
            <a:pPr algn="ctr" eaLnBrk="1" hangingPunct="1"/>
            <a:r>
              <a:rPr lang="en-US" sz="1100" b="1">
                <a:solidFill>
                  <a:prstClr val="white"/>
                </a:solidFill>
                <a:latin typeface="Arial" pitchFamily="34" charset="0"/>
                <a:ea typeface="+mn-ea"/>
              </a:rPr>
              <a:t>cirrus clouds</a:t>
            </a:r>
          </a:p>
          <a:p>
            <a:pPr algn="ctr" eaLnBrk="1" hangingPunct="1"/>
            <a:r>
              <a:rPr lang="en-US" sz="1100" b="1">
                <a:solidFill>
                  <a:prstClr val="white"/>
                </a:solidFill>
                <a:latin typeface="Arial" pitchFamily="34" charset="0"/>
                <a:ea typeface="+mn-ea"/>
              </a:rPr>
              <a:t>(outflow)</a:t>
            </a:r>
          </a:p>
        </p:txBody>
      </p:sp>
      <p:cxnSp>
        <p:nvCxnSpPr>
          <p:cNvPr id="21" name="Straight Arrow Connector 20"/>
          <p:cNvCxnSpPr>
            <a:stCxn id="1043" idx="3"/>
          </p:cNvCxnSpPr>
          <p:nvPr/>
        </p:nvCxnSpPr>
        <p:spPr>
          <a:xfrm>
            <a:off x="7242175" y="4635500"/>
            <a:ext cx="606425" cy="3175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 name="TextBox 18"/>
          <p:cNvSpPr txBox="1">
            <a:spLocks noChangeArrowheads="1"/>
          </p:cNvSpPr>
          <p:nvPr/>
        </p:nvSpPr>
        <p:spPr bwMode="auto">
          <a:xfrm>
            <a:off x="7543800" y="5791200"/>
            <a:ext cx="1084263" cy="430213"/>
          </a:xfrm>
          <a:prstGeom prst="rect">
            <a:avLst/>
          </a:prstGeom>
          <a:noFill/>
          <a:ln w="9525">
            <a:noFill/>
            <a:miter lim="800000"/>
            <a:headEnd/>
            <a:tailEnd/>
          </a:ln>
        </p:spPr>
        <p:txBody>
          <a:bodyPr wrap="none">
            <a:spAutoFit/>
          </a:bodyPr>
          <a:lstStyle/>
          <a:p>
            <a:pPr algn="ctr" eaLnBrk="1" hangingPunct="1">
              <a:defRPr/>
            </a:pPr>
            <a:r>
              <a:rPr lang="en-US" sz="1050" b="1" dirty="0">
                <a:solidFill>
                  <a:prstClr val="white"/>
                </a:solidFill>
                <a:latin typeface="Arial" charset="0"/>
                <a:ea typeface="+mn-ea"/>
              </a:rPr>
              <a:t>water clouds </a:t>
            </a:r>
          </a:p>
          <a:p>
            <a:pPr algn="ctr" eaLnBrk="1" hangingPunct="1">
              <a:defRPr/>
            </a:pPr>
            <a:r>
              <a:rPr lang="en-US" sz="1050" b="1" dirty="0">
                <a:solidFill>
                  <a:prstClr val="white"/>
                </a:solidFill>
                <a:latin typeface="Arial" charset="0"/>
                <a:ea typeface="+mn-ea"/>
              </a:rPr>
              <a:t>(</a:t>
            </a:r>
            <a:r>
              <a:rPr lang="en-US" sz="1050" b="1" dirty="0" err="1">
                <a:solidFill>
                  <a:prstClr val="white"/>
                </a:solidFill>
                <a:latin typeface="Arial" charset="0"/>
                <a:ea typeface="+mn-ea"/>
              </a:rPr>
              <a:t>eyewall</a:t>
            </a:r>
            <a:r>
              <a:rPr lang="en-US" sz="1050" b="1" dirty="0">
                <a:solidFill>
                  <a:prstClr val="white"/>
                </a:solidFill>
                <a:latin typeface="Arial" charset="0"/>
                <a:ea typeface="+mn-ea"/>
              </a:rPr>
              <a:t>)</a:t>
            </a:r>
          </a:p>
        </p:txBody>
      </p:sp>
      <p:cxnSp>
        <p:nvCxnSpPr>
          <p:cNvPr id="23" name="Straight Arrow Connector 22"/>
          <p:cNvCxnSpPr/>
          <p:nvPr/>
        </p:nvCxnSpPr>
        <p:spPr>
          <a:xfrm rot="10800000" flipV="1">
            <a:off x="7467600" y="6019800"/>
            <a:ext cx="304800" cy="2286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047" name="Picture 3" descr="H:\GRIP\ICARTT_Files\lase_wv_flt13_sep_2_log_10km_whole_flight.png"/>
          <p:cNvPicPr>
            <a:picLocks noChangeAspect="1" noChangeArrowheads="1"/>
          </p:cNvPicPr>
          <p:nvPr/>
        </p:nvPicPr>
        <p:blipFill>
          <a:blip r:embed="rId8"/>
          <a:srcRect/>
          <a:stretch>
            <a:fillRect/>
          </a:stretch>
        </p:blipFill>
        <p:spPr bwMode="auto">
          <a:xfrm>
            <a:off x="152400" y="3886200"/>
            <a:ext cx="3970338" cy="2819400"/>
          </a:xfrm>
          <a:prstGeom prst="rect">
            <a:avLst/>
          </a:prstGeom>
          <a:noFill/>
          <a:ln w="9525">
            <a:noFill/>
            <a:miter lim="800000"/>
            <a:headEnd/>
            <a:tailEnd/>
          </a:ln>
        </p:spPr>
      </p:pic>
      <p:sp>
        <p:nvSpPr>
          <p:cNvPr id="25" name="Oval 24"/>
          <p:cNvSpPr/>
          <p:nvPr/>
        </p:nvSpPr>
        <p:spPr>
          <a:xfrm>
            <a:off x="1981200" y="3810000"/>
            <a:ext cx="533400" cy="2438400"/>
          </a:xfrm>
          <a:prstGeom prst="ellipse">
            <a:avLst/>
          </a:prstGeom>
          <a:noFill/>
          <a:ln w="50800">
            <a:solidFill>
              <a:srgbClr val="7030A0"/>
            </a:solidFill>
          </a:ln>
          <a:scene3d>
            <a:camera prst="orthographicFront">
              <a:rot lat="0" lon="0" rev="19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cxnSp>
        <p:nvCxnSpPr>
          <p:cNvPr id="27" name="Straight Arrow Connector 26"/>
          <p:cNvCxnSpPr>
            <a:stCxn id="28" idx="1"/>
          </p:cNvCxnSpPr>
          <p:nvPr/>
        </p:nvCxnSpPr>
        <p:spPr>
          <a:xfrm rot="10800000" flipV="1">
            <a:off x="3886200" y="2895600"/>
            <a:ext cx="533400" cy="68580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8" name="Left Brace 27"/>
          <p:cNvSpPr/>
          <p:nvPr/>
        </p:nvSpPr>
        <p:spPr>
          <a:xfrm>
            <a:off x="4419600" y="1600200"/>
            <a:ext cx="198438" cy="2590800"/>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endParaRPr>
          </a:p>
        </p:txBody>
      </p:sp>
      <p:pic>
        <p:nvPicPr>
          <p:cNvPr id="1051" name="Picture 25"/>
          <p:cNvPicPr>
            <a:picLocks noChangeAspect="1" noChangeArrowheads="1"/>
          </p:cNvPicPr>
          <p:nvPr/>
        </p:nvPicPr>
        <p:blipFill>
          <a:blip r:embed="rId9"/>
          <a:srcRect/>
          <a:stretch>
            <a:fillRect/>
          </a:stretch>
        </p:blipFill>
        <p:spPr bwMode="auto">
          <a:xfrm>
            <a:off x="76200" y="152400"/>
            <a:ext cx="876300" cy="609600"/>
          </a:xfrm>
          <a:prstGeom prst="rect">
            <a:avLst/>
          </a:prstGeom>
          <a:noFill/>
          <a:ln w="9525">
            <a:noFill/>
            <a:miter lim="800000"/>
            <a:headEnd/>
            <a:tailEnd/>
          </a:ln>
        </p:spPr>
      </p:pic>
      <p:pic>
        <p:nvPicPr>
          <p:cNvPr id="1052" name="Picture 27"/>
          <p:cNvPicPr>
            <a:picLocks noChangeAspect="1" noChangeArrowheads="1"/>
          </p:cNvPicPr>
          <p:nvPr/>
        </p:nvPicPr>
        <p:blipFill>
          <a:blip r:embed="rId10"/>
          <a:srcRect/>
          <a:stretch>
            <a:fillRect/>
          </a:stretch>
        </p:blipFill>
        <p:spPr bwMode="auto">
          <a:xfrm>
            <a:off x="3657600" y="990600"/>
            <a:ext cx="776288"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5"/>
          <p:cNvPicPr>
            <a:picLocks noChangeAspect="1" noChangeArrowheads="1"/>
          </p:cNvPicPr>
          <p:nvPr/>
        </p:nvPicPr>
        <p:blipFill>
          <a:blip r:embed="rId3"/>
          <a:srcRect/>
          <a:stretch>
            <a:fillRect/>
          </a:stretch>
        </p:blipFill>
        <p:spPr bwMode="auto">
          <a:xfrm>
            <a:off x="76200" y="152400"/>
            <a:ext cx="876300" cy="609600"/>
          </a:xfrm>
          <a:prstGeom prst="rect">
            <a:avLst/>
          </a:prstGeom>
          <a:noFill/>
          <a:ln w="9525">
            <a:noFill/>
            <a:miter lim="800000"/>
            <a:headEnd/>
            <a:tailEnd/>
          </a:ln>
        </p:spPr>
      </p:pic>
      <p:pic>
        <p:nvPicPr>
          <p:cNvPr id="6147" name="Picture 2" descr="grp10rsqs.gif"/>
          <p:cNvPicPr>
            <a:picLocks noChangeAspect="1"/>
          </p:cNvPicPr>
          <p:nvPr/>
        </p:nvPicPr>
        <p:blipFill>
          <a:blip r:embed="rId4"/>
          <a:srcRect l="5377" t="13284" r="3217" b="2583"/>
          <a:stretch>
            <a:fillRect/>
          </a:stretch>
        </p:blipFill>
        <p:spPr bwMode="auto">
          <a:xfrm>
            <a:off x="152400" y="1143000"/>
            <a:ext cx="6172200" cy="3008313"/>
          </a:xfrm>
          <a:prstGeom prst="rect">
            <a:avLst/>
          </a:prstGeom>
          <a:noFill/>
          <a:ln w="9525">
            <a:noFill/>
            <a:miter lim="800000"/>
            <a:headEnd/>
            <a:tailEnd/>
          </a:ln>
        </p:spPr>
      </p:pic>
      <p:sp>
        <p:nvSpPr>
          <p:cNvPr id="4" name="Rectangle 2"/>
          <p:cNvSpPr txBox="1">
            <a:spLocks noChangeArrowheads="1"/>
          </p:cNvSpPr>
          <p:nvPr/>
        </p:nvSpPr>
        <p:spPr bwMode="auto">
          <a:xfrm>
            <a:off x="381000" y="0"/>
            <a:ext cx="8305800" cy="762000"/>
          </a:xfrm>
          <a:prstGeom prst="rect">
            <a:avLst/>
          </a:prstGeom>
          <a:noFill/>
          <a:ln w="9525">
            <a:noFill/>
            <a:miter lim="800000"/>
            <a:headEnd/>
            <a:tailEnd/>
          </a:ln>
        </p:spPr>
        <p:txBody>
          <a:bodyPr anchor="ctr"/>
          <a:lstStyle/>
          <a:p>
            <a:pPr algn="ctr">
              <a:defRPr/>
            </a:pPr>
            <a:r>
              <a:rPr lang="en-US" sz="2000" b="1" dirty="0">
                <a:solidFill>
                  <a:srgbClr val="0000FF"/>
                </a:solidFill>
                <a:latin typeface="Arial" pitchFamily="34" charset="0"/>
                <a:ea typeface="+mn-ea"/>
                <a:cs typeface="Arial" pitchFamily="34" charset="0"/>
              </a:rPr>
              <a:t>NASA Langley LASE Samples Evolution of the Eye of </a:t>
            </a:r>
          </a:p>
          <a:p>
            <a:pPr algn="ctr">
              <a:defRPr/>
            </a:pPr>
            <a:r>
              <a:rPr lang="en-US" sz="2000" b="1" dirty="0">
                <a:solidFill>
                  <a:srgbClr val="0000FF"/>
                </a:solidFill>
                <a:latin typeface="Arial" pitchFamily="34" charset="0"/>
                <a:ea typeface="+mn-ea"/>
                <a:cs typeface="Arial" pitchFamily="34" charset="0"/>
              </a:rPr>
              <a:t>Hurricane Earl on August 30, 2010</a:t>
            </a:r>
          </a:p>
        </p:txBody>
      </p:sp>
      <p:pic>
        <p:nvPicPr>
          <p:cNvPr id="6149" name="Picture 4" descr="grp10aer-eye.gif"/>
          <p:cNvPicPr>
            <a:picLocks noChangeAspect="1"/>
          </p:cNvPicPr>
          <p:nvPr/>
        </p:nvPicPr>
        <p:blipFill>
          <a:blip r:embed="rId5"/>
          <a:srcRect l="5026" t="24445" r="4128" b="21111"/>
          <a:stretch>
            <a:fillRect/>
          </a:stretch>
        </p:blipFill>
        <p:spPr bwMode="auto">
          <a:xfrm>
            <a:off x="228600" y="4267200"/>
            <a:ext cx="2895600" cy="2370138"/>
          </a:xfrm>
          <a:prstGeom prst="rect">
            <a:avLst/>
          </a:prstGeom>
          <a:noFill/>
          <a:ln w="19050">
            <a:solidFill>
              <a:schemeClr val="tx1"/>
            </a:solidFill>
            <a:miter lim="800000"/>
            <a:headEnd/>
            <a:tailEnd/>
          </a:ln>
        </p:spPr>
      </p:pic>
      <p:pic>
        <p:nvPicPr>
          <p:cNvPr id="6150" name="Picture 5" descr="grp10h2o-eye.gif"/>
          <p:cNvPicPr>
            <a:picLocks/>
          </p:cNvPicPr>
          <p:nvPr/>
        </p:nvPicPr>
        <p:blipFill>
          <a:blip r:embed="rId6"/>
          <a:srcRect l="4497" t="24445" r="6454" b="21111"/>
          <a:stretch>
            <a:fillRect/>
          </a:stretch>
        </p:blipFill>
        <p:spPr bwMode="auto">
          <a:xfrm>
            <a:off x="3233738" y="4267200"/>
            <a:ext cx="2898775" cy="2368550"/>
          </a:xfrm>
          <a:prstGeom prst="rect">
            <a:avLst/>
          </a:prstGeom>
          <a:noFill/>
          <a:ln w="19050">
            <a:solidFill>
              <a:schemeClr val="tx1"/>
            </a:solidFill>
            <a:miter lim="800000"/>
            <a:headEnd/>
            <a:tailEnd/>
          </a:ln>
        </p:spPr>
      </p:pic>
      <p:pic>
        <p:nvPicPr>
          <p:cNvPr id="6151" name="Picture 6" descr="grp10_track_Earl.png"/>
          <p:cNvPicPr>
            <a:picLocks/>
          </p:cNvPicPr>
          <p:nvPr/>
        </p:nvPicPr>
        <p:blipFill>
          <a:blip r:embed="rId7"/>
          <a:srcRect l="9111" t="21111" r="4668" b="11111"/>
          <a:stretch>
            <a:fillRect/>
          </a:stretch>
        </p:blipFill>
        <p:spPr bwMode="auto">
          <a:xfrm>
            <a:off x="6248400" y="1371600"/>
            <a:ext cx="2895600" cy="2667000"/>
          </a:xfrm>
          <a:prstGeom prst="rect">
            <a:avLst/>
          </a:prstGeom>
          <a:noFill/>
          <a:ln w="9525">
            <a:noFill/>
            <a:miter lim="800000"/>
            <a:headEnd/>
            <a:tailEnd/>
          </a:ln>
        </p:spPr>
      </p:pic>
      <p:cxnSp>
        <p:nvCxnSpPr>
          <p:cNvPr id="8" name="Straight Arrow Connector 7"/>
          <p:cNvCxnSpPr>
            <a:endCxn id="6" idx="0"/>
          </p:cNvCxnSpPr>
          <p:nvPr/>
        </p:nvCxnSpPr>
        <p:spPr>
          <a:xfrm rot="5400000">
            <a:off x="4627563" y="3560762"/>
            <a:ext cx="762000" cy="650875"/>
          </a:xfrm>
          <a:prstGeom prst="straightConnector1">
            <a:avLst/>
          </a:prstGeom>
          <a:ln w="38100">
            <a:solidFill>
              <a:srgbClr val="9966FF"/>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2895600" y="3505200"/>
            <a:ext cx="2438400" cy="762000"/>
          </a:xfrm>
          <a:prstGeom prst="straightConnector1">
            <a:avLst/>
          </a:prstGeom>
          <a:ln w="38100">
            <a:solidFill>
              <a:srgbClr val="9966FF"/>
            </a:solidFill>
            <a:tailEnd type="arrow"/>
          </a:ln>
        </p:spPr>
        <p:style>
          <a:lnRef idx="1">
            <a:schemeClr val="accent1"/>
          </a:lnRef>
          <a:fillRef idx="0">
            <a:schemeClr val="accent1"/>
          </a:fillRef>
          <a:effectRef idx="0">
            <a:schemeClr val="accent1"/>
          </a:effectRef>
          <a:fontRef idx="minor">
            <a:schemeClr val="tx1"/>
          </a:fontRef>
        </p:style>
      </p:cxnSp>
      <p:sp>
        <p:nvSpPr>
          <p:cNvPr id="6154" name="TextBox 16"/>
          <p:cNvSpPr txBox="1">
            <a:spLocks noChangeArrowheads="1"/>
          </p:cNvSpPr>
          <p:nvPr/>
        </p:nvSpPr>
        <p:spPr bwMode="auto">
          <a:xfrm>
            <a:off x="3503613" y="6083300"/>
            <a:ext cx="1371600" cy="523875"/>
          </a:xfrm>
          <a:prstGeom prst="rect">
            <a:avLst/>
          </a:prstGeom>
          <a:noFill/>
          <a:ln w="9525">
            <a:noFill/>
            <a:miter lim="800000"/>
            <a:headEnd/>
            <a:tailEnd/>
          </a:ln>
        </p:spPr>
        <p:txBody>
          <a:bodyPr>
            <a:spAutoFit/>
          </a:bodyPr>
          <a:lstStyle/>
          <a:p>
            <a:pPr eaLnBrk="1" hangingPunct="1"/>
            <a:r>
              <a:rPr lang="en-US" sz="1400" b="1">
                <a:solidFill>
                  <a:prstClr val="black"/>
                </a:solidFill>
                <a:latin typeface="Arial" pitchFamily="34" charset="0"/>
                <a:ea typeface="+mn-ea"/>
              </a:rPr>
              <a:t>Water Vapor</a:t>
            </a:r>
          </a:p>
          <a:p>
            <a:pPr eaLnBrk="1" hangingPunct="1"/>
            <a:r>
              <a:rPr lang="en-US" sz="1400" b="1">
                <a:solidFill>
                  <a:prstClr val="black"/>
                </a:solidFill>
                <a:latin typeface="Arial" pitchFamily="34" charset="0"/>
                <a:ea typeface="+mn-ea"/>
              </a:rPr>
              <a:t> Mixing Ratio</a:t>
            </a:r>
          </a:p>
        </p:txBody>
      </p:sp>
      <p:sp>
        <p:nvSpPr>
          <p:cNvPr id="6155" name="TextBox 18"/>
          <p:cNvSpPr txBox="1">
            <a:spLocks noChangeArrowheads="1"/>
          </p:cNvSpPr>
          <p:nvPr/>
        </p:nvSpPr>
        <p:spPr bwMode="auto">
          <a:xfrm>
            <a:off x="533400" y="5867400"/>
            <a:ext cx="1371600" cy="738188"/>
          </a:xfrm>
          <a:prstGeom prst="rect">
            <a:avLst/>
          </a:prstGeom>
          <a:noFill/>
          <a:ln w="9525">
            <a:noFill/>
            <a:miter lim="800000"/>
            <a:headEnd/>
            <a:tailEnd/>
          </a:ln>
        </p:spPr>
        <p:txBody>
          <a:bodyPr>
            <a:spAutoFit/>
          </a:bodyPr>
          <a:lstStyle/>
          <a:p>
            <a:pPr eaLnBrk="1" hangingPunct="1"/>
            <a:r>
              <a:rPr lang="en-US" sz="1400" b="1">
                <a:solidFill>
                  <a:prstClr val="black"/>
                </a:solidFill>
                <a:latin typeface="Arial" pitchFamily="34" charset="0"/>
                <a:ea typeface="+mn-ea"/>
              </a:rPr>
              <a:t>Relative Aerosol Scattering</a:t>
            </a:r>
          </a:p>
        </p:txBody>
      </p:sp>
      <p:sp>
        <p:nvSpPr>
          <p:cNvPr id="6156" name="TextBox 20"/>
          <p:cNvSpPr txBox="1">
            <a:spLocks noChangeArrowheads="1"/>
          </p:cNvSpPr>
          <p:nvPr/>
        </p:nvSpPr>
        <p:spPr bwMode="auto">
          <a:xfrm>
            <a:off x="4178300" y="2817813"/>
            <a:ext cx="631825" cy="307975"/>
          </a:xfrm>
          <a:prstGeom prst="rect">
            <a:avLst/>
          </a:prstGeom>
          <a:noFill/>
          <a:ln w="9525">
            <a:noFill/>
            <a:miter lim="800000"/>
            <a:headEnd/>
            <a:tailEnd/>
          </a:ln>
        </p:spPr>
        <p:txBody>
          <a:bodyPr wrap="none">
            <a:spAutoFit/>
          </a:bodyPr>
          <a:lstStyle/>
          <a:p>
            <a:pPr eaLnBrk="1" hangingPunct="1"/>
            <a:r>
              <a:rPr lang="en-US" sz="1400" b="1">
                <a:solidFill>
                  <a:prstClr val="white"/>
                </a:solidFill>
                <a:latin typeface="Arial" pitchFamily="34" charset="0"/>
                <a:ea typeface="+mn-ea"/>
              </a:rPr>
              <a:t> Dust</a:t>
            </a:r>
          </a:p>
        </p:txBody>
      </p:sp>
      <p:cxnSp>
        <p:nvCxnSpPr>
          <p:cNvPr id="22" name="Straight Arrow Connector 21"/>
          <p:cNvCxnSpPr/>
          <p:nvPr/>
        </p:nvCxnSpPr>
        <p:spPr>
          <a:xfrm>
            <a:off x="4343400" y="3048000"/>
            <a:ext cx="457200" cy="152400"/>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6158" name="Picture 2"/>
          <p:cNvPicPr>
            <a:picLocks noChangeArrowheads="1"/>
          </p:cNvPicPr>
          <p:nvPr/>
        </p:nvPicPr>
        <p:blipFill>
          <a:blip r:embed="rId8"/>
          <a:srcRect l="13438" t="14322" r="9091" b="10997"/>
          <a:stretch>
            <a:fillRect/>
          </a:stretch>
        </p:blipFill>
        <p:spPr bwMode="auto">
          <a:xfrm>
            <a:off x="6192838" y="4343400"/>
            <a:ext cx="2898775" cy="2535238"/>
          </a:xfrm>
          <a:prstGeom prst="rect">
            <a:avLst/>
          </a:prstGeom>
          <a:noFill/>
          <a:ln w="9525">
            <a:noFill/>
            <a:miter lim="800000"/>
            <a:headEnd/>
            <a:tailEnd/>
          </a:ln>
        </p:spPr>
      </p:pic>
      <p:sp>
        <p:nvSpPr>
          <p:cNvPr id="6159" name="TextBox 24"/>
          <p:cNvSpPr txBox="1">
            <a:spLocks noChangeArrowheads="1"/>
          </p:cNvSpPr>
          <p:nvPr/>
        </p:nvSpPr>
        <p:spPr bwMode="auto">
          <a:xfrm>
            <a:off x="1371600" y="2971800"/>
            <a:ext cx="631825" cy="307975"/>
          </a:xfrm>
          <a:prstGeom prst="rect">
            <a:avLst/>
          </a:prstGeom>
          <a:noFill/>
          <a:ln w="9525">
            <a:noFill/>
            <a:miter lim="800000"/>
            <a:headEnd/>
            <a:tailEnd/>
          </a:ln>
        </p:spPr>
        <p:txBody>
          <a:bodyPr wrap="none">
            <a:spAutoFit/>
          </a:bodyPr>
          <a:lstStyle/>
          <a:p>
            <a:pPr eaLnBrk="1" hangingPunct="1"/>
            <a:r>
              <a:rPr lang="en-US" sz="1400" b="1">
                <a:solidFill>
                  <a:prstClr val="white"/>
                </a:solidFill>
                <a:latin typeface="Arial" pitchFamily="34" charset="0"/>
                <a:ea typeface="+mn-ea"/>
              </a:rPr>
              <a:t> Dust</a:t>
            </a:r>
          </a:p>
        </p:txBody>
      </p:sp>
      <p:cxnSp>
        <p:nvCxnSpPr>
          <p:cNvPr id="26" name="Straight Arrow Connector 25"/>
          <p:cNvCxnSpPr/>
          <p:nvPr/>
        </p:nvCxnSpPr>
        <p:spPr>
          <a:xfrm>
            <a:off x="1524000" y="3200400"/>
            <a:ext cx="457200" cy="152400"/>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161" name="TextBox 16"/>
          <p:cNvSpPr txBox="1">
            <a:spLocks noChangeArrowheads="1"/>
          </p:cNvSpPr>
          <p:nvPr/>
        </p:nvSpPr>
        <p:spPr bwMode="auto">
          <a:xfrm>
            <a:off x="1600200" y="914400"/>
            <a:ext cx="3505200" cy="307975"/>
          </a:xfrm>
          <a:prstGeom prst="rect">
            <a:avLst/>
          </a:prstGeom>
          <a:noFill/>
          <a:ln w="9525">
            <a:noFill/>
            <a:miter lim="800000"/>
            <a:headEnd/>
            <a:tailEnd/>
          </a:ln>
        </p:spPr>
        <p:txBody>
          <a:bodyPr>
            <a:spAutoFit/>
          </a:bodyPr>
          <a:lstStyle/>
          <a:p>
            <a:pPr eaLnBrk="1" hangingPunct="1"/>
            <a:r>
              <a:rPr lang="en-US" sz="1400" b="1">
                <a:solidFill>
                  <a:prstClr val="black"/>
                </a:solidFill>
                <a:latin typeface="Arial" pitchFamily="34" charset="0"/>
                <a:ea typeface="+mn-ea"/>
              </a:rPr>
              <a:t>RELATIVE AEROSOL SCATTERING </a:t>
            </a:r>
          </a:p>
        </p:txBody>
      </p:sp>
      <p:sp>
        <p:nvSpPr>
          <p:cNvPr id="6162" name="TextBox 17"/>
          <p:cNvSpPr txBox="1">
            <a:spLocks noChangeArrowheads="1"/>
          </p:cNvSpPr>
          <p:nvPr/>
        </p:nvSpPr>
        <p:spPr bwMode="auto">
          <a:xfrm>
            <a:off x="5976938" y="990600"/>
            <a:ext cx="3217862" cy="307975"/>
          </a:xfrm>
          <a:prstGeom prst="rect">
            <a:avLst/>
          </a:prstGeom>
          <a:noFill/>
          <a:ln w="9525">
            <a:noFill/>
            <a:miter lim="800000"/>
            <a:headEnd/>
            <a:tailEnd/>
          </a:ln>
        </p:spPr>
        <p:txBody>
          <a:bodyPr wrap="none">
            <a:spAutoFit/>
          </a:bodyPr>
          <a:lstStyle/>
          <a:p>
            <a:pPr eaLnBrk="1" hangingPunct="1"/>
            <a:r>
              <a:rPr lang="en-US" sz="1400" b="1">
                <a:solidFill>
                  <a:prstClr val="black"/>
                </a:solidFill>
                <a:latin typeface="Arial" pitchFamily="34" charset="0"/>
                <a:ea typeface="+mn-ea"/>
              </a:rPr>
              <a:t>FLIGHT TRACK ACROSS THE ‘EYE’</a:t>
            </a:r>
          </a:p>
        </p:txBody>
      </p:sp>
      <p:sp>
        <p:nvSpPr>
          <p:cNvPr id="6163" name="TextBox 18"/>
          <p:cNvSpPr txBox="1">
            <a:spLocks noChangeArrowheads="1"/>
          </p:cNvSpPr>
          <p:nvPr/>
        </p:nvSpPr>
        <p:spPr bwMode="auto">
          <a:xfrm>
            <a:off x="6477000" y="4038600"/>
            <a:ext cx="2568575" cy="307975"/>
          </a:xfrm>
          <a:prstGeom prst="rect">
            <a:avLst/>
          </a:prstGeom>
          <a:noFill/>
          <a:ln w="9525">
            <a:noFill/>
            <a:miter lim="800000"/>
            <a:headEnd/>
            <a:tailEnd/>
          </a:ln>
        </p:spPr>
        <p:txBody>
          <a:bodyPr wrap="none">
            <a:spAutoFit/>
          </a:bodyPr>
          <a:lstStyle/>
          <a:p>
            <a:pPr eaLnBrk="1" hangingPunct="1"/>
            <a:r>
              <a:rPr lang="en-US" sz="1400" b="1">
                <a:solidFill>
                  <a:prstClr val="black"/>
                </a:solidFill>
                <a:latin typeface="Arial" pitchFamily="34" charset="0"/>
                <a:ea typeface="+mn-ea"/>
              </a:rPr>
              <a:t>H</a:t>
            </a:r>
            <a:r>
              <a:rPr lang="en-US" sz="1400" b="1" baseline="-25000">
                <a:solidFill>
                  <a:prstClr val="black"/>
                </a:solidFill>
                <a:latin typeface="Arial" pitchFamily="34" charset="0"/>
                <a:ea typeface="+mn-ea"/>
              </a:rPr>
              <a:t>2</a:t>
            </a:r>
            <a:r>
              <a:rPr lang="en-US" sz="1400" b="1">
                <a:solidFill>
                  <a:prstClr val="black"/>
                </a:solidFill>
                <a:latin typeface="Arial" pitchFamily="34" charset="0"/>
                <a:ea typeface="+mn-ea"/>
              </a:rPr>
              <a:t>O PROFILE IN THE ‘EYE’</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bg1"/>
            </a:gs>
            <a:gs pos="100000">
              <a:schemeClr val="accent1"/>
            </a:gs>
          </a:gsLst>
          <a:lin ang="5400000" scaled="1"/>
        </a:gra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457200" y="57150"/>
            <a:ext cx="8229600" cy="609600"/>
          </a:xfrm>
          <a:effectLst>
            <a:outerShdw dist="35921" dir="2700000" algn="ctr" rotWithShape="0">
              <a:schemeClr val="tx1"/>
            </a:outerShdw>
          </a:effectLst>
        </p:spPr>
        <p:txBody>
          <a:bodyPr/>
          <a:lstStyle/>
          <a:p>
            <a:pPr eaLnBrk="1" hangingPunct="1">
              <a:defRPr/>
            </a:pPr>
            <a:r>
              <a:rPr lang="en-US"/>
              <a:t> NASA Hurricane Field Experiments</a:t>
            </a:r>
          </a:p>
        </p:txBody>
      </p:sp>
      <p:pic>
        <p:nvPicPr>
          <p:cNvPr id="35843" name="Picture 3"/>
          <p:cNvPicPr>
            <a:picLocks noChangeAspect="1" noChangeArrowheads="1"/>
          </p:cNvPicPr>
          <p:nvPr/>
        </p:nvPicPr>
        <p:blipFill>
          <a:blip r:embed="rId3"/>
          <a:srcRect/>
          <a:stretch>
            <a:fillRect/>
          </a:stretch>
        </p:blipFill>
        <p:spPr bwMode="auto">
          <a:xfrm>
            <a:off x="3352800" y="2019300"/>
            <a:ext cx="2743200" cy="1143000"/>
          </a:xfrm>
          <a:prstGeom prst="rect">
            <a:avLst/>
          </a:prstGeom>
          <a:noFill/>
          <a:ln w="9525">
            <a:noFill/>
            <a:miter lim="800000"/>
            <a:headEnd/>
            <a:tailEnd/>
          </a:ln>
        </p:spPr>
      </p:pic>
      <p:pic>
        <p:nvPicPr>
          <p:cNvPr id="35844" name="Picture 4" descr="camex3_logo"/>
          <p:cNvPicPr>
            <a:picLocks noChangeAspect="1" noChangeArrowheads="1"/>
          </p:cNvPicPr>
          <p:nvPr/>
        </p:nvPicPr>
        <p:blipFill>
          <a:blip r:embed="rId4"/>
          <a:srcRect/>
          <a:stretch>
            <a:fillRect/>
          </a:stretch>
        </p:blipFill>
        <p:spPr bwMode="auto">
          <a:xfrm>
            <a:off x="381000" y="2019300"/>
            <a:ext cx="2514600" cy="1123950"/>
          </a:xfrm>
          <a:prstGeom prst="rect">
            <a:avLst/>
          </a:prstGeom>
          <a:noFill/>
          <a:ln w="9525">
            <a:noFill/>
            <a:miter lim="800000"/>
            <a:headEnd/>
            <a:tailEnd/>
          </a:ln>
        </p:spPr>
      </p:pic>
      <p:pic>
        <p:nvPicPr>
          <p:cNvPr id="35845" name="Picture 7" descr="TCSP_LOGO_i"/>
          <p:cNvPicPr>
            <a:picLocks noChangeAspect="1" noChangeArrowheads="1"/>
          </p:cNvPicPr>
          <p:nvPr/>
        </p:nvPicPr>
        <p:blipFill>
          <a:blip r:embed="rId5"/>
          <a:srcRect/>
          <a:stretch>
            <a:fillRect/>
          </a:stretch>
        </p:blipFill>
        <p:spPr bwMode="auto">
          <a:xfrm>
            <a:off x="6324600" y="1955800"/>
            <a:ext cx="2057400" cy="1495425"/>
          </a:xfrm>
          <a:prstGeom prst="rect">
            <a:avLst/>
          </a:prstGeom>
          <a:noFill/>
          <a:ln w="9525">
            <a:noFill/>
            <a:miter lim="800000"/>
            <a:headEnd/>
            <a:tailEnd/>
          </a:ln>
        </p:spPr>
      </p:pic>
      <p:pic>
        <p:nvPicPr>
          <p:cNvPr id="35846" name="Picture 8" descr="namma_logo_lg"/>
          <p:cNvPicPr>
            <a:picLocks noChangeAspect="1" noChangeArrowheads="1"/>
          </p:cNvPicPr>
          <p:nvPr/>
        </p:nvPicPr>
        <p:blipFill>
          <a:blip r:embed="rId6"/>
          <a:srcRect/>
          <a:stretch>
            <a:fillRect/>
          </a:stretch>
        </p:blipFill>
        <p:spPr bwMode="auto">
          <a:xfrm>
            <a:off x="228600" y="3543300"/>
            <a:ext cx="2717800" cy="1676400"/>
          </a:xfrm>
          <a:prstGeom prst="rect">
            <a:avLst/>
          </a:prstGeom>
          <a:noFill/>
          <a:ln w="9525">
            <a:noFill/>
            <a:miter lim="800000"/>
            <a:headEnd/>
            <a:tailEnd/>
          </a:ln>
        </p:spPr>
      </p:pic>
      <p:sp>
        <p:nvSpPr>
          <p:cNvPr id="35847" name="Text Box 9"/>
          <p:cNvSpPr txBox="1">
            <a:spLocks noChangeArrowheads="1"/>
          </p:cNvSpPr>
          <p:nvPr/>
        </p:nvSpPr>
        <p:spPr bwMode="auto">
          <a:xfrm>
            <a:off x="1119188" y="1525588"/>
            <a:ext cx="862012" cy="457200"/>
          </a:xfrm>
          <a:prstGeom prst="rect">
            <a:avLst/>
          </a:prstGeom>
          <a:noFill/>
          <a:ln w="9525">
            <a:noFill/>
            <a:miter lim="800000"/>
            <a:headEnd/>
            <a:tailEnd/>
          </a:ln>
        </p:spPr>
        <p:txBody>
          <a:bodyPr wrap="none">
            <a:spAutoFit/>
          </a:bodyPr>
          <a:lstStyle/>
          <a:p>
            <a:r>
              <a:rPr lang="en-US" sz="2400">
                <a:solidFill>
                  <a:srgbClr val="000000"/>
                </a:solidFill>
                <a:latin typeface="Arial" pitchFamily="34" charset="0"/>
                <a:cs typeface="Arial" pitchFamily="34" charset="0"/>
              </a:rPr>
              <a:t>1998</a:t>
            </a:r>
          </a:p>
        </p:txBody>
      </p:sp>
      <p:sp>
        <p:nvSpPr>
          <p:cNvPr id="35848" name="Text Box 10"/>
          <p:cNvSpPr txBox="1">
            <a:spLocks noChangeArrowheads="1"/>
          </p:cNvSpPr>
          <p:nvPr/>
        </p:nvSpPr>
        <p:spPr bwMode="auto">
          <a:xfrm>
            <a:off x="4251325" y="1525588"/>
            <a:ext cx="862013" cy="457200"/>
          </a:xfrm>
          <a:prstGeom prst="rect">
            <a:avLst/>
          </a:prstGeom>
          <a:noFill/>
          <a:ln w="9525">
            <a:noFill/>
            <a:miter lim="800000"/>
            <a:headEnd/>
            <a:tailEnd/>
          </a:ln>
        </p:spPr>
        <p:txBody>
          <a:bodyPr wrap="none">
            <a:spAutoFit/>
          </a:bodyPr>
          <a:lstStyle/>
          <a:p>
            <a:r>
              <a:rPr lang="en-US" sz="2400">
                <a:solidFill>
                  <a:srgbClr val="000000"/>
                </a:solidFill>
                <a:latin typeface="Arial" pitchFamily="34" charset="0"/>
                <a:cs typeface="Arial" pitchFamily="34" charset="0"/>
              </a:rPr>
              <a:t>2001</a:t>
            </a:r>
          </a:p>
        </p:txBody>
      </p:sp>
      <p:sp>
        <p:nvSpPr>
          <p:cNvPr id="35849" name="Text Box 11"/>
          <p:cNvSpPr txBox="1">
            <a:spLocks noChangeArrowheads="1"/>
          </p:cNvSpPr>
          <p:nvPr/>
        </p:nvSpPr>
        <p:spPr bwMode="auto">
          <a:xfrm>
            <a:off x="6902450" y="1525588"/>
            <a:ext cx="946150" cy="457200"/>
          </a:xfrm>
          <a:prstGeom prst="rect">
            <a:avLst/>
          </a:prstGeom>
          <a:noFill/>
          <a:ln w="9525">
            <a:noFill/>
            <a:miter lim="800000"/>
            <a:headEnd/>
            <a:tailEnd/>
          </a:ln>
        </p:spPr>
        <p:txBody>
          <a:bodyPr>
            <a:spAutoFit/>
          </a:bodyPr>
          <a:lstStyle/>
          <a:p>
            <a:pPr>
              <a:spcBef>
                <a:spcPct val="50000"/>
              </a:spcBef>
            </a:pPr>
            <a:r>
              <a:rPr lang="en-US" sz="2400">
                <a:solidFill>
                  <a:srgbClr val="000000"/>
                </a:solidFill>
                <a:latin typeface="Arial" pitchFamily="34" charset="0"/>
                <a:cs typeface="Arial" pitchFamily="34" charset="0"/>
              </a:rPr>
              <a:t>2005</a:t>
            </a:r>
          </a:p>
        </p:txBody>
      </p:sp>
      <p:sp>
        <p:nvSpPr>
          <p:cNvPr id="35850" name="Text Box 12"/>
          <p:cNvSpPr txBox="1">
            <a:spLocks noChangeArrowheads="1"/>
          </p:cNvSpPr>
          <p:nvPr/>
        </p:nvSpPr>
        <p:spPr bwMode="auto">
          <a:xfrm>
            <a:off x="1220788" y="3162300"/>
            <a:ext cx="989012" cy="461963"/>
          </a:xfrm>
          <a:prstGeom prst="rect">
            <a:avLst/>
          </a:prstGeom>
          <a:noFill/>
          <a:ln w="9525">
            <a:noFill/>
            <a:miter lim="800000"/>
            <a:headEnd/>
            <a:tailEnd/>
          </a:ln>
        </p:spPr>
        <p:txBody>
          <a:bodyPr>
            <a:spAutoFit/>
          </a:bodyPr>
          <a:lstStyle/>
          <a:p>
            <a:r>
              <a:rPr lang="en-US" sz="2400">
                <a:solidFill>
                  <a:srgbClr val="000000"/>
                </a:solidFill>
                <a:latin typeface="Arial" pitchFamily="34" charset="0"/>
                <a:cs typeface="Arial" pitchFamily="34" charset="0"/>
              </a:rPr>
              <a:t>2006</a:t>
            </a:r>
          </a:p>
        </p:txBody>
      </p:sp>
      <p:sp>
        <p:nvSpPr>
          <p:cNvPr id="35851" name="Rectangle 18"/>
          <p:cNvSpPr>
            <a:spLocks noChangeArrowheads="1"/>
          </p:cNvSpPr>
          <p:nvPr/>
        </p:nvSpPr>
        <p:spPr bwMode="auto">
          <a:xfrm rot="10800000" flipV="1">
            <a:off x="3048000" y="3208338"/>
            <a:ext cx="2819400" cy="461962"/>
          </a:xfrm>
          <a:prstGeom prst="rect">
            <a:avLst/>
          </a:prstGeom>
          <a:noFill/>
          <a:ln w="9525">
            <a:noFill/>
            <a:miter lim="800000"/>
            <a:headEnd/>
            <a:tailEnd/>
          </a:ln>
        </p:spPr>
        <p:txBody>
          <a:bodyPr>
            <a:spAutoFit/>
          </a:bodyPr>
          <a:lstStyle/>
          <a:p>
            <a:r>
              <a:rPr lang="en-US" sz="2400">
                <a:solidFill>
                  <a:srgbClr val="000000"/>
                </a:solidFill>
                <a:latin typeface="Arial" pitchFamily="34" charset="0"/>
                <a:cs typeface="Arial" pitchFamily="34" charset="0"/>
              </a:rPr>
              <a:t>        2010 GRIP </a:t>
            </a:r>
          </a:p>
        </p:txBody>
      </p:sp>
      <p:pic>
        <p:nvPicPr>
          <p:cNvPr id="35852" name="Picture 5" descr="grip_patch"/>
          <p:cNvPicPr>
            <a:picLocks noChangeAspect="1" noChangeArrowheads="1"/>
          </p:cNvPicPr>
          <p:nvPr/>
        </p:nvPicPr>
        <p:blipFill>
          <a:blip r:embed="rId7"/>
          <a:srcRect/>
          <a:stretch>
            <a:fillRect/>
          </a:stretch>
        </p:blipFill>
        <p:spPr bwMode="auto">
          <a:xfrm>
            <a:off x="3048000" y="3619500"/>
            <a:ext cx="2971800" cy="1600200"/>
          </a:xfrm>
          <a:prstGeom prst="rect">
            <a:avLst/>
          </a:prstGeom>
          <a:noFill/>
          <a:ln w="9525">
            <a:noFill/>
            <a:miter lim="800000"/>
            <a:headEnd/>
            <a:tailEnd/>
          </a:ln>
        </p:spPr>
      </p:pic>
      <p:sp>
        <p:nvSpPr>
          <p:cNvPr id="35853" name="Rectangle 12"/>
          <p:cNvSpPr>
            <a:spLocks noChangeArrowheads="1"/>
          </p:cNvSpPr>
          <p:nvPr/>
        </p:nvSpPr>
        <p:spPr bwMode="auto">
          <a:xfrm>
            <a:off x="1524000" y="1219200"/>
            <a:ext cx="5715000" cy="369888"/>
          </a:xfrm>
          <a:prstGeom prst="rect">
            <a:avLst/>
          </a:prstGeom>
          <a:noFill/>
          <a:ln w="9525">
            <a:noFill/>
            <a:miter lim="800000"/>
            <a:headEnd/>
            <a:tailEnd/>
          </a:ln>
        </p:spPr>
        <p:txBody>
          <a:bodyPr>
            <a:spAutoFit/>
          </a:bodyPr>
          <a:lstStyle/>
          <a:p>
            <a:pPr eaLnBrk="1" hangingPunct="1"/>
            <a:r>
              <a:rPr lang="en-US" sz="1800">
                <a:solidFill>
                  <a:srgbClr val="333399"/>
                </a:solidFill>
                <a:cs typeface="Arial" pitchFamily="34" charset="0"/>
              </a:rPr>
              <a:t>Field programs coordinated with other Federal Agencies</a:t>
            </a:r>
          </a:p>
        </p:txBody>
      </p:sp>
      <p:sp>
        <p:nvSpPr>
          <p:cNvPr id="38926" name="Rectangle 13"/>
          <p:cNvSpPr>
            <a:spLocks noChangeArrowheads="1"/>
          </p:cNvSpPr>
          <p:nvPr/>
        </p:nvSpPr>
        <p:spPr bwMode="auto">
          <a:xfrm>
            <a:off x="6096000" y="3581400"/>
            <a:ext cx="2895600" cy="2308225"/>
          </a:xfrm>
          <a:prstGeom prst="rect">
            <a:avLst/>
          </a:prstGeom>
          <a:noFill/>
          <a:ln w="9525">
            <a:noFill/>
            <a:miter lim="800000"/>
            <a:headEnd/>
            <a:tailEnd/>
          </a:ln>
        </p:spPr>
        <p:txBody>
          <a:bodyPr>
            <a:spAutoFit/>
          </a:bodyPr>
          <a:lstStyle/>
          <a:p>
            <a:pPr eaLnBrk="1" hangingPunct="1">
              <a:buClr>
                <a:srgbClr val="000000"/>
              </a:buClr>
              <a:buFont typeface="Wingdings" pitchFamily="2" charset="2"/>
              <a:buChar char="§"/>
              <a:defRPr/>
            </a:pPr>
            <a:r>
              <a:rPr lang="en-US" sz="1800" dirty="0">
                <a:solidFill>
                  <a:srgbClr val="FF0000"/>
                </a:solidFill>
                <a:latin typeface="Arial" pitchFamily="34" charset="0"/>
                <a:ea typeface="+mn-ea"/>
                <a:cs typeface="Arial" pitchFamily="34" charset="0"/>
              </a:rPr>
              <a:t>NASA sponsored field campaigns have helped us develop a better understanding of many hurricane properties including inner core dynamics, rapid intensification and genesis</a:t>
            </a:r>
          </a:p>
        </p:txBody>
      </p:sp>
      <p:sp>
        <p:nvSpPr>
          <p:cNvPr id="15" name="TextBox 14"/>
          <p:cNvSpPr txBox="1"/>
          <p:nvPr/>
        </p:nvSpPr>
        <p:spPr>
          <a:xfrm>
            <a:off x="228600" y="5422900"/>
            <a:ext cx="5600700" cy="1477328"/>
          </a:xfrm>
          <a:prstGeom prst="rect">
            <a:avLst/>
          </a:prstGeom>
          <a:noFill/>
        </p:spPr>
        <p:txBody>
          <a:bodyPr wrap="square" rtlCol="0">
            <a:spAutoFit/>
          </a:bodyPr>
          <a:lstStyle/>
          <a:p>
            <a:pPr>
              <a:buFont typeface="Wingdings" pitchFamily="2" charset="2"/>
              <a:buChar char="§"/>
            </a:pPr>
            <a:r>
              <a:rPr lang="en-US" sz="1800" dirty="0" smtClean="0"/>
              <a:t>We do field experiments to accomplish:</a:t>
            </a:r>
          </a:p>
          <a:p>
            <a:pPr>
              <a:buFont typeface="Wingdings" pitchFamily="2" charset="2"/>
              <a:buChar char="§"/>
            </a:pPr>
            <a:r>
              <a:rPr lang="en-US" sz="1800" dirty="0" smtClean="0"/>
              <a:t>- calibration/validation of satellite sensors</a:t>
            </a:r>
          </a:p>
          <a:p>
            <a:pPr>
              <a:buFont typeface="Wingdings" pitchFamily="2" charset="2"/>
              <a:buChar char="§"/>
            </a:pPr>
            <a:r>
              <a:rPr lang="en-US" sz="1800" dirty="0" smtClean="0"/>
              <a:t>- evaluation of new sensor concepts</a:t>
            </a:r>
          </a:p>
          <a:p>
            <a:pPr>
              <a:buFont typeface="Wingdings" pitchFamily="2" charset="2"/>
              <a:buChar char="§"/>
            </a:pPr>
            <a:r>
              <a:rPr lang="en-US" sz="1800" dirty="0" smtClean="0"/>
              <a:t>- process studies</a:t>
            </a:r>
          </a:p>
          <a:p>
            <a:endParaRPr lang="en-US" sz="1800" dirty="0"/>
          </a:p>
        </p:txBody>
      </p:sp>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8" name="Text Box 2"/>
          <p:cNvSpPr txBox="1">
            <a:spLocks noChangeArrowheads="1"/>
          </p:cNvSpPr>
          <p:nvPr/>
        </p:nvSpPr>
        <p:spPr bwMode="auto">
          <a:xfrm>
            <a:off x="31753" y="92263"/>
            <a:ext cx="8574370" cy="646331"/>
          </a:xfrm>
          <a:prstGeom prst="rect">
            <a:avLst/>
          </a:prstGeom>
          <a:noFill/>
          <a:ln w="9525">
            <a:noFill/>
            <a:miter lim="800000"/>
            <a:headEnd/>
            <a:tailEnd/>
          </a:ln>
        </p:spPr>
        <p:txBody>
          <a:bodyPr wrap="square">
            <a:prstTxWarp prst="textNoShape">
              <a:avLst/>
            </a:prstTxWarp>
            <a:spAutoFit/>
          </a:bodyPr>
          <a:lstStyle/>
          <a:p>
            <a:pPr algn="ctr"/>
            <a:r>
              <a:rPr lang="en-US" sz="3600" b="1" dirty="0" smtClean="0">
                <a:solidFill>
                  <a:srgbClr val="000090"/>
                </a:solidFill>
              </a:rPr>
              <a:t>NASA’s </a:t>
            </a:r>
            <a:r>
              <a:rPr lang="en-US" sz="3600" b="1" dirty="0">
                <a:solidFill>
                  <a:srgbClr val="000090"/>
                </a:solidFill>
              </a:rPr>
              <a:t>Global </a:t>
            </a:r>
            <a:r>
              <a:rPr lang="en-US" sz="3600" b="1" dirty="0" smtClean="0">
                <a:solidFill>
                  <a:srgbClr val="000090"/>
                </a:solidFill>
              </a:rPr>
              <a:t>Hawk UAS</a:t>
            </a:r>
            <a:endParaRPr lang="en-US" sz="3600" b="1" dirty="0">
              <a:solidFill>
                <a:srgbClr val="000090"/>
              </a:solidFill>
            </a:endParaRPr>
          </a:p>
        </p:txBody>
      </p:sp>
      <p:graphicFrame>
        <p:nvGraphicFramePr>
          <p:cNvPr id="1026" name="Object 2"/>
          <p:cNvGraphicFramePr>
            <a:graphicFrameLocks noChangeAspect="1"/>
          </p:cNvGraphicFramePr>
          <p:nvPr/>
        </p:nvGraphicFramePr>
        <p:xfrm>
          <a:off x="285750" y="4090800"/>
          <a:ext cx="4240213" cy="2632075"/>
        </p:xfrm>
        <a:graphic>
          <a:graphicData uri="http://schemas.openxmlformats.org/presentationml/2006/ole">
            <p:oleObj spid="_x0000_s163842" name="Document" r:id="rId4" imgW="5486400" imgH="2764536" progId="Word.Document.8">
              <p:embed/>
            </p:oleObj>
          </a:graphicData>
        </a:graphic>
      </p:graphicFrame>
      <p:graphicFrame>
        <p:nvGraphicFramePr>
          <p:cNvPr id="1027" name="Object 3"/>
          <p:cNvGraphicFramePr>
            <a:graphicFrameLocks noChangeAspect="1"/>
          </p:cNvGraphicFramePr>
          <p:nvPr/>
        </p:nvGraphicFramePr>
        <p:xfrm>
          <a:off x="258763" y="1344425"/>
          <a:ext cx="4265612" cy="2663825"/>
        </p:xfrm>
        <a:graphic>
          <a:graphicData uri="http://schemas.openxmlformats.org/presentationml/2006/ole">
            <p:oleObj spid="_x0000_s163843" name="Worksheet" r:id="rId5" imgW="3149600" imgH="1968500" progId="Excel.Sheet.8">
              <p:embed/>
            </p:oleObj>
          </a:graphicData>
        </a:graphic>
      </p:graphicFrame>
      <p:sp>
        <p:nvSpPr>
          <p:cNvPr id="1029" name="Text Box 56"/>
          <p:cNvSpPr txBox="1">
            <a:spLocks noChangeArrowheads="1"/>
          </p:cNvSpPr>
          <p:nvPr/>
        </p:nvSpPr>
        <p:spPr bwMode="auto">
          <a:xfrm>
            <a:off x="2492375" y="4997450"/>
            <a:ext cx="1663700" cy="769938"/>
          </a:xfrm>
          <a:prstGeom prst="rect">
            <a:avLst/>
          </a:prstGeom>
          <a:solidFill>
            <a:schemeClr val="bg1"/>
          </a:solidFill>
          <a:ln w="9525">
            <a:noFill/>
            <a:miter lim="800000"/>
            <a:headEnd/>
            <a:tailEnd/>
          </a:ln>
        </p:spPr>
        <p:txBody>
          <a:bodyPr>
            <a:prstTxWarp prst="textNoShape">
              <a:avLst/>
            </a:prstTxWarp>
            <a:spAutoFit/>
          </a:bodyPr>
          <a:lstStyle/>
          <a:p>
            <a:r>
              <a:rPr lang="en-US" sz="1600" b="1"/>
              <a:t>Cruise Climb from 56-65K ft</a:t>
            </a:r>
          </a:p>
          <a:p>
            <a:r>
              <a:rPr lang="en-US" sz="1200" b="1"/>
              <a:t>(max takeoff weight)</a:t>
            </a:r>
          </a:p>
        </p:txBody>
      </p:sp>
      <p:sp>
        <p:nvSpPr>
          <p:cNvPr id="1030" name="Line 57"/>
          <p:cNvSpPr>
            <a:spLocks noChangeShapeType="1"/>
          </p:cNvSpPr>
          <p:nvPr/>
        </p:nvSpPr>
        <p:spPr bwMode="auto">
          <a:xfrm flipH="1" flipV="1">
            <a:off x="2030413" y="4533900"/>
            <a:ext cx="1249362" cy="496888"/>
          </a:xfrm>
          <a:prstGeom prst="line">
            <a:avLst/>
          </a:prstGeom>
          <a:noFill/>
          <a:ln w="15875">
            <a:solidFill>
              <a:schemeClr val="tx1"/>
            </a:solidFill>
            <a:round/>
            <a:headEnd/>
            <a:tailEnd type="triangle" w="med" len="med"/>
          </a:ln>
        </p:spPr>
        <p:txBody>
          <a:bodyPr wrap="none" anchor="ctr">
            <a:prstTxWarp prst="textNoShape">
              <a:avLst/>
            </a:prstTxWarp>
          </a:bodyPr>
          <a:lstStyle/>
          <a:p>
            <a:endParaRPr lang="en-US"/>
          </a:p>
        </p:txBody>
      </p:sp>
      <p:sp>
        <p:nvSpPr>
          <p:cNvPr id="1031" name="Line 58"/>
          <p:cNvSpPr>
            <a:spLocks noChangeShapeType="1"/>
          </p:cNvSpPr>
          <p:nvPr/>
        </p:nvSpPr>
        <p:spPr bwMode="auto">
          <a:xfrm flipV="1">
            <a:off x="3317875" y="4271963"/>
            <a:ext cx="884238" cy="750887"/>
          </a:xfrm>
          <a:prstGeom prst="line">
            <a:avLst/>
          </a:prstGeom>
          <a:noFill/>
          <a:ln w="15875">
            <a:solidFill>
              <a:schemeClr val="tx1"/>
            </a:solidFill>
            <a:round/>
            <a:headEnd/>
            <a:tailEnd type="triangle" w="med" len="med"/>
          </a:ln>
        </p:spPr>
        <p:txBody>
          <a:bodyPr wrap="none" anchor="ctr">
            <a:prstTxWarp prst="textNoShape">
              <a:avLst/>
            </a:prstTxWarp>
          </a:bodyPr>
          <a:lstStyle/>
          <a:p>
            <a:endParaRPr lang="en-US"/>
          </a:p>
        </p:txBody>
      </p:sp>
      <p:sp>
        <p:nvSpPr>
          <p:cNvPr id="1032" name="Slide Number Placeholder 4"/>
          <p:cNvSpPr>
            <a:spLocks noGrp="1"/>
          </p:cNvSpPr>
          <p:nvPr>
            <p:ph type="sldNum" sz="quarter" idx="10"/>
          </p:nvPr>
        </p:nvSpPr>
        <p:spPr>
          <a:xfrm>
            <a:off x="8686800" y="6477000"/>
            <a:ext cx="457200" cy="381000"/>
          </a:xfrm>
          <a:noFill/>
        </p:spPr>
        <p:txBody>
          <a:bodyPr/>
          <a:lstStyle/>
          <a:p>
            <a:pPr defTabSz="966788"/>
            <a:fld id="{6ABC4AA0-D196-F94A-A8EB-07C01F8C1B0F}" type="slidenum">
              <a:rPr lang="en-US">
                <a:latin typeface="Arial" charset="0"/>
              </a:rPr>
              <a:pPr defTabSz="966788"/>
              <a:t>20</a:t>
            </a:fld>
            <a:endParaRPr lang="en-US">
              <a:latin typeface="Arial" charset="0"/>
            </a:endParaRPr>
          </a:p>
        </p:txBody>
      </p:sp>
      <p:pic>
        <p:nvPicPr>
          <p:cNvPr id="12" name="Picture 4" descr="image2sec-2010-0902-130556.jpg"/>
          <p:cNvPicPr>
            <a:picLocks noChangeAspect="1"/>
          </p:cNvPicPr>
          <p:nvPr/>
        </p:nvPicPr>
        <p:blipFill>
          <a:blip r:embed="rId6"/>
          <a:srcRect/>
          <a:stretch>
            <a:fillRect/>
          </a:stretch>
        </p:blipFill>
        <p:spPr bwMode="auto">
          <a:xfrm>
            <a:off x="4906680" y="3903663"/>
            <a:ext cx="3780120" cy="2835090"/>
          </a:xfrm>
          <a:prstGeom prst="rect">
            <a:avLst/>
          </a:prstGeom>
          <a:noFill/>
          <a:ln w="9525">
            <a:noFill/>
            <a:miter lim="800000"/>
            <a:headEnd/>
            <a:tailEnd/>
          </a:ln>
        </p:spPr>
      </p:pic>
      <p:pic>
        <p:nvPicPr>
          <p:cNvPr id="13" name="Picture 7" descr="AV-6 1st Flt - EAFB in background_sm.jpg"/>
          <p:cNvPicPr>
            <a:picLocks noChangeAspect="1"/>
          </p:cNvPicPr>
          <p:nvPr/>
        </p:nvPicPr>
        <p:blipFill>
          <a:blip r:embed="rId7"/>
          <a:srcRect l="4399" t="7124" r="5105" b="13808"/>
          <a:stretch>
            <a:fillRect/>
          </a:stretch>
        </p:blipFill>
        <p:spPr bwMode="auto">
          <a:xfrm>
            <a:off x="4754282" y="1349184"/>
            <a:ext cx="4114800" cy="2438400"/>
          </a:xfrm>
          <a:prstGeom prst="rect">
            <a:avLst/>
          </a:prstGeom>
          <a:noFill/>
          <a:ln w="9525">
            <a:noFill/>
            <a:miter lim="800000"/>
            <a:headEnd/>
            <a:tailEnd/>
          </a:ln>
        </p:spPr>
      </p:pic>
      <p:sp>
        <p:nvSpPr>
          <p:cNvPr id="11" name="TextBox 10"/>
          <p:cNvSpPr txBox="1"/>
          <p:nvPr/>
        </p:nvSpPr>
        <p:spPr>
          <a:xfrm>
            <a:off x="5109882" y="4090800"/>
            <a:ext cx="3212353" cy="646331"/>
          </a:xfrm>
          <a:prstGeom prst="rect">
            <a:avLst/>
          </a:prstGeom>
          <a:noFill/>
        </p:spPr>
        <p:txBody>
          <a:bodyPr wrap="square" rtlCol="0">
            <a:spAutoFit/>
          </a:bodyPr>
          <a:lstStyle/>
          <a:p>
            <a:r>
              <a:rPr lang="en-US" dirty="0" smtClean="0"/>
              <a:t>Hurricane Earl’s eye as seen from the GH</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054100" y="133350"/>
            <a:ext cx="7034213" cy="407988"/>
          </a:xfrm>
          <a:noFill/>
        </p:spPr>
        <p:txBody>
          <a:bodyPr lIns="0" tIns="0" rIns="0" bIns="0"/>
          <a:lstStyle/>
          <a:p>
            <a:pPr eaLnBrk="1" hangingPunct="1"/>
            <a:r>
              <a:rPr lang="en-US" sz="2800" smtClean="0"/>
              <a:t>HAMSR @ Earl, 9/2/2010, 1815-1905 UTC</a:t>
            </a:r>
          </a:p>
        </p:txBody>
      </p:sp>
      <p:pic>
        <p:nvPicPr>
          <p:cNvPr id="2051" name="Picture 5" descr="Earl_50GHz_TB_line_plot"/>
          <p:cNvPicPr>
            <a:picLocks noChangeAspect="1" noChangeArrowheads="1"/>
          </p:cNvPicPr>
          <p:nvPr/>
        </p:nvPicPr>
        <p:blipFill>
          <a:blip r:embed="rId3"/>
          <a:srcRect l="8199" t="1128" r="4489" b="5898"/>
          <a:stretch>
            <a:fillRect/>
          </a:stretch>
        </p:blipFill>
        <p:spPr bwMode="auto">
          <a:xfrm>
            <a:off x="423863" y="2252663"/>
            <a:ext cx="1573212" cy="1257300"/>
          </a:xfrm>
          <a:prstGeom prst="rect">
            <a:avLst/>
          </a:prstGeom>
          <a:noFill/>
          <a:ln w="9525">
            <a:noFill/>
            <a:miter lim="800000"/>
            <a:headEnd/>
            <a:tailEnd/>
          </a:ln>
        </p:spPr>
      </p:pic>
      <p:pic>
        <p:nvPicPr>
          <p:cNvPr id="2052" name="Picture 13" descr="dBZ_earl_curtain_nadir_1815_1905_b"/>
          <p:cNvPicPr>
            <a:picLocks noChangeAspect="1" noChangeArrowheads="1"/>
          </p:cNvPicPr>
          <p:nvPr/>
        </p:nvPicPr>
        <p:blipFill>
          <a:blip r:embed="rId4"/>
          <a:srcRect l="26189" t="31223" r="8133" b="31570"/>
          <a:stretch>
            <a:fillRect/>
          </a:stretch>
        </p:blipFill>
        <p:spPr bwMode="auto">
          <a:xfrm>
            <a:off x="7145338" y="5514975"/>
            <a:ext cx="1895475" cy="804863"/>
          </a:xfrm>
          <a:prstGeom prst="rect">
            <a:avLst/>
          </a:prstGeom>
          <a:noFill/>
          <a:ln w="9525">
            <a:noFill/>
            <a:miter lim="800000"/>
            <a:headEnd/>
            <a:tailEnd/>
          </a:ln>
        </p:spPr>
      </p:pic>
      <p:grpSp>
        <p:nvGrpSpPr>
          <p:cNvPr id="2" name="Group 50"/>
          <p:cNvGrpSpPr>
            <a:grpSpLocks/>
          </p:cNvGrpSpPr>
          <p:nvPr/>
        </p:nvGrpSpPr>
        <p:grpSpPr bwMode="auto">
          <a:xfrm>
            <a:off x="7361238" y="942975"/>
            <a:ext cx="1538287" cy="1371600"/>
            <a:chOff x="4637" y="594"/>
            <a:chExt cx="969" cy="864"/>
          </a:xfrm>
        </p:grpSpPr>
        <p:pic>
          <p:nvPicPr>
            <p:cNvPr id="2105" name="Picture 12" descr="HAMSR_dBZ_10km_earl_20100902_1815_1905"/>
            <p:cNvPicPr>
              <a:picLocks noChangeAspect="1" noChangeArrowheads="1"/>
            </p:cNvPicPr>
            <p:nvPr/>
          </p:nvPicPr>
          <p:blipFill>
            <a:blip r:embed="rId5">
              <a:clrChange>
                <a:clrFrom>
                  <a:srgbClr val="FFFFFF"/>
                </a:clrFrom>
                <a:clrTo>
                  <a:srgbClr val="FFFFFF">
                    <a:alpha val="0"/>
                  </a:srgbClr>
                </a:clrTo>
              </a:clrChange>
            </a:blip>
            <a:srcRect l="28468" t="12646" r="31868" b="28973"/>
            <a:stretch>
              <a:fillRect/>
            </a:stretch>
          </p:blipFill>
          <p:spPr bwMode="auto">
            <a:xfrm>
              <a:off x="4637" y="594"/>
              <a:ext cx="782" cy="864"/>
            </a:xfrm>
            <a:prstGeom prst="rect">
              <a:avLst/>
            </a:prstGeom>
            <a:noFill/>
            <a:ln w="9525">
              <a:noFill/>
              <a:miter lim="800000"/>
              <a:headEnd/>
              <a:tailEnd/>
            </a:ln>
          </p:spPr>
        </p:pic>
        <p:sp>
          <p:nvSpPr>
            <p:cNvPr id="2106" name="Text Box 16"/>
            <p:cNvSpPr txBox="1">
              <a:spLocks noChangeArrowheads="1"/>
            </p:cNvSpPr>
            <p:nvPr/>
          </p:nvSpPr>
          <p:spPr bwMode="auto">
            <a:xfrm>
              <a:off x="5432" y="616"/>
              <a:ext cx="174" cy="77"/>
            </a:xfrm>
            <a:prstGeom prst="rect">
              <a:avLst/>
            </a:prstGeom>
            <a:noFill/>
            <a:ln w="9525">
              <a:noFill/>
              <a:miter lim="800000"/>
              <a:headEnd/>
              <a:tailEnd/>
            </a:ln>
          </p:spPr>
          <p:txBody>
            <a:bodyPr wrap="none" lIns="0" tIns="0" rIns="0" bIns="0">
              <a:spAutoFit/>
            </a:bodyPr>
            <a:lstStyle/>
            <a:p>
              <a:r>
                <a:rPr lang="en-US" sz="800">
                  <a:solidFill>
                    <a:srgbClr val="000000"/>
                  </a:solidFill>
                  <a:latin typeface="Arial" pitchFamily="34" charset="0"/>
                </a:rPr>
                <a:t>10 km</a:t>
              </a:r>
            </a:p>
          </p:txBody>
        </p:sp>
      </p:grpSp>
      <p:grpSp>
        <p:nvGrpSpPr>
          <p:cNvPr id="3" name="Group 46"/>
          <p:cNvGrpSpPr>
            <a:grpSpLocks/>
          </p:cNvGrpSpPr>
          <p:nvPr/>
        </p:nvGrpSpPr>
        <p:grpSpPr bwMode="auto">
          <a:xfrm>
            <a:off x="7366000" y="1898650"/>
            <a:ext cx="1536700" cy="1371600"/>
            <a:chOff x="4640" y="1297"/>
            <a:chExt cx="968" cy="864"/>
          </a:xfrm>
        </p:grpSpPr>
        <p:pic>
          <p:nvPicPr>
            <p:cNvPr id="2103" name="Picture 11" descr="HAMSR_dBZ_7km_earl_20100902_1815_1905"/>
            <p:cNvPicPr>
              <a:picLocks noChangeAspect="1" noChangeArrowheads="1"/>
            </p:cNvPicPr>
            <p:nvPr/>
          </p:nvPicPr>
          <p:blipFill>
            <a:blip r:embed="rId6">
              <a:clrChange>
                <a:clrFrom>
                  <a:srgbClr val="FFFFFF"/>
                </a:clrFrom>
                <a:clrTo>
                  <a:srgbClr val="FFFFFF">
                    <a:alpha val="0"/>
                  </a:srgbClr>
                </a:clrTo>
              </a:clrChange>
            </a:blip>
            <a:srcRect l="28632" t="12779" r="32091" b="29366"/>
            <a:stretch>
              <a:fillRect/>
            </a:stretch>
          </p:blipFill>
          <p:spPr bwMode="auto">
            <a:xfrm>
              <a:off x="4640" y="1297"/>
              <a:ext cx="782" cy="864"/>
            </a:xfrm>
            <a:prstGeom prst="rect">
              <a:avLst/>
            </a:prstGeom>
            <a:noFill/>
            <a:ln w="9525">
              <a:noFill/>
              <a:miter lim="800000"/>
              <a:headEnd/>
              <a:tailEnd/>
            </a:ln>
          </p:spPr>
        </p:pic>
        <p:sp>
          <p:nvSpPr>
            <p:cNvPr id="2104" name="Text Box 17"/>
            <p:cNvSpPr txBox="1">
              <a:spLocks noChangeArrowheads="1"/>
            </p:cNvSpPr>
            <p:nvPr/>
          </p:nvSpPr>
          <p:spPr bwMode="auto">
            <a:xfrm>
              <a:off x="5434" y="1314"/>
              <a:ext cx="174" cy="77"/>
            </a:xfrm>
            <a:prstGeom prst="rect">
              <a:avLst/>
            </a:prstGeom>
            <a:noFill/>
            <a:ln w="9525">
              <a:noFill/>
              <a:miter lim="800000"/>
              <a:headEnd/>
              <a:tailEnd/>
            </a:ln>
          </p:spPr>
          <p:txBody>
            <a:bodyPr wrap="none" lIns="0" tIns="0" rIns="0" bIns="0">
              <a:spAutoFit/>
            </a:bodyPr>
            <a:lstStyle/>
            <a:p>
              <a:r>
                <a:rPr lang="en-US" sz="800">
                  <a:solidFill>
                    <a:srgbClr val="000000"/>
                  </a:solidFill>
                  <a:latin typeface="Arial" pitchFamily="34" charset="0"/>
                </a:rPr>
                <a:t>  7 km</a:t>
              </a:r>
            </a:p>
          </p:txBody>
        </p:sp>
      </p:grpSp>
      <p:grpSp>
        <p:nvGrpSpPr>
          <p:cNvPr id="4" name="Group 47"/>
          <p:cNvGrpSpPr>
            <a:grpSpLocks/>
          </p:cNvGrpSpPr>
          <p:nvPr/>
        </p:nvGrpSpPr>
        <p:grpSpPr bwMode="auto">
          <a:xfrm>
            <a:off x="7364413" y="2919413"/>
            <a:ext cx="1525587" cy="1371600"/>
            <a:chOff x="4639" y="1776"/>
            <a:chExt cx="961" cy="864"/>
          </a:xfrm>
        </p:grpSpPr>
        <p:pic>
          <p:nvPicPr>
            <p:cNvPr id="2101" name="Picture 10" descr="HAMSR_dBZ_5km_earl_20100902_1815_1905"/>
            <p:cNvPicPr>
              <a:picLocks noChangeAspect="1" noChangeArrowheads="1"/>
            </p:cNvPicPr>
            <p:nvPr/>
          </p:nvPicPr>
          <p:blipFill>
            <a:blip r:embed="rId7">
              <a:clrChange>
                <a:clrFrom>
                  <a:srgbClr val="FFFFFF"/>
                </a:clrFrom>
                <a:clrTo>
                  <a:srgbClr val="FFFFFF">
                    <a:alpha val="0"/>
                  </a:srgbClr>
                </a:clrTo>
              </a:clrChange>
            </a:blip>
            <a:srcRect l="28540" t="12625" r="32195" b="29309"/>
            <a:stretch>
              <a:fillRect/>
            </a:stretch>
          </p:blipFill>
          <p:spPr bwMode="auto">
            <a:xfrm>
              <a:off x="4639" y="1776"/>
              <a:ext cx="778" cy="864"/>
            </a:xfrm>
            <a:prstGeom prst="rect">
              <a:avLst/>
            </a:prstGeom>
            <a:noFill/>
            <a:ln w="9525">
              <a:noFill/>
              <a:miter lim="800000"/>
              <a:headEnd/>
              <a:tailEnd/>
            </a:ln>
          </p:spPr>
        </p:pic>
        <p:sp>
          <p:nvSpPr>
            <p:cNvPr id="2102" name="Text Box 18"/>
            <p:cNvSpPr txBox="1">
              <a:spLocks noChangeArrowheads="1"/>
            </p:cNvSpPr>
            <p:nvPr/>
          </p:nvSpPr>
          <p:spPr bwMode="auto">
            <a:xfrm>
              <a:off x="5426" y="1818"/>
              <a:ext cx="174" cy="77"/>
            </a:xfrm>
            <a:prstGeom prst="rect">
              <a:avLst/>
            </a:prstGeom>
            <a:noFill/>
            <a:ln w="9525">
              <a:noFill/>
              <a:miter lim="800000"/>
              <a:headEnd/>
              <a:tailEnd/>
            </a:ln>
          </p:spPr>
          <p:txBody>
            <a:bodyPr wrap="none" lIns="0" tIns="0" rIns="0" bIns="0">
              <a:spAutoFit/>
            </a:bodyPr>
            <a:lstStyle/>
            <a:p>
              <a:r>
                <a:rPr lang="en-US" sz="800">
                  <a:solidFill>
                    <a:srgbClr val="000000"/>
                  </a:solidFill>
                  <a:latin typeface="Arial" pitchFamily="34" charset="0"/>
                </a:rPr>
                <a:t>  5 km</a:t>
              </a:r>
            </a:p>
          </p:txBody>
        </p:sp>
      </p:grpSp>
      <p:grpSp>
        <p:nvGrpSpPr>
          <p:cNvPr id="5" name="Group 48"/>
          <p:cNvGrpSpPr>
            <a:grpSpLocks/>
          </p:cNvGrpSpPr>
          <p:nvPr/>
        </p:nvGrpSpPr>
        <p:grpSpPr bwMode="auto">
          <a:xfrm>
            <a:off x="7364413" y="3981450"/>
            <a:ext cx="1528762" cy="1371600"/>
            <a:chOff x="4639" y="2357"/>
            <a:chExt cx="963" cy="864"/>
          </a:xfrm>
        </p:grpSpPr>
        <p:pic>
          <p:nvPicPr>
            <p:cNvPr id="2099" name="Picture 9" descr="HAMSR_dBZ_3km_earl_20100902_1815_1905"/>
            <p:cNvPicPr>
              <a:picLocks noChangeAspect="1" noChangeArrowheads="1"/>
            </p:cNvPicPr>
            <p:nvPr/>
          </p:nvPicPr>
          <p:blipFill>
            <a:blip r:embed="rId8">
              <a:clrChange>
                <a:clrFrom>
                  <a:srgbClr val="FFFFFF"/>
                </a:clrFrom>
                <a:clrTo>
                  <a:srgbClr val="FFFFFF">
                    <a:alpha val="0"/>
                  </a:srgbClr>
                </a:clrTo>
              </a:clrChange>
            </a:blip>
            <a:srcRect l="28763" t="12880" r="32123" b="29460"/>
            <a:stretch>
              <a:fillRect/>
            </a:stretch>
          </p:blipFill>
          <p:spPr bwMode="auto">
            <a:xfrm>
              <a:off x="4639" y="2357"/>
              <a:ext cx="781" cy="864"/>
            </a:xfrm>
            <a:prstGeom prst="rect">
              <a:avLst/>
            </a:prstGeom>
            <a:noFill/>
            <a:ln w="9525">
              <a:noFill/>
              <a:miter lim="800000"/>
              <a:headEnd/>
              <a:tailEnd/>
            </a:ln>
          </p:spPr>
        </p:pic>
        <p:sp>
          <p:nvSpPr>
            <p:cNvPr id="2100" name="Text Box 19"/>
            <p:cNvSpPr txBox="1">
              <a:spLocks noChangeArrowheads="1"/>
            </p:cNvSpPr>
            <p:nvPr/>
          </p:nvSpPr>
          <p:spPr bwMode="auto">
            <a:xfrm>
              <a:off x="5428" y="2378"/>
              <a:ext cx="174" cy="77"/>
            </a:xfrm>
            <a:prstGeom prst="rect">
              <a:avLst/>
            </a:prstGeom>
            <a:noFill/>
            <a:ln w="9525">
              <a:noFill/>
              <a:miter lim="800000"/>
              <a:headEnd/>
              <a:tailEnd/>
            </a:ln>
          </p:spPr>
          <p:txBody>
            <a:bodyPr wrap="none" lIns="0" tIns="0" rIns="0" bIns="0">
              <a:spAutoFit/>
            </a:bodyPr>
            <a:lstStyle/>
            <a:p>
              <a:r>
                <a:rPr lang="en-US" sz="800">
                  <a:solidFill>
                    <a:srgbClr val="000000"/>
                  </a:solidFill>
                  <a:latin typeface="Arial" pitchFamily="34" charset="0"/>
                </a:rPr>
                <a:t>  3 km</a:t>
              </a:r>
            </a:p>
          </p:txBody>
        </p:sp>
      </p:grpSp>
      <p:sp>
        <p:nvSpPr>
          <p:cNvPr id="2057" name="Text Box 20"/>
          <p:cNvSpPr txBox="1">
            <a:spLocks noChangeArrowheads="1"/>
          </p:cNvSpPr>
          <p:nvPr/>
        </p:nvSpPr>
        <p:spPr bwMode="auto">
          <a:xfrm>
            <a:off x="7585075" y="6369050"/>
            <a:ext cx="1062038" cy="122238"/>
          </a:xfrm>
          <a:prstGeom prst="rect">
            <a:avLst/>
          </a:prstGeom>
          <a:noFill/>
          <a:ln w="9525">
            <a:noFill/>
            <a:miter lim="800000"/>
            <a:headEnd/>
            <a:tailEnd/>
          </a:ln>
        </p:spPr>
        <p:txBody>
          <a:bodyPr wrap="none" lIns="0" tIns="0" rIns="0" bIns="0">
            <a:spAutoFit/>
          </a:bodyPr>
          <a:lstStyle/>
          <a:p>
            <a:r>
              <a:rPr lang="en-US" sz="800">
                <a:solidFill>
                  <a:srgbClr val="000000"/>
                </a:solidFill>
                <a:latin typeface="Arial" pitchFamily="34" charset="0"/>
              </a:rPr>
              <a:t>Nadir (0-15 km altitude)</a:t>
            </a:r>
          </a:p>
        </p:txBody>
      </p:sp>
      <p:sp>
        <p:nvSpPr>
          <p:cNvPr id="2058" name="Text Box 21"/>
          <p:cNvSpPr txBox="1">
            <a:spLocks noChangeArrowheads="1"/>
          </p:cNvSpPr>
          <p:nvPr/>
        </p:nvSpPr>
        <p:spPr bwMode="auto">
          <a:xfrm>
            <a:off x="7437438" y="741363"/>
            <a:ext cx="1422400" cy="136525"/>
          </a:xfrm>
          <a:prstGeom prst="rect">
            <a:avLst/>
          </a:prstGeom>
          <a:noFill/>
          <a:ln w="9525">
            <a:noFill/>
            <a:miter lim="800000"/>
            <a:headEnd/>
            <a:tailEnd/>
          </a:ln>
        </p:spPr>
        <p:txBody>
          <a:bodyPr wrap="none" lIns="0" tIns="0" rIns="0" bIns="0">
            <a:spAutoFit/>
          </a:bodyPr>
          <a:lstStyle/>
          <a:p>
            <a:r>
              <a:rPr lang="en-US" sz="900" b="1">
                <a:solidFill>
                  <a:srgbClr val="FD2F00"/>
                </a:solidFill>
                <a:latin typeface="Arial" pitchFamily="34" charset="0"/>
              </a:rPr>
              <a:t>Reflectivity (experimental)</a:t>
            </a:r>
          </a:p>
        </p:txBody>
      </p:sp>
      <p:pic>
        <p:nvPicPr>
          <p:cNvPr id="2059" name="Picture 7" descr="HAMSR_CLW_earl_20100902_1815_1905"/>
          <p:cNvPicPr>
            <a:picLocks noChangeAspect="1" noChangeArrowheads="1"/>
          </p:cNvPicPr>
          <p:nvPr/>
        </p:nvPicPr>
        <p:blipFill>
          <a:blip r:embed="rId9"/>
          <a:srcRect l="3903" t="5724" r="8588" b="7112"/>
          <a:stretch>
            <a:fillRect/>
          </a:stretch>
        </p:blipFill>
        <p:spPr bwMode="auto">
          <a:xfrm>
            <a:off x="123825" y="5087938"/>
            <a:ext cx="2100263" cy="1570037"/>
          </a:xfrm>
          <a:prstGeom prst="rect">
            <a:avLst/>
          </a:prstGeom>
          <a:noFill/>
          <a:ln w="9525">
            <a:noFill/>
            <a:miter lim="800000"/>
            <a:headEnd/>
            <a:tailEnd/>
          </a:ln>
        </p:spPr>
      </p:pic>
      <p:sp>
        <p:nvSpPr>
          <p:cNvPr id="2060" name="Text Box 23"/>
          <p:cNvSpPr txBox="1">
            <a:spLocks noChangeArrowheads="1"/>
          </p:cNvSpPr>
          <p:nvPr/>
        </p:nvSpPr>
        <p:spPr bwMode="auto">
          <a:xfrm>
            <a:off x="684213" y="4938713"/>
            <a:ext cx="990600" cy="136525"/>
          </a:xfrm>
          <a:prstGeom prst="rect">
            <a:avLst/>
          </a:prstGeom>
          <a:noFill/>
          <a:ln w="9525">
            <a:noFill/>
            <a:miter lim="800000"/>
            <a:headEnd/>
            <a:tailEnd/>
          </a:ln>
        </p:spPr>
        <p:txBody>
          <a:bodyPr wrap="none" lIns="0" tIns="0" rIns="0" bIns="0">
            <a:spAutoFit/>
          </a:bodyPr>
          <a:lstStyle/>
          <a:p>
            <a:r>
              <a:rPr lang="en-US" sz="900" b="1">
                <a:solidFill>
                  <a:srgbClr val="FD2F00"/>
                </a:solidFill>
                <a:latin typeface="Arial" pitchFamily="34" charset="0"/>
              </a:rPr>
              <a:t>Cloud liquid water</a:t>
            </a:r>
          </a:p>
        </p:txBody>
      </p:sp>
      <p:pic>
        <p:nvPicPr>
          <p:cNvPr id="2061" name="Picture 8" descr="HAMSR_PWV_earl_20100902_1815_1905"/>
          <p:cNvPicPr>
            <a:picLocks noChangeAspect="1" noChangeArrowheads="1"/>
          </p:cNvPicPr>
          <p:nvPr/>
        </p:nvPicPr>
        <p:blipFill>
          <a:blip r:embed="rId10"/>
          <a:srcRect l="3644" t="5984" r="10410" b="7025"/>
          <a:stretch>
            <a:fillRect/>
          </a:stretch>
        </p:blipFill>
        <p:spPr bwMode="auto">
          <a:xfrm>
            <a:off x="527050" y="3787775"/>
            <a:ext cx="1277938" cy="971550"/>
          </a:xfrm>
          <a:prstGeom prst="rect">
            <a:avLst/>
          </a:prstGeom>
          <a:noFill/>
          <a:ln w="9525">
            <a:noFill/>
            <a:miter lim="800000"/>
            <a:headEnd/>
            <a:tailEnd/>
          </a:ln>
        </p:spPr>
      </p:pic>
      <p:sp>
        <p:nvSpPr>
          <p:cNvPr id="2062" name="Text Box 24"/>
          <p:cNvSpPr txBox="1">
            <a:spLocks noChangeArrowheads="1"/>
          </p:cNvSpPr>
          <p:nvPr/>
        </p:nvSpPr>
        <p:spPr bwMode="auto">
          <a:xfrm>
            <a:off x="765175" y="3624263"/>
            <a:ext cx="977900" cy="136525"/>
          </a:xfrm>
          <a:prstGeom prst="rect">
            <a:avLst/>
          </a:prstGeom>
          <a:noFill/>
          <a:ln w="9525">
            <a:noFill/>
            <a:miter lim="800000"/>
            <a:headEnd/>
            <a:tailEnd/>
          </a:ln>
        </p:spPr>
        <p:txBody>
          <a:bodyPr wrap="none" lIns="0" tIns="0" rIns="0" bIns="0">
            <a:spAutoFit/>
          </a:bodyPr>
          <a:lstStyle/>
          <a:p>
            <a:r>
              <a:rPr lang="en-US" sz="900" b="1">
                <a:solidFill>
                  <a:srgbClr val="FD2F00"/>
                </a:solidFill>
                <a:latin typeface="Arial" pitchFamily="34" charset="0"/>
              </a:rPr>
              <a:t>Precipitable water</a:t>
            </a:r>
          </a:p>
        </p:txBody>
      </p:sp>
      <p:pic>
        <p:nvPicPr>
          <p:cNvPr id="2063" name="Picture 6" descr="HAMSR_Earl_warm_core_anomaly_20100902_1814"/>
          <p:cNvPicPr>
            <a:picLocks noChangeAspect="1" noChangeArrowheads="1"/>
          </p:cNvPicPr>
          <p:nvPr/>
        </p:nvPicPr>
        <p:blipFill>
          <a:blip r:embed="rId11"/>
          <a:srcRect l="2863" t="6331" r="9044" b="1387"/>
          <a:stretch>
            <a:fillRect/>
          </a:stretch>
        </p:blipFill>
        <p:spPr bwMode="auto">
          <a:xfrm>
            <a:off x="304800" y="892175"/>
            <a:ext cx="1774825" cy="1395413"/>
          </a:xfrm>
          <a:prstGeom prst="rect">
            <a:avLst/>
          </a:prstGeom>
          <a:noFill/>
          <a:ln w="9525">
            <a:noFill/>
            <a:miter lim="800000"/>
            <a:headEnd/>
            <a:tailEnd/>
          </a:ln>
        </p:spPr>
      </p:pic>
      <p:sp>
        <p:nvSpPr>
          <p:cNvPr id="2064" name="Text Box 25"/>
          <p:cNvSpPr txBox="1">
            <a:spLocks noChangeArrowheads="1"/>
          </p:cNvSpPr>
          <p:nvPr/>
        </p:nvSpPr>
        <p:spPr bwMode="auto">
          <a:xfrm>
            <a:off x="936625" y="730250"/>
            <a:ext cx="692150" cy="136525"/>
          </a:xfrm>
          <a:prstGeom prst="rect">
            <a:avLst/>
          </a:prstGeom>
          <a:noFill/>
          <a:ln w="9525">
            <a:noFill/>
            <a:miter lim="800000"/>
            <a:headEnd/>
            <a:tailEnd/>
          </a:ln>
        </p:spPr>
        <p:txBody>
          <a:bodyPr wrap="none" lIns="0" tIns="0" rIns="0" bIns="0">
            <a:spAutoFit/>
          </a:bodyPr>
          <a:lstStyle/>
          <a:p>
            <a:r>
              <a:rPr lang="en-US" sz="900" b="1">
                <a:solidFill>
                  <a:srgbClr val="FD2F00"/>
                </a:solidFill>
                <a:latin typeface="Arial" pitchFamily="34" charset="0"/>
              </a:rPr>
              <a:t>Temperature</a:t>
            </a:r>
          </a:p>
        </p:txBody>
      </p:sp>
      <p:sp>
        <p:nvSpPr>
          <p:cNvPr id="2065" name="Line 33"/>
          <p:cNvSpPr>
            <a:spLocks noChangeShapeType="1"/>
          </p:cNvSpPr>
          <p:nvPr/>
        </p:nvSpPr>
        <p:spPr bwMode="auto">
          <a:xfrm>
            <a:off x="1339850" y="1936750"/>
            <a:ext cx="9525" cy="1458913"/>
          </a:xfrm>
          <a:prstGeom prst="line">
            <a:avLst/>
          </a:prstGeom>
          <a:noFill/>
          <a:ln w="9525">
            <a:solidFill>
              <a:srgbClr val="FD2F00"/>
            </a:solidFill>
            <a:prstDash val="dash"/>
            <a:round/>
            <a:headEnd type="oval" w="med" len="med"/>
            <a:tailEnd/>
          </a:ln>
        </p:spPr>
        <p:txBody>
          <a:bodyPr wrap="none" anchor="ctr"/>
          <a:lstStyle/>
          <a:p>
            <a:endParaRPr lang="en-US" sz="2400">
              <a:solidFill>
                <a:srgbClr val="000000"/>
              </a:solidFill>
              <a:latin typeface="Arial" pitchFamily="34" charset="0"/>
            </a:endParaRPr>
          </a:p>
        </p:txBody>
      </p:sp>
      <p:sp>
        <p:nvSpPr>
          <p:cNvPr id="2066" name="Text Box 36"/>
          <p:cNvSpPr txBox="1">
            <a:spLocks noChangeArrowheads="1"/>
          </p:cNvSpPr>
          <p:nvPr/>
        </p:nvSpPr>
        <p:spPr bwMode="auto">
          <a:xfrm>
            <a:off x="3956050" y="735013"/>
            <a:ext cx="1352550" cy="136525"/>
          </a:xfrm>
          <a:prstGeom prst="rect">
            <a:avLst/>
          </a:prstGeom>
          <a:noFill/>
          <a:ln w="9525">
            <a:noFill/>
            <a:miter lim="800000"/>
            <a:headEnd/>
            <a:tailEnd/>
          </a:ln>
        </p:spPr>
        <p:txBody>
          <a:bodyPr wrap="none" lIns="0" tIns="0" rIns="0" bIns="0">
            <a:spAutoFit/>
          </a:bodyPr>
          <a:lstStyle/>
          <a:p>
            <a:r>
              <a:rPr lang="en-US" sz="900" b="1">
                <a:solidFill>
                  <a:srgbClr val="FD2F00"/>
                </a:solidFill>
                <a:latin typeface="Arial" pitchFamily="34" charset="0"/>
              </a:rPr>
              <a:t>Brightness temperatures</a:t>
            </a:r>
          </a:p>
        </p:txBody>
      </p:sp>
      <p:sp>
        <p:nvSpPr>
          <p:cNvPr id="2067" name="Text Box 37"/>
          <p:cNvSpPr txBox="1">
            <a:spLocks noChangeArrowheads="1"/>
          </p:cNvSpPr>
          <p:nvPr/>
        </p:nvSpPr>
        <p:spPr bwMode="auto">
          <a:xfrm>
            <a:off x="3765550" y="508000"/>
            <a:ext cx="1612900" cy="136525"/>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pitchFamily="34" charset="0"/>
              </a:rPr>
              <a:t>(All retrievals are preliminary)</a:t>
            </a:r>
          </a:p>
        </p:txBody>
      </p:sp>
      <p:pic>
        <p:nvPicPr>
          <p:cNvPr id="2068" name="Picture 39" descr="HAMSR_TB_CH01_1815_1905"/>
          <p:cNvPicPr>
            <a:picLocks noChangeAspect="1" noChangeArrowheads="1"/>
          </p:cNvPicPr>
          <p:nvPr/>
        </p:nvPicPr>
        <p:blipFill>
          <a:blip r:embed="rId12"/>
          <a:srcRect/>
          <a:stretch>
            <a:fillRect/>
          </a:stretch>
        </p:blipFill>
        <p:spPr bwMode="auto">
          <a:xfrm>
            <a:off x="2351088" y="914400"/>
            <a:ext cx="2439987" cy="1830388"/>
          </a:xfrm>
          <a:prstGeom prst="rect">
            <a:avLst/>
          </a:prstGeom>
          <a:noFill/>
          <a:ln w="9525">
            <a:noFill/>
            <a:miter lim="800000"/>
            <a:headEnd/>
            <a:tailEnd/>
          </a:ln>
        </p:spPr>
      </p:pic>
      <p:pic>
        <p:nvPicPr>
          <p:cNvPr id="2069" name="Picture 40" descr="HAMSR_TB_CH09_1815_1905"/>
          <p:cNvPicPr>
            <a:picLocks noChangeAspect="1" noChangeArrowheads="1"/>
          </p:cNvPicPr>
          <p:nvPr/>
        </p:nvPicPr>
        <p:blipFill>
          <a:blip r:embed="rId13"/>
          <a:srcRect/>
          <a:stretch>
            <a:fillRect/>
          </a:stretch>
        </p:blipFill>
        <p:spPr bwMode="auto">
          <a:xfrm>
            <a:off x="2338388" y="2884488"/>
            <a:ext cx="2439987" cy="1830387"/>
          </a:xfrm>
          <a:prstGeom prst="rect">
            <a:avLst/>
          </a:prstGeom>
          <a:noFill/>
          <a:ln w="9525">
            <a:noFill/>
            <a:miter lim="800000"/>
            <a:headEnd/>
            <a:tailEnd/>
          </a:ln>
        </p:spPr>
      </p:pic>
      <p:pic>
        <p:nvPicPr>
          <p:cNvPr id="2070" name="Picture 41" descr="HAMSR_TB_CH19_1815_1905"/>
          <p:cNvPicPr>
            <a:picLocks noChangeAspect="1" noChangeArrowheads="1"/>
          </p:cNvPicPr>
          <p:nvPr/>
        </p:nvPicPr>
        <p:blipFill>
          <a:blip r:embed="rId14"/>
          <a:srcRect/>
          <a:stretch>
            <a:fillRect/>
          </a:stretch>
        </p:blipFill>
        <p:spPr bwMode="auto">
          <a:xfrm>
            <a:off x="2346325" y="4959350"/>
            <a:ext cx="2439988" cy="1830388"/>
          </a:xfrm>
          <a:prstGeom prst="rect">
            <a:avLst/>
          </a:prstGeom>
          <a:noFill/>
          <a:ln w="9525">
            <a:noFill/>
            <a:miter lim="800000"/>
            <a:headEnd/>
            <a:tailEnd/>
          </a:ln>
        </p:spPr>
      </p:pic>
      <p:pic>
        <p:nvPicPr>
          <p:cNvPr id="2071" name="Picture 42" descr="HAMSR_TB_CH25_1815_1905"/>
          <p:cNvPicPr>
            <a:picLocks noChangeAspect="1" noChangeArrowheads="1"/>
          </p:cNvPicPr>
          <p:nvPr/>
        </p:nvPicPr>
        <p:blipFill>
          <a:blip r:embed="rId15"/>
          <a:srcRect/>
          <a:stretch>
            <a:fillRect/>
          </a:stretch>
        </p:blipFill>
        <p:spPr bwMode="auto">
          <a:xfrm>
            <a:off x="4646613" y="4960938"/>
            <a:ext cx="2439987" cy="1830387"/>
          </a:xfrm>
          <a:prstGeom prst="rect">
            <a:avLst/>
          </a:prstGeom>
          <a:noFill/>
          <a:ln w="9525">
            <a:noFill/>
            <a:miter lim="800000"/>
            <a:headEnd/>
            <a:tailEnd/>
          </a:ln>
        </p:spPr>
      </p:pic>
      <p:pic>
        <p:nvPicPr>
          <p:cNvPr id="2072" name="Picture 43" descr="HAMSR_TB_CH04_1815_1905"/>
          <p:cNvPicPr>
            <a:picLocks noChangeAspect="1" noChangeArrowheads="1"/>
          </p:cNvPicPr>
          <p:nvPr/>
        </p:nvPicPr>
        <p:blipFill>
          <a:blip r:embed="rId16"/>
          <a:srcRect/>
          <a:stretch>
            <a:fillRect/>
          </a:stretch>
        </p:blipFill>
        <p:spPr bwMode="auto">
          <a:xfrm>
            <a:off x="4635500" y="933450"/>
            <a:ext cx="2439988" cy="1830388"/>
          </a:xfrm>
          <a:prstGeom prst="rect">
            <a:avLst/>
          </a:prstGeom>
          <a:noFill/>
          <a:ln w="9525">
            <a:noFill/>
            <a:miter lim="800000"/>
            <a:headEnd/>
            <a:tailEnd/>
          </a:ln>
        </p:spPr>
      </p:pic>
      <p:pic>
        <p:nvPicPr>
          <p:cNvPr id="2073" name="Picture 44" descr="HAMSR_TB_CH13_1815_1905"/>
          <p:cNvPicPr>
            <a:picLocks noChangeAspect="1" noChangeArrowheads="1"/>
          </p:cNvPicPr>
          <p:nvPr/>
        </p:nvPicPr>
        <p:blipFill>
          <a:blip r:embed="rId17"/>
          <a:srcRect/>
          <a:stretch>
            <a:fillRect/>
          </a:stretch>
        </p:blipFill>
        <p:spPr bwMode="auto">
          <a:xfrm>
            <a:off x="4643438" y="2882900"/>
            <a:ext cx="2439987" cy="1830388"/>
          </a:xfrm>
          <a:prstGeom prst="rect">
            <a:avLst/>
          </a:prstGeom>
          <a:noFill/>
          <a:ln w="9525">
            <a:noFill/>
            <a:miter lim="800000"/>
            <a:headEnd/>
            <a:tailEnd/>
          </a:ln>
        </p:spPr>
      </p:pic>
      <p:sp>
        <p:nvSpPr>
          <p:cNvPr id="2074" name="Text Box 49"/>
          <p:cNvSpPr txBox="1">
            <a:spLocks noChangeArrowheads="1"/>
          </p:cNvSpPr>
          <p:nvPr/>
        </p:nvSpPr>
        <p:spPr bwMode="auto">
          <a:xfrm>
            <a:off x="731838" y="1528763"/>
            <a:ext cx="895350" cy="254000"/>
          </a:xfrm>
          <a:prstGeom prst="rect">
            <a:avLst/>
          </a:prstGeom>
          <a:noFill/>
          <a:ln w="9525">
            <a:solidFill>
              <a:schemeClr val="tx1"/>
            </a:solidFill>
            <a:miter lim="800000"/>
            <a:headEnd/>
            <a:tailEnd/>
          </a:ln>
        </p:spPr>
        <p:txBody>
          <a:bodyPr wrap="none" lIns="0" tIns="0" rIns="0" bIns="0">
            <a:spAutoFit/>
          </a:bodyPr>
          <a:lstStyle/>
          <a:p>
            <a:pPr algn="ctr"/>
            <a:r>
              <a:rPr lang="en-US" sz="800">
                <a:solidFill>
                  <a:srgbClr val="000000"/>
                </a:solidFill>
                <a:latin typeface="Arial" pitchFamily="34" charset="0"/>
              </a:rPr>
              <a:t>Up to 10 K</a:t>
            </a:r>
          </a:p>
          <a:p>
            <a:pPr algn="ctr"/>
            <a:r>
              <a:rPr lang="en-US" sz="800">
                <a:solidFill>
                  <a:srgbClr val="000000"/>
                </a:solidFill>
                <a:latin typeface="Arial" pitchFamily="34" charset="0"/>
              </a:rPr>
              <a:t>warm core anomaly</a:t>
            </a:r>
          </a:p>
        </p:txBody>
      </p:sp>
      <p:sp>
        <p:nvSpPr>
          <p:cNvPr id="2075" name="Text Box 51"/>
          <p:cNvSpPr txBox="1">
            <a:spLocks noChangeArrowheads="1"/>
          </p:cNvSpPr>
          <p:nvPr/>
        </p:nvSpPr>
        <p:spPr bwMode="auto">
          <a:xfrm>
            <a:off x="1073150" y="3135313"/>
            <a:ext cx="530225" cy="122237"/>
          </a:xfrm>
          <a:prstGeom prst="rect">
            <a:avLst/>
          </a:prstGeom>
          <a:noFill/>
          <a:ln w="9525">
            <a:noFill/>
            <a:miter lim="800000"/>
            <a:headEnd/>
            <a:tailEnd/>
          </a:ln>
        </p:spPr>
        <p:txBody>
          <a:bodyPr wrap="none" lIns="0" tIns="0" rIns="0" bIns="0">
            <a:spAutoFit/>
          </a:bodyPr>
          <a:lstStyle/>
          <a:p>
            <a:r>
              <a:rPr lang="en-US" sz="800">
                <a:solidFill>
                  <a:srgbClr val="FD2F00"/>
                </a:solidFill>
                <a:latin typeface="Arial" pitchFamily="34" charset="0"/>
              </a:rPr>
              <a:t>Tb anomaly</a:t>
            </a:r>
          </a:p>
        </p:txBody>
      </p:sp>
      <p:sp>
        <p:nvSpPr>
          <p:cNvPr id="2076" name="Text Box 52"/>
          <p:cNvSpPr txBox="1">
            <a:spLocks noChangeArrowheads="1"/>
          </p:cNvSpPr>
          <p:nvPr/>
        </p:nvSpPr>
        <p:spPr bwMode="auto">
          <a:xfrm>
            <a:off x="2746375" y="1185863"/>
            <a:ext cx="261938" cy="106362"/>
          </a:xfrm>
          <a:prstGeom prst="rect">
            <a:avLst/>
          </a:prstGeom>
          <a:noFill/>
          <a:ln w="9525">
            <a:noFill/>
            <a:miter lim="800000"/>
            <a:headEnd/>
            <a:tailEnd/>
          </a:ln>
        </p:spPr>
        <p:txBody>
          <a:bodyPr wrap="none" lIns="0" tIns="0" rIns="0" bIns="0">
            <a:spAutoFit/>
          </a:bodyPr>
          <a:lstStyle/>
          <a:p>
            <a:r>
              <a:rPr lang="en-US" sz="700">
                <a:solidFill>
                  <a:srgbClr val="FD2F00"/>
                </a:solidFill>
                <a:latin typeface="Arial" pitchFamily="34" charset="0"/>
              </a:rPr>
              <a:t>Ch. 01</a:t>
            </a:r>
          </a:p>
        </p:txBody>
      </p:sp>
      <p:sp>
        <p:nvSpPr>
          <p:cNvPr id="2077" name="Text Box 53"/>
          <p:cNvSpPr txBox="1">
            <a:spLocks noChangeArrowheads="1"/>
          </p:cNvSpPr>
          <p:nvPr/>
        </p:nvSpPr>
        <p:spPr bwMode="auto">
          <a:xfrm>
            <a:off x="5037138" y="1196975"/>
            <a:ext cx="261937" cy="106363"/>
          </a:xfrm>
          <a:prstGeom prst="rect">
            <a:avLst/>
          </a:prstGeom>
          <a:noFill/>
          <a:ln w="9525">
            <a:noFill/>
            <a:miter lim="800000"/>
            <a:headEnd/>
            <a:tailEnd/>
          </a:ln>
        </p:spPr>
        <p:txBody>
          <a:bodyPr wrap="none" lIns="0" tIns="0" rIns="0" bIns="0">
            <a:spAutoFit/>
          </a:bodyPr>
          <a:lstStyle/>
          <a:p>
            <a:r>
              <a:rPr lang="en-US" sz="700">
                <a:solidFill>
                  <a:srgbClr val="FD2F00"/>
                </a:solidFill>
                <a:latin typeface="Arial" pitchFamily="34" charset="0"/>
              </a:rPr>
              <a:t>Ch. 04</a:t>
            </a:r>
          </a:p>
        </p:txBody>
      </p:sp>
      <p:sp>
        <p:nvSpPr>
          <p:cNvPr id="2078" name="Text Box 54"/>
          <p:cNvSpPr txBox="1">
            <a:spLocks noChangeArrowheads="1"/>
          </p:cNvSpPr>
          <p:nvPr/>
        </p:nvSpPr>
        <p:spPr bwMode="auto">
          <a:xfrm>
            <a:off x="2713038" y="3159125"/>
            <a:ext cx="261937" cy="106363"/>
          </a:xfrm>
          <a:prstGeom prst="rect">
            <a:avLst/>
          </a:prstGeom>
          <a:noFill/>
          <a:ln w="9525">
            <a:noFill/>
            <a:miter lim="800000"/>
            <a:headEnd/>
            <a:tailEnd/>
          </a:ln>
        </p:spPr>
        <p:txBody>
          <a:bodyPr wrap="none" lIns="0" tIns="0" rIns="0" bIns="0">
            <a:spAutoFit/>
          </a:bodyPr>
          <a:lstStyle/>
          <a:p>
            <a:r>
              <a:rPr lang="en-US" sz="700">
                <a:solidFill>
                  <a:srgbClr val="FD2F00"/>
                </a:solidFill>
                <a:latin typeface="Arial" pitchFamily="34" charset="0"/>
              </a:rPr>
              <a:t>Ch. 09</a:t>
            </a:r>
          </a:p>
        </p:txBody>
      </p:sp>
      <p:sp>
        <p:nvSpPr>
          <p:cNvPr id="2079" name="Text Box 55"/>
          <p:cNvSpPr txBox="1">
            <a:spLocks noChangeArrowheads="1"/>
          </p:cNvSpPr>
          <p:nvPr/>
        </p:nvSpPr>
        <p:spPr bwMode="auto">
          <a:xfrm>
            <a:off x="5022850" y="3148013"/>
            <a:ext cx="261938" cy="106362"/>
          </a:xfrm>
          <a:prstGeom prst="rect">
            <a:avLst/>
          </a:prstGeom>
          <a:noFill/>
          <a:ln w="9525">
            <a:noFill/>
            <a:miter lim="800000"/>
            <a:headEnd/>
            <a:tailEnd/>
          </a:ln>
        </p:spPr>
        <p:txBody>
          <a:bodyPr wrap="none" lIns="0" tIns="0" rIns="0" bIns="0">
            <a:spAutoFit/>
          </a:bodyPr>
          <a:lstStyle/>
          <a:p>
            <a:r>
              <a:rPr lang="en-US" sz="700">
                <a:solidFill>
                  <a:srgbClr val="FD2F00"/>
                </a:solidFill>
                <a:latin typeface="Arial" pitchFamily="34" charset="0"/>
              </a:rPr>
              <a:t>Ch. 13</a:t>
            </a:r>
          </a:p>
        </p:txBody>
      </p:sp>
      <p:sp>
        <p:nvSpPr>
          <p:cNvPr id="2080" name="Text Box 56"/>
          <p:cNvSpPr txBox="1">
            <a:spLocks noChangeArrowheads="1"/>
          </p:cNvSpPr>
          <p:nvPr/>
        </p:nvSpPr>
        <p:spPr bwMode="auto">
          <a:xfrm>
            <a:off x="2727325" y="5238750"/>
            <a:ext cx="261938" cy="106363"/>
          </a:xfrm>
          <a:prstGeom prst="rect">
            <a:avLst/>
          </a:prstGeom>
          <a:noFill/>
          <a:ln w="9525">
            <a:noFill/>
            <a:miter lim="800000"/>
            <a:headEnd/>
            <a:tailEnd/>
          </a:ln>
        </p:spPr>
        <p:txBody>
          <a:bodyPr wrap="none" lIns="0" tIns="0" rIns="0" bIns="0">
            <a:spAutoFit/>
          </a:bodyPr>
          <a:lstStyle/>
          <a:p>
            <a:r>
              <a:rPr lang="en-US" sz="700">
                <a:solidFill>
                  <a:srgbClr val="FD2F00"/>
                </a:solidFill>
                <a:latin typeface="Arial" pitchFamily="34" charset="0"/>
              </a:rPr>
              <a:t>Ch. 19</a:t>
            </a:r>
          </a:p>
        </p:txBody>
      </p:sp>
      <p:sp>
        <p:nvSpPr>
          <p:cNvPr id="2081" name="Text Box 57"/>
          <p:cNvSpPr txBox="1">
            <a:spLocks noChangeArrowheads="1"/>
          </p:cNvSpPr>
          <p:nvPr/>
        </p:nvSpPr>
        <p:spPr bwMode="auto">
          <a:xfrm>
            <a:off x="5033963" y="5245100"/>
            <a:ext cx="261937" cy="106363"/>
          </a:xfrm>
          <a:prstGeom prst="rect">
            <a:avLst/>
          </a:prstGeom>
          <a:noFill/>
          <a:ln w="9525">
            <a:noFill/>
            <a:miter lim="800000"/>
            <a:headEnd/>
            <a:tailEnd/>
          </a:ln>
        </p:spPr>
        <p:txBody>
          <a:bodyPr wrap="none" lIns="0" tIns="0" rIns="0" bIns="0">
            <a:spAutoFit/>
          </a:bodyPr>
          <a:lstStyle/>
          <a:p>
            <a:r>
              <a:rPr lang="en-US" sz="700">
                <a:solidFill>
                  <a:srgbClr val="FD2F00"/>
                </a:solidFill>
                <a:latin typeface="Arial" pitchFamily="34" charset="0"/>
              </a:rPr>
              <a:t>Ch. 25</a:t>
            </a:r>
          </a:p>
        </p:txBody>
      </p:sp>
      <p:sp>
        <p:nvSpPr>
          <p:cNvPr id="2082" name="Oval 58"/>
          <p:cNvSpPr>
            <a:spLocks noChangeArrowheads="1"/>
          </p:cNvSpPr>
          <p:nvPr/>
        </p:nvSpPr>
        <p:spPr bwMode="auto">
          <a:xfrm>
            <a:off x="671513" y="1011238"/>
            <a:ext cx="473075" cy="228600"/>
          </a:xfrm>
          <a:prstGeom prst="ellipse">
            <a:avLst/>
          </a:prstGeom>
          <a:noFill/>
          <a:ln w="9525">
            <a:solidFill>
              <a:schemeClr val="tx1"/>
            </a:solidFill>
            <a:round/>
            <a:headEnd/>
            <a:tailEnd/>
          </a:ln>
        </p:spPr>
        <p:txBody>
          <a:bodyPr wrap="none" anchor="ctr"/>
          <a:lstStyle/>
          <a:p>
            <a:endParaRPr lang="en-US" sz="2400">
              <a:solidFill>
                <a:srgbClr val="000000"/>
              </a:solidFill>
              <a:latin typeface="Arial" pitchFamily="34" charset="0"/>
            </a:endParaRPr>
          </a:p>
        </p:txBody>
      </p:sp>
      <p:sp>
        <p:nvSpPr>
          <p:cNvPr id="2083" name="Line 59"/>
          <p:cNvSpPr>
            <a:spLocks noChangeShapeType="1"/>
          </p:cNvSpPr>
          <p:nvPr/>
        </p:nvSpPr>
        <p:spPr bwMode="auto">
          <a:xfrm>
            <a:off x="925513" y="1239838"/>
            <a:ext cx="90487" cy="279400"/>
          </a:xfrm>
          <a:prstGeom prst="line">
            <a:avLst/>
          </a:prstGeom>
          <a:noFill/>
          <a:ln w="9525">
            <a:solidFill>
              <a:schemeClr val="tx1"/>
            </a:solidFill>
            <a:round/>
            <a:headEnd/>
            <a:tailEnd/>
          </a:ln>
        </p:spPr>
        <p:txBody>
          <a:bodyPr wrap="none" anchor="ctr"/>
          <a:lstStyle/>
          <a:p>
            <a:endParaRPr lang="en-US" sz="2400">
              <a:solidFill>
                <a:srgbClr val="000000"/>
              </a:solidFill>
              <a:latin typeface="Arial" pitchFamily="34" charset="0"/>
            </a:endParaRPr>
          </a:p>
        </p:txBody>
      </p:sp>
      <p:sp>
        <p:nvSpPr>
          <p:cNvPr id="2084" name="Oval 60"/>
          <p:cNvSpPr>
            <a:spLocks noChangeArrowheads="1"/>
          </p:cNvSpPr>
          <p:nvPr/>
        </p:nvSpPr>
        <p:spPr bwMode="auto">
          <a:xfrm>
            <a:off x="928688" y="4211638"/>
            <a:ext cx="338137" cy="427037"/>
          </a:xfrm>
          <a:prstGeom prst="ellipse">
            <a:avLst/>
          </a:prstGeom>
          <a:noFill/>
          <a:ln w="9525">
            <a:solidFill>
              <a:srgbClr val="FD2F00"/>
            </a:solidFill>
            <a:round/>
            <a:headEnd/>
            <a:tailEnd/>
          </a:ln>
        </p:spPr>
        <p:txBody>
          <a:bodyPr wrap="none" anchor="ctr"/>
          <a:lstStyle/>
          <a:p>
            <a:endParaRPr lang="en-US" sz="2400">
              <a:solidFill>
                <a:srgbClr val="000000"/>
              </a:solidFill>
              <a:latin typeface="Arial" pitchFamily="34" charset="0"/>
            </a:endParaRPr>
          </a:p>
        </p:txBody>
      </p:sp>
      <p:sp>
        <p:nvSpPr>
          <p:cNvPr id="2085" name="Line 61"/>
          <p:cNvSpPr>
            <a:spLocks noChangeShapeType="1"/>
          </p:cNvSpPr>
          <p:nvPr/>
        </p:nvSpPr>
        <p:spPr bwMode="auto">
          <a:xfrm flipH="1" flipV="1">
            <a:off x="1116013" y="4059238"/>
            <a:ext cx="14287" cy="153987"/>
          </a:xfrm>
          <a:prstGeom prst="line">
            <a:avLst/>
          </a:prstGeom>
          <a:noFill/>
          <a:ln w="9525">
            <a:solidFill>
              <a:srgbClr val="FD2F00"/>
            </a:solidFill>
            <a:round/>
            <a:headEnd/>
            <a:tailEnd/>
          </a:ln>
        </p:spPr>
        <p:txBody>
          <a:bodyPr wrap="none" anchor="ctr"/>
          <a:lstStyle/>
          <a:p>
            <a:endParaRPr lang="en-US" sz="2400">
              <a:solidFill>
                <a:srgbClr val="000000"/>
              </a:solidFill>
              <a:latin typeface="Arial" pitchFamily="34" charset="0"/>
            </a:endParaRPr>
          </a:p>
        </p:txBody>
      </p:sp>
      <p:sp>
        <p:nvSpPr>
          <p:cNvPr id="2086" name="Text Box 62"/>
          <p:cNvSpPr txBox="1">
            <a:spLocks noChangeArrowheads="1"/>
          </p:cNvSpPr>
          <p:nvPr/>
        </p:nvSpPr>
        <p:spPr bwMode="auto">
          <a:xfrm>
            <a:off x="847725" y="3903663"/>
            <a:ext cx="574675" cy="131762"/>
          </a:xfrm>
          <a:prstGeom prst="rect">
            <a:avLst/>
          </a:prstGeom>
          <a:noFill/>
          <a:ln w="9525">
            <a:solidFill>
              <a:srgbClr val="FD2F00"/>
            </a:solidFill>
            <a:miter lim="800000"/>
            <a:headEnd/>
            <a:tailEnd/>
          </a:ln>
        </p:spPr>
        <p:txBody>
          <a:bodyPr wrap="none" lIns="0" tIns="0" rIns="0" bIns="0">
            <a:spAutoFit/>
          </a:bodyPr>
          <a:lstStyle/>
          <a:p>
            <a:pPr algn="ctr"/>
            <a:r>
              <a:rPr lang="en-US" sz="800">
                <a:solidFill>
                  <a:srgbClr val="FD2F00"/>
                </a:solidFill>
                <a:latin typeface="Arial" pitchFamily="34" charset="0"/>
              </a:rPr>
              <a:t>4-5 cm TPW</a:t>
            </a:r>
          </a:p>
        </p:txBody>
      </p:sp>
      <p:sp>
        <p:nvSpPr>
          <p:cNvPr id="2087" name="Oval 63"/>
          <p:cNvSpPr>
            <a:spLocks noChangeArrowheads="1"/>
          </p:cNvSpPr>
          <p:nvPr/>
        </p:nvSpPr>
        <p:spPr bwMode="auto">
          <a:xfrm>
            <a:off x="836613" y="5857875"/>
            <a:ext cx="338137" cy="188913"/>
          </a:xfrm>
          <a:prstGeom prst="ellipse">
            <a:avLst/>
          </a:prstGeom>
          <a:noFill/>
          <a:ln w="9525">
            <a:solidFill>
              <a:srgbClr val="FD2F00"/>
            </a:solidFill>
            <a:round/>
            <a:headEnd/>
            <a:tailEnd/>
          </a:ln>
        </p:spPr>
        <p:txBody>
          <a:bodyPr wrap="none" anchor="ctr"/>
          <a:lstStyle/>
          <a:p>
            <a:endParaRPr lang="en-US" sz="2400">
              <a:solidFill>
                <a:srgbClr val="000000"/>
              </a:solidFill>
              <a:latin typeface="Arial" pitchFamily="34" charset="0"/>
            </a:endParaRPr>
          </a:p>
        </p:txBody>
      </p:sp>
      <p:sp>
        <p:nvSpPr>
          <p:cNvPr id="2088" name="Line 64"/>
          <p:cNvSpPr>
            <a:spLocks noChangeShapeType="1"/>
          </p:cNvSpPr>
          <p:nvPr/>
        </p:nvSpPr>
        <p:spPr bwMode="auto">
          <a:xfrm flipH="1" flipV="1">
            <a:off x="771525" y="5468938"/>
            <a:ext cx="155575" cy="393700"/>
          </a:xfrm>
          <a:prstGeom prst="line">
            <a:avLst/>
          </a:prstGeom>
          <a:noFill/>
          <a:ln w="9525">
            <a:solidFill>
              <a:srgbClr val="FD2F00"/>
            </a:solidFill>
            <a:round/>
            <a:headEnd/>
            <a:tailEnd/>
          </a:ln>
        </p:spPr>
        <p:txBody>
          <a:bodyPr wrap="none" anchor="ctr"/>
          <a:lstStyle/>
          <a:p>
            <a:endParaRPr lang="en-US" sz="2400">
              <a:solidFill>
                <a:srgbClr val="000000"/>
              </a:solidFill>
              <a:latin typeface="Arial" pitchFamily="34" charset="0"/>
            </a:endParaRPr>
          </a:p>
        </p:txBody>
      </p:sp>
      <p:sp>
        <p:nvSpPr>
          <p:cNvPr id="2089" name="Text Box 65"/>
          <p:cNvSpPr txBox="1">
            <a:spLocks noChangeArrowheads="1"/>
          </p:cNvSpPr>
          <p:nvPr/>
        </p:nvSpPr>
        <p:spPr bwMode="auto">
          <a:xfrm>
            <a:off x="388938" y="5321300"/>
            <a:ext cx="788987" cy="131763"/>
          </a:xfrm>
          <a:prstGeom prst="rect">
            <a:avLst/>
          </a:prstGeom>
          <a:noFill/>
          <a:ln w="9525">
            <a:solidFill>
              <a:srgbClr val="FD2F00"/>
            </a:solidFill>
            <a:miter lim="800000"/>
            <a:headEnd/>
            <a:tailEnd/>
          </a:ln>
        </p:spPr>
        <p:txBody>
          <a:bodyPr wrap="none" lIns="0" tIns="0" rIns="0" bIns="0">
            <a:spAutoFit/>
          </a:bodyPr>
          <a:lstStyle/>
          <a:p>
            <a:pPr algn="ctr"/>
            <a:r>
              <a:rPr lang="en-US" sz="800">
                <a:solidFill>
                  <a:srgbClr val="FD2F00"/>
                </a:solidFill>
                <a:latin typeface="Arial" pitchFamily="34" charset="0"/>
              </a:rPr>
              <a:t>Up to 2 mm LWC</a:t>
            </a:r>
          </a:p>
        </p:txBody>
      </p:sp>
      <p:sp>
        <p:nvSpPr>
          <p:cNvPr id="2090" name="Oval 66"/>
          <p:cNvSpPr>
            <a:spLocks noChangeArrowheads="1"/>
          </p:cNvSpPr>
          <p:nvPr/>
        </p:nvSpPr>
        <p:spPr bwMode="auto">
          <a:xfrm>
            <a:off x="7466013" y="5480050"/>
            <a:ext cx="338137" cy="427038"/>
          </a:xfrm>
          <a:prstGeom prst="ellipse">
            <a:avLst/>
          </a:prstGeom>
          <a:noFill/>
          <a:ln w="9525">
            <a:solidFill>
              <a:srgbClr val="FD2F00"/>
            </a:solidFill>
            <a:round/>
            <a:headEnd/>
            <a:tailEnd/>
          </a:ln>
        </p:spPr>
        <p:txBody>
          <a:bodyPr wrap="none" anchor="ctr"/>
          <a:lstStyle/>
          <a:p>
            <a:endParaRPr lang="en-US" sz="2400">
              <a:solidFill>
                <a:srgbClr val="000000"/>
              </a:solidFill>
              <a:latin typeface="Arial" pitchFamily="34" charset="0"/>
            </a:endParaRPr>
          </a:p>
        </p:txBody>
      </p:sp>
      <p:sp>
        <p:nvSpPr>
          <p:cNvPr id="2091" name="Oval 67"/>
          <p:cNvSpPr>
            <a:spLocks noChangeArrowheads="1"/>
          </p:cNvSpPr>
          <p:nvPr/>
        </p:nvSpPr>
        <p:spPr bwMode="auto">
          <a:xfrm>
            <a:off x="7993063" y="5611813"/>
            <a:ext cx="338137" cy="427037"/>
          </a:xfrm>
          <a:prstGeom prst="ellipse">
            <a:avLst/>
          </a:prstGeom>
          <a:noFill/>
          <a:ln w="9525">
            <a:solidFill>
              <a:srgbClr val="FD2F00"/>
            </a:solidFill>
            <a:round/>
            <a:headEnd/>
            <a:tailEnd/>
          </a:ln>
        </p:spPr>
        <p:txBody>
          <a:bodyPr wrap="none" anchor="ctr"/>
          <a:lstStyle/>
          <a:p>
            <a:endParaRPr lang="en-US" sz="2400">
              <a:solidFill>
                <a:srgbClr val="000000"/>
              </a:solidFill>
              <a:latin typeface="Arial" pitchFamily="34" charset="0"/>
            </a:endParaRPr>
          </a:p>
        </p:txBody>
      </p:sp>
      <p:sp>
        <p:nvSpPr>
          <p:cNvPr id="2092" name="Oval 68"/>
          <p:cNvSpPr>
            <a:spLocks noChangeArrowheads="1"/>
          </p:cNvSpPr>
          <p:nvPr/>
        </p:nvSpPr>
        <p:spPr bwMode="auto">
          <a:xfrm>
            <a:off x="7837488" y="4394200"/>
            <a:ext cx="338137" cy="427038"/>
          </a:xfrm>
          <a:prstGeom prst="ellipse">
            <a:avLst/>
          </a:prstGeom>
          <a:noFill/>
          <a:ln w="9525">
            <a:solidFill>
              <a:srgbClr val="FD2F00"/>
            </a:solidFill>
            <a:round/>
            <a:headEnd/>
            <a:tailEnd/>
          </a:ln>
        </p:spPr>
        <p:txBody>
          <a:bodyPr wrap="none" anchor="ctr"/>
          <a:lstStyle/>
          <a:p>
            <a:endParaRPr lang="en-US" sz="2400">
              <a:solidFill>
                <a:srgbClr val="000000"/>
              </a:solidFill>
              <a:latin typeface="Arial" pitchFamily="34" charset="0"/>
            </a:endParaRPr>
          </a:p>
        </p:txBody>
      </p:sp>
      <p:sp>
        <p:nvSpPr>
          <p:cNvPr id="2093" name="Oval 69"/>
          <p:cNvSpPr>
            <a:spLocks noChangeArrowheads="1"/>
          </p:cNvSpPr>
          <p:nvPr/>
        </p:nvSpPr>
        <p:spPr bwMode="auto">
          <a:xfrm>
            <a:off x="7504113" y="4772025"/>
            <a:ext cx="476250" cy="292100"/>
          </a:xfrm>
          <a:prstGeom prst="ellipse">
            <a:avLst/>
          </a:prstGeom>
          <a:noFill/>
          <a:ln w="9525">
            <a:solidFill>
              <a:srgbClr val="FD2F00"/>
            </a:solidFill>
            <a:round/>
            <a:headEnd/>
            <a:tailEnd/>
          </a:ln>
        </p:spPr>
        <p:txBody>
          <a:bodyPr wrap="none" anchor="ctr"/>
          <a:lstStyle/>
          <a:p>
            <a:endParaRPr lang="en-US" sz="2400">
              <a:solidFill>
                <a:srgbClr val="000000"/>
              </a:solidFill>
              <a:latin typeface="Arial" pitchFamily="34" charset="0"/>
            </a:endParaRPr>
          </a:p>
        </p:txBody>
      </p:sp>
      <p:sp>
        <p:nvSpPr>
          <p:cNvPr id="2094" name="Text Box 70"/>
          <p:cNvSpPr txBox="1">
            <a:spLocks noChangeArrowheads="1"/>
          </p:cNvSpPr>
          <p:nvPr/>
        </p:nvSpPr>
        <p:spPr bwMode="auto">
          <a:xfrm>
            <a:off x="8367713" y="4727575"/>
            <a:ext cx="619125" cy="376238"/>
          </a:xfrm>
          <a:prstGeom prst="rect">
            <a:avLst/>
          </a:prstGeom>
          <a:noFill/>
          <a:ln w="9525">
            <a:solidFill>
              <a:srgbClr val="FD2F00"/>
            </a:solidFill>
            <a:miter lim="800000"/>
            <a:headEnd/>
            <a:tailEnd/>
          </a:ln>
        </p:spPr>
        <p:txBody>
          <a:bodyPr wrap="none" lIns="0" tIns="0" rIns="0" bIns="0">
            <a:spAutoFit/>
          </a:bodyPr>
          <a:lstStyle/>
          <a:p>
            <a:pPr algn="ctr"/>
            <a:r>
              <a:rPr lang="en-US" sz="800">
                <a:solidFill>
                  <a:srgbClr val="FD2F00"/>
                </a:solidFill>
                <a:latin typeface="Arial" pitchFamily="34" charset="0"/>
              </a:rPr>
              <a:t>Significant</a:t>
            </a:r>
          </a:p>
          <a:p>
            <a:pPr algn="ctr"/>
            <a:r>
              <a:rPr lang="en-US" sz="800">
                <a:solidFill>
                  <a:srgbClr val="FD2F00"/>
                </a:solidFill>
                <a:latin typeface="Arial" pitchFamily="34" charset="0"/>
              </a:rPr>
              <a:t>convection &amp; </a:t>
            </a:r>
          </a:p>
          <a:p>
            <a:pPr algn="ctr"/>
            <a:r>
              <a:rPr lang="en-US" sz="800">
                <a:solidFill>
                  <a:srgbClr val="FD2F00"/>
                </a:solidFill>
                <a:latin typeface="Arial" pitchFamily="34" charset="0"/>
              </a:rPr>
              <a:t>precipitation</a:t>
            </a:r>
          </a:p>
        </p:txBody>
      </p:sp>
      <p:sp>
        <p:nvSpPr>
          <p:cNvPr id="2095" name="Line 71"/>
          <p:cNvSpPr>
            <a:spLocks noChangeShapeType="1"/>
          </p:cNvSpPr>
          <p:nvPr/>
        </p:nvSpPr>
        <p:spPr bwMode="auto">
          <a:xfrm flipV="1">
            <a:off x="7699375" y="4940300"/>
            <a:ext cx="627063" cy="547688"/>
          </a:xfrm>
          <a:prstGeom prst="line">
            <a:avLst/>
          </a:prstGeom>
          <a:noFill/>
          <a:ln w="9525">
            <a:solidFill>
              <a:srgbClr val="FD2F00"/>
            </a:solidFill>
            <a:round/>
            <a:headEnd/>
            <a:tailEnd/>
          </a:ln>
        </p:spPr>
        <p:txBody>
          <a:bodyPr wrap="none" anchor="ctr"/>
          <a:lstStyle/>
          <a:p>
            <a:endParaRPr lang="en-US" sz="2400">
              <a:solidFill>
                <a:srgbClr val="000000"/>
              </a:solidFill>
              <a:latin typeface="Arial" pitchFamily="34" charset="0"/>
            </a:endParaRPr>
          </a:p>
        </p:txBody>
      </p:sp>
      <p:sp>
        <p:nvSpPr>
          <p:cNvPr id="2096" name="Line 72"/>
          <p:cNvSpPr>
            <a:spLocks noChangeShapeType="1"/>
          </p:cNvSpPr>
          <p:nvPr/>
        </p:nvSpPr>
        <p:spPr bwMode="auto">
          <a:xfrm flipH="1">
            <a:off x="8172450" y="4945063"/>
            <a:ext cx="153988" cy="657225"/>
          </a:xfrm>
          <a:prstGeom prst="line">
            <a:avLst/>
          </a:prstGeom>
          <a:noFill/>
          <a:ln w="9525">
            <a:solidFill>
              <a:srgbClr val="FD2F00"/>
            </a:solidFill>
            <a:round/>
            <a:headEnd/>
            <a:tailEnd/>
          </a:ln>
        </p:spPr>
        <p:txBody>
          <a:bodyPr wrap="none" anchor="ctr"/>
          <a:lstStyle/>
          <a:p>
            <a:endParaRPr lang="en-US" sz="2400">
              <a:solidFill>
                <a:srgbClr val="000000"/>
              </a:solidFill>
              <a:latin typeface="Arial" pitchFamily="34" charset="0"/>
            </a:endParaRPr>
          </a:p>
        </p:txBody>
      </p:sp>
      <p:sp>
        <p:nvSpPr>
          <p:cNvPr id="2097" name="Line 73"/>
          <p:cNvSpPr>
            <a:spLocks noChangeShapeType="1"/>
          </p:cNvSpPr>
          <p:nvPr/>
        </p:nvSpPr>
        <p:spPr bwMode="auto">
          <a:xfrm flipH="1" flipV="1">
            <a:off x="8132763" y="4746625"/>
            <a:ext cx="204787" cy="198438"/>
          </a:xfrm>
          <a:prstGeom prst="line">
            <a:avLst/>
          </a:prstGeom>
          <a:noFill/>
          <a:ln w="9525">
            <a:solidFill>
              <a:srgbClr val="FD2F00"/>
            </a:solidFill>
            <a:round/>
            <a:headEnd/>
            <a:tailEnd/>
          </a:ln>
        </p:spPr>
        <p:txBody>
          <a:bodyPr wrap="none" anchor="ctr"/>
          <a:lstStyle/>
          <a:p>
            <a:endParaRPr lang="en-US" sz="2400">
              <a:solidFill>
                <a:srgbClr val="000000"/>
              </a:solidFill>
              <a:latin typeface="Arial" pitchFamily="34" charset="0"/>
            </a:endParaRPr>
          </a:p>
        </p:txBody>
      </p:sp>
      <p:sp>
        <p:nvSpPr>
          <p:cNvPr id="2098" name="Line 74"/>
          <p:cNvSpPr>
            <a:spLocks noChangeShapeType="1"/>
          </p:cNvSpPr>
          <p:nvPr/>
        </p:nvSpPr>
        <p:spPr bwMode="auto">
          <a:xfrm flipH="1" flipV="1">
            <a:off x="7988300" y="4930775"/>
            <a:ext cx="349250" cy="9525"/>
          </a:xfrm>
          <a:prstGeom prst="line">
            <a:avLst/>
          </a:prstGeom>
          <a:noFill/>
          <a:ln w="9525">
            <a:solidFill>
              <a:srgbClr val="FD2F00"/>
            </a:solidFill>
            <a:round/>
            <a:headEnd/>
            <a:tailEnd/>
          </a:ln>
        </p:spPr>
        <p:txBody>
          <a:bodyPr wrap="none" anchor="ctr"/>
          <a:lstStyle/>
          <a:p>
            <a:endParaRPr lang="en-US" sz="2400">
              <a:solidFill>
                <a:srgbClr val="000000"/>
              </a:solidFill>
              <a:latin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Slide Number Placeholder 3"/>
          <p:cNvSpPr>
            <a:spLocks noGrp="1"/>
          </p:cNvSpPr>
          <p:nvPr>
            <p:ph type="sldNum" sz="quarter" idx="10"/>
          </p:nvPr>
        </p:nvSpPr>
        <p:spPr>
          <a:noFill/>
        </p:spPr>
        <p:txBody>
          <a:bodyPr/>
          <a:lstStyle/>
          <a:p>
            <a:fld id="{8E4F0D11-2729-44FE-9ACA-44E99B6BBBE3}" type="slidenum">
              <a:rPr lang="en-US" smtClean="0">
                <a:latin typeface="Arial" pitchFamily="34" charset="0"/>
                <a:ea typeface="ＭＳ Ｐゴシック" charset="-128"/>
                <a:cs typeface="Arial" pitchFamily="34" charset="0"/>
              </a:rPr>
              <a:pPr/>
              <a:t>22</a:t>
            </a:fld>
            <a:endParaRPr lang="en-US" smtClean="0">
              <a:latin typeface="Arial" pitchFamily="34" charset="0"/>
              <a:ea typeface="ＭＳ Ｐゴシック" charset="-128"/>
              <a:cs typeface="Arial" pitchFamily="34" charset="0"/>
            </a:endParaRPr>
          </a:p>
        </p:txBody>
      </p:sp>
      <p:sp>
        <p:nvSpPr>
          <p:cNvPr id="51203" name="Rectangle 2"/>
          <p:cNvSpPr>
            <a:spLocks noGrp="1" noChangeArrowheads="1"/>
          </p:cNvSpPr>
          <p:nvPr>
            <p:ph type="title"/>
          </p:nvPr>
        </p:nvSpPr>
        <p:spPr/>
        <p:txBody>
          <a:bodyPr/>
          <a:lstStyle/>
          <a:p>
            <a:pPr eaLnBrk="1" hangingPunct="1"/>
            <a:r>
              <a:rPr lang="en-US" smtClean="0"/>
              <a:t>Summary</a:t>
            </a:r>
          </a:p>
        </p:txBody>
      </p:sp>
      <p:sp>
        <p:nvSpPr>
          <p:cNvPr id="51204" name="Rectangle 3"/>
          <p:cNvSpPr>
            <a:spLocks noGrp="1" noChangeArrowheads="1"/>
          </p:cNvSpPr>
          <p:nvPr>
            <p:ph type="body" idx="1"/>
          </p:nvPr>
        </p:nvSpPr>
        <p:spPr/>
        <p:txBody>
          <a:bodyPr/>
          <a:lstStyle/>
          <a:p>
            <a:pPr eaLnBrk="1" hangingPunct="1">
              <a:buClr>
                <a:schemeClr val="tx1"/>
              </a:buClr>
              <a:buFont typeface="Wingdings" pitchFamily="2" charset="2"/>
              <a:buNone/>
            </a:pPr>
            <a:endParaRPr lang="en-US" smtClean="0"/>
          </a:p>
          <a:p>
            <a:pPr eaLnBrk="1" hangingPunct="1">
              <a:buClr>
                <a:schemeClr val="tx1"/>
              </a:buClr>
              <a:buFont typeface="Wingdings" pitchFamily="2" charset="2"/>
              <a:buChar char="§"/>
            </a:pPr>
            <a:endParaRPr lang="en-US" smtClean="0"/>
          </a:p>
          <a:p>
            <a:pPr eaLnBrk="1" hangingPunct="1">
              <a:buClr>
                <a:schemeClr val="tx1"/>
              </a:buClr>
              <a:buFont typeface="Wingdings" pitchFamily="2" charset="2"/>
              <a:buChar char="§"/>
            </a:pPr>
            <a:r>
              <a:rPr lang="en-US" smtClean="0"/>
              <a:t>NASA satellite sensors are helping to expand weather/hurricane research frontiers</a:t>
            </a:r>
          </a:p>
          <a:p>
            <a:pPr eaLnBrk="1" hangingPunct="1">
              <a:buClr>
                <a:schemeClr val="tx1"/>
              </a:buClr>
              <a:buFont typeface="Wingdings" pitchFamily="2" charset="2"/>
              <a:buNone/>
            </a:pPr>
            <a:endParaRPr lang="en-US" smtClean="0"/>
          </a:p>
          <a:p>
            <a:pPr eaLnBrk="1" hangingPunct="1">
              <a:buClr>
                <a:schemeClr val="tx1"/>
              </a:buClr>
              <a:buFont typeface="Wingdings" pitchFamily="2" charset="2"/>
              <a:buChar char="§"/>
            </a:pPr>
            <a:r>
              <a:rPr lang="en-US" smtClean="0"/>
              <a:t>Columbia and Pleiades supercomputers support high resolution hurricane modeling</a:t>
            </a:r>
          </a:p>
          <a:p>
            <a:pPr eaLnBrk="1" hangingPunct="1">
              <a:buClr>
                <a:schemeClr val="tx1"/>
              </a:buClr>
              <a:buFont typeface="Wingdings" pitchFamily="2" charset="2"/>
              <a:buNone/>
            </a:pPr>
            <a:endParaRPr lang="en-US" smtClean="0"/>
          </a:p>
          <a:p>
            <a:pPr eaLnBrk="1" hangingPunct="1">
              <a:buClr>
                <a:schemeClr val="tx1"/>
              </a:buClr>
              <a:buFont typeface="Wingdings" pitchFamily="2" charset="2"/>
              <a:buChar char="§"/>
            </a:pPr>
            <a:r>
              <a:rPr lang="en-US" smtClean="0"/>
              <a:t>NASA sponsored field campaigns have helped us develop a better understanding of many hurricane properties including inner core dynamics, rapid intensification and genesis</a:t>
            </a:r>
          </a:p>
          <a:p>
            <a:pPr eaLnBrk="1" hangingPunct="1">
              <a:buClr>
                <a:schemeClr val="tx1"/>
              </a:buClr>
              <a:buFont typeface="Wingdings" pitchFamily="2" charset="2"/>
              <a:buNone/>
            </a:pPr>
            <a:endParaRPr lang="en-US" smtClean="0"/>
          </a:p>
          <a:p>
            <a:pPr eaLnBrk="1" hangingPunct="1">
              <a:buClr>
                <a:schemeClr val="tx1"/>
              </a:buClr>
              <a:buFont typeface="Wingdings" pitchFamily="2" charset="2"/>
              <a:buChar char="§"/>
            </a:pPr>
            <a:r>
              <a:rPr lang="en-US" smtClean="0"/>
              <a:t>NASA satellite sensor data is being under utilized in hurricane research (assimilation of satellite data has a much greater potential impact on the track and intensity forecasts)</a:t>
            </a:r>
          </a:p>
        </p:txBody>
      </p:sp>
    </p:spTree>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Title 1"/>
          <p:cNvSpPr>
            <a:spLocks noGrp="1"/>
          </p:cNvSpPr>
          <p:nvPr>
            <p:ph type="title"/>
          </p:nvPr>
        </p:nvSpPr>
        <p:spPr>
          <a:xfrm>
            <a:off x="1085850" y="0"/>
            <a:ext cx="6894513" cy="933450"/>
          </a:xfrm>
          <a:solidFill>
            <a:schemeClr val="bg1"/>
          </a:solidFill>
        </p:spPr>
        <p:txBody>
          <a:bodyPr lIns="91440" tIns="45720" rIns="91440" bIns="45720" anchor="t"/>
          <a:lstStyle/>
          <a:p>
            <a:r>
              <a:rPr lang="en-US" sz="2800" smtClean="0">
                <a:solidFill>
                  <a:schemeClr val="tx1"/>
                </a:solidFill>
                <a:latin typeface="Arial" pitchFamily="34" charset="0"/>
                <a:ea typeface="ＭＳ Ｐゴシック" charset="-128"/>
                <a:cs typeface="Arial" pitchFamily="34" charset="0"/>
              </a:rPr>
              <a:t>Mission and Science Overview:</a:t>
            </a:r>
            <a:br>
              <a:rPr lang="en-US" sz="2800" smtClean="0">
                <a:solidFill>
                  <a:schemeClr val="tx1"/>
                </a:solidFill>
                <a:latin typeface="Arial" pitchFamily="34" charset="0"/>
                <a:ea typeface="ＭＳ Ｐゴシック" charset="-128"/>
                <a:cs typeface="Arial" pitchFamily="34" charset="0"/>
              </a:rPr>
            </a:br>
            <a:r>
              <a:rPr lang="en-US" sz="2800" smtClean="0">
                <a:solidFill>
                  <a:schemeClr val="tx1"/>
                </a:solidFill>
                <a:latin typeface="Arial" pitchFamily="34" charset="0"/>
                <a:ea typeface="ＭＳ Ｐゴシック" charset="-128"/>
                <a:cs typeface="Arial" pitchFamily="34" charset="0"/>
              </a:rPr>
              <a:t>Summary of GRIP Science Objectives</a:t>
            </a:r>
          </a:p>
        </p:txBody>
      </p:sp>
      <p:sp>
        <p:nvSpPr>
          <p:cNvPr id="41987" name="Content Placeholder 2"/>
          <p:cNvSpPr>
            <a:spLocks noGrp="1"/>
          </p:cNvSpPr>
          <p:nvPr>
            <p:ph idx="1"/>
          </p:nvPr>
        </p:nvSpPr>
        <p:spPr>
          <a:xfrm>
            <a:off x="558800" y="1616075"/>
            <a:ext cx="8410575" cy="4752975"/>
          </a:xfrm>
        </p:spPr>
        <p:txBody>
          <a:bodyPr lIns="91440" tIns="45720" rIns="91440" bIns="45720"/>
          <a:lstStyle/>
          <a:p>
            <a:r>
              <a:rPr lang="en-US" sz="2400" smtClean="0">
                <a:solidFill>
                  <a:srgbClr val="0000FF"/>
                </a:solidFill>
                <a:latin typeface="Arial" pitchFamily="34" charset="0"/>
                <a:ea typeface="ＭＳ Ｐゴシック" charset="-128"/>
                <a:cs typeface="Arial" pitchFamily="34" charset="0"/>
              </a:rPr>
              <a:t>Genesis: </a:t>
            </a:r>
            <a:r>
              <a:rPr lang="en-US" sz="2400" smtClean="0">
                <a:solidFill>
                  <a:schemeClr val="tx1"/>
                </a:solidFill>
                <a:latin typeface="Arial" pitchFamily="34" charset="0"/>
                <a:ea typeface="ＭＳ Ｐゴシック" charset="-128"/>
                <a:cs typeface="Arial" pitchFamily="34" charset="0"/>
              </a:rPr>
              <a:t>Distinguish the role of the larger-scale environment vs. meso-convective processes near the putative developing center. </a:t>
            </a:r>
          </a:p>
          <a:p>
            <a:endParaRPr lang="en-US" sz="2400" smtClean="0">
              <a:latin typeface="Arial" pitchFamily="34" charset="0"/>
              <a:ea typeface="ＭＳ Ｐゴシック" charset="-128"/>
              <a:cs typeface="Arial" pitchFamily="34" charset="0"/>
            </a:endParaRPr>
          </a:p>
          <a:p>
            <a:r>
              <a:rPr lang="en-US" sz="2400" smtClean="0">
                <a:solidFill>
                  <a:srgbClr val="0000FF"/>
                </a:solidFill>
                <a:latin typeface="Arial" pitchFamily="34" charset="0"/>
                <a:ea typeface="ＭＳ Ｐゴシック" charset="-128"/>
                <a:cs typeface="Arial" pitchFamily="34" charset="0"/>
              </a:rPr>
              <a:t>Rapid Intensification:  </a:t>
            </a:r>
            <a:r>
              <a:rPr lang="en-US" sz="2400" smtClean="0">
                <a:solidFill>
                  <a:schemeClr val="tx1"/>
                </a:solidFill>
                <a:latin typeface="Arial" pitchFamily="34" charset="0"/>
                <a:ea typeface="ＭＳ Ｐゴシック" charset="-128"/>
                <a:cs typeface="Arial" pitchFamily="34" charset="0"/>
              </a:rPr>
              <a:t>Relative role of environmental vs. inner core processes?  Is RI predictable?</a:t>
            </a:r>
          </a:p>
          <a:p>
            <a:endParaRPr lang="en-US" sz="2400" smtClean="0">
              <a:latin typeface="Arial" pitchFamily="34" charset="0"/>
              <a:ea typeface="ＭＳ Ｐゴシック" charset="-128"/>
              <a:cs typeface="Arial" pitchFamily="34" charset="0"/>
            </a:endParaRPr>
          </a:p>
          <a:p>
            <a:r>
              <a:rPr lang="en-US" sz="2400" smtClean="0">
                <a:solidFill>
                  <a:srgbClr val="0000FF"/>
                </a:solidFill>
                <a:latin typeface="Arial" pitchFamily="34" charset="0"/>
                <a:ea typeface="ＭＳ Ｐゴシック" charset="-128"/>
                <a:cs typeface="Arial" pitchFamily="34" charset="0"/>
              </a:rPr>
              <a:t>Test-bed: </a:t>
            </a:r>
            <a:r>
              <a:rPr lang="en-US" sz="2400" smtClean="0">
                <a:solidFill>
                  <a:schemeClr val="tx1"/>
                </a:solidFill>
                <a:latin typeface="Arial" pitchFamily="34" charset="0"/>
                <a:ea typeface="ＭＳ Ｐゴシック" charset="-128"/>
                <a:cs typeface="Arial" pitchFamily="34" charset="0"/>
              </a:rPr>
              <a:t>Evaluate candidate technologies for remote sensing from aircraft and from satellites.  Wind lidar, high frequency passive microwave, dual-frequency radars, Global Hawk itself.</a:t>
            </a:r>
          </a:p>
          <a:p>
            <a:endParaRPr lang="en-US" smtClean="0">
              <a:latin typeface="Arial" pitchFamily="34" charset="0"/>
              <a:ea typeface="ＭＳ Ｐゴシック" charset="-128"/>
              <a:cs typeface="Arial" pitchFamily="34" charset="0"/>
            </a:endParaRPr>
          </a:p>
        </p:txBody>
      </p:sp>
      <p:pic>
        <p:nvPicPr>
          <p:cNvPr id="41988" name="Picture 7" descr="mission_graphic.jpg"/>
          <p:cNvPicPr>
            <a:picLocks noChangeAspect="1"/>
          </p:cNvPicPr>
          <p:nvPr/>
        </p:nvPicPr>
        <p:blipFill>
          <a:blip r:embed="rId2"/>
          <a:srcRect/>
          <a:stretch>
            <a:fillRect/>
          </a:stretch>
        </p:blipFill>
        <p:spPr bwMode="auto">
          <a:xfrm>
            <a:off x="7532688" y="215900"/>
            <a:ext cx="1436687" cy="993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ctrTitle" idx="4294967295"/>
          </p:nvPr>
        </p:nvSpPr>
        <p:spPr bwMode="auto">
          <a:xfrm>
            <a:off x="685800" y="254000"/>
            <a:ext cx="7772400" cy="498475"/>
          </a:xfrm>
          <a:prstGeom prst="rect">
            <a:avLst/>
          </a:prstGeom>
          <a:noFill/>
          <a:ln>
            <a:miter lim="800000"/>
            <a:headEnd/>
            <a:tailEnd/>
          </a:ln>
        </p:spPr>
        <p:txBody>
          <a:bodyPr/>
          <a:lstStyle/>
          <a:p>
            <a:r>
              <a:rPr lang="en-US" sz="2400" smtClean="0">
                <a:latin typeface="Helvetica" pitchFamily="34" charset="0"/>
              </a:rPr>
              <a:t>NASA Hurricane Research Science Team</a:t>
            </a:r>
            <a:br>
              <a:rPr lang="en-US" sz="2400" smtClean="0">
                <a:latin typeface="Helvetica" pitchFamily="34" charset="0"/>
              </a:rPr>
            </a:br>
            <a:r>
              <a:rPr lang="en-US" sz="2400" smtClean="0">
                <a:latin typeface="Helvetica" pitchFamily="34" charset="0"/>
              </a:rPr>
              <a:t>(selected competitively)</a:t>
            </a:r>
            <a:endParaRPr lang="en-US" sz="2000" smtClean="0">
              <a:latin typeface="Helvetica" pitchFamily="34" charset="0"/>
            </a:endParaRPr>
          </a:p>
        </p:txBody>
      </p:sp>
      <p:sp>
        <p:nvSpPr>
          <p:cNvPr id="44035" name="Rectangle 3"/>
          <p:cNvSpPr>
            <a:spLocks noGrp="1" noChangeArrowheads="1"/>
          </p:cNvSpPr>
          <p:nvPr>
            <p:ph type="subTitle" idx="4294967295"/>
          </p:nvPr>
        </p:nvSpPr>
        <p:spPr bwMode="auto">
          <a:xfrm>
            <a:off x="609600" y="1076325"/>
            <a:ext cx="8077200" cy="4562475"/>
          </a:xfrm>
          <a:prstGeom prst="rect">
            <a:avLst/>
          </a:prstGeom>
          <a:noFill/>
          <a:ln>
            <a:miter lim="800000"/>
            <a:headEnd/>
            <a:tailEnd/>
          </a:ln>
        </p:spPr>
        <p:txBody>
          <a:bodyPr/>
          <a:lstStyle/>
          <a:p>
            <a:pPr marL="0" indent="0">
              <a:buFontTx/>
              <a:buNone/>
            </a:pPr>
            <a:endParaRPr lang="en-US" sz="1400" smtClean="0">
              <a:latin typeface="Helvetica" pitchFamily="34" charset="0"/>
            </a:endParaRPr>
          </a:p>
          <a:p>
            <a:pPr marL="0" indent="0">
              <a:buFontTx/>
              <a:buNone/>
            </a:pPr>
            <a:r>
              <a:rPr lang="en-US" sz="1400" smtClean="0">
                <a:latin typeface="Helvetica" pitchFamily="34" charset="0"/>
              </a:rPr>
              <a:t>ROSES 08 (Science Team)			ROSES 09 (Field/Instrument Team)</a:t>
            </a:r>
          </a:p>
          <a:p>
            <a:pPr marL="0" indent="0">
              <a:buFontTx/>
              <a:buNone/>
            </a:pPr>
            <a:endParaRPr lang="en-US" sz="1400" smtClean="0">
              <a:latin typeface="Helvetica" pitchFamily="34" charset="0"/>
            </a:endParaRPr>
          </a:p>
          <a:p>
            <a:pPr marL="0" indent="0">
              <a:buFontTx/>
              <a:buNone/>
            </a:pPr>
            <a:r>
              <a:rPr lang="en-US" sz="1400" smtClean="0">
                <a:latin typeface="Helvetica" pitchFamily="34" charset="0"/>
              </a:rPr>
              <a:t>Scott Braun </a:t>
            </a:r>
            <a:r>
              <a:rPr lang="en-US" sz="1400" smtClean="0"/>
              <a:t>                        </a:t>
            </a:r>
            <a:r>
              <a:rPr lang="en-US" sz="1400" smtClean="0">
                <a:latin typeface="Helvetica" pitchFamily="34" charset="0"/>
              </a:rPr>
              <a:t>NASA GSFC		Richard Blakeslee	NASA MSFC</a:t>
            </a:r>
          </a:p>
          <a:p>
            <a:pPr marL="0" indent="0">
              <a:buFontTx/>
              <a:buNone/>
            </a:pPr>
            <a:r>
              <a:rPr lang="en-US" sz="1400" smtClean="0">
                <a:latin typeface="Helvetica" pitchFamily="34" charset="0"/>
              </a:rPr>
              <a:t>Shu-Hua Chen </a:t>
            </a:r>
            <a:r>
              <a:rPr lang="en-US" sz="1400" smtClean="0"/>
              <a:t>                   </a:t>
            </a:r>
            <a:r>
              <a:rPr lang="en-US" sz="1400" smtClean="0">
                <a:latin typeface="Helvetica" pitchFamily="34" charset="0"/>
              </a:rPr>
              <a:t>U. of California, Davis	Paul Bui		NASA ARC</a:t>
            </a:r>
          </a:p>
          <a:p>
            <a:pPr marL="0" indent="0">
              <a:buFontTx/>
              <a:buNone/>
            </a:pPr>
            <a:r>
              <a:rPr lang="en-US" sz="1400" smtClean="0">
                <a:latin typeface="Helvetica" pitchFamily="34" charset="0"/>
              </a:rPr>
              <a:t>William Cotton </a:t>
            </a:r>
            <a:r>
              <a:rPr lang="en-US" sz="1400" smtClean="0"/>
              <a:t>                   </a:t>
            </a:r>
            <a:r>
              <a:rPr lang="en-US" sz="1400" smtClean="0">
                <a:latin typeface="Helvetica" pitchFamily="34" charset="0"/>
              </a:rPr>
              <a:t>Colorado State U.		Stephen Durden	NASA JPL</a:t>
            </a:r>
          </a:p>
          <a:p>
            <a:pPr marL="0" indent="0">
              <a:buFontTx/>
              <a:buNone/>
            </a:pPr>
            <a:r>
              <a:rPr lang="en-US" sz="1400" smtClean="0">
                <a:latin typeface="Helvetica" pitchFamily="34" charset="0"/>
              </a:rPr>
              <a:t>Robert Hart </a:t>
            </a:r>
            <a:r>
              <a:rPr lang="en-US" sz="1400" smtClean="0"/>
              <a:t>                        </a:t>
            </a:r>
            <a:r>
              <a:rPr lang="en-US" sz="1400" smtClean="0">
                <a:latin typeface="Helvetica" pitchFamily="34" charset="0"/>
              </a:rPr>
              <a:t>Florida State U. 		Michael Goodman        NASA MSFC &amp;</a:t>
            </a:r>
          </a:p>
          <a:p>
            <a:pPr marL="0" indent="0">
              <a:buFontTx/>
              <a:buNone/>
            </a:pPr>
            <a:r>
              <a:rPr lang="en-US" sz="1400" smtClean="0">
                <a:latin typeface="Helvetica" pitchFamily="34" charset="0"/>
              </a:rPr>
              <a:t>Gerald Heymsfield </a:t>
            </a:r>
            <a:r>
              <a:rPr lang="en-US" sz="1400" smtClean="0"/>
              <a:t>             </a:t>
            </a:r>
            <a:r>
              <a:rPr lang="en-US" sz="1400" smtClean="0">
                <a:latin typeface="Helvetica" pitchFamily="34" charset="0"/>
              </a:rPr>
              <a:t>NASA GSFC 		     Svetla Hristova-Veleva   NASA JPL</a:t>
            </a:r>
          </a:p>
          <a:p>
            <a:pPr marL="0" indent="0">
              <a:buFontTx/>
              <a:buNone/>
            </a:pPr>
            <a:r>
              <a:rPr lang="en-US" sz="1400" smtClean="0">
                <a:latin typeface="Helvetica" pitchFamily="34" charset="0"/>
              </a:rPr>
              <a:t>Robert Houze </a:t>
            </a:r>
            <a:r>
              <a:rPr lang="en-US" sz="1400" smtClean="0"/>
              <a:t>                    </a:t>
            </a:r>
            <a:r>
              <a:rPr lang="en-US" sz="1400" smtClean="0">
                <a:latin typeface="Helvetica" pitchFamily="34" charset="0"/>
              </a:rPr>
              <a:t>U. of Washington 		Jeffrey Halverson	UMBC/JCET </a:t>
            </a:r>
          </a:p>
          <a:p>
            <a:pPr marL="0" indent="0">
              <a:buFontTx/>
              <a:buNone/>
            </a:pPr>
            <a:r>
              <a:rPr lang="en-US" sz="1400" smtClean="0">
                <a:latin typeface="Helvetica" pitchFamily="34" charset="0"/>
              </a:rPr>
              <a:t>Haiyan Jiang </a:t>
            </a:r>
            <a:r>
              <a:rPr lang="en-US" sz="1400" smtClean="0"/>
              <a:t>                     </a:t>
            </a:r>
            <a:r>
              <a:rPr lang="en-US" sz="1400" smtClean="0">
                <a:latin typeface="Helvetica" pitchFamily="34" charset="0"/>
              </a:rPr>
              <a:t>U. of Utah (to FIU) 		Andrew Heymsfield	NCAR</a:t>
            </a:r>
          </a:p>
          <a:p>
            <a:pPr marL="0" indent="0">
              <a:buFontTx/>
              <a:buNone/>
            </a:pPr>
            <a:r>
              <a:rPr lang="en-US" sz="1400" smtClean="0">
                <a:latin typeface="Helvetica" pitchFamily="34" charset="0"/>
              </a:rPr>
              <a:t>Tiruvalam Krishnamurti </a:t>
            </a:r>
            <a:r>
              <a:rPr lang="en-US" sz="1400" smtClean="0"/>
              <a:t>     </a:t>
            </a:r>
            <a:r>
              <a:rPr lang="en-US" sz="1400" smtClean="0">
                <a:latin typeface="Helvetica" pitchFamily="34" charset="0"/>
              </a:rPr>
              <a:t>Florida State U.		 Gerald Heymsfield </a:t>
            </a:r>
            <a:r>
              <a:rPr lang="en-US" sz="1400" smtClean="0"/>
              <a:t>      </a:t>
            </a:r>
            <a:r>
              <a:rPr lang="en-US" sz="1400" smtClean="0">
                <a:latin typeface="Helvetica" pitchFamily="34" charset="0"/>
              </a:rPr>
              <a:t>NASA GSFC </a:t>
            </a:r>
          </a:p>
          <a:p>
            <a:pPr marL="0" indent="0">
              <a:buFontTx/>
              <a:buNone/>
            </a:pPr>
            <a:r>
              <a:rPr lang="en-US" sz="1400" smtClean="0">
                <a:latin typeface="Helvetica" pitchFamily="34" charset="0"/>
              </a:rPr>
              <a:t>Greg McFarquhar </a:t>
            </a:r>
            <a:r>
              <a:rPr lang="en-US" sz="1400" smtClean="0"/>
              <a:t>              </a:t>
            </a:r>
            <a:r>
              <a:rPr lang="en-US" sz="1400" smtClean="0">
                <a:latin typeface="Helvetica" pitchFamily="34" charset="0"/>
              </a:rPr>
              <a:t>U. of Illinois		Syed Ismail	NASA LARC</a:t>
            </a:r>
          </a:p>
          <a:p>
            <a:pPr marL="0" indent="0">
              <a:buFontTx/>
              <a:buNone/>
            </a:pPr>
            <a:r>
              <a:rPr lang="en-US" sz="1400" smtClean="0">
                <a:latin typeface="Helvetica" pitchFamily="34" charset="0"/>
              </a:rPr>
              <a:t>John Molinari </a:t>
            </a:r>
            <a:r>
              <a:rPr lang="en-US" sz="1400" smtClean="0"/>
              <a:t>                     </a:t>
            </a:r>
            <a:r>
              <a:rPr lang="en-US" sz="1400" smtClean="0">
                <a:latin typeface="Helvetica" pitchFamily="34" charset="0"/>
              </a:rPr>
              <a:t>U. of Albany		Michael Kavaya	NASA LARC</a:t>
            </a:r>
          </a:p>
          <a:p>
            <a:pPr marL="0" indent="0">
              <a:buFontTx/>
              <a:buNone/>
            </a:pPr>
            <a:r>
              <a:rPr lang="en-US" sz="1400" smtClean="0">
                <a:latin typeface="Helvetica" pitchFamily="34" charset="0"/>
              </a:rPr>
              <a:t>Michael Montgomery </a:t>
            </a:r>
            <a:r>
              <a:rPr lang="en-US" sz="1400" smtClean="0"/>
              <a:t>        </a:t>
            </a:r>
            <a:r>
              <a:rPr lang="en-US" sz="1400" smtClean="0">
                <a:latin typeface="Helvetica" pitchFamily="34" charset="0"/>
              </a:rPr>
              <a:t>Naval Postgrad School	Tiruvalam Krishnamurti </a:t>
            </a:r>
            <a:r>
              <a:rPr lang="en-US" sz="1400" smtClean="0"/>
              <a:t> </a:t>
            </a:r>
            <a:r>
              <a:rPr lang="en-US" sz="1400" smtClean="0">
                <a:latin typeface="Helvetica" pitchFamily="34" charset="0"/>
              </a:rPr>
              <a:t>Florida State U.</a:t>
            </a:r>
          </a:p>
          <a:p>
            <a:pPr marL="0" indent="0">
              <a:buFontTx/>
              <a:buNone/>
            </a:pPr>
            <a:r>
              <a:rPr lang="en-US" sz="1400" smtClean="0">
                <a:latin typeface="Helvetica" pitchFamily="34" charset="0"/>
              </a:rPr>
              <a:t>Elizabeth Ritchie </a:t>
            </a:r>
            <a:r>
              <a:rPr lang="en-US" sz="1400" smtClean="0"/>
              <a:t>               </a:t>
            </a:r>
            <a:r>
              <a:rPr lang="en-US" sz="1400" smtClean="0">
                <a:latin typeface="Helvetica" pitchFamily="34" charset="0"/>
              </a:rPr>
              <a:t>U. of Arizona		Bjorn Lambrigtsen	NASA JPL</a:t>
            </a:r>
          </a:p>
          <a:p>
            <a:pPr marL="0" indent="0">
              <a:buFontTx/>
              <a:buNone/>
            </a:pPr>
            <a:r>
              <a:rPr lang="en-US" sz="1400" smtClean="0">
                <a:latin typeface="Helvetica" pitchFamily="34" charset="0"/>
              </a:rPr>
              <a:t>Robert Rogers </a:t>
            </a:r>
            <a:r>
              <a:rPr lang="en-US" sz="1400" smtClean="0"/>
              <a:t>                   </a:t>
            </a:r>
            <a:r>
              <a:rPr lang="en-US" sz="1400" smtClean="0">
                <a:latin typeface="Helvetica" pitchFamily="34" charset="0"/>
              </a:rPr>
              <a:t>NOAA/AOML</a:t>
            </a:r>
          </a:p>
          <a:p>
            <a:pPr marL="0" indent="0">
              <a:buFontTx/>
              <a:buNone/>
            </a:pPr>
            <a:r>
              <a:rPr lang="en-US" sz="1400" smtClean="0">
                <a:latin typeface="Helvetica" pitchFamily="34" charset="0"/>
              </a:rPr>
              <a:t>Nick Shay </a:t>
            </a:r>
            <a:r>
              <a:rPr lang="en-US" sz="1400" smtClean="0"/>
              <a:t>                          </a:t>
            </a:r>
            <a:r>
              <a:rPr lang="en-US" sz="1400" smtClean="0">
                <a:latin typeface="Helvetica" pitchFamily="34" charset="0"/>
              </a:rPr>
              <a:t>U of Miami</a:t>
            </a:r>
          </a:p>
          <a:p>
            <a:pPr marL="0" indent="0">
              <a:buFontTx/>
              <a:buNone/>
            </a:pPr>
            <a:r>
              <a:rPr lang="en-US" sz="1400" smtClean="0">
                <a:latin typeface="Helvetica" pitchFamily="34" charset="0"/>
              </a:rPr>
              <a:t>Eric Smith </a:t>
            </a:r>
            <a:r>
              <a:rPr lang="en-US" sz="1400" smtClean="0"/>
              <a:t>                          </a:t>
            </a:r>
            <a:r>
              <a:rPr lang="en-US" sz="1400" smtClean="0">
                <a:latin typeface="Helvetica" pitchFamily="34" charset="0"/>
              </a:rPr>
              <a:t>NASA GSFC</a:t>
            </a:r>
          </a:p>
          <a:p>
            <a:pPr marL="0" indent="0">
              <a:buFontTx/>
              <a:buNone/>
            </a:pPr>
            <a:r>
              <a:rPr lang="en-US" sz="1400" smtClean="0">
                <a:latin typeface="Helvetica" pitchFamily="34" charset="0"/>
              </a:rPr>
              <a:t>Christopher Thorncroft </a:t>
            </a:r>
            <a:r>
              <a:rPr lang="en-US" sz="1400" smtClean="0"/>
              <a:t>      </a:t>
            </a:r>
            <a:r>
              <a:rPr lang="en-US" sz="1400" smtClean="0">
                <a:latin typeface="Helvetica" pitchFamily="34" charset="0"/>
              </a:rPr>
              <a:t>U. of Albany</a:t>
            </a:r>
          </a:p>
          <a:p>
            <a:pPr marL="0" indent="0">
              <a:buFontTx/>
              <a:buNone/>
            </a:pPr>
            <a:r>
              <a:rPr lang="en-US" sz="1400" smtClean="0">
                <a:latin typeface="Helvetica" pitchFamily="34" charset="0"/>
              </a:rPr>
              <a:t>Edward Zipser </a:t>
            </a:r>
            <a:r>
              <a:rPr lang="en-US" sz="1400" smtClean="0"/>
              <a:t>                   </a:t>
            </a:r>
            <a:r>
              <a:rPr lang="en-US" sz="1400" smtClean="0">
                <a:latin typeface="Helvetica" pitchFamily="34" charset="0"/>
              </a:rPr>
              <a:t>U. of Utah</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4" name="L-Shape 23"/>
          <p:cNvSpPr>
            <a:spLocks noChangeArrowheads="1"/>
          </p:cNvSpPr>
          <p:nvPr/>
        </p:nvSpPr>
        <p:spPr bwMode="auto">
          <a:xfrm rot="10800000">
            <a:off x="111125" y="5456238"/>
            <a:ext cx="8982075" cy="1003300"/>
          </a:xfrm>
          <a:custGeom>
            <a:avLst/>
            <a:gdLst>
              <a:gd name="T0" fmla="*/ 8982255 w 8982255"/>
              <a:gd name="T1" fmla="*/ 785539 h 1003557"/>
              <a:gd name="T2" fmla="*/ 4491128 w 8982255"/>
              <a:gd name="T3" fmla="*/ 1003557 h 1003557"/>
              <a:gd name="T4" fmla="*/ 0 w 8982255"/>
              <a:gd name="T5" fmla="*/ 501779 h 1003557"/>
              <a:gd name="T6" fmla="*/ 3934189 w 8982255"/>
              <a:gd name="T7" fmla="*/ 0 h 1003557"/>
              <a:gd name="T8" fmla="*/ 0 60000 65536"/>
              <a:gd name="T9" fmla="*/ 1 60000 65536"/>
              <a:gd name="T10" fmla="*/ 2 60000 65536"/>
              <a:gd name="T11" fmla="*/ 3 60000 65536"/>
              <a:gd name="T12" fmla="*/ 0 w 8982255"/>
              <a:gd name="T13" fmla="*/ 567522 h 1003557"/>
              <a:gd name="T14" fmla="*/ 8982255 w 8982255"/>
              <a:gd name="T15" fmla="*/ 1003557 h 1003557"/>
            </a:gdLst>
            <a:ahLst/>
            <a:cxnLst>
              <a:cxn ang="T8">
                <a:pos x="T0" y="T1"/>
              </a:cxn>
              <a:cxn ang="T9">
                <a:pos x="T2" y="T3"/>
              </a:cxn>
              <a:cxn ang="T10">
                <a:pos x="T4" y="T5"/>
              </a:cxn>
              <a:cxn ang="T11">
                <a:pos x="T6" y="T7"/>
              </a:cxn>
            </a:cxnLst>
            <a:rect l="T12" t="T13" r="T14" b="T15"/>
            <a:pathLst>
              <a:path w="8982255" h="1003557">
                <a:moveTo>
                  <a:pt x="0" y="0"/>
                </a:moveTo>
                <a:lnTo>
                  <a:pt x="7868379" y="0"/>
                </a:lnTo>
                <a:lnTo>
                  <a:pt x="7868379" y="567522"/>
                </a:lnTo>
                <a:lnTo>
                  <a:pt x="8982255" y="567522"/>
                </a:lnTo>
                <a:lnTo>
                  <a:pt x="8982255" y="1003557"/>
                </a:lnTo>
                <a:lnTo>
                  <a:pt x="0" y="1003557"/>
                </a:lnTo>
                <a:close/>
              </a:path>
            </a:pathLst>
          </a:custGeom>
          <a:gradFill rotWithShape="1">
            <a:gsLst>
              <a:gs pos="0">
                <a:srgbClr val="85FFDB">
                  <a:alpha val="9999"/>
                </a:srgbClr>
              </a:gs>
              <a:gs pos="100000">
                <a:srgbClr val="00EBA8">
                  <a:alpha val="9999"/>
                </a:srgbClr>
              </a:gs>
            </a:gsLst>
            <a:lin ang="5400000"/>
          </a:gradFill>
          <a:ln w="9525">
            <a:solidFill>
              <a:srgbClr val="00CC98"/>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40963" name="Picture 5" descr="grip_graphic_transp.png"/>
          <p:cNvPicPr>
            <a:picLocks noChangeAspect="1"/>
          </p:cNvPicPr>
          <p:nvPr/>
        </p:nvPicPr>
        <p:blipFill>
          <a:blip r:embed="rId2"/>
          <a:srcRect/>
          <a:stretch>
            <a:fillRect/>
          </a:stretch>
        </p:blipFill>
        <p:spPr bwMode="auto">
          <a:xfrm>
            <a:off x="5495925" y="773113"/>
            <a:ext cx="3101975" cy="2147887"/>
          </a:xfrm>
          <a:prstGeom prst="rect">
            <a:avLst/>
          </a:prstGeom>
          <a:noFill/>
          <a:ln w="9525">
            <a:noFill/>
            <a:miter lim="800000"/>
            <a:headEnd/>
            <a:tailEnd/>
          </a:ln>
        </p:spPr>
      </p:pic>
      <p:sp>
        <p:nvSpPr>
          <p:cNvPr id="10" name="Rectangle 9"/>
          <p:cNvSpPr>
            <a:spLocks noChangeArrowheads="1"/>
          </p:cNvSpPr>
          <p:nvPr/>
        </p:nvSpPr>
        <p:spPr bwMode="auto">
          <a:xfrm>
            <a:off x="101600" y="1357313"/>
            <a:ext cx="4446588" cy="2227262"/>
          </a:xfrm>
          <a:prstGeom prst="rect">
            <a:avLst/>
          </a:prstGeom>
          <a:gradFill rotWithShape="1">
            <a:gsLst>
              <a:gs pos="0">
                <a:srgbClr val="85FFDB">
                  <a:alpha val="9999"/>
                </a:srgbClr>
              </a:gs>
              <a:gs pos="100000">
                <a:srgbClr val="00EBA8">
                  <a:alpha val="9999"/>
                </a:srgbClr>
              </a:gs>
            </a:gsLst>
            <a:lin ang="5400000"/>
          </a:gradFill>
          <a:ln w="9525">
            <a:solidFill>
              <a:srgbClr val="00CC98"/>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965" name="TextBox 3"/>
          <p:cNvSpPr txBox="1">
            <a:spLocks noChangeArrowheads="1"/>
          </p:cNvSpPr>
          <p:nvPr/>
        </p:nvSpPr>
        <p:spPr bwMode="auto">
          <a:xfrm>
            <a:off x="792163" y="157163"/>
            <a:ext cx="6111875" cy="830997"/>
          </a:xfrm>
          <a:prstGeom prst="rect">
            <a:avLst/>
          </a:prstGeom>
          <a:noFill/>
          <a:ln w="9525">
            <a:noFill/>
            <a:miter lim="800000"/>
            <a:headEnd/>
            <a:tailEnd/>
          </a:ln>
        </p:spPr>
        <p:txBody>
          <a:bodyPr>
            <a:spAutoFit/>
          </a:bodyPr>
          <a:lstStyle/>
          <a:p>
            <a:r>
              <a:rPr lang="en-US" sz="3600" b="1" baseline="30000" dirty="0">
                <a:solidFill>
                  <a:schemeClr val="accent2"/>
                </a:solidFill>
                <a:latin typeface="Arial" pitchFamily="34" charset="0"/>
                <a:cs typeface="Arial" pitchFamily="34" charset="0"/>
              </a:rPr>
              <a:t>Several</a:t>
            </a:r>
            <a:r>
              <a:rPr lang="en-US" sz="3600" b="1" baseline="30000" dirty="0" smtClean="0">
                <a:solidFill>
                  <a:schemeClr val="accent2"/>
                </a:solidFill>
                <a:latin typeface="Arial" pitchFamily="34" charset="0"/>
                <a:cs typeface="Arial" pitchFamily="34" charset="0"/>
              </a:rPr>
              <a:t> Advanced </a:t>
            </a:r>
            <a:r>
              <a:rPr lang="en-US" sz="3600" b="1" baseline="30000" dirty="0">
                <a:solidFill>
                  <a:schemeClr val="accent2"/>
                </a:solidFill>
                <a:latin typeface="Arial" pitchFamily="34" charset="0"/>
                <a:cs typeface="Arial" pitchFamily="34" charset="0"/>
              </a:rPr>
              <a:t>Technologies To Support</a:t>
            </a:r>
            <a:r>
              <a:rPr lang="en-US" sz="3600" b="1" baseline="30000" dirty="0" smtClean="0">
                <a:solidFill>
                  <a:schemeClr val="accent2"/>
                </a:solidFill>
                <a:latin typeface="Arial" pitchFamily="34" charset="0"/>
                <a:cs typeface="Arial" pitchFamily="34" charset="0"/>
              </a:rPr>
              <a:t> the </a:t>
            </a:r>
            <a:r>
              <a:rPr lang="en-US" sz="3600" b="1" baseline="30000" dirty="0">
                <a:solidFill>
                  <a:schemeClr val="accent2"/>
                </a:solidFill>
                <a:latin typeface="Arial" pitchFamily="34" charset="0"/>
                <a:cs typeface="Arial" pitchFamily="34" charset="0"/>
              </a:rPr>
              <a:t>2010 GRIP Campaign</a:t>
            </a:r>
          </a:p>
        </p:txBody>
      </p:sp>
      <p:pic>
        <p:nvPicPr>
          <p:cNvPr id="40966" name="Picture 7" descr="DC-8.png"/>
          <p:cNvPicPr>
            <a:picLocks noChangeAspect="1"/>
          </p:cNvPicPr>
          <p:nvPr/>
        </p:nvPicPr>
        <p:blipFill>
          <a:blip r:embed="rId3"/>
          <a:srcRect/>
          <a:stretch>
            <a:fillRect/>
          </a:stretch>
        </p:blipFill>
        <p:spPr bwMode="auto">
          <a:xfrm>
            <a:off x="-65088" y="665163"/>
            <a:ext cx="3317876" cy="1296987"/>
          </a:xfrm>
          <a:prstGeom prst="rect">
            <a:avLst/>
          </a:prstGeom>
          <a:noFill/>
          <a:ln w="9525">
            <a:noFill/>
            <a:miter lim="800000"/>
            <a:headEnd/>
            <a:tailEnd/>
          </a:ln>
        </p:spPr>
      </p:pic>
      <p:sp>
        <p:nvSpPr>
          <p:cNvPr id="40967" name="TextBox 11"/>
          <p:cNvSpPr txBox="1">
            <a:spLocks noChangeArrowheads="1"/>
          </p:cNvSpPr>
          <p:nvPr/>
        </p:nvSpPr>
        <p:spPr bwMode="auto">
          <a:xfrm>
            <a:off x="93663" y="1830388"/>
            <a:ext cx="4605337" cy="1651000"/>
          </a:xfrm>
          <a:prstGeom prst="rect">
            <a:avLst/>
          </a:prstGeom>
          <a:noFill/>
          <a:ln w="9525">
            <a:noFill/>
            <a:miter lim="800000"/>
            <a:headEnd/>
            <a:tailEnd/>
          </a:ln>
        </p:spPr>
        <p:txBody>
          <a:bodyPr>
            <a:spAutoFit/>
          </a:bodyPr>
          <a:lstStyle/>
          <a:p>
            <a:r>
              <a:rPr lang="en-US" sz="1600" baseline="30000">
                <a:latin typeface="Helvetica" pitchFamily="34" charset="0"/>
                <a:cs typeface="Helvetica" pitchFamily="34" charset="0"/>
              </a:rPr>
              <a:t>- The </a:t>
            </a:r>
            <a:r>
              <a:rPr lang="en-US" sz="1600" b="1" baseline="30000">
                <a:latin typeface="Helvetica" pitchFamily="34" charset="0"/>
                <a:cs typeface="Helvetica" pitchFamily="34" charset="0"/>
              </a:rPr>
              <a:t>Doppler Aerosol WiNd lidar (DAWN) </a:t>
            </a:r>
            <a:r>
              <a:rPr lang="en-US" sz="1600" baseline="30000">
                <a:latin typeface="Helvetica" pitchFamily="34" charset="0"/>
                <a:cs typeface="Helvetica" pitchFamily="34" charset="0"/>
              </a:rPr>
              <a:t>is a 2-micron  Doppler lidar that can take vertical profiles of vectored horizontal winds. </a:t>
            </a:r>
            <a:br>
              <a:rPr lang="en-US" sz="1600" baseline="30000">
                <a:latin typeface="Helvetica" pitchFamily="34" charset="0"/>
                <a:cs typeface="Helvetica" pitchFamily="34" charset="0"/>
              </a:rPr>
            </a:br>
            <a:r>
              <a:rPr lang="en-US" sz="1600" i="1" baseline="30000">
                <a:latin typeface="Helvetica" pitchFamily="34" charset="0"/>
                <a:cs typeface="Helvetica" pitchFamily="34" charset="0"/>
              </a:rPr>
              <a:t>(Principal Investigator: Michael Kavaya, NASA LaRC, IIP-04/IIP-07)</a:t>
            </a:r>
          </a:p>
          <a:p>
            <a:endParaRPr lang="en-US" sz="1600" baseline="30000">
              <a:latin typeface="Helvetica" pitchFamily="34" charset="0"/>
              <a:cs typeface="Helvetica" pitchFamily="34" charset="0"/>
            </a:endParaRPr>
          </a:p>
          <a:p>
            <a:r>
              <a:rPr lang="en-US" sz="1600" baseline="30000">
                <a:latin typeface="Helvetica" pitchFamily="34" charset="0"/>
                <a:cs typeface="Helvetica" pitchFamily="34" charset="0"/>
              </a:rPr>
              <a:t>- The </a:t>
            </a:r>
            <a:r>
              <a:rPr lang="en-US" sz="1600" b="1" baseline="30000">
                <a:latin typeface="Helvetica" pitchFamily="34" charset="0"/>
                <a:cs typeface="Helvetica" pitchFamily="34" charset="0"/>
              </a:rPr>
              <a:t>Airborne Second Generation Precipitation Radar (APR-2</a:t>
            </a:r>
            <a:r>
              <a:rPr lang="en-US" sz="1600" baseline="30000">
                <a:latin typeface="Helvetica" pitchFamily="34" charset="0"/>
                <a:cs typeface="Helvetica" pitchFamily="34" charset="0"/>
              </a:rPr>
              <a:t>) is </a:t>
            </a:r>
            <a:br>
              <a:rPr lang="en-US" sz="1600" baseline="30000">
                <a:latin typeface="Helvetica" pitchFamily="34" charset="0"/>
                <a:cs typeface="Helvetica" pitchFamily="34" charset="0"/>
              </a:rPr>
            </a:br>
            <a:r>
              <a:rPr lang="en-US" sz="1600" baseline="30000">
                <a:latin typeface="Helvetica" pitchFamily="34" charset="0"/>
                <a:cs typeface="Helvetica" pitchFamily="34" charset="0"/>
              </a:rPr>
              <a:t>an advanced radar system that obtained the first-ever simultaneous </a:t>
            </a:r>
            <a:br>
              <a:rPr lang="en-US" sz="1600" baseline="30000">
                <a:latin typeface="Helvetica" pitchFamily="34" charset="0"/>
                <a:cs typeface="Helvetica" pitchFamily="34" charset="0"/>
              </a:rPr>
            </a:br>
            <a:r>
              <a:rPr lang="en-US" sz="1600" baseline="30000">
                <a:latin typeface="Helvetica" pitchFamily="34" charset="0"/>
                <a:cs typeface="Helvetica" pitchFamily="34" charset="0"/>
              </a:rPr>
              <a:t>measurements of rain intensity and fall velocity profiles during the</a:t>
            </a:r>
            <a:br>
              <a:rPr lang="en-US" sz="1600" baseline="30000">
                <a:latin typeface="Helvetica" pitchFamily="34" charset="0"/>
                <a:cs typeface="Helvetica" pitchFamily="34" charset="0"/>
              </a:rPr>
            </a:br>
            <a:r>
              <a:rPr lang="en-US" sz="1600" baseline="30000">
                <a:latin typeface="Helvetica" pitchFamily="34" charset="0"/>
                <a:cs typeface="Helvetica" pitchFamily="34" charset="0"/>
              </a:rPr>
              <a:t>4th Convection and Moisture Experiment (CAMEX-4) in 2001.</a:t>
            </a:r>
            <a:br>
              <a:rPr lang="en-US" sz="1600" baseline="30000">
                <a:latin typeface="Helvetica" pitchFamily="34" charset="0"/>
                <a:cs typeface="Helvetica" pitchFamily="34" charset="0"/>
              </a:rPr>
            </a:br>
            <a:r>
              <a:rPr lang="en-US" sz="1600" i="1" baseline="30000">
                <a:latin typeface="Helvetica" pitchFamily="34" charset="0"/>
                <a:cs typeface="Helvetica" pitchFamily="34" charset="0"/>
              </a:rPr>
              <a:t>(Principal Investigator: Eastwood Im, JPL, IIP-98)</a:t>
            </a:r>
            <a:endParaRPr lang="en-US" sz="1600" i="1">
              <a:latin typeface="Helvetica" pitchFamily="34" charset="0"/>
              <a:cs typeface="Helvetica" pitchFamily="34" charset="0"/>
            </a:endParaRPr>
          </a:p>
        </p:txBody>
      </p:sp>
      <p:sp>
        <p:nvSpPr>
          <p:cNvPr id="40968" name="TextBox 12"/>
          <p:cNvSpPr txBox="1">
            <a:spLocks noChangeArrowheads="1"/>
          </p:cNvSpPr>
          <p:nvPr/>
        </p:nvSpPr>
        <p:spPr bwMode="auto">
          <a:xfrm>
            <a:off x="2801938" y="1357313"/>
            <a:ext cx="1736725" cy="276999"/>
          </a:xfrm>
          <a:prstGeom prst="rect">
            <a:avLst/>
          </a:prstGeom>
          <a:noFill/>
          <a:ln w="9525">
            <a:noFill/>
            <a:miter lim="800000"/>
            <a:headEnd/>
            <a:tailEnd/>
          </a:ln>
        </p:spPr>
        <p:txBody>
          <a:bodyPr>
            <a:spAutoFit/>
          </a:bodyPr>
          <a:lstStyle/>
          <a:p>
            <a:pPr algn="r"/>
            <a:r>
              <a:rPr lang="en-US" dirty="0">
                <a:solidFill>
                  <a:srgbClr val="3333CC"/>
                </a:solidFill>
                <a:latin typeface="Helvetica Black" charset="0"/>
              </a:rPr>
              <a:t>DC-8</a:t>
            </a:r>
          </a:p>
        </p:txBody>
      </p:sp>
      <p:sp>
        <p:nvSpPr>
          <p:cNvPr id="11" name="Rectangle 10"/>
          <p:cNvSpPr>
            <a:spLocks noChangeArrowheads="1"/>
          </p:cNvSpPr>
          <p:nvPr/>
        </p:nvSpPr>
        <p:spPr bwMode="auto">
          <a:xfrm>
            <a:off x="4646613" y="3138488"/>
            <a:ext cx="4446587" cy="2241550"/>
          </a:xfrm>
          <a:prstGeom prst="rect">
            <a:avLst/>
          </a:prstGeom>
          <a:gradFill rotWithShape="1">
            <a:gsLst>
              <a:gs pos="0">
                <a:srgbClr val="85FFDB">
                  <a:alpha val="9999"/>
                </a:srgbClr>
              </a:gs>
              <a:gs pos="100000">
                <a:srgbClr val="00EBA8">
                  <a:alpha val="9999"/>
                </a:srgbClr>
              </a:gs>
            </a:gsLst>
            <a:lin ang="5400000"/>
          </a:gradFill>
          <a:ln w="9525">
            <a:solidFill>
              <a:srgbClr val="00CC98"/>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978" name="TextBox 13"/>
          <p:cNvSpPr txBox="1">
            <a:spLocks noChangeArrowheads="1"/>
          </p:cNvSpPr>
          <p:nvPr/>
        </p:nvSpPr>
        <p:spPr bwMode="auto">
          <a:xfrm>
            <a:off x="6961284" y="3138488"/>
            <a:ext cx="2131916" cy="276999"/>
          </a:xfrm>
          <a:prstGeom prst="rect">
            <a:avLst/>
          </a:prstGeom>
          <a:noFill/>
          <a:ln w="9525">
            <a:noFill/>
            <a:miter lim="800000"/>
            <a:headEnd/>
            <a:tailEnd/>
          </a:ln>
        </p:spPr>
        <p:txBody>
          <a:bodyPr>
            <a:spAutoFit/>
          </a:bodyPr>
          <a:lstStyle/>
          <a:p>
            <a:pPr algn="r"/>
            <a:r>
              <a:rPr lang="en-US" dirty="0">
                <a:solidFill>
                  <a:srgbClr val="3333CC"/>
                </a:solidFill>
                <a:latin typeface="Helvetica Black" charset="0"/>
              </a:rPr>
              <a:t>Global Hawk</a:t>
            </a:r>
          </a:p>
        </p:txBody>
      </p:sp>
      <p:sp>
        <p:nvSpPr>
          <p:cNvPr id="40979" name="TextBox 14"/>
          <p:cNvSpPr txBox="1">
            <a:spLocks noChangeArrowheads="1"/>
          </p:cNvSpPr>
          <p:nvPr/>
        </p:nvSpPr>
        <p:spPr bwMode="auto">
          <a:xfrm>
            <a:off x="4646613" y="3525253"/>
            <a:ext cx="4446587" cy="1980197"/>
          </a:xfrm>
          <a:prstGeom prst="rect">
            <a:avLst/>
          </a:prstGeom>
          <a:noFill/>
          <a:ln w="9525">
            <a:noFill/>
            <a:miter lim="800000"/>
            <a:headEnd/>
            <a:tailEnd/>
          </a:ln>
        </p:spPr>
        <p:txBody>
          <a:bodyPr>
            <a:spAutoFit/>
          </a:bodyPr>
          <a:lstStyle/>
          <a:p>
            <a:pPr>
              <a:buFontTx/>
              <a:buChar char="-"/>
            </a:pPr>
            <a:r>
              <a:rPr lang="en-US" sz="1600" baseline="30000">
                <a:latin typeface="Helvetica" pitchFamily="34" charset="0"/>
                <a:cs typeface="Helvetica" pitchFamily="34" charset="0"/>
              </a:rPr>
              <a:t>The </a:t>
            </a:r>
            <a:r>
              <a:rPr lang="en-US" sz="1600" b="1" baseline="30000">
                <a:latin typeface="Helvetica" pitchFamily="34" charset="0"/>
                <a:cs typeface="Helvetica" pitchFamily="34" charset="0"/>
              </a:rPr>
              <a:t>High-Altitude MMIC Sounding Radiometer (HAMSR) </a:t>
            </a:r>
            <a:r>
              <a:rPr lang="en-US" sz="1600" baseline="30000">
                <a:latin typeface="Helvetica" pitchFamily="34" charset="0"/>
                <a:cs typeface="Helvetica" pitchFamily="34" charset="0"/>
              </a:rPr>
              <a:t>is a microwave atmospheric sounder that provides measurements that can be used to infer the 3-D distribution of temperature, water vapor, and liquid water in the atmosphere, even in the presence of clouds.  </a:t>
            </a:r>
            <a:r>
              <a:rPr lang="en-US" sz="1600" i="1" baseline="30000">
                <a:latin typeface="Helvetica" pitchFamily="34" charset="0"/>
                <a:cs typeface="Helvetica" pitchFamily="34" charset="0"/>
              </a:rPr>
              <a:t>(Principal Investigator: Bjorn Lambrigsten, JPL, IIP-98)</a:t>
            </a:r>
          </a:p>
          <a:p>
            <a:pPr>
              <a:buFontTx/>
              <a:buChar char="-"/>
            </a:pPr>
            <a:endParaRPr lang="en-US" sz="1600" baseline="30000">
              <a:latin typeface="Helvetica" pitchFamily="34" charset="0"/>
              <a:cs typeface="Helvetica" pitchFamily="34" charset="0"/>
            </a:endParaRPr>
          </a:p>
          <a:p>
            <a:r>
              <a:rPr lang="en-US" sz="1600" baseline="30000">
                <a:latin typeface="Helvetica" pitchFamily="34" charset="0"/>
                <a:cs typeface="Helvetica" pitchFamily="34" charset="0"/>
              </a:rPr>
              <a:t>- The </a:t>
            </a:r>
            <a:r>
              <a:rPr lang="en-US" sz="1600" b="1" baseline="30000">
                <a:latin typeface="Helvetica" pitchFamily="34" charset="0"/>
                <a:cs typeface="Helvetica" pitchFamily="34" charset="0"/>
              </a:rPr>
              <a:t>High-Altitude Imaging Wind and Rain Airborne Profiler </a:t>
            </a:r>
            <a:br>
              <a:rPr lang="en-US" sz="1600" b="1" baseline="30000">
                <a:latin typeface="Helvetica" pitchFamily="34" charset="0"/>
                <a:cs typeface="Helvetica" pitchFamily="34" charset="0"/>
              </a:rPr>
            </a:br>
            <a:r>
              <a:rPr lang="en-US" sz="1600" b="1" baseline="30000">
                <a:latin typeface="Helvetica" pitchFamily="34" charset="0"/>
                <a:cs typeface="Helvetica" pitchFamily="34" charset="0"/>
              </a:rPr>
              <a:t>(HIWRAP)</a:t>
            </a:r>
            <a:r>
              <a:rPr lang="en-US" sz="1600" baseline="30000">
                <a:latin typeface="Helvetica" pitchFamily="34" charset="0"/>
                <a:cs typeface="Helvetica" pitchFamily="34" charset="0"/>
              </a:rPr>
              <a:t> is a dual-frequency Doppler radar capable of measuring tropospheric winds within precipitation regions as well as ocean surface winds in rain-free to light rain regions. </a:t>
            </a:r>
            <a:br>
              <a:rPr lang="en-US" sz="1600" baseline="30000">
                <a:latin typeface="Helvetica" pitchFamily="34" charset="0"/>
                <a:cs typeface="Helvetica" pitchFamily="34" charset="0"/>
              </a:rPr>
            </a:br>
            <a:r>
              <a:rPr lang="en-US" sz="1600" i="1" baseline="30000">
                <a:latin typeface="Helvetica" pitchFamily="34" charset="0"/>
                <a:cs typeface="Helvetica" pitchFamily="34" charset="0"/>
              </a:rPr>
              <a:t>(Principal Investigator: Gerald Heymsfield, NASA GSFC, IIP-07)</a:t>
            </a:r>
            <a:endParaRPr lang="en-US" sz="1600" i="1">
              <a:latin typeface="Helvetica" pitchFamily="34" charset="0"/>
              <a:cs typeface="Helvetica" pitchFamily="34" charset="0"/>
            </a:endParaRPr>
          </a:p>
        </p:txBody>
      </p:sp>
      <p:sp>
        <p:nvSpPr>
          <p:cNvPr id="16" name="Rectangle 15"/>
          <p:cNvSpPr>
            <a:spLocks noChangeArrowheads="1"/>
          </p:cNvSpPr>
          <p:nvPr/>
        </p:nvSpPr>
        <p:spPr bwMode="auto">
          <a:xfrm>
            <a:off x="111125" y="3660775"/>
            <a:ext cx="4437063" cy="1712913"/>
          </a:xfrm>
          <a:prstGeom prst="rect">
            <a:avLst/>
          </a:prstGeom>
          <a:gradFill rotWithShape="1">
            <a:gsLst>
              <a:gs pos="0">
                <a:srgbClr val="85FFDB">
                  <a:alpha val="9999"/>
                </a:srgbClr>
              </a:gs>
              <a:gs pos="100000">
                <a:srgbClr val="00EBA8">
                  <a:alpha val="9999"/>
                </a:srgbClr>
              </a:gs>
            </a:gsLst>
            <a:lin ang="5400000"/>
          </a:gradFill>
          <a:ln w="9525">
            <a:solidFill>
              <a:srgbClr val="00CC98"/>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971" name="TextBox 16"/>
          <p:cNvSpPr txBox="1">
            <a:spLocks noChangeArrowheads="1"/>
          </p:cNvSpPr>
          <p:nvPr/>
        </p:nvSpPr>
        <p:spPr bwMode="auto">
          <a:xfrm>
            <a:off x="101600" y="4132263"/>
            <a:ext cx="4446588" cy="1241425"/>
          </a:xfrm>
          <a:prstGeom prst="rect">
            <a:avLst/>
          </a:prstGeom>
          <a:noFill/>
          <a:ln w="9525">
            <a:noFill/>
            <a:miter lim="800000"/>
            <a:headEnd/>
            <a:tailEnd/>
          </a:ln>
        </p:spPr>
        <p:txBody>
          <a:bodyPr>
            <a:spAutoFit/>
          </a:bodyPr>
          <a:lstStyle/>
          <a:p>
            <a:r>
              <a:rPr lang="en-US" sz="1600" baseline="30000">
                <a:latin typeface="Helvetica" pitchFamily="34" charset="0"/>
                <a:cs typeface="Helvetica" pitchFamily="34" charset="0"/>
              </a:rPr>
              <a:t>- The Hurricane Imaging Radiometer (HIRAD) instrument on board the WB-57 includes an ESTO-funded </a:t>
            </a:r>
            <a:r>
              <a:rPr lang="en-US" sz="1600" b="1" baseline="30000">
                <a:latin typeface="Helvetica" pitchFamily="34" charset="0"/>
                <a:cs typeface="Helvetica" pitchFamily="34" charset="0"/>
              </a:rPr>
              <a:t>Agile Digital Detector (ADD) for Radio Frequency Interference (RFI) Detection and Mitigation </a:t>
            </a:r>
            <a:r>
              <a:rPr lang="en-US" sz="1600" baseline="30000">
                <a:latin typeface="Helvetica" pitchFamily="34" charset="0"/>
                <a:cs typeface="Helvetica" pitchFamily="34" charset="0"/>
              </a:rPr>
              <a:t>system that can produce clearer microwave measurements, particularly over populated areas where wireless communications can crowd the spectrum. </a:t>
            </a:r>
            <a:r>
              <a:rPr lang="en-US" sz="1600" i="1" baseline="30000">
                <a:latin typeface="Helvetica" pitchFamily="34" charset="0"/>
                <a:cs typeface="Helvetica" pitchFamily="34" charset="0"/>
              </a:rPr>
              <a:t>(Principal Investigator: Chris Ruf, University of Michigan, IIP-04) </a:t>
            </a:r>
          </a:p>
        </p:txBody>
      </p:sp>
      <p:sp>
        <p:nvSpPr>
          <p:cNvPr id="40972" name="TextBox 17"/>
          <p:cNvSpPr txBox="1">
            <a:spLocks noChangeArrowheads="1"/>
          </p:cNvSpPr>
          <p:nvPr/>
        </p:nvSpPr>
        <p:spPr bwMode="auto">
          <a:xfrm>
            <a:off x="111125" y="3660775"/>
            <a:ext cx="1736725" cy="276999"/>
          </a:xfrm>
          <a:prstGeom prst="rect">
            <a:avLst/>
          </a:prstGeom>
          <a:noFill/>
          <a:ln w="9525">
            <a:noFill/>
            <a:miter lim="800000"/>
            <a:headEnd/>
            <a:tailEnd/>
          </a:ln>
        </p:spPr>
        <p:txBody>
          <a:bodyPr>
            <a:spAutoFit/>
          </a:bodyPr>
          <a:lstStyle/>
          <a:p>
            <a:r>
              <a:rPr lang="en-US" dirty="0">
                <a:solidFill>
                  <a:srgbClr val="3333CC"/>
                </a:solidFill>
                <a:latin typeface="Helvetica Black" charset="0"/>
              </a:rPr>
              <a:t>WB-57</a:t>
            </a:r>
          </a:p>
        </p:txBody>
      </p:sp>
      <p:pic>
        <p:nvPicPr>
          <p:cNvPr id="40973" name="Picture 6" descr="WB57-transp.png"/>
          <p:cNvPicPr>
            <a:picLocks noChangeAspect="1"/>
          </p:cNvPicPr>
          <p:nvPr/>
        </p:nvPicPr>
        <p:blipFill>
          <a:blip r:embed="rId4"/>
          <a:srcRect/>
          <a:stretch>
            <a:fillRect/>
          </a:stretch>
        </p:blipFill>
        <p:spPr bwMode="auto">
          <a:xfrm>
            <a:off x="1139825" y="3311525"/>
            <a:ext cx="3398838" cy="904875"/>
          </a:xfrm>
          <a:prstGeom prst="rect">
            <a:avLst/>
          </a:prstGeom>
          <a:noFill/>
          <a:ln w="9525">
            <a:noFill/>
            <a:miter lim="800000"/>
            <a:headEnd/>
            <a:tailEnd/>
          </a:ln>
        </p:spPr>
      </p:pic>
      <p:sp>
        <p:nvSpPr>
          <p:cNvPr id="40974" name="TextBox 20"/>
          <p:cNvSpPr txBox="1">
            <a:spLocks noChangeArrowheads="1"/>
          </p:cNvSpPr>
          <p:nvPr/>
        </p:nvSpPr>
        <p:spPr bwMode="auto">
          <a:xfrm>
            <a:off x="111125" y="5445125"/>
            <a:ext cx="1736725" cy="276999"/>
          </a:xfrm>
          <a:prstGeom prst="rect">
            <a:avLst/>
          </a:prstGeom>
          <a:noFill/>
          <a:ln w="9525">
            <a:noFill/>
            <a:miter lim="800000"/>
            <a:headEnd/>
            <a:tailEnd/>
          </a:ln>
        </p:spPr>
        <p:txBody>
          <a:bodyPr>
            <a:spAutoFit/>
          </a:bodyPr>
          <a:lstStyle/>
          <a:p>
            <a:r>
              <a:rPr lang="en-US">
                <a:solidFill>
                  <a:srgbClr val="3333CC"/>
                </a:solidFill>
                <a:latin typeface="Helvetica Black" charset="0"/>
              </a:rPr>
              <a:t>Support</a:t>
            </a:r>
          </a:p>
        </p:txBody>
      </p:sp>
      <p:sp>
        <p:nvSpPr>
          <p:cNvPr id="40975" name="TextBox 22"/>
          <p:cNvSpPr txBox="1">
            <a:spLocks noChangeArrowheads="1"/>
          </p:cNvSpPr>
          <p:nvPr/>
        </p:nvSpPr>
        <p:spPr bwMode="auto">
          <a:xfrm>
            <a:off x="1285875" y="5526088"/>
            <a:ext cx="7807325" cy="1241425"/>
          </a:xfrm>
          <a:prstGeom prst="rect">
            <a:avLst/>
          </a:prstGeom>
          <a:noFill/>
          <a:ln w="9525">
            <a:noFill/>
            <a:miter lim="800000"/>
            <a:headEnd/>
            <a:tailEnd/>
          </a:ln>
        </p:spPr>
        <p:txBody>
          <a:bodyPr>
            <a:spAutoFit/>
          </a:bodyPr>
          <a:lstStyle/>
          <a:p>
            <a:r>
              <a:rPr lang="en-US" sz="1600" baseline="30000">
                <a:latin typeface="Helvetica" pitchFamily="34" charset="0"/>
                <a:cs typeface="Helvetica" pitchFamily="34" charset="0"/>
              </a:rPr>
              <a:t>- </a:t>
            </a:r>
            <a:r>
              <a:rPr lang="en-US" sz="1600" b="1" baseline="30000">
                <a:latin typeface="Helvetica" pitchFamily="34" charset="0"/>
                <a:cs typeface="Helvetica" pitchFamily="34" charset="0"/>
              </a:rPr>
              <a:t>The Real Time Mission Monitor (RTMM)</a:t>
            </a:r>
            <a:r>
              <a:rPr lang="en-US" sz="1600" baseline="30000">
                <a:latin typeface="Helvetica" pitchFamily="34" charset="0"/>
                <a:cs typeface="Helvetica" pitchFamily="34" charset="0"/>
              </a:rPr>
              <a:t> is a situational awareness tool that integrates satellite, airborne and surface data sets; weather information; model and forecast outputs; and vehicle state data (e.g., aircraft navigation, satellite tracks and instrument field-of-views) for field experiment management. RTMM will optimize science and logistic decision-making during the GRIP campaign by presenting timely data, graphics and visualizations that improve real time situational awareness of the experiment’s assets. </a:t>
            </a:r>
            <a:r>
              <a:rPr lang="en-US" sz="1600" i="1" baseline="30000">
                <a:latin typeface="Helvetica" pitchFamily="34" charset="0"/>
                <a:cs typeface="Helvetica" pitchFamily="34" charset="0"/>
              </a:rPr>
              <a:t>(Principal Investigator: Michael Goodman, Marshall Space Flight Center, AIST-08)</a:t>
            </a:r>
          </a:p>
          <a:p>
            <a:endParaRPr lang="en-US" sz="1600" baseline="30000">
              <a:latin typeface="Helvetica" pitchFamily="34" charset="0"/>
              <a:cs typeface="Helvetica" pitchFamily="34" charset="0"/>
            </a:endParaRPr>
          </a:p>
          <a:p>
            <a:endParaRPr lang="en-US" sz="1600" i="1" baseline="30000">
              <a:latin typeface="Helvetica" pitchFamily="34" charset="0"/>
              <a:cs typeface="Helvetica" pitchFamily="34" charset="0"/>
            </a:endParaRPr>
          </a:p>
        </p:txBody>
      </p:sp>
      <p:pic>
        <p:nvPicPr>
          <p:cNvPr id="40976" name="Picture 19" descr="GlobHawk_noPOD.png"/>
          <p:cNvPicPr>
            <a:picLocks noChangeAspect="1"/>
          </p:cNvPicPr>
          <p:nvPr/>
        </p:nvPicPr>
        <p:blipFill>
          <a:blip r:embed="rId5"/>
          <a:srcRect/>
          <a:stretch>
            <a:fillRect/>
          </a:stretch>
        </p:blipFill>
        <p:spPr bwMode="auto">
          <a:xfrm>
            <a:off x="4625975" y="2608263"/>
            <a:ext cx="2227263" cy="99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13" descr="DC8"/>
          <p:cNvPicPr>
            <a:picLocks noChangeAspect="1" noChangeArrowheads="1"/>
          </p:cNvPicPr>
          <p:nvPr/>
        </p:nvPicPr>
        <p:blipFill>
          <a:blip r:embed="rId3"/>
          <a:srcRect t="31824" b="19890"/>
          <a:stretch>
            <a:fillRect/>
          </a:stretch>
        </p:blipFill>
        <p:spPr bwMode="auto">
          <a:xfrm>
            <a:off x="949325" y="1192213"/>
            <a:ext cx="7073900" cy="2271712"/>
          </a:xfrm>
          <a:prstGeom prst="rect">
            <a:avLst/>
          </a:prstGeom>
          <a:noFill/>
          <a:ln w="9525">
            <a:noFill/>
            <a:miter lim="800000"/>
            <a:headEnd/>
            <a:tailEnd/>
          </a:ln>
        </p:spPr>
      </p:pic>
      <p:sp>
        <p:nvSpPr>
          <p:cNvPr id="46083" name="Text Box 119"/>
          <p:cNvSpPr txBox="1">
            <a:spLocks noChangeArrowheads="1"/>
          </p:cNvSpPr>
          <p:nvPr/>
        </p:nvSpPr>
        <p:spPr bwMode="auto">
          <a:xfrm>
            <a:off x="6943725" y="3684588"/>
            <a:ext cx="2200275" cy="1247775"/>
          </a:xfrm>
          <a:prstGeom prst="rect">
            <a:avLst/>
          </a:prstGeom>
          <a:noFill/>
          <a:ln w="9525">
            <a:noFill/>
            <a:miter lim="800000"/>
            <a:headEnd/>
            <a:tailEnd/>
          </a:ln>
        </p:spPr>
        <p:txBody>
          <a:bodyPr>
            <a:prstTxWarp prst="textNoShape">
              <a:avLst/>
            </a:prstTxWarp>
            <a:spAutoFit/>
          </a:bodyPr>
          <a:lstStyle/>
          <a:p>
            <a:r>
              <a:rPr lang="en-US" sz="2000" b="1">
                <a:latin typeface="Calibri" charset="0"/>
              </a:rPr>
              <a:t>MMS</a:t>
            </a:r>
          </a:p>
          <a:p>
            <a:r>
              <a:rPr lang="en-US" sz="1400" b="1">
                <a:latin typeface="Calibri" charset="0"/>
              </a:rPr>
              <a:t>Meteorological Measurement System</a:t>
            </a:r>
          </a:p>
          <a:p>
            <a:r>
              <a:rPr lang="en-US" sz="1400" b="1">
                <a:latin typeface="Calibri" charset="0"/>
              </a:rPr>
              <a:t>(Insitu Press, Temp, 3D Winds and Turbulence)</a:t>
            </a:r>
            <a:endParaRPr lang="en-US" sz="1400">
              <a:latin typeface="Calibri" charset="0"/>
            </a:endParaRPr>
          </a:p>
        </p:txBody>
      </p:sp>
      <p:sp>
        <p:nvSpPr>
          <p:cNvPr id="46084" name="Text Box 120"/>
          <p:cNvSpPr txBox="1">
            <a:spLocks noChangeArrowheads="1"/>
          </p:cNvSpPr>
          <p:nvPr/>
        </p:nvSpPr>
        <p:spPr bwMode="auto">
          <a:xfrm>
            <a:off x="5556250" y="5068888"/>
            <a:ext cx="2200275" cy="1460500"/>
          </a:xfrm>
          <a:prstGeom prst="rect">
            <a:avLst/>
          </a:prstGeom>
          <a:noFill/>
          <a:ln w="9525">
            <a:noFill/>
            <a:miter lim="800000"/>
            <a:headEnd/>
            <a:tailEnd/>
          </a:ln>
        </p:spPr>
        <p:txBody>
          <a:bodyPr>
            <a:prstTxWarp prst="textNoShape">
              <a:avLst/>
            </a:prstTxWarp>
            <a:spAutoFit/>
          </a:bodyPr>
          <a:lstStyle/>
          <a:p>
            <a:r>
              <a:rPr lang="en-US" sz="2000" b="1">
                <a:latin typeface="Calibri" charset="0"/>
              </a:rPr>
              <a:t>APR-2</a:t>
            </a:r>
          </a:p>
          <a:p>
            <a:r>
              <a:rPr lang="en-US" sz="1400" b="1">
                <a:latin typeface="Calibri" charset="0"/>
              </a:rPr>
              <a:t>Airborne Precipitation Radar Dual Frequency</a:t>
            </a:r>
          </a:p>
          <a:p>
            <a:r>
              <a:rPr lang="en-US" sz="1400" b="1">
                <a:latin typeface="Calibri" charset="0"/>
              </a:rPr>
              <a:t>(Vertical Structure Rain Reflectivity and Cross Winds)</a:t>
            </a:r>
            <a:endParaRPr lang="en-US" sz="1400">
              <a:latin typeface="Calibri" charset="0"/>
            </a:endParaRPr>
          </a:p>
        </p:txBody>
      </p:sp>
      <p:sp>
        <p:nvSpPr>
          <p:cNvPr id="46085" name="Text Box 121"/>
          <p:cNvSpPr txBox="1">
            <a:spLocks noChangeArrowheads="1"/>
          </p:cNvSpPr>
          <p:nvPr/>
        </p:nvSpPr>
        <p:spPr bwMode="auto">
          <a:xfrm>
            <a:off x="0" y="3697288"/>
            <a:ext cx="2035175" cy="1035050"/>
          </a:xfrm>
          <a:prstGeom prst="rect">
            <a:avLst/>
          </a:prstGeom>
          <a:noFill/>
          <a:ln w="9525">
            <a:noFill/>
            <a:miter lim="800000"/>
            <a:headEnd/>
            <a:tailEnd/>
          </a:ln>
        </p:spPr>
        <p:txBody>
          <a:bodyPr>
            <a:prstTxWarp prst="textNoShape">
              <a:avLst/>
            </a:prstTxWarp>
            <a:spAutoFit/>
          </a:bodyPr>
          <a:lstStyle/>
          <a:p>
            <a:r>
              <a:rPr lang="en-US" sz="2000" b="1">
                <a:latin typeface="Calibri" charset="0"/>
              </a:rPr>
              <a:t>Dropsondes</a:t>
            </a:r>
          </a:p>
          <a:p>
            <a:r>
              <a:rPr lang="en-US" sz="1400" b="1">
                <a:latin typeface="Calibri" charset="0"/>
              </a:rPr>
              <a:t>(Vertical Profiles of Temp, Press, Humidity and Winds)</a:t>
            </a:r>
            <a:endParaRPr lang="en-US" sz="1400">
              <a:latin typeface="Calibri" charset="0"/>
            </a:endParaRPr>
          </a:p>
        </p:txBody>
      </p:sp>
      <p:sp>
        <p:nvSpPr>
          <p:cNvPr id="46086" name="Text Box 122"/>
          <p:cNvSpPr txBox="1">
            <a:spLocks noChangeArrowheads="1"/>
          </p:cNvSpPr>
          <p:nvPr/>
        </p:nvSpPr>
        <p:spPr bwMode="auto">
          <a:xfrm>
            <a:off x="152400" y="5068888"/>
            <a:ext cx="2200275" cy="1247775"/>
          </a:xfrm>
          <a:prstGeom prst="rect">
            <a:avLst/>
          </a:prstGeom>
          <a:noFill/>
          <a:ln w="9525">
            <a:noFill/>
            <a:miter lim="800000"/>
            <a:headEnd/>
            <a:tailEnd/>
          </a:ln>
        </p:spPr>
        <p:txBody>
          <a:bodyPr>
            <a:prstTxWarp prst="textNoShape">
              <a:avLst/>
            </a:prstTxWarp>
            <a:spAutoFit/>
          </a:bodyPr>
          <a:lstStyle/>
          <a:p>
            <a:r>
              <a:rPr lang="en-US" sz="2000" b="1">
                <a:latin typeface="Calibri" charset="0"/>
              </a:rPr>
              <a:t>CAPS, CVI, PIP</a:t>
            </a:r>
          </a:p>
          <a:p>
            <a:r>
              <a:rPr lang="en-US" sz="1400" b="1">
                <a:latin typeface="Calibri" charset="0"/>
              </a:rPr>
              <a:t>(Cloud Particle Size distributions, Precip Rate, Rain &amp; Ice water content)</a:t>
            </a:r>
            <a:endParaRPr lang="en-US" sz="1400">
              <a:latin typeface="Calibri" charset="0"/>
            </a:endParaRPr>
          </a:p>
        </p:txBody>
      </p:sp>
      <p:sp>
        <p:nvSpPr>
          <p:cNvPr id="46087" name="Text Box 123"/>
          <p:cNvSpPr txBox="1">
            <a:spLocks noChangeArrowheads="1"/>
          </p:cNvSpPr>
          <p:nvPr/>
        </p:nvSpPr>
        <p:spPr bwMode="auto">
          <a:xfrm>
            <a:off x="2851150" y="5083175"/>
            <a:ext cx="1768475" cy="1673225"/>
          </a:xfrm>
          <a:prstGeom prst="rect">
            <a:avLst/>
          </a:prstGeom>
          <a:noFill/>
          <a:ln w="9525">
            <a:noFill/>
            <a:miter lim="800000"/>
            <a:headEnd/>
            <a:tailEnd/>
          </a:ln>
        </p:spPr>
        <p:txBody>
          <a:bodyPr>
            <a:prstTxWarp prst="textNoShape">
              <a:avLst/>
            </a:prstTxWarp>
            <a:spAutoFit/>
          </a:bodyPr>
          <a:lstStyle/>
          <a:p>
            <a:r>
              <a:rPr lang="en-US" sz="2000" b="1">
                <a:latin typeface="Calibri" charset="0"/>
              </a:rPr>
              <a:t>LASE</a:t>
            </a:r>
          </a:p>
          <a:p>
            <a:r>
              <a:rPr lang="en-US" sz="1400" b="1">
                <a:latin typeface="Calibri" charset="0"/>
              </a:rPr>
              <a:t>Lidar Atmospheric Sensing Experiment</a:t>
            </a:r>
          </a:p>
          <a:p>
            <a:r>
              <a:rPr lang="en-US" sz="1400" b="1">
                <a:latin typeface="Calibri" charset="0"/>
              </a:rPr>
              <a:t>(H2Ov, Aerosol profiles and Cloud distributions)</a:t>
            </a:r>
          </a:p>
        </p:txBody>
      </p:sp>
      <p:sp>
        <p:nvSpPr>
          <p:cNvPr id="46088" name="Line 125"/>
          <p:cNvSpPr>
            <a:spLocks noChangeShapeType="1"/>
          </p:cNvSpPr>
          <p:nvPr/>
        </p:nvSpPr>
        <p:spPr bwMode="auto">
          <a:xfrm flipV="1">
            <a:off x="1866900" y="3098800"/>
            <a:ext cx="482600" cy="609600"/>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46089" name="Line 126"/>
          <p:cNvSpPr>
            <a:spLocks noChangeShapeType="1"/>
          </p:cNvSpPr>
          <p:nvPr/>
        </p:nvSpPr>
        <p:spPr bwMode="auto">
          <a:xfrm flipH="1" flipV="1">
            <a:off x="3238500" y="2628900"/>
            <a:ext cx="342900" cy="2374900"/>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46090" name="Text Box 124"/>
          <p:cNvSpPr txBox="1">
            <a:spLocks noChangeArrowheads="1"/>
          </p:cNvSpPr>
          <p:nvPr/>
        </p:nvSpPr>
        <p:spPr bwMode="auto">
          <a:xfrm>
            <a:off x="4191000" y="3695700"/>
            <a:ext cx="1933575" cy="1460500"/>
          </a:xfrm>
          <a:prstGeom prst="rect">
            <a:avLst/>
          </a:prstGeom>
          <a:noFill/>
          <a:ln w="9525">
            <a:noFill/>
            <a:miter lim="800000"/>
            <a:headEnd/>
            <a:tailEnd/>
          </a:ln>
        </p:spPr>
        <p:txBody>
          <a:bodyPr>
            <a:prstTxWarp prst="textNoShape">
              <a:avLst/>
            </a:prstTxWarp>
            <a:spAutoFit/>
          </a:bodyPr>
          <a:lstStyle/>
          <a:p>
            <a:r>
              <a:rPr lang="en-US" sz="2000" b="1">
                <a:latin typeface="Calibri" charset="0"/>
              </a:rPr>
              <a:t>DAWN</a:t>
            </a:r>
          </a:p>
          <a:p>
            <a:r>
              <a:rPr lang="en-US" sz="1400" b="1">
                <a:latin typeface="Calibri" charset="0"/>
              </a:rPr>
              <a:t>Doppler Aerosol Wind Lidar </a:t>
            </a:r>
          </a:p>
          <a:p>
            <a:r>
              <a:rPr lang="en-US" sz="1400" b="1">
                <a:latin typeface="Calibri" charset="0"/>
              </a:rPr>
              <a:t>(Vertical Profiles of Vectored Horizontal Winds)</a:t>
            </a:r>
            <a:endParaRPr lang="en-US" sz="1400">
              <a:latin typeface="Calibri" charset="0"/>
            </a:endParaRPr>
          </a:p>
        </p:txBody>
      </p:sp>
      <p:sp>
        <p:nvSpPr>
          <p:cNvPr id="46091" name="Line 127"/>
          <p:cNvSpPr>
            <a:spLocks noChangeShapeType="1"/>
          </p:cNvSpPr>
          <p:nvPr/>
        </p:nvSpPr>
        <p:spPr bwMode="auto">
          <a:xfrm flipH="1" flipV="1">
            <a:off x="3606800" y="2946400"/>
            <a:ext cx="990600" cy="850900"/>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46092" name="Line 128"/>
          <p:cNvSpPr>
            <a:spLocks noChangeShapeType="1"/>
          </p:cNvSpPr>
          <p:nvPr/>
        </p:nvSpPr>
        <p:spPr bwMode="auto">
          <a:xfrm flipH="1" flipV="1">
            <a:off x="6108700" y="2311400"/>
            <a:ext cx="508000" cy="2717800"/>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46093" name="Line 129"/>
          <p:cNvSpPr>
            <a:spLocks noChangeShapeType="1"/>
          </p:cNvSpPr>
          <p:nvPr/>
        </p:nvSpPr>
        <p:spPr bwMode="auto">
          <a:xfrm flipV="1">
            <a:off x="2336800" y="2082800"/>
            <a:ext cx="355600" cy="3111500"/>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46094" name="Line 130"/>
          <p:cNvSpPr>
            <a:spLocks noChangeShapeType="1"/>
          </p:cNvSpPr>
          <p:nvPr/>
        </p:nvSpPr>
        <p:spPr bwMode="auto">
          <a:xfrm flipH="1" flipV="1">
            <a:off x="7835900" y="2006600"/>
            <a:ext cx="152400" cy="1651000"/>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46095" name="Rectangle 2"/>
          <p:cNvSpPr>
            <a:spLocks noChangeArrowheads="1"/>
          </p:cNvSpPr>
          <p:nvPr/>
        </p:nvSpPr>
        <p:spPr bwMode="auto">
          <a:xfrm>
            <a:off x="76200" y="0"/>
            <a:ext cx="8763000" cy="801688"/>
          </a:xfrm>
          <a:prstGeom prst="rect">
            <a:avLst/>
          </a:prstGeom>
          <a:noFill/>
          <a:ln w="9525">
            <a:noFill/>
            <a:miter lim="800000"/>
            <a:headEnd/>
            <a:tailEnd/>
          </a:ln>
        </p:spPr>
        <p:txBody>
          <a:bodyPr>
            <a:prstTxWarp prst="textNoShape">
              <a:avLst/>
            </a:prstTxWarp>
          </a:bodyPr>
          <a:lstStyle/>
          <a:p>
            <a:pPr algn="r"/>
            <a:r>
              <a:rPr lang="en-US" sz="3200" b="1">
                <a:solidFill>
                  <a:srgbClr val="FFFFFF"/>
                </a:solidFill>
                <a:latin typeface="Calibri" charset="0"/>
              </a:rPr>
              <a:t>GRIP DC-8 Payload</a:t>
            </a:r>
          </a:p>
        </p:txBody>
      </p:sp>
      <p:sp>
        <p:nvSpPr>
          <p:cNvPr id="16" name="Title 15"/>
          <p:cNvSpPr>
            <a:spLocks noGrp="1"/>
          </p:cNvSpPr>
          <p:nvPr>
            <p:ph type="title"/>
          </p:nvPr>
        </p:nvSpPr>
        <p:spPr>
          <a:xfrm>
            <a:off x="1524000" y="149224"/>
            <a:ext cx="6908800" cy="892175"/>
          </a:xfrm>
        </p:spPr>
        <p:txBody>
          <a:bodyPr/>
          <a:lstStyle/>
          <a:p>
            <a:r>
              <a:rPr lang="en-US" sz="3600" dirty="0" smtClean="0">
                <a:latin typeface="+mn-lt"/>
              </a:rPr>
              <a:t>NASA DC-8 Payload</a:t>
            </a:r>
            <a:endParaRPr lang="en-US" sz="3600" dirty="0">
              <a:latin typeface="+mn-lt"/>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Number Placeholder 3"/>
          <p:cNvSpPr>
            <a:spLocks noGrp="1"/>
          </p:cNvSpPr>
          <p:nvPr>
            <p:ph type="sldNum" sz="quarter" idx="4294967295"/>
          </p:nvPr>
        </p:nvSpPr>
        <p:spPr bwMode="auto">
          <a:xfrm>
            <a:off x="685800" y="6477000"/>
            <a:ext cx="1295400" cy="228600"/>
          </a:xfrm>
          <a:prstGeom prst="rect">
            <a:avLst/>
          </a:prstGeom>
          <a:noFill/>
          <a:ln>
            <a:miter lim="800000"/>
            <a:headEnd/>
            <a:tailEnd/>
          </a:ln>
        </p:spPr>
        <p:txBody>
          <a:bodyPr/>
          <a:lstStyle/>
          <a:p>
            <a:fld id="{836766B6-795C-4696-BEF7-D2A50F03D9D5}" type="slidenum">
              <a:rPr lang="en-US">
                <a:latin typeface="Helvetica" pitchFamily="34" charset="0"/>
              </a:rPr>
              <a:pPr/>
              <a:t>7</a:t>
            </a:fld>
            <a:endParaRPr lang="en-US" sz="1400">
              <a:latin typeface="Helvetica" pitchFamily="34" charset="0"/>
            </a:endParaRPr>
          </a:p>
        </p:txBody>
      </p:sp>
      <p:sp>
        <p:nvSpPr>
          <p:cNvPr id="39939" name="Rectangle 2"/>
          <p:cNvSpPr>
            <a:spLocks noChangeArrowheads="1"/>
          </p:cNvSpPr>
          <p:nvPr/>
        </p:nvSpPr>
        <p:spPr bwMode="auto">
          <a:xfrm>
            <a:off x="393700" y="258763"/>
            <a:ext cx="8763000" cy="693737"/>
          </a:xfrm>
          <a:prstGeom prst="rect">
            <a:avLst/>
          </a:prstGeom>
          <a:noFill/>
          <a:ln w="9525">
            <a:noFill/>
            <a:miter lim="800000"/>
            <a:headEnd/>
            <a:tailEnd/>
          </a:ln>
        </p:spPr>
        <p:txBody>
          <a:bodyPr/>
          <a:lstStyle/>
          <a:p>
            <a:pPr algn="ctr"/>
            <a:r>
              <a:rPr lang="en-US" sz="3200" b="1" dirty="0">
                <a:solidFill>
                  <a:schemeClr val="accent2"/>
                </a:solidFill>
                <a:latin typeface="Arial" pitchFamily="34" charset="0"/>
                <a:cs typeface="Arial" pitchFamily="34" charset="0"/>
              </a:rPr>
              <a:t>GRIP Global Hawk Instrument</a:t>
            </a:r>
            <a:r>
              <a:rPr lang="en-US" sz="3200" b="1" dirty="0" smtClean="0">
                <a:solidFill>
                  <a:schemeClr val="accent2"/>
                </a:solidFill>
                <a:latin typeface="Arial" pitchFamily="34" charset="0"/>
                <a:cs typeface="Arial" pitchFamily="34" charset="0"/>
              </a:rPr>
              <a:t> Payload</a:t>
            </a:r>
            <a:endParaRPr lang="en-US" sz="2400" b="1" dirty="0">
              <a:solidFill>
                <a:schemeClr val="accent2"/>
              </a:solidFill>
              <a:latin typeface="Arial" pitchFamily="34" charset="0"/>
              <a:cs typeface="Arial" pitchFamily="34" charset="0"/>
            </a:endParaRPr>
          </a:p>
        </p:txBody>
      </p:sp>
      <p:sp>
        <p:nvSpPr>
          <p:cNvPr id="39940" name="Text Box 46"/>
          <p:cNvSpPr txBox="1">
            <a:spLocks noChangeArrowheads="1"/>
          </p:cNvSpPr>
          <p:nvPr/>
        </p:nvSpPr>
        <p:spPr bwMode="auto">
          <a:xfrm>
            <a:off x="39688" y="3983038"/>
            <a:ext cx="2017712" cy="2695575"/>
          </a:xfrm>
          <a:prstGeom prst="rect">
            <a:avLst/>
          </a:prstGeom>
          <a:noFill/>
          <a:ln w="9525">
            <a:noFill/>
            <a:miter lim="800000"/>
            <a:headEnd/>
            <a:tailEnd/>
          </a:ln>
        </p:spPr>
        <p:txBody>
          <a:bodyPr wrap="none">
            <a:spAutoFit/>
          </a:bodyPr>
          <a:lstStyle/>
          <a:p>
            <a:pPr algn="r">
              <a:lnSpc>
                <a:spcPct val="120000"/>
              </a:lnSpc>
            </a:pPr>
            <a:r>
              <a:rPr lang="en-US" sz="1900" b="1">
                <a:latin typeface="Arial" pitchFamily="34" charset="0"/>
                <a:cs typeface="Arial" pitchFamily="34" charset="0"/>
              </a:rPr>
              <a:t>HIWRAP</a:t>
            </a:r>
          </a:p>
          <a:p>
            <a:pPr algn="r">
              <a:lnSpc>
                <a:spcPct val="120000"/>
              </a:lnSpc>
            </a:pPr>
            <a:r>
              <a:rPr lang="en-US" sz="1900" b="1">
                <a:latin typeface="Arial" pitchFamily="34" charset="0"/>
                <a:cs typeface="Arial" pitchFamily="34" charset="0"/>
              </a:rPr>
              <a:t>DropSonde</a:t>
            </a:r>
          </a:p>
          <a:p>
            <a:pPr algn="r">
              <a:lnSpc>
                <a:spcPct val="120000"/>
              </a:lnSpc>
            </a:pPr>
            <a:r>
              <a:rPr lang="en-US" sz="1900" b="1">
                <a:latin typeface="Arial" pitchFamily="34" charset="0"/>
                <a:cs typeface="Arial" pitchFamily="34" charset="0"/>
              </a:rPr>
              <a:t>HAMSR</a:t>
            </a:r>
          </a:p>
          <a:p>
            <a:pPr algn="r">
              <a:lnSpc>
                <a:spcPct val="120000"/>
              </a:lnSpc>
            </a:pPr>
            <a:r>
              <a:rPr lang="en-US" sz="1900" b="1">
                <a:latin typeface="Arial" pitchFamily="34" charset="0"/>
                <a:cs typeface="Arial" pitchFamily="34" charset="0"/>
              </a:rPr>
              <a:t>LIP</a:t>
            </a:r>
          </a:p>
          <a:p>
            <a:pPr algn="r">
              <a:lnSpc>
                <a:spcPct val="120000"/>
              </a:lnSpc>
            </a:pPr>
            <a:r>
              <a:rPr lang="en-US" sz="800" b="1">
                <a:latin typeface="Arial" pitchFamily="34" charset="0"/>
                <a:cs typeface="Arial" pitchFamily="34" charset="0"/>
              </a:rPr>
              <a:t>    </a:t>
            </a:r>
          </a:p>
          <a:p>
            <a:pPr algn="r">
              <a:lnSpc>
                <a:spcPct val="120000"/>
              </a:lnSpc>
            </a:pPr>
            <a:r>
              <a:rPr lang="en-US" sz="1900" b="1">
                <a:solidFill>
                  <a:srgbClr val="3366FF"/>
                </a:solidFill>
                <a:latin typeface="Arial" pitchFamily="34" charset="0"/>
                <a:cs typeface="Arial" pitchFamily="34" charset="0"/>
              </a:rPr>
              <a:t>3 Cameras</a:t>
            </a:r>
          </a:p>
          <a:p>
            <a:pPr algn="r">
              <a:lnSpc>
                <a:spcPct val="120000"/>
              </a:lnSpc>
            </a:pPr>
            <a:r>
              <a:rPr lang="en-US" sz="1900" b="1">
                <a:solidFill>
                  <a:srgbClr val="3366FF"/>
                </a:solidFill>
                <a:latin typeface="Arial" pitchFamily="34" charset="0"/>
                <a:cs typeface="Arial" pitchFamily="34" charset="0"/>
              </a:rPr>
              <a:t>Storm Scope</a:t>
            </a:r>
          </a:p>
          <a:p>
            <a:pPr algn="r">
              <a:lnSpc>
                <a:spcPct val="120000"/>
              </a:lnSpc>
            </a:pPr>
            <a:r>
              <a:rPr lang="en-US" sz="1900" b="1">
                <a:solidFill>
                  <a:srgbClr val="3366FF"/>
                </a:solidFill>
                <a:latin typeface="Arial" pitchFamily="34" charset="0"/>
                <a:cs typeface="Arial" pitchFamily="34" charset="0"/>
              </a:rPr>
              <a:t>Accelerometers</a:t>
            </a:r>
          </a:p>
        </p:txBody>
      </p:sp>
      <p:sp>
        <p:nvSpPr>
          <p:cNvPr id="39941" name="Text Box 46"/>
          <p:cNvSpPr txBox="1">
            <a:spLocks noChangeArrowheads="1"/>
          </p:cNvSpPr>
          <p:nvPr/>
        </p:nvSpPr>
        <p:spPr bwMode="auto">
          <a:xfrm>
            <a:off x="1935163" y="3983038"/>
            <a:ext cx="7302500" cy="2686050"/>
          </a:xfrm>
          <a:prstGeom prst="rect">
            <a:avLst/>
          </a:prstGeom>
          <a:noFill/>
          <a:ln w="9525">
            <a:noFill/>
            <a:miter lim="800000"/>
            <a:headEnd/>
            <a:tailEnd/>
          </a:ln>
        </p:spPr>
        <p:txBody>
          <a:bodyPr wrap="none">
            <a:spAutoFit/>
          </a:bodyPr>
          <a:lstStyle/>
          <a:p>
            <a:pPr>
              <a:lnSpc>
                <a:spcPct val="120000"/>
              </a:lnSpc>
              <a:buFontTx/>
              <a:buChar char="-"/>
            </a:pPr>
            <a:r>
              <a:rPr lang="en-US" sz="1900" b="1"/>
              <a:t>  </a:t>
            </a:r>
            <a:r>
              <a:rPr lang="en-US" sz="1900">
                <a:latin typeface="Arial" pitchFamily="34" charset="0"/>
                <a:cs typeface="Arial" pitchFamily="34" charset="0"/>
              </a:rPr>
              <a:t>High Altitude Imaging Wind and Rain Profiler (GSFC)</a:t>
            </a:r>
          </a:p>
          <a:p>
            <a:pPr>
              <a:lnSpc>
                <a:spcPct val="120000"/>
              </a:lnSpc>
              <a:buFontTx/>
              <a:buChar char="-"/>
            </a:pPr>
            <a:r>
              <a:rPr lang="en-US" sz="1900">
                <a:latin typeface="Arial" pitchFamily="34" charset="0"/>
                <a:cs typeface="Arial" pitchFamily="34" charset="0"/>
              </a:rPr>
              <a:t>  NOAA DropSonde System (incl. 75 dropsondes) (NCAR)</a:t>
            </a:r>
          </a:p>
          <a:p>
            <a:pPr>
              <a:lnSpc>
                <a:spcPct val="120000"/>
              </a:lnSpc>
              <a:buFontTx/>
              <a:buChar char="-"/>
            </a:pPr>
            <a:r>
              <a:rPr lang="en-US" sz="1900">
                <a:latin typeface="Arial" pitchFamily="34" charset="0"/>
                <a:cs typeface="Arial" pitchFamily="34" charset="0"/>
              </a:rPr>
              <a:t>  High Altitude MMIC Sounding Radiometer (JPL)</a:t>
            </a:r>
          </a:p>
          <a:p>
            <a:pPr>
              <a:lnSpc>
                <a:spcPct val="120000"/>
              </a:lnSpc>
              <a:buFontTx/>
              <a:buChar char="-"/>
            </a:pPr>
            <a:r>
              <a:rPr lang="en-US" sz="1900">
                <a:latin typeface="Arial" pitchFamily="34" charset="0"/>
                <a:cs typeface="Arial" pitchFamily="34" charset="0"/>
              </a:rPr>
              <a:t>  Lightning (and Electric Field Meas.) Instrument Package (MSFC)</a:t>
            </a:r>
            <a:br>
              <a:rPr lang="en-US" sz="1900">
                <a:latin typeface="Arial" pitchFamily="34" charset="0"/>
                <a:cs typeface="Arial" pitchFamily="34" charset="0"/>
              </a:rPr>
            </a:br>
            <a:r>
              <a:rPr lang="en-US" sz="800">
                <a:latin typeface="Arial" pitchFamily="34" charset="0"/>
                <a:cs typeface="Arial" pitchFamily="34" charset="0"/>
              </a:rPr>
              <a:t>  </a:t>
            </a:r>
          </a:p>
          <a:p>
            <a:pPr>
              <a:lnSpc>
                <a:spcPct val="120000"/>
              </a:lnSpc>
              <a:buFontTx/>
              <a:buChar char="-"/>
            </a:pPr>
            <a:r>
              <a:rPr lang="en-US" sz="1900">
                <a:solidFill>
                  <a:srgbClr val="3366FF"/>
                </a:solidFill>
                <a:latin typeface="Arial" pitchFamily="34" charset="0"/>
                <a:cs typeface="Arial" pitchFamily="34" charset="0"/>
              </a:rPr>
              <a:t>  Visual (including IR) Situational Awareness to Pilot</a:t>
            </a:r>
          </a:p>
          <a:p>
            <a:pPr>
              <a:lnSpc>
                <a:spcPct val="120000"/>
              </a:lnSpc>
              <a:buFontTx/>
              <a:buChar char="-"/>
            </a:pPr>
            <a:r>
              <a:rPr lang="en-US" sz="1900">
                <a:solidFill>
                  <a:srgbClr val="3366FF"/>
                </a:solidFill>
                <a:latin typeface="Arial" pitchFamily="34" charset="0"/>
                <a:cs typeface="Arial" pitchFamily="34" charset="0"/>
              </a:rPr>
              <a:t>  Lightning Detection Display in Flt. Op’s Area</a:t>
            </a:r>
          </a:p>
          <a:p>
            <a:pPr>
              <a:lnSpc>
                <a:spcPct val="120000"/>
              </a:lnSpc>
              <a:buFontTx/>
              <a:buChar char="-"/>
            </a:pPr>
            <a:r>
              <a:rPr lang="en-US" sz="1900">
                <a:solidFill>
                  <a:srgbClr val="3366FF"/>
                </a:solidFill>
                <a:latin typeface="Arial" pitchFamily="34" charset="0"/>
                <a:cs typeface="Arial" pitchFamily="34" charset="0"/>
              </a:rPr>
              <a:t>  Real-time Turbulence Time-history Display in Flt. Op’s Area</a:t>
            </a:r>
          </a:p>
        </p:txBody>
      </p:sp>
      <p:grpSp>
        <p:nvGrpSpPr>
          <p:cNvPr id="39942" name="Group 42"/>
          <p:cNvGrpSpPr>
            <a:grpSpLocks/>
          </p:cNvGrpSpPr>
          <p:nvPr/>
        </p:nvGrpSpPr>
        <p:grpSpPr bwMode="auto">
          <a:xfrm>
            <a:off x="398463" y="1123950"/>
            <a:ext cx="8466137" cy="2760663"/>
            <a:chOff x="398463" y="1123950"/>
            <a:chExt cx="8466690" cy="2759964"/>
          </a:xfrm>
        </p:grpSpPr>
        <p:pic>
          <p:nvPicPr>
            <p:cNvPr id="39943" name="Picture 301" descr="GH Payload Zones - Strbrd - no labels.jpg"/>
            <p:cNvPicPr>
              <a:picLocks noChangeAspect="1"/>
            </p:cNvPicPr>
            <p:nvPr/>
          </p:nvPicPr>
          <p:blipFill>
            <a:blip r:embed="rId2"/>
            <a:srcRect/>
            <a:stretch>
              <a:fillRect/>
            </a:stretch>
          </p:blipFill>
          <p:spPr bwMode="auto">
            <a:xfrm>
              <a:off x="398463" y="1123950"/>
              <a:ext cx="8044054" cy="2699799"/>
            </a:xfrm>
            <a:prstGeom prst="rect">
              <a:avLst/>
            </a:prstGeom>
            <a:noFill/>
            <a:ln w="9525">
              <a:noFill/>
              <a:miter lim="800000"/>
              <a:headEnd/>
              <a:tailEnd/>
            </a:ln>
          </p:spPr>
        </p:pic>
        <p:sp>
          <p:nvSpPr>
            <p:cNvPr id="39944" name="Rectangle 3262"/>
            <p:cNvSpPr>
              <a:spLocks noChangeArrowheads="1"/>
            </p:cNvSpPr>
            <p:nvPr/>
          </p:nvSpPr>
          <p:spPr bwMode="auto">
            <a:xfrm>
              <a:off x="7531324" y="3083714"/>
              <a:ext cx="65085" cy="139811"/>
            </a:xfrm>
            <a:prstGeom prst="rect">
              <a:avLst/>
            </a:prstGeom>
            <a:noFill/>
            <a:ln w="6350">
              <a:noFill/>
              <a:miter lim="800000"/>
              <a:headEnd/>
              <a:tailEnd/>
            </a:ln>
          </p:spPr>
          <p:txBody>
            <a:bodyPr wrap="none" lIns="0" tIns="0" rIns="0" bIns="0">
              <a:spAutoFit/>
            </a:bodyPr>
            <a:lstStyle/>
            <a:p>
              <a:pPr algn="ctr"/>
              <a:r>
                <a:rPr lang="en-US" sz="600" b="1">
                  <a:solidFill>
                    <a:srgbClr val="000000"/>
                  </a:solidFill>
                  <a:latin typeface="Calibri" pitchFamily="34" charset="0"/>
                </a:rPr>
                <a:t>3</a:t>
              </a:r>
              <a:endParaRPr lang="en-US" sz="600">
                <a:latin typeface="Calibri" pitchFamily="34" charset="0"/>
              </a:endParaRPr>
            </a:p>
          </p:txBody>
        </p:sp>
        <p:sp>
          <p:nvSpPr>
            <p:cNvPr id="39945" name="Rectangle 3256"/>
            <p:cNvSpPr>
              <a:spLocks noChangeArrowheads="1"/>
            </p:cNvSpPr>
            <p:nvPr/>
          </p:nvSpPr>
          <p:spPr bwMode="auto">
            <a:xfrm>
              <a:off x="7331247" y="2418407"/>
              <a:ext cx="65085" cy="139811"/>
            </a:xfrm>
            <a:prstGeom prst="rect">
              <a:avLst/>
            </a:prstGeom>
            <a:noFill/>
            <a:ln w="6350">
              <a:noFill/>
              <a:miter lim="800000"/>
              <a:headEnd/>
              <a:tailEnd/>
            </a:ln>
          </p:spPr>
          <p:txBody>
            <a:bodyPr wrap="none" lIns="0" tIns="0" rIns="0" bIns="0">
              <a:spAutoFit/>
            </a:bodyPr>
            <a:lstStyle/>
            <a:p>
              <a:pPr algn="ctr"/>
              <a:r>
                <a:rPr lang="en-US" sz="600" b="1">
                  <a:solidFill>
                    <a:srgbClr val="000000"/>
                  </a:solidFill>
                  <a:latin typeface="Calibri" pitchFamily="34" charset="0"/>
                </a:rPr>
                <a:t>7</a:t>
              </a:r>
              <a:endParaRPr lang="en-US" sz="600">
                <a:latin typeface="Calibri" pitchFamily="34" charset="0"/>
              </a:endParaRPr>
            </a:p>
          </p:txBody>
        </p:sp>
        <p:sp>
          <p:nvSpPr>
            <p:cNvPr id="39946" name="Rectangle 3492"/>
            <p:cNvSpPr>
              <a:spLocks noChangeArrowheads="1"/>
            </p:cNvSpPr>
            <p:nvPr/>
          </p:nvSpPr>
          <p:spPr bwMode="auto">
            <a:xfrm>
              <a:off x="6157302" y="2866766"/>
              <a:ext cx="178382" cy="139811"/>
            </a:xfrm>
            <a:prstGeom prst="rect">
              <a:avLst/>
            </a:prstGeom>
            <a:noFill/>
            <a:ln w="6350">
              <a:noFill/>
              <a:miter lim="800000"/>
              <a:headEnd/>
              <a:tailEnd/>
            </a:ln>
          </p:spPr>
          <p:txBody>
            <a:bodyPr lIns="0" tIns="0" rIns="0" bIns="0">
              <a:spAutoFit/>
            </a:bodyPr>
            <a:lstStyle/>
            <a:p>
              <a:pPr algn="ctr"/>
              <a:r>
                <a:rPr lang="en-US" sz="600" b="1">
                  <a:solidFill>
                    <a:srgbClr val="000000"/>
                  </a:solidFill>
                  <a:latin typeface="Calibri" pitchFamily="34" charset="0"/>
                </a:rPr>
                <a:t>13</a:t>
              </a:r>
              <a:endParaRPr lang="en-US" sz="600">
                <a:latin typeface="Calibri" pitchFamily="34" charset="0"/>
              </a:endParaRPr>
            </a:p>
          </p:txBody>
        </p:sp>
        <p:sp>
          <p:nvSpPr>
            <p:cNvPr id="39947" name="Rectangle 3493"/>
            <p:cNvSpPr>
              <a:spLocks noChangeArrowheads="1"/>
            </p:cNvSpPr>
            <p:nvPr/>
          </p:nvSpPr>
          <p:spPr bwMode="auto">
            <a:xfrm>
              <a:off x="6499602" y="2866766"/>
              <a:ext cx="168740" cy="139811"/>
            </a:xfrm>
            <a:prstGeom prst="rect">
              <a:avLst/>
            </a:prstGeom>
            <a:noFill/>
            <a:ln w="6350">
              <a:noFill/>
              <a:miter lim="800000"/>
              <a:headEnd/>
              <a:tailEnd/>
            </a:ln>
          </p:spPr>
          <p:txBody>
            <a:bodyPr lIns="0" tIns="0" rIns="0" bIns="0">
              <a:spAutoFit/>
            </a:bodyPr>
            <a:lstStyle/>
            <a:p>
              <a:pPr algn="ctr"/>
              <a:r>
                <a:rPr lang="en-US" sz="600" b="1">
                  <a:solidFill>
                    <a:srgbClr val="000000"/>
                  </a:solidFill>
                  <a:latin typeface="Calibri" pitchFamily="34" charset="0"/>
                </a:rPr>
                <a:t>12</a:t>
              </a:r>
            </a:p>
          </p:txBody>
        </p:sp>
        <p:sp>
          <p:nvSpPr>
            <p:cNvPr id="39948" name="Rectangle 3526"/>
            <p:cNvSpPr>
              <a:spLocks noChangeArrowheads="1"/>
            </p:cNvSpPr>
            <p:nvPr/>
          </p:nvSpPr>
          <p:spPr bwMode="auto">
            <a:xfrm>
              <a:off x="1589282" y="2960777"/>
              <a:ext cx="130170" cy="139811"/>
            </a:xfrm>
            <a:prstGeom prst="rect">
              <a:avLst/>
            </a:prstGeom>
            <a:noFill/>
            <a:ln w="6350">
              <a:noFill/>
              <a:miter lim="800000"/>
              <a:headEnd/>
              <a:tailEnd/>
            </a:ln>
          </p:spPr>
          <p:txBody>
            <a:bodyPr wrap="none" lIns="0" tIns="0" rIns="0" bIns="0">
              <a:spAutoFit/>
            </a:bodyPr>
            <a:lstStyle/>
            <a:p>
              <a:pPr algn="ctr"/>
              <a:r>
                <a:rPr lang="en-US" sz="600" b="1">
                  <a:solidFill>
                    <a:srgbClr val="000000"/>
                  </a:solidFill>
                  <a:latin typeface="Calibri" pitchFamily="34" charset="0"/>
                </a:rPr>
                <a:t>61</a:t>
              </a:r>
              <a:endParaRPr lang="en-US" sz="600">
                <a:latin typeface="Calibri" pitchFamily="34" charset="0"/>
              </a:endParaRPr>
            </a:p>
          </p:txBody>
        </p:sp>
        <p:sp>
          <p:nvSpPr>
            <p:cNvPr id="39949" name="Rectangle 3262"/>
            <p:cNvSpPr>
              <a:spLocks noChangeArrowheads="1"/>
            </p:cNvSpPr>
            <p:nvPr/>
          </p:nvSpPr>
          <p:spPr bwMode="auto">
            <a:xfrm>
              <a:off x="8001384" y="2849893"/>
              <a:ext cx="65085" cy="325422"/>
            </a:xfrm>
            <a:prstGeom prst="rect">
              <a:avLst/>
            </a:prstGeom>
            <a:noFill/>
            <a:ln w="6350">
              <a:noFill/>
              <a:miter lim="800000"/>
              <a:headEnd/>
              <a:tailEnd/>
            </a:ln>
          </p:spPr>
          <p:txBody>
            <a:bodyPr wrap="none" lIns="0" tIns="0" rIns="0" bIns="0">
              <a:spAutoFit/>
            </a:bodyPr>
            <a:lstStyle/>
            <a:p>
              <a:pPr algn="ctr"/>
              <a:r>
                <a:rPr lang="en-US" sz="600" b="1">
                  <a:solidFill>
                    <a:srgbClr val="000000"/>
                  </a:solidFill>
                  <a:latin typeface="Calibri" pitchFamily="34" charset="0"/>
                </a:rPr>
                <a:t>1</a:t>
              </a:r>
            </a:p>
            <a:p>
              <a:pPr algn="ctr"/>
              <a:endParaRPr lang="en-US" sz="800">
                <a:latin typeface="Calibri" pitchFamily="34" charset="0"/>
              </a:endParaRPr>
            </a:p>
          </p:txBody>
        </p:sp>
        <p:sp>
          <p:nvSpPr>
            <p:cNvPr id="39950" name="Rectangle 3256"/>
            <p:cNvSpPr>
              <a:spLocks noChangeArrowheads="1"/>
            </p:cNvSpPr>
            <p:nvPr/>
          </p:nvSpPr>
          <p:spPr bwMode="auto">
            <a:xfrm>
              <a:off x="6350147" y="2314754"/>
              <a:ext cx="130170" cy="139811"/>
            </a:xfrm>
            <a:prstGeom prst="rect">
              <a:avLst/>
            </a:prstGeom>
            <a:noFill/>
            <a:ln w="6350">
              <a:noFill/>
              <a:miter lim="800000"/>
              <a:headEnd/>
              <a:tailEnd/>
            </a:ln>
          </p:spPr>
          <p:txBody>
            <a:bodyPr wrap="none" lIns="0" tIns="0" rIns="0" bIns="0">
              <a:spAutoFit/>
            </a:bodyPr>
            <a:lstStyle/>
            <a:p>
              <a:pPr algn="ctr"/>
              <a:r>
                <a:rPr lang="en-US" sz="600" b="1">
                  <a:solidFill>
                    <a:srgbClr val="000000"/>
                  </a:solidFill>
                  <a:latin typeface="Calibri" pitchFamily="34" charset="0"/>
                </a:rPr>
                <a:t>27</a:t>
              </a:r>
              <a:endParaRPr lang="en-US" sz="600">
                <a:latin typeface="Calibri" pitchFamily="34" charset="0"/>
              </a:endParaRPr>
            </a:p>
          </p:txBody>
        </p:sp>
        <p:sp>
          <p:nvSpPr>
            <p:cNvPr id="39951" name="Rectangle 3526"/>
            <p:cNvSpPr>
              <a:spLocks noChangeArrowheads="1"/>
            </p:cNvSpPr>
            <p:nvPr/>
          </p:nvSpPr>
          <p:spPr bwMode="auto">
            <a:xfrm>
              <a:off x="719068" y="2804092"/>
              <a:ext cx="130170" cy="139811"/>
            </a:xfrm>
            <a:prstGeom prst="rect">
              <a:avLst/>
            </a:prstGeom>
            <a:noFill/>
            <a:ln w="6350">
              <a:noFill/>
              <a:miter lim="800000"/>
              <a:headEnd/>
              <a:tailEnd/>
            </a:ln>
          </p:spPr>
          <p:txBody>
            <a:bodyPr wrap="none" lIns="0" tIns="0" rIns="0" bIns="0">
              <a:spAutoFit/>
            </a:bodyPr>
            <a:lstStyle/>
            <a:p>
              <a:pPr algn="ctr"/>
              <a:r>
                <a:rPr lang="en-US" sz="600" b="1">
                  <a:solidFill>
                    <a:srgbClr val="000000"/>
                  </a:solidFill>
                  <a:latin typeface="Calibri" pitchFamily="34" charset="0"/>
                </a:rPr>
                <a:t>65</a:t>
              </a:r>
              <a:endParaRPr lang="en-US" sz="600">
                <a:latin typeface="Calibri" pitchFamily="34" charset="0"/>
              </a:endParaRPr>
            </a:p>
          </p:txBody>
        </p:sp>
        <p:sp>
          <p:nvSpPr>
            <p:cNvPr id="39952" name="Rectangle 3493"/>
            <p:cNvSpPr>
              <a:spLocks noChangeArrowheads="1"/>
            </p:cNvSpPr>
            <p:nvPr/>
          </p:nvSpPr>
          <p:spPr bwMode="auto">
            <a:xfrm>
              <a:off x="5870445" y="2866766"/>
              <a:ext cx="137402" cy="139811"/>
            </a:xfrm>
            <a:prstGeom prst="rect">
              <a:avLst/>
            </a:prstGeom>
            <a:noFill/>
            <a:ln w="6350">
              <a:noFill/>
              <a:miter lim="800000"/>
              <a:headEnd/>
              <a:tailEnd/>
            </a:ln>
          </p:spPr>
          <p:txBody>
            <a:bodyPr lIns="0" tIns="0" rIns="0" bIns="0">
              <a:spAutoFit/>
            </a:bodyPr>
            <a:lstStyle/>
            <a:p>
              <a:pPr algn="ctr"/>
              <a:r>
                <a:rPr lang="en-US" sz="600" b="1">
                  <a:solidFill>
                    <a:srgbClr val="000000"/>
                  </a:solidFill>
                  <a:latin typeface="Calibri" pitchFamily="34" charset="0"/>
                </a:rPr>
                <a:t>16</a:t>
              </a:r>
            </a:p>
          </p:txBody>
        </p:sp>
        <p:sp>
          <p:nvSpPr>
            <p:cNvPr id="39953" name="Rectangle 3526"/>
            <p:cNvSpPr>
              <a:spLocks noChangeArrowheads="1"/>
            </p:cNvSpPr>
            <p:nvPr/>
          </p:nvSpPr>
          <p:spPr bwMode="auto">
            <a:xfrm>
              <a:off x="2201566" y="2873998"/>
              <a:ext cx="130170" cy="139811"/>
            </a:xfrm>
            <a:prstGeom prst="rect">
              <a:avLst/>
            </a:prstGeom>
            <a:noFill/>
            <a:ln w="6350">
              <a:noFill/>
              <a:miter lim="800000"/>
              <a:headEnd/>
              <a:tailEnd/>
            </a:ln>
          </p:spPr>
          <p:txBody>
            <a:bodyPr wrap="none" lIns="0" tIns="0" rIns="0" bIns="0">
              <a:spAutoFit/>
            </a:bodyPr>
            <a:lstStyle/>
            <a:p>
              <a:pPr algn="ctr"/>
              <a:r>
                <a:rPr lang="en-US" sz="600" b="1">
                  <a:solidFill>
                    <a:srgbClr val="000000"/>
                  </a:solidFill>
                  <a:latin typeface="Calibri" pitchFamily="34" charset="0"/>
                </a:rPr>
                <a:t>46</a:t>
              </a:r>
            </a:p>
          </p:txBody>
        </p:sp>
        <p:sp>
          <p:nvSpPr>
            <p:cNvPr id="39954" name="Rectangle 3371"/>
            <p:cNvSpPr>
              <a:spLocks noChangeArrowheads="1"/>
            </p:cNvSpPr>
            <p:nvPr/>
          </p:nvSpPr>
          <p:spPr bwMode="auto">
            <a:xfrm>
              <a:off x="5436543" y="3252452"/>
              <a:ext cx="373637" cy="139811"/>
            </a:xfrm>
            <a:prstGeom prst="rect">
              <a:avLst/>
            </a:prstGeom>
            <a:noFill/>
            <a:ln w="6350">
              <a:noFill/>
              <a:miter lim="800000"/>
              <a:headEnd/>
              <a:tailEnd/>
            </a:ln>
          </p:spPr>
          <p:txBody>
            <a:bodyPr lIns="0" tIns="0" rIns="0" bIns="0">
              <a:spAutoFit/>
            </a:bodyPr>
            <a:lstStyle/>
            <a:p>
              <a:pPr algn="ctr"/>
              <a:r>
                <a:rPr lang="en-US" sz="600" b="1">
                  <a:solidFill>
                    <a:srgbClr val="000000"/>
                  </a:solidFill>
                  <a:latin typeface="Calibri" pitchFamily="34" charset="0"/>
                </a:rPr>
                <a:t>25</a:t>
              </a:r>
              <a:endParaRPr lang="en-US" sz="600">
                <a:latin typeface="Calibri" pitchFamily="34" charset="0"/>
              </a:endParaRPr>
            </a:p>
          </p:txBody>
        </p:sp>
        <p:sp>
          <p:nvSpPr>
            <p:cNvPr id="39955" name="Rectangle 3493"/>
            <p:cNvSpPr>
              <a:spLocks noChangeArrowheads="1"/>
            </p:cNvSpPr>
            <p:nvPr/>
          </p:nvSpPr>
          <p:spPr bwMode="auto">
            <a:xfrm>
              <a:off x="5241288" y="2958367"/>
              <a:ext cx="134991" cy="115705"/>
            </a:xfrm>
            <a:prstGeom prst="rect">
              <a:avLst/>
            </a:prstGeom>
            <a:noFill/>
            <a:ln w="6350">
              <a:noFill/>
              <a:miter lim="800000"/>
              <a:headEnd/>
              <a:tailEnd/>
            </a:ln>
          </p:spPr>
          <p:txBody>
            <a:bodyPr lIns="0" tIns="0" rIns="0" bIns="0">
              <a:spAutoFit/>
            </a:bodyPr>
            <a:lstStyle/>
            <a:p>
              <a:pPr algn="ctr"/>
              <a:r>
                <a:rPr lang="en-US" sz="500" b="1">
                  <a:solidFill>
                    <a:srgbClr val="000000"/>
                  </a:solidFill>
                  <a:latin typeface="Calibri" pitchFamily="34" charset="0"/>
                </a:rPr>
                <a:t>22</a:t>
              </a:r>
            </a:p>
          </p:txBody>
        </p:sp>
        <p:sp>
          <p:nvSpPr>
            <p:cNvPr id="39956" name="Text Box 41"/>
            <p:cNvSpPr txBox="1">
              <a:spLocks noChangeArrowheads="1"/>
            </p:cNvSpPr>
            <p:nvPr/>
          </p:nvSpPr>
          <p:spPr bwMode="auto">
            <a:xfrm>
              <a:off x="5521870" y="1625638"/>
              <a:ext cx="904330" cy="276999"/>
            </a:xfrm>
            <a:prstGeom prst="rect">
              <a:avLst/>
            </a:prstGeom>
            <a:noFill/>
            <a:ln w="9525">
              <a:noFill/>
              <a:miter lim="800000"/>
              <a:headEnd/>
              <a:tailEnd/>
            </a:ln>
          </p:spPr>
          <p:txBody>
            <a:bodyPr>
              <a:spAutoFit/>
            </a:bodyPr>
            <a:lstStyle/>
            <a:p>
              <a:pPr algn="ctr"/>
              <a:r>
                <a:rPr lang="en-US" b="1"/>
                <a:t>LIP (3,4)</a:t>
              </a:r>
            </a:p>
          </p:txBody>
        </p:sp>
        <p:sp>
          <p:nvSpPr>
            <p:cNvPr id="39957" name="Line 45"/>
            <p:cNvSpPr>
              <a:spLocks noChangeShapeType="1"/>
            </p:cNvSpPr>
            <p:nvPr/>
          </p:nvSpPr>
          <p:spPr bwMode="auto">
            <a:xfrm>
              <a:off x="5940985" y="1905046"/>
              <a:ext cx="294715" cy="939754"/>
            </a:xfrm>
            <a:prstGeom prst="line">
              <a:avLst/>
            </a:prstGeom>
            <a:noFill/>
            <a:ln w="12700">
              <a:solidFill>
                <a:schemeClr val="tx1"/>
              </a:solidFill>
              <a:round/>
              <a:headEnd/>
              <a:tailEnd type="stealth" w="med" len="lg"/>
            </a:ln>
          </p:spPr>
          <p:txBody>
            <a:bodyPr wrap="none" anchor="ctr"/>
            <a:lstStyle/>
            <a:p>
              <a:endParaRPr lang="en-US"/>
            </a:p>
          </p:txBody>
        </p:sp>
        <p:sp>
          <p:nvSpPr>
            <p:cNvPr id="39958" name="Text Box 46"/>
            <p:cNvSpPr txBox="1">
              <a:spLocks noChangeArrowheads="1"/>
            </p:cNvSpPr>
            <p:nvPr/>
          </p:nvSpPr>
          <p:spPr bwMode="auto">
            <a:xfrm>
              <a:off x="1260416" y="3454498"/>
              <a:ext cx="1015068" cy="277009"/>
            </a:xfrm>
            <a:prstGeom prst="rect">
              <a:avLst/>
            </a:prstGeom>
            <a:noFill/>
            <a:ln w="9525">
              <a:noFill/>
              <a:miter lim="800000"/>
              <a:headEnd/>
              <a:tailEnd/>
            </a:ln>
          </p:spPr>
          <p:txBody>
            <a:bodyPr wrap="none">
              <a:spAutoFit/>
            </a:bodyPr>
            <a:lstStyle/>
            <a:p>
              <a:pPr algn="ctr"/>
              <a:r>
                <a:rPr lang="en-US" b="1"/>
                <a:t>DropSonde</a:t>
              </a:r>
            </a:p>
          </p:txBody>
        </p:sp>
        <p:sp>
          <p:nvSpPr>
            <p:cNvPr id="39959" name="Line 48"/>
            <p:cNvSpPr>
              <a:spLocks noChangeShapeType="1"/>
            </p:cNvSpPr>
            <p:nvPr/>
          </p:nvSpPr>
          <p:spPr bwMode="auto">
            <a:xfrm>
              <a:off x="8277909" y="2171756"/>
              <a:ext cx="17564" cy="757686"/>
            </a:xfrm>
            <a:prstGeom prst="line">
              <a:avLst/>
            </a:prstGeom>
            <a:noFill/>
            <a:ln w="12700">
              <a:solidFill>
                <a:schemeClr val="tx1"/>
              </a:solidFill>
              <a:round/>
              <a:headEnd/>
              <a:tailEnd type="stealth" w="med" len="lg"/>
            </a:ln>
          </p:spPr>
          <p:txBody>
            <a:bodyPr wrap="none" anchor="ctr"/>
            <a:lstStyle/>
            <a:p>
              <a:endParaRPr lang="en-US"/>
            </a:p>
          </p:txBody>
        </p:sp>
        <p:sp>
          <p:nvSpPr>
            <p:cNvPr id="39960" name="Text Box 49"/>
            <p:cNvSpPr txBox="1">
              <a:spLocks noChangeArrowheads="1"/>
            </p:cNvSpPr>
            <p:nvPr/>
          </p:nvSpPr>
          <p:spPr bwMode="auto">
            <a:xfrm>
              <a:off x="5369453" y="3606905"/>
              <a:ext cx="808273" cy="277009"/>
            </a:xfrm>
            <a:prstGeom prst="rect">
              <a:avLst/>
            </a:prstGeom>
            <a:noFill/>
            <a:ln w="9525">
              <a:noFill/>
              <a:miter lim="800000"/>
              <a:headEnd/>
              <a:tailEnd/>
            </a:ln>
          </p:spPr>
          <p:txBody>
            <a:bodyPr wrap="none">
              <a:spAutoFit/>
            </a:bodyPr>
            <a:lstStyle/>
            <a:p>
              <a:pPr algn="ctr"/>
              <a:r>
                <a:rPr lang="en-US" b="1"/>
                <a:t>HIWRAP</a:t>
              </a:r>
            </a:p>
          </p:txBody>
        </p:sp>
        <p:sp>
          <p:nvSpPr>
            <p:cNvPr id="39961" name="Text Box 50"/>
            <p:cNvSpPr txBox="1">
              <a:spLocks noChangeArrowheads="1"/>
            </p:cNvSpPr>
            <p:nvPr/>
          </p:nvSpPr>
          <p:spPr bwMode="auto">
            <a:xfrm>
              <a:off x="7896891" y="3352898"/>
              <a:ext cx="747355" cy="277009"/>
            </a:xfrm>
            <a:prstGeom prst="rect">
              <a:avLst/>
            </a:prstGeom>
            <a:noFill/>
            <a:ln w="9525">
              <a:noFill/>
              <a:miter lim="800000"/>
              <a:headEnd/>
              <a:tailEnd/>
            </a:ln>
          </p:spPr>
          <p:txBody>
            <a:bodyPr wrap="none">
              <a:spAutoFit/>
            </a:bodyPr>
            <a:lstStyle/>
            <a:p>
              <a:pPr algn="ctr"/>
              <a:r>
                <a:rPr lang="en-US" b="1"/>
                <a:t>HAMSR</a:t>
              </a:r>
            </a:p>
          </p:txBody>
        </p:sp>
        <p:sp>
          <p:nvSpPr>
            <p:cNvPr id="39962" name="Line 53"/>
            <p:cNvSpPr>
              <a:spLocks noChangeShapeType="1"/>
            </p:cNvSpPr>
            <p:nvPr/>
          </p:nvSpPr>
          <p:spPr bwMode="auto">
            <a:xfrm>
              <a:off x="2816629" y="1524032"/>
              <a:ext cx="304814" cy="228609"/>
            </a:xfrm>
            <a:prstGeom prst="line">
              <a:avLst/>
            </a:prstGeom>
            <a:noFill/>
            <a:ln w="12700">
              <a:solidFill>
                <a:schemeClr val="tx1"/>
              </a:solidFill>
              <a:round/>
              <a:headEnd/>
              <a:tailEnd type="stealth" w="med" len="lg"/>
            </a:ln>
          </p:spPr>
          <p:txBody>
            <a:bodyPr wrap="none" anchor="ctr"/>
            <a:lstStyle/>
            <a:p>
              <a:endParaRPr lang="en-US"/>
            </a:p>
          </p:txBody>
        </p:sp>
        <p:sp>
          <p:nvSpPr>
            <p:cNvPr id="39963" name="Line 55"/>
            <p:cNvSpPr>
              <a:spLocks noChangeShapeType="1"/>
            </p:cNvSpPr>
            <p:nvPr/>
          </p:nvSpPr>
          <p:spPr bwMode="auto">
            <a:xfrm flipH="1" flipV="1">
              <a:off x="2608909" y="3228346"/>
              <a:ext cx="201396" cy="143602"/>
            </a:xfrm>
            <a:prstGeom prst="line">
              <a:avLst/>
            </a:prstGeom>
            <a:noFill/>
            <a:ln w="12700">
              <a:solidFill>
                <a:schemeClr val="tx1"/>
              </a:solidFill>
              <a:round/>
              <a:headEnd/>
              <a:tailEnd type="stealth" w="med" len="lg"/>
            </a:ln>
          </p:spPr>
          <p:txBody>
            <a:bodyPr wrap="none" anchor="ctr"/>
            <a:lstStyle/>
            <a:p>
              <a:endParaRPr lang="en-US"/>
            </a:p>
          </p:txBody>
        </p:sp>
        <p:sp>
          <p:nvSpPr>
            <p:cNvPr id="39964" name="Line 57"/>
            <p:cNvSpPr>
              <a:spLocks noChangeShapeType="1"/>
            </p:cNvSpPr>
            <p:nvPr/>
          </p:nvSpPr>
          <p:spPr bwMode="auto">
            <a:xfrm flipH="1" flipV="1">
              <a:off x="7625334" y="3228346"/>
              <a:ext cx="319183" cy="296008"/>
            </a:xfrm>
            <a:prstGeom prst="line">
              <a:avLst/>
            </a:prstGeom>
            <a:noFill/>
            <a:ln w="12700">
              <a:solidFill>
                <a:schemeClr val="tx1"/>
              </a:solidFill>
              <a:round/>
              <a:headEnd/>
              <a:tailEnd type="stealth" w="med" len="lg"/>
            </a:ln>
          </p:spPr>
          <p:txBody>
            <a:bodyPr wrap="none" anchor="ctr"/>
            <a:lstStyle/>
            <a:p>
              <a:endParaRPr lang="en-US"/>
            </a:p>
          </p:txBody>
        </p:sp>
        <p:sp>
          <p:nvSpPr>
            <p:cNvPr id="39965" name="Line 58"/>
            <p:cNvSpPr>
              <a:spLocks noChangeShapeType="1"/>
            </p:cNvSpPr>
            <p:nvPr/>
          </p:nvSpPr>
          <p:spPr bwMode="auto">
            <a:xfrm flipV="1">
              <a:off x="4991683" y="3352800"/>
              <a:ext cx="62916" cy="222356"/>
            </a:xfrm>
            <a:prstGeom prst="line">
              <a:avLst/>
            </a:prstGeom>
            <a:noFill/>
            <a:ln w="12700">
              <a:solidFill>
                <a:schemeClr val="tx1"/>
              </a:solidFill>
              <a:round/>
              <a:headEnd/>
              <a:tailEnd type="stealth" w="med" len="lg"/>
            </a:ln>
          </p:spPr>
          <p:txBody>
            <a:bodyPr wrap="none" anchor="ctr"/>
            <a:lstStyle/>
            <a:p>
              <a:endParaRPr lang="en-US"/>
            </a:p>
          </p:txBody>
        </p:sp>
        <p:sp>
          <p:nvSpPr>
            <p:cNvPr id="39966" name="Line 60"/>
            <p:cNvSpPr>
              <a:spLocks noChangeShapeType="1"/>
            </p:cNvSpPr>
            <p:nvPr/>
          </p:nvSpPr>
          <p:spPr bwMode="auto">
            <a:xfrm flipH="1" flipV="1">
              <a:off x="1813464" y="3078891"/>
              <a:ext cx="2635" cy="375508"/>
            </a:xfrm>
            <a:prstGeom prst="line">
              <a:avLst/>
            </a:prstGeom>
            <a:noFill/>
            <a:ln w="12700">
              <a:solidFill>
                <a:schemeClr val="tx1"/>
              </a:solidFill>
              <a:round/>
              <a:headEnd/>
              <a:tailEnd type="stealth" w="med" len="lg"/>
            </a:ln>
          </p:spPr>
          <p:txBody>
            <a:bodyPr wrap="none" anchor="ctr"/>
            <a:lstStyle/>
            <a:p>
              <a:endParaRPr lang="en-US"/>
            </a:p>
          </p:txBody>
        </p:sp>
        <p:sp>
          <p:nvSpPr>
            <p:cNvPr id="39967" name="Line 63"/>
            <p:cNvSpPr>
              <a:spLocks noChangeShapeType="1"/>
            </p:cNvSpPr>
            <p:nvPr/>
          </p:nvSpPr>
          <p:spPr bwMode="auto">
            <a:xfrm flipH="1" flipV="1">
              <a:off x="5549900" y="3378200"/>
              <a:ext cx="76199" cy="266700"/>
            </a:xfrm>
            <a:prstGeom prst="line">
              <a:avLst/>
            </a:prstGeom>
            <a:noFill/>
            <a:ln w="12700">
              <a:solidFill>
                <a:schemeClr val="tx1"/>
              </a:solidFill>
              <a:round/>
              <a:headEnd/>
              <a:tailEnd type="stealth" w="med" len="lg"/>
            </a:ln>
          </p:spPr>
          <p:txBody>
            <a:bodyPr wrap="none" anchor="ctr"/>
            <a:lstStyle/>
            <a:p>
              <a:endParaRPr lang="en-US"/>
            </a:p>
          </p:txBody>
        </p:sp>
        <p:sp>
          <p:nvSpPr>
            <p:cNvPr id="39968" name="Text Box 41"/>
            <p:cNvSpPr txBox="1">
              <a:spLocks noChangeArrowheads="1"/>
            </p:cNvSpPr>
            <p:nvPr/>
          </p:nvSpPr>
          <p:spPr bwMode="auto">
            <a:xfrm>
              <a:off x="7537545" y="1714538"/>
              <a:ext cx="1327608" cy="461665"/>
            </a:xfrm>
            <a:prstGeom prst="rect">
              <a:avLst/>
            </a:prstGeom>
            <a:noFill/>
            <a:ln w="9525">
              <a:noFill/>
              <a:miter lim="800000"/>
              <a:headEnd/>
              <a:tailEnd/>
            </a:ln>
          </p:spPr>
          <p:txBody>
            <a:bodyPr wrap="none">
              <a:spAutoFit/>
            </a:bodyPr>
            <a:lstStyle/>
            <a:p>
              <a:pPr algn="ctr"/>
              <a:r>
                <a:rPr lang="en-US" b="1">
                  <a:solidFill>
                    <a:srgbClr val="0066FF"/>
                  </a:solidFill>
                </a:rPr>
                <a:t>2-Cameras, and</a:t>
              </a:r>
            </a:p>
            <a:p>
              <a:pPr algn="ctr"/>
              <a:r>
                <a:rPr lang="en-US" b="1">
                  <a:solidFill>
                    <a:srgbClr val="0066FF"/>
                  </a:solidFill>
                </a:rPr>
                <a:t>Storm Scope</a:t>
              </a:r>
            </a:p>
          </p:txBody>
        </p:sp>
        <p:sp>
          <p:nvSpPr>
            <p:cNvPr id="39969" name="Text Box 41"/>
            <p:cNvSpPr txBox="1">
              <a:spLocks noChangeArrowheads="1"/>
            </p:cNvSpPr>
            <p:nvPr/>
          </p:nvSpPr>
          <p:spPr bwMode="auto">
            <a:xfrm>
              <a:off x="2346712" y="1282724"/>
              <a:ext cx="790188" cy="276999"/>
            </a:xfrm>
            <a:prstGeom prst="rect">
              <a:avLst/>
            </a:prstGeom>
            <a:noFill/>
            <a:ln w="9525">
              <a:noFill/>
              <a:miter lim="800000"/>
              <a:headEnd/>
              <a:tailEnd/>
            </a:ln>
          </p:spPr>
          <p:txBody>
            <a:bodyPr>
              <a:spAutoFit/>
            </a:bodyPr>
            <a:lstStyle/>
            <a:p>
              <a:pPr algn="ctr"/>
              <a:r>
                <a:rPr lang="en-US" b="1"/>
                <a:t>LIP (1,2)</a:t>
              </a:r>
            </a:p>
          </p:txBody>
        </p:sp>
        <p:sp>
          <p:nvSpPr>
            <p:cNvPr id="39970" name="Text Box 41"/>
            <p:cNvSpPr txBox="1">
              <a:spLocks noChangeArrowheads="1"/>
            </p:cNvSpPr>
            <p:nvPr/>
          </p:nvSpPr>
          <p:spPr bwMode="auto">
            <a:xfrm>
              <a:off x="4480498" y="3543405"/>
              <a:ext cx="675701" cy="276999"/>
            </a:xfrm>
            <a:prstGeom prst="rect">
              <a:avLst/>
            </a:prstGeom>
            <a:noFill/>
            <a:ln w="9525">
              <a:noFill/>
              <a:miter lim="800000"/>
              <a:headEnd/>
              <a:tailEnd/>
            </a:ln>
          </p:spPr>
          <p:txBody>
            <a:bodyPr>
              <a:spAutoFit/>
            </a:bodyPr>
            <a:lstStyle/>
            <a:p>
              <a:pPr algn="ctr"/>
              <a:r>
                <a:rPr lang="en-US" b="1"/>
                <a:t>LIP (6)</a:t>
              </a:r>
            </a:p>
          </p:txBody>
        </p:sp>
        <p:sp>
          <p:nvSpPr>
            <p:cNvPr id="39971" name="Text Box 46"/>
            <p:cNvSpPr txBox="1">
              <a:spLocks noChangeArrowheads="1"/>
            </p:cNvSpPr>
            <p:nvPr/>
          </p:nvSpPr>
          <p:spPr bwMode="auto">
            <a:xfrm>
              <a:off x="2638847" y="3352898"/>
              <a:ext cx="633985" cy="277009"/>
            </a:xfrm>
            <a:prstGeom prst="rect">
              <a:avLst/>
            </a:prstGeom>
            <a:noFill/>
            <a:ln w="9525">
              <a:noFill/>
              <a:miter lim="800000"/>
              <a:headEnd/>
              <a:tailEnd/>
            </a:ln>
          </p:spPr>
          <p:txBody>
            <a:bodyPr wrap="none">
              <a:spAutoFit/>
            </a:bodyPr>
            <a:lstStyle/>
            <a:p>
              <a:pPr algn="ctr"/>
              <a:r>
                <a:rPr lang="en-US" b="1">
                  <a:solidFill>
                    <a:srgbClr val="0066FF"/>
                  </a:solidFill>
                </a:rPr>
                <a:t>HDVis</a:t>
              </a:r>
            </a:p>
          </p:txBody>
        </p:sp>
        <p:sp>
          <p:nvSpPr>
            <p:cNvPr id="39972" name="Line 58"/>
            <p:cNvSpPr>
              <a:spLocks noChangeShapeType="1"/>
            </p:cNvSpPr>
            <p:nvPr/>
          </p:nvSpPr>
          <p:spPr bwMode="auto">
            <a:xfrm flipV="1">
              <a:off x="927100" y="3035300"/>
              <a:ext cx="190500" cy="222250"/>
            </a:xfrm>
            <a:prstGeom prst="line">
              <a:avLst/>
            </a:prstGeom>
            <a:noFill/>
            <a:ln w="12700">
              <a:solidFill>
                <a:schemeClr val="tx1"/>
              </a:solidFill>
              <a:round/>
              <a:headEnd/>
              <a:tailEnd type="stealth" w="med" len="lg"/>
            </a:ln>
          </p:spPr>
          <p:txBody>
            <a:bodyPr wrap="none" anchor="ctr"/>
            <a:lstStyle/>
            <a:p>
              <a:endParaRPr lang="en-US"/>
            </a:p>
          </p:txBody>
        </p:sp>
        <p:sp>
          <p:nvSpPr>
            <p:cNvPr id="39973" name="Text Box 41"/>
            <p:cNvSpPr txBox="1">
              <a:spLocks noChangeArrowheads="1"/>
            </p:cNvSpPr>
            <p:nvPr/>
          </p:nvSpPr>
          <p:spPr bwMode="auto">
            <a:xfrm>
              <a:off x="520701" y="3263900"/>
              <a:ext cx="736600" cy="276999"/>
            </a:xfrm>
            <a:prstGeom prst="rect">
              <a:avLst/>
            </a:prstGeom>
            <a:noFill/>
            <a:ln w="9525">
              <a:noFill/>
              <a:miter lim="800000"/>
              <a:headEnd/>
              <a:tailEnd/>
            </a:ln>
          </p:spPr>
          <p:txBody>
            <a:bodyPr>
              <a:spAutoFit/>
            </a:bodyPr>
            <a:lstStyle/>
            <a:p>
              <a:pPr algn="ctr"/>
              <a:r>
                <a:rPr lang="en-US" b="1"/>
                <a:t>LIP (5)</a:t>
              </a:r>
            </a:p>
          </p:txBody>
        </p:sp>
        <p:sp>
          <p:nvSpPr>
            <p:cNvPr id="39974" name="Line 53"/>
            <p:cNvSpPr>
              <a:spLocks noChangeShapeType="1"/>
            </p:cNvSpPr>
            <p:nvPr/>
          </p:nvSpPr>
          <p:spPr bwMode="auto">
            <a:xfrm flipH="1">
              <a:off x="2235200" y="1524000"/>
              <a:ext cx="339725" cy="228600"/>
            </a:xfrm>
            <a:prstGeom prst="line">
              <a:avLst/>
            </a:prstGeom>
            <a:noFill/>
            <a:ln w="12700">
              <a:solidFill>
                <a:schemeClr val="tx1"/>
              </a:solidFill>
              <a:round/>
              <a:headEnd/>
              <a:tailEnd type="stealth" w="med" len="lg"/>
            </a:ln>
          </p:spPr>
          <p:txBody>
            <a:bodyPr wrap="none" anchor="ctr"/>
            <a:lstStyle/>
            <a:p>
              <a:endParaRPr lang="en-US"/>
            </a:p>
          </p:txBody>
        </p:sp>
        <p:sp>
          <p:nvSpPr>
            <p:cNvPr id="39975" name="Text Box 46"/>
            <p:cNvSpPr txBox="1">
              <a:spLocks noChangeArrowheads="1"/>
            </p:cNvSpPr>
            <p:nvPr/>
          </p:nvSpPr>
          <p:spPr bwMode="auto">
            <a:xfrm>
              <a:off x="4257442" y="1651098"/>
              <a:ext cx="1003608" cy="461665"/>
            </a:xfrm>
            <a:prstGeom prst="rect">
              <a:avLst/>
            </a:prstGeom>
            <a:noFill/>
            <a:ln w="9525">
              <a:noFill/>
              <a:miter lim="800000"/>
              <a:headEnd/>
              <a:tailEnd/>
            </a:ln>
          </p:spPr>
          <p:txBody>
            <a:bodyPr wrap="none">
              <a:spAutoFit/>
            </a:bodyPr>
            <a:lstStyle/>
            <a:p>
              <a:pPr algn="ctr"/>
              <a:r>
                <a:rPr lang="en-US" b="1">
                  <a:solidFill>
                    <a:srgbClr val="0066FF"/>
                  </a:solidFill>
                </a:rPr>
                <a:t>Turbulence</a:t>
              </a:r>
              <a:br>
                <a:rPr lang="en-US" b="1">
                  <a:solidFill>
                    <a:srgbClr val="0066FF"/>
                  </a:solidFill>
                </a:rPr>
              </a:br>
              <a:r>
                <a:rPr lang="en-US" b="1">
                  <a:solidFill>
                    <a:srgbClr val="0066FF"/>
                  </a:solidFill>
                </a:rPr>
                <a:t>Sensors</a:t>
              </a:r>
            </a:p>
          </p:txBody>
        </p:sp>
        <p:sp>
          <p:nvSpPr>
            <p:cNvPr id="39976" name="Line 45"/>
            <p:cNvSpPr>
              <a:spLocks noChangeShapeType="1"/>
            </p:cNvSpPr>
            <p:nvPr/>
          </p:nvSpPr>
          <p:spPr bwMode="auto">
            <a:xfrm>
              <a:off x="4851401" y="2095500"/>
              <a:ext cx="431800" cy="825500"/>
            </a:xfrm>
            <a:prstGeom prst="line">
              <a:avLst/>
            </a:prstGeom>
            <a:noFill/>
            <a:ln w="12700">
              <a:solidFill>
                <a:schemeClr val="tx1"/>
              </a:solidFill>
              <a:round/>
              <a:headEnd/>
              <a:tailEnd type="stealth" w="med" len="lg"/>
            </a:ln>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27025"/>
            <a:ext cx="6769100" cy="571500"/>
          </a:xfrm>
        </p:spPr>
        <p:txBody>
          <a:bodyPr/>
          <a:lstStyle/>
          <a:p>
            <a:r>
              <a:rPr lang="en-US" sz="3600" dirty="0" smtClean="0"/>
              <a:t>Flight Tracks in Hurricane Earl</a:t>
            </a:r>
            <a:endParaRPr lang="en-US" sz="3600" dirty="0"/>
          </a:p>
        </p:txBody>
      </p:sp>
      <p:sp>
        <p:nvSpPr>
          <p:cNvPr id="4" name="Footer Placeholder 3"/>
          <p:cNvSpPr>
            <a:spLocks noGrp="1"/>
          </p:cNvSpPr>
          <p:nvPr>
            <p:ph type="ftr" sz="quarter" idx="11"/>
          </p:nvPr>
        </p:nvSpPr>
        <p:spPr/>
        <p:txBody>
          <a:bodyPr/>
          <a:lstStyle/>
          <a:p>
            <a:pPr>
              <a:defRPr/>
            </a:pPr>
            <a:fld id="{086131DA-3BB0-454C-9058-138AA96A4692}" type="slidenum">
              <a:rPr lang="en-US" smtClean="0"/>
              <a:pPr>
                <a:defRPr/>
              </a:pPr>
              <a:t>8</a:t>
            </a:fld>
            <a:endParaRPr lang="en-US"/>
          </a:p>
        </p:txBody>
      </p:sp>
      <p:pic>
        <p:nvPicPr>
          <p:cNvPr id="5" name="Picture 4" descr="grip_earl_flights.tiff"/>
          <p:cNvPicPr>
            <a:picLocks noChangeAspect="1"/>
          </p:cNvPicPr>
          <p:nvPr/>
        </p:nvPicPr>
        <p:blipFill>
          <a:blip r:embed="rId2"/>
          <a:srcRect l="17222" t="13096" r="8333" b="23553"/>
          <a:stretch>
            <a:fillRect/>
          </a:stretch>
        </p:blipFill>
        <p:spPr>
          <a:xfrm>
            <a:off x="3908" y="1333500"/>
            <a:ext cx="9140092" cy="5320352"/>
          </a:xfrm>
          <a:prstGeom prst="rect">
            <a:avLst/>
          </a:prstGeom>
        </p:spPr>
      </p:pic>
      <p:sp>
        <p:nvSpPr>
          <p:cNvPr id="6" name="TextBox 5"/>
          <p:cNvSpPr txBox="1"/>
          <p:nvPr/>
        </p:nvSpPr>
        <p:spPr>
          <a:xfrm>
            <a:off x="5762625" y="1511300"/>
            <a:ext cx="3147842" cy="1631216"/>
          </a:xfrm>
          <a:prstGeom prst="rect">
            <a:avLst/>
          </a:prstGeom>
          <a:solidFill>
            <a:srgbClr val="FFFFFF"/>
          </a:solidFill>
        </p:spPr>
        <p:txBody>
          <a:bodyPr wrap="none" rtlCol="0">
            <a:spAutoFit/>
          </a:bodyPr>
          <a:lstStyle/>
          <a:p>
            <a:r>
              <a:rPr lang="en-US" sz="2000" dirty="0" smtClean="0">
                <a:solidFill>
                  <a:schemeClr val="accent2"/>
                </a:solidFill>
              </a:rPr>
              <a:t>Green-NASA DC-8</a:t>
            </a:r>
          </a:p>
          <a:p>
            <a:r>
              <a:rPr lang="en-US" sz="2000" dirty="0" smtClean="0">
                <a:solidFill>
                  <a:schemeClr val="accent2"/>
                </a:solidFill>
              </a:rPr>
              <a:t>Purple-NASA WB57</a:t>
            </a:r>
          </a:p>
          <a:p>
            <a:r>
              <a:rPr lang="en-US" sz="2000" dirty="0" smtClean="0">
                <a:solidFill>
                  <a:schemeClr val="accent2"/>
                </a:solidFill>
              </a:rPr>
              <a:t>Orange-NASA Global Hawk</a:t>
            </a:r>
          </a:p>
          <a:p>
            <a:r>
              <a:rPr lang="en-US" sz="2000" dirty="0" smtClean="0">
                <a:solidFill>
                  <a:schemeClr val="accent2"/>
                </a:solidFill>
              </a:rPr>
              <a:t>Yellow-NOAA G-IV</a:t>
            </a:r>
          </a:p>
          <a:p>
            <a:r>
              <a:rPr lang="en-US" sz="2000" dirty="0" smtClean="0">
                <a:solidFill>
                  <a:schemeClr val="accent2"/>
                </a:solidFill>
              </a:rPr>
              <a:t>Blue-NOAA P-3</a:t>
            </a:r>
            <a:endParaRPr lang="en-US" sz="2000" dirty="0">
              <a:solidFill>
                <a:schemeClr val="accent2"/>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27025"/>
            <a:ext cx="7010400" cy="571500"/>
          </a:xfrm>
        </p:spPr>
        <p:txBody>
          <a:bodyPr/>
          <a:lstStyle/>
          <a:p>
            <a:r>
              <a:rPr lang="en-US" sz="3600" dirty="0" smtClean="0"/>
              <a:t>Flight Tracks Into Hurricane Karl</a:t>
            </a:r>
            <a:endParaRPr lang="en-US" sz="3600" dirty="0"/>
          </a:p>
        </p:txBody>
      </p:sp>
      <p:sp>
        <p:nvSpPr>
          <p:cNvPr id="5" name="Footer Placeholder 4"/>
          <p:cNvSpPr>
            <a:spLocks noGrp="1"/>
          </p:cNvSpPr>
          <p:nvPr>
            <p:ph type="ftr" sz="quarter" idx="11"/>
          </p:nvPr>
        </p:nvSpPr>
        <p:spPr/>
        <p:txBody>
          <a:bodyPr/>
          <a:lstStyle/>
          <a:p>
            <a:pPr>
              <a:defRPr/>
            </a:pPr>
            <a:fld id="{E56F5AA0-476D-49B2-9F99-E40ECD4C5D22}" type="slidenum">
              <a:rPr lang="en-US" smtClean="0"/>
              <a:pPr>
                <a:defRPr/>
              </a:pPr>
              <a:t>9</a:t>
            </a:fld>
            <a:endParaRPr lang="en-US"/>
          </a:p>
        </p:txBody>
      </p:sp>
      <p:pic>
        <p:nvPicPr>
          <p:cNvPr id="6" name="Picture 5" descr="grip_karl_flights2.tiff"/>
          <p:cNvPicPr>
            <a:picLocks noChangeAspect="1"/>
          </p:cNvPicPr>
          <p:nvPr/>
        </p:nvPicPr>
        <p:blipFill>
          <a:blip r:embed="rId3"/>
          <a:srcRect l="14587" t="18136"/>
          <a:stretch>
            <a:fillRect/>
          </a:stretch>
        </p:blipFill>
        <p:spPr>
          <a:xfrm>
            <a:off x="571500" y="1151640"/>
            <a:ext cx="8051799" cy="5517339"/>
          </a:xfrm>
          <a:prstGeom prst="rect">
            <a:avLst/>
          </a:prstGeom>
        </p:spPr>
      </p:pic>
      <p:grpSp>
        <p:nvGrpSpPr>
          <p:cNvPr id="24" name="Group 23"/>
          <p:cNvGrpSpPr/>
          <p:nvPr/>
        </p:nvGrpSpPr>
        <p:grpSpPr>
          <a:xfrm>
            <a:off x="1905000" y="3136900"/>
            <a:ext cx="7239000" cy="3721100"/>
            <a:chOff x="1905000" y="3136900"/>
            <a:chExt cx="7239000" cy="3721100"/>
          </a:xfrm>
        </p:grpSpPr>
        <p:grpSp>
          <p:nvGrpSpPr>
            <p:cNvPr id="17" name="Group 16"/>
            <p:cNvGrpSpPr/>
            <p:nvPr/>
          </p:nvGrpSpPr>
          <p:grpSpPr>
            <a:xfrm>
              <a:off x="4813300" y="3670300"/>
              <a:ext cx="4318000" cy="3136900"/>
              <a:chOff x="4357688" y="3200400"/>
              <a:chExt cx="4773612" cy="3606800"/>
            </a:xfrm>
          </p:grpSpPr>
          <p:pic>
            <p:nvPicPr>
              <p:cNvPr id="8" name="Picture 20" descr="Karl - 5 in a row.JPG"/>
              <p:cNvPicPr>
                <a:picLocks noChangeAspect="1"/>
              </p:cNvPicPr>
              <p:nvPr/>
            </p:nvPicPr>
            <p:blipFill>
              <a:blip r:embed="rId4"/>
              <a:srcRect/>
              <a:stretch>
                <a:fillRect/>
              </a:stretch>
            </p:blipFill>
            <p:spPr bwMode="auto">
              <a:xfrm>
                <a:off x="4357688" y="3200400"/>
                <a:ext cx="4773612" cy="3606800"/>
              </a:xfrm>
              <a:prstGeom prst="rect">
                <a:avLst/>
              </a:prstGeom>
              <a:noFill/>
              <a:ln w="9525">
                <a:noFill/>
                <a:miter lim="800000"/>
                <a:headEnd/>
                <a:tailEnd/>
              </a:ln>
            </p:spPr>
          </p:pic>
          <p:sp>
            <p:nvSpPr>
              <p:cNvPr id="9" name="Freeform 8"/>
              <p:cNvSpPr>
                <a:spLocks noChangeArrowheads="1"/>
              </p:cNvSpPr>
              <p:nvPr/>
            </p:nvSpPr>
            <p:spPr bwMode="auto">
              <a:xfrm>
                <a:off x="5059363" y="3222625"/>
                <a:ext cx="1511300" cy="2909888"/>
              </a:xfrm>
              <a:custGeom>
                <a:avLst/>
                <a:gdLst>
                  <a:gd name="T0" fmla="*/ 531974 w 2539914"/>
                  <a:gd name="T1" fmla="*/ 0 h 4056237"/>
                  <a:gd name="T2" fmla="*/ 534568 w 2539914"/>
                  <a:gd name="T3" fmla="*/ 51353 h 4056237"/>
                  <a:gd name="T4" fmla="*/ 10380 w 2539914"/>
                  <a:gd name="T5" fmla="*/ 800035 h 4056237"/>
                  <a:gd name="T6" fmla="*/ 0 w 2539914"/>
                  <a:gd name="T7" fmla="*/ 840577 h 4056237"/>
                  <a:gd name="T8" fmla="*/ 36330 w 2539914"/>
                  <a:gd name="T9" fmla="*/ 848686 h 4056237"/>
                  <a:gd name="T10" fmla="*/ 430769 w 2539914"/>
                  <a:gd name="T11" fmla="*/ 889228 h 4056237"/>
                  <a:gd name="T12" fmla="*/ 0 60000 65536"/>
                  <a:gd name="T13" fmla="*/ 0 60000 65536"/>
                  <a:gd name="T14" fmla="*/ 0 60000 65536"/>
                  <a:gd name="T15" fmla="*/ 0 60000 65536"/>
                  <a:gd name="T16" fmla="*/ 0 60000 65536"/>
                  <a:gd name="T17" fmla="*/ 0 60000 65536"/>
                  <a:gd name="T18" fmla="*/ 0 w 2539914"/>
                  <a:gd name="T19" fmla="*/ 0 h 4056237"/>
                  <a:gd name="T20" fmla="*/ 2539914 w 2539914"/>
                  <a:gd name="T21" fmla="*/ 4056237 h 4056237"/>
                </a:gdLst>
                <a:ahLst/>
                <a:cxnLst>
                  <a:cxn ang="T12">
                    <a:pos x="T0" y="T1"/>
                  </a:cxn>
                  <a:cxn ang="T13">
                    <a:pos x="T2" y="T3"/>
                  </a:cxn>
                  <a:cxn ang="T14">
                    <a:pos x="T4" y="T5"/>
                  </a:cxn>
                  <a:cxn ang="T15">
                    <a:pos x="T6" y="T7"/>
                  </a:cxn>
                  <a:cxn ang="T16">
                    <a:pos x="T8" y="T9"/>
                  </a:cxn>
                  <a:cxn ang="T17">
                    <a:pos x="T10" y="T11"/>
                  </a:cxn>
                </a:cxnLst>
                <a:rect l="T18" t="T19" r="T20" b="T21"/>
                <a:pathLst>
                  <a:path w="2539914" h="4056237">
                    <a:moveTo>
                      <a:pt x="2527585" y="0"/>
                    </a:moveTo>
                    <a:lnTo>
                      <a:pt x="2539914" y="234250"/>
                    </a:lnTo>
                    <a:lnTo>
                      <a:pt x="49319" y="3649380"/>
                    </a:lnTo>
                    <a:lnTo>
                      <a:pt x="0" y="3834315"/>
                    </a:lnTo>
                    <a:lnTo>
                      <a:pt x="172616" y="3871302"/>
                    </a:lnTo>
                    <a:lnTo>
                      <a:pt x="2046727" y="4056237"/>
                    </a:lnTo>
                  </a:path>
                </a:pathLst>
              </a:custGeom>
              <a:noFill/>
              <a:ln w="25400">
                <a:solidFill>
                  <a:srgbClr val="660066"/>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Times New Roman" charset="0"/>
                  <a:ea typeface="ＭＳ Ｐゴシック" pitchFamily="34" charset="-128"/>
                </a:endParaRPr>
              </a:p>
            </p:txBody>
          </p:sp>
          <p:cxnSp>
            <p:nvCxnSpPr>
              <p:cNvPr id="10" name="Straight Connector 9"/>
              <p:cNvCxnSpPr>
                <a:cxnSpLocks noChangeShapeType="1"/>
              </p:cNvCxnSpPr>
              <p:nvPr/>
            </p:nvCxnSpPr>
            <p:spPr bwMode="auto">
              <a:xfrm rot="10800000" flipV="1">
                <a:off x="6672263" y="3222625"/>
                <a:ext cx="806450" cy="860425"/>
              </a:xfrm>
              <a:prstGeom prst="line">
                <a:avLst/>
              </a:prstGeom>
              <a:noFill/>
              <a:ln w="25400">
                <a:solidFill>
                  <a:srgbClr val="262699"/>
                </a:solidFill>
                <a:round/>
                <a:headEnd/>
                <a:tailEnd/>
              </a:ln>
              <a:effectLst>
                <a:outerShdw dist="20000" dir="5400000" rotWithShape="0">
                  <a:srgbClr val="808080">
                    <a:alpha val="37999"/>
                  </a:srgbClr>
                </a:outerShdw>
              </a:effectLst>
            </p:spPr>
          </p:cxnSp>
          <p:sp>
            <p:nvSpPr>
              <p:cNvPr id="11" name="Freeform 10"/>
              <p:cNvSpPr>
                <a:spLocks noChangeArrowheads="1"/>
              </p:cNvSpPr>
              <p:nvPr/>
            </p:nvSpPr>
            <p:spPr bwMode="auto">
              <a:xfrm>
                <a:off x="7105650" y="3206750"/>
                <a:ext cx="1935163" cy="2016125"/>
              </a:xfrm>
              <a:custGeom>
                <a:avLst/>
                <a:gdLst>
                  <a:gd name="T0" fmla="*/ 173716 w 3255036"/>
                  <a:gd name="T1" fmla="*/ 0 h 2811009"/>
                  <a:gd name="T2" fmla="*/ 186680 w 3255036"/>
                  <a:gd name="T3" fmla="*/ 48654 h 2811009"/>
                  <a:gd name="T4" fmla="*/ 202237 w 3255036"/>
                  <a:gd name="T5" fmla="*/ 48654 h 2811009"/>
                  <a:gd name="T6" fmla="*/ 588561 w 3255036"/>
                  <a:gd name="T7" fmla="*/ 2703 h 2811009"/>
                  <a:gd name="T8" fmla="*/ 684494 w 3255036"/>
                  <a:gd name="T9" fmla="*/ 70278 h 2811009"/>
                  <a:gd name="T10" fmla="*/ 0 w 3255036"/>
                  <a:gd name="T11" fmla="*/ 489244 h 2811009"/>
                  <a:gd name="T12" fmla="*/ 5185 w 3255036"/>
                  <a:gd name="T13" fmla="*/ 616285 h 2811009"/>
                  <a:gd name="T14" fmla="*/ 5185 w 3255036"/>
                  <a:gd name="T15" fmla="*/ 616285 h 2811009"/>
                  <a:gd name="T16" fmla="*/ 0 60000 65536"/>
                  <a:gd name="T17" fmla="*/ 0 60000 65536"/>
                  <a:gd name="T18" fmla="*/ 0 60000 65536"/>
                  <a:gd name="T19" fmla="*/ 0 60000 65536"/>
                  <a:gd name="T20" fmla="*/ 0 60000 65536"/>
                  <a:gd name="T21" fmla="*/ 0 60000 65536"/>
                  <a:gd name="T22" fmla="*/ 0 60000 65536"/>
                  <a:gd name="T23" fmla="*/ 0 60000 65536"/>
                  <a:gd name="T24" fmla="*/ 0 w 3255036"/>
                  <a:gd name="T25" fmla="*/ 0 h 2811009"/>
                  <a:gd name="T26" fmla="*/ 3255036 w 3255036"/>
                  <a:gd name="T27" fmla="*/ 2811009 h 28110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55036" h="2811009">
                    <a:moveTo>
                      <a:pt x="826089" y="0"/>
                    </a:moveTo>
                    <a:lnTo>
                      <a:pt x="887737" y="221921"/>
                    </a:lnTo>
                    <a:lnTo>
                      <a:pt x="961715" y="221921"/>
                    </a:lnTo>
                    <a:lnTo>
                      <a:pt x="2798838" y="12329"/>
                    </a:lnTo>
                    <a:lnTo>
                      <a:pt x="3255036" y="320553"/>
                    </a:lnTo>
                    <a:lnTo>
                      <a:pt x="0" y="2231547"/>
                    </a:lnTo>
                    <a:lnTo>
                      <a:pt x="24660" y="2811009"/>
                    </a:lnTo>
                  </a:path>
                </a:pathLst>
              </a:custGeom>
              <a:noFill/>
              <a:ln w="25400">
                <a:solidFill>
                  <a:srgbClr val="FFFF00"/>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Times New Roman" charset="0"/>
                  <a:ea typeface="ＭＳ Ｐゴシック" pitchFamily="34" charset="-128"/>
                </a:endParaRPr>
              </a:p>
            </p:txBody>
          </p:sp>
          <p:sp>
            <p:nvSpPr>
              <p:cNvPr id="12" name="Freeform 11"/>
              <p:cNvSpPr>
                <a:spLocks noChangeArrowheads="1"/>
              </p:cNvSpPr>
              <p:nvPr/>
            </p:nvSpPr>
            <p:spPr bwMode="auto">
              <a:xfrm>
                <a:off x="5778500" y="3216275"/>
                <a:ext cx="1033463" cy="2670175"/>
              </a:xfrm>
              <a:custGeom>
                <a:avLst/>
                <a:gdLst>
                  <a:gd name="T0" fmla="*/ 31111 w 1738485"/>
                  <a:gd name="T1" fmla="*/ 0 h 3723354"/>
                  <a:gd name="T2" fmla="*/ 38889 w 1738485"/>
                  <a:gd name="T3" fmla="*/ 35124 h 3723354"/>
                  <a:gd name="T4" fmla="*/ 0 w 1738485"/>
                  <a:gd name="T5" fmla="*/ 791627 h 3723354"/>
                  <a:gd name="T6" fmla="*/ 18377 w 1738485"/>
                  <a:gd name="T7" fmla="*/ 815942 h 3723354"/>
                  <a:gd name="T8" fmla="*/ 33703 w 1738485"/>
                  <a:gd name="T9" fmla="*/ 813241 h 3723354"/>
                  <a:gd name="T10" fmla="*/ 308514 w 1738485"/>
                  <a:gd name="T11" fmla="*/ 715976 h 3723354"/>
                  <a:gd name="T12" fmla="*/ 355181 w 1738485"/>
                  <a:gd name="T13" fmla="*/ 713274 h 3723354"/>
                  <a:gd name="T14" fmla="*/ 365551 w 1738485"/>
                  <a:gd name="T15" fmla="*/ 734889 h 3723354"/>
                  <a:gd name="T16" fmla="*/ 362958 w 1738485"/>
                  <a:gd name="T17" fmla="*/ 759204 h 3723354"/>
                  <a:gd name="T18" fmla="*/ 318885 w 1738485"/>
                  <a:gd name="T19" fmla="*/ 772714 h 3723354"/>
                  <a:gd name="T20" fmla="*/ 318885 w 1738485"/>
                  <a:gd name="T21" fmla="*/ 772714 h 3723354"/>
                  <a:gd name="T22" fmla="*/ 277404 w 1738485"/>
                  <a:gd name="T23" fmla="*/ 753801 h 3723354"/>
                  <a:gd name="T24" fmla="*/ 259256 w 1738485"/>
                  <a:gd name="T25" fmla="*/ 740292 h 3723354"/>
                  <a:gd name="T26" fmla="*/ 259256 w 1738485"/>
                  <a:gd name="T27" fmla="*/ 740292 h 37233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38485"/>
                  <a:gd name="T43" fmla="*/ 0 h 3723354"/>
                  <a:gd name="T44" fmla="*/ 1738485 w 1738485"/>
                  <a:gd name="T45" fmla="*/ 3723354 h 37233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38485" h="3723354">
                    <a:moveTo>
                      <a:pt x="147956" y="0"/>
                    </a:moveTo>
                    <a:lnTo>
                      <a:pt x="184945" y="160277"/>
                    </a:lnTo>
                    <a:lnTo>
                      <a:pt x="0" y="3612393"/>
                    </a:lnTo>
                    <a:lnTo>
                      <a:pt x="87395" y="3723354"/>
                    </a:lnTo>
                    <a:lnTo>
                      <a:pt x="160286" y="3711025"/>
                    </a:lnTo>
                    <a:lnTo>
                      <a:pt x="1467232" y="3267182"/>
                    </a:lnTo>
                    <a:lnTo>
                      <a:pt x="1689166" y="3254853"/>
                    </a:lnTo>
                    <a:lnTo>
                      <a:pt x="1738485" y="3353485"/>
                    </a:lnTo>
                    <a:lnTo>
                      <a:pt x="1726155" y="3464446"/>
                    </a:lnTo>
                    <a:cubicBezTo>
                      <a:pt x="1617446" y="3555031"/>
                      <a:pt x="1684275" y="3526090"/>
                      <a:pt x="1516551" y="3526090"/>
                    </a:cubicBezTo>
                    <a:lnTo>
                      <a:pt x="1319276" y="3439788"/>
                    </a:lnTo>
                    <a:lnTo>
                      <a:pt x="1232968" y="3378143"/>
                    </a:lnTo>
                  </a:path>
                </a:pathLst>
              </a:custGeom>
              <a:noFill/>
              <a:ln w="25400">
                <a:solidFill>
                  <a:srgbClr val="FF6600"/>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Times New Roman" charset="0"/>
                  <a:ea typeface="ＭＳ Ｐゴシック" pitchFamily="34" charset="-128"/>
                </a:endParaRPr>
              </a:p>
            </p:txBody>
          </p:sp>
          <p:sp>
            <p:nvSpPr>
              <p:cNvPr id="13" name="Freeform 12"/>
              <p:cNvSpPr>
                <a:spLocks noChangeArrowheads="1"/>
              </p:cNvSpPr>
              <p:nvPr/>
            </p:nvSpPr>
            <p:spPr bwMode="auto">
              <a:xfrm>
                <a:off x="5857875" y="3268663"/>
                <a:ext cx="1312863" cy="3016250"/>
              </a:xfrm>
              <a:custGeom>
                <a:avLst/>
                <a:gdLst>
                  <a:gd name="T0" fmla="*/ 33726 w 2207013"/>
                  <a:gd name="T1" fmla="*/ 0 h 4204185"/>
                  <a:gd name="T2" fmla="*/ 36320 w 2207013"/>
                  <a:gd name="T3" fmla="*/ 35132 h 4204185"/>
                  <a:gd name="T4" fmla="*/ 57074 w 2207013"/>
                  <a:gd name="T5" fmla="*/ 56752 h 4204185"/>
                  <a:gd name="T6" fmla="*/ 62263 w 2207013"/>
                  <a:gd name="T7" fmla="*/ 67561 h 4204185"/>
                  <a:gd name="T8" fmla="*/ 70046 w 2207013"/>
                  <a:gd name="T9" fmla="*/ 67561 h 4204185"/>
                  <a:gd name="T10" fmla="*/ 0 w 2207013"/>
                  <a:gd name="T11" fmla="*/ 864790 h 4204185"/>
                  <a:gd name="T12" fmla="*/ 12972 w 2207013"/>
                  <a:gd name="T13" fmla="*/ 902625 h 4204185"/>
                  <a:gd name="T14" fmla="*/ 41509 w 2207013"/>
                  <a:gd name="T15" fmla="*/ 921542 h 4204185"/>
                  <a:gd name="T16" fmla="*/ 103772 w 2207013"/>
                  <a:gd name="T17" fmla="*/ 902625 h 4204185"/>
                  <a:gd name="T18" fmla="*/ 171223 w 2207013"/>
                  <a:gd name="T19" fmla="*/ 902625 h 4204185"/>
                  <a:gd name="T20" fmla="*/ 280184 w 2207013"/>
                  <a:gd name="T21" fmla="*/ 910732 h 4204185"/>
                  <a:gd name="T22" fmla="*/ 443624 w 2207013"/>
                  <a:gd name="T23" fmla="*/ 908030 h 4204185"/>
                  <a:gd name="T24" fmla="*/ 459189 w 2207013"/>
                  <a:gd name="T25" fmla="*/ 891815 h 4204185"/>
                  <a:gd name="T26" fmla="*/ 464378 w 2207013"/>
                  <a:gd name="T27" fmla="*/ 867493 h 4204185"/>
                  <a:gd name="T28" fmla="*/ 461784 w 2207013"/>
                  <a:gd name="T29" fmla="*/ 840468 h 4204185"/>
                  <a:gd name="T30" fmla="*/ 441030 w 2207013"/>
                  <a:gd name="T31" fmla="*/ 829658 h 4204185"/>
                  <a:gd name="T32" fmla="*/ 399521 w 2207013"/>
                  <a:gd name="T33" fmla="*/ 816145 h 4204185"/>
                  <a:gd name="T34" fmla="*/ 365795 w 2207013"/>
                  <a:gd name="T35" fmla="*/ 816145 h 4204185"/>
                  <a:gd name="T36" fmla="*/ 365795 w 2207013"/>
                  <a:gd name="T37" fmla="*/ 816145 h 4204185"/>
                  <a:gd name="T38" fmla="*/ 321692 w 2207013"/>
                  <a:gd name="T39" fmla="*/ 808038 h 4204185"/>
                  <a:gd name="T40" fmla="*/ 249052 w 2207013"/>
                  <a:gd name="T41" fmla="*/ 764799 h 42041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07013"/>
                  <a:gd name="T64" fmla="*/ 0 h 4204185"/>
                  <a:gd name="T65" fmla="*/ 2207013 w 2207013"/>
                  <a:gd name="T66" fmla="*/ 4204185 h 42041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07013" h="4204185">
                    <a:moveTo>
                      <a:pt x="160286" y="0"/>
                    </a:moveTo>
                    <a:lnTo>
                      <a:pt x="172616" y="160276"/>
                    </a:lnTo>
                    <a:cubicBezTo>
                      <a:pt x="205495" y="193153"/>
                      <a:pt x="241486" y="223189"/>
                      <a:pt x="271253" y="258908"/>
                    </a:cubicBezTo>
                    <a:cubicBezTo>
                      <a:pt x="283020" y="273027"/>
                      <a:pt x="282916" y="295228"/>
                      <a:pt x="295913" y="308224"/>
                    </a:cubicBezTo>
                    <a:cubicBezTo>
                      <a:pt x="336801" y="349109"/>
                      <a:pt x="332902" y="324931"/>
                      <a:pt x="332902" y="308224"/>
                    </a:cubicBezTo>
                    <a:lnTo>
                      <a:pt x="0" y="3945276"/>
                    </a:lnTo>
                    <a:lnTo>
                      <a:pt x="61649" y="4117882"/>
                    </a:lnTo>
                    <a:lnTo>
                      <a:pt x="197275" y="4204185"/>
                    </a:lnTo>
                    <a:lnTo>
                      <a:pt x="493188" y="4117882"/>
                    </a:lnTo>
                    <a:lnTo>
                      <a:pt x="813759" y="4117882"/>
                    </a:lnTo>
                    <a:lnTo>
                      <a:pt x="1331606" y="4154869"/>
                    </a:lnTo>
                    <a:lnTo>
                      <a:pt x="2108376" y="4142540"/>
                    </a:lnTo>
                    <a:lnTo>
                      <a:pt x="2182354" y="4068566"/>
                    </a:lnTo>
                    <a:lnTo>
                      <a:pt x="2207013" y="3957605"/>
                    </a:lnTo>
                    <a:lnTo>
                      <a:pt x="2194684" y="3834315"/>
                    </a:lnTo>
                    <a:lnTo>
                      <a:pt x="2096046" y="3784999"/>
                    </a:lnTo>
                    <a:lnTo>
                      <a:pt x="1898771" y="3723354"/>
                    </a:lnTo>
                    <a:lnTo>
                      <a:pt x="1738485" y="3723354"/>
                    </a:lnTo>
                    <a:lnTo>
                      <a:pt x="1528881" y="3686367"/>
                    </a:lnTo>
                    <a:lnTo>
                      <a:pt x="1183650" y="3489103"/>
                    </a:lnTo>
                  </a:path>
                </a:pathLst>
              </a:custGeom>
              <a:noFill/>
              <a:ln w="25400">
                <a:solidFill>
                  <a:srgbClr val="008000"/>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Times New Roman" charset="0"/>
                  <a:ea typeface="ＭＳ Ｐゴシック" pitchFamily="34" charset="-128"/>
                </a:endParaRPr>
              </a:p>
            </p:txBody>
          </p:sp>
        </p:grpSp>
        <p:sp>
          <p:nvSpPr>
            <p:cNvPr id="14" name="Rectangle 13"/>
            <p:cNvSpPr/>
            <p:nvPr/>
          </p:nvSpPr>
          <p:spPr bwMode="auto">
            <a:xfrm>
              <a:off x="1905000" y="3136900"/>
              <a:ext cx="584200" cy="558800"/>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08" charset="0"/>
              </a:endParaRPr>
            </a:p>
          </p:txBody>
        </p:sp>
        <p:sp>
          <p:nvSpPr>
            <p:cNvPr id="16" name="Rectangle 15"/>
            <p:cNvSpPr/>
            <p:nvPr/>
          </p:nvSpPr>
          <p:spPr bwMode="auto">
            <a:xfrm>
              <a:off x="4787900" y="3644900"/>
              <a:ext cx="4356100" cy="3213100"/>
            </a:xfrm>
            <a:prstGeom prst="rect">
              <a:avLst/>
            </a:prstGeom>
            <a:noFill/>
            <a:ln w="5715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08" charset="0"/>
              </a:endParaRPr>
            </a:p>
          </p:txBody>
        </p:sp>
        <p:cxnSp>
          <p:nvCxnSpPr>
            <p:cNvPr id="19" name="Straight Connector 18"/>
            <p:cNvCxnSpPr/>
            <p:nvPr/>
          </p:nvCxnSpPr>
          <p:spPr bwMode="auto">
            <a:xfrm rot="16200000" flipH="1">
              <a:off x="1758950" y="3829050"/>
              <a:ext cx="3175000" cy="2882900"/>
            </a:xfrm>
            <a:prstGeom prst="line">
              <a:avLst/>
            </a:prstGeom>
            <a:solidFill>
              <a:schemeClr val="accent1"/>
            </a:solidFill>
            <a:ln w="12700" cap="flat" cmpd="sng" algn="ctr">
              <a:solidFill>
                <a:srgbClr val="FFFFFF"/>
              </a:solidFill>
              <a:prstDash val="solid"/>
              <a:round/>
              <a:headEnd type="none" w="med" len="med"/>
              <a:tailEnd type="none" w="med" len="med"/>
            </a:ln>
            <a:effectLst/>
          </p:spPr>
        </p:cxnSp>
        <p:cxnSp>
          <p:nvCxnSpPr>
            <p:cNvPr id="21" name="Straight Connector 20"/>
            <p:cNvCxnSpPr/>
            <p:nvPr/>
          </p:nvCxnSpPr>
          <p:spPr bwMode="auto">
            <a:xfrm>
              <a:off x="2463800" y="3149600"/>
              <a:ext cx="6680200" cy="508000"/>
            </a:xfrm>
            <a:prstGeom prst="line">
              <a:avLst/>
            </a:prstGeom>
            <a:solidFill>
              <a:schemeClr val="accent1"/>
            </a:solidFill>
            <a:ln w="12700" cap="flat" cmpd="sng" algn="ctr">
              <a:solidFill>
                <a:srgbClr val="FFFFFF"/>
              </a:solidFill>
              <a:prstDash val="solid"/>
              <a:round/>
              <a:headEnd type="none" w="med" len="med"/>
              <a:tailEnd type="none" w="med" len="med"/>
            </a:ln>
            <a:effectLst/>
          </p:spPr>
        </p:cxnSp>
      </p:grpSp>
      <p:sp>
        <p:nvSpPr>
          <p:cNvPr id="25" name="TextBox 24"/>
          <p:cNvSpPr txBox="1"/>
          <p:nvPr/>
        </p:nvSpPr>
        <p:spPr>
          <a:xfrm>
            <a:off x="5432425" y="1384300"/>
            <a:ext cx="3147842" cy="1938992"/>
          </a:xfrm>
          <a:prstGeom prst="rect">
            <a:avLst/>
          </a:prstGeom>
          <a:solidFill>
            <a:srgbClr val="FFFFFF"/>
          </a:solidFill>
        </p:spPr>
        <p:txBody>
          <a:bodyPr wrap="none" rtlCol="0">
            <a:spAutoFit/>
          </a:bodyPr>
          <a:lstStyle/>
          <a:p>
            <a:r>
              <a:rPr lang="en-US" sz="2000" dirty="0" smtClean="0">
                <a:solidFill>
                  <a:schemeClr val="accent2"/>
                </a:solidFill>
              </a:rPr>
              <a:t>Green-NASA DC-8</a:t>
            </a:r>
          </a:p>
          <a:p>
            <a:r>
              <a:rPr lang="en-US" sz="2000" dirty="0" smtClean="0">
                <a:solidFill>
                  <a:schemeClr val="accent2"/>
                </a:solidFill>
              </a:rPr>
              <a:t>Purple-NASA WB57</a:t>
            </a:r>
          </a:p>
          <a:p>
            <a:r>
              <a:rPr lang="en-US" sz="2000" dirty="0" smtClean="0">
                <a:solidFill>
                  <a:schemeClr val="accent2"/>
                </a:solidFill>
              </a:rPr>
              <a:t>Orange-NASA Global Hawk</a:t>
            </a:r>
          </a:p>
          <a:p>
            <a:r>
              <a:rPr lang="en-US" sz="2000" dirty="0" smtClean="0">
                <a:solidFill>
                  <a:schemeClr val="accent2"/>
                </a:solidFill>
              </a:rPr>
              <a:t>Red-PREDICT G-V</a:t>
            </a:r>
          </a:p>
          <a:p>
            <a:r>
              <a:rPr lang="en-US" sz="2000" dirty="0" smtClean="0">
                <a:solidFill>
                  <a:schemeClr val="accent2"/>
                </a:solidFill>
              </a:rPr>
              <a:t>Yellow-NOAA G-IV</a:t>
            </a:r>
          </a:p>
          <a:p>
            <a:r>
              <a:rPr lang="en-US" sz="2000" dirty="0" smtClean="0">
                <a:solidFill>
                  <a:schemeClr val="accent2"/>
                </a:solidFill>
              </a:rPr>
              <a:t>Blue-NOAA P-3</a:t>
            </a:r>
            <a:endParaRPr lang="en-US" sz="2000" dirty="0">
              <a:solidFill>
                <a:schemeClr val="accent2"/>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37.2"/>
</p:tagLst>
</file>

<file path=ppt/theme/theme1.xml><?xml version="1.0" encoding="utf-8"?>
<a:theme xmlns:a="http://schemas.openxmlformats.org/drawingml/2006/main" name="GPMC Nov 2001">
  <a:themeElements>
    <a:clrScheme name="GPMC Nov 20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GPMC Nov 200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GPMC Nov 20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PMC Nov 20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PMC Nov 20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PMC Nov 20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PMC Nov 20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PMC Nov 20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PMC Nov 20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Blank">
  <a:themeElements>
    <a:clrScheme name="2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Times New Roman"/>
        <a:ea typeface=""/>
        <a:cs typeface=""/>
      </a:majorFont>
      <a:minorFont>
        <a:latin typeface="Franklin Gothic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C:\Documents\Cloudsat\Reports\GPMC Nov 2001.ppt</Template>
  <TotalTime>2080505407</TotalTime>
  <Words>3518</Words>
  <Application>Microsoft Macintosh PowerPoint</Application>
  <PresentationFormat>On-screen Show (4:3)</PresentationFormat>
  <Paragraphs>437</Paragraphs>
  <Slides>22</Slides>
  <Notes>14</Notes>
  <HiddenSlides>0</HiddenSlides>
  <MMClips>0</MMClips>
  <ScaleCrop>false</ScaleCrop>
  <HeadingPairs>
    <vt:vector size="6" baseType="variant">
      <vt:variant>
        <vt:lpstr>Design Template</vt:lpstr>
      </vt:variant>
      <vt:variant>
        <vt:i4>11</vt:i4>
      </vt:variant>
      <vt:variant>
        <vt:lpstr>Embedded OLE Servers</vt:lpstr>
      </vt:variant>
      <vt:variant>
        <vt:i4>2</vt:i4>
      </vt:variant>
      <vt:variant>
        <vt:lpstr>Slide Titles</vt:lpstr>
      </vt:variant>
      <vt:variant>
        <vt:i4>22</vt:i4>
      </vt:variant>
    </vt:vector>
  </HeadingPairs>
  <TitlesOfParts>
    <vt:vector size="35" baseType="lpstr">
      <vt:lpstr>GPMC Nov 2001</vt:lpstr>
      <vt:lpstr>2_Blank</vt:lpstr>
      <vt:lpstr>2_Custom Design</vt:lpstr>
      <vt:lpstr>3_Default Design</vt:lpstr>
      <vt:lpstr>7_Default Design</vt:lpstr>
      <vt:lpstr>Blank Presentation</vt:lpstr>
      <vt:lpstr>9_Blank</vt:lpstr>
      <vt:lpstr>1_Office Theme</vt:lpstr>
      <vt:lpstr>2_Office Theme</vt:lpstr>
      <vt:lpstr>3_Office Theme</vt:lpstr>
      <vt:lpstr>1_Blank Presentation</vt:lpstr>
      <vt:lpstr>Document</vt:lpstr>
      <vt:lpstr>Worksheet</vt:lpstr>
      <vt:lpstr>Slide 1</vt:lpstr>
      <vt:lpstr> NASA Hurricane Field Experiments</vt:lpstr>
      <vt:lpstr>Mission and Science Overview: Summary of GRIP Science Objectives</vt:lpstr>
      <vt:lpstr>NASA Hurricane Research Science Team (selected competitively)</vt:lpstr>
      <vt:lpstr>Slide 5</vt:lpstr>
      <vt:lpstr>NASA DC-8 Payload</vt:lpstr>
      <vt:lpstr>Slide 7</vt:lpstr>
      <vt:lpstr>Flight Tracks in Hurricane Earl</vt:lpstr>
      <vt:lpstr>Flight Tracks Into Hurricane Karl</vt:lpstr>
      <vt:lpstr>GRIP: Genesis and Rapid Intensification Processes Field Experiment </vt:lpstr>
      <vt:lpstr>Slide 11</vt:lpstr>
      <vt:lpstr>Slide 12</vt:lpstr>
      <vt:lpstr>Hurricane and Severe Storm Sentinel (HS3)</vt:lpstr>
      <vt:lpstr>JPL High Altitude MMIC Sounding Radiometer (HAMSR)</vt:lpstr>
      <vt:lpstr>High-Altitude Imaging Wind and Rain Airborne Profiler (HIWRAP)</vt:lpstr>
      <vt:lpstr>Slide 16</vt:lpstr>
      <vt:lpstr>Airborne Precipitation Radar (APR-2) </vt:lpstr>
      <vt:lpstr>Slide 18</vt:lpstr>
      <vt:lpstr>Slide 19</vt:lpstr>
      <vt:lpstr>Slide 20</vt:lpstr>
      <vt:lpstr>HAMSR @ Earl, 9/2/2010, 1815-1905 UTC</vt:lpstr>
      <vt:lpstr>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cp:lastModifiedBy>Scott Braun</cp:lastModifiedBy>
  <cp:revision>1639</cp:revision>
  <cp:lastPrinted>2010-01-26T13:12:16Z</cp:lastPrinted>
  <dcterms:created xsi:type="dcterms:W3CDTF">2011-03-01T22:25:41Z</dcterms:created>
  <dcterms:modified xsi:type="dcterms:W3CDTF">2011-03-02T12:55:48Z</dcterms:modified>
</cp:coreProperties>
</file>