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15"/>
  </p:handoutMasterIdLst>
  <p:sldIdLst>
    <p:sldId id="256" r:id="rId2"/>
    <p:sldId id="270" r:id="rId3"/>
    <p:sldId id="271" r:id="rId4"/>
    <p:sldId id="258" r:id="rId5"/>
    <p:sldId id="261" r:id="rId6"/>
    <p:sldId id="260" r:id="rId7"/>
    <p:sldId id="262" r:id="rId8"/>
    <p:sldId id="276" r:id="rId9"/>
    <p:sldId id="272" r:id="rId10"/>
    <p:sldId id="275" r:id="rId11"/>
    <p:sldId id="273" r:id="rId12"/>
    <p:sldId id="267" r:id="rId13"/>
    <p:sldId id="274" r:id="rId1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ATL-OP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Sheet1!$A$2:$A$5</c:f>
              <c:strCache>
                <c:ptCount val="4"/>
                <c:pt idx="0">
                  <c:v>AHW1</c:v>
                </c:pt>
                <c:pt idx="1">
                  <c:v>ARFS</c:v>
                </c:pt>
                <c:pt idx="2">
                  <c:v>COTC</c:v>
                </c:pt>
                <c:pt idx="3">
                  <c:v>GFD5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</c:v>
                </c:pt>
                <c:pt idx="1">
                  <c:v>7</c:v>
                </c:pt>
                <c:pt idx="2">
                  <c:v>18</c:v>
                </c:pt>
                <c:pt idx="3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ATL-1.5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cat>
            <c:strRef>
              <c:f>Sheet1!$A$2:$A$5</c:f>
              <c:strCache>
                <c:ptCount val="4"/>
                <c:pt idx="0">
                  <c:v>AHW1</c:v>
                </c:pt>
                <c:pt idx="1">
                  <c:v>ARFS</c:v>
                </c:pt>
                <c:pt idx="2">
                  <c:v>COTC</c:v>
                </c:pt>
                <c:pt idx="3">
                  <c:v>GFD5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EP-OP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Sheet1!$A$2:$A$5</c:f>
              <c:strCache>
                <c:ptCount val="4"/>
                <c:pt idx="0">
                  <c:v>AHW1</c:v>
                </c:pt>
                <c:pt idx="1">
                  <c:v>ARFS</c:v>
                </c:pt>
                <c:pt idx="2">
                  <c:v>COTC</c:v>
                </c:pt>
                <c:pt idx="3">
                  <c:v>GFD5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20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EP-1.5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cat>
            <c:strRef>
              <c:f>Sheet1!$A$2:$A$5</c:f>
              <c:strCache>
                <c:ptCount val="4"/>
                <c:pt idx="0">
                  <c:v>AHW1</c:v>
                </c:pt>
                <c:pt idx="1">
                  <c:v>ARFS</c:v>
                </c:pt>
                <c:pt idx="2">
                  <c:v>COTC</c:v>
                </c:pt>
                <c:pt idx="3">
                  <c:v>GFD5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</c:ser>
        <c:axId val="86525440"/>
        <c:axId val="86526976"/>
      </c:barChart>
      <c:catAx>
        <c:axId val="8652544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6526976"/>
        <c:crosses val="autoZero"/>
        <c:auto val="1"/>
        <c:lblAlgn val="ctr"/>
        <c:lblOffset val="100"/>
      </c:catAx>
      <c:valAx>
        <c:axId val="86526976"/>
        <c:scaling>
          <c:orientation val="minMax"/>
          <c:max val="2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#</a:t>
                </a:r>
                <a:r>
                  <a:rPr lang="en-US" baseline="0" dirty="0" smtClean="0"/>
                  <a:t> of lead times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6525440"/>
        <c:crosses val="autoZero"/>
        <c:crossBetween val="between"/>
      </c:valAx>
    </c:plotArea>
    <c:legend>
      <c:legendPos val="r"/>
      <c:layout/>
    </c:legend>
    <c:plotVisOnly val="1"/>
  </c:chart>
  <c:spPr>
    <a:solidFill>
      <a:prstClr val="white"/>
    </a:solidFill>
    <a:ln>
      <a:noFill/>
    </a:ln>
  </c:spPr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ATL-OP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Sheet1!$A$2:$A$5</c:f>
              <c:strCache>
                <c:ptCount val="4"/>
                <c:pt idx="0">
                  <c:v>AHW1</c:v>
                </c:pt>
                <c:pt idx="1">
                  <c:v>ARFS</c:v>
                </c:pt>
                <c:pt idx="2">
                  <c:v>COTC</c:v>
                </c:pt>
                <c:pt idx="3">
                  <c:v>GFD5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ATL-1.5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cat>
            <c:strRef>
              <c:f>Sheet1!$A$2:$A$5</c:f>
              <c:strCache>
                <c:ptCount val="4"/>
                <c:pt idx="0">
                  <c:v>AHW1</c:v>
                </c:pt>
                <c:pt idx="1">
                  <c:v>ARFS</c:v>
                </c:pt>
                <c:pt idx="2">
                  <c:v>COTC</c:v>
                </c:pt>
                <c:pt idx="3">
                  <c:v>GFD5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14</c:v>
                </c:pt>
                <c:pt idx="1">
                  <c:v>5</c:v>
                </c:pt>
                <c:pt idx="2">
                  <c:v>0</c:v>
                </c:pt>
                <c:pt idx="3">
                  <c:v>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EP-OP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Sheet1!$A$2:$A$5</c:f>
              <c:strCache>
                <c:ptCount val="4"/>
                <c:pt idx="0">
                  <c:v>AHW1</c:v>
                </c:pt>
                <c:pt idx="1">
                  <c:v>ARFS</c:v>
                </c:pt>
                <c:pt idx="2">
                  <c:v>COTC</c:v>
                </c:pt>
                <c:pt idx="3">
                  <c:v>GFD5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EP-1.5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cat>
            <c:strRef>
              <c:f>Sheet1!$A$2:$A$5</c:f>
              <c:strCache>
                <c:ptCount val="4"/>
                <c:pt idx="0">
                  <c:v>AHW1</c:v>
                </c:pt>
                <c:pt idx="1">
                  <c:v>ARFS</c:v>
                </c:pt>
                <c:pt idx="2">
                  <c:v>COTC</c:v>
                </c:pt>
                <c:pt idx="3">
                  <c:v>GFD5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</c:v>
                </c:pt>
              </c:numCache>
            </c:numRef>
          </c:val>
        </c:ser>
        <c:axId val="86856448"/>
        <c:axId val="86857984"/>
      </c:barChart>
      <c:catAx>
        <c:axId val="8685644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6857984"/>
        <c:crosses val="autoZero"/>
        <c:auto val="1"/>
        <c:lblAlgn val="ctr"/>
        <c:lblOffset val="100"/>
      </c:catAx>
      <c:valAx>
        <c:axId val="86857984"/>
        <c:scaling>
          <c:orientation val="minMax"/>
          <c:max val="2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#</a:t>
                </a:r>
                <a:r>
                  <a:rPr lang="en-US" baseline="0" dirty="0" smtClean="0"/>
                  <a:t> of lead times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6856448"/>
        <c:crosses val="autoZero"/>
        <c:crossBetween val="between"/>
      </c:valAx>
    </c:plotArea>
    <c:legend>
      <c:legendPos val="r"/>
      <c:layout/>
    </c:legend>
    <c:plotVisOnly val="1"/>
  </c:chart>
  <c:spPr>
    <a:solidFill>
      <a:schemeClr val="bg1"/>
    </a:solidFill>
    <a:ln>
      <a:noFill/>
    </a:ln>
  </c:spPr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ATL-OP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Sheet1!$A$2:$A$5</c:f>
              <c:strCache>
                <c:ptCount val="4"/>
                <c:pt idx="0">
                  <c:v>AHW1</c:v>
                </c:pt>
                <c:pt idx="1">
                  <c:v>ARFS</c:v>
                </c:pt>
                <c:pt idx="2">
                  <c:v>COTC</c:v>
                </c:pt>
                <c:pt idx="3">
                  <c:v>GFD5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ATL-1.5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cat>
            <c:strRef>
              <c:f>Sheet1!$A$2:$A$5</c:f>
              <c:strCache>
                <c:ptCount val="4"/>
                <c:pt idx="0">
                  <c:v>AHW1</c:v>
                </c:pt>
                <c:pt idx="1">
                  <c:v>ARFS</c:v>
                </c:pt>
                <c:pt idx="2">
                  <c:v>COTC</c:v>
                </c:pt>
                <c:pt idx="3">
                  <c:v>GFD5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7</c:v>
                </c:pt>
                <c:pt idx="3">
                  <c:v>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EP-OP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Sheet1!$A$2:$A$5</c:f>
              <c:strCache>
                <c:ptCount val="4"/>
                <c:pt idx="0">
                  <c:v>AHW1</c:v>
                </c:pt>
                <c:pt idx="1">
                  <c:v>ARFS</c:v>
                </c:pt>
                <c:pt idx="2">
                  <c:v>COTC</c:v>
                </c:pt>
                <c:pt idx="3">
                  <c:v>GFD5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EP-1.5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cat>
            <c:strRef>
              <c:f>Sheet1!$A$2:$A$5</c:f>
              <c:strCache>
                <c:ptCount val="4"/>
                <c:pt idx="0">
                  <c:v>AHW1</c:v>
                </c:pt>
                <c:pt idx="1">
                  <c:v>ARFS</c:v>
                </c:pt>
                <c:pt idx="2">
                  <c:v>COTC</c:v>
                </c:pt>
                <c:pt idx="3">
                  <c:v>GFD5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7</c:v>
                </c:pt>
              </c:numCache>
            </c:numRef>
          </c:val>
        </c:ser>
        <c:axId val="87159168"/>
        <c:axId val="87160704"/>
      </c:barChart>
      <c:catAx>
        <c:axId val="8715916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7160704"/>
        <c:crosses val="autoZero"/>
        <c:auto val="1"/>
        <c:lblAlgn val="ctr"/>
        <c:lblOffset val="100"/>
      </c:catAx>
      <c:valAx>
        <c:axId val="87160704"/>
        <c:scaling>
          <c:orientation val="minMax"/>
          <c:max val="2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#</a:t>
                </a:r>
                <a:r>
                  <a:rPr lang="en-US" baseline="0" dirty="0" smtClean="0"/>
                  <a:t> of lead times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7159168"/>
        <c:crosses val="autoZero"/>
        <c:crossBetween val="between"/>
      </c:valAx>
    </c:plotArea>
    <c:legend>
      <c:legendPos val="r"/>
      <c:layout/>
    </c:legend>
    <c:plotVisOnly val="1"/>
  </c:chart>
  <c:spPr>
    <a:solidFill>
      <a:prstClr val="white"/>
    </a:solidFill>
    <a:ln>
      <a:noFill/>
    </a:ln>
  </c:spPr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ATL-OP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Sheet1!$A$2:$A$5</c:f>
              <c:strCache>
                <c:ptCount val="4"/>
                <c:pt idx="0">
                  <c:v>AHW1</c:v>
                </c:pt>
                <c:pt idx="1">
                  <c:v>ARFS</c:v>
                </c:pt>
                <c:pt idx="2">
                  <c:v>COTC</c:v>
                </c:pt>
                <c:pt idx="3">
                  <c:v>GFD5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ATL-1.5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cat>
            <c:strRef>
              <c:f>Sheet1!$A$2:$A$5</c:f>
              <c:strCache>
                <c:ptCount val="4"/>
                <c:pt idx="0">
                  <c:v>AHW1</c:v>
                </c:pt>
                <c:pt idx="1">
                  <c:v>ARFS</c:v>
                </c:pt>
                <c:pt idx="2">
                  <c:v>COTC</c:v>
                </c:pt>
                <c:pt idx="3">
                  <c:v>GFD5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13</c:v>
                </c:pt>
                <c:pt idx="1">
                  <c:v>2</c:v>
                </c:pt>
                <c:pt idx="2">
                  <c:v>8</c:v>
                </c:pt>
                <c:pt idx="3">
                  <c:v>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EP-OP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Sheet1!$A$2:$A$5</c:f>
              <c:strCache>
                <c:ptCount val="4"/>
                <c:pt idx="0">
                  <c:v>AHW1</c:v>
                </c:pt>
                <c:pt idx="1">
                  <c:v>ARFS</c:v>
                </c:pt>
                <c:pt idx="2">
                  <c:v>COTC</c:v>
                </c:pt>
                <c:pt idx="3">
                  <c:v>GFD5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EP-1.5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cat>
            <c:strRef>
              <c:f>Sheet1!$A$2:$A$5</c:f>
              <c:strCache>
                <c:ptCount val="4"/>
                <c:pt idx="0">
                  <c:v>AHW1</c:v>
                </c:pt>
                <c:pt idx="1">
                  <c:v>ARFS</c:v>
                </c:pt>
                <c:pt idx="2">
                  <c:v>COTC</c:v>
                </c:pt>
                <c:pt idx="3">
                  <c:v>GFD5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6</c:v>
                </c:pt>
              </c:numCache>
            </c:numRef>
          </c:val>
        </c:ser>
        <c:axId val="87302144"/>
        <c:axId val="87303680"/>
      </c:barChart>
      <c:catAx>
        <c:axId val="8730214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7303680"/>
        <c:crosses val="autoZero"/>
        <c:auto val="1"/>
        <c:lblAlgn val="ctr"/>
        <c:lblOffset val="100"/>
      </c:catAx>
      <c:valAx>
        <c:axId val="87303680"/>
        <c:scaling>
          <c:orientation val="minMax"/>
          <c:max val="2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# of lead</a:t>
                </a:r>
                <a:r>
                  <a:rPr lang="en-US" baseline="0" dirty="0" smtClean="0"/>
                  <a:t> times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7302144"/>
        <c:crosses val="autoZero"/>
        <c:crossBetween val="between"/>
      </c:valAx>
    </c:plotArea>
    <c:legend>
      <c:legendPos val="r"/>
      <c:layout/>
    </c:legend>
    <c:plotVisOnly val="1"/>
  </c:chart>
  <c:spPr>
    <a:solidFill>
      <a:prstClr val="white"/>
    </a:solidFill>
    <a:ln>
      <a:noFill/>
    </a:ln>
  </c:spPr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ATL-OP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Sheet1!$A$2:$A$3</c:f>
              <c:strCache>
                <c:ptCount val="2"/>
                <c:pt idx="0">
                  <c:v>full</c:v>
                </c:pt>
                <c:pt idx="1">
                  <c:v>reduced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</c:v>
                </c:pt>
                <c:pt idx="1">
                  <c:v>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ATL-1.5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cat>
            <c:strRef>
              <c:f>Sheet1!$A$2:$A$3</c:f>
              <c:strCache>
                <c:ptCount val="2"/>
                <c:pt idx="0">
                  <c:v>full</c:v>
                </c:pt>
                <c:pt idx="1">
                  <c:v>reduced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EP-OP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Sheet1!$A$2:$A$3</c:f>
              <c:strCache>
                <c:ptCount val="2"/>
                <c:pt idx="0">
                  <c:v>full</c:v>
                </c:pt>
                <c:pt idx="1">
                  <c:v>reduced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20</c:v>
                </c:pt>
                <c:pt idx="1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EP-1.5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cat>
            <c:strRef>
              <c:f>Sheet1!$A$2:$A$3</c:f>
              <c:strCache>
                <c:ptCount val="2"/>
                <c:pt idx="0">
                  <c:v>full</c:v>
                </c:pt>
                <c:pt idx="1">
                  <c:v>reduced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axId val="87574400"/>
        <c:axId val="87618304"/>
      </c:barChart>
      <c:catAx>
        <c:axId val="8757440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7618304"/>
        <c:crosses val="autoZero"/>
        <c:auto val="1"/>
        <c:lblAlgn val="ctr"/>
        <c:lblOffset val="100"/>
      </c:catAx>
      <c:valAx>
        <c:axId val="87618304"/>
        <c:scaling>
          <c:orientation val="minMax"/>
          <c:max val="2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#</a:t>
                </a:r>
                <a:r>
                  <a:rPr lang="en-US" baseline="0" dirty="0" smtClean="0"/>
                  <a:t> of lead times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7574400"/>
        <c:crosses val="autoZero"/>
        <c:crossBetween val="between"/>
      </c:valAx>
    </c:plotArea>
    <c:legend>
      <c:legendPos val="r"/>
      <c:layout/>
    </c:legend>
    <c:plotVisOnly val="1"/>
  </c:chart>
  <c:spPr>
    <a:solidFill>
      <a:prstClr val="white"/>
    </a:solidFill>
    <a:ln>
      <a:noFill/>
    </a:ln>
  </c:spPr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ATL-OP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Sheet1!$A$2:$A$3</c:f>
              <c:strCache>
                <c:ptCount val="2"/>
                <c:pt idx="0">
                  <c:v>full</c:v>
                </c:pt>
                <c:pt idx="1">
                  <c:v>reduced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ATL-1.5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cat>
            <c:strRef>
              <c:f>Sheet1!$A$2:$A$3</c:f>
              <c:strCache>
                <c:ptCount val="2"/>
                <c:pt idx="0">
                  <c:v>full</c:v>
                </c:pt>
                <c:pt idx="1">
                  <c:v>reduced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</c:v>
                </c:pt>
                <c:pt idx="1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EP-OP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Sheet1!$A$2:$A$3</c:f>
              <c:strCache>
                <c:ptCount val="2"/>
                <c:pt idx="0">
                  <c:v>full</c:v>
                </c:pt>
                <c:pt idx="1">
                  <c:v>reduced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7</c:v>
                </c:pt>
                <c:pt idx="1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EP-1.5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cat>
            <c:strRef>
              <c:f>Sheet1!$A$2:$A$3</c:f>
              <c:strCache>
                <c:ptCount val="2"/>
                <c:pt idx="0">
                  <c:v>full</c:v>
                </c:pt>
                <c:pt idx="1">
                  <c:v>reduced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axId val="88006656"/>
        <c:axId val="88029824"/>
      </c:barChart>
      <c:catAx>
        <c:axId val="8800665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8029824"/>
        <c:crosses val="autoZero"/>
        <c:auto val="1"/>
        <c:lblAlgn val="ctr"/>
        <c:lblOffset val="100"/>
      </c:catAx>
      <c:valAx>
        <c:axId val="88029824"/>
        <c:scaling>
          <c:orientation val="minMax"/>
          <c:max val="2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#</a:t>
                </a:r>
                <a:r>
                  <a:rPr lang="en-US" baseline="0" dirty="0" smtClean="0"/>
                  <a:t> of lead times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8006656"/>
        <c:crosses val="autoZero"/>
        <c:crossBetween val="between"/>
      </c:valAx>
    </c:plotArea>
    <c:legend>
      <c:legendPos val="r"/>
      <c:layout/>
    </c:legend>
    <c:plotVisOnly val="1"/>
  </c:chart>
  <c:spPr>
    <a:solidFill>
      <a:prstClr val="white"/>
    </a:solidFill>
    <a:ln>
      <a:noFill/>
    </a:ln>
  </c:spPr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ATL-OP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Sheet1!$A$2:$A$3</c:f>
              <c:strCache>
                <c:ptCount val="2"/>
                <c:pt idx="0">
                  <c:v>full</c:v>
                </c:pt>
                <c:pt idx="1">
                  <c:v>reduced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ATL-1.5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cat>
            <c:strRef>
              <c:f>Sheet1!$A$2:$A$3</c:f>
              <c:strCache>
                <c:ptCount val="2"/>
                <c:pt idx="0">
                  <c:v>full</c:v>
                </c:pt>
                <c:pt idx="1">
                  <c:v>reduced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7</c:v>
                </c:pt>
                <c:pt idx="1">
                  <c:v>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EP-OP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Sheet1!$A$2:$A$3</c:f>
              <c:strCache>
                <c:ptCount val="2"/>
                <c:pt idx="0">
                  <c:v>full</c:v>
                </c:pt>
                <c:pt idx="1">
                  <c:v>reduced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4</c:v>
                </c:pt>
                <c:pt idx="1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EP-1.5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cat>
            <c:strRef>
              <c:f>Sheet1!$A$2:$A$3</c:f>
              <c:strCache>
                <c:ptCount val="2"/>
                <c:pt idx="0">
                  <c:v>full</c:v>
                </c:pt>
                <c:pt idx="1">
                  <c:v>reduced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axId val="87930368"/>
        <c:axId val="87931904"/>
      </c:barChart>
      <c:catAx>
        <c:axId val="8793036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7931904"/>
        <c:crosses val="autoZero"/>
        <c:auto val="1"/>
        <c:lblAlgn val="ctr"/>
        <c:lblOffset val="100"/>
      </c:catAx>
      <c:valAx>
        <c:axId val="87931904"/>
        <c:scaling>
          <c:orientation val="minMax"/>
          <c:max val="2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#</a:t>
                </a:r>
                <a:r>
                  <a:rPr lang="en-US" baseline="0" dirty="0" smtClean="0"/>
                  <a:t> of lead times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7930368"/>
        <c:crosses val="autoZero"/>
        <c:crossBetween val="between"/>
      </c:valAx>
    </c:plotArea>
    <c:legend>
      <c:legendPos val="r"/>
      <c:layout/>
    </c:legend>
    <c:plotVisOnly val="1"/>
  </c:chart>
  <c:spPr>
    <a:solidFill>
      <a:prstClr val="white"/>
    </a:solidFill>
    <a:ln>
      <a:noFill/>
    </a:ln>
  </c:spPr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ATL-OP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Sheet1!$A$2:$A$3</c:f>
              <c:strCache>
                <c:ptCount val="2"/>
                <c:pt idx="0">
                  <c:v>full</c:v>
                </c:pt>
                <c:pt idx="1">
                  <c:v>reduced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ATL-1.5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cat>
            <c:strRef>
              <c:f>Sheet1!$A$2:$A$3</c:f>
              <c:strCache>
                <c:ptCount val="2"/>
                <c:pt idx="0">
                  <c:v>full</c:v>
                </c:pt>
                <c:pt idx="1">
                  <c:v>reduced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</c:v>
                </c:pt>
                <c:pt idx="1">
                  <c:v>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EP-OP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cat>
            <c:strRef>
              <c:f>Sheet1!$A$2:$A$3</c:f>
              <c:strCache>
                <c:ptCount val="2"/>
                <c:pt idx="0">
                  <c:v>full</c:v>
                </c:pt>
                <c:pt idx="1">
                  <c:v>reduced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EP-1.5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cat>
            <c:strRef>
              <c:f>Sheet1!$A$2:$A$3</c:f>
              <c:strCache>
                <c:ptCount val="2"/>
                <c:pt idx="0">
                  <c:v>full</c:v>
                </c:pt>
                <c:pt idx="1">
                  <c:v>reduced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7</c:v>
                </c:pt>
                <c:pt idx="1">
                  <c:v>0</c:v>
                </c:pt>
              </c:numCache>
            </c:numRef>
          </c:val>
        </c:ser>
        <c:axId val="87979136"/>
        <c:axId val="87980672"/>
      </c:barChart>
      <c:catAx>
        <c:axId val="8797913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7980672"/>
        <c:crosses val="autoZero"/>
        <c:auto val="1"/>
        <c:lblAlgn val="ctr"/>
        <c:lblOffset val="100"/>
      </c:catAx>
      <c:valAx>
        <c:axId val="87980672"/>
        <c:scaling>
          <c:orientation val="minMax"/>
          <c:max val="2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#</a:t>
                </a:r>
                <a:r>
                  <a:rPr lang="en-US" baseline="0" dirty="0" smtClean="0"/>
                  <a:t> of lead times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7979136"/>
        <c:crosses val="autoZero"/>
        <c:crossBetween val="between"/>
      </c:valAx>
    </c:plotArea>
    <c:legend>
      <c:legendPos val="r"/>
      <c:layout/>
    </c:legend>
    <c:plotVisOnly val="1"/>
  </c:chart>
  <c:spPr>
    <a:solidFill>
      <a:prstClr val="white"/>
    </a:solidFill>
    <a:ln>
      <a:noFill/>
    </a:ln>
  </c:spPr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A02DD-F2D4-47B8-9D95-FFD08C7325B5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21565-E5F7-400A-A4E3-B65F2950A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E53D-5678-4C82-A5F7-72DC12A91F14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3E8E5-2247-47CD-B0CE-ECFBB64EED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E53D-5678-4C82-A5F7-72DC12A91F14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3E8E5-2247-47CD-B0CE-ECFBB64EED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E53D-5678-4C82-A5F7-72DC12A91F14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3E8E5-2247-47CD-B0CE-ECFBB64EED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E53D-5678-4C82-A5F7-72DC12A91F14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3E8E5-2247-47CD-B0CE-ECFBB64EED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E53D-5678-4C82-A5F7-72DC12A91F14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3E8E5-2247-47CD-B0CE-ECFBB64EED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E53D-5678-4C82-A5F7-72DC12A91F14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3E8E5-2247-47CD-B0CE-ECFBB64EED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E53D-5678-4C82-A5F7-72DC12A91F14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3E8E5-2247-47CD-B0CE-ECFBB64EED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E53D-5678-4C82-A5F7-72DC12A91F14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3E8E5-2247-47CD-B0CE-ECFBB64EED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E53D-5678-4C82-A5F7-72DC12A91F14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3E8E5-2247-47CD-B0CE-ECFBB64EED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E53D-5678-4C82-A5F7-72DC12A91F14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3E8E5-2247-47CD-B0CE-ECFBB64EED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E53D-5678-4C82-A5F7-72DC12A91F14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3E8E5-2247-47CD-B0CE-ECFBB64EED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FE53D-5678-4C82-A5F7-72DC12A91F14}" type="datetimeFigureOut">
              <a:rPr lang="en-US" smtClean="0"/>
              <a:pPr/>
              <a:t>3/1/2011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3E8E5-2247-47CD-B0CE-ECFBB64EED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937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Objective Evaluation of 2010 HFIP Stream 1.5 Candidates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20574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Louisa Nance, Christopher Williams, Michelle </a:t>
            </a:r>
            <a:r>
              <a:rPr lang="en-US" dirty="0" err="1" smtClean="0"/>
              <a:t>Harrold</a:t>
            </a:r>
            <a:r>
              <a:rPr lang="en-US" dirty="0" smtClean="0"/>
              <a:t>, Kathryn Newman, Paul </a:t>
            </a:r>
            <a:r>
              <a:rPr lang="en-US" dirty="0" err="1" smtClean="0"/>
              <a:t>Kucera</a:t>
            </a:r>
            <a:r>
              <a:rPr lang="en-US" dirty="0" smtClean="0"/>
              <a:t>, and Barb Brown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National Center for Atmospheric Research (NCAR)</a:t>
            </a:r>
          </a:p>
          <a:p>
            <a:r>
              <a:rPr lang="en-US" dirty="0" smtClean="0"/>
              <a:t>Research Applications Laboratory (RAL)</a:t>
            </a:r>
          </a:p>
          <a:p>
            <a:r>
              <a:rPr lang="en-US" dirty="0" smtClean="0"/>
              <a:t>Joint Numerical </a:t>
            </a:r>
            <a:r>
              <a:rPr lang="en-US" dirty="0" err="1" smtClean="0"/>
              <a:t>Testbed</a:t>
            </a:r>
            <a:r>
              <a:rPr lang="en-US" dirty="0" smtClean="0"/>
              <a:t> (JNT</a:t>
            </a:r>
            <a:r>
              <a:rPr lang="en-US" dirty="0" smtClean="0"/>
              <a:t>)</a:t>
            </a:r>
          </a:p>
          <a:p>
            <a:r>
              <a:rPr lang="en-US" dirty="0" smtClean="0"/>
              <a:t>Tropical Cyclone Modeling Team (TCMT)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24000" y="5200471"/>
            <a:ext cx="64279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Acknowledgements: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National Hurricane Center – case selection and verification metrics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HFIP Verification Team – verification metrics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Participating Modeling Groups – retrospective forecasts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NHC’s 2010 Stream 1.5 Decision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1"/>
                </a:solidFill>
              </a:rPr>
              <a:t>Accepted</a:t>
            </a:r>
          </a:p>
          <a:p>
            <a:r>
              <a:rPr lang="en-US" dirty="0" smtClean="0"/>
              <a:t>GFD5</a:t>
            </a:r>
          </a:p>
          <a:p>
            <a:pPr lvl="1"/>
            <a:r>
              <a:rPr lang="en-US" dirty="0" smtClean="0"/>
              <a:t>Accepted prior to TCMT evaluation</a:t>
            </a:r>
          </a:p>
          <a:p>
            <a:r>
              <a:rPr lang="en-US" dirty="0" smtClean="0"/>
              <a:t>AHW1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Statistically </a:t>
            </a:r>
            <a:r>
              <a:rPr lang="en-US" dirty="0" smtClean="0">
                <a:solidFill>
                  <a:schemeClr val="accent2"/>
                </a:solidFill>
              </a:rPr>
              <a:t>significant </a:t>
            </a:r>
            <a:r>
              <a:rPr lang="en-US" dirty="0" smtClean="0">
                <a:solidFill>
                  <a:schemeClr val="accent2"/>
                </a:solidFill>
              </a:rPr>
              <a:t>improvements</a:t>
            </a:r>
            <a:r>
              <a:rPr lang="en-US" dirty="0" smtClean="0"/>
              <a:t> </a:t>
            </a:r>
            <a:r>
              <a:rPr lang="en-US" dirty="0" smtClean="0"/>
              <a:t>at numerous time periods when added to the operational </a:t>
            </a:r>
            <a:r>
              <a:rPr lang="en-US" dirty="0" smtClean="0">
                <a:solidFill>
                  <a:schemeClr val="accent2"/>
                </a:solidFill>
              </a:rPr>
              <a:t>consensus</a:t>
            </a:r>
            <a:r>
              <a:rPr lang="en-US" dirty="0" smtClean="0"/>
              <a:t> </a:t>
            </a:r>
            <a:r>
              <a:rPr lang="en-US" dirty="0" smtClean="0"/>
              <a:t>with </a:t>
            </a:r>
            <a:r>
              <a:rPr lang="en-US" dirty="0" smtClean="0"/>
              <a:t>no statistically significant </a:t>
            </a:r>
            <a:r>
              <a:rPr lang="en-US" dirty="0" smtClean="0"/>
              <a:t>degradations</a:t>
            </a:r>
          </a:p>
          <a:p>
            <a:pPr lvl="1"/>
            <a:r>
              <a:rPr lang="en-US" dirty="0" smtClean="0"/>
              <a:t>Substantial </a:t>
            </a:r>
            <a:r>
              <a:rPr lang="en-US" dirty="0" smtClean="0"/>
              <a:t>improvements over the consensus at 96 and 120 h (</a:t>
            </a:r>
            <a:r>
              <a:rPr lang="en-US" dirty="0" smtClean="0"/>
              <a:t>not </a:t>
            </a:r>
            <a:r>
              <a:rPr lang="en-US" dirty="0" smtClean="0"/>
              <a:t>statistically </a:t>
            </a:r>
            <a:r>
              <a:rPr lang="en-US" dirty="0" smtClean="0"/>
              <a:t>significant)</a:t>
            </a:r>
          </a:p>
          <a:p>
            <a:pPr lvl="1">
              <a:buNone/>
            </a:pPr>
            <a:r>
              <a:rPr lang="en-US" dirty="0" smtClean="0"/>
              <a:t>Note: Sample </a:t>
            </a:r>
            <a:r>
              <a:rPr lang="en-US" dirty="0" smtClean="0"/>
              <a:t>provided </a:t>
            </a:r>
            <a:r>
              <a:rPr lang="en-US" dirty="0" smtClean="0"/>
              <a:t>smaller than desired</a:t>
            </a:r>
          </a:p>
          <a:p>
            <a:pPr>
              <a:buNone/>
            </a:pPr>
            <a:r>
              <a:rPr lang="en-US" dirty="0" smtClean="0">
                <a:solidFill>
                  <a:schemeClr val="accent1"/>
                </a:solidFill>
              </a:rPr>
              <a:t>Not accepted</a:t>
            </a:r>
          </a:p>
          <a:p>
            <a:r>
              <a:rPr lang="en-US" dirty="0" smtClean="0"/>
              <a:t>ARFS</a:t>
            </a:r>
          </a:p>
          <a:p>
            <a:pPr lvl="1"/>
            <a:r>
              <a:rPr lang="en-US" dirty="0" smtClean="0"/>
              <a:t>Largely </a:t>
            </a:r>
            <a:r>
              <a:rPr lang="en-US" dirty="0" smtClean="0"/>
              <a:t>neutral impact on the </a:t>
            </a:r>
            <a:r>
              <a:rPr lang="en-US" dirty="0" smtClean="0"/>
              <a:t>consensus and </a:t>
            </a:r>
            <a:r>
              <a:rPr lang="en-US" dirty="0" smtClean="0">
                <a:solidFill>
                  <a:schemeClr val="accent2"/>
                </a:solidFill>
              </a:rPr>
              <a:t>limited sample size</a:t>
            </a:r>
            <a:r>
              <a:rPr lang="en-US" dirty="0" smtClean="0"/>
              <a:t>.  </a:t>
            </a:r>
            <a:endParaRPr lang="en-US" dirty="0" smtClean="0"/>
          </a:p>
          <a:p>
            <a:r>
              <a:rPr lang="en-US" dirty="0" smtClean="0"/>
              <a:t>COTC </a:t>
            </a:r>
          </a:p>
          <a:p>
            <a:pPr lvl="1"/>
            <a:r>
              <a:rPr lang="en-US" dirty="0" smtClean="0"/>
              <a:t>N</a:t>
            </a:r>
            <a:r>
              <a:rPr lang="en-US" dirty="0" smtClean="0"/>
              <a:t>ot </a:t>
            </a:r>
            <a:r>
              <a:rPr lang="en-US" dirty="0" smtClean="0"/>
              <a:t>sufficiently strong or consistent enough to warrant </a:t>
            </a:r>
            <a:r>
              <a:rPr lang="en-US" dirty="0" smtClean="0"/>
              <a:t>inclusion</a:t>
            </a:r>
            <a:r>
              <a:rPr lang="en-US" dirty="0" smtClean="0"/>
              <a:t>  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Note: Provided </a:t>
            </a:r>
            <a:r>
              <a:rPr lang="en-US" dirty="0" smtClean="0"/>
              <a:t>a </a:t>
            </a:r>
            <a:r>
              <a:rPr lang="en-US" dirty="0" smtClean="0">
                <a:solidFill>
                  <a:schemeClr val="accent2"/>
                </a:solidFill>
              </a:rPr>
              <a:t>significant </a:t>
            </a:r>
            <a:r>
              <a:rPr lang="en-US" dirty="0" smtClean="0">
                <a:solidFill>
                  <a:schemeClr val="accent2"/>
                </a:solidFill>
              </a:rPr>
              <a:t>sample </a:t>
            </a:r>
            <a:r>
              <a:rPr lang="en-US" dirty="0" smtClean="0">
                <a:solidFill>
                  <a:schemeClr val="accent2"/>
                </a:solidFill>
              </a:rPr>
              <a:t>size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Sample Size Impact</a:t>
            </a:r>
            <a:br>
              <a:rPr lang="en-US" dirty="0" smtClean="0"/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</a:rPr>
              <a:t>Full COTC sample </a:t>
            </a:r>
            <a:r>
              <a:rPr lang="en-US" sz="3100" dirty="0" err="1" smtClean="0">
                <a:solidFill>
                  <a:schemeClr val="accent1">
                    <a:lumMod val="75000"/>
                  </a:schemeClr>
                </a:solidFill>
              </a:rPr>
              <a:t>vs</a:t>
            </a:r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</a:rPr>
              <a:t> sample consistent w/AHW1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Chart 2"/>
          <p:cNvGraphicFramePr/>
          <p:nvPr/>
        </p:nvGraphicFramePr>
        <p:xfrm>
          <a:off x="914400" y="1676400"/>
          <a:ext cx="4191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3962400" y="1676400"/>
          <a:ext cx="4191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914400" y="4038600"/>
          <a:ext cx="4191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3962400" y="4038600"/>
          <a:ext cx="4191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81021" y="1295400"/>
            <a:ext cx="1952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GFDL Baseline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1295400"/>
            <a:ext cx="2624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Consensus Baseline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2382394"/>
            <a:ext cx="553998" cy="74180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Track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4462644"/>
            <a:ext cx="553998" cy="117615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Intensity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Basin Sensitivity</a:t>
            </a:r>
            <a:endParaRPr lang="en-US" sz="31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 descr="GFDL_COTC_OCD5_TKER_raw_bplot.png"/>
          <p:cNvPicPr>
            <a:picLocks noChangeAspect="1"/>
          </p:cNvPicPr>
          <p:nvPr/>
        </p:nvPicPr>
        <p:blipFill>
          <a:blip r:embed="rId2" cstate="print"/>
          <a:srcRect l="2273" t="5882"/>
          <a:stretch>
            <a:fillRect/>
          </a:stretch>
        </p:blipFill>
        <p:spPr>
          <a:xfrm>
            <a:off x="563883" y="1280141"/>
            <a:ext cx="3931917" cy="2926097"/>
          </a:xfrm>
          <a:prstGeom prst="rect">
            <a:avLst/>
          </a:prstGeom>
        </p:spPr>
      </p:pic>
      <p:pic>
        <p:nvPicPr>
          <p:cNvPr id="8" name="Picture 7" descr="GFDL_COTC_OCD5_WDER_abs_bplot.png"/>
          <p:cNvPicPr>
            <a:picLocks noChangeAspect="1"/>
          </p:cNvPicPr>
          <p:nvPr/>
        </p:nvPicPr>
        <p:blipFill>
          <a:blip r:embed="rId3" cstate="print"/>
          <a:srcRect l="2273" t="5882"/>
          <a:stretch>
            <a:fillRect/>
          </a:stretch>
        </p:blipFill>
        <p:spPr>
          <a:xfrm>
            <a:off x="533400" y="3733800"/>
            <a:ext cx="3931928" cy="29260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79065" y="838200"/>
            <a:ext cx="1297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Atlantic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0" y="848380"/>
            <a:ext cx="2279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Eastern Pacific</a:t>
            </a:r>
            <a:endParaRPr lang="en-US" sz="2800" dirty="0"/>
          </a:p>
        </p:txBody>
      </p:sp>
      <p:pic>
        <p:nvPicPr>
          <p:cNvPr id="11" name="Picture 10" descr="GFDL_COTC_TKER_raw_bplot.png"/>
          <p:cNvPicPr>
            <a:picLocks noChangeAspect="1"/>
          </p:cNvPicPr>
          <p:nvPr/>
        </p:nvPicPr>
        <p:blipFill>
          <a:blip r:embed="rId4" cstate="print"/>
          <a:srcRect l="2273" t="5882"/>
          <a:stretch>
            <a:fillRect/>
          </a:stretch>
        </p:blipFill>
        <p:spPr>
          <a:xfrm>
            <a:off x="4678672" y="1295400"/>
            <a:ext cx="3931928" cy="2926087"/>
          </a:xfrm>
          <a:prstGeom prst="rect">
            <a:avLst/>
          </a:prstGeom>
        </p:spPr>
      </p:pic>
      <p:pic>
        <p:nvPicPr>
          <p:cNvPr id="12" name="Picture 11" descr="GFDL_COTC_WDER_abs_bplot.png"/>
          <p:cNvPicPr>
            <a:picLocks noChangeAspect="1"/>
          </p:cNvPicPr>
          <p:nvPr/>
        </p:nvPicPr>
        <p:blipFill>
          <a:blip r:embed="rId5" cstate="print"/>
          <a:srcRect l="2273" t="5882"/>
          <a:stretch>
            <a:fillRect/>
          </a:stretch>
        </p:blipFill>
        <p:spPr>
          <a:xfrm>
            <a:off x="4678672" y="3733800"/>
            <a:ext cx="3931928" cy="2926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2011 Stream 1.5</a:t>
            </a:r>
            <a:br>
              <a:rPr lang="en-US" dirty="0" smtClean="0"/>
            </a:br>
            <a:r>
              <a:rPr lang="en-US" dirty="0" smtClean="0"/>
              <a:t>Retrospective Cases</a:t>
            </a:r>
            <a:endParaRPr lang="en-US" dirty="0"/>
          </a:p>
        </p:txBody>
      </p:sp>
      <p:pic>
        <p:nvPicPr>
          <p:cNvPr id="3" name="Picture 2" descr="h2011_EP_besttracks_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-154305"/>
            <a:ext cx="2156460" cy="5716905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4" name="Picture 3" descr="h2011_AL_besttracks_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6470" y="2703385"/>
            <a:ext cx="2864930" cy="5145215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5" name="Text Placeholder 3"/>
          <p:cNvSpPr txBox="1">
            <a:spLocks/>
          </p:cNvSpPr>
          <p:nvPr/>
        </p:nvSpPr>
        <p:spPr>
          <a:xfrm>
            <a:off x="6324600" y="1752600"/>
            <a:ext cx="2590800" cy="16002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Eastern Pacific: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2009 – 6 storms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2010 – 7 storms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533400" y="4114800"/>
            <a:ext cx="2743200" cy="2133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Atlantic: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2008 – 4 storms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2009 – 7 storms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700" dirty="0" smtClean="0"/>
              <a:t>2010 – 16 storms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HFIP Stream 1.5 Concept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1"/>
                </a:solidFill>
              </a:rPr>
              <a:t>Stream 1</a:t>
            </a:r>
            <a:r>
              <a:rPr lang="en-US" dirty="0" smtClean="0"/>
              <a:t>: Yearly upgrades to operational numerical weather prediction capabilities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1"/>
                </a:solidFill>
              </a:rPr>
              <a:t>Stream 2</a:t>
            </a:r>
            <a:r>
              <a:rPr lang="en-US" dirty="0" smtClean="0"/>
              <a:t>: Enhancements to operations that require multiple year applied research, development and transition-to-operations work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accent1"/>
                </a:solidFill>
              </a:rPr>
              <a:t>Stream 1.5</a:t>
            </a:r>
            <a:r>
              <a:rPr lang="en-US" dirty="0" smtClean="0"/>
              <a:t>: Improved models (mainly) that the NHC, </a:t>
            </a:r>
            <a:r>
              <a:rPr lang="en-US" dirty="0" smtClean="0">
                <a:solidFill>
                  <a:schemeClr val="accent2"/>
                </a:solidFill>
              </a:rPr>
              <a:t>based on prior assessments</a:t>
            </a:r>
            <a:r>
              <a:rPr lang="en-US" dirty="0" smtClean="0"/>
              <a:t>, wants to access in real-time during a particular hurricane season, but which can’t be made available to the NHC by the operational modeling center in conventional “production” mode (typically due to limits in computing capability and/or programmer time)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2010 Stream 1.5</a:t>
            </a:r>
            <a:br>
              <a:rPr lang="en-US" dirty="0" smtClean="0"/>
            </a:br>
            <a:r>
              <a:rPr lang="en-US" dirty="0" smtClean="0"/>
              <a:t>Retrospective </a:t>
            </a:r>
            <a:r>
              <a:rPr lang="en-US" dirty="0" smtClean="0"/>
              <a:t>Cases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24600" y="1524000"/>
            <a:ext cx="2362200" cy="1905000"/>
          </a:xfrm>
        </p:spPr>
        <p:txBody>
          <a:bodyPr>
            <a:normAutofit/>
          </a:bodyPr>
          <a:lstStyle/>
          <a:p>
            <a:r>
              <a:rPr lang="en-US" dirty="0" smtClean="0"/>
              <a:t>Eastern Pacific:</a:t>
            </a:r>
          </a:p>
          <a:p>
            <a:r>
              <a:rPr lang="en-US" b="0" dirty="0" smtClean="0"/>
              <a:t>2008 – 5 storms </a:t>
            </a:r>
          </a:p>
          <a:p>
            <a:r>
              <a:rPr lang="en-US" b="0" dirty="0" smtClean="0"/>
              <a:t>2009 – 6 storms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33400" y="4114800"/>
            <a:ext cx="2362200" cy="1371600"/>
          </a:xfrm>
        </p:spPr>
        <p:txBody>
          <a:bodyPr/>
          <a:lstStyle/>
          <a:p>
            <a:r>
              <a:rPr lang="en-US" dirty="0" smtClean="0"/>
              <a:t>Atlantic:</a:t>
            </a:r>
          </a:p>
          <a:p>
            <a:r>
              <a:rPr lang="en-US" b="0" dirty="0" smtClean="0"/>
              <a:t>2008 – 8 storms</a:t>
            </a:r>
          </a:p>
          <a:p>
            <a:r>
              <a:rPr lang="en-US" b="0" dirty="0" smtClean="0"/>
              <a:t>2009 – 9 storms</a:t>
            </a:r>
            <a:endParaRPr lang="en-US" b="0" dirty="0"/>
          </a:p>
        </p:txBody>
      </p:sp>
      <p:pic>
        <p:nvPicPr>
          <p:cNvPr id="9" name="Content Placeholder 8" descr="h2010_AL_besttracks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 rot="-5400000">
            <a:off x="4156948" y="2391966"/>
            <a:ext cx="3111818" cy="5490686"/>
          </a:xfrm>
        </p:spPr>
      </p:pic>
      <p:pic>
        <p:nvPicPr>
          <p:cNvPr id="8" name="Content Placeholder 7" descr="h2010_EP_besttracks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-5400000">
            <a:off x="2063115" y="-232410"/>
            <a:ext cx="2352675" cy="57130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2010 Stream 1.5 Participants</a:t>
            </a:r>
            <a:endParaRPr lang="en-US" sz="4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685800" y="1600200"/>
          <a:ext cx="7696200" cy="4419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240"/>
                <a:gridCol w="1539240"/>
                <a:gridCol w="1539240"/>
                <a:gridCol w="1539240"/>
                <a:gridCol w="1539240"/>
              </a:tblGrid>
              <a:tr h="552550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Participants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5255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Organization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GFDL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NCAR/MMM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NRL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FSU</a:t>
                      </a:r>
                      <a:endParaRPr lang="en-US" dirty="0"/>
                    </a:p>
                  </a:txBody>
                  <a:tcPr anchor="ctr"/>
                </a:tc>
              </a:tr>
              <a:tr h="55255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Model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GFDL*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AHW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COAMPS-TC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ARW</a:t>
                      </a:r>
                      <a:endParaRPr lang="en-US" dirty="0"/>
                    </a:p>
                  </a:txBody>
                  <a:tcPr anchor="ctr"/>
                </a:tc>
              </a:tr>
              <a:tr h="55255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ATCF ID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GFD5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AHW1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COTC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ARFS</a:t>
                      </a:r>
                      <a:endParaRPr lang="en-US" dirty="0"/>
                    </a:p>
                  </a:txBody>
                  <a:tcPr anchor="ctr"/>
                </a:tc>
              </a:tr>
              <a:tr h="55255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Resolution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1/12 deg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1.3 km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km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km</a:t>
                      </a:r>
                      <a:endParaRPr lang="en-US" dirty="0"/>
                    </a:p>
                  </a:txBody>
                  <a:tcPr anchor="ctr"/>
                </a:tc>
              </a:tr>
              <a:tr h="70313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Basins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Atlantic &amp; Eastern Pacific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Atlantic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Atlantic &amp; Eastern Pacific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Atlantic</a:t>
                      </a:r>
                    </a:p>
                  </a:txBody>
                  <a:tcPr anchor="ctr"/>
                </a:tc>
              </a:tr>
              <a:tr h="95371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Init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ialization times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00, 06, 12, 18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00, 12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00, 06, 12, 18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00, 12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Data Inventory</a:t>
            </a:r>
            <a:endParaRPr lang="en-US" sz="4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85800" y="1371600"/>
          <a:ext cx="6599238" cy="4713288"/>
        </p:xfrm>
        <a:graphic>
          <a:graphicData uri="http://schemas.openxmlformats.org/presentationml/2006/ole">
            <p:oleObj spid="_x0000_s1026" name="Acrobat Document" r:id="rId3" imgW="7542857" imgH="5830114" progId="AcroExch.Document.7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629400" y="2514600"/>
            <a:ext cx="2286000" cy="1785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/>
                </a:solidFill>
              </a:rPr>
              <a:t>% Expected </a:t>
            </a:r>
          </a:p>
          <a:p>
            <a:pPr marL="231775" indent="-231775">
              <a:buAutoNum type="arabicParenR"/>
            </a:pPr>
            <a:r>
              <a:rPr lang="en-US" sz="2200" dirty="0" smtClean="0"/>
              <a:t>Storms &amp; time periods</a:t>
            </a:r>
          </a:p>
          <a:p>
            <a:pPr marL="231775" indent="-231775">
              <a:buAutoNum type="arabicParenR"/>
            </a:pPr>
            <a:r>
              <a:rPr lang="en-US" sz="2200" dirty="0" smtClean="0"/>
              <a:t>Planned basins &amp; # of runs/day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Arrow Connector 72"/>
          <p:cNvCxnSpPr/>
          <p:nvPr/>
        </p:nvCxnSpPr>
        <p:spPr>
          <a:xfrm rot="16200000" flipH="1">
            <a:off x="4343400" y="5715000"/>
            <a:ext cx="381000" cy="3810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5400000">
            <a:off x="3848100" y="5753100"/>
            <a:ext cx="381000" cy="30480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Methodology</a:t>
            </a:r>
            <a:endParaRPr lang="en-US" sz="4000" dirty="0"/>
          </a:p>
        </p:txBody>
      </p:sp>
      <p:sp>
        <p:nvSpPr>
          <p:cNvPr id="16" name="Rounded Rectangle 15"/>
          <p:cNvSpPr/>
          <p:nvPr/>
        </p:nvSpPr>
        <p:spPr>
          <a:xfrm>
            <a:off x="2286000" y="6019800"/>
            <a:ext cx="1600200" cy="5334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400" dirty="0" smtClean="0"/>
              <a:t>Graphics</a:t>
            </a:r>
            <a:endParaRPr lang="en-US" sz="1400" dirty="0"/>
          </a:p>
        </p:txBody>
      </p:sp>
      <p:sp>
        <p:nvSpPr>
          <p:cNvPr id="17" name="Rounded Rectangle 16"/>
          <p:cNvSpPr/>
          <p:nvPr/>
        </p:nvSpPr>
        <p:spPr>
          <a:xfrm>
            <a:off x="4724400" y="6019800"/>
            <a:ext cx="1600200" cy="5334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/>
            <a:r>
              <a:rPr lang="en-US" sz="1400" dirty="0" smtClean="0"/>
              <a:t>SS tables</a:t>
            </a:r>
            <a:endParaRPr lang="en-US" sz="14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457200" y="1600200"/>
            <a:ext cx="838200" cy="1524000"/>
            <a:chOff x="457200" y="1447800"/>
            <a:chExt cx="838200" cy="15240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8" name="Rounded Rectangle 7"/>
            <p:cNvSpPr/>
            <p:nvPr/>
          </p:nvSpPr>
          <p:spPr>
            <a:xfrm>
              <a:off x="457200" y="1447800"/>
              <a:ext cx="838200" cy="381000"/>
            </a:xfrm>
            <a:prstGeom prst="round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600" dirty="0" smtClean="0"/>
                <a:t>forecast</a:t>
              </a:r>
              <a:endParaRPr lang="en-US" sz="1600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33400" y="2667000"/>
              <a:ext cx="685800" cy="304800"/>
            </a:xfrm>
            <a:prstGeom prst="round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400" dirty="0" smtClean="0"/>
                <a:t>errors</a:t>
              </a:r>
              <a:endParaRPr lang="en-US" sz="1400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57200" y="2057400"/>
              <a:ext cx="838200" cy="381000"/>
            </a:xfrm>
            <a:prstGeom prst="round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NHC </a:t>
              </a:r>
              <a:r>
                <a:rPr lang="en-US" sz="1600" dirty="0" err="1" smtClean="0"/>
                <a:t>Vx</a:t>
              </a:r>
              <a:endParaRPr lang="en-US" sz="1600" dirty="0"/>
            </a:p>
          </p:txBody>
        </p:sp>
        <p:sp>
          <p:nvSpPr>
            <p:cNvPr id="23" name="Down Arrow 22"/>
            <p:cNvSpPr/>
            <p:nvPr/>
          </p:nvSpPr>
          <p:spPr>
            <a:xfrm>
              <a:off x="838200" y="1828800"/>
              <a:ext cx="45719" cy="182880"/>
            </a:xfrm>
            <a:prstGeom prst="downArrow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wn Arrow 23"/>
            <p:cNvSpPr/>
            <p:nvPr/>
          </p:nvSpPr>
          <p:spPr>
            <a:xfrm>
              <a:off x="838200" y="2438400"/>
              <a:ext cx="45719" cy="182880"/>
            </a:xfrm>
            <a:prstGeom prst="downArrow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3200400" y="5105400"/>
            <a:ext cx="2209800" cy="6096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error distribution properties</a:t>
            </a:r>
            <a:endParaRPr lang="en-US" sz="16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2133600" y="1600200"/>
            <a:ext cx="838200" cy="1524000"/>
            <a:chOff x="457200" y="1447800"/>
            <a:chExt cx="838200" cy="15240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7" name="Rounded Rectangle 26"/>
            <p:cNvSpPr/>
            <p:nvPr/>
          </p:nvSpPr>
          <p:spPr>
            <a:xfrm>
              <a:off x="457200" y="1447800"/>
              <a:ext cx="838200" cy="381000"/>
            </a:xfrm>
            <a:prstGeom prst="round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600" dirty="0" smtClean="0"/>
                <a:t>forecast</a:t>
              </a:r>
              <a:endParaRPr lang="en-US" sz="1600" dirty="0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33400" y="2667000"/>
              <a:ext cx="685800" cy="304800"/>
            </a:xfrm>
            <a:prstGeom prst="round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400" dirty="0" smtClean="0"/>
                <a:t>errors</a:t>
              </a:r>
              <a:endParaRPr lang="en-US" sz="1400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457200" y="2057400"/>
              <a:ext cx="838200" cy="381000"/>
            </a:xfrm>
            <a:prstGeom prst="round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NHC </a:t>
              </a:r>
              <a:r>
                <a:rPr lang="en-US" sz="1600" dirty="0" err="1" smtClean="0"/>
                <a:t>Vx</a:t>
              </a:r>
              <a:endParaRPr lang="en-US" sz="1600" dirty="0"/>
            </a:p>
          </p:txBody>
        </p:sp>
        <p:sp>
          <p:nvSpPr>
            <p:cNvPr id="30" name="Down Arrow 29"/>
            <p:cNvSpPr/>
            <p:nvPr/>
          </p:nvSpPr>
          <p:spPr>
            <a:xfrm>
              <a:off x="838200" y="1828800"/>
              <a:ext cx="45719" cy="182880"/>
            </a:xfrm>
            <a:prstGeom prst="downArrow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wn Arrow 30"/>
            <p:cNvSpPr/>
            <p:nvPr/>
          </p:nvSpPr>
          <p:spPr>
            <a:xfrm>
              <a:off x="838200" y="2438400"/>
              <a:ext cx="45719" cy="182880"/>
            </a:xfrm>
            <a:prstGeom prst="downArrow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715000" y="1600200"/>
            <a:ext cx="838200" cy="1524000"/>
            <a:chOff x="457200" y="1447800"/>
            <a:chExt cx="838200" cy="1524000"/>
          </a:xfrm>
        </p:grpSpPr>
        <p:sp>
          <p:nvSpPr>
            <p:cNvPr id="33" name="Rounded Rectangle 32"/>
            <p:cNvSpPr/>
            <p:nvPr/>
          </p:nvSpPr>
          <p:spPr>
            <a:xfrm>
              <a:off x="457200" y="1447800"/>
              <a:ext cx="838200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600" dirty="0" smtClean="0"/>
                <a:t>forecast</a:t>
              </a:r>
              <a:endParaRPr lang="en-US" sz="1600" dirty="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533400" y="2667000"/>
              <a:ext cx="685800" cy="304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400" dirty="0" smtClean="0"/>
                <a:t>errors</a:t>
              </a:r>
              <a:endParaRPr lang="en-US" sz="1400" dirty="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457200" y="2057400"/>
              <a:ext cx="838200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NHC </a:t>
              </a:r>
              <a:r>
                <a:rPr lang="en-US" sz="1600" dirty="0" err="1" smtClean="0"/>
                <a:t>Vx</a:t>
              </a:r>
              <a:endParaRPr lang="en-US" sz="1600" dirty="0"/>
            </a:p>
          </p:txBody>
        </p:sp>
        <p:sp>
          <p:nvSpPr>
            <p:cNvPr id="36" name="Down Arrow 35"/>
            <p:cNvSpPr/>
            <p:nvPr/>
          </p:nvSpPr>
          <p:spPr>
            <a:xfrm>
              <a:off x="838200" y="1828800"/>
              <a:ext cx="45719" cy="18288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wn Arrow 36"/>
            <p:cNvSpPr/>
            <p:nvPr/>
          </p:nvSpPr>
          <p:spPr>
            <a:xfrm>
              <a:off x="838200" y="2438400"/>
              <a:ext cx="45719" cy="18288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467600" y="1600200"/>
            <a:ext cx="838200" cy="1524000"/>
            <a:chOff x="457200" y="1447800"/>
            <a:chExt cx="838200" cy="1524000"/>
          </a:xfrm>
        </p:grpSpPr>
        <p:sp>
          <p:nvSpPr>
            <p:cNvPr id="39" name="Rounded Rectangle 38"/>
            <p:cNvSpPr/>
            <p:nvPr/>
          </p:nvSpPr>
          <p:spPr>
            <a:xfrm>
              <a:off x="457200" y="1447800"/>
              <a:ext cx="838200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600" dirty="0" smtClean="0"/>
                <a:t>forecast</a:t>
              </a:r>
              <a:endParaRPr lang="en-US" sz="1600" dirty="0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533400" y="2667000"/>
              <a:ext cx="685800" cy="304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400" dirty="0" smtClean="0"/>
                <a:t>errors</a:t>
              </a:r>
              <a:endParaRPr lang="en-US" sz="1400" dirty="0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457200" y="2057400"/>
              <a:ext cx="838200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NHC </a:t>
              </a:r>
              <a:r>
                <a:rPr lang="en-US" sz="1600" dirty="0" err="1" smtClean="0"/>
                <a:t>Vx</a:t>
              </a:r>
              <a:endParaRPr lang="en-US" sz="1600" dirty="0"/>
            </a:p>
          </p:txBody>
        </p:sp>
        <p:sp>
          <p:nvSpPr>
            <p:cNvPr id="42" name="Down Arrow 41"/>
            <p:cNvSpPr/>
            <p:nvPr/>
          </p:nvSpPr>
          <p:spPr>
            <a:xfrm>
              <a:off x="838200" y="1828800"/>
              <a:ext cx="45719" cy="18288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Down Arrow 42"/>
            <p:cNvSpPr/>
            <p:nvPr/>
          </p:nvSpPr>
          <p:spPr>
            <a:xfrm>
              <a:off x="838200" y="2438400"/>
              <a:ext cx="45719" cy="18288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421431" y="1611868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…….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447800" y="2221468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…….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447800" y="2754868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…….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705600" y="1611868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…….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705600" y="2221468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…….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705600" y="2831068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…….</a:t>
            </a:r>
            <a:endParaRPr lang="en-US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1219200" y="3124200"/>
            <a:ext cx="1981200" cy="4572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6200000" flipH="1">
            <a:off x="2895600" y="3124200"/>
            <a:ext cx="381000" cy="3810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>
            <a:off x="5410200" y="3124200"/>
            <a:ext cx="381000" cy="38100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10800000" flipV="1">
            <a:off x="5410200" y="3124200"/>
            <a:ext cx="2133600" cy="45720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09600" y="1078468"/>
            <a:ext cx="2203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Stream 1.5 Candidate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6019800" y="1078468"/>
            <a:ext cx="2131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Operational Baseline</a:t>
            </a:r>
            <a:endParaRPr lang="en-US" dirty="0"/>
          </a:p>
        </p:txBody>
      </p:sp>
      <p:sp>
        <p:nvSpPr>
          <p:cNvPr id="66" name="Down Arrow 65"/>
          <p:cNvSpPr/>
          <p:nvPr/>
        </p:nvSpPr>
        <p:spPr>
          <a:xfrm>
            <a:off x="4267200" y="4056888"/>
            <a:ext cx="45719" cy="210312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Down Arrow 66"/>
          <p:cNvSpPr/>
          <p:nvPr/>
        </p:nvSpPr>
        <p:spPr>
          <a:xfrm>
            <a:off x="4267200" y="4818888"/>
            <a:ext cx="45719" cy="210312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228600" y="990600"/>
            <a:ext cx="2971800" cy="2286000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5486400" y="1066800"/>
            <a:ext cx="2971800" cy="2286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5638800" y="5130225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median, mean, </a:t>
            </a:r>
            <a:r>
              <a:rPr lang="en-US" sz="1600" dirty="0" err="1" smtClean="0"/>
              <a:t>interquartile</a:t>
            </a:r>
            <a:r>
              <a:rPr lang="en-US" sz="1600" dirty="0" smtClean="0"/>
              <a:t> range, 95% CI, outliers</a:t>
            </a:r>
            <a:endParaRPr lang="en-US" sz="1600" dirty="0"/>
          </a:p>
        </p:txBody>
      </p:sp>
      <p:sp>
        <p:nvSpPr>
          <p:cNvPr id="81" name="TextBox 80"/>
          <p:cNvSpPr txBox="1"/>
          <p:nvPr/>
        </p:nvSpPr>
        <p:spPr>
          <a:xfrm>
            <a:off x="3505200" y="26670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Track &amp; Intensity (along- &amp; cross- track too)</a:t>
            </a:r>
            <a:endParaRPr lang="en-US" sz="1600" dirty="0"/>
          </a:p>
        </p:txBody>
      </p:sp>
      <p:sp>
        <p:nvSpPr>
          <p:cNvPr id="84" name="TextBox 83"/>
          <p:cNvSpPr txBox="1"/>
          <p:nvPr/>
        </p:nvSpPr>
        <p:spPr>
          <a:xfrm>
            <a:off x="6553200" y="604462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Median ± 95%CI does not include zero</a:t>
            </a:r>
            <a:endParaRPr lang="en-US" sz="1600" dirty="0"/>
          </a:p>
        </p:txBody>
      </p:sp>
      <p:sp>
        <p:nvSpPr>
          <p:cNvPr id="21" name="Rounded Rectangle 20"/>
          <p:cNvSpPr/>
          <p:nvPr/>
        </p:nvSpPr>
        <p:spPr>
          <a:xfrm>
            <a:off x="3200400" y="4343400"/>
            <a:ext cx="2209800" cy="5334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pairwise</a:t>
            </a:r>
            <a:r>
              <a:rPr lang="en-US" sz="1600" dirty="0" smtClean="0"/>
              <a:t> differences</a:t>
            </a:r>
            <a:endParaRPr lang="en-US" sz="1600" dirty="0"/>
          </a:p>
        </p:txBody>
      </p:sp>
      <p:sp>
        <p:nvSpPr>
          <p:cNvPr id="20" name="Rounded Rectangle 19"/>
          <p:cNvSpPr/>
          <p:nvPr/>
        </p:nvSpPr>
        <p:spPr>
          <a:xfrm>
            <a:off x="3200400" y="3505200"/>
            <a:ext cx="2209800" cy="6096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matching – homogeneous sample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Baseline Comparisons</a:t>
            </a:r>
            <a:endParaRPr lang="en-US" sz="4000" dirty="0"/>
          </a:p>
        </p:txBody>
      </p:sp>
      <p:graphicFrame>
        <p:nvGraphicFramePr>
          <p:cNvPr id="55" name="Content Placeholder 54"/>
          <p:cNvGraphicFramePr>
            <a:graphicFrameLocks noGrp="1"/>
          </p:cNvGraphicFramePr>
          <p:nvPr>
            <p:ph idx="1"/>
          </p:nvPr>
        </p:nvGraphicFramePr>
        <p:xfrm>
          <a:off x="685800" y="1595120"/>
          <a:ext cx="7772400" cy="369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2286000"/>
                <a:gridCol w="2133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Operational</a:t>
                      </a:r>
                      <a:r>
                        <a:rPr lang="en-US" sz="1600" baseline="0" dirty="0" smtClean="0"/>
                        <a:t> Baseline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Stream 1.5 configuration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Lead times evaluated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GFDL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Stream</a:t>
                      </a:r>
                      <a:r>
                        <a:rPr lang="en-US" sz="1600" baseline="0" dirty="0" smtClean="0"/>
                        <a:t> 1.5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Every 6 h out</a:t>
                      </a:r>
                      <a:r>
                        <a:rPr lang="en-US" sz="1600" baseline="0" dirty="0" smtClean="0"/>
                        <a:t> to 120 h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Consensus (at least 2 available) - 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accent2"/>
                          </a:solidFill>
                        </a:rPr>
                        <a:t>Track</a:t>
                      </a:r>
                      <a:r>
                        <a:rPr lang="en-US" sz="1600" dirty="0" smtClean="0"/>
                        <a:t>:</a:t>
                      </a:r>
                      <a:r>
                        <a:rPr lang="en-US" sz="1600" baseline="0" dirty="0" smtClean="0"/>
                        <a:t> GFS, UKMET, NOGAPS, GFDL, HWRF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chemeClr val="accent2"/>
                          </a:solidFill>
                        </a:rPr>
                        <a:t>Intensity</a:t>
                      </a:r>
                      <a:r>
                        <a:rPr lang="en-US" sz="1600" baseline="0" dirty="0" smtClean="0"/>
                        <a:t>: DSHP, LGEM, GFDL, HWRF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Consensus</a:t>
                      </a:r>
                      <a:r>
                        <a:rPr lang="en-US" sz="1600" baseline="0" dirty="0" smtClean="0"/>
                        <a:t> + Stream 1.5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Every 6 h out</a:t>
                      </a:r>
                      <a:r>
                        <a:rPr lang="en-US" sz="1600" baseline="0" dirty="0" smtClean="0"/>
                        <a:t> to 120 h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GFS (track)</a:t>
                      </a:r>
                    </a:p>
                    <a:p>
                      <a:r>
                        <a:rPr lang="en-US" sz="1600" dirty="0" smtClean="0"/>
                        <a:t>DSHP (intensity)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Stream 1.5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Official forecast</a:t>
                      </a:r>
                      <a:r>
                        <a:rPr lang="en-US" sz="1600" baseline="0" dirty="0" smtClean="0"/>
                        <a:t> times:</a:t>
                      </a:r>
                    </a:p>
                    <a:p>
                      <a:r>
                        <a:rPr lang="en-US" sz="1600" baseline="0" dirty="0" smtClean="0"/>
                        <a:t>00, 12, 24, 36, 48, 72, 96, 120 h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Homogeneous</a:t>
                      </a:r>
                      <a:r>
                        <a:rPr lang="en-US" sz="1600" baseline="0" dirty="0" smtClean="0"/>
                        <a:t> average of previous year’s top flight models – 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chemeClr val="accent2"/>
                          </a:solidFill>
                        </a:rPr>
                        <a:t>Track</a:t>
                      </a:r>
                      <a:r>
                        <a:rPr lang="en-US" sz="1600" baseline="0" dirty="0" smtClean="0"/>
                        <a:t>: GFS, UKMET, GFDL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chemeClr val="accent2"/>
                          </a:solidFill>
                        </a:rPr>
                        <a:t>Intensity</a:t>
                      </a:r>
                      <a:r>
                        <a:rPr lang="en-US" sz="1600" baseline="0" dirty="0" smtClean="0"/>
                        <a:t>: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GFDL, HWRF, DSHP, LGEM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Stream 1.5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Official forecast</a:t>
                      </a:r>
                      <a:r>
                        <a:rPr lang="en-US" sz="1600" baseline="0" dirty="0" smtClean="0"/>
                        <a:t> times: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00, 12, 24, 36, 48, 72, 96, 120 h</a:t>
                      </a:r>
                      <a:endParaRPr lang="en-US" sz="1600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Distributions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7948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Absolute Intensity Error</a:t>
            </a:r>
          </a:p>
          <a:p>
            <a:r>
              <a:rPr lang="en-US" dirty="0" smtClean="0"/>
              <a:t>GFDL </a:t>
            </a:r>
            <a:r>
              <a:rPr lang="en-US" dirty="0" err="1" smtClean="0"/>
              <a:t>vs</a:t>
            </a:r>
            <a:r>
              <a:rPr lang="en-US" dirty="0" smtClean="0"/>
              <a:t> GFD5</a:t>
            </a:r>
          </a:p>
          <a:p>
            <a:r>
              <a:rPr lang="en-US" dirty="0" smtClean="0"/>
              <a:t>Atlantic Basin</a:t>
            </a:r>
            <a:endParaRPr lang="en-US" dirty="0"/>
          </a:p>
        </p:txBody>
      </p:sp>
      <p:pic>
        <p:nvPicPr>
          <p:cNvPr id="7" name="Content Placeholder 6" descr="GFDL_GFD5_OCD5_WDER_abs_bplot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89537"/>
            <a:ext cx="4040188" cy="312196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90328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Difference Distributions</a:t>
            </a:r>
          </a:p>
          <a:p>
            <a:r>
              <a:rPr lang="en-US" dirty="0" smtClean="0"/>
              <a:t>GFDL-GFD5</a:t>
            </a:r>
          </a:p>
          <a:p>
            <a:r>
              <a:rPr lang="en-US" dirty="0" smtClean="0"/>
              <a:t>Atlantic Basin</a:t>
            </a:r>
            <a:endParaRPr lang="en-US" dirty="0"/>
          </a:p>
        </p:txBody>
      </p:sp>
      <p:pic>
        <p:nvPicPr>
          <p:cNvPr id="8" name="Content Placeholder 7" descr="GFDL_GFD5_OCD5_WDER_diff_bplot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588924"/>
            <a:ext cx="4041775" cy="3123190"/>
          </a:xfrm>
        </p:spPr>
      </p:pic>
      <p:sp>
        <p:nvSpPr>
          <p:cNvPr id="12" name="Up Arrow 11"/>
          <p:cNvSpPr/>
          <p:nvPr/>
        </p:nvSpPr>
        <p:spPr>
          <a:xfrm>
            <a:off x="5516881" y="4876800"/>
            <a:ext cx="45719" cy="228600"/>
          </a:xfrm>
          <a:prstGeom prst="up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6089904" y="4876800"/>
            <a:ext cx="45719" cy="228600"/>
          </a:xfrm>
          <a:prstGeom prst="upArrow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>
            <a:off x="6245352" y="4876800"/>
            <a:ext cx="45719" cy="228600"/>
          </a:xfrm>
          <a:prstGeom prst="upArrow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Up Arrow 14"/>
          <p:cNvSpPr/>
          <p:nvPr/>
        </p:nvSpPr>
        <p:spPr>
          <a:xfrm>
            <a:off x="6382512" y="4876800"/>
            <a:ext cx="45719" cy="228600"/>
          </a:xfrm>
          <a:prstGeom prst="upArrow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Up Arrow 15"/>
          <p:cNvSpPr/>
          <p:nvPr/>
        </p:nvSpPr>
        <p:spPr>
          <a:xfrm>
            <a:off x="6537960" y="4876800"/>
            <a:ext cx="45719" cy="228600"/>
          </a:xfrm>
          <a:prstGeom prst="upArrow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>
            <a:off x="6821424" y="4876800"/>
            <a:ext cx="45719" cy="228600"/>
          </a:xfrm>
          <a:prstGeom prst="upArrow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Up Arrow 17"/>
          <p:cNvSpPr/>
          <p:nvPr/>
        </p:nvSpPr>
        <p:spPr>
          <a:xfrm>
            <a:off x="6976872" y="4876800"/>
            <a:ext cx="45719" cy="228600"/>
          </a:xfrm>
          <a:prstGeom prst="upArrow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Statistically Significant Differences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990600" y="1676400"/>
          <a:ext cx="4191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114800" y="1676400"/>
          <a:ext cx="4191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990600" y="4191000"/>
          <a:ext cx="4191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4114800" y="4191000"/>
          <a:ext cx="4191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81021" y="1295400"/>
            <a:ext cx="1952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GFDL Baseline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724400" y="1295400"/>
            <a:ext cx="2624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Consensus Baseline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2382394"/>
            <a:ext cx="553998" cy="74180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Track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4462644"/>
            <a:ext cx="553998" cy="117615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Intensity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1764</TotalTime>
  <Words>600</Words>
  <Application>Microsoft Office PowerPoint</Application>
  <PresentationFormat>On-screen Show (4:3)</PresentationFormat>
  <Paragraphs>160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Acrobat Document</vt:lpstr>
      <vt:lpstr>Objective Evaluation of 2010 HFIP Stream 1.5 Candidates</vt:lpstr>
      <vt:lpstr>HFIP Stream 1.5 Concept</vt:lpstr>
      <vt:lpstr>2010 Stream 1.5 Retrospective Cases</vt:lpstr>
      <vt:lpstr>2010 Stream 1.5 Participants</vt:lpstr>
      <vt:lpstr>Data Inventory</vt:lpstr>
      <vt:lpstr>Methodology</vt:lpstr>
      <vt:lpstr>Baseline Comparisons</vt:lpstr>
      <vt:lpstr>Error Distributions</vt:lpstr>
      <vt:lpstr>Statistically Significant Differences</vt:lpstr>
      <vt:lpstr>NHC’s 2010 Stream 1.5 Decision</vt:lpstr>
      <vt:lpstr>Sample Size Impact  Full COTC sample vs sample consistent w/AHW1</vt:lpstr>
      <vt:lpstr>Basin Sensitivity</vt:lpstr>
      <vt:lpstr>2011 Stream 1.5 Retrospective Cases</vt:lpstr>
    </vt:vector>
  </TitlesOfParts>
  <Company>UCAR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Reflections on FY10 issues from the TCMT perspective</dc:title>
  <dc:creator>nance</dc:creator>
  <cp:lastModifiedBy>nance</cp:lastModifiedBy>
  <cp:revision>168</cp:revision>
  <dcterms:created xsi:type="dcterms:W3CDTF">2010-11-03T03:29:52Z</dcterms:created>
  <dcterms:modified xsi:type="dcterms:W3CDTF">2011-03-01T17:53:31Z</dcterms:modified>
</cp:coreProperties>
</file>