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commentAuthors.xml" ContentType="application/vnd.openxmlformats-officedocument.presentationml.commentAuthors+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4104" r:id="rId1"/>
  </p:sldMasterIdLst>
  <p:notesMasterIdLst>
    <p:notesMasterId r:id="rId14"/>
  </p:notesMasterIdLst>
  <p:handoutMasterIdLst>
    <p:handoutMasterId r:id="rId15"/>
  </p:handoutMasterIdLst>
  <p:sldIdLst>
    <p:sldId id="256" r:id="rId2"/>
    <p:sldId id="261" r:id="rId3"/>
    <p:sldId id="267" r:id="rId4"/>
    <p:sldId id="268" r:id="rId5"/>
    <p:sldId id="266" r:id="rId6"/>
    <p:sldId id="265" r:id="rId7"/>
    <p:sldId id="270" r:id="rId8"/>
    <p:sldId id="272" r:id="rId9"/>
    <p:sldId id="274" r:id="rId10"/>
    <p:sldId id="269" r:id="rId11"/>
    <p:sldId id="271"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nance" initials="lbn" lastIdx="3"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11" d="100"/>
          <a:sy n="111" d="100"/>
        </p:scale>
        <p:origin x="-59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ECF692-D416-FD44-B349-7713944AAB0B}" type="datetimeFigureOut">
              <a:rPr lang="en-US" smtClean="0"/>
              <a:pPr/>
              <a:t>3/1/11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136594-84CC-324F-9BBA-01814E815A37}"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7615D1-18A8-FD46-99C8-C418010FBC38}" type="datetimeFigureOut">
              <a:rPr lang="en-US" smtClean="0"/>
              <a:pPr/>
              <a:t>3/1/11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EA8BC-1C77-2A41-85EF-1681AE3D2F9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p:spPr>
        <p:txBody>
          <a:bodyPr/>
          <a:lstStyle/>
          <a:p>
            <a:pPr eaLnBrk="1" hangingPunct="1"/>
            <a:r>
              <a:rPr lang="en-US" dirty="0" smtClean="0">
                <a:latin typeface="Calibri" charset="0"/>
              </a:rPr>
              <a:t>Main</a:t>
            </a:r>
            <a:r>
              <a:rPr lang="en-US" baseline="0" dirty="0" smtClean="0">
                <a:latin typeface="Calibri" charset="0"/>
              </a:rPr>
              <a:t> change since November 2010: 2011 Baseline now in repository and tested.</a:t>
            </a:r>
          </a:p>
          <a:p>
            <a:pPr eaLnBrk="1" hangingPunct="1"/>
            <a:endParaRPr lang="en-US" baseline="0" dirty="0" smtClean="0">
              <a:latin typeface="Calibri" charset="0"/>
            </a:endParaRPr>
          </a:p>
          <a:p>
            <a:pPr eaLnBrk="1" hangingPunct="1"/>
            <a:r>
              <a:rPr lang="en-US" dirty="0" smtClean="0">
                <a:latin typeface="Calibri" charset="0"/>
              </a:rPr>
              <a:t>Emphasize that this slides only covers the </a:t>
            </a:r>
            <a:r>
              <a:rPr lang="en-US" b="1" dirty="0" smtClean="0">
                <a:latin typeface="Calibri" charset="0"/>
              </a:rPr>
              <a:t>atmospheric </a:t>
            </a:r>
            <a:r>
              <a:rPr lang="en-US" dirty="0" smtClean="0">
                <a:latin typeface="Calibri" charset="0"/>
              </a:rPr>
              <a:t>component of HWRF (WRF)</a:t>
            </a:r>
          </a:p>
          <a:p>
            <a:pPr eaLnBrk="1" hangingPunct="1"/>
            <a:r>
              <a:rPr lang="en-US" dirty="0" smtClean="0">
                <a:latin typeface="Calibri" charset="0"/>
              </a:rPr>
              <a:t>The vertical blue boxes represent the evolution of the WRF Community Code. The </a:t>
            </a:r>
            <a:r>
              <a:rPr lang="en-US" baseline="0" dirty="0" smtClean="0">
                <a:latin typeface="Calibri" charset="0"/>
              </a:rPr>
              <a:t>orange boxes along the bottom of the slide represent evolution of the WRF code within HWRF. For years, HWRF code was developed at EMC separately from the community effort. The orange arrows represent work done by EMC and DTC of putting HWRF capabilities into community code. After each code transfer, a multi-storm test was conducted. DTC is currently conducting a comprehensive test of the 2011 </a:t>
            </a:r>
            <a:r>
              <a:rPr lang="en-US" dirty="0" smtClean="0">
                <a:latin typeface="Calibri" charset="0"/>
              </a:rPr>
              <a:t>Operational Baseline. </a:t>
            </a:r>
            <a:r>
              <a:rPr lang="en-US" baseline="0" dirty="0" smtClean="0">
                <a:latin typeface="Calibri" charset="0"/>
              </a:rPr>
              <a:t>The previous test conducted by DTC was dubbed R2prime  (a test of V3.2.1+ containing the R2 capabilities). The results of those runs were compared against an equivalent run using the current operational WRF V2. The “prime” refers to the fact  that in this test community code was used not only for WRF (V3.2.1+ with R2 capabilities) but also for the vortex initialization and ocean. The community vortex initialization and ocean are basically the same ones used in operations, but several bugs were fixed and corrections were made to have the code work in multiple platforms.</a:t>
            </a:r>
            <a:endParaRPr lang="en-US" dirty="0">
              <a:latin typeface="Calibri" charset="0"/>
            </a:endParaRPr>
          </a:p>
        </p:txBody>
      </p:sp>
      <p:sp>
        <p:nvSpPr>
          <p:cNvPr id="16388" name="Slide Number Placeholder 3"/>
          <p:cNvSpPr>
            <a:spLocks noGrp="1"/>
          </p:cNvSpPr>
          <p:nvPr>
            <p:ph type="sldNum" sz="quarter" idx="5"/>
          </p:nvPr>
        </p:nvSpPr>
        <p:spPr>
          <a:noFill/>
        </p:spPr>
        <p:txBody>
          <a:bodyPr/>
          <a:lstStyle/>
          <a:p>
            <a:fld id="{DEA53674-9E35-2343-A25A-86D5ACFDCF3C}" type="slidenum">
              <a:rPr lang="en-US" smtClean="0">
                <a:latin typeface="Franklin Gothic Book" charset="0"/>
                <a:ea typeface="ＭＳ Ｐゴシック" charset="-128"/>
                <a:cs typeface="ＭＳ Ｐゴシック" charset="-128"/>
              </a:rPr>
              <a:pPr/>
              <a:t>5</a:t>
            </a:fld>
            <a:endParaRPr lang="en-US" dirty="0" smtClean="0">
              <a:latin typeface="Franklin Gothic Book"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E010DCD-E053-47AD-A951-25BCFFF373F4}" type="datetimeFigureOut">
              <a:rPr lang="en-US" smtClean="0"/>
              <a:pPr/>
              <a:t>3/1/11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5459D80-F6AF-4590-8E73-2F013678FE42}"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010DCD-E053-47AD-A951-25BCFFF373F4}" type="datetimeFigureOut">
              <a:rPr lang="en-US" smtClean="0"/>
              <a:pPr/>
              <a:t>3/1/11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459D80-F6AF-4590-8E73-2F013678FE4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010DCD-E053-47AD-A951-25BCFFF373F4}" type="datetimeFigureOut">
              <a:rPr lang="en-US" smtClean="0"/>
              <a:pPr/>
              <a:t>3/1/11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459D80-F6AF-4590-8E73-2F013678FE4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E010DCD-E053-47AD-A951-25BCFFF373F4}" type="datetimeFigureOut">
              <a:rPr lang="en-US" smtClean="0"/>
              <a:pPr/>
              <a:t>3/1/11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459D80-F6AF-4590-8E73-2F013678FE42}"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010DCD-E053-47AD-A951-25BCFFF373F4}" type="datetimeFigureOut">
              <a:rPr lang="en-US" smtClean="0"/>
              <a:pPr/>
              <a:t>3/1/11</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F5459D80-F6AF-4590-8E73-2F013678FE4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E010DCD-E053-47AD-A951-25BCFFF373F4}" type="datetimeFigureOut">
              <a:rPr lang="en-US" smtClean="0"/>
              <a:pPr/>
              <a:t>3/1/11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459D80-F6AF-4590-8E73-2F013678FE42}"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E010DCD-E053-47AD-A951-25BCFFF373F4}" type="datetimeFigureOut">
              <a:rPr lang="en-US" smtClean="0"/>
              <a:pPr/>
              <a:t>3/1/11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459D80-F6AF-4590-8E73-2F013678FE42}"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010DCD-E053-47AD-A951-25BCFFF373F4}" type="datetimeFigureOut">
              <a:rPr lang="en-US" smtClean="0"/>
              <a:pPr/>
              <a:t>3/1/11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459D80-F6AF-4590-8E73-2F013678FE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10DCD-E053-47AD-A951-25BCFFF373F4}" type="datetimeFigureOut">
              <a:rPr lang="en-US" smtClean="0"/>
              <a:pPr/>
              <a:t>3/1/11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459D80-F6AF-4590-8E73-2F013678FE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E010DCD-E053-47AD-A951-25BCFFF373F4}" type="datetimeFigureOut">
              <a:rPr lang="en-US" smtClean="0"/>
              <a:pPr/>
              <a:t>3/1/11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459D80-F6AF-4590-8E73-2F013678FE42}"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E010DCD-E053-47AD-A951-25BCFFF373F4}" type="datetimeFigureOut">
              <a:rPr lang="en-US" smtClean="0"/>
              <a:pPr/>
              <a:t>3/1/11</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F5459D80-F6AF-4590-8E73-2F013678FE42}"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E010DCD-E053-47AD-A951-25BCFFF373F4}" type="datetimeFigureOut">
              <a:rPr lang="en-US" smtClean="0"/>
              <a:pPr/>
              <a:t>3/1/11</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5459D80-F6AF-4590-8E73-2F013678FE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0" y="3200400"/>
            <a:ext cx="7505700" cy="533400"/>
          </a:xfrm>
        </p:spPr>
        <p:txBody>
          <a:bodyPr>
            <a:normAutofit fontScale="85000" lnSpcReduction="10000"/>
          </a:bodyPr>
          <a:lstStyle/>
          <a:p>
            <a:r>
              <a:rPr lang="en-US" dirty="0" smtClean="0"/>
              <a:t>Ligia Bernardet, S. Bao, C. Harrop, D. Stark, T. Brown, and L. Carson</a:t>
            </a:r>
          </a:p>
        </p:txBody>
      </p:sp>
      <p:sp>
        <p:nvSpPr>
          <p:cNvPr id="2" name="Title 1"/>
          <p:cNvSpPr>
            <a:spLocks noGrp="1"/>
          </p:cNvSpPr>
          <p:nvPr>
            <p:ph type="ctrTitle"/>
          </p:nvPr>
        </p:nvSpPr>
        <p:spPr>
          <a:xfrm>
            <a:off x="457200" y="1143000"/>
            <a:ext cx="8229600" cy="2286000"/>
          </a:xfrm>
        </p:spPr>
        <p:txBody>
          <a:bodyPr>
            <a:normAutofit/>
          </a:bodyPr>
          <a:lstStyle/>
          <a:p>
            <a:r>
              <a:rPr lang="en-US" sz="3200" dirty="0" smtClean="0"/>
              <a:t>Technology Transfer in Tropical Cyclone Numerical Modeling – The Role of the  DTC</a:t>
            </a:r>
            <a:endParaRPr lang="en-US" sz="3200" dirty="0"/>
          </a:p>
        </p:txBody>
      </p:sp>
      <p:pic>
        <p:nvPicPr>
          <p:cNvPr id="5" name="Picture 4" descr="dtc_wordmark_pms203.jpg"/>
          <p:cNvPicPr>
            <a:picLocks noChangeAspect="1"/>
          </p:cNvPicPr>
          <p:nvPr/>
        </p:nvPicPr>
        <p:blipFill>
          <a:blip r:embed="rId2" cstate="print"/>
          <a:srcRect/>
          <a:stretch>
            <a:fillRect/>
          </a:stretch>
        </p:blipFill>
        <p:spPr bwMode="auto">
          <a:xfrm>
            <a:off x="0" y="6081713"/>
            <a:ext cx="2895600" cy="776287"/>
          </a:xfrm>
          <a:prstGeom prst="rect">
            <a:avLst/>
          </a:prstGeom>
          <a:noFill/>
          <a:ln w="9525">
            <a:noFill/>
            <a:miter lim="800000"/>
            <a:headEnd/>
            <a:tailEnd/>
          </a:ln>
        </p:spPr>
      </p:pic>
      <p:sp>
        <p:nvSpPr>
          <p:cNvPr id="6" name="TextBox 5"/>
          <p:cNvSpPr txBox="1"/>
          <p:nvPr/>
        </p:nvSpPr>
        <p:spPr>
          <a:xfrm>
            <a:off x="1864937" y="4191000"/>
            <a:ext cx="5414125" cy="1754327"/>
          </a:xfrm>
          <a:prstGeom prst="rect">
            <a:avLst/>
          </a:prstGeom>
          <a:noFill/>
        </p:spPr>
        <p:txBody>
          <a:bodyPr wrap="none" rtlCol="0">
            <a:spAutoFit/>
          </a:bodyPr>
          <a:lstStyle/>
          <a:p>
            <a:pPr algn="ctr"/>
            <a:r>
              <a:rPr lang="en-US" b="1" dirty="0" smtClean="0"/>
              <a:t>External collaborators:</a:t>
            </a:r>
          </a:p>
          <a:p>
            <a:pPr algn="ctr"/>
            <a:r>
              <a:rPr lang="en-US" dirty="0" smtClean="0"/>
              <a:t>NOAA Environmental Modeling Center</a:t>
            </a:r>
          </a:p>
          <a:p>
            <a:pPr algn="ctr"/>
            <a:r>
              <a:rPr lang="en-US" dirty="0" smtClean="0"/>
              <a:t>NOAA Geophysical Fluid Dynamics Laboratory</a:t>
            </a:r>
          </a:p>
          <a:p>
            <a:pPr algn="ctr"/>
            <a:r>
              <a:rPr lang="en-US" dirty="0" smtClean="0"/>
              <a:t>NOAA Atlantic Oceanographic and Meteorological Laboratory</a:t>
            </a:r>
          </a:p>
          <a:p>
            <a:pPr algn="ctr"/>
            <a:r>
              <a:rPr lang="en-US" dirty="0" smtClean="0"/>
              <a:t>NCAR Mesoscale and Microscale Meteorology Division</a:t>
            </a:r>
          </a:p>
          <a:p>
            <a:pPr algn="ctr"/>
            <a:r>
              <a:rPr lang="en-US" dirty="0" smtClean="0"/>
              <a:t>University of Rhode Island</a:t>
            </a:r>
          </a:p>
        </p:txBody>
      </p:sp>
      <p:sp>
        <p:nvSpPr>
          <p:cNvPr id="7" name="Subtitle 2"/>
          <p:cNvSpPr txBox="1">
            <a:spLocks/>
          </p:cNvSpPr>
          <p:nvPr/>
        </p:nvSpPr>
        <p:spPr>
          <a:xfrm>
            <a:off x="5638800" y="6096000"/>
            <a:ext cx="3276600" cy="533400"/>
          </a:xfrm>
          <a:prstGeom prst="rect">
            <a:avLst/>
          </a:prstGeom>
        </p:spPr>
        <p:txBody>
          <a:bodyPr>
            <a:norm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n-US" sz="2000" dirty="0" smtClean="0">
                <a:solidFill>
                  <a:schemeClr val="tx2"/>
                </a:solidFill>
              </a:rPr>
              <a:t>65</a:t>
            </a:r>
            <a:r>
              <a:rPr lang="en-US" sz="2000" baseline="30000" dirty="0" smtClean="0">
                <a:solidFill>
                  <a:schemeClr val="tx2"/>
                </a:solidFill>
              </a:rPr>
              <a:t>th</a:t>
            </a:r>
            <a:r>
              <a:rPr lang="en-US" sz="2000" dirty="0" smtClean="0">
                <a:solidFill>
                  <a:schemeClr val="tx2"/>
                </a:solidFill>
              </a:rPr>
              <a:t> IHC, March 02, 2011</a:t>
            </a: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HWRF User Support</a:t>
            </a:r>
            <a:endParaRPr lang="en-US" dirty="0"/>
          </a:p>
        </p:txBody>
      </p:sp>
      <p:pic>
        <p:nvPicPr>
          <p:cNvPr id="5" name="Content Placeholder 4" descr="Screen shot 2011-02-21 at 1.28.15 PM.png"/>
          <p:cNvPicPr>
            <a:picLocks noGrp="1" noChangeAspect="1"/>
          </p:cNvPicPr>
          <p:nvPr>
            <p:ph sz="quarter" idx="1"/>
          </p:nvPr>
        </p:nvPicPr>
        <p:blipFill>
          <a:blip r:embed="rId2"/>
          <a:srcRect l="811" r="811"/>
          <a:stretch>
            <a:fillRect/>
          </a:stretch>
        </p:blipFill>
        <p:spPr>
          <a:xfrm>
            <a:off x="914400" y="1828800"/>
            <a:ext cx="5582038" cy="4267200"/>
          </a:xfrm>
        </p:spPr>
      </p:pic>
      <p:sp>
        <p:nvSpPr>
          <p:cNvPr id="6" name="TextBox 5"/>
          <p:cNvSpPr txBox="1"/>
          <p:nvPr/>
        </p:nvSpPr>
        <p:spPr>
          <a:xfrm>
            <a:off x="4800600" y="1295400"/>
            <a:ext cx="4094866" cy="400110"/>
          </a:xfrm>
          <a:prstGeom prst="rect">
            <a:avLst/>
          </a:prstGeom>
          <a:noFill/>
          <a:ln>
            <a:solidFill>
              <a:schemeClr val="tx2"/>
            </a:solidFill>
          </a:ln>
        </p:spPr>
        <p:txBody>
          <a:bodyPr wrap="none" rtlCol="0">
            <a:spAutoFit/>
          </a:bodyPr>
          <a:lstStyle/>
          <a:p>
            <a:r>
              <a:rPr lang="en-US" sz="2000" b="1" dirty="0" smtClean="0"/>
              <a:t>www.dtcenter.org/HurrWRF/users</a:t>
            </a:r>
            <a:endParaRPr lang="en-US" sz="2000" b="1" dirty="0"/>
          </a:p>
        </p:txBody>
      </p:sp>
      <p:sp>
        <p:nvSpPr>
          <p:cNvPr id="7" name="TextBox 6"/>
          <p:cNvSpPr txBox="1"/>
          <p:nvPr/>
        </p:nvSpPr>
        <p:spPr>
          <a:xfrm>
            <a:off x="6705600" y="1951672"/>
            <a:ext cx="1524000" cy="1477328"/>
          </a:xfrm>
          <a:prstGeom prst="rect">
            <a:avLst/>
          </a:prstGeom>
          <a:noFill/>
          <a:ln>
            <a:solidFill>
              <a:schemeClr val="tx2"/>
            </a:solidFill>
          </a:ln>
        </p:spPr>
        <p:txBody>
          <a:bodyPr wrap="square" rtlCol="0">
            <a:spAutoFit/>
          </a:bodyPr>
          <a:lstStyle/>
          <a:p>
            <a:r>
              <a:rPr lang="en-US" dirty="0" smtClean="0"/>
              <a:t>Code downloads, datasets, documentation, email helpdesk</a:t>
            </a:r>
            <a:endParaRPr lang="en-US" dirty="0"/>
          </a:p>
        </p:txBody>
      </p:sp>
      <p:sp>
        <p:nvSpPr>
          <p:cNvPr id="8" name="TextBox 7"/>
          <p:cNvSpPr txBox="1"/>
          <p:nvPr/>
        </p:nvSpPr>
        <p:spPr>
          <a:xfrm>
            <a:off x="6705600" y="3733800"/>
            <a:ext cx="1524000" cy="646331"/>
          </a:xfrm>
          <a:prstGeom prst="rect">
            <a:avLst/>
          </a:prstGeom>
          <a:noFill/>
          <a:ln>
            <a:solidFill>
              <a:schemeClr val="tx2"/>
            </a:solidFill>
          </a:ln>
        </p:spPr>
        <p:txBody>
          <a:bodyPr wrap="square" rtlCol="0">
            <a:spAutoFit/>
          </a:bodyPr>
          <a:lstStyle/>
          <a:p>
            <a:r>
              <a:rPr lang="en-US" dirty="0" smtClean="0"/>
              <a:t>160 registered users</a:t>
            </a:r>
            <a:endParaRPr lang="en-US" dirty="0"/>
          </a:p>
        </p:txBody>
      </p:sp>
      <p:sp>
        <p:nvSpPr>
          <p:cNvPr id="9" name="TextBox 8"/>
          <p:cNvSpPr txBox="1"/>
          <p:nvPr/>
        </p:nvSpPr>
        <p:spPr>
          <a:xfrm>
            <a:off x="6629400" y="4800600"/>
            <a:ext cx="2133600" cy="707886"/>
          </a:xfrm>
          <a:prstGeom prst="rect">
            <a:avLst/>
          </a:prstGeom>
          <a:noFill/>
          <a:ln>
            <a:solidFill>
              <a:schemeClr val="tx2"/>
            </a:solidFill>
          </a:ln>
        </p:spPr>
        <p:txBody>
          <a:bodyPr wrap="square" rtlCol="0">
            <a:spAutoFit/>
          </a:bodyPr>
          <a:lstStyle/>
          <a:p>
            <a:r>
              <a:rPr lang="en-US" sz="2000" b="1" dirty="0" smtClean="0">
                <a:solidFill>
                  <a:schemeClr val="accent2"/>
                </a:solidFill>
              </a:rPr>
              <a:t>Register for April 2011  Tutorial</a:t>
            </a:r>
            <a:endParaRPr lang="en-US" sz="2000" b="1" dirty="0">
              <a:solidFill>
                <a:schemeClr val="accent2"/>
              </a:solidFill>
            </a:endParaRPr>
          </a:p>
        </p:txBody>
      </p:sp>
      <p:pic>
        <p:nvPicPr>
          <p:cNvPr id="10" name="Picture 9" descr="dtc_wordmark_pms203.jpg"/>
          <p:cNvPicPr>
            <a:picLocks noChangeAspect="1"/>
          </p:cNvPicPr>
          <p:nvPr/>
        </p:nvPicPr>
        <p:blipFill>
          <a:blip r:embed="rId3" cstate="print"/>
          <a:srcRect/>
          <a:stretch>
            <a:fillRect/>
          </a:stretch>
        </p:blipFill>
        <p:spPr bwMode="auto">
          <a:xfrm>
            <a:off x="0" y="6081713"/>
            <a:ext cx="2895600" cy="776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2"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2"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Code Management</a:t>
            </a:r>
            <a:endParaRPr lang="en-US" dirty="0"/>
          </a:p>
        </p:txBody>
      </p:sp>
      <p:sp>
        <p:nvSpPr>
          <p:cNvPr id="3" name="Content Placeholder 2"/>
          <p:cNvSpPr>
            <a:spLocks noGrp="1"/>
          </p:cNvSpPr>
          <p:nvPr>
            <p:ph sz="quarter" idx="1"/>
          </p:nvPr>
        </p:nvSpPr>
        <p:spPr>
          <a:xfrm>
            <a:off x="914400" y="1447800"/>
            <a:ext cx="7772400" cy="4648200"/>
          </a:xfrm>
        </p:spPr>
        <p:txBody>
          <a:bodyPr>
            <a:normAutofit fontScale="92500" lnSpcReduction="10000"/>
          </a:bodyPr>
          <a:lstStyle/>
          <a:p>
            <a:r>
              <a:rPr lang="en-US" dirty="0" smtClean="0"/>
              <a:t>Work with community members to transition new capabilities onto HWRF system</a:t>
            </a:r>
          </a:p>
          <a:p>
            <a:pPr lvl="1"/>
            <a:r>
              <a:rPr lang="en-US" dirty="0" smtClean="0"/>
              <a:t>2011</a:t>
            </a:r>
            <a:r>
              <a:rPr lang="en-US" dirty="0" smtClean="0"/>
              <a:t> operational </a:t>
            </a:r>
            <a:r>
              <a:rPr lang="en-US" dirty="0" smtClean="0"/>
              <a:t>capability</a:t>
            </a:r>
          </a:p>
          <a:p>
            <a:pPr lvl="1"/>
            <a:r>
              <a:rPr lang="en-US" dirty="0" smtClean="0"/>
              <a:t>Idealized simulation capability</a:t>
            </a:r>
          </a:p>
          <a:p>
            <a:pPr lvl="1"/>
            <a:r>
              <a:rPr lang="en-US" dirty="0" smtClean="0"/>
              <a:t>Three-nest capability</a:t>
            </a:r>
          </a:p>
          <a:p>
            <a:pPr lvl="1"/>
            <a:r>
              <a:rPr lang="en-US" dirty="0" smtClean="0"/>
              <a:t>Ocean model choice (POM and HYCOM)</a:t>
            </a:r>
          </a:p>
          <a:p>
            <a:pPr lvl="1"/>
            <a:r>
              <a:rPr lang="en-US" dirty="0" smtClean="0"/>
              <a:t>JHT AO projects</a:t>
            </a:r>
          </a:p>
          <a:p>
            <a:pPr lvl="1"/>
            <a:r>
              <a:rPr lang="en-US" dirty="0" smtClean="0"/>
              <a:t>HFIP AO projects</a:t>
            </a:r>
          </a:p>
          <a:p>
            <a:r>
              <a:rPr lang="en-US" dirty="0" smtClean="0"/>
              <a:t>Work with research and operational communities</a:t>
            </a:r>
            <a:r>
              <a:rPr lang="en-US" dirty="0" smtClean="0"/>
              <a:t> to maintain </a:t>
            </a:r>
            <a:r>
              <a:rPr lang="en-US" dirty="0" smtClean="0"/>
              <a:t>a single code base</a:t>
            </a:r>
          </a:p>
          <a:p>
            <a:r>
              <a:rPr lang="en-US" dirty="0" smtClean="0"/>
              <a:t>Ascertain that non-HWRF changes to the community code do not affect HWRF answer</a:t>
            </a:r>
          </a:p>
          <a:p>
            <a:endParaRPr lang="en-US" dirty="0" smtClean="0"/>
          </a:p>
        </p:txBody>
      </p:sp>
      <p:pic>
        <p:nvPicPr>
          <p:cNvPr id="7" name="Picture 6" descr="dtc_wordmark_pms203.jpg"/>
          <p:cNvPicPr>
            <a:picLocks noChangeAspect="1"/>
          </p:cNvPicPr>
          <p:nvPr/>
        </p:nvPicPr>
        <p:blipFill>
          <a:blip r:embed="rId2" cstate="print"/>
          <a:srcRect/>
          <a:stretch>
            <a:fillRect/>
          </a:stretch>
        </p:blipFill>
        <p:spPr bwMode="auto">
          <a:xfrm>
            <a:off x="0" y="6081713"/>
            <a:ext cx="2895600" cy="776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01000" cy="1143000"/>
          </a:xfrm>
        </p:spPr>
        <p:txBody>
          <a:bodyPr>
            <a:normAutofit/>
          </a:bodyPr>
          <a:lstStyle/>
          <a:p>
            <a:r>
              <a:rPr lang="en-US" dirty="0" smtClean="0"/>
              <a:t>Future Work: Testing and Evaluation</a:t>
            </a:r>
            <a:endParaRPr lang="en-US" dirty="0"/>
          </a:p>
        </p:txBody>
      </p:sp>
      <p:sp>
        <p:nvSpPr>
          <p:cNvPr id="3" name="Content Placeholder 2"/>
          <p:cNvSpPr>
            <a:spLocks noGrp="1"/>
          </p:cNvSpPr>
          <p:nvPr>
            <p:ph sz="quarter" idx="1"/>
          </p:nvPr>
        </p:nvSpPr>
        <p:spPr>
          <a:xfrm>
            <a:off x="914400" y="1447800"/>
            <a:ext cx="8229600" cy="4572000"/>
          </a:xfrm>
        </p:spPr>
        <p:txBody>
          <a:bodyPr/>
          <a:lstStyle/>
          <a:p>
            <a:r>
              <a:rPr lang="en-US" dirty="0" smtClean="0"/>
              <a:t>Test plan for 2011</a:t>
            </a:r>
          </a:p>
          <a:p>
            <a:pPr lvl="1"/>
            <a:r>
              <a:rPr lang="en-US" dirty="0" smtClean="0"/>
              <a:t>Alternate physics</a:t>
            </a:r>
          </a:p>
          <a:p>
            <a:pPr lvl="1"/>
            <a:r>
              <a:rPr lang="en-US" dirty="0" smtClean="0"/>
              <a:t>Higher </a:t>
            </a:r>
            <a:r>
              <a:rPr lang="en-US" smtClean="0"/>
              <a:t>resolution</a:t>
            </a:r>
            <a:endParaRPr lang="en-US" smtClean="0"/>
          </a:p>
          <a:p>
            <a:pPr lvl="1"/>
            <a:r>
              <a:rPr lang="en-US" smtClean="0"/>
              <a:t>Reference </a:t>
            </a:r>
            <a:r>
              <a:rPr lang="en-US" dirty="0" smtClean="0"/>
              <a:t>Configuration for the 2011</a:t>
            </a:r>
            <a:r>
              <a:rPr lang="en-US" dirty="0" smtClean="0"/>
              <a:t> operational </a:t>
            </a:r>
            <a:r>
              <a:rPr lang="en-US" dirty="0" smtClean="0"/>
              <a:t>m</a:t>
            </a:r>
            <a:r>
              <a:rPr lang="en-US" dirty="0" smtClean="0"/>
              <a:t>odel</a:t>
            </a:r>
            <a:endParaRPr lang="en-US" dirty="0" smtClean="0"/>
          </a:p>
          <a:p>
            <a:r>
              <a:rPr lang="en-US" dirty="0" smtClean="0"/>
              <a:t>Diagnostic activities	</a:t>
            </a:r>
          </a:p>
          <a:p>
            <a:pPr lvl="1"/>
            <a:r>
              <a:rPr lang="en-US" dirty="0" smtClean="0"/>
              <a:t>Identifying tools available in the community for use in DTC</a:t>
            </a:r>
          </a:p>
          <a:p>
            <a:pPr lvl="2"/>
            <a:r>
              <a:rPr lang="en-US" dirty="0" smtClean="0"/>
              <a:t>Visualization of model output</a:t>
            </a:r>
          </a:p>
          <a:p>
            <a:pPr lvl="2"/>
            <a:r>
              <a:rPr lang="en-US" dirty="0" smtClean="0"/>
              <a:t>Computation of derived quantities</a:t>
            </a:r>
          </a:p>
          <a:p>
            <a:pPr lvl="2"/>
            <a:r>
              <a:rPr lang="en-US" dirty="0" smtClean="0"/>
              <a:t>Comparison of model forecasts and observations/analyses</a:t>
            </a:r>
          </a:p>
          <a:p>
            <a:pPr lvl="1"/>
            <a:r>
              <a:rPr lang="en-US" dirty="0" smtClean="0"/>
              <a:t>Support diagnostic tools to the community</a:t>
            </a:r>
          </a:p>
          <a:p>
            <a:pPr lvl="2"/>
            <a:endParaRPr lang="en-US" dirty="0"/>
          </a:p>
        </p:txBody>
      </p:sp>
      <p:pic>
        <p:nvPicPr>
          <p:cNvPr id="4" name="Picture 3" descr="dtc_wordmark_pms203.jpg"/>
          <p:cNvPicPr>
            <a:picLocks noChangeAspect="1"/>
          </p:cNvPicPr>
          <p:nvPr/>
        </p:nvPicPr>
        <p:blipFill>
          <a:blip r:embed="rId2" cstate="print"/>
          <a:srcRect/>
          <a:stretch>
            <a:fillRect/>
          </a:stretch>
        </p:blipFill>
        <p:spPr bwMode="auto">
          <a:xfrm>
            <a:off x="0" y="6081713"/>
            <a:ext cx="2895600" cy="776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8366760" cy="1143000"/>
          </a:xfrm>
        </p:spPr>
        <p:txBody>
          <a:bodyPr>
            <a:normAutofit fontScale="90000"/>
          </a:bodyPr>
          <a:lstStyle/>
          <a:p>
            <a:r>
              <a:rPr lang="en-US" dirty="0" smtClean="0"/>
              <a:t>Goal: Increase Tech Transfer to Operations</a:t>
            </a:r>
            <a:br>
              <a:rPr lang="en-US" dirty="0" smtClean="0"/>
            </a:br>
            <a:r>
              <a:rPr lang="en-US" sz="3111" dirty="0" smtClean="0">
                <a:solidFill>
                  <a:schemeClr val="accent1"/>
                </a:solidFill>
              </a:rPr>
              <a:t>Current focus in HWRF</a:t>
            </a:r>
            <a:endParaRPr lang="en-US" sz="3111" dirty="0">
              <a:solidFill>
                <a:schemeClr val="accent1"/>
              </a:solidFill>
            </a:endParaRPr>
          </a:p>
        </p:txBody>
      </p:sp>
      <p:sp>
        <p:nvSpPr>
          <p:cNvPr id="3" name="Content Placeholder 2"/>
          <p:cNvSpPr>
            <a:spLocks noGrp="1"/>
          </p:cNvSpPr>
          <p:nvPr>
            <p:ph sz="quarter" idx="1"/>
          </p:nvPr>
        </p:nvSpPr>
        <p:spPr>
          <a:xfrm>
            <a:off x="548640" y="1447800"/>
            <a:ext cx="8183880" cy="4572000"/>
          </a:xfrm>
        </p:spPr>
        <p:txBody>
          <a:bodyPr>
            <a:normAutofit/>
          </a:bodyPr>
          <a:lstStyle/>
          <a:p>
            <a:pPr marL="514350" indent="-514350">
              <a:buFont typeface="+mj-lt"/>
              <a:buAutoNum type="arabicPeriod"/>
            </a:pPr>
            <a:r>
              <a:rPr lang="en-US" b="1" dirty="0" smtClean="0"/>
              <a:t>Code Management</a:t>
            </a:r>
          </a:p>
          <a:p>
            <a:pPr marL="788670" lvl="1" indent="-514350"/>
            <a:r>
              <a:rPr lang="en-US" dirty="0" smtClean="0"/>
              <a:t>Create a framework for NCEP and the research community to collaborate</a:t>
            </a:r>
          </a:p>
          <a:p>
            <a:pPr marL="514350" indent="-514350">
              <a:buFont typeface="+mj-lt"/>
              <a:buAutoNum type="arabicPeriod"/>
            </a:pPr>
            <a:r>
              <a:rPr lang="en-US" b="1" dirty="0" smtClean="0"/>
              <a:t>Testing and Evaluation</a:t>
            </a:r>
          </a:p>
          <a:p>
            <a:pPr marL="788670" lvl="1" indent="-514350"/>
            <a:r>
              <a:rPr lang="en-US" dirty="0" smtClean="0"/>
              <a:t>Perform tests to assure integrity of community code and evaluate new developments for potential operational  implementation</a:t>
            </a:r>
          </a:p>
          <a:p>
            <a:pPr marL="788670" lvl="1" indent="-514350"/>
            <a:r>
              <a:rPr lang="en-US" dirty="0" smtClean="0"/>
              <a:t>Develop and maintain a hurricane testing and evaluation infrastructure at DTC</a:t>
            </a:r>
          </a:p>
          <a:p>
            <a:pPr marL="514350" indent="-514350">
              <a:buFont typeface="+mj-lt"/>
              <a:buAutoNum type="arabicPeriod"/>
            </a:pPr>
            <a:r>
              <a:rPr lang="en-US" b="1" dirty="0" smtClean="0"/>
              <a:t>User Support</a:t>
            </a:r>
          </a:p>
          <a:p>
            <a:pPr marL="788670" lvl="1" indent="-514350"/>
            <a:r>
              <a:rPr lang="en-US" dirty="0" smtClean="0"/>
              <a:t>Support the community in using an operational hurricane model</a:t>
            </a:r>
          </a:p>
          <a:p>
            <a:pPr marL="788670" lvl="1" indent="-514350"/>
            <a:endParaRPr lang="en-US" dirty="0" smtClean="0"/>
          </a:p>
        </p:txBody>
      </p:sp>
      <p:pic>
        <p:nvPicPr>
          <p:cNvPr id="5" name="Picture 4" descr="dtc_wordmark_pms203.jpg"/>
          <p:cNvPicPr>
            <a:picLocks noChangeAspect="1"/>
          </p:cNvPicPr>
          <p:nvPr/>
        </p:nvPicPr>
        <p:blipFill>
          <a:blip r:embed="rId2" cstate="print"/>
          <a:srcRect/>
          <a:stretch>
            <a:fillRect/>
          </a:stretch>
        </p:blipFill>
        <p:spPr bwMode="auto">
          <a:xfrm>
            <a:off x="0" y="6081713"/>
            <a:ext cx="2895600" cy="77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HWRF Overview</a:t>
            </a:r>
            <a:endParaRPr lang="en-US" dirty="0"/>
          </a:p>
        </p:txBody>
      </p:sp>
      <p:pic>
        <p:nvPicPr>
          <p:cNvPr id="4" name="Content Placeholder 8" descr="HWRF_Components.pdf"/>
          <p:cNvPicPr>
            <a:picLocks noGrp="1" noChangeAspect="1"/>
          </p:cNvPicPr>
          <p:nvPr/>
        </p:nvPicPr>
        <p:blipFill>
          <a:blip r:embed="rId2"/>
          <a:srcRect l="-1810" r="-1810"/>
          <a:stretch>
            <a:fillRect/>
          </a:stretch>
        </p:blipFill>
        <p:spPr>
          <a:xfrm>
            <a:off x="621030" y="1447800"/>
            <a:ext cx="7901940" cy="4648200"/>
          </a:xfrm>
          <a:prstGeom prst="rect">
            <a:avLst/>
          </a:prstGeom>
          <a:solidFill>
            <a:schemeClr val="tx2"/>
          </a:solidFill>
        </p:spPr>
      </p:pic>
      <p:pic>
        <p:nvPicPr>
          <p:cNvPr id="5" name="Picture 4" descr="dtc_wordmark_pms203.jpg"/>
          <p:cNvPicPr>
            <a:picLocks noChangeAspect="1"/>
          </p:cNvPicPr>
          <p:nvPr/>
        </p:nvPicPr>
        <p:blipFill>
          <a:blip r:embed="rId3" cstate="print"/>
          <a:srcRect/>
          <a:stretch>
            <a:fillRect/>
          </a:stretch>
        </p:blipFill>
        <p:spPr bwMode="auto">
          <a:xfrm>
            <a:off x="0" y="6081713"/>
            <a:ext cx="2895600" cy="776287"/>
          </a:xfrm>
          <a:prstGeom prst="rect">
            <a:avLst/>
          </a:prstGeom>
          <a:noFill/>
          <a:ln w="9525">
            <a:noFill/>
            <a:miter lim="800000"/>
            <a:headEnd/>
            <a:tailEnd/>
          </a:ln>
        </p:spPr>
      </p:pic>
      <p:sp>
        <p:nvSpPr>
          <p:cNvPr id="7" name="Oval 6"/>
          <p:cNvSpPr/>
          <p:nvPr/>
        </p:nvSpPr>
        <p:spPr>
          <a:xfrm>
            <a:off x="3352800" y="3962400"/>
            <a:ext cx="4876800" cy="838200"/>
          </a:xfrm>
          <a:prstGeom prst="ellipse">
            <a:avLst/>
          </a:prstGeom>
          <a:solidFill>
            <a:schemeClr val="accent1">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HWRF Code Management</a:t>
            </a:r>
            <a:endParaRPr lang="en-US" dirty="0"/>
          </a:p>
        </p:txBody>
      </p:sp>
      <p:sp>
        <p:nvSpPr>
          <p:cNvPr id="3" name="Content Placeholder 2"/>
          <p:cNvSpPr>
            <a:spLocks noGrp="1"/>
          </p:cNvSpPr>
          <p:nvPr>
            <p:ph sz="quarter" idx="1"/>
          </p:nvPr>
        </p:nvSpPr>
        <p:spPr>
          <a:xfrm>
            <a:off x="914400" y="1447800"/>
            <a:ext cx="7772400" cy="609600"/>
          </a:xfrm>
        </p:spPr>
        <p:txBody>
          <a:bodyPr/>
          <a:lstStyle/>
          <a:p>
            <a:pPr>
              <a:buNone/>
            </a:pPr>
            <a:r>
              <a:rPr lang="en-US" dirty="0" smtClean="0">
                <a:solidFill>
                  <a:schemeClr val="accent4"/>
                </a:solidFill>
              </a:rPr>
              <a:t>Goal: maintain a single code base for research and operation</a:t>
            </a:r>
          </a:p>
        </p:txBody>
      </p:sp>
      <p:graphicFrame>
        <p:nvGraphicFramePr>
          <p:cNvPr id="4" name="Table 3"/>
          <p:cNvGraphicFramePr>
            <a:graphicFrameLocks noGrp="1"/>
          </p:cNvGraphicFramePr>
          <p:nvPr/>
        </p:nvGraphicFramePr>
        <p:xfrm>
          <a:off x="609600" y="2133600"/>
          <a:ext cx="7924800" cy="3749040"/>
        </p:xfrm>
        <a:graphic>
          <a:graphicData uri="http://schemas.openxmlformats.org/drawingml/2006/table">
            <a:tbl>
              <a:tblPr firstRow="1" bandRow="1">
                <a:tableStyleId>{5C22544A-7EE6-4342-B048-85BDC9FD1C3A}</a:tableStyleId>
              </a:tblPr>
              <a:tblGrid>
                <a:gridCol w="3962400"/>
                <a:gridCol w="3962400"/>
              </a:tblGrid>
              <a:tr h="370840">
                <a:tc>
                  <a:txBody>
                    <a:bodyPr/>
                    <a:lstStyle/>
                    <a:p>
                      <a:r>
                        <a:rPr lang="en-US" sz="2400" dirty="0" smtClean="0"/>
                        <a:t>Components with existing community code repository in 2009</a:t>
                      </a:r>
                      <a:r>
                        <a:rPr lang="en-US" sz="2400" baseline="0" dirty="0" smtClean="0"/>
                        <a:t> </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Components without  existing community code repository in 2009</a:t>
                      </a:r>
                      <a:r>
                        <a:rPr lang="en-US" sz="2400" baseline="0" dirty="0" smtClean="0"/>
                        <a:t> </a:t>
                      </a:r>
                      <a:endParaRPr lang="en-US" sz="2400" dirty="0" smtClean="0"/>
                    </a:p>
                  </a:txBody>
                  <a:tcPr/>
                </a:tc>
              </a:tr>
              <a:tr h="370840">
                <a:tc>
                  <a:txBody>
                    <a:bodyPr/>
                    <a:lstStyle/>
                    <a:p>
                      <a:r>
                        <a:rPr lang="en-US" sz="2400" dirty="0" smtClean="0"/>
                        <a:t>WRF, WPS, GSI, WPP</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Vortex,</a:t>
                      </a:r>
                      <a:r>
                        <a:rPr lang="en-US" sz="2400" baseline="0" dirty="0" smtClean="0"/>
                        <a:t> </a:t>
                      </a:r>
                      <a:r>
                        <a:rPr lang="en-US" sz="2400" dirty="0" smtClean="0"/>
                        <a:t>POM, coupler, tracker</a:t>
                      </a:r>
                    </a:p>
                  </a:txBody>
                  <a:tcPr/>
                </a:tc>
              </a:tr>
              <a:tr h="370840">
                <a:tc>
                  <a:txBody>
                    <a:bodyPr/>
                    <a:lstStyle/>
                    <a:p>
                      <a:r>
                        <a:rPr lang="en-US" sz="2400" dirty="0" smtClean="0"/>
                        <a:t>DTC established operational capability with community repository </a:t>
                      </a:r>
                      <a:endParaRPr lang="en-US" sz="2400" dirty="0"/>
                    </a:p>
                  </a:txBody>
                  <a:tcPr/>
                </a:tc>
                <a:tc>
                  <a:txBody>
                    <a:bodyPr/>
                    <a:lstStyle/>
                    <a:p>
                      <a:r>
                        <a:rPr lang="en-US" sz="2400" dirty="0" smtClean="0"/>
                        <a:t>DTC created community code repositories</a:t>
                      </a:r>
                      <a:endParaRPr lang="en-US" sz="2400" dirty="0"/>
                    </a:p>
                  </a:txBody>
                  <a:tcPr/>
                </a:tc>
              </a:tr>
              <a:tr h="370840">
                <a:tc gridSpan="2">
                  <a:txBody>
                    <a:bodyPr/>
                    <a:lstStyle/>
                    <a:p>
                      <a:pPr algn="ctr"/>
                      <a:r>
                        <a:rPr lang="en-US" sz="2400" dirty="0" smtClean="0"/>
                        <a:t>DTC keeps community code updated with</a:t>
                      </a:r>
                      <a:r>
                        <a:rPr lang="en-US" sz="2400" baseline="0" dirty="0" smtClean="0"/>
                        <a:t> operational developments</a:t>
                      </a:r>
                      <a:endParaRPr lang="en-US" sz="2400" dirty="0"/>
                    </a:p>
                  </a:txBody>
                  <a:tcPr/>
                </a:tc>
                <a:tc hMerge="1">
                  <a:txBody>
                    <a:bodyPr/>
                    <a:lstStyle/>
                    <a:p>
                      <a:endParaRPr lang="en-US" dirty="0"/>
                    </a:p>
                  </a:txBody>
                  <a:tcPr/>
                </a:tc>
              </a:tr>
              <a:tr h="370840">
                <a:tc gridSpan="2">
                  <a:txBody>
                    <a:bodyPr/>
                    <a:lstStyle/>
                    <a:p>
                      <a:pPr algn="ctr"/>
                      <a:r>
                        <a:rPr lang="en-US" sz="2400" dirty="0" smtClean="0"/>
                        <a:t>Code for 2011 operations taken</a:t>
                      </a:r>
                      <a:r>
                        <a:rPr lang="en-US" sz="2400" baseline="0" dirty="0" smtClean="0"/>
                        <a:t> from community repository</a:t>
                      </a:r>
                      <a:endParaRPr lang="en-US" sz="2400" dirty="0"/>
                    </a:p>
                  </a:txBody>
                  <a:tcPr/>
                </a:tc>
                <a:tc hMerge="1">
                  <a:txBody>
                    <a:bodyPr/>
                    <a:lstStyle/>
                    <a:p>
                      <a:endParaRPr lang="en-US" dirty="0"/>
                    </a:p>
                  </a:txBody>
                  <a:tcPr/>
                </a:tc>
              </a:tr>
            </a:tbl>
          </a:graphicData>
        </a:graphic>
      </p:graphicFrame>
      <p:pic>
        <p:nvPicPr>
          <p:cNvPr id="5" name="Picture 4" descr="dtc_wordmark_pms203.jpg"/>
          <p:cNvPicPr>
            <a:picLocks noChangeAspect="1"/>
          </p:cNvPicPr>
          <p:nvPr/>
        </p:nvPicPr>
        <p:blipFill>
          <a:blip r:embed="rId2" cstate="print"/>
          <a:srcRect/>
          <a:stretch>
            <a:fillRect/>
          </a:stretch>
        </p:blipFill>
        <p:spPr bwMode="auto">
          <a:xfrm>
            <a:off x="0" y="6081713"/>
            <a:ext cx="2895600" cy="77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 name="Picture 49" descr="dtc_wordmark_pms203.jpg"/>
          <p:cNvPicPr>
            <a:picLocks noChangeAspect="1"/>
          </p:cNvPicPr>
          <p:nvPr/>
        </p:nvPicPr>
        <p:blipFill>
          <a:blip r:embed="rId3" cstate="print"/>
          <a:srcRect/>
          <a:stretch>
            <a:fillRect/>
          </a:stretch>
        </p:blipFill>
        <p:spPr bwMode="auto">
          <a:xfrm>
            <a:off x="0" y="6096000"/>
            <a:ext cx="2842309" cy="762000"/>
          </a:xfrm>
          <a:prstGeom prst="rect">
            <a:avLst/>
          </a:prstGeom>
          <a:noFill/>
          <a:ln w="9525">
            <a:noFill/>
            <a:miter lim="800000"/>
            <a:headEnd/>
            <a:tailEnd/>
          </a:ln>
        </p:spPr>
      </p:pic>
      <p:sp>
        <p:nvSpPr>
          <p:cNvPr id="74" name="Rectangle 73"/>
          <p:cNvSpPr/>
          <p:nvPr/>
        </p:nvSpPr>
        <p:spPr bwMode="auto">
          <a:xfrm>
            <a:off x="3153837" y="5181600"/>
            <a:ext cx="1418163" cy="379438"/>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t>WRF </a:t>
            </a:r>
            <a:r>
              <a:rPr lang="en-US" sz="1800" dirty="0" smtClean="0"/>
              <a:t>V3.1.1</a:t>
            </a:r>
            <a:endParaRPr lang="en-US" sz="1800" dirty="0"/>
          </a:p>
        </p:txBody>
      </p:sp>
      <p:grpSp>
        <p:nvGrpSpPr>
          <p:cNvPr id="2" name="Group 69"/>
          <p:cNvGrpSpPr>
            <a:grpSpLocks/>
          </p:cNvGrpSpPr>
          <p:nvPr/>
        </p:nvGrpSpPr>
        <p:grpSpPr bwMode="auto">
          <a:xfrm>
            <a:off x="1600200" y="4343399"/>
            <a:ext cx="2988723" cy="2259013"/>
            <a:chOff x="152020" y="4083140"/>
            <a:chExt cx="2989447" cy="2258423"/>
          </a:xfrm>
        </p:grpSpPr>
        <p:sp>
          <p:nvSpPr>
            <p:cNvPr id="36" name="Rectangle 35"/>
            <p:cNvSpPr/>
            <p:nvPr/>
          </p:nvSpPr>
          <p:spPr>
            <a:xfrm>
              <a:off x="1734077" y="4083141"/>
              <a:ext cx="1390463" cy="379339"/>
            </a:xfrm>
            <a:prstGeom prst="rect">
              <a:avLst/>
            </a:prstGeom>
            <a:solidFill>
              <a:schemeClr val="tx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t>WRF V3.2</a:t>
              </a:r>
            </a:p>
          </p:txBody>
        </p:sp>
        <p:sp>
          <p:nvSpPr>
            <p:cNvPr id="18" name="Rectangle 17"/>
            <p:cNvSpPr/>
            <p:nvPr/>
          </p:nvSpPr>
          <p:spPr>
            <a:xfrm>
              <a:off x="1722961" y="5962224"/>
              <a:ext cx="1418506" cy="379339"/>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t>WRF V2</a:t>
              </a:r>
            </a:p>
          </p:txBody>
        </p:sp>
        <p:sp>
          <p:nvSpPr>
            <p:cNvPr id="19" name="Rectangle 18"/>
            <p:cNvSpPr/>
            <p:nvPr/>
          </p:nvSpPr>
          <p:spPr>
            <a:xfrm>
              <a:off x="159960" y="5962224"/>
              <a:ext cx="1418506" cy="379339"/>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t>05/2004</a:t>
              </a:r>
            </a:p>
          </p:txBody>
        </p:sp>
        <p:sp>
          <p:nvSpPr>
            <p:cNvPr id="20" name="Rectangle 19"/>
            <p:cNvSpPr/>
            <p:nvPr/>
          </p:nvSpPr>
          <p:spPr>
            <a:xfrm>
              <a:off x="152020" y="4921121"/>
              <a:ext cx="1418506" cy="379339"/>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t>07/2009</a:t>
              </a:r>
            </a:p>
          </p:txBody>
        </p:sp>
        <p:sp>
          <p:nvSpPr>
            <p:cNvPr id="37" name="Rectangle 36"/>
            <p:cNvSpPr/>
            <p:nvPr/>
          </p:nvSpPr>
          <p:spPr>
            <a:xfrm>
              <a:off x="152020" y="4083140"/>
              <a:ext cx="1418506" cy="379339"/>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t>03/2010</a:t>
              </a:r>
            </a:p>
          </p:txBody>
        </p:sp>
      </p:grpSp>
      <p:sp>
        <p:nvSpPr>
          <p:cNvPr id="9" name="Rectangle 2"/>
          <p:cNvSpPr txBox="1">
            <a:spLocks/>
          </p:cNvSpPr>
          <p:nvPr/>
        </p:nvSpPr>
        <p:spPr bwMode="auto">
          <a:xfrm>
            <a:off x="787400" y="336550"/>
            <a:ext cx="7569200" cy="777875"/>
          </a:xfrm>
          <a:prstGeom prst="rect">
            <a:avLst/>
          </a:prstGeom>
          <a:noFill/>
        </p:spPr>
        <p:txBody>
          <a:bodyPr lIns="0" tIns="0" rIns="0" bIns="0" anchor="ctr">
            <a:prstTxWarp prst="textNoShape">
              <a:avLst/>
            </a:prstTxWarp>
            <a:no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3000" dirty="0">
                <a:solidFill>
                  <a:schemeClr val="tx2"/>
                </a:solidFill>
                <a:latin typeface="+mj-lt"/>
                <a:ea typeface="+mj-ea"/>
                <a:cs typeface="+mj-cs"/>
              </a:rPr>
              <a:t>HWRF</a:t>
            </a:r>
            <a:r>
              <a:rPr lang="en-GB" sz="3000" dirty="0" smtClean="0">
                <a:solidFill>
                  <a:schemeClr val="tx2"/>
                </a:solidFill>
                <a:latin typeface="+mj-lt"/>
                <a:ea typeface="+mj-ea"/>
                <a:cs typeface="+mj-cs"/>
              </a:rPr>
              <a:t> Code Management: Atmospheric Model </a:t>
            </a:r>
            <a:br>
              <a:rPr lang="en-GB" sz="3000" dirty="0" smtClean="0">
                <a:solidFill>
                  <a:schemeClr val="tx2"/>
                </a:solidFill>
                <a:latin typeface="+mj-lt"/>
                <a:ea typeface="+mj-ea"/>
                <a:cs typeface="+mj-cs"/>
              </a:rPr>
            </a:br>
            <a:endParaRPr lang="en-GB" sz="3000" dirty="0">
              <a:solidFill>
                <a:schemeClr val="tx2"/>
              </a:solidFill>
              <a:latin typeface="+mj-lt"/>
              <a:ea typeface="+mj-ea"/>
              <a:cs typeface="+mj-cs"/>
            </a:endParaRPr>
          </a:p>
        </p:txBody>
      </p:sp>
      <p:sp>
        <p:nvSpPr>
          <p:cNvPr id="25" name="Up Arrow 24"/>
          <p:cNvSpPr/>
          <p:nvPr/>
        </p:nvSpPr>
        <p:spPr>
          <a:xfrm>
            <a:off x="3962400" y="5867400"/>
            <a:ext cx="45719" cy="247395"/>
          </a:xfrm>
          <a:prstGeom prst="upArrow">
            <a:avLst/>
          </a:prstGeom>
          <a:ln w="54483"/>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2" name="Rectangle 51"/>
          <p:cNvSpPr/>
          <p:nvPr/>
        </p:nvSpPr>
        <p:spPr bwMode="auto">
          <a:xfrm>
            <a:off x="5804833" y="1219200"/>
            <a:ext cx="3110568" cy="379413"/>
          </a:xfrm>
          <a:prstGeom prst="rect">
            <a:avLst/>
          </a:prstGeom>
          <a:solidFill>
            <a:schemeClr val="accent3"/>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t>HWRF</a:t>
            </a:r>
            <a:r>
              <a:rPr lang="en-US" sz="1800" dirty="0" smtClean="0"/>
              <a:t> for </a:t>
            </a:r>
            <a:r>
              <a:rPr lang="en-US" sz="1800" dirty="0"/>
              <a:t>operations (2011)</a:t>
            </a:r>
          </a:p>
        </p:txBody>
      </p:sp>
      <p:sp>
        <p:nvSpPr>
          <p:cNvPr id="54" name="Right Arrow 53"/>
          <p:cNvSpPr/>
          <p:nvPr/>
        </p:nvSpPr>
        <p:spPr bwMode="auto">
          <a:xfrm>
            <a:off x="4724400" y="6400800"/>
            <a:ext cx="304800" cy="45719"/>
          </a:xfrm>
          <a:prstGeom prst="rightArrow">
            <a:avLst/>
          </a:prstGeom>
          <a:solidFill>
            <a:schemeClr val="accent6"/>
          </a:solidFill>
          <a:ln w="35433">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5" name="Right Arrow 54"/>
          <p:cNvSpPr/>
          <p:nvPr/>
        </p:nvSpPr>
        <p:spPr bwMode="auto">
          <a:xfrm flipV="1">
            <a:off x="7010400" y="6400800"/>
            <a:ext cx="304800" cy="45719"/>
          </a:xfrm>
          <a:prstGeom prst="rightArrow">
            <a:avLst/>
          </a:prstGeom>
          <a:solidFill>
            <a:schemeClr val="accent6"/>
          </a:solidFill>
          <a:ln w="35433">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8" name="Rectangle 57"/>
          <p:cNvSpPr/>
          <p:nvPr/>
        </p:nvSpPr>
        <p:spPr bwMode="auto">
          <a:xfrm>
            <a:off x="6019800" y="6172200"/>
            <a:ext cx="990599" cy="4572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smtClean="0"/>
              <a:t>oper HWRF</a:t>
            </a:r>
          </a:p>
          <a:p>
            <a:pPr algn="ctr">
              <a:defRPr/>
            </a:pPr>
            <a:r>
              <a:rPr lang="en-US" sz="1400" dirty="0" smtClean="0"/>
              <a:t>2009</a:t>
            </a:r>
            <a:endParaRPr lang="en-US" sz="1400" dirty="0"/>
          </a:p>
        </p:txBody>
      </p:sp>
      <p:sp>
        <p:nvSpPr>
          <p:cNvPr id="59" name="Rectangle 58"/>
          <p:cNvSpPr/>
          <p:nvPr/>
        </p:nvSpPr>
        <p:spPr bwMode="auto">
          <a:xfrm>
            <a:off x="7391400" y="6172200"/>
            <a:ext cx="990599" cy="4572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smtClean="0"/>
              <a:t>oper HWRF</a:t>
            </a:r>
          </a:p>
          <a:p>
            <a:pPr algn="ctr">
              <a:defRPr/>
            </a:pPr>
            <a:r>
              <a:rPr lang="en-US" sz="1400" dirty="0" smtClean="0"/>
              <a:t>2010  “R2”</a:t>
            </a:r>
            <a:endParaRPr lang="en-US" sz="1400" dirty="0"/>
          </a:p>
        </p:txBody>
      </p:sp>
      <p:cxnSp>
        <p:nvCxnSpPr>
          <p:cNvPr id="73" name="Straight Arrow Connector 72"/>
          <p:cNvCxnSpPr/>
          <p:nvPr/>
        </p:nvCxnSpPr>
        <p:spPr>
          <a:xfrm rot="10800000">
            <a:off x="4038600" y="4953000"/>
            <a:ext cx="2286000" cy="1219200"/>
          </a:xfrm>
          <a:prstGeom prst="straightConnector1">
            <a:avLst/>
          </a:prstGeom>
          <a:ln w="19050">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55" idx="2"/>
          </p:cNvCxnSpPr>
          <p:nvPr/>
        </p:nvCxnSpPr>
        <p:spPr>
          <a:xfrm rot="16200000" flipV="1">
            <a:off x="4598670" y="3707128"/>
            <a:ext cx="2286000" cy="3101343"/>
          </a:xfrm>
          <a:prstGeom prst="straightConnector1">
            <a:avLst/>
          </a:prstGeom>
          <a:ln w="19050">
            <a:solidFill>
              <a:schemeClr val="accent6"/>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49" name="Up Arrow 48"/>
          <p:cNvSpPr/>
          <p:nvPr/>
        </p:nvSpPr>
        <p:spPr bwMode="auto">
          <a:xfrm>
            <a:off x="3962400" y="4038600"/>
            <a:ext cx="45708" cy="247460"/>
          </a:xfrm>
          <a:prstGeom prst="upArrow">
            <a:avLst/>
          </a:prstGeom>
          <a:ln w="54483"/>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cxnSp>
        <p:nvCxnSpPr>
          <p:cNvPr id="48" name="Straight Arrow Connector 47"/>
          <p:cNvCxnSpPr>
            <a:stCxn id="59" idx="0"/>
          </p:cNvCxnSpPr>
          <p:nvPr/>
        </p:nvCxnSpPr>
        <p:spPr>
          <a:xfrm rot="16200000" flipV="1">
            <a:off x="4552950" y="2838450"/>
            <a:ext cx="2895600" cy="3771900"/>
          </a:xfrm>
          <a:prstGeom prst="straightConnector1">
            <a:avLst/>
          </a:prstGeom>
          <a:ln w="19050">
            <a:solidFill>
              <a:schemeClr val="accent6"/>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71" name="Rectangle 70"/>
          <p:cNvSpPr/>
          <p:nvPr/>
        </p:nvSpPr>
        <p:spPr bwMode="auto">
          <a:xfrm>
            <a:off x="4953000" y="4953000"/>
            <a:ext cx="1371600" cy="533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t>2010 Baseline</a:t>
            </a:r>
            <a:endParaRPr lang="en-US" dirty="0"/>
          </a:p>
        </p:txBody>
      </p:sp>
      <p:sp>
        <p:nvSpPr>
          <p:cNvPr id="63" name="Rectangle 62"/>
          <p:cNvSpPr/>
          <p:nvPr/>
        </p:nvSpPr>
        <p:spPr bwMode="auto">
          <a:xfrm>
            <a:off x="228600" y="3962400"/>
            <a:ext cx="914400" cy="1447800"/>
          </a:xfrm>
          <a:prstGeom prst="rect">
            <a:avLst/>
          </a:prstGeom>
          <a:solidFill>
            <a:schemeClr val="accent2"/>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smtClean="0"/>
              <a:t>Tutorial, HWRF Beta release</a:t>
            </a:r>
            <a:endParaRPr lang="en-US" sz="1800" dirty="0"/>
          </a:p>
        </p:txBody>
      </p:sp>
      <p:sp>
        <p:nvSpPr>
          <p:cNvPr id="62" name="Rectangle 61"/>
          <p:cNvSpPr/>
          <p:nvPr/>
        </p:nvSpPr>
        <p:spPr bwMode="auto">
          <a:xfrm>
            <a:off x="5867400" y="1828800"/>
            <a:ext cx="2971800" cy="11430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t>Contributions from EMC and NOAA Research to HWRF</a:t>
            </a:r>
          </a:p>
          <a:p>
            <a:pPr algn="ctr">
              <a:defRPr/>
            </a:pPr>
            <a:r>
              <a:rPr lang="en-US" dirty="0" smtClean="0"/>
              <a:t>(initial 3</a:t>
            </a:r>
            <a:r>
              <a:rPr lang="en-US" baseline="30000" dirty="0" smtClean="0"/>
              <a:t>rd</a:t>
            </a:r>
            <a:r>
              <a:rPr lang="en-US" dirty="0" smtClean="0"/>
              <a:t> nest development, new nest motion)</a:t>
            </a:r>
            <a:endParaRPr lang="en-US" dirty="0"/>
          </a:p>
        </p:txBody>
      </p:sp>
      <p:sp>
        <p:nvSpPr>
          <p:cNvPr id="82" name="Up Arrow 81"/>
          <p:cNvSpPr/>
          <p:nvPr/>
        </p:nvSpPr>
        <p:spPr>
          <a:xfrm>
            <a:off x="3962400" y="4800600"/>
            <a:ext cx="45719" cy="247395"/>
          </a:xfrm>
          <a:prstGeom prst="upArrow">
            <a:avLst/>
          </a:prstGeom>
          <a:ln w="54483"/>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86" name="Rectangle 85"/>
          <p:cNvSpPr/>
          <p:nvPr/>
        </p:nvSpPr>
        <p:spPr bwMode="auto">
          <a:xfrm>
            <a:off x="3200400" y="3581400"/>
            <a:ext cx="1371600" cy="379438"/>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t>WRF </a:t>
            </a:r>
            <a:r>
              <a:rPr lang="en-US" sz="1800" dirty="0" smtClean="0"/>
              <a:t>V3.2.1</a:t>
            </a:r>
            <a:endParaRPr lang="en-US" sz="1800" dirty="0"/>
          </a:p>
        </p:txBody>
      </p:sp>
      <p:sp>
        <p:nvSpPr>
          <p:cNvPr id="88" name="Up Arrow 87"/>
          <p:cNvSpPr/>
          <p:nvPr/>
        </p:nvSpPr>
        <p:spPr bwMode="auto">
          <a:xfrm>
            <a:off x="3886200" y="3181540"/>
            <a:ext cx="45708" cy="247460"/>
          </a:xfrm>
          <a:prstGeom prst="upArrow">
            <a:avLst/>
          </a:prstGeom>
          <a:ln w="54483"/>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4" name="TextBox 93"/>
          <p:cNvSpPr txBox="1"/>
          <p:nvPr/>
        </p:nvSpPr>
        <p:spPr>
          <a:xfrm>
            <a:off x="5257800" y="6248400"/>
            <a:ext cx="559994" cy="369332"/>
          </a:xfrm>
          <a:prstGeom prst="rect">
            <a:avLst/>
          </a:prstGeom>
          <a:noFill/>
        </p:spPr>
        <p:txBody>
          <a:bodyPr wrap="none" rtlCol="0">
            <a:spAutoFit/>
          </a:bodyPr>
          <a:lstStyle/>
          <a:p>
            <a:r>
              <a:rPr lang="en-US" dirty="0" smtClean="0"/>
              <a:t>(…)</a:t>
            </a:r>
            <a:endParaRPr lang="en-US" dirty="0"/>
          </a:p>
        </p:txBody>
      </p:sp>
      <p:sp>
        <p:nvSpPr>
          <p:cNvPr id="112" name="Rectangle 111"/>
          <p:cNvSpPr/>
          <p:nvPr/>
        </p:nvSpPr>
        <p:spPr bwMode="auto">
          <a:xfrm>
            <a:off x="3200400" y="2743200"/>
            <a:ext cx="1524000" cy="379438"/>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t>WRF </a:t>
            </a:r>
            <a:r>
              <a:rPr lang="en-US" sz="1800" dirty="0" smtClean="0"/>
              <a:t>V3.2.1+</a:t>
            </a:r>
            <a:endParaRPr lang="en-US" sz="1800" dirty="0"/>
          </a:p>
        </p:txBody>
      </p:sp>
      <p:sp>
        <p:nvSpPr>
          <p:cNvPr id="115" name="Rectangle 114"/>
          <p:cNvSpPr/>
          <p:nvPr/>
        </p:nvSpPr>
        <p:spPr bwMode="auto">
          <a:xfrm>
            <a:off x="3200400" y="1981200"/>
            <a:ext cx="1524000" cy="379438"/>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t>WRF </a:t>
            </a:r>
            <a:r>
              <a:rPr lang="en-US" sz="1800" dirty="0" smtClean="0"/>
              <a:t>V3.2.1+</a:t>
            </a:r>
            <a:endParaRPr lang="en-US" sz="1800" dirty="0"/>
          </a:p>
        </p:txBody>
      </p:sp>
      <p:sp>
        <p:nvSpPr>
          <p:cNvPr id="119" name="Rectangle 118"/>
          <p:cNvSpPr/>
          <p:nvPr/>
        </p:nvSpPr>
        <p:spPr bwMode="auto">
          <a:xfrm>
            <a:off x="1600200" y="3581400"/>
            <a:ext cx="1418163" cy="379438"/>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smtClean="0"/>
              <a:t>08/</a:t>
            </a:r>
            <a:r>
              <a:rPr lang="en-US" sz="1800" dirty="0"/>
              <a:t>2010</a:t>
            </a:r>
          </a:p>
        </p:txBody>
      </p:sp>
      <p:sp>
        <p:nvSpPr>
          <p:cNvPr id="120" name="Rectangle 119"/>
          <p:cNvSpPr/>
          <p:nvPr/>
        </p:nvSpPr>
        <p:spPr bwMode="auto">
          <a:xfrm>
            <a:off x="1600200" y="2743200"/>
            <a:ext cx="1418163" cy="379438"/>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smtClean="0"/>
              <a:t>09/2010</a:t>
            </a:r>
            <a:endParaRPr lang="en-US" sz="1800" dirty="0"/>
          </a:p>
        </p:txBody>
      </p:sp>
      <p:sp>
        <p:nvSpPr>
          <p:cNvPr id="121" name="Rectangle 120"/>
          <p:cNvSpPr/>
          <p:nvPr/>
        </p:nvSpPr>
        <p:spPr bwMode="auto">
          <a:xfrm>
            <a:off x="1600200" y="1981200"/>
            <a:ext cx="1418163" cy="379438"/>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smtClean="0"/>
              <a:t>02/2011</a:t>
            </a:r>
            <a:endParaRPr lang="en-US" sz="1800" dirty="0"/>
          </a:p>
        </p:txBody>
      </p:sp>
      <p:sp>
        <p:nvSpPr>
          <p:cNvPr id="122" name="Up Arrow 121"/>
          <p:cNvSpPr/>
          <p:nvPr/>
        </p:nvSpPr>
        <p:spPr>
          <a:xfrm>
            <a:off x="3886200" y="2438400"/>
            <a:ext cx="45719" cy="247395"/>
          </a:xfrm>
          <a:prstGeom prst="upArrow">
            <a:avLst/>
          </a:prstGeom>
          <a:ln w="54483"/>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3" name="TextBox 122"/>
          <p:cNvSpPr txBox="1"/>
          <p:nvPr/>
        </p:nvSpPr>
        <p:spPr>
          <a:xfrm>
            <a:off x="3657600" y="5486400"/>
            <a:ext cx="559994" cy="369332"/>
          </a:xfrm>
          <a:prstGeom prst="rect">
            <a:avLst/>
          </a:prstGeom>
          <a:noFill/>
        </p:spPr>
        <p:txBody>
          <a:bodyPr wrap="none" rtlCol="0">
            <a:spAutoFit/>
          </a:bodyPr>
          <a:lstStyle/>
          <a:p>
            <a:r>
              <a:rPr lang="en-US" dirty="0" smtClean="0"/>
              <a:t>(…)</a:t>
            </a:r>
            <a:endParaRPr lang="en-US" dirty="0"/>
          </a:p>
        </p:txBody>
      </p:sp>
      <p:sp>
        <p:nvSpPr>
          <p:cNvPr id="126" name="Rectangle 125"/>
          <p:cNvSpPr/>
          <p:nvPr/>
        </p:nvSpPr>
        <p:spPr bwMode="auto">
          <a:xfrm>
            <a:off x="1600200" y="1219200"/>
            <a:ext cx="1418163" cy="379438"/>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smtClean="0"/>
              <a:t>04/2011</a:t>
            </a:r>
            <a:endParaRPr lang="en-US" sz="1800" dirty="0"/>
          </a:p>
        </p:txBody>
      </p:sp>
      <p:sp>
        <p:nvSpPr>
          <p:cNvPr id="127" name="Rectangle 126"/>
          <p:cNvSpPr/>
          <p:nvPr/>
        </p:nvSpPr>
        <p:spPr bwMode="auto">
          <a:xfrm>
            <a:off x="3200400" y="1219200"/>
            <a:ext cx="1524000" cy="379438"/>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t>WRF </a:t>
            </a:r>
            <a:r>
              <a:rPr lang="en-US" sz="1800" dirty="0" smtClean="0"/>
              <a:t>V3.3</a:t>
            </a:r>
            <a:endParaRPr lang="en-US" sz="1800" dirty="0"/>
          </a:p>
        </p:txBody>
      </p:sp>
      <p:sp>
        <p:nvSpPr>
          <p:cNvPr id="128" name="Up Arrow 127"/>
          <p:cNvSpPr/>
          <p:nvPr/>
        </p:nvSpPr>
        <p:spPr>
          <a:xfrm>
            <a:off x="3886200" y="1676400"/>
            <a:ext cx="45719" cy="247395"/>
          </a:xfrm>
          <a:prstGeom prst="upArrow">
            <a:avLst/>
          </a:prstGeom>
          <a:ln w="54483"/>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cxnSp>
        <p:nvCxnSpPr>
          <p:cNvPr id="134" name="Straight Arrow Connector 133"/>
          <p:cNvCxnSpPr>
            <a:stCxn id="37" idx="1"/>
          </p:cNvCxnSpPr>
          <p:nvPr/>
        </p:nvCxnSpPr>
        <p:spPr>
          <a:xfrm rot="10800000">
            <a:off x="1143000" y="4495800"/>
            <a:ext cx="457200" cy="37318"/>
          </a:xfrm>
          <a:prstGeom prst="straightConnector1">
            <a:avLst/>
          </a:prstGeom>
          <a:ln w="28575">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flipV="1">
            <a:off x="4572000" y="1447800"/>
            <a:ext cx="1143000" cy="531812"/>
          </a:xfrm>
          <a:prstGeom prst="straightConnector1">
            <a:avLst/>
          </a:prstGeom>
          <a:ln w="28575">
            <a:solidFill>
              <a:schemeClr val="accent3"/>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45" name="Rectangle 44"/>
          <p:cNvSpPr/>
          <p:nvPr/>
        </p:nvSpPr>
        <p:spPr bwMode="auto">
          <a:xfrm>
            <a:off x="7162800" y="3581400"/>
            <a:ext cx="1524000" cy="4572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t>2011 Baseline</a:t>
            </a:r>
            <a:endParaRPr lang="en-US" dirty="0"/>
          </a:p>
        </p:txBody>
      </p:sp>
      <p:cxnSp>
        <p:nvCxnSpPr>
          <p:cNvPr id="47" name="Straight Arrow Connector 46"/>
          <p:cNvCxnSpPr/>
          <p:nvPr/>
        </p:nvCxnSpPr>
        <p:spPr>
          <a:xfrm rot="10800000">
            <a:off x="4267200" y="2438400"/>
            <a:ext cx="2895600" cy="1219200"/>
          </a:xfrm>
          <a:prstGeom prst="straightConnector1">
            <a:avLst/>
          </a:prstGeom>
          <a:ln w="19050">
            <a:solidFill>
              <a:schemeClr val="accent6"/>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7049294" y="3163094"/>
            <a:ext cx="836612" cy="1588"/>
          </a:xfrm>
          <a:prstGeom prst="straightConnector1">
            <a:avLst/>
          </a:prstGeom>
          <a:ln w="28575">
            <a:solidFill>
              <a:schemeClr val="accent2"/>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61" name="Rectangle 60"/>
          <p:cNvSpPr/>
          <p:nvPr/>
        </p:nvSpPr>
        <p:spPr bwMode="auto">
          <a:xfrm>
            <a:off x="228600" y="1143000"/>
            <a:ext cx="914400" cy="1066800"/>
          </a:xfrm>
          <a:prstGeom prst="rect">
            <a:avLst/>
          </a:prstGeom>
          <a:solidFill>
            <a:schemeClr val="accent2"/>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t>Tutorial,HWRF release</a:t>
            </a:r>
            <a:endParaRPr lang="en-US" sz="1800" dirty="0"/>
          </a:p>
        </p:txBody>
      </p:sp>
      <p:cxnSp>
        <p:nvCxnSpPr>
          <p:cNvPr id="64" name="Straight Arrow Connector 63"/>
          <p:cNvCxnSpPr/>
          <p:nvPr/>
        </p:nvCxnSpPr>
        <p:spPr>
          <a:xfrm rot="10800000">
            <a:off x="1143000" y="1371600"/>
            <a:ext cx="457200" cy="37318"/>
          </a:xfrm>
          <a:prstGeom prst="straightConnector1">
            <a:avLst/>
          </a:prstGeom>
          <a:ln w="28575">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71" grpId="0" animBg="1"/>
      <p:bldP spid="63" grpId="0" animBg="1"/>
      <p:bldP spid="62" grpId="0" animBg="1"/>
      <p:bldP spid="45" grpId="0" animBg="1"/>
      <p:bldP spid="61"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8183880" cy="1143000"/>
          </a:xfrm>
        </p:spPr>
        <p:txBody>
          <a:bodyPr>
            <a:noAutofit/>
          </a:bodyPr>
          <a:lstStyle/>
          <a:p>
            <a:r>
              <a:rPr lang="en-US" sz="3600" dirty="0" smtClean="0"/>
              <a:t>Functionally-Equivalent T&amp;E Suite</a:t>
            </a:r>
            <a:endParaRPr lang="en-US" sz="3600" dirty="0"/>
          </a:p>
        </p:txBody>
      </p:sp>
      <p:pic>
        <p:nvPicPr>
          <p:cNvPr id="5" name="Picture 4" descr="dtc_wordmark_pms203.jpg"/>
          <p:cNvPicPr>
            <a:picLocks noChangeAspect="1"/>
          </p:cNvPicPr>
          <p:nvPr/>
        </p:nvPicPr>
        <p:blipFill>
          <a:blip r:embed="rId2" cstate="print"/>
          <a:srcRect/>
          <a:stretch>
            <a:fillRect/>
          </a:stretch>
        </p:blipFill>
        <p:spPr bwMode="auto">
          <a:xfrm>
            <a:off x="0" y="6081713"/>
            <a:ext cx="2895600" cy="776287"/>
          </a:xfrm>
          <a:prstGeom prst="rect">
            <a:avLst/>
          </a:prstGeom>
          <a:noFill/>
          <a:ln w="9525">
            <a:noFill/>
            <a:miter lim="800000"/>
            <a:headEnd/>
            <a:tailEnd/>
          </a:ln>
        </p:spPr>
      </p:pic>
      <p:sp>
        <p:nvSpPr>
          <p:cNvPr id="10" name="TextBox 9"/>
          <p:cNvSpPr txBox="1"/>
          <p:nvPr/>
        </p:nvSpPr>
        <p:spPr>
          <a:xfrm>
            <a:off x="1143000" y="1981200"/>
            <a:ext cx="1981200" cy="369332"/>
          </a:xfrm>
          <a:prstGeom prst="rect">
            <a:avLst/>
          </a:prstGeom>
          <a:noFill/>
        </p:spPr>
        <p:txBody>
          <a:bodyPr wrap="square" rtlCol="0">
            <a:spAutoFit/>
          </a:bodyPr>
          <a:lstStyle/>
          <a:p>
            <a:endParaRPr lang="en-US" dirty="0"/>
          </a:p>
        </p:txBody>
      </p:sp>
      <p:sp>
        <p:nvSpPr>
          <p:cNvPr id="13" name="TextBox 12"/>
          <p:cNvSpPr txBox="1"/>
          <p:nvPr/>
        </p:nvSpPr>
        <p:spPr>
          <a:xfrm>
            <a:off x="609600" y="1371600"/>
            <a:ext cx="7620000" cy="2585323"/>
          </a:xfrm>
          <a:prstGeom prst="rect">
            <a:avLst/>
          </a:prstGeom>
          <a:noFill/>
        </p:spPr>
        <p:txBody>
          <a:bodyPr wrap="square" rtlCol="0">
            <a:spAutoFit/>
          </a:bodyPr>
          <a:lstStyle/>
          <a:p>
            <a:pPr>
              <a:buFont typeface="Arial"/>
              <a:buChar char="•"/>
            </a:pPr>
            <a:r>
              <a:rPr lang="en-US" dirty="0" smtClean="0"/>
              <a:t>Pre-processing (including ability to read binary GFS in spectral coordinates)</a:t>
            </a:r>
          </a:p>
          <a:p>
            <a:pPr>
              <a:buFont typeface="Arial"/>
              <a:buChar char="•"/>
            </a:pPr>
            <a:r>
              <a:rPr lang="en-US" dirty="0" smtClean="0"/>
              <a:t>Cycled HWRF vortex initialization and relocation</a:t>
            </a:r>
          </a:p>
          <a:p>
            <a:pPr>
              <a:buFont typeface="Arial"/>
              <a:buChar char="•"/>
            </a:pPr>
            <a:r>
              <a:rPr lang="en-US" dirty="0" smtClean="0"/>
              <a:t>GSI Data Assimilation</a:t>
            </a:r>
          </a:p>
          <a:p>
            <a:pPr>
              <a:buFont typeface="Arial"/>
              <a:buChar char="•"/>
            </a:pPr>
            <a:r>
              <a:rPr lang="en-US" dirty="0" smtClean="0"/>
              <a:t>Coupled (POM + WRF) model</a:t>
            </a:r>
          </a:p>
          <a:p>
            <a:pPr>
              <a:buFont typeface="Arial"/>
              <a:buChar char="•"/>
            </a:pPr>
            <a:r>
              <a:rPr lang="en-US" dirty="0" smtClean="0"/>
              <a:t>Post-processing</a:t>
            </a:r>
          </a:p>
          <a:p>
            <a:pPr>
              <a:buFont typeface="Arial"/>
              <a:buChar char="•"/>
            </a:pPr>
            <a:r>
              <a:rPr lang="en-US" dirty="0" smtClean="0"/>
              <a:t>Tracking</a:t>
            </a:r>
          </a:p>
          <a:p>
            <a:pPr>
              <a:buFont typeface="Arial"/>
              <a:buChar char="•"/>
            </a:pPr>
            <a:r>
              <a:rPr lang="en-US" dirty="0" smtClean="0"/>
              <a:t>NHC Verification, confidence intervals</a:t>
            </a:r>
          </a:p>
          <a:p>
            <a:pPr>
              <a:buFont typeface="Arial"/>
              <a:buChar char="•"/>
            </a:pPr>
            <a:r>
              <a:rPr lang="en-US" dirty="0" smtClean="0"/>
              <a:t>Display</a:t>
            </a:r>
          </a:p>
          <a:p>
            <a:pPr>
              <a:buFont typeface="Arial"/>
              <a:buChar char="•"/>
            </a:pPr>
            <a:r>
              <a:rPr lang="en-US" dirty="0" smtClean="0"/>
              <a:t>Archival</a:t>
            </a:r>
          </a:p>
        </p:txBody>
      </p:sp>
      <p:pic>
        <p:nvPicPr>
          <p:cNvPr id="14" name="Content Placeholder 13" descr="Screen shot 2011-02-21 at 1.32.38 PM.png"/>
          <p:cNvPicPr>
            <a:picLocks noGrp="1" noChangeAspect="1"/>
          </p:cNvPicPr>
          <p:nvPr>
            <p:ph sz="quarter" idx="1"/>
          </p:nvPr>
        </p:nvPicPr>
        <p:blipFill>
          <a:blip r:embed="rId3"/>
          <a:srcRect l="3391" r="2739"/>
          <a:stretch>
            <a:fillRect/>
          </a:stretch>
        </p:blipFill>
        <p:spPr>
          <a:xfrm>
            <a:off x="4267200" y="2514600"/>
            <a:ext cx="4536074" cy="3352800"/>
          </a:xfrm>
        </p:spPr>
      </p:pic>
      <p:sp>
        <p:nvSpPr>
          <p:cNvPr id="9" name="Rectangle 8"/>
          <p:cNvSpPr/>
          <p:nvPr/>
        </p:nvSpPr>
        <p:spPr>
          <a:xfrm>
            <a:off x="914400" y="4038600"/>
            <a:ext cx="3124200" cy="22860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1066800" y="4191000"/>
            <a:ext cx="2819400" cy="2000548"/>
          </a:xfrm>
          <a:prstGeom prst="rect">
            <a:avLst/>
          </a:prstGeom>
          <a:solidFill>
            <a:schemeClr val="bg1"/>
          </a:solidFill>
          <a:ln w="12700">
            <a:solidFill>
              <a:schemeClr val="tx2"/>
            </a:solidFill>
          </a:ln>
        </p:spPr>
        <p:txBody>
          <a:bodyPr wrap="square" rtlCol="0">
            <a:spAutoFit/>
          </a:bodyPr>
          <a:lstStyle/>
          <a:p>
            <a:pPr algn="ctr"/>
            <a:r>
              <a:rPr lang="en-US" sz="1000" b="1" dirty="0" smtClean="0"/>
              <a:t>The Developmental Testbed Center </a:t>
            </a:r>
          </a:p>
          <a:p>
            <a:pPr algn="ctr"/>
            <a:r>
              <a:rPr lang="en-US" sz="1000" b="1" dirty="0" smtClean="0"/>
              <a:t>HWRF 2011 Baseline Test Plan</a:t>
            </a:r>
          </a:p>
          <a:p>
            <a:pPr algn="ctr"/>
            <a:r>
              <a:rPr lang="en-US" sz="800" dirty="0" smtClean="0"/>
              <a:t>Point of Contact: Ligia Bernardet</a:t>
            </a:r>
          </a:p>
          <a:p>
            <a:pPr algn="ctr"/>
            <a:r>
              <a:rPr lang="en-US" sz="800" dirty="0" smtClean="0"/>
              <a:t>December 15, 2010</a:t>
            </a:r>
          </a:p>
          <a:p>
            <a:r>
              <a:rPr lang="en-US" sz="800" dirty="0" smtClean="0"/>
              <a:t> </a:t>
            </a:r>
          </a:p>
          <a:p>
            <a:pPr lvl="0"/>
            <a:r>
              <a:rPr lang="en-US" sz="800" b="1" dirty="0" smtClean="0"/>
              <a:t>Introduction</a:t>
            </a:r>
          </a:p>
          <a:p>
            <a:r>
              <a:rPr lang="en-US" sz="800" dirty="0" smtClean="0"/>
              <a:t>The DTC will be performing testing and evaluation for the Hurricane WRF system, known as HWRF (Gopalakrishnan et al. 2010). HWRF will be configured as close as possible to the operational HWRF model, employing the same domains, physics, coupling, and initialization procedures as the model used at the NOAA NCEP Central Operations and by the model developers at NCEP EMC. The  configuration to be tested matches the 2011 HWRF Baseline, which is the configuration that served as control for all developments at EMC geared towards the 2011 operational implementation.</a:t>
            </a:r>
            <a:endParaRPr lang="en-US"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HWRF 2011 Operational Baseline </a:t>
            </a:r>
            <a:endParaRPr lang="en-US" dirty="0"/>
          </a:p>
        </p:txBody>
      </p:sp>
      <p:sp>
        <p:nvSpPr>
          <p:cNvPr id="3" name="Content Placeholder 2"/>
          <p:cNvSpPr>
            <a:spLocks noGrp="1"/>
          </p:cNvSpPr>
          <p:nvPr>
            <p:ph sz="quarter" idx="1"/>
          </p:nvPr>
        </p:nvSpPr>
        <p:spPr>
          <a:xfrm>
            <a:off x="914400" y="1447800"/>
            <a:ext cx="7772400" cy="1981200"/>
          </a:xfrm>
        </p:spPr>
        <p:txBody>
          <a:bodyPr/>
          <a:lstStyle/>
          <a:p>
            <a:r>
              <a:rPr lang="en-US" dirty="0" smtClean="0"/>
              <a:t>Goals</a:t>
            </a:r>
          </a:p>
          <a:p>
            <a:pPr lvl="1"/>
            <a:r>
              <a:rPr lang="en-US" dirty="0" smtClean="0"/>
              <a:t>Benchmark the community code</a:t>
            </a:r>
          </a:p>
          <a:p>
            <a:pPr lvl="1"/>
            <a:r>
              <a:rPr lang="en-US" dirty="0" smtClean="0"/>
              <a:t>Compare average skill against similar test done by EMC to qualify DTC’s testing suite (exact match not expected)</a:t>
            </a:r>
          </a:p>
        </p:txBody>
      </p:sp>
      <p:graphicFrame>
        <p:nvGraphicFramePr>
          <p:cNvPr id="4" name="Table 3"/>
          <p:cNvGraphicFramePr>
            <a:graphicFrameLocks noGrp="1"/>
          </p:cNvGraphicFramePr>
          <p:nvPr/>
        </p:nvGraphicFramePr>
        <p:xfrm>
          <a:off x="2362200" y="3657600"/>
          <a:ext cx="4419600" cy="1483360"/>
        </p:xfrm>
        <a:graphic>
          <a:graphicData uri="http://schemas.openxmlformats.org/drawingml/2006/table">
            <a:tbl>
              <a:tblPr firstRow="1" bandRow="1">
                <a:tableStyleId>{5C22544A-7EE6-4342-B048-85BDC9FD1C3A}</a:tableStyleId>
              </a:tblPr>
              <a:tblGrid>
                <a:gridCol w="2209800"/>
                <a:gridCol w="2209800"/>
              </a:tblGrid>
              <a:tr h="370840">
                <a:tc>
                  <a:txBody>
                    <a:bodyPr/>
                    <a:lstStyle/>
                    <a:p>
                      <a:r>
                        <a:rPr lang="en-US" dirty="0" smtClean="0"/>
                        <a:t>DTC (HNR2)</a:t>
                      </a:r>
                      <a:endParaRPr lang="en-US" dirty="0"/>
                    </a:p>
                  </a:txBody>
                  <a:tcPr/>
                </a:tc>
                <a:tc>
                  <a:txBody>
                    <a:bodyPr/>
                    <a:lstStyle/>
                    <a:p>
                      <a:r>
                        <a:rPr lang="en-US" dirty="0" smtClean="0"/>
                        <a:t>EMC (HR20)</a:t>
                      </a:r>
                      <a:endParaRPr lang="en-US" dirty="0"/>
                    </a:p>
                  </a:txBody>
                  <a:tcPr/>
                </a:tc>
              </a:tr>
              <a:tr h="370840">
                <a:tc>
                  <a:txBody>
                    <a:bodyPr/>
                    <a:lstStyle/>
                    <a:p>
                      <a:r>
                        <a:rPr lang="en-US" dirty="0" smtClean="0"/>
                        <a:t>Linux (HFIP</a:t>
                      </a:r>
                      <a:r>
                        <a:rPr lang="en-US" baseline="0" dirty="0" smtClean="0"/>
                        <a:t> machine)</a:t>
                      </a:r>
                      <a:endParaRPr lang="en-US" dirty="0"/>
                    </a:p>
                  </a:txBody>
                  <a:tcPr/>
                </a:tc>
                <a:tc>
                  <a:txBody>
                    <a:bodyPr/>
                    <a:lstStyle/>
                    <a:p>
                      <a:r>
                        <a:rPr lang="en-US" dirty="0" smtClean="0"/>
                        <a:t>IBM</a:t>
                      </a:r>
                      <a:r>
                        <a:rPr lang="en-US" baseline="0" dirty="0" smtClean="0"/>
                        <a:t> (NCEP)</a:t>
                      </a:r>
                      <a:endParaRPr lang="en-US" dirty="0"/>
                    </a:p>
                  </a:txBody>
                  <a:tcPr/>
                </a:tc>
              </a:tr>
              <a:tr h="370840">
                <a:tc>
                  <a:txBody>
                    <a:bodyPr/>
                    <a:lstStyle/>
                    <a:p>
                      <a:r>
                        <a:rPr lang="en-US" dirty="0" smtClean="0"/>
                        <a:t>Community tracker</a:t>
                      </a:r>
                      <a:endParaRPr lang="en-US" dirty="0"/>
                    </a:p>
                  </a:txBody>
                  <a:tcPr/>
                </a:tc>
                <a:tc>
                  <a:txBody>
                    <a:bodyPr/>
                    <a:lstStyle/>
                    <a:p>
                      <a:r>
                        <a:rPr lang="en-US" dirty="0" smtClean="0"/>
                        <a:t>Operational Tracker</a:t>
                      </a:r>
                      <a:endParaRPr lang="en-US" dirty="0"/>
                    </a:p>
                  </a:txBody>
                  <a:tcPr/>
                </a:tc>
              </a:tr>
              <a:tr h="370840">
                <a:tc>
                  <a:txBody>
                    <a:bodyPr/>
                    <a:lstStyle/>
                    <a:p>
                      <a:r>
                        <a:rPr lang="en-US" dirty="0" smtClean="0"/>
                        <a:t>NetCDF I/O format</a:t>
                      </a:r>
                      <a:endParaRPr lang="en-US" dirty="0"/>
                    </a:p>
                  </a:txBody>
                  <a:tcPr/>
                </a:tc>
                <a:tc>
                  <a:txBody>
                    <a:bodyPr/>
                    <a:lstStyle/>
                    <a:p>
                      <a:r>
                        <a:rPr lang="en-US" dirty="0" smtClean="0"/>
                        <a:t>Binary I/O format</a:t>
                      </a:r>
                      <a:endParaRPr lang="en-US" dirty="0"/>
                    </a:p>
                  </a:txBody>
                  <a:tcPr/>
                </a:tc>
              </a:tr>
            </a:tbl>
          </a:graphicData>
        </a:graphic>
      </p:graphicFrame>
      <p:pic>
        <p:nvPicPr>
          <p:cNvPr id="5" name="Picture 4" descr="dtc_wordmark_pms203.jpg"/>
          <p:cNvPicPr>
            <a:picLocks noChangeAspect="1"/>
          </p:cNvPicPr>
          <p:nvPr/>
        </p:nvPicPr>
        <p:blipFill>
          <a:blip r:embed="rId2" cstate="print"/>
          <a:srcRect/>
          <a:stretch>
            <a:fillRect/>
          </a:stretch>
        </p:blipFill>
        <p:spPr bwMode="auto">
          <a:xfrm>
            <a:off x="0" y="6096000"/>
            <a:ext cx="2895600" cy="776287"/>
          </a:xfrm>
          <a:prstGeom prst="rect">
            <a:avLst/>
          </a:prstGeom>
          <a:noFill/>
          <a:ln w="9525">
            <a:noFill/>
            <a:miter lim="800000"/>
            <a:headEnd/>
            <a:tailEnd/>
          </a:ln>
        </p:spPr>
      </p:pic>
      <p:sp>
        <p:nvSpPr>
          <p:cNvPr id="7" name="Content Placeholder 2"/>
          <p:cNvSpPr txBox="1">
            <a:spLocks/>
          </p:cNvSpPr>
          <p:nvPr/>
        </p:nvSpPr>
        <p:spPr>
          <a:xfrm>
            <a:off x="914400" y="5638800"/>
            <a:ext cx="7772400" cy="60960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DTC ran 1190 cases, 53 storms, over 3 seasons, Atl and EP</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HNR2_HR20_TKER_mae_line.png"/>
          <p:cNvPicPr>
            <a:picLocks noGrp="1" noChangeAspect="1"/>
          </p:cNvPicPr>
          <p:nvPr>
            <p:ph sz="quarter" idx="1"/>
          </p:nvPr>
        </p:nvPicPr>
        <p:blipFill>
          <a:blip r:embed="rId2"/>
          <a:srcRect l="-15682" r="-15682"/>
          <a:stretch>
            <a:fillRect/>
          </a:stretch>
        </p:blipFill>
        <p:spPr>
          <a:xfrm>
            <a:off x="-609600" y="381000"/>
            <a:ext cx="6217920" cy="3657600"/>
          </a:xfrm>
        </p:spPr>
      </p:pic>
      <p:sp>
        <p:nvSpPr>
          <p:cNvPr id="4" name="Slide Number Placeholder 3"/>
          <p:cNvSpPr>
            <a:spLocks noGrp="1"/>
          </p:cNvSpPr>
          <p:nvPr>
            <p:ph type="sldNum" sz="quarter" idx="12"/>
          </p:nvPr>
        </p:nvSpPr>
        <p:spPr/>
        <p:txBody>
          <a:bodyPr/>
          <a:lstStyle/>
          <a:p>
            <a:pPr>
              <a:defRPr/>
            </a:pPr>
            <a:fld id="{FD0A5CCA-CB92-4458-BDA1-D0A13665FD4E}" type="slidenum">
              <a:rPr lang="en-US" smtClean="0"/>
              <a:pPr>
                <a:defRPr/>
              </a:pPr>
              <a:t>8</a:t>
            </a:fld>
            <a:endParaRPr lang="en-US" dirty="0"/>
          </a:p>
        </p:txBody>
      </p:sp>
      <p:pic>
        <p:nvPicPr>
          <p:cNvPr id="6" name="Picture 5" descr="HNR2_HR20_TKER_mae_line.png"/>
          <p:cNvPicPr>
            <a:picLocks noChangeAspect="1"/>
          </p:cNvPicPr>
          <p:nvPr/>
        </p:nvPicPr>
        <p:blipFill>
          <a:blip r:embed="rId3"/>
          <a:srcRect l="2727" t="8235" r="3636"/>
          <a:stretch>
            <a:fillRect/>
          </a:stretch>
        </p:blipFill>
        <p:spPr>
          <a:xfrm>
            <a:off x="3810000" y="2057400"/>
            <a:ext cx="4829369" cy="3657600"/>
          </a:xfrm>
          <a:prstGeom prst="rect">
            <a:avLst/>
          </a:prstGeom>
        </p:spPr>
      </p:pic>
      <p:sp>
        <p:nvSpPr>
          <p:cNvPr id="7" name="TextBox 6"/>
          <p:cNvSpPr txBox="1"/>
          <p:nvPr/>
        </p:nvSpPr>
        <p:spPr>
          <a:xfrm>
            <a:off x="914400" y="2057400"/>
            <a:ext cx="990600" cy="369332"/>
          </a:xfrm>
          <a:prstGeom prst="rect">
            <a:avLst/>
          </a:prstGeom>
          <a:noFill/>
          <a:ln>
            <a:solidFill>
              <a:schemeClr val="tx2"/>
            </a:solidFill>
          </a:ln>
        </p:spPr>
        <p:txBody>
          <a:bodyPr wrap="square" rtlCol="0">
            <a:spAutoFit/>
          </a:bodyPr>
          <a:lstStyle/>
          <a:p>
            <a:r>
              <a:rPr lang="en-US" b="1" dirty="0" smtClean="0"/>
              <a:t>Atlantic</a:t>
            </a:r>
            <a:endParaRPr lang="en-US" b="1" dirty="0"/>
          </a:p>
        </p:txBody>
      </p:sp>
      <p:sp>
        <p:nvSpPr>
          <p:cNvPr id="8" name="TextBox 7"/>
          <p:cNvSpPr txBox="1"/>
          <p:nvPr/>
        </p:nvSpPr>
        <p:spPr>
          <a:xfrm>
            <a:off x="4572000" y="3429000"/>
            <a:ext cx="990600" cy="369332"/>
          </a:xfrm>
          <a:prstGeom prst="rect">
            <a:avLst/>
          </a:prstGeom>
          <a:noFill/>
          <a:ln>
            <a:solidFill>
              <a:schemeClr val="tx2"/>
            </a:solidFill>
          </a:ln>
        </p:spPr>
        <p:txBody>
          <a:bodyPr wrap="square" rtlCol="0">
            <a:spAutoFit/>
          </a:bodyPr>
          <a:lstStyle/>
          <a:p>
            <a:r>
              <a:rPr lang="en-US" b="1" dirty="0" smtClean="0"/>
              <a:t>Pacific</a:t>
            </a:r>
            <a:endParaRPr lang="en-US" b="1" dirty="0"/>
          </a:p>
        </p:txBody>
      </p:sp>
      <p:pic>
        <p:nvPicPr>
          <p:cNvPr id="9" name="Picture 8" descr="dtc_wordmark_pms203.jpg"/>
          <p:cNvPicPr>
            <a:picLocks noChangeAspect="1"/>
          </p:cNvPicPr>
          <p:nvPr/>
        </p:nvPicPr>
        <p:blipFill>
          <a:blip r:embed="rId4" cstate="print"/>
          <a:srcRect/>
          <a:stretch>
            <a:fillRect/>
          </a:stretch>
        </p:blipFill>
        <p:spPr bwMode="auto">
          <a:xfrm>
            <a:off x="0" y="6081713"/>
            <a:ext cx="2895600" cy="776287"/>
          </a:xfrm>
          <a:prstGeom prst="rect">
            <a:avLst/>
          </a:prstGeom>
          <a:noFill/>
          <a:ln w="9525">
            <a:noFill/>
            <a:miter lim="800000"/>
            <a:headEnd/>
            <a:tailEnd/>
          </a:ln>
        </p:spPr>
      </p:pic>
      <p:sp>
        <p:nvSpPr>
          <p:cNvPr id="10" name="Rectangle 9"/>
          <p:cNvSpPr/>
          <p:nvPr/>
        </p:nvSpPr>
        <p:spPr>
          <a:xfrm>
            <a:off x="685800" y="609600"/>
            <a:ext cx="4038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0"/>
            <a:ext cx="7772400" cy="1143000"/>
          </a:xfrm>
        </p:spPr>
        <p:txBody>
          <a:bodyPr/>
          <a:lstStyle/>
          <a:p>
            <a:r>
              <a:rPr lang="en-US" dirty="0" smtClean="0"/>
              <a:t>Track Errors – 2011 Baseline</a:t>
            </a:r>
            <a:endParaRPr lang="en-US" dirty="0"/>
          </a:p>
        </p:txBody>
      </p:sp>
      <p:sp>
        <p:nvSpPr>
          <p:cNvPr id="11" name="Rectangle 10"/>
          <p:cNvSpPr/>
          <p:nvPr/>
        </p:nvSpPr>
        <p:spPr>
          <a:xfrm>
            <a:off x="4953000" y="1981200"/>
            <a:ext cx="4038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457200" y="4267200"/>
            <a:ext cx="3429000" cy="1323439"/>
          </a:xfrm>
          <a:prstGeom prst="rect">
            <a:avLst/>
          </a:prstGeom>
          <a:noFill/>
        </p:spPr>
        <p:txBody>
          <a:bodyPr wrap="square" rtlCol="0">
            <a:spAutoFit/>
          </a:bodyPr>
          <a:lstStyle/>
          <a:p>
            <a:pPr indent="109728">
              <a:buFont typeface="Arial"/>
              <a:buChar char="•"/>
            </a:pPr>
            <a:r>
              <a:rPr lang="en-US" sz="2000" dirty="0" smtClean="0"/>
              <a:t>Community</a:t>
            </a:r>
            <a:r>
              <a:rPr lang="en-US" sz="2000" dirty="0" smtClean="0"/>
              <a:t> code </a:t>
            </a:r>
            <a:r>
              <a:rPr lang="en-US" sz="2000" dirty="0" smtClean="0"/>
              <a:t>b</a:t>
            </a:r>
            <a:r>
              <a:rPr lang="en-US" sz="2000" dirty="0" smtClean="0"/>
              <a:t>enchmarked</a:t>
            </a:r>
            <a:endParaRPr lang="en-US" sz="2000" dirty="0" smtClean="0"/>
          </a:p>
          <a:p>
            <a:pPr indent="109728">
              <a:buFont typeface="Arial"/>
              <a:buChar char="•"/>
            </a:pPr>
            <a:r>
              <a:rPr lang="en-US" sz="2000" dirty="0" smtClean="0"/>
              <a:t>Errors similar to equivalent runs performed at EMC</a:t>
            </a:r>
          </a:p>
          <a:p>
            <a:pPr indent="109728">
              <a:buFont typeface="Arial"/>
              <a:buChar char="•"/>
            </a:pPr>
            <a:r>
              <a:rPr lang="en-US" sz="2000" dirty="0" smtClean="0"/>
              <a:t>DTC</a:t>
            </a:r>
            <a:r>
              <a:rPr lang="en-US" sz="2000" dirty="0" smtClean="0"/>
              <a:t> testing </a:t>
            </a:r>
            <a:r>
              <a:rPr lang="en-US" sz="2000" dirty="0" smtClean="0"/>
              <a:t>suite qualified</a:t>
            </a:r>
            <a:endParaRPr lang="en-US" sz="2000" dirty="0"/>
          </a:p>
        </p:txBody>
      </p:sp>
      <p:sp>
        <p:nvSpPr>
          <p:cNvPr id="13" name="TextBox 12"/>
          <p:cNvSpPr txBox="1"/>
          <p:nvPr/>
        </p:nvSpPr>
        <p:spPr>
          <a:xfrm>
            <a:off x="4876800" y="1447800"/>
            <a:ext cx="1371600" cy="707886"/>
          </a:xfrm>
          <a:prstGeom prst="rect">
            <a:avLst/>
          </a:prstGeom>
          <a:noFill/>
        </p:spPr>
        <p:txBody>
          <a:bodyPr wrap="square" rtlCol="0">
            <a:spAutoFit/>
          </a:bodyPr>
          <a:lstStyle/>
          <a:p>
            <a:pPr indent="109728"/>
            <a:r>
              <a:rPr lang="en-US" sz="2000" dirty="0" smtClean="0"/>
              <a:t>DTC run</a:t>
            </a:r>
          </a:p>
          <a:p>
            <a:pPr indent="109728"/>
            <a:r>
              <a:rPr lang="en-US" sz="2000" dirty="0" smtClean="0">
                <a:solidFill>
                  <a:srgbClr val="FF0000"/>
                </a:solidFill>
              </a:rPr>
              <a:t>EMC run</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D0A5CCA-CB92-4458-BDA1-D0A13665FD4E}" type="slidenum">
              <a:rPr lang="en-US" smtClean="0"/>
              <a:pPr>
                <a:defRPr/>
              </a:pPr>
              <a:t>9</a:t>
            </a:fld>
            <a:endParaRPr lang="en-US" dirty="0"/>
          </a:p>
        </p:txBody>
      </p:sp>
      <p:pic>
        <p:nvPicPr>
          <p:cNvPr id="5" name="Content Placeholder 4" descr="HNR2_HR20_WDER_mae_line.png"/>
          <p:cNvPicPr>
            <a:picLocks noGrp="1" noChangeAspect="1"/>
          </p:cNvPicPr>
          <p:nvPr>
            <p:ph sz="quarter" idx="1"/>
          </p:nvPr>
        </p:nvPicPr>
        <p:blipFill>
          <a:blip r:embed="rId2"/>
          <a:srcRect l="-15682" r="-15682"/>
          <a:stretch>
            <a:fillRect/>
          </a:stretch>
        </p:blipFill>
        <p:spPr>
          <a:xfrm>
            <a:off x="-612648" y="384048"/>
            <a:ext cx="6217921" cy="3657600"/>
          </a:xfrm>
        </p:spPr>
      </p:pic>
      <p:pic>
        <p:nvPicPr>
          <p:cNvPr id="7" name="Picture 6" descr="HNR2_HR20_WDER_mae_line.png"/>
          <p:cNvPicPr>
            <a:picLocks noChangeAspect="1"/>
          </p:cNvPicPr>
          <p:nvPr/>
        </p:nvPicPr>
        <p:blipFill>
          <a:blip r:embed="rId3"/>
          <a:srcRect l="2727" r="3636"/>
          <a:stretch>
            <a:fillRect/>
          </a:stretch>
        </p:blipFill>
        <p:spPr>
          <a:xfrm>
            <a:off x="3813048" y="2057400"/>
            <a:ext cx="4431685" cy="3657600"/>
          </a:xfrm>
          <a:prstGeom prst="rect">
            <a:avLst/>
          </a:prstGeom>
        </p:spPr>
      </p:pic>
      <p:sp>
        <p:nvSpPr>
          <p:cNvPr id="6" name="TextBox 5"/>
          <p:cNvSpPr txBox="1"/>
          <p:nvPr/>
        </p:nvSpPr>
        <p:spPr>
          <a:xfrm>
            <a:off x="1447800" y="2895600"/>
            <a:ext cx="990600" cy="369332"/>
          </a:xfrm>
          <a:prstGeom prst="rect">
            <a:avLst/>
          </a:prstGeom>
          <a:noFill/>
          <a:ln>
            <a:solidFill>
              <a:schemeClr val="tx2"/>
            </a:solidFill>
          </a:ln>
        </p:spPr>
        <p:txBody>
          <a:bodyPr wrap="square" rtlCol="0">
            <a:spAutoFit/>
          </a:bodyPr>
          <a:lstStyle/>
          <a:p>
            <a:r>
              <a:rPr lang="en-US" b="1" dirty="0" smtClean="0"/>
              <a:t>Atlantic</a:t>
            </a:r>
            <a:endParaRPr lang="en-US" b="1" dirty="0"/>
          </a:p>
        </p:txBody>
      </p:sp>
      <p:sp>
        <p:nvSpPr>
          <p:cNvPr id="8" name="TextBox 7"/>
          <p:cNvSpPr txBox="1"/>
          <p:nvPr/>
        </p:nvSpPr>
        <p:spPr>
          <a:xfrm>
            <a:off x="4953000" y="4572000"/>
            <a:ext cx="990600" cy="369332"/>
          </a:xfrm>
          <a:prstGeom prst="rect">
            <a:avLst/>
          </a:prstGeom>
          <a:noFill/>
          <a:ln>
            <a:solidFill>
              <a:schemeClr val="tx2"/>
            </a:solidFill>
          </a:ln>
        </p:spPr>
        <p:txBody>
          <a:bodyPr wrap="square" rtlCol="0">
            <a:spAutoFit/>
          </a:bodyPr>
          <a:lstStyle/>
          <a:p>
            <a:r>
              <a:rPr lang="en-US" b="1" dirty="0" smtClean="0"/>
              <a:t>Pacific</a:t>
            </a:r>
            <a:endParaRPr lang="en-US" b="1" dirty="0"/>
          </a:p>
        </p:txBody>
      </p:sp>
      <p:pic>
        <p:nvPicPr>
          <p:cNvPr id="9" name="Picture 8" descr="dtc_wordmark_pms203.jpg"/>
          <p:cNvPicPr>
            <a:picLocks noChangeAspect="1"/>
          </p:cNvPicPr>
          <p:nvPr/>
        </p:nvPicPr>
        <p:blipFill>
          <a:blip r:embed="rId4" cstate="print"/>
          <a:srcRect/>
          <a:stretch>
            <a:fillRect/>
          </a:stretch>
        </p:blipFill>
        <p:spPr bwMode="auto">
          <a:xfrm>
            <a:off x="0" y="6081713"/>
            <a:ext cx="2895600" cy="776287"/>
          </a:xfrm>
          <a:prstGeom prst="rect">
            <a:avLst/>
          </a:prstGeom>
          <a:noFill/>
          <a:ln w="9525">
            <a:noFill/>
            <a:miter lim="800000"/>
            <a:headEnd/>
            <a:tailEnd/>
          </a:ln>
        </p:spPr>
      </p:pic>
      <p:sp>
        <p:nvSpPr>
          <p:cNvPr id="11" name="TextBox 10"/>
          <p:cNvSpPr txBox="1"/>
          <p:nvPr/>
        </p:nvSpPr>
        <p:spPr>
          <a:xfrm>
            <a:off x="457200" y="4267200"/>
            <a:ext cx="3429000" cy="1323439"/>
          </a:xfrm>
          <a:prstGeom prst="rect">
            <a:avLst/>
          </a:prstGeom>
          <a:noFill/>
        </p:spPr>
        <p:txBody>
          <a:bodyPr wrap="square" rtlCol="0">
            <a:spAutoFit/>
          </a:bodyPr>
          <a:lstStyle/>
          <a:p>
            <a:pPr indent="109728">
              <a:buFont typeface="Arial"/>
              <a:buChar char="•"/>
            </a:pPr>
            <a:r>
              <a:rPr lang="en-US" sz="2000" dirty="0" smtClean="0"/>
              <a:t>Errors similar to equivalent runs performed at EMC</a:t>
            </a:r>
          </a:p>
          <a:p>
            <a:pPr indent="109728">
              <a:buFont typeface="Arial"/>
              <a:buChar char="•"/>
            </a:pPr>
            <a:r>
              <a:rPr lang="en-US" sz="2000" dirty="0" smtClean="0"/>
              <a:t>Only statistical significant difference is at initial time</a:t>
            </a:r>
            <a:endParaRPr lang="en-US" sz="2000" dirty="0"/>
          </a:p>
        </p:txBody>
      </p:sp>
      <p:sp>
        <p:nvSpPr>
          <p:cNvPr id="12" name="Rectangle 11"/>
          <p:cNvSpPr/>
          <p:nvPr/>
        </p:nvSpPr>
        <p:spPr>
          <a:xfrm>
            <a:off x="4953000" y="1981200"/>
            <a:ext cx="4038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4572000" y="2209800"/>
            <a:ext cx="4038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4876800" y="1447800"/>
            <a:ext cx="1371600" cy="707886"/>
          </a:xfrm>
          <a:prstGeom prst="rect">
            <a:avLst/>
          </a:prstGeom>
          <a:noFill/>
        </p:spPr>
        <p:txBody>
          <a:bodyPr wrap="square" rtlCol="0">
            <a:spAutoFit/>
          </a:bodyPr>
          <a:lstStyle/>
          <a:p>
            <a:pPr indent="109728"/>
            <a:r>
              <a:rPr lang="en-US" sz="2000" dirty="0" smtClean="0"/>
              <a:t>DTC run</a:t>
            </a:r>
          </a:p>
          <a:p>
            <a:pPr indent="109728"/>
            <a:r>
              <a:rPr lang="en-US" sz="2000" dirty="0" smtClean="0">
                <a:solidFill>
                  <a:srgbClr val="FF0000"/>
                </a:solidFill>
              </a:rPr>
              <a:t>EMC run</a:t>
            </a:r>
            <a:endParaRPr lang="en-US" sz="2000" dirty="0">
              <a:solidFill>
                <a:srgbClr val="FF0000"/>
              </a:solidFill>
            </a:endParaRPr>
          </a:p>
        </p:txBody>
      </p:sp>
      <p:sp>
        <p:nvSpPr>
          <p:cNvPr id="14" name="Rectangle 13"/>
          <p:cNvSpPr/>
          <p:nvPr/>
        </p:nvSpPr>
        <p:spPr>
          <a:xfrm>
            <a:off x="533400" y="609600"/>
            <a:ext cx="4038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0"/>
            <a:ext cx="7772400" cy="1143000"/>
          </a:xfrm>
        </p:spPr>
        <p:txBody>
          <a:bodyPr/>
          <a:lstStyle/>
          <a:p>
            <a:r>
              <a:rPr lang="en-US" dirty="0" smtClean="0"/>
              <a:t>Intensity Errors – 2011 Baseline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4206</TotalTime>
  <Words>984</Words>
  <Application>Microsoft Macintosh PowerPoint</Application>
  <PresentationFormat>On-screen Show (4:3)</PresentationFormat>
  <Paragraphs>134</Paragraphs>
  <Slides>12</Slides>
  <Notes>1</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Equity</vt:lpstr>
      <vt:lpstr>Technology Transfer in Tropical Cyclone Numerical Modeling – The Role of the  DTC</vt:lpstr>
      <vt:lpstr>Goal: Increase Tech Transfer to Operations Current focus in HWRF</vt:lpstr>
      <vt:lpstr>HWRF Overview</vt:lpstr>
      <vt:lpstr>HWRF Code Management</vt:lpstr>
      <vt:lpstr>Slide 5</vt:lpstr>
      <vt:lpstr>Functionally-Equivalent T&amp;E Suite</vt:lpstr>
      <vt:lpstr>HWRF 2011 Operational Baseline </vt:lpstr>
      <vt:lpstr>Track Errors – 2011 Baseline</vt:lpstr>
      <vt:lpstr>Intensity Errors – 2011 Baseline</vt:lpstr>
      <vt:lpstr>HWRF User Support</vt:lpstr>
      <vt:lpstr>Future Work:  Code Management</vt:lpstr>
      <vt:lpstr>Future Work: Testing and Evaluation</vt:lpstr>
    </vt:vector>
  </TitlesOfParts>
  <Company>UCAR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Title</dc:title>
  <dc:creator>nance</dc:creator>
  <cp:lastModifiedBy>Ligia Bernardet</cp:lastModifiedBy>
  <cp:revision>97</cp:revision>
  <dcterms:created xsi:type="dcterms:W3CDTF">2011-03-02T02:20:32Z</dcterms:created>
  <dcterms:modified xsi:type="dcterms:W3CDTF">2011-03-02T12:18:06Z</dcterms:modified>
</cp:coreProperties>
</file>