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4" r:id="rId2"/>
    <p:sldId id="259" r:id="rId3"/>
    <p:sldId id="265" r:id="rId4"/>
    <p:sldId id="335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2" r:id="rId16"/>
    <p:sldId id="303" r:id="rId17"/>
    <p:sldId id="304" r:id="rId18"/>
    <p:sldId id="305" r:id="rId19"/>
    <p:sldId id="336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37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38" r:id="rId56"/>
    <p:sldId id="342" r:id="rId57"/>
    <p:sldId id="340" r:id="rId58"/>
    <p:sldId id="341" r:id="rId59"/>
    <p:sldId id="339" r:id="rId60"/>
    <p:sldId id="269" r:id="rId61"/>
    <p:sldId id="268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D0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1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2F830A-596E-49C8-8EA8-0A7818DF9F1A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21FDA1-4E4D-457F-941E-E99D8C4FA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78EA-AD4A-4660-88EA-EC06F03F85AB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D4F4-9186-4717-A148-B0C5270AA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AB43-2DF3-41C1-860B-96C04B3853D6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17B9-5B7A-4E42-9D8E-1F56EB8B6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4944A-782B-4DAF-9C3E-ED57604D0AFD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BFF5-953A-4559-8912-D81B6AD5C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865C-0CF8-4A8F-960A-7D9264DF8576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FB773-AAE3-4B74-B83C-83B0BD1ED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4349-D00B-4865-8C9A-9476D3FB9E4E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C62E-E936-482B-97AE-B3FA0A3A5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E1EC-1CB1-408C-A437-4405BABA5201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50B7-BCC6-49C6-813F-165400A3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C56D-5731-48E0-8968-F5734802A07A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ABA7-014C-434C-B23C-3884664CF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AC1B-9B2C-466F-9D9A-81FC544FB8EC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E206-6891-4F8A-8A87-CE4A1759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4546-2844-4A83-B758-7EB6EB9EF3B1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505E-4836-49D8-8128-23730F32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6F2D-94EC-4B3C-9B44-C1628897F9B6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81FD-0CE4-4208-B303-F2BF631C8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49CC-C8FF-4152-82FB-37F6F42C4EF9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59C7-FD38-4C8E-909D-AA98C43E3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E027D-D70D-425D-B333-AF45E1251F26}" type="datetimeFigureOut">
              <a:rPr lang="en-US"/>
              <a:pPr>
                <a:defRPr/>
              </a:pPr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A9C3A1-E150-4232-8D15-EC4922845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Ensemble-based prediction and diagnostics during the PREDICT field experiment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2362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Sharan </a:t>
            </a:r>
            <a:r>
              <a:rPr lang="en-US" sz="2800" dirty="0" err="1" smtClean="0">
                <a:solidFill>
                  <a:srgbClr val="7030A0"/>
                </a:solidFill>
              </a:rPr>
              <a:t>Majumdar</a:t>
            </a:r>
            <a:r>
              <a:rPr lang="en-US" sz="2800" dirty="0" smtClean="0">
                <a:solidFill>
                  <a:srgbClr val="7030A0"/>
                </a:solidFill>
              </a:rPr>
              <a:t> (RSMAS / U. Miami)</a:t>
            </a:r>
          </a:p>
          <a:p>
            <a:pPr eaLnBrk="1" hangingPunct="1"/>
            <a:r>
              <a:rPr lang="en-US" sz="2800" dirty="0" smtClean="0">
                <a:solidFill>
                  <a:srgbClr val="7030A0"/>
                </a:solidFill>
              </a:rPr>
              <a:t>Ryan Torn (SUNY at Albany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/>
            <a:r>
              <a:rPr lang="en-US" sz="2800" dirty="0" err="1" smtClean="0">
                <a:solidFill>
                  <a:srgbClr val="7030A0"/>
                </a:solidFill>
              </a:rPr>
              <a:t>Fuqing</a:t>
            </a:r>
            <a:r>
              <a:rPr lang="en-US" sz="2800" dirty="0" smtClean="0">
                <a:solidFill>
                  <a:srgbClr val="7030A0"/>
                </a:solidFill>
              </a:rPr>
              <a:t> Zhang (Penn State)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accent4"/>
                </a:solidFill>
              </a:rPr>
              <a:t>Acknowledgments: all PREDICT PIs and Forecasters </a:t>
            </a:r>
          </a:p>
          <a:p>
            <a:pPr eaLnBrk="1" hangingPunct="1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65</a:t>
            </a:r>
            <a:r>
              <a:rPr lang="en-US" sz="28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IHC, Miami, FL.  03/01/11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2568387" cy="2568387"/>
          </a:xfrm>
          <a:prstGeom prst="rect">
            <a:avLst/>
          </a:prstGeom>
        </p:spPr>
      </p:pic>
      <p:pic>
        <p:nvPicPr>
          <p:cNvPr id="7" name="Picture 6" descr="predic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333" y="1464666"/>
            <a:ext cx="3311867" cy="263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72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85534" y="1981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77066" y="5215466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84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73867" y="1938866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51816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96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38400" y="19050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38400" y="51054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08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0" y="1828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0" y="5046133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20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57400" y="171873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49530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32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55799" y="164253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47334" y="4876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44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86466" y="1540933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47498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56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76400" y="14732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4698999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l.ECMWF.201009080000.168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637" y="525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62637" y="19940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pic>
        <p:nvPicPr>
          <p:cNvPr id="8" name="Picture 7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9" name="Picture 8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24000" y="1447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4648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200" dirty="0" smtClean="0"/>
              <a:t>Example: Genesis of Karl (AL13; PGI44L)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7-day forecasts of</a:t>
            </a:r>
          </a:p>
          <a:p>
            <a:pPr lvl="1"/>
            <a:r>
              <a:rPr lang="en-US" dirty="0" smtClean="0"/>
              <a:t>Probability that 700 hPa RH &gt; 70%</a:t>
            </a:r>
          </a:p>
          <a:p>
            <a:pPr lvl="1"/>
            <a:r>
              <a:rPr lang="en-US" dirty="0" smtClean="0"/>
              <a:t>Okubo-Weiss parameter (vorticity^2 – strain rate^2): indicator of </a:t>
            </a:r>
            <a:r>
              <a:rPr lang="en-US" dirty="0" smtClean="0">
                <a:solidFill>
                  <a:srgbClr val="FF0000"/>
                </a:solidFill>
              </a:rPr>
              <a:t>strongly curved flow </a:t>
            </a:r>
            <a:r>
              <a:rPr lang="en-US" dirty="0" smtClean="0"/>
              <a:t>with minimum horizontal shearing deformation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+mj-lt"/>
                <a:ea typeface="ＭＳ Ｐゴシック" pitchFamily="-112" charset="-128"/>
              </a:rPr>
              <a:t>Only ~20% of tropical waves develop into depressions.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  <a:ea typeface="ＭＳ Ｐゴシック" pitchFamily="-112" charset="-128"/>
              </a:rPr>
              <a:t>Need to advance understanding of the physical differences between developing and non-developing systems.</a:t>
            </a:r>
          </a:p>
          <a:p>
            <a:pPr eaLnBrk="1" hangingPunct="1">
              <a:defRPr/>
            </a:pPr>
            <a:r>
              <a:rPr lang="en-US" sz="2800" dirty="0" smtClean="0">
                <a:latin typeface="+mj-lt"/>
                <a:ea typeface="ＭＳ Ｐゴシック" pitchFamily="-112" charset="-128"/>
              </a:rPr>
              <a:t>Tropical cyclone formation is a multi-scale process, which depends on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+mj-lt"/>
                <a:ea typeface="ＭＳ Ｐゴシック" pitchFamily="-112" charset="-128"/>
              </a:rPr>
              <a:t>Large-scale environment in which it is embedded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+mj-lt"/>
                <a:ea typeface="ＭＳ Ｐゴシック" pitchFamily="-112" charset="-128"/>
              </a:rPr>
              <a:t>Wave’s structure (low-level vorticity, mid-level moisture)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+mj-lt"/>
                <a:ea typeface="ＭＳ Ｐゴシック" pitchFamily="-112" charset="-128"/>
              </a:rPr>
              <a:t>Convective-scale processes: hot towers etc.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  <a:ea typeface="ＭＳ Ｐゴシック" pitchFamily="-112" charset="-128"/>
              </a:rPr>
              <a:t>Seek to investigate utility of ensemble forecasts</a:t>
            </a:r>
          </a:p>
          <a:p>
            <a:pPr lvl="1" eaLnBrk="1" hangingPunct="1">
              <a:defRPr/>
            </a:pPr>
            <a:r>
              <a:rPr lang="en-US" dirty="0" smtClean="0">
                <a:latin typeface="+mj-lt"/>
                <a:ea typeface="ＭＳ Ｐゴシック" pitchFamily="-112" charset="-128"/>
              </a:rPr>
              <a:t>Global; Regional; Convective-scale</a:t>
            </a:r>
            <a:endParaRPr lang="en-US" dirty="0" smtClean="0">
              <a:latin typeface="+mj-lt"/>
              <a:ea typeface="ＭＳ Ｐゴシック" pitchFamily="-112" charset="-128"/>
            </a:endParaRPr>
          </a:p>
        </p:txBody>
      </p:sp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12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12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2209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54356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24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24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209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54356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36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36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21336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5350933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48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48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20574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5257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60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60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5600" y="20574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5291666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72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72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85534" y="1981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77066" y="5215466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84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84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3867" y="1938866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51816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96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096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19050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51054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08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108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0" y="1828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5046133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20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120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57400" y="171873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9530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0837"/>
            <a:ext cx="8991600" cy="6354763"/>
          </a:xfrm>
        </p:spPr>
        <p:txBody>
          <a:bodyPr/>
          <a:lstStyle/>
          <a:p>
            <a:pPr algn="just"/>
            <a:r>
              <a:rPr lang="en-US" dirty="0" smtClean="0"/>
              <a:t>Offer a longer-term outlook (&gt;1 week) on the potential for a tropical disturbance to develop.</a:t>
            </a:r>
          </a:p>
          <a:p>
            <a:pPr lvl="1" algn="just"/>
            <a:r>
              <a:rPr lang="en-US" dirty="0" smtClean="0">
                <a:solidFill>
                  <a:srgbClr val="00B050"/>
                </a:solidFill>
              </a:rPr>
              <a:t>Scatter of forecasts </a:t>
            </a:r>
            <a:r>
              <a:rPr lang="en-US" dirty="0" smtClean="0"/>
              <a:t>depicting critical values of</a:t>
            </a:r>
          </a:p>
          <a:p>
            <a:pPr lvl="2" algn="just"/>
            <a:r>
              <a:rPr lang="en-US" dirty="0" smtClean="0"/>
              <a:t>Area-averaged vorticity</a:t>
            </a:r>
          </a:p>
          <a:p>
            <a:pPr lvl="2" algn="just"/>
            <a:r>
              <a:rPr lang="en-US" dirty="0" smtClean="0"/>
              <a:t>Geopotential thickness anomaly</a:t>
            </a:r>
          </a:p>
          <a:p>
            <a:pPr lvl="2" algn="just"/>
            <a:r>
              <a:rPr lang="en-US" dirty="0" smtClean="0"/>
              <a:t>Okubo-Weiss parameter</a:t>
            </a:r>
          </a:p>
          <a:p>
            <a:pPr lvl="1" algn="just"/>
            <a:r>
              <a:rPr lang="en-US" dirty="0" smtClean="0">
                <a:solidFill>
                  <a:srgbClr val="00B050"/>
                </a:solidFill>
              </a:rPr>
              <a:t>Probabilities of </a:t>
            </a:r>
            <a:r>
              <a:rPr lang="en-US" dirty="0" err="1" smtClean="0">
                <a:solidFill>
                  <a:srgbClr val="00B050"/>
                </a:solidFill>
              </a:rPr>
              <a:t>exceedance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critical values of</a:t>
            </a:r>
          </a:p>
          <a:p>
            <a:pPr lvl="2" algn="just"/>
            <a:r>
              <a:rPr lang="en-US" dirty="0" smtClean="0"/>
              <a:t>Vertical wind shear</a:t>
            </a:r>
          </a:p>
          <a:p>
            <a:pPr lvl="2" algn="just"/>
            <a:r>
              <a:rPr lang="en-US" dirty="0" smtClean="0"/>
              <a:t>Lower-tropospheric relative humidity</a:t>
            </a:r>
          </a:p>
          <a:p>
            <a:pPr lvl="2" algn="just"/>
            <a:r>
              <a:rPr lang="en-US" dirty="0" smtClean="0"/>
              <a:t>Upper level divergence / lower-level convergence</a:t>
            </a:r>
          </a:p>
          <a:p>
            <a:pPr algn="just"/>
            <a:r>
              <a:rPr lang="en-US" dirty="0" smtClean="0">
                <a:solidFill>
                  <a:srgbClr val="8064A2"/>
                </a:solidFill>
              </a:rPr>
              <a:t>Offer hypotheses on processes that lead to errors in large-scale conditioning (and thereby inaccurate representations of smaller-scale processes)</a:t>
            </a:r>
            <a:endParaRPr lang="en-US" dirty="0">
              <a:solidFill>
                <a:srgbClr val="8064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32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132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55799" y="164253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47334" y="4876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44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144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86466" y="1540933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47498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56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156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6400" y="14732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4698999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168_ENS_r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model.ECMWF.201009080000.168_ENS_vort_700.gif"/>
          <p:cNvPicPr>
            <a:picLocks noChangeAspect="1"/>
          </p:cNvPicPr>
          <p:nvPr/>
        </p:nvPicPr>
        <p:blipFill>
          <a:blip r:embed="rId3" cstate="print"/>
          <a:srcRect t="54444"/>
          <a:stretch>
            <a:fillRect/>
          </a:stretch>
        </p:blipFill>
        <p:spPr>
          <a:xfrm>
            <a:off x="134470" y="3733800"/>
            <a:ext cx="887505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637" y="525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62637" y="19940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77684" y="255432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Contours of O-W: 2 x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2637" y="5257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2637" y="199407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524000" y="1447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4648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200" dirty="0" smtClean="0"/>
              <a:t>Example: Genesis of Karl (AL13; PGI44L)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Genesis occurred just before 00 UTC, 15 Sep</a:t>
            </a:r>
          </a:p>
          <a:p>
            <a:endParaRPr lang="en-US" dirty="0" smtClean="0"/>
          </a:p>
          <a:p>
            <a:r>
              <a:rPr lang="en-US" dirty="0" smtClean="0"/>
              <a:t>Next two “loops”</a:t>
            </a:r>
          </a:p>
          <a:p>
            <a:pPr lvl="1"/>
            <a:r>
              <a:rPr lang="en-US" dirty="0" smtClean="0"/>
              <a:t>9- through 0- day ensemble forecasts of area-averaged relative vorticity valid at genesis time</a:t>
            </a:r>
          </a:p>
          <a:p>
            <a:pPr lvl="1"/>
            <a:r>
              <a:rPr lang="en-US" dirty="0" smtClean="0"/>
              <a:t>Same but displayed as PDFs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60000.216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9-day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70000.192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8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80000.168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90000.144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6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00000.120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200" dirty="0" smtClean="0"/>
              <a:t>Example: Genesis of Karl (AL13; PGI44L)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Monsoon-like trough predicted to meander northward from the northern coast of South America into the southern Caribbean.</a:t>
            </a:r>
          </a:p>
          <a:p>
            <a:r>
              <a:rPr lang="en-US" dirty="0" smtClean="0"/>
              <a:t>ECMWF ensemble forecasts of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(TOP) 700-850 hPa relative vorticity averaged over disk of radius 300 km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(BOTTOM) 200-850 hPa thickness anomaly: </a:t>
            </a:r>
            <a:r>
              <a:rPr lang="en-US" dirty="0" err="1" smtClean="0">
                <a:solidFill>
                  <a:srgbClr val="7030A0"/>
                </a:solidFill>
              </a:rPr>
              <a:t>Z(r</a:t>
            </a:r>
            <a:r>
              <a:rPr lang="en-US" dirty="0" smtClean="0">
                <a:solidFill>
                  <a:srgbClr val="7030A0"/>
                </a:solidFill>
              </a:rPr>
              <a:t>=250 km) – </a:t>
            </a:r>
            <a:r>
              <a:rPr lang="en-US" dirty="0" err="1" smtClean="0">
                <a:solidFill>
                  <a:srgbClr val="7030A0"/>
                </a:solidFill>
              </a:rPr>
              <a:t>Z(r</a:t>
            </a:r>
            <a:r>
              <a:rPr lang="en-US" dirty="0" smtClean="0">
                <a:solidFill>
                  <a:srgbClr val="7030A0"/>
                </a:solidFill>
              </a:rPr>
              <a:t>=1000 km)</a:t>
            </a:r>
          </a:p>
          <a:p>
            <a:r>
              <a:rPr lang="en-US" dirty="0" smtClean="0"/>
              <a:t>All initialized on 00 UTC, 8 Sept 2010</a:t>
            </a:r>
          </a:p>
          <a:p>
            <a:r>
              <a:rPr lang="en-US" dirty="0" smtClean="0"/>
              <a:t>7 days prior to genesis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10000.096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4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20000.072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30000.048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2-day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40000.024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1-day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50000.000_ENS_circ_thick_TAL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0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7778" r="33687" b="4444"/>
          <a:stretch>
            <a:fillRect/>
          </a:stretch>
        </p:blipFill>
        <p:spPr>
          <a:xfrm>
            <a:off x="5257800" y="4813479"/>
            <a:ext cx="2895600" cy="5334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5" t="87778" r="34546" b="5555"/>
          <a:stretch>
            <a:fillRect/>
          </a:stretch>
        </p:blipFill>
        <p:spPr>
          <a:xfrm>
            <a:off x="5334000" y="4813479"/>
            <a:ext cx="2743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60000.216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9-day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70000.192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8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80000.168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7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090000.144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6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00000.120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5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12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3" name="Picture 2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10000.096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4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20000.072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3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30000.048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40000.024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1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l_ECMWF.201009150000.000_ENS_pd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0</a:t>
            </a:r>
            <a:r>
              <a:rPr lang="en-US" sz="3600" b="1" dirty="0" smtClean="0">
                <a:solidFill>
                  <a:srgbClr val="7030A0"/>
                </a:solidFill>
              </a:rPr>
              <a:t>-day forecast for 00 UTC 15 Sep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verify ensemble forecasts?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743200"/>
          </a:xfrm>
        </p:spPr>
        <p:txBody>
          <a:bodyPr/>
          <a:lstStyle/>
          <a:p>
            <a:r>
              <a:rPr lang="en-US" dirty="0" smtClean="0"/>
              <a:t>Verify each ensemble member individually to determine whether they meet some threshold criteria for genesis.</a:t>
            </a:r>
          </a:p>
          <a:p>
            <a:r>
              <a:rPr lang="en-US" dirty="0" smtClean="0"/>
              <a:t>Could examine area-averaged vorticity and thickness anomaly exceeding a critical value</a:t>
            </a:r>
          </a:p>
        </p:txBody>
      </p:sp>
      <p:pic>
        <p:nvPicPr>
          <p:cNvPr id="4" name="Picture 3" descr="model.ECMWF.2010082000000.048_ENS_pdf.gif"/>
          <p:cNvPicPr>
            <a:picLocks noChangeAspect="1"/>
          </p:cNvPicPr>
          <p:nvPr/>
        </p:nvPicPr>
        <p:blipFill>
          <a:blip r:embed="rId2" cstate="print"/>
          <a:srcRect l="1431" t="52222" r="16515" b="25556"/>
          <a:stretch>
            <a:fillRect/>
          </a:stretch>
        </p:blipFill>
        <p:spPr>
          <a:xfrm>
            <a:off x="-1" y="1600199"/>
            <a:ext cx="9102919" cy="205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ensembles: WRF/</a:t>
            </a:r>
            <a:r>
              <a:rPr lang="en-US" dirty="0" err="1" smtClean="0"/>
              <a:t>EnKF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685800" y="381000"/>
            <a:ext cx="8382000" cy="6017525"/>
            <a:chOff x="685800" y="381000"/>
            <a:chExt cx="8382000" cy="60175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381000"/>
              <a:ext cx="8382000" cy="60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76400" y="877669"/>
              <a:ext cx="32766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Larger variance in position and minimum SLP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863600"/>
              <a:ext cx="32766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Tighter PDF, closer to verification values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772400" y="632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R. Torn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050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SLP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lowest 1/3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FAD03"/>
                </a:solidFill>
              </a:rPr>
              <a:t> middle 1/3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highest 1/3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WRF-ARW / </a:t>
            </a:r>
            <a:r>
              <a:rPr lang="en-US" sz="2400" dirty="0" err="1" smtClean="0"/>
              <a:t>EnKF</a:t>
            </a:r>
            <a:endParaRPr lang="en-US" sz="2400" dirty="0" smtClean="0"/>
          </a:p>
          <a:p>
            <a:r>
              <a:rPr lang="en-US" sz="2400" dirty="0" smtClean="0"/>
              <a:t>36/12 km</a:t>
            </a:r>
          </a:p>
          <a:p>
            <a:r>
              <a:rPr lang="en-US" sz="2400" dirty="0" smtClean="0"/>
              <a:t>96 </a:t>
            </a:r>
            <a:r>
              <a:rPr lang="en-US" sz="2400" dirty="0" err="1" smtClean="0"/>
              <a:t>mem</a:t>
            </a:r>
            <a:endParaRPr lang="en-US" sz="24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23249"/>
            <a:ext cx="5715000" cy="681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0" y="6324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F. Zhang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WRF-ARW / </a:t>
            </a:r>
            <a:r>
              <a:rPr lang="en-US" sz="2400" dirty="0" err="1" smtClean="0"/>
              <a:t>EnKF</a:t>
            </a:r>
            <a:endParaRPr lang="en-US" sz="2400" dirty="0" smtClean="0"/>
          </a:p>
          <a:p>
            <a:r>
              <a:rPr lang="en-US" sz="2400" dirty="0" smtClean="0"/>
              <a:t>40.5/13.5/4.5 km</a:t>
            </a:r>
          </a:p>
          <a:p>
            <a:r>
              <a:rPr lang="en-US" sz="2400" dirty="0" smtClean="0"/>
              <a:t>6</a:t>
            </a:r>
            <a:r>
              <a:rPr lang="en-US" sz="2400" dirty="0" smtClean="0"/>
              <a:t>0 </a:t>
            </a:r>
            <a:r>
              <a:rPr lang="en-US" sz="2400" dirty="0" err="1" smtClean="0"/>
              <a:t>mem</a:t>
            </a:r>
            <a:r>
              <a:rPr lang="en-US" sz="2400" dirty="0" smtClean="0"/>
              <a:t> DA</a:t>
            </a:r>
          </a:p>
          <a:p>
            <a:r>
              <a:rPr lang="en-US" sz="2400" dirty="0" smtClean="0"/>
              <a:t>30 </a:t>
            </a:r>
            <a:r>
              <a:rPr lang="en-US" sz="2400" dirty="0" err="1" smtClean="0"/>
              <a:t>mem</a:t>
            </a:r>
            <a:r>
              <a:rPr lang="en-US" sz="2400" dirty="0" smtClean="0"/>
              <a:t> </a:t>
            </a:r>
            <a:r>
              <a:rPr lang="en-US" sz="2400" dirty="0" err="1" smtClean="0"/>
              <a:t>fcst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590800" y="3352800"/>
            <a:ext cx="1524000" cy="1905000"/>
          </a:xfrm>
          <a:prstGeom prst="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3427274"/>
            <a:ext cx="2057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Earlier forecasts developed Karl too soon; error reduced in subsequent cycles.</a:t>
            </a:r>
            <a:endParaRPr lang="en-US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257800"/>
          </a:xfrm>
        </p:spPr>
        <p:txBody>
          <a:bodyPr/>
          <a:lstStyle/>
          <a:p>
            <a:r>
              <a:rPr lang="en-US" dirty="0" smtClean="0"/>
              <a:t>Produce community real-time ensemble products in 2011 from NCEP GEFS (+ others?)</a:t>
            </a:r>
          </a:p>
          <a:p>
            <a:r>
              <a:rPr lang="en-US" dirty="0" smtClean="0"/>
              <a:t>Determine viable objective criteria for </a:t>
            </a:r>
            <a:r>
              <a:rPr lang="en-US" dirty="0" smtClean="0"/>
              <a:t>genesis; </a:t>
            </a:r>
            <a:r>
              <a:rPr lang="en-US" dirty="0" smtClean="0"/>
              <a:t>explore tracking mechanisms</a:t>
            </a:r>
            <a:endParaRPr lang="en-US" dirty="0" smtClean="0"/>
          </a:p>
          <a:p>
            <a:r>
              <a:rPr lang="en-US" dirty="0" smtClean="0"/>
              <a:t>Evaluate TIGGE ensemble predictions versus their own respective </a:t>
            </a:r>
            <a:r>
              <a:rPr lang="en-US" dirty="0" smtClean="0"/>
              <a:t>analyses</a:t>
            </a:r>
            <a:endParaRPr lang="en-US" dirty="0" smtClean="0"/>
          </a:p>
          <a:p>
            <a:r>
              <a:rPr lang="en-US" dirty="0" smtClean="0"/>
              <a:t>Comparison with Torn ensemble sensitivity (WRF)</a:t>
            </a:r>
          </a:p>
          <a:p>
            <a:r>
              <a:rPr lang="en-US" dirty="0" smtClean="0"/>
              <a:t>Detailed investigation of processes that are adequately / inadequately captured in ensemble members: what are the key limitations?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24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2209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5435601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_thick_TD.gif"/>
          <p:cNvPicPr>
            <a:picLocks noChangeAspect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>
          <a:xfrm>
            <a:off x="134470" y="609600"/>
            <a:ext cx="8875059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1823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700-850 hPa </a:t>
            </a:r>
            <a:r>
              <a:rPr lang="en-US" sz="2800" b="1" dirty="0">
                <a:solidFill>
                  <a:srgbClr val="7030A0"/>
                </a:solidFill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</a:rPr>
              <a:t>rea-averaged Vorticity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645553" y="324412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200-850 hPa Thickness Anomaly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/>
          <a:lstStyle/>
          <a:p>
            <a:r>
              <a:rPr lang="en-US" dirty="0" smtClean="0"/>
              <a:t>NCEP GFS Analyses 2007-9: TD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ic_2010062012_vort_850_120_8panel.gif"/>
          <p:cNvPicPr>
            <a:picLocks noChangeAspect="1"/>
          </p:cNvPicPr>
          <p:nvPr/>
        </p:nvPicPr>
        <p:blipFill>
          <a:blip r:embed="rId2" cstate="print"/>
          <a:srcRect t="3333"/>
          <a:stretch>
            <a:fillRect/>
          </a:stretch>
        </p:blipFill>
        <p:spPr>
          <a:xfrm>
            <a:off x="0" y="0"/>
            <a:ext cx="54821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266885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TIGGE: considerably different quantitative values of all fields relevant to genesis.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36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19400" y="21336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5350933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48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71800" y="20574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52578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l.ECMWF.201009080000.060_ENS_circ_thic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pic>
        <p:nvPicPr>
          <p:cNvPr id="5" name="Picture 4" descr="Karl_ECMWF.201009150000.000_ENS_circ_thick.gif"/>
          <p:cNvPicPr>
            <a:picLocks noChangeAspect="1"/>
          </p:cNvPicPr>
          <p:nvPr/>
        </p:nvPicPr>
        <p:blipFill>
          <a:blip r:embed="rId3" cstate="print"/>
          <a:srcRect l="33687" t="88889" r="33687" b="5555"/>
          <a:stretch>
            <a:fillRect/>
          </a:stretch>
        </p:blipFill>
        <p:spPr>
          <a:xfrm>
            <a:off x="3200400" y="2997558"/>
            <a:ext cx="2895600" cy="381000"/>
          </a:xfrm>
          <a:prstGeom prst="rect">
            <a:avLst/>
          </a:prstGeom>
        </p:spPr>
      </p:pic>
      <p:pic>
        <p:nvPicPr>
          <p:cNvPr id="6" name="Picture 5" descr="Karl_ECMWF.201009150000.000_ENS_circ_thick.gif"/>
          <p:cNvPicPr>
            <a:picLocks noChangeAspect="1"/>
          </p:cNvPicPr>
          <p:nvPr/>
        </p:nvPicPr>
        <p:blipFill>
          <a:blip r:embed="rId4" cstate="print"/>
          <a:srcRect l="34546" t="88889" r="34545" b="5555"/>
          <a:stretch>
            <a:fillRect/>
          </a:stretch>
        </p:blipFill>
        <p:spPr>
          <a:xfrm>
            <a:off x="3162837" y="6235521"/>
            <a:ext cx="2743200" cy="38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20574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5291666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92401" y="245534"/>
            <a:ext cx="20091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average rel.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vort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933</Words>
  <Application>Microsoft Office PowerPoint</Application>
  <PresentationFormat>On-screen Show (4:3)</PresentationFormat>
  <Paragraphs>127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Ensemble-based prediction and diagnostics during the PREDICT field experiment</vt:lpstr>
      <vt:lpstr>The problem</vt:lpstr>
      <vt:lpstr>Slide 3</vt:lpstr>
      <vt:lpstr>Example: Genesis of Karl (AL13; PGI44L)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Example: Genesis of Karl (AL13; PGI44L)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Example: Genesis of Karl (AL13; PGI44L)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How to verify ensemble forecasts?</vt:lpstr>
      <vt:lpstr>Regional ensembles: WRF/EnKF</vt:lpstr>
      <vt:lpstr>Slide 57</vt:lpstr>
      <vt:lpstr>Slide 58</vt:lpstr>
      <vt:lpstr>Future Work</vt:lpstr>
      <vt:lpstr>NCEP GFS Analyses 2007-9: TD</vt:lpstr>
      <vt:lpstr>Slide 61</vt:lpstr>
    </vt:vector>
  </TitlesOfParts>
  <Company>RSMAS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Oceanographic Partnership Program (NOPP)</dc:title>
  <dc:creator>Sharan</dc:creator>
  <cp:lastModifiedBy>Sharan</cp:lastModifiedBy>
  <cp:revision>103</cp:revision>
  <dcterms:created xsi:type="dcterms:W3CDTF">2011-01-23T18:53:26Z</dcterms:created>
  <dcterms:modified xsi:type="dcterms:W3CDTF">2011-02-28T15:54:59Z</dcterms:modified>
</cp:coreProperties>
</file>