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handoutMasterIdLst>
    <p:handoutMasterId r:id="rId26"/>
  </p:handoutMasterIdLst>
  <p:sldIdLst>
    <p:sldId id="363" r:id="rId2"/>
    <p:sldId id="383" r:id="rId3"/>
    <p:sldId id="384" r:id="rId4"/>
    <p:sldId id="385" r:id="rId5"/>
    <p:sldId id="388" r:id="rId6"/>
    <p:sldId id="390" r:id="rId7"/>
    <p:sldId id="389" r:id="rId8"/>
    <p:sldId id="391" r:id="rId9"/>
    <p:sldId id="392" r:id="rId10"/>
    <p:sldId id="393" r:id="rId11"/>
    <p:sldId id="394" r:id="rId12"/>
    <p:sldId id="396" r:id="rId13"/>
    <p:sldId id="397" r:id="rId14"/>
    <p:sldId id="407" r:id="rId15"/>
    <p:sldId id="398" r:id="rId16"/>
    <p:sldId id="399" r:id="rId17"/>
    <p:sldId id="400" r:id="rId18"/>
    <p:sldId id="401" r:id="rId19"/>
    <p:sldId id="406" r:id="rId20"/>
    <p:sldId id="409" r:id="rId21"/>
    <p:sldId id="411" r:id="rId22"/>
    <p:sldId id="404" r:id="rId23"/>
    <p:sldId id="410" r:id="rId24"/>
    <p:sldId id="405" r:id="rId25"/>
  </p:sldIdLst>
  <p:sldSz cx="9144000" cy="6858000" type="screen4x3"/>
  <p:notesSz cx="6985000" cy="9283700"/>
  <p:custDataLst>
    <p:tags r:id="rId27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AF"/>
    <a:srgbClr val="00FF00"/>
    <a:srgbClr val="B4DE86"/>
    <a:srgbClr val="006C31"/>
    <a:srgbClr val="CFCBED"/>
    <a:srgbClr val="99FF99"/>
    <a:srgbClr val="666699"/>
    <a:srgbClr val="0033CC"/>
    <a:srgbClr val="CC66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29" autoAdjust="0"/>
    <p:restoredTop sz="94578" autoAdjust="0"/>
  </p:normalViewPr>
  <p:slideViewPr>
    <p:cSldViewPr>
      <p:cViewPr varScale="1">
        <p:scale>
          <a:sx n="81" d="100"/>
          <a:sy n="81" d="100"/>
        </p:scale>
        <p:origin x="-876" y="-96"/>
      </p:cViewPr>
      <p:guideLst>
        <p:guide orient="horz" pos="240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328" cy="46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t" anchorCtr="0" compatLnSpc="1">
            <a:prstTxWarp prst="textNoShape">
              <a:avLst/>
            </a:prstTxWarp>
          </a:bodyPr>
          <a:lstStyle>
            <a:lvl1pPr algn="l" defTabSz="929584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674" y="0"/>
            <a:ext cx="3026327" cy="46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t" anchorCtr="0" compatLnSpc="1">
            <a:prstTxWarp prst="textNoShape">
              <a:avLst/>
            </a:prstTxWarp>
          </a:bodyPr>
          <a:lstStyle>
            <a:lvl1pPr algn="r" defTabSz="929584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7978"/>
            <a:ext cx="3026328" cy="46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b" anchorCtr="0" compatLnSpc="1">
            <a:prstTxWarp prst="textNoShape">
              <a:avLst/>
            </a:prstTxWarp>
          </a:bodyPr>
          <a:lstStyle>
            <a:lvl1pPr algn="l" defTabSz="929584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674" y="8817978"/>
            <a:ext cx="3026327" cy="46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0" tIns="46470" rIns="92940" bIns="46470" numCol="1" anchor="b" anchorCtr="0" compatLnSpc="1">
            <a:prstTxWarp prst="textNoShape">
              <a:avLst/>
            </a:prstTxWarp>
          </a:bodyPr>
          <a:lstStyle>
            <a:lvl1pPr algn="r" defTabSz="929584" eaLnBrk="1" hangingPunct="1">
              <a:defRPr sz="1300">
                <a:latin typeface="Times New Roman" pitchFamily="18" charset="0"/>
              </a:defRPr>
            </a:lvl1pPr>
          </a:lstStyle>
          <a:p>
            <a:fld id="{67CA7A24-44A9-4073-9CF6-DC9BF3FA50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501B0-0DE8-4E00-BB53-385B88C42F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225F9-FE81-4C3E-A718-B01267E719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858CE-F0BB-4AAB-8168-9647711193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A3ACFBE-AAF4-4C68-B275-0DA761EBC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11A36-6E9D-4560-AFB5-77FEB9CF7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1522-A171-40EA-ABE9-C810AD0E8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01B57-CB4B-42AB-8949-5658EBB8CA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E41B5-6C57-4ABE-9FF6-2CEEC65FC5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816E6-797B-4F0B-B6B1-CB8CBA677F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0F1CA-FFD0-46C6-B7E7-503F27F6A2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7E90C-CEE6-458D-83B4-D34D9E5B1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4F04F-9557-415F-9820-30F50B22F0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fld id="{7AC6912E-B8C9-464F-9DCF-99A06CAAE0C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sz="3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GFDL Hurricane Model Ensemble</a:t>
            </a:r>
            <a:br>
              <a:rPr lang="en-US" sz="3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Performance during </a:t>
            </a:r>
            <a:r>
              <a:rPr lang="en-US" sz="3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the 2010 </a:t>
            </a:r>
            <a:r>
              <a:rPr lang="en-US" sz="3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Atlantic Season</a:t>
            </a:r>
            <a:endParaRPr lang="en-US" sz="3400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4495800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99FF99"/>
                </a:solidFill>
                <a:latin typeface="Comic Sans MS" pitchFamily="66" charset="0"/>
              </a:rPr>
              <a:t>65</a:t>
            </a:r>
            <a:r>
              <a:rPr lang="en-US" sz="2000" i="1" baseline="30000" dirty="0" smtClean="0">
                <a:solidFill>
                  <a:srgbClr val="99FF99"/>
                </a:solidFill>
                <a:latin typeface="Comic Sans MS" pitchFamily="66" charset="0"/>
              </a:rPr>
              <a:t>th</a:t>
            </a:r>
            <a:r>
              <a:rPr lang="en-US" sz="2000" i="1" dirty="0" smtClean="0">
                <a:solidFill>
                  <a:srgbClr val="99FF99"/>
                </a:solidFill>
                <a:latin typeface="Comic Sans MS" pitchFamily="66" charset="0"/>
              </a:rPr>
              <a:t> IHC</a:t>
            </a:r>
          </a:p>
          <a:p>
            <a:r>
              <a:rPr lang="en-US" sz="2000" i="1" dirty="0" smtClean="0">
                <a:solidFill>
                  <a:srgbClr val="99FF99"/>
                </a:solidFill>
                <a:latin typeface="Comic Sans MS" pitchFamily="66" charset="0"/>
              </a:rPr>
              <a:t>Miami, FL</a:t>
            </a:r>
          </a:p>
          <a:p>
            <a:r>
              <a:rPr lang="en-US" sz="2000" i="1" dirty="0" smtClean="0">
                <a:solidFill>
                  <a:srgbClr val="99FF99"/>
                </a:solidFill>
                <a:latin typeface="Comic Sans MS" pitchFamily="66" charset="0"/>
              </a:rPr>
              <a:t>01 March 2011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33400" y="1600200"/>
            <a:ext cx="792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362200" y="2057400"/>
            <a:ext cx="411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Tim Marchok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Morris Bender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NOAA / GFDL</a:t>
            </a:r>
          </a:p>
        </p:txBody>
      </p:sp>
      <p:pic>
        <p:nvPicPr>
          <p:cNvPr id="11" name="Picture 10" descr="lisa_cover.cro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480480"/>
            <a:ext cx="2057400" cy="3234520"/>
          </a:xfrm>
          <a:prstGeom prst="rect">
            <a:avLst/>
          </a:prstGeom>
        </p:spPr>
      </p:pic>
      <p:pic>
        <p:nvPicPr>
          <p:cNvPr id="12" name="Picture 11" descr="earl_cover.cro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0" y="2514600"/>
            <a:ext cx="2217999" cy="3200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47800" y="60198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99FF99"/>
                </a:solidFill>
                <a:latin typeface="Arial" pitchFamily="34" charset="0"/>
                <a:cs typeface="Arial" pitchFamily="34" charset="0"/>
              </a:rPr>
              <a:t>Acknowledgments:  HFIP Program, Bob </a:t>
            </a:r>
            <a:r>
              <a:rPr lang="en-US" sz="2000" dirty="0" err="1" smtClean="0">
                <a:solidFill>
                  <a:srgbClr val="99FF99"/>
                </a:solidFill>
                <a:latin typeface="Arial" pitchFamily="34" charset="0"/>
                <a:cs typeface="Arial" pitchFamily="34" charset="0"/>
              </a:rPr>
              <a:t>Tuleya</a:t>
            </a:r>
            <a:r>
              <a:rPr lang="en-US" sz="2000" dirty="0" smtClean="0">
                <a:solidFill>
                  <a:srgbClr val="99FF99"/>
                </a:solidFill>
                <a:latin typeface="Arial" pitchFamily="34" charset="0"/>
                <a:cs typeface="Arial" pitchFamily="34" charset="0"/>
              </a:rPr>
              <a:t>, James Franklin, Richard Pasch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Igor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14400" y="5859959"/>
            <a:ext cx="723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Later cases of Igor – when more intense – exhibited more spread, at least for the intensity forecasts.</a:t>
            </a:r>
            <a:endParaRPr lang="en-US" sz="2200" dirty="0"/>
          </a:p>
        </p:txBody>
      </p:sp>
      <p:pic>
        <p:nvPicPr>
          <p:cNvPr id="6" name="Picture 5" descr="igor.gfe.2010091300.track_intensity.png"/>
          <p:cNvPicPr>
            <a:picLocks noChangeAspect="1"/>
          </p:cNvPicPr>
          <p:nvPr/>
        </p:nvPicPr>
        <p:blipFill>
          <a:blip r:embed="rId2" cstate="print"/>
          <a:srcRect l="10541"/>
          <a:stretch>
            <a:fillRect/>
          </a:stretch>
        </p:blipFill>
        <p:spPr>
          <a:xfrm>
            <a:off x="168670" y="1295400"/>
            <a:ext cx="4321117" cy="3733800"/>
          </a:xfrm>
          <a:prstGeom prst="rect">
            <a:avLst/>
          </a:prstGeom>
        </p:spPr>
      </p:pic>
      <p:pic>
        <p:nvPicPr>
          <p:cNvPr id="9" name="Picture 8" descr="igor.gfe.2010091312.track_intensity.png"/>
          <p:cNvPicPr>
            <a:picLocks noChangeAspect="1"/>
          </p:cNvPicPr>
          <p:nvPr/>
        </p:nvPicPr>
        <p:blipFill>
          <a:blip r:embed="rId3" cstate="print"/>
          <a:srcRect l="8739"/>
          <a:stretch>
            <a:fillRect/>
          </a:stretch>
        </p:blipFill>
        <p:spPr>
          <a:xfrm>
            <a:off x="4579387" y="1295400"/>
            <a:ext cx="4428577" cy="3751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5800" y="51054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2010091300 (130 </a:t>
            </a:r>
            <a:r>
              <a:rPr lang="en-US" sz="2000" dirty="0" err="1" smtClean="0"/>
              <a:t>kts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51054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2010091312 (130 </a:t>
            </a:r>
            <a:r>
              <a:rPr lang="en-US" sz="2000" dirty="0" err="1" smtClean="0"/>
              <a:t>kts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Paula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28600" y="6198513"/>
            <a:ext cx="876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Cases of Paula exhibited some of the most spread for track forecasts</a:t>
            </a:r>
            <a:endParaRPr lang="en-US" sz="2200" dirty="0"/>
          </a:p>
        </p:txBody>
      </p:sp>
      <p:pic>
        <p:nvPicPr>
          <p:cNvPr id="7" name="Picture 6" descr="paula.2010101212.track_intensity.png"/>
          <p:cNvPicPr>
            <a:picLocks noChangeAspect="1"/>
          </p:cNvPicPr>
          <p:nvPr/>
        </p:nvPicPr>
        <p:blipFill>
          <a:blip r:embed="rId2" cstate="print"/>
          <a:srcRect l="8994" t="6461" b="6451"/>
          <a:stretch>
            <a:fillRect/>
          </a:stretch>
        </p:blipFill>
        <p:spPr>
          <a:xfrm>
            <a:off x="1143000" y="1142999"/>
            <a:ext cx="6705600" cy="49603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Nicole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pic>
        <p:nvPicPr>
          <p:cNvPr id="5" name="Picture 4" descr="nicole.gfe.2010092900.identical_tracks.png"/>
          <p:cNvPicPr>
            <a:picLocks noChangeAspect="1"/>
          </p:cNvPicPr>
          <p:nvPr/>
        </p:nvPicPr>
        <p:blipFill>
          <a:blip r:embed="rId2" cstate="print"/>
          <a:srcRect l="20171" t="1892" r="12972" b="2582"/>
          <a:stretch>
            <a:fillRect/>
          </a:stretch>
        </p:blipFill>
        <p:spPr>
          <a:xfrm>
            <a:off x="304800" y="1219200"/>
            <a:ext cx="4800600" cy="53021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10200" y="2665274"/>
            <a:ext cx="350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problem that occasionally occurred with very weak storms is shown here for Nicole in which several identical forecasts were produced.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int.gfe.gfmn.gfdl.feb2011.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14400"/>
            <a:ext cx="6311152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Intensity Results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741696" y="914400"/>
            <a:ext cx="228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Statistically significant improvements of the ensemble mean over the control are seen through the middle of the forecast period.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753481" y="2590800"/>
            <a:ext cx="3613114" cy="1364447"/>
            <a:chOff x="2438400" y="2566310"/>
            <a:chExt cx="3811394" cy="1406534"/>
          </a:xfrm>
        </p:grpSpPr>
        <p:sp>
          <p:nvSpPr>
            <p:cNvPr id="8" name="TextBox 7"/>
            <p:cNvSpPr txBox="1"/>
            <p:nvPr/>
          </p:nvSpPr>
          <p:spPr>
            <a:xfrm>
              <a:off x="2438400" y="3623847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2"/>
                  </a:solidFill>
                </a:rPr>
                <a:t>4.4%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55760" y="3312699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8.4%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9000" y="3048002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8.3%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47013" y="2801961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11.2%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11594" y="2566310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11.8%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781800" y="4388584"/>
            <a:ext cx="2286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However, the spread results indicate an </a:t>
            </a:r>
            <a:r>
              <a:rPr lang="en-US" sz="2000" dirty="0" err="1" smtClean="0"/>
              <a:t>underdispersive</a:t>
            </a:r>
            <a:r>
              <a:rPr lang="en-US" sz="2000" dirty="0" smtClean="0"/>
              <a:t> ensemble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Intensity Results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741696" y="914400"/>
            <a:ext cx="228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Improvements over the operational GFDL are also seen, especially at 4 and 5 days.</a:t>
            </a:r>
            <a:endParaRPr lang="en-US" sz="2000" dirty="0"/>
          </a:p>
        </p:txBody>
      </p:sp>
      <p:grpSp>
        <p:nvGrpSpPr>
          <p:cNvPr id="3" name="Group 12"/>
          <p:cNvGrpSpPr/>
          <p:nvPr/>
        </p:nvGrpSpPr>
        <p:grpSpPr>
          <a:xfrm>
            <a:off x="1753481" y="2590800"/>
            <a:ext cx="3613114" cy="1364447"/>
            <a:chOff x="2438400" y="2566310"/>
            <a:chExt cx="3811394" cy="1406534"/>
          </a:xfrm>
        </p:grpSpPr>
        <p:sp>
          <p:nvSpPr>
            <p:cNvPr id="8" name="TextBox 7"/>
            <p:cNvSpPr txBox="1"/>
            <p:nvPr/>
          </p:nvSpPr>
          <p:spPr>
            <a:xfrm>
              <a:off x="2438400" y="3623847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2"/>
                  </a:solidFill>
                </a:rPr>
                <a:t>4.4%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55760" y="3312699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8.4%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9000" y="3048002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8.3%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47013" y="2801961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11.2%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11594" y="2566310"/>
              <a:ext cx="838200" cy="348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>
                  <a:solidFill>
                    <a:schemeClr val="bg2"/>
                  </a:solidFill>
                </a:rPr>
                <a:t>11.8%</a:t>
              </a:r>
              <a:endParaRPr lang="en-US" sz="1600" u="sng" dirty="0">
                <a:solidFill>
                  <a:schemeClr val="bg2"/>
                </a:solidFill>
              </a:endParaRPr>
            </a:p>
          </p:txBody>
        </p:sp>
      </p:grpSp>
      <p:pic>
        <p:nvPicPr>
          <p:cNvPr id="13" name="Picture 12" descr="int.gfe.gfmn.gfdl.feb2011.with_gfdl.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15785"/>
            <a:ext cx="6309360" cy="4875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Intensity Results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410200" y="2254984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Verification rank histograms also indicate an </a:t>
            </a:r>
            <a:r>
              <a:rPr lang="en-US" sz="2000" dirty="0" err="1" smtClean="0"/>
              <a:t>underdispersive</a:t>
            </a:r>
            <a:r>
              <a:rPr lang="en-US" sz="2000" dirty="0" smtClean="0"/>
              <a:t> ensemble.</a:t>
            </a:r>
            <a:endParaRPr lang="en-US" sz="2000" dirty="0"/>
          </a:p>
        </p:txBody>
      </p:sp>
      <p:pic>
        <p:nvPicPr>
          <p:cNvPr id="12" name="Picture 11" descr="int_vrh.all.portrait.feb2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14400"/>
            <a:ext cx="4475019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Intensity Improvement Stratified by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Vmax</a:t>
            </a:r>
            <a:r>
              <a:rPr lang="en-US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(0)</a:t>
            </a:r>
            <a:endParaRPr lang="en-US" baseline="-25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629400" y="2243078"/>
            <a:ext cx="2286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Forecasts for weak storms see very little improvement from the GFDL ensemble mean until 3 days, while stronger storms see improvements at earlier lead times.</a:t>
            </a:r>
            <a:endParaRPr lang="en-US" sz="2000" dirty="0"/>
          </a:p>
        </p:txBody>
      </p:sp>
      <p:pic>
        <p:nvPicPr>
          <p:cNvPr id="6" name="Picture 5" descr="int_pct_improv_comp.feb2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295400"/>
            <a:ext cx="6212542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rk.gfe.gfmn.feb2011.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95400"/>
            <a:ext cx="5715000" cy="44161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Track Results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629400" y="1981200"/>
            <a:ext cx="2286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Improvements for track are smaller than for intensity, but still significant from 12-48h 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However, the spread in the track forecasts is extremely low.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3692" y="4261338"/>
            <a:ext cx="794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bg2"/>
                </a:solidFill>
              </a:rPr>
              <a:t>5.5%</a:t>
            </a:r>
            <a:endParaRPr lang="en-US" sz="1600" u="sng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9638" y="3998496"/>
            <a:ext cx="794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bg2"/>
                </a:solidFill>
              </a:rPr>
              <a:t>6.3%</a:t>
            </a:r>
            <a:endParaRPr lang="en-US" sz="1600" u="sng" dirty="0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3954" y="3739662"/>
            <a:ext cx="794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bg2"/>
                </a:solidFill>
              </a:rPr>
              <a:t>3.6%</a:t>
            </a:r>
            <a:endParaRPr lang="en-US" sz="1600" u="sng" dirty="0">
              <a:solidFill>
                <a:schemeClr val="bg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77689" y="3517850"/>
            <a:ext cx="794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bg2"/>
                </a:solidFill>
              </a:rPr>
              <a:t>4.1%</a:t>
            </a:r>
            <a:endParaRPr lang="en-US" sz="1600" u="sng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9000" y="3200400"/>
            <a:ext cx="794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/>
                </a:solidFill>
              </a:rPr>
              <a:t>1.0%</a:t>
            </a:r>
            <a:endParaRPr 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Performance of the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unbogussed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forecast</a:t>
            </a:r>
            <a:endParaRPr lang="en-US" dirty="0">
              <a:solidFill>
                <a:srgbClr val="00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486400" y="16764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 interesting result was how well the </a:t>
            </a:r>
            <a:r>
              <a:rPr lang="en-US" sz="2000" dirty="0" err="1" smtClean="0"/>
              <a:t>unbogussed</a:t>
            </a:r>
            <a:r>
              <a:rPr lang="en-US" sz="2000" dirty="0" smtClean="0"/>
              <a:t> forecast performed, both for track and intensity.</a:t>
            </a:r>
            <a:endParaRPr lang="en-US" sz="2000" dirty="0"/>
          </a:p>
        </p:txBody>
      </p:sp>
      <p:pic>
        <p:nvPicPr>
          <p:cNvPr id="6" name="Picture 5" descr="gfe_only.trk.fsp.all.feb2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846" y="1295400"/>
            <a:ext cx="4062845" cy="5257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86400" y="3556337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Track:  </a:t>
            </a:r>
            <a:r>
              <a:rPr lang="en-US" sz="2000" dirty="0" err="1" smtClean="0"/>
              <a:t>Unbogussed</a:t>
            </a:r>
            <a:r>
              <a:rPr lang="en-US" sz="2000" dirty="0" smtClean="0"/>
              <a:t> forecast had smallest error at 24, 36, 48 and 96h.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90853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Frequency of Superior Performance: Track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Comparison of Intensity Forecast Biases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6858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685800" y="5921514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Modifying the wind radii and storm size together has more of an impact on intensity bias than just modifying storm size alone.</a:t>
            </a:r>
            <a:endParaRPr lang="en-US" sz="2000" dirty="0"/>
          </a:p>
        </p:txBody>
      </p:sp>
      <p:pic>
        <p:nvPicPr>
          <p:cNvPr id="6" name="Picture 5" descr="int_bias_comparison.feb2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4708" y="990600"/>
            <a:ext cx="6248400" cy="4828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Design of the system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3429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Focus on intensity</a:t>
            </a:r>
          </a:p>
          <a:p>
            <a:pPr lvl="1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Given time constraints, must be simple to implement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Development began in mid / late July</a:t>
            </a:r>
          </a:p>
          <a:p>
            <a:pPr lvl="1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Several members created by modifying the structure-related data from the NHC storm warning message in order to perturb the </a:t>
            </a:r>
            <a:r>
              <a:rPr lang="en-US" sz="2400" dirty="0" err="1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axisymmetric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 vortex</a:t>
            </a:r>
          </a:p>
          <a:p>
            <a:pPr lvl="1">
              <a:buFont typeface="Wingdings" pitchFamily="2" charset="2"/>
              <a:buChar char="ü"/>
            </a:pPr>
            <a:endParaRPr lang="en-US" sz="26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144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457200" y="51054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NHC  12L KATRINA   20050829 0000 272N 0891W 335 046 0904 1006 0649 72 037   0371 0334 0278 0334 D 0204 0185 0139 0185 72 410N  815W 0167 0167 0093 0167 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62000" y="5374104"/>
            <a:ext cx="2057400" cy="264696"/>
          </a:xfrm>
          <a:prstGeom prst="rect">
            <a:avLst/>
          </a:prstGeom>
          <a:solidFill>
            <a:schemeClr val="tx2">
              <a:lumMod val="60000"/>
              <a:lumOff val="40000"/>
              <a:alpha val="52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48000" y="5398168"/>
            <a:ext cx="2057400" cy="228600"/>
          </a:xfrm>
          <a:prstGeom prst="rect">
            <a:avLst/>
          </a:prstGeom>
          <a:solidFill>
            <a:schemeClr val="tx2">
              <a:lumMod val="60000"/>
              <a:lumOff val="40000"/>
              <a:alpha val="52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243008" y="5181600"/>
            <a:ext cx="605592" cy="164432"/>
          </a:xfrm>
          <a:prstGeom prst="rect">
            <a:avLst/>
          </a:prstGeom>
          <a:solidFill>
            <a:schemeClr val="accent2">
              <a:lumMod val="40000"/>
              <a:lumOff val="60000"/>
              <a:alpha val="52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43000" y="6172200"/>
            <a:ext cx="4343400" cy="457200"/>
          </a:xfrm>
          <a:prstGeom prst="rect">
            <a:avLst/>
          </a:prstGeom>
          <a:solidFill>
            <a:schemeClr val="tx1"/>
          </a:solidFill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Radii of 34- and 50-kt winds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3962400" y="5867400"/>
            <a:ext cx="30480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362200" y="5743072"/>
            <a:ext cx="685800" cy="30480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6324600" y="4343400"/>
            <a:ext cx="1295400" cy="381000"/>
          </a:xfrm>
          <a:prstGeom prst="rect">
            <a:avLst/>
          </a:prstGeom>
          <a:solidFill>
            <a:schemeClr val="tx1"/>
          </a:solidFill>
          <a:ln w="4445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ROCI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V="1">
            <a:off x="7124700" y="4838700"/>
            <a:ext cx="304800" cy="22860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9" grpId="0" animBg="1"/>
      <p:bldP spid="11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38" y="152400"/>
            <a:ext cx="87630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Testing a modified ensemble membership for 2011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153400" cy="4572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13-member ensemble:  12 perturbed members and a control forecast</a:t>
            </a:r>
          </a:p>
          <a:p>
            <a:pPr>
              <a:buNone/>
            </a:pPr>
            <a:r>
              <a:rPr lang="en-US" sz="8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0:  Control forecast (Proposed 2011 operational GFDL)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A: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Unbogussed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forecast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B: 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Vmax</a:t>
            </a:r>
            <a:r>
              <a:rPr lang="en-US" sz="20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(0)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+10%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C:  </a:t>
            </a:r>
            <a:r>
              <a:rPr lang="en-US" sz="2000" dirty="0" smtClean="0">
                <a:solidFill>
                  <a:srgbClr val="FFB5AF"/>
                </a:solidFill>
                <a:latin typeface="Arial" pitchFamily="34" charset="0"/>
                <a:cs typeface="Arial" pitchFamily="34" charset="0"/>
              </a:rPr>
              <a:t>Decrease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Vmax</a:t>
            </a:r>
            <a:r>
              <a:rPr lang="en-US" sz="20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(0)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-10%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D: 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34R (+25%), 50R (+40%), ROCI (+25%)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E:  </a:t>
            </a:r>
            <a:r>
              <a:rPr lang="en-US" sz="2000" dirty="0" smtClean="0">
                <a:solidFill>
                  <a:srgbClr val="FFB5AF"/>
                </a:solidFill>
                <a:latin typeface="Arial" pitchFamily="34" charset="0"/>
                <a:cs typeface="Arial" pitchFamily="34" charset="0"/>
              </a:rPr>
              <a:t>Decrease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34R (-25%), 50R (-40%), ROCI (-25%)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F: 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Rmax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+25%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G:  </a:t>
            </a:r>
            <a:r>
              <a:rPr lang="en-US" sz="2000" dirty="0" smtClean="0">
                <a:solidFill>
                  <a:srgbClr val="FFB5AF"/>
                </a:solidFill>
                <a:latin typeface="Arial" pitchFamily="34" charset="0"/>
                <a:cs typeface="Arial" pitchFamily="34" charset="0"/>
              </a:rPr>
              <a:t>Decrease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Rmax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-25%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H:  GFDL ensemble control from 2010 (“GFD5”)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J:   Allow greater % of dissipation to go into heating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K:  Decrease the amount of vertical momentum transport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L:  Turn off shallow convection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M:  Reduce the penetration of downdrafts into the boundary layer</a:t>
            </a: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sz="26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5" name="Left Brace 4"/>
          <p:cNvSpPr/>
          <p:nvPr/>
        </p:nvSpPr>
        <p:spPr bwMode="auto">
          <a:xfrm>
            <a:off x="908538" y="2772508"/>
            <a:ext cx="457200" cy="1600200"/>
          </a:xfrm>
          <a:prstGeom prst="leftBrace">
            <a:avLst/>
          </a:prstGeom>
          <a:noFill/>
          <a:ln w="444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Left Brace 5"/>
          <p:cNvSpPr/>
          <p:nvPr/>
        </p:nvSpPr>
        <p:spPr bwMode="auto">
          <a:xfrm>
            <a:off x="914400" y="4812323"/>
            <a:ext cx="457200" cy="1019908"/>
          </a:xfrm>
          <a:prstGeom prst="leftBrace">
            <a:avLst/>
          </a:prstGeom>
          <a:noFill/>
          <a:ln w="444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-134035" y="328168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Size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Members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170766" y="4895781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Convective </a:t>
            </a:r>
            <a:r>
              <a:rPr lang="en-US" dirty="0" err="1" smtClean="0">
                <a:solidFill>
                  <a:schemeClr val="tx2"/>
                </a:solidFill>
              </a:rPr>
              <a:t>Param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Members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Differences with convective </a:t>
            </a:r>
            <a:r>
              <a:rPr lang="en-US" sz="29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perts</a:t>
            </a:r>
            <a:r>
              <a:rPr lang="en-US" sz="2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 Tomas example</a:t>
            </a:r>
            <a:endParaRPr lang="en-US" sz="29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705600" y="2616875"/>
            <a:ext cx="236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Considerable spread in the intensity forecast is seen from the 4 convective parameterization members for this case of Tomas.</a:t>
            </a:r>
            <a:endParaRPr lang="en-US" dirty="0"/>
          </a:p>
        </p:txBody>
      </p:sp>
      <p:pic>
        <p:nvPicPr>
          <p:cNvPr id="9" name="Picture 8" descr="tomas.4_conv_diffs_for_i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371600"/>
            <a:ext cx="621035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Preliminary Results:  </a:t>
            </a:r>
            <a:r>
              <a:rPr lang="en-US" dirty="0" smtClean="0"/>
              <a:t>Track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pic>
        <p:nvPicPr>
          <p:cNvPr id="6" name="Picture 5" descr="trk.bfe.bfmn.gbcomp.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52600"/>
            <a:ext cx="5421406" cy="41892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48400" y="1676400"/>
            <a:ext cx="236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 ensemble mean better than 2011 control and significantly better than 2010 ensemble mean at  3-5 days lead time.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41148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Ensemble only marginally more dispersive than 2010 ensemble.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Preliminary Results:  </a:t>
            </a:r>
            <a:r>
              <a:rPr lang="en-US" dirty="0" smtClean="0"/>
              <a:t>Intensity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248400" y="28194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 ensemble </a:t>
            </a:r>
            <a:r>
              <a:rPr lang="en-US" dirty="0" smtClean="0"/>
              <a:t>mean better than control but significantly </a:t>
            </a:r>
            <a:r>
              <a:rPr lang="en-US" i="1" dirty="0" smtClean="0"/>
              <a:t>worse</a:t>
            </a:r>
            <a:r>
              <a:rPr lang="en-US" dirty="0" smtClean="0"/>
              <a:t> than 2010 ensemble mean at  3-5 days lead time.</a:t>
            </a:r>
            <a:endParaRPr lang="en-US" dirty="0"/>
          </a:p>
        </p:txBody>
      </p:sp>
      <p:pic>
        <p:nvPicPr>
          <p:cNvPr id="9" name="Picture 8" descr="int.bfe.bfmn.gbcomp.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97627"/>
            <a:ext cx="5463988" cy="4222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Conclusions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Modest improvements over control run seen for 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2010 ensemble 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mean intensity forecasts, somewhat less for track.</a:t>
            </a:r>
          </a:p>
          <a:p>
            <a:pPr>
              <a:buNone/>
            </a:pPr>
            <a:endParaRPr lang="en-US" sz="2400" dirty="0" smtClean="0">
              <a:solidFill>
                <a:srgbClr val="B4DE8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Modifying the vortex structure shows promise for perturbing forecasts (although not as well for weak storms, given the perturbation method we used).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B4DE8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The ensemble shows low dispersion for intensity and especially track, and it may benefit from increased spread.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B4DE8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</a:rPr>
              <a:t>Modifying the wind radii </a:t>
            </a:r>
            <a:r>
              <a:rPr lang="en-US" sz="2400" dirty="0" smtClean="0">
                <a:solidFill>
                  <a:srgbClr val="B4DE86"/>
                </a:solidFill>
              </a:rPr>
              <a:t>and the ROCI has </a:t>
            </a:r>
            <a:r>
              <a:rPr lang="en-US" sz="2400" dirty="0" smtClean="0">
                <a:solidFill>
                  <a:srgbClr val="B4DE86"/>
                </a:solidFill>
              </a:rPr>
              <a:t>more of an impact on intensity bias than just modifying </a:t>
            </a:r>
            <a:r>
              <a:rPr lang="en-US" sz="2400" dirty="0" smtClean="0">
                <a:solidFill>
                  <a:srgbClr val="B4DE86"/>
                </a:solidFill>
              </a:rPr>
              <a:t>ROCI </a:t>
            </a:r>
            <a:r>
              <a:rPr lang="en-US" sz="2400" dirty="0" smtClean="0">
                <a:solidFill>
                  <a:srgbClr val="B4DE86"/>
                </a:solidFill>
              </a:rPr>
              <a:t>alone.</a:t>
            </a:r>
          </a:p>
          <a:p>
            <a:pPr>
              <a:buNone/>
            </a:pPr>
            <a:endParaRPr lang="en-US" sz="2400" dirty="0" smtClean="0">
              <a:solidFill>
                <a:srgbClr val="B4DE8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 err="1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unbogussed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 forecast performed surprisingly well for track, and even for intensity at later lead times.</a:t>
            </a:r>
          </a:p>
          <a:p>
            <a:pPr>
              <a:buFont typeface="Wingdings" pitchFamily="2" charset="2"/>
              <a:buChar char="§"/>
            </a:pPr>
            <a:endParaRPr lang="en-US" sz="800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sz="26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Defining the ensemble members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572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11-member ensemble:  10 perturbed members and a control forecast</a:t>
            </a:r>
          </a:p>
          <a:p>
            <a:pPr>
              <a:buNone/>
            </a:pPr>
            <a:r>
              <a:rPr lang="en-US" sz="8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GP0:  Control forecast (GFD5 run on Jet)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GPA: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Unbogussed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forecast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GPB: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Control, but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no asymmetries included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GPC: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Control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 with the use of old environmental filter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GPD: 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Increase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storm size (ROCI-based) by 25%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GPE:  </a:t>
            </a:r>
            <a:r>
              <a:rPr lang="en-US" sz="2000" dirty="0" smtClean="0">
                <a:solidFill>
                  <a:srgbClr val="FFB5AF"/>
                </a:solidFill>
                <a:latin typeface="Arial" pitchFamily="34" charset="0"/>
                <a:cs typeface="Arial" pitchFamily="34" charset="0"/>
              </a:rPr>
              <a:t>Decrease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storm size (ROCI-based) by 25%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GPF: 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wind radii 25%,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storm size 25%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GPG:  </a:t>
            </a:r>
            <a:r>
              <a:rPr lang="en-US" sz="2000" dirty="0" smtClean="0">
                <a:solidFill>
                  <a:srgbClr val="FFB5AF"/>
                </a:solidFill>
                <a:latin typeface="Arial" pitchFamily="34" charset="0"/>
                <a:cs typeface="Arial" pitchFamily="34" charset="0"/>
              </a:rPr>
              <a:t>Decrease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wind radii 25%, </a:t>
            </a:r>
            <a:r>
              <a:rPr lang="en-US" sz="2000" dirty="0" smtClean="0">
                <a:solidFill>
                  <a:srgbClr val="FFB5AF"/>
                </a:solidFill>
                <a:latin typeface="Arial" pitchFamily="34" charset="0"/>
                <a:cs typeface="Arial" pitchFamily="34" charset="0"/>
              </a:rPr>
              <a:t>decrease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storm size 25%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GPH:  Old filter (GPC), plus both size </a:t>
            </a:r>
            <a:r>
              <a:rPr lang="en-US" sz="20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increases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from GPF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GPJ:   Old filter (GPC), plus both size </a:t>
            </a:r>
            <a:r>
              <a:rPr lang="en-US" sz="2000" dirty="0" smtClean="0">
                <a:solidFill>
                  <a:srgbClr val="FFB5AF"/>
                </a:solidFill>
                <a:latin typeface="Arial" pitchFamily="34" charset="0"/>
                <a:cs typeface="Arial" pitchFamily="34" charset="0"/>
              </a:rPr>
              <a:t>decreases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from GPG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GPK:   Set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Rmax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minimum to 45 km  (GFD5 control uses 25 km)</a:t>
            </a:r>
          </a:p>
          <a:p>
            <a:pPr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sz="26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5" name="TextBox 4"/>
          <p:cNvSpPr txBox="1"/>
          <p:nvPr/>
        </p:nvSpPr>
        <p:spPr>
          <a:xfrm rot="16200000">
            <a:off x="-333326" y="4325034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Size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Members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Left Brace 5"/>
          <p:cNvSpPr/>
          <p:nvPr/>
        </p:nvSpPr>
        <p:spPr bwMode="auto">
          <a:xfrm>
            <a:off x="609600" y="3581400"/>
            <a:ext cx="457200" cy="2286000"/>
          </a:xfrm>
          <a:prstGeom prst="leftBrace">
            <a:avLst/>
          </a:prstGeom>
          <a:noFill/>
          <a:ln w="444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Running the ensemble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All 11 members run on 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FSL / HFIP Jet system at 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operational resolution (1/2</a:t>
            </a:r>
            <a:r>
              <a:rPr lang="en-US" sz="2400" baseline="300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, 1/6</a:t>
            </a:r>
            <a:r>
              <a:rPr lang="en-US" sz="2400" baseline="300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, 1/12</a:t>
            </a:r>
            <a:r>
              <a:rPr lang="en-US" sz="2400" baseline="300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B4DE8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Each member’s 126-h forecast ran in 90 minutes using 31 </a:t>
            </a:r>
            <a:r>
              <a:rPr lang="en-US" sz="2400" dirty="0" err="1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cpus</a:t>
            </a: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B4DE8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Full forecast cycle in under 2 hours, allowing for up to 3 storms 4x per day.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B4DE86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Automatic cycling of the system began on 21 September</a:t>
            </a:r>
            <a:endParaRPr lang="en-US" sz="26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Cases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B4DE86"/>
                </a:solidFill>
                <a:latin typeface="Arial" pitchFamily="34" charset="0"/>
                <a:cs typeface="Arial" pitchFamily="34" charset="0"/>
              </a:rPr>
              <a:t>195 cases</a:t>
            </a:r>
          </a:p>
          <a:p>
            <a:pPr>
              <a:buNone/>
            </a:pPr>
            <a:r>
              <a:rPr lang="en-US" sz="8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Alex (12 cases)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Danielle  (16)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Earl  (20)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Igor  (24)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Julia (15)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Lisa  (15)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Matthew  (11)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Nicole  (2)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Otto   (9)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Paula  (15)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Richard  (19)</a:t>
            </a:r>
          </a:p>
          <a:p>
            <a:pPr lvl="1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Shary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(4)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Tomas  (33)</a:t>
            </a:r>
            <a:endParaRPr lang="en-US" dirty="0" smtClean="0">
              <a:solidFill>
                <a:srgbClr val="92D05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Earl   2010083100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143000" y="1143000"/>
            <a:ext cx="655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Modifications to the observed storm size data that are input into the </a:t>
            </a:r>
            <a:r>
              <a:rPr lang="en-US" sz="2200" dirty="0" err="1" smtClean="0"/>
              <a:t>axisymmetric</a:t>
            </a:r>
            <a:r>
              <a:rPr lang="en-US" sz="2200" dirty="0" smtClean="0"/>
              <a:t> </a:t>
            </a:r>
            <a:r>
              <a:rPr lang="en-US" sz="2200" dirty="0" err="1" smtClean="0"/>
              <a:t>spinup</a:t>
            </a:r>
            <a:r>
              <a:rPr lang="en-US" sz="2200" dirty="0" smtClean="0"/>
              <a:t> lead to noticeable changes in the model storm structure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5969913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GPF:  </a:t>
            </a:r>
            <a:r>
              <a:rPr lang="en-US" sz="2000" dirty="0" smtClean="0">
                <a:solidFill>
                  <a:srgbClr val="00FF00"/>
                </a:solidFill>
              </a:rPr>
              <a:t>Increase</a:t>
            </a:r>
            <a:r>
              <a:rPr lang="en-US" sz="2000" dirty="0" smtClean="0"/>
              <a:t> all wind radii and storm size (ROCI) by 25%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5997714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GPG:  </a:t>
            </a:r>
            <a:r>
              <a:rPr lang="en-US" sz="2000" dirty="0" smtClean="0">
                <a:solidFill>
                  <a:srgbClr val="FFB5AF"/>
                </a:solidFill>
              </a:rPr>
              <a:t>Decrease</a:t>
            </a:r>
            <a:r>
              <a:rPr lang="en-US" sz="2000" dirty="0" smtClean="0"/>
              <a:t> all wind radii and storm size (ROCI) by 25%</a:t>
            </a:r>
            <a:endParaRPr lang="en-US" sz="2000" dirty="0"/>
          </a:p>
        </p:txBody>
      </p:sp>
      <p:pic>
        <p:nvPicPr>
          <p:cNvPr id="13" name="Picture 12" descr="earl07l_pf.xsect.2010083100.f0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9" y="2514600"/>
            <a:ext cx="4140233" cy="3200400"/>
          </a:xfrm>
          <a:prstGeom prst="rect">
            <a:avLst/>
          </a:prstGeom>
        </p:spPr>
      </p:pic>
      <p:pic>
        <p:nvPicPr>
          <p:cNvPr id="14" name="Picture 13" descr="earl07l_pg.xsect.2010083100.f0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98967" y="2514600"/>
            <a:ext cx="4140233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Earl   2010083100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pic>
        <p:nvPicPr>
          <p:cNvPr id="6" name="Picture 5" descr="vort_init_profile.earl.20100831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472" y="1295399"/>
            <a:ext cx="4620128" cy="3570099"/>
          </a:xfrm>
          <a:prstGeom prst="rect">
            <a:avLst/>
          </a:prstGeom>
        </p:spPr>
      </p:pic>
      <p:pic>
        <p:nvPicPr>
          <p:cNvPr id="7" name="Picture 6" descr="earl.2010083100.track_intensity.png"/>
          <p:cNvPicPr>
            <a:picLocks noChangeAspect="1"/>
          </p:cNvPicPr>
          <p:nvPr/>
        </p:nvPicPr>
        <p:blipFill>
          <a:blip r:embed="rId3" cstate="print"/>
          <a:srcRect l="21841" t="2222" r="12883" b="2222"/>
          <a:stretch>
            <a:fillRect/>
          </a:stretch>
        </p:blipFill>
        <p:spPr>
          <a:xfrm>
            <a:off x="4953000" y="1283368"/>
            <a:ext cx="4038600" cy="45699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5257800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Spread evident in the V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 profiles from the vortex </a:t>
            </a:r>
            <a:r>
              <a:rPr lang="en-US" sz="2000" dirty="0" err="1" smtClean="0"/>
              <a:t>spinup</a:t>
            </a:r>
            <a:r>
              <a:rPr lang="en-US" sz="2000" dirty="0" smtClean="0"/>
              <a:t> leads to noticeable spread in the </a:t>
            </a:r>
            <a:r>
              <a:rPr lang="en-US" sz="2000" dirty="0" err="1" smtClean="0"/>
              <a:t>Vmax</a:t>
            </a:r>
            <a:r>
              <a:rPr lang="en-US" sz="2000" dirty="0" smtClean="0"/>
              <a:t> forecast, but very little spread in the tracks.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Igor  2010090912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14400" y="60198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a weak tropical storm (35 </a:t>
            </a:r>
            <a:r>
              <a:rPr lang="en-US" sz="2000" dirty="0" err="1" smtClean="0"/>
              <a:t>kts</a:t>
            </a:r>
            <a:r>
              <a:rPr lang="en-US" sz="2000" dirty="0" smtClean="0"/>
              <a:t>), there is little in the way of structure to manipulate for this case of Igor.</a:t>
            </a:r>
            <a:endParaRPr lang="en-US" sz="2000" dirty="0"/>
          </a:p>
        </p:txBody>
      </p:sp>
      <p:pic>
        <p:nvPicPr>
          <p:cNvPr id="9" name="Picture 8" descr="vort_init_profile.igor.20100909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219200"/>
            <a:ext cx="5916705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Igor  2010090912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04800" y="990600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14400" y="6336268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 spread is seen throughout this case for both track and intensity </a:t>
            </a:r>
            <a:endParaRPr lang="en-US" dirty="0"/>
          </a:p>
        </p:txBody>
      </p:sp>
      <p:pic>
        <p:nvPicPr>
          <p:cNvPr id="7" name="Picture 6" descr="igor.2010090912.small_spread_both.png"/>
          <p:cNvPicPr>
            <a:picLocks noChangeAspect="1"/>
          </p:cNvPicPr>
          <p:nvPr/>
        </p:nvPicPr>
        <p:blipFill>
          <a:blip r:embed="rId2" cstate="print"/>
          <a:srcRect l="7846" t="8319" b="9028"/>
          <a:stretch>
            <a:fillRect/>
          </a:stretch>
        </p:blipFill>
        <p:spPr>
          <a:xfrm>
            <a:off x="914400" y="1143000"/>
            <a:ext cx="7253937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PM@AEVPEANFUVWXY5M7" val="3216"/>
</p:tagLst>
</file>

<file path=ppt/theme/theme1.xml><?xml version="1.0" encoding="utf-8"?>
<a:theme xmlns:a="http://schemas.openxmlformats.org/drawingml/2006/main" name="SRC_template">
  <a:themeElements>
    <a:clrScheme name="SRC_template 8">
      <a:dk1>
        <a:srgbClr val="000000"/>
      </a:dk1>
      <a:lt1>
        <a:srgbClr val="FFFFFF"/>
      </a:lt1>
      <a:dk2>
        <a:srgbClr val="003399"/>
      </a:dk2>
      <a:lt2>
        <a:srgbClr val="FFFF00"/>
      </a:lt2>
      <a:accent1>
        <a:srgbClr val="FF9900"/>
      </a:accent1>
      <a:accent2>
        <a:srgbClr val="00FFFF"/>
      </a:accent2>
      <a:accent3>
        <a:srgbClr val="AAAD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SRC_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bg2"/>
          </a:solidFill>
          <a:prstDash val="solid"/>
          <a:round/>
          <a:headEnd type="none" w="med" len="med"/>
          <a:tailEnd type="arrow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bg2"/>
          </a:solidFill>
          <a:prstDash val="solid"/>
          <a:round/>
          <a:headEnd type="none" w="med" len="med"/>
          <a:tailEnd type="arrow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RC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RC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C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C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C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C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C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C_template 8">
        <a:dk1>
          <a:srgbClr val="000000"/>
        </a:dk1>
        <a:lt1>
          <a:srgbClr val="FFFFFF"/>
        </a:lt1>
        <a:dk2>
          <a:srgbClr val="003399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DCA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13096</TotalTime>
  <Words>1116</Words>
  <Application>Microsoft Office PowerPoint</Application>
  <PresentationFormat>On-screen Show (4:3)</PresentationFormat>
  <Paragraphs>157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SRC_template</vt:lpstr>
      <vt:lpstr>GFDL Hurricane Model Ensemble Performance during the 2010 Atlantic Season</vt:lpstr>
      <vt:lpstr>Design of the system</vt:lpstr>
      <vt:lpstr>Defining the ensemble members</vt:lpstr>
      <vt:lpstr>Running the ensemble</vt:lpstr>
      <vt:lpstr>Cases</vt:lpstr>
      <vt:lpstr>Earl   2010083100</vt:lpstr>
      <vt:lpstr>Earl   2010083100</vt:lpstr>
      <vt:lpstr>Igor  2010090912</vt:lpstr>
      <vt:lpstr>Igor  2010090912</vt:lpstr>
      <vt:lpstr>Igor</vt:lpstr>
      <vt:lpstr>Paula</vt:lpstr>
      <vt:lpstr>Nicole</vt:lpstr>
      <vt:lpstr>Intensity Results</vt:lpstr>
      <vt:lpstr>Intensity Results</vt:lpstr>
      <vt:lpstr>Intensity Results</vt:lpstr>
      <vt:lpstr>Intensity Improvement Stratified by Vmax(0)</vt:lpstr>
      <vt:lpstr>Track Results</vt:lpstr>
      <vt:lpstr>Performance of the unbogussed forecast</vt:lpstr>
      <vt:lpstr>Comparison of Intensity Forecast Biases</vt:lpstr>
      <vt:lpstr>Testing a modified ensemble membership for 2011</vt:lpstr>
      <vt:lpstr>Differences with convective perts:  Tomas example</vt:lpstr>
      <vt:lpstr>Preliminary Results:  Track</vt:lpstr>
      <vt:lpstr>Preliminary Results:  Intensity</vt:lpstr>
      <vt:lpstr>Conclusions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Tim Marchok</dc:creator>
  <cp:lastModifiedBy>tpm</cp:lastModifiedBy>
  <cp:revision>460</cp:revision>
  <dcterms:created xsi:type="dcterms:W3CDTF">2004-02-26T04:17:33Z</dcterms:created>
  <dcterms:modified xsi:type="dcterms:W3CDTF">2011-03-01T14:48:28Z</dcterms:modified>
</cp:coreProperties>
</file>