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95" r:id="rId2"/>
    <p:sldId id="318" r:id="rId3"/>
    <p:sldId id="297" r:id="rId4"/>
    <p:sldId id="323" r:id="rId5"/>
    <p:sldId id="324" r:id="rId6"/>
    <p:sldId id="319" r:id="rId7"/>
    <p:sldId id="320" r:id="rId8"/>
    <p:sldId id="321" r:id="rId9"/>
    <p:sldId id="322" r:id="rId10"/>
    <p:sldId id="328" r:id="rId11"/>
    <p:sldId id="327" r:id="rId12"/>
    <p:sldId id="325" r:id="rId13"/>
    <p:sldId id="307" r:id="rId14"/>
    <p:sldId id="312" r:id="rId15"/>
    <p:sldId id="313" r:id="rId16"/>
    <p:sldId id="314" r:id="rId17"/>
    <p:sldId id="315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7" autoAdjust="0"/>
    <p:restoredTop sz="94757" autoAdjust="0"/>
  </p:normalViewPr>
  <p:slideViewPr>
    <p:cSldViewPr snapToGrid="0" snapToObjects="1">
      <p:cViewPr varScale="1">
        <p:scale>
          <a:sx n="65" d="100"/>
          <a:sy n="65" d="100"/>
        </p:scale>
        <p:origin x="-107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D7EF-6245-C04D-915A-40184F22B30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48298-DF6E-F245-9CAE-4535C34D9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storms in all</a:t>
            </a:r>
            <a:r>
              <a:rPr lang="en-US" baseline="0" dirty="0" smtClean="0"/>
              <a:t> members.</a:t>
            </a:r>
          </a:p>
          <a:p>
            <a:r>
              <a:rPr lang="en-US" baseline="0" dirty="0" smtClean="0"/>
              <a:t>12 </a:t>
            </a:r>
            <a:r>
              <a:rPr lang="en-US" baseline="0" dirty="0" err="1" smtClean="0"/>
              <a:t>h</a:t>
            </a:r>
            <a:r>
              <a:rPr lang="en-US" baseline="0" dirty="0" smtClean="0"/>
              <a:t> data for tracks and grids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8298-DF6E-F245-9CAE-4535C34D98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Yellow = best track, red = official NHC forecast track,</a:t>
            </a:r>
            <a:r>
              <a:rPr lang="en-US" baseline="0" dirty="0" smtClean="0"/>
              <a:t> FYI the </a:t>
            </a:r>
            <a:r>
              <a:rPr lang="en-US" baseline="0" dirty="0" err="1" smtClean="0"/>
              <a:t>metar</a:t>
            </a:r>
            <a:r>
              <a:rPr lang="en-US" baseline="0" dirty="0" smtClean="0"/>
              <a:t> special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with the days maximum </a:t>
            </a:r>
            <a:r>
              <a:rPr lang="en-US" baseline="0" dirty="0" err="1" smtClean="0"/>
              <a:t>windspeed</a:t>
            </a:r>
            <a:r>
              <a:rPr lang="en-US" baseline="0" dirty="0" smtClean="0"/>
              <a:t> and gust is given below. It occurred on Sep.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at 2:22GMT  - i.e. this particular track is in good agreement with the observations.</a:t>
            </a: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Metar</a:t>
            </a:r>
            <a:r>
              <a:rPr lang="en-US" dirty="0" smtClean="0"/>
              <a:t> from TXKF: SPECI TXKF 200222Z 15059G81KT 0800 R30///// R12///// -RA BLPY BKN012 OVC050 26/25 Q0965 RMK R30///// R12///// PRESFR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138A-2BF7-A840-A2FA-8C7E929A1C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Intensity is for 100</a:t>
            </a:r>
            <a:r>
              <a:rPr lang="en-US" baseline="0" dirty="0" smtClean="0"/>
              <a:t> ensemble tracks data from Kerry, </a:t>
            </a:r>
            <a:r>
              <a:rPr lang="en-US" baseline="0" dirty="0" err="1" smtClean="0"/>
              <a:t>boxplot</a:t>
            </a:r>
            <a:r>
              <a:rPr lang="en-US" baseline="0" dirty="0" smtClean="0"/>
              <a:t> is based on data with 1000 tracks, the number of tracks in the second half of the </a:t>
            </a:r>
            <a:r>
              <a:rPr lang="en-US" baseline="0" dirty="0" err="1" smtClean="0"/>
              <a:t>timeseries</a:t>
            </a:r>
            <a:r>
              <a:rPr lang="en-US" baseline="0" dirty="0" smtClean="0"/>
              <a:t> gets smaller and smaller… something that the </a:t>
            </a:r>
            <a:r>
              <a:rPr lang="en-US" baseline="0" dirty="0" err="1" smtClean="0"/>
              <a:t>boxplot</a:t>
            </a:r>
            <a:r>
              <a:rPr lang="en-US" baseline="0" dirty="0" smtClean="0"/>
              <a:t> can’t convey by itself.</a:t>
            </a:r>
          </a:p>
          <a:p>
            <a:r>
              <a:rPr lang="en-US" baseline="0" dirty="0" smtClean="0"/>
              <a:t>When the lines and the </a:t>
            </a:r>
            <a:r>
              <a:rPr lang="en-US" baseline="0" dirty="0" err="1" smtClean="0"/>
              <a:t>boxplot</a:t>
            </a:r>
            <a:r>
              <a:rPr lang="en-US" baseline="0" dirty="0" smtClean="0"/>
              <a:t> are not referencing the same data source, I find this figure a little confusing. There appears to be a disconnect between the intensity of the individual tracks and the </a:t>
            </a:r>
            <a:r>
              <a:rPr lang="en-US" baseline="0" dirty="0" err="1" smtClean="0"/>
              <a:t>boxplot</a:t>
            </a:r>
            <a:r>
              <a:rPr lang="en-US" baseline="0" dirty="0" smtClean="0"/>
              <a:t>, particularly towards the second half of the </a:t>
            </a:r>
            <a:r>
              <a:rPr lang="en-US" baseline="0" dirty="0" err="1" smtClean="0"/>
              <a:t>timeseries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8298-DF6E-F245-9CAE-4535C34D98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following are still experimental maps -  showing probabilities of winds exceeding the contoured wind speeds… These maps are based on the 1000 track ensemble members.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8298-DF6E-F245-9CAE-4535C34D98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8298-DF6E-F245-9CAE-4535C34D98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6477000"/>
            <a:ext cx="1371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fld id="{A39762D1-A0ED-4F10-8A4D-9CB7D784CF66}" type="slidenum">
              <a:rPr lang="en-US" sz="8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733800" cy="48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20"/>
          <p:cNvGrpSpPr/>
          <p:nvPr/>
        </p:nvGrpSpPr>
        <p:grpSpPr>
          <a:xfrm>
            <a:off x="8082319" y="2711183"/>
            <a:ext cx="836853" cy="2958352"/>
            <a:chOff x="7986405" y="2758566"/>
            <a:chExt cx="898326" cy="3208092"/>
          </a:xfrm>
        </p:grpSpPr>
        <p:sp>
          <p:nvSpPr>
            <p:cNvPr id="8" name="Freeform 7"/>
            <p:cNvSpPr/>
            <p:nvPr userDrawn="1"/>
          </p:nvSpPr>
          <p:spPr>
            <a:xfrm>
              <a:off x="7986405" y="3588138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986405" y="4417710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986405" y="2758566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86405" y="5247283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 rot="18983755" flipV="1">
            <a:off x="601095" y="4528442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13" name="Right Arrow 12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14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 rot="2757529" flipV="1">
            <a:off x="610521" y="3705737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16" name="Right Arrow 15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17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78"/>
          <p:cNvGrpSpPr/>
          <p:nvPr/>
        </p:nvGrpSpPr>
        <p:grpSpPr>
          <a:xfrm>
            <a:off x="7232264" y="3031537"/>
            <a:ext cx="922075" cy="2029350"/>
            <a:chOff x="7032480" y="3123745"/>
            <a:chExt cx="922075" cy="2029350"/>
          </a:xfrm>
        </p:grpSpPr>
        <p:grpSp>
          <p:nvGrpSpPr>
            <p:cNvPr id="7" name="Group 44"/>
            <p:cNvGrpSpPr/>
            <p:nvPr/>
          </p:nvGrpSpPr>
          <p:grpSpPr>
            <a:xfrm rot="2616245">
              <a:off x="7075836" y="4927327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9" name="Right Arrow 28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30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41"/>
            <p:cNvGrpSpPr/>
            <p:nvPr/>
          </p:nvGrpSpPr>
          <p:grpSpPr>
            <a:xfrm>
              <a:off x="7032480" y="4619347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7" name="Right Arrow 26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28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7032480" y="3812382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5" name="Right Arrow 24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26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5"/>
            <p:cNvGrpSpPr/>
            <p:nvPr/>
          </p:nvGrpSpPr>
          <p:grpSpPr>
            <a:xfrm rot="18842471">
              <a:off x="7085262" y="3450221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3" name="Right Arrow 22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24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73"/>
          <p:cNvGrpSpPr/>
          <p:nvPr/>
        </p:nvGrpSpPr>
        <p:grpSpPr>
          <a:xfrm>
            <a:off x="6512426" y="3737442"/>
            <a:ext cx="1340656" cy="1012575"/>
            <a:chOff x="5470076" y="3596871"/>
            <a:chExt cx="1922058" cy="1430761"/>
          </a:xfrm>
        </p:grpSpPr>
        <p:sp>
          <p:nvSpPr>
            <p:cNvPr id="32" name="Rounded Rectangle 31"/>
            <p:cNvSpPr/>
            <p:nvPr/>
          </p:nvSpPr>
          <p:spPr>
            <a:xfrm>
              <a:off x="5470076" y="3596871"/>
              <a:ext cx="1922058" cy="1430761"/>
            </a:xfrm>
            <a:prstGeom prst="roundRect">
              <a:avLst/>
            </a:prstGeom>
            <a:gradFill rotWithShape="0"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708D8E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3" name="Rounded Rectangle 4"/>
            <p:cNvSpPr/>
            <p:nvPr/>
          </p:nvSpPr>
          <p:spPr>
            <a:xfrm>
              <a:off x="5527113" y="3653907"/>
              <a:ext cx="1782370" cy="1291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33"/>
          <p:cNvGrpSpPr/>
          <p:nvPr/>
        </p:nvGrpSpPr>
        <p:grpSpPr>
          <a:xfrm>
            <a:off x="3150453" y="3737442"/>
            <a:ext cx="1692878" cy="1012575"/>
            <a:chOff x="3150453" y="3737442"/>
            <a:chExt cx="1692878" cy="1012575"/>
          </a:xfrm>
        </p:grpSpPr>
        <p:grpSp>
          <p:nvGrpSpPr>
            <p:cNvPr id="21" name="Group 41"/>
            <p:cNvGrpSpPr/>
            <p:nvPr/>
          </p:nvGrpSpPr>
          <p:grpSpPr>
            <a:xfrm>
              <a:off x="3964612" y="4234077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41" name="Right Arrow 40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42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67"/>
            <p:cNvGrpSpPr/>
            <p:nvPr/>
          </p:nvGrpSpPr>
          <p:grpSpPr>
            <a:xfrm>
              <a:off x="3150453" y="3737442"/>
              <a:ext cx="1340654" cy="1012575"/>
              <a:chOff x="583031" y="3550766"/>
              <a:chExt cx="1922058" cy="143076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83031" y="3550766"/>
                <a:ext cx="1922058" cy="1430761"/>
              </a:xfrm>
              <a:prstGeom prst="roundRect">
                <a:avLst/>
              </a:prstGeom>
              <a:gradFill rotWithShape="0">
                <a:gsLst>
                  <a:gs pos="0">
                    <a:srgbClr val="04617B"/>
                  </a:gs>
                  <a:gs pos="50000">
                    <a:srgbClr val="04617B">
                      <a:lumMod val="75000"/>
                    </a:srgbClr>
                  </a:gs>
                  <a:gs pos="100000">
                    <a:srgbClr val="708D8E"/>
                  </a:gs>
                </a:gsLst>
                <a:lin ang="5400000" scaled="0"/>
              </a:gradFill>
              <a:ln w="25400" cap="flat" cmpd="sng" algn="ctr">
                <a:solidFill>
                  <a:srgbClr val="04617B">
                    <a:lumMod val="75000"/>
                  </a:srgbClr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40" name="Rounded Rectangle 4"/>
              <p:cNvSpPr/>
              <p:nvPr/>
            </p:nvSpPr>
            <p:spPr>
              <a:xfrm>
                <a:off x="652875" y="3606809"/>
                <a:ext cx="1782370" cy="12910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Freeform 42"/>
          <p:cNvSpPr/>
          <p:nvPr/>
        </p:nvSpPr>
        <p:spPr>
          <a:xfrm>
            <a:off x="245888" y="4342342"/>
            <a:ext cx="836853" cy="663374"/>
          </a:xfrm>
          <a:custGeom>
            <a:avLst/>
            <a:gdLst>
              <a:gd name="connsiteX0" fmla="*/ 0 w 898326"/>
              <a:gd name="connsiteY0" fmla="*/ 149724 h 898326"/>
              <a:gd name="connsiteX1" fmla="*/ 43853 w 898326"/>
              <a:gd name="connsiteY1" fmla="*/ 43853 h 898326"/>
              <a:gd name="connsiteX2" fmla="*/ 149724 w 898326"/>
              <a:gd name="connsiteY2" fmla="*/ 0 h 898326"/>
              <a:gd name="connsiteX3" fmla="*/ 748602 w 898326"/>
              <a:gd name="connsiteY3" fmla="*/ 0 h 898326"/>
              <a:gd name="connsiteX4" fmla="*/ 854473 w 898326"/>
              <a:gd name="connsiteY4" fmla="*/ 43853 h 898326"/>
              <a:gd name="connsiteX5" fmla="*/ 898326 w 898326"/>
              <a:gd name="connsiteY5" fmla="*/ 149724 h 898326"/>
              <a:gd name="connsiteX6" fmla="*/ 898326 w 898326"/>
              <a:gd name="connsiteY6" fmla="*/ 748602 h 898326"/>
              <a:gd name="connsiteX7" fmla="*/ 854473 w 898326"/>
              <a:gd name="connsiteY7" fmla="*/ 854473 h 898326"/>
              <a:gd name="connsiteX8" fmla="*/ 748602 w 898326"/>
              <a:gd name="connsiteY8" fmla="*/ 898326 h 898326"/>
              <a:gd name="connsiteX9" fmla="*/ 149724 w 898326"/>
              <a:gd name="connsiteY9" fmla="*/ 898326 h 898326"/>
              <a:gd name="connsiteX10" fmla="*/ 43853 w 898326"/>
              <a:gd name="connsiteY10" fmla="*/ 854473 h 898326"/>
              <a:gd name="connsiteX11" fmla="*/ 0 w 898326"/>
              <a:gd name="connsiteY11" fmla="*/ 748602 h 898326"/>
              <a:gd name="connsiteX12" fmla="*/ 0 w 898326"/>
              <a:gd name="connsiteY12" fmla="*/ 149724 h 89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8326" h="898326">
                <a:moveTo>
                  <a:pt x="0" y="149724"/>
                </a:moveTo>
                <a:cubicBezTo>
                  <a:pt x="0" y="110015"/>
                  <a:pt x="15775" y="71932"/>
                  <a:pt x="43853" y="43853"/>
                </a:cubicBezTo>
                <a:cubicBezTo>
                  <a:pt x="71932" y="15774"/>
                  <a:pt x="110015" y="0"/>
                  <a:pt x="149724" y="0"/>
                </a:cubicBezTo>
                <a:lnTo>
                  <a:pt x="748602" y="0"/>
                </a:lnTo>
                <a:cubicBezTo>
                  <a:pt x="788311" y="0"/>
                  <a:pt x="826394" y="15775"/>
                  <a:pt x="854473" y="43853"/>
                </a:cubicBezTo>
                <a:cubicBezTo>
                  <a:pt x="882552" y="71932"/>
                  <a:pt x="898326" y="110015"/>
                  <a:pt x="898326" y="149724"/>
                </a:cubicBezTo>
                <a:lnTo>
                  <a:pt x="898326" y="748602"/>
                </a:lnTo>
                <a:cubicBezTo>
                  <a:pt x="898326" y="788311"/>
                  <a:pt x="882552" y="826394"/>
                  <a:pt x="854473" y="854473"/>
                </a:cubicBezTo>
                <a:cubicBezTo>
                  <a:pt x="826394" y="882552"/>
                  <a:pt x="788311" y="898326"/>
                  <a:pt x="748602" y="898326"/>
                </a:cubicBezTo>
                <a:lnTo>
                  <a:pt x="149724" y="898326"/>
                </a:lnTo>
                <a:cubicBezTo>
                  <a:pt x="110015" y="898326"/>
                  <a:pt x="71932" y="882551"/>
                  <a:pt x="43853" y="854473"/>
                </a:cubicBezTo>
                <a:cubicBezTo>
                  <a:pt x="15774" y="826394"/>
                  <a:pt x="0" y="788311"/>
                  <a:pt x="0" y="748602"/>
                </a:cubicBezTo>
                <a:lnTo>
                  <a:pt x="0" y="149724"/>
                </a:lnTo>
                <a:close/>
              </a:path>
            </a:pathLst>
          </a:custGeom>
          <a:gradFill>
            <a:gsLst>
              <a:gs pos="0">
                <a:srgbClr val="04617B"/>
              </a:gs>
              <a:gs pos="50000">
                <a:srgbClr val="04617B">
                  <a:lumMod val="75000"/>
                </a:srgbClr>
              </a:gs>
              <a:gs pos="100000">
                <a:srgbClr val="5D7475"/>
              </a:gs>
            </a:gsLst>
            <a:lin ang="5400000" scaled="0"/>
          </a:gradFill>
          <a:ln w="25400" cap="flat" cmpd="sng" algn="ctr">
            <a:solidFill>
              <a:srgbClr val="04617B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50838" tIns="50838" rIns="50838" bIns="50838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45888" y="3382627"/>
            <a:ext cx="836853" cy="663374"/>
          </a:xfrm>
          <a:custGeom>
            <a:avLst/>
            <a:gdLst>
              <a:gd name="connsiteX0" fmla="*/ 0 w 898326"/>
              <a:gd name="connsiteY0" fmla="*/ 149724 h 898326"/>
              <a:gd name="connsiteX1" fmla="*/ 43853 w 898326"/>
              <a:gd name="connsiteY1" fmla="*/ 43853 h 898326"/>
              <a:gd name="connsiteX2" fmla="*/ 149724 w 898326"/>
              <a:gd name="connsiteY2" fmla="*/ 0 h 898326"/>
              <a:gd name="connsiteX3" fmla="*/ 748602 w 898326"/>
              <a:gd name="connsiteY3" fmla="*/ 0 h 898326"/>
              <a:gd name="connsiteX4" fmla="*/ 854473 w 898326"/>
              <a:gd name="connsiteY4" fmla="*/ 43853 h 898326"/>
              <a:gd name="connsiteX5" fmla="*/ 898326 w 898326"/>
              <a:gd name="connsiteY5" fmla="*/ 149724 h 898326"/>
              <a:gd name="connsiteX6" fmla="*/ 898326 w 898326"/>
              <a:gd name="connsiteY6" fmla="*/ 748602 h 898326"/>
              <a:gd name="connsiteX7" fmla="*/ 854473 w 898326"/>
              <a:gd name="connsiteY7" fmla="*/ 854473 h 898326"/>
              <a:gd name="connsiteX8" fmla="*/ 748602 w 898326"/>
              <a:gd name="connsiteY8" fmla="*/ 898326 h 898326"/>
              <a:gd name="connsiteX9" fmla="*/ 149724 w 898326"/>
              <a:gd name="connsiteY9" fmla="*/ 898326 h 898326"/>
              <a:gd name="connsiteX10" fmla="*/ 43853 w 898326"/>
              <a:gd name="connsiteY10" fmla="*/ 854473 h 898326"/>
              <a:gd name="connsiteX11" fmla="*/ 0 w 898326"/>
              <a:gd name="connsiteY11" fmla="*/ 748602 h 898326"/>
              <a:gd name="connsiteX12" fmla="*/ 0 w 898326"/>
              <a:gd name="connsiteY12" fmla="*/ 149724 h 89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8326" h="898326">
                <a:moveTo>
                  <a:pt x="0" y="149724"/>
                </a:moveTo>
                <a:cubicBezTo>
                  <a:pt x="0" y="110015"/>
                  <a:pt x="15775" y="71932"/>
                  <a:pt x="43853" y="43853"/>
                </a:cubicBezTo>
                <a:cubicBezTo>
                  <a:pt x="71932" y="15774"/>
                  <a:pt x="110015" y="0"/>
                  <a:pt x="149724" y="0"/>
                </a:cubicBezTo>
                <a:lnTo>
                  <a:pt x="748602" y="0"/>
                </a:lnTo>
                <a:cubicBezTo>
                  <a:pt x="788311" y="0"/>
                  <a:pt x="826394" y="15775"/>
                  <a:pt x="854473" y="43853"/>
                </a:cubicBezTo>
                <a:cubicBezTo>
                  <a:pt x="882552" y="71932"/>
                  <a:pt x="898326" y="110015"/>
                  <a:pt x="898326" y="149724"/>
                </a:cubicBezTo>
                <a:lnTo>
                  <a:pt x="898326" y="748602"/>
                </a:lnTo>
                <a:cubicBezTo>
                  <a:pt x="898326" y="788311"/>
                  <a:pt x="882552" y="826394"/>
                  <a:pt x="854473" y="854473"/>
                </a:cubicBezTo>
                <a:cubicBezTo>
                  <a:pt x="826394" y="882552"/>
                  <a:pt x="788311" y="898326"/>
                  <a:pt x="748602" y="898326"/>
                </a:cubicBezTo>
                <a:lnTo>
                  <a:pt x="149724" y="898326"/>
                </a:lnTo>
                <a:cubicBezTo>
                  <a:pt x="110015" y="898326"/>
                  <a:pt x="71932" y="882551"/>
                  <a:pt x="43853" y="854473"/>
                </a:cubicBezTo>
                <a:cubicBezTo>
                  <a:pt x="15774" y="826394"/>
                  <a:pt x="0" y="788311"/>
                  <a:pt x="0" y="748602"/>
                </a:cubicBezTo>
                <a:lnTo>
                  <a:pt x="0" y="149724"/>
                </a:lnTo>
                <a:close/>
              </a:path>
            </a:pathLst>
          </a:custGeom>
          <a:gradFill>
            <a:gsLst>
              <a:gs pos="0">
                <a:srgbClr val="04617B"/>
              </a:gs>
              <a:gs pos="50000">
                <a:srgbClr val="04617B">
                  <a:lumMod val="75000"/>
                </a:srgbClr>
              </a:gs>
              <a:gs pos="100000">
                <a:srgbClr val="5D7475"/>
              </a:gs>
            </a:gsLst>
            <a:lin ang="5400000" scaled="0"/>
          </a:gradFill>
          <a:ln w="25400" cap="flat" cmpd="sng" algn="ctr">
            <a:solidFill>
              <a:srgbClr val="04617B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50838" tIns="50838" rIns="50838" bIns="50838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8"/>
          <p:cNvGrpSpPr/>
          <p:nvPr/>
        </p:nvGrpSpPr>
        <p:grpSpPr>
          <a:xfrm>
            <a:off x="2288211" y="4146780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46" name="Right Arrow 45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47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103"/>
          <p:cNvGrpSpPr/>
          <p:nvPr/>
        </p:nvGrpSpPr>
        <p:grpSpPr>
          <a:xfrm>
            <a:off x="1496181" y="3737442"/>
            <a:ext cx="1340656" cy="1012575"/>
            <a:chOff x="5470076" y="3596871"/>
            <a:chExt cx="1922058" cy="1430761"/>
          </a:xfrm>
        </p:grpSpPr>
        <p:sp>
          <p:nvSpPr>
            <p:cNvPr id="49" name="Rounded Rectangle 48"/>
            <p:cNvSpPr/>
            <p:nvPr/>
          </p:nvSpPr>
          <p:spPr>
            <a:xfrm>
              <a:off x="5470076" y="3596871"/>
              <a:ext cx="1922058" cy="1430761"/>
            </a:xfrm>
            <a:prstGeom prst="roundRect">
              <a:avLst/>
            </a:prstGeom>
            <a:gradFill rotWithShape="0"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708D8E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0" name="Rounded Rectangle 4"/>
            <p:cNvSpPr/>
            <p:nvPr/>
          </p:nvSpPr>
          <p:spPr>
            <a:xfrm>
              <a:off x="5527113" y="3653907"/>
              <a:ext cx="1782370" cy="1291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41"/>
          <p:cNvGrpSpPr/>
          <p:nvPr/>
        </p:nvGrpSpPr>
        <p:grpSpPr>
          <a:xfrm>
            <a:off x="5674879" y="4217143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52" name="Right Arrow 51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53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70"/>
          <p:cNvGrpSpPr/>
          <p:nvPr/>
        </p:nvGrpSpPr>
        <p:grpSpPr>
          <a:xfrm>
            <a:off x="4854982" y="3737442"/>
            <a:ext cx="1340654" cy="1012575"/>
            <a:chOff x="2950994" y="3552046"/>
            <a:chExt cx="1922058" cy="1430761"/>
          </a:xfrm>
        </p:grpSpPr>
        <p:sp>
          <p:nvSpPr>
            <p:cNvPr id="57" name="Rounded Rectangle 32"/>
            <p:cNvSpPr/>
            <p:nvPr/>
          </p:nvSpPr>
          <p:spPr>
            <a:xfrm>
              <a:off x="2950994" y="3552046"/>
              <a:ext cx="1922058" cy="1430761"/>
            </a:xfrm>
            <a:prstGeom prst="roundRect">
              <a:avLst/>
            </a:prstGeom>
            <a:gradFill rotWithShape="0"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708D8E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8" name="Rounded Rectangle 4"/>
            <p:cNvSpPr/>
            <p:nvPr/>
          </p:nvSpPr>
          <p:spPr>
            <a:xfrm>
              <a:off x="3020838" y="3621891"/>
              <a:ext cx="1782370" cy="1291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27038"/>
            <a:ext cx="838200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6477000"/>
            <a:ext cx="1371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fld id="{A39762D1-A0ED-4F10-8A4D-9CB7D784CF66}" type="slidenum">
              <a:rPr lang="en-US" sz="8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8603" y="324433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62D1-A0ED-4F10-8A4D-9CB7D784CF66}" type="slidenum">
              <a:rPr lang="en-US" sz="1800" smtClean="0">
                <a:latin typeface="Arial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427038"/>
            <a:ext cx="843915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3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7038"/>
            <a:ext cx="8458200" cy="715962"/>
          </a:xfrm>
        </p:spPr>
        <p:txBody>
          <a:bodyPr>
            <a:normAutofit/>
          </a:bodyPr>
          <a:lstStyle>
            <a:lvl1pPr>
              <a:defRPr sz="3200" b="1" u="none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7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17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7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102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3p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3668" y="6047137"/>
            <a:ext cx="1243584" cy="597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427038"/>
            <a:ext cx="8429625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59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6AA245-9959-F34A-ADA3-1DE87970E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152400"/>
          </a:xfrm>
          <a:prstGeom prst="rect">
            <a:avLst/>
          </a:prstGeom>
          <a:gradFill rotWithShape="0">
            <a:gsLst>
              <a:gs pos="5000">
                <a:srgbClr val="FFFFCC"/>
              </a:gs>
              <a:gs pos="50000">
                <a:srgbClr val="009999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CC"/>
            </a:outerShdw>
          </a:effectLst>
        </p:spPr>
        <p:txBody>
          <a:bodyPr lIns="92075" tIns="0" rIns="92075" bIns="0" anchor="b"/>
          <a:lstStyle/>
          <a:p>
            <a:pPr algn="l"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6096000"/>
            <a:ext cx="7239000" cy="1524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9999"/>
              </a:gs>
              <a:gs pos="95000">
                <a:srgbClr val="FF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CC"/>
            </a:outerShdw>
          </a:effectLst>
        </p:spPr>
        <p:txBody>
          <a:bodyPr lIns="92075" tIns="0" rIns="92075" bIns="0" anchor="b"/>
          <a:lstStyle/>
          <a:p>
            <a:pPr algn="l"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975" y="6477000"/>
            <a:ext cx="6705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2011 Atmospheric and Environmental Research (AER). All rights reserved.</a:t>
            </a:r>
            <a:endParaRPr lang="en-US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anuel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d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7088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Large Ensemble Tropical Cyclone Forecasting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040910"/>
            <a:ext cx="6400800" cy="1381125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>
                <a:solidFill>
                  <a:schemeClr val="tx2"/>
                </a:solidFill>
              </a:rPr>
              <a:t>K. Emanuel</a:t>
            </a:r>
            <a:r>
              <a:rPr lang="en-US" sz="4200" baseline="30000" dirty="0" smtClean="0">
                <a:solidFill>
                  <a:schemeClr val="tx2"/>
                </a:solidFill>
              </a:rPr>
              <a:t>1 </a:t>
            </a:r>
            <a:r>
              <a:rPr lang="en-US" sz="4200" dirty="0" smtClean="0">
                <a:solidFill>
                  <a:schemeClr val="tx2"/>
                </a:solidFill>
              </a:rPr>
              <a:t>and Ross N. Hoffman</a:t>
            </a:r>
            <a:r>
              <a:rPr lang="en-US" sz="4200" baseline="30000" dirty="0" smtClean="0">
                <a:solidFill>
                  <a:schemeClr val="tx2"/>
                </a:solidFill>
              </a:rPr>
              <a:t>2</a:t>
            </a:r>
            <a:r>
              <a:rPr lang="en-US" sz="4200" dirty="0" smtClean="0">
                <a:solidFill>
                  <a:schemeClr val="tx2"/>
                </a:solidFill>
              </a:rPr>
              <a:t>, S. Hopsch</a:t>
            </a:r>
            <a:r>
              <a:rPr lang="en-US" sz="4200" baseline="30000" dirty="0" smtClean="0">
                <a:solidFill>
                  <a:schemeClr val="tx2"/>
                </a:solidFill>
              </a:rPr>
              <a:t>2</a:t>
            </a:r>
            <a:r>
              <a:rPr lang="en-US" sz="4200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US" sz="4200" dirty="0" smtClean="0">
                <a:solidFill>
                  <a:schemeClr val="tx2"/>
                </a:solidFill>
              </a:rPr>
              <a:t>D. Gombos</a:t>
            </a:r>
            <a:r>
              <a:rPr lang="en-US" sz="4200" baseline="30000" dirty="0" smtClean="0">
                <a:solidFill>
                  <a:schemeClr val="tx2"/>
                </a:solidFill>
              </a:rPr>
              <a:t>2</a:t>
            </a:r>
            <a:r>
              <a:rPr lang="en-US" sz="4200" dirty="0" smtClean="0">
                <a:solidFill>
                  <a:schemeClr val="tx2"/>
                </a:solidFill>
              </a:rPr>
              <a:t>, and T. Nehrkorn</a:t>
            </a:r>
            <a:r>
              <a:rPr lang="en-US" sz="4200" baseline="30000" dirty="0" smtClean="0">
                <a:solidFill>
                  <a:schemeClr val="tx2"/>
                </a:solidFill>
              </a:rPr>
              <a:t>2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baseline="30000" dirty="0" smtClean="0">
                <a:solidFill>
                  <a:schemeClr val="tx2"/>
                </a:solidFill>
              </a:rPr>
              <a:t>1</a:t>
            </a:r>
            <a:r>
              <a:rPr lang="en-US" sz="3200" dirty="0" smtClean="0">
                <a:solidFill>
                  <a:schemeClr val="tx2"/>
                </a:solidFill>
              </a:rPr>
              <a:t> Massachusetts Institute of Technology</a:t>
            </a:r>
          </a:p>
          <a:p>
            <a:r>
              <a:rPr lang="en-US" sz="3200" baseline="30000" dirty="0" smtClean="0">
                <a:solidFill>
                  <a:schemeClr val="tx2"/>
                </a:solidFill>
              </a:rPr>
              <a:t>2</a:t>
            </a:r>
            <a:r>
              <a:rPr lang="en-US" sz="3200" dirty="0" smtClean="0">
                <a:solidFill>
                  <a:schemeClr val="tx2"/>
                </a:solidFill>
              </a:rPr>
              <a:t> Atmospheric and Environmental Research, Inc.</a:t>
            </a:r>
          </a:p>
          <a:p>
            <a:endParaRPr lang="en-US" sz="3200" baseline="30000" dirty="0" smtClean="0">
              <a:solidFill>
                <a:schemeClr val="tx2"/>
              </a:solidFill>
            </a:endParaRPr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33350"/>
            <a:ext cx="8991600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4838700"/>
            <a:ext cx="7943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kumimoji="1" lang="en-US" sz="1600" b="1" dirty="0" smtClean="0">
                <a:latin typeface="Arial" charset="0"/>
              </a:rPr>
              <a:t/>
            </a:r>
            <a:br>
              <a:rPr kumimoji="1" lang="en-US" sz="1600" b="1" dirty="0" smtClean="0">
                <a:latin typeface="Arial" charset="0"/>
              </a:rPr>
            </a:br>
            <a:r>
              <a:rPr kumimoji="1" lang="en-US" sz="1600" b="1" dirty="0" smtClean="0">
                <a:latin typeface="Arial" charset="0"/>
              </a:rPr>
              <a:t>Tuesday March 1</a:t>
            </a:r>
            <a:r>
              <a:rPr kumimoji="1" lang="en-US" sz="1600" b="1" baseline="30000" dirty="0" smtClean="0">
                <a:latin typeface="Arial" charset="0"/>
              </a:rPr>
              <a:t>st</a:t>
            </a:r>
            <a:r>
              <a:rPr kumimoji="1" lang="en-US" sz="1600" b="1" dirty="0" smtClean="0">
                <a:latin typeface="Arial" charset="0"/>
              </a:rPr>
              <a:t>, 2011</a:t>
            </a:r>
          </a:p>
          <a:p>
            <a:pPr algn="r"/>
            <a:r>
              <a:rPr kumimoji="1" lang="en-US" sz="1600" b="1" dirty="0" smtClean="0">
                <a:latin typeface="Arial" charset="0"/>
              </a:rPr>
              <a:t>Kerry A. Emanuel</a:t>
            </a:r>
            <a:endParaRPr kumimoji="1" lang="en-US" sz="1600" b="1" dirty="0" smtClean="0">
              <a:latin typeface="Arial"/>
              <a:cs typeface="Arial"/>
            </a:endParaRPr>
          </a:p>
          <a:p>
            <a:pPr algn="r"/>
            <a:r>
              <a:rPr kumimoji="1" lang="en-US" sz="1600" b="1" dirty="0" smtClean="0">
                <a:latin typeface="Arial" charset="0"/>
              </a:rPr>
              <a:t>Massachusetts Institute of Technology </a:t>
            </a:r>
            <a:r>
              <a:rPr kumimoji="1" lang="en-US" sz="1600" b="1" dirty="0" smtClean="0">
                <a:solidFill>
                  <a:srgbClr val="0070C0"/>
                </a:solidFill>
                <a:latin typeface="Arial" charset="0"/>
                <a:hlinkClick r:id="rId2"/>
              </a:rPr>
              <a:t>emanuel@mit.edu</a:t>
            </a:r>
            <a:endParaRPr kumimoji="1" lang="en-US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r"/>
            <a:r>
              <a:rPr kumimoji="1" lang="en-US" sz="1600" b="1" dirty="0" smtClean="0">
                <a:latin typeface="Arial" charset="0"/>
              </a:rPr>
              <a:t>  </a:t>
            </a:r>
            <a:endParaRPr kumimoji="1"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ry\Documents\Powerpoint\s06-03emanuel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369" y="474785"/>
            <a:ext cx="5890846" cy="5890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indfield_zoom20kts_36hrs_abdeck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37844" y="651801"/>
            <a:ext cx="7068312" cy="544554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500" dirty="0" smtClean="0"/>
              <a:t>Wind field for one (very good) sample track (T+36 </a:t>
            </a:r>
            <a:r>
              <a:rPr lang="en-US" sz="2500" dirty="0" err="1" smtClean="0"/>
              <a:t>h</a:t>
            </a:r>
            <a:r>
              <a:rPr lang="en-US" sz="2500" dirty="0" smtClean="0"/>
              <a:t>) </a:t>
            </a:r>
            <a:br>
              <a:rPr lang="en-US" sz="2500" dirty="0" smtClean="0"/>
            </a:br>
            <a:r>
              <a:rPr lang="en-US" sz="2500" dirty="0" smtClean="0"/>
              <a:t>NHC Forecast &amp; Best track</a:t>
            </a:r>
            <a:endParaRPr lang="en-US" sz="25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877239" y="5592514"/>
            <a:ext cx="5068600" cy="372322"/>
            <a:chOff x="1877239" y="6348414"/>
            <a:chExt cx="5068600" cy="372322"/>
          </a:xfrm>
        </p:grpSpPr>
        <p:grpSp>
          <p:nvGrpSpPr>
            <p:cNvPr id="3" name="Group 10"/>
            <p:cNvGrpSpPr/>
            <p:nvPr/>
          </p:nvGrpSpPr>
          <p:grpSpPr>
            <a:xfrm>
              <a:off x="1877239" y="6348414"/>
              <a:ext cx="2560290" cy="369332"/>
              <a:chOff x="1877239" y="6348414"/>
              <a:chExt cx="2560290" cy="3693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877239" y="6559176"/>
                <a:ext cx="31911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196353" y="634841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NHC official forecast</a:t>
                </a:r>
                <a:endParaRPr lang="en-US" dirty="0"/>
              </a:p>
            </p:txBody>
          </p:sp>
        </p:grpSp>
        <p:grpSp>
          <p:nvGrpSpPr>
            <p:cNvPr id="4" name="Group 11"/>
            <p:cNvGrpSpPr/>
            <p:nvPr/>
          </p:nvGrpSpPr>
          <p:grpSpPr>
            <a:xfrm>
              <a:off x="4437529" y="6351404"/>
              <a:ext cx="2508310" cy="369332"/>
              <a:chOff x="4651471" y="6351404"/>
              <a:chExt cx="2508310" cy="36933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651471" y="6557588"/>
                <a:ext cx="319114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918605" y="635140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Best track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ry\Documents\Powerpoint\s06-03emanuel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758825"/>
            <a:ext cx="9144001" cy="5340350"/>
            <a:chOff x="0" y="1517650"/>
            <a:chExt cx="9144001" cy="5340350"/>
          </a:xfrm>
        </p:grpSpPr>
        <p:pic>
          <p:nvPicPr>
            <p:cNvPr id="6" name="Picture 5" descr="intensity100_boxplot1000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0" y="1517650"/>
              <a:ext cx="9144001" cy="5340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15620" y="1671538"/>
              <a:ext cx="342838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Gray = downscaled ensemble</a:t>
              </a:r>
            </a:p>
            <a:p>
              <a:r>
                <a:rPr lang="en-US" dirty="0" smtClean="0"/>
                <a:t>based on 100 tracks</a:t>
              </a:r>
            </a:p>
            <a:p>
              <a:r>
                <a:rPr lang="en-US" dirty="0" smtClean="0"/>
                <a:t>          NHC official forecast</a:t>
              </a:r>
            </a:p>
            <a:p>
              <a:r>
                <a:rPr lang="en-US" dirty="0" smtClean="0"/>
                <a:t>          final best track</a:t>
              </a:r>
            </a:p>
            <a:p>
              <a:endParaRPr lang="en-US" dirty="0" smtClean="0"/>
            </a:p>
            <a:p>
              <a:r>
                <a:rPr lang="en-US" dirty="0" err="1" smtClean="0"/>
                <a:t>Boxplot</a:t>
              </a:r>
              <a:r>
                <a:rPr lang="en-US" dirty="0" smtClean="0"/>
                <a:t> based on 1000 tracks</a:t>
              </a:r>
              <a:endParaRPr lang="en-US" dirty="0"/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5879971" y="2448773"/>
              <a:ext cx="319114" cy="255589"/>
              <a:chOff x="5879971" y="3165941"/>
              <a:chExt cx="319114" cy="255589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879971" y="3165941"/>
                <a:ext cx="31911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879971" y="3419942"/>
                <a:ext cx="319114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Intensity forecast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nd_prob_large-ens_Bermuda_2010091812_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86888" y="709321"/>
            <a:ext cx="7133104" cy="5378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68" y="2028945"/>
            <a:ext cx="16918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size:</a:t>
            </a:r>
          </a:p>
          <a:p>
            <a:r>
              <a:rPr lang="en-US" dirty="0" smtClean="0"/>
              <a:t>1000 tracks</a:t>
            </a:r>
          </a:p>
          <a:p>
            <a:endParaRPr lang="en-US" dirty="0" smtClean="0"/>
          </a:p>
          <a:p>
            <a:r>
              <a:rPr lang="en-US" dirty="0" smtClean="0"/>
              <a:t>Observed at airport (TXKF):</a:t>
            </a:r>
          </a:p>
          <a:p>
            <a:r>
              <a:rPr lang="en-US" dirty="0" smtClean="0"/>
              <a:t>59kts </a:t>
            </a:r>
          </a:p>
          <a:p>
            <a:r>
              <a:rPr lang="en-US" dirty="0" smtClean="0"/>
              <a:t>(81kts gusts)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Wind exceedence probabilities for Bermuda (32.4N, 64.7W)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mw_50percentile_abdeck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40795" y="1032383"/>
            <a:ext cx="6662410" cy="479323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50 % peak wind exceedence (knots)</a:t>
            </a:r>
            <a:endParaRPr lang="en-US" sz="28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877239" y="5592514"/>
            <a:ext cx="5068600" cy="372322"/>
            <a:chOff x="1877239" y="6348414"/>
            <a:chExt cx="5068600" cy="372322"/>
          </a:xfrm>
        </p:grpSpPr>
        <p:grpSp>
          <p:nvGrpSpPr>
            <p:cNvPr id="3" name="Group 10"/>
            <p:cNvGrpSpPr/>
            <p:nvPr/>
          </p:nvGrpSpPr>
          <p:grpSpPr>
            <a:xfrm>
              <a:off x="1877239" y="6348414"/>
              <a:ext cx="2560290" cy="369332"/>
              <a:chOff x="1877239" y="6348414"/>
              <a:chExt cx="2560290" cy="36933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877239" y="6559176"/>
                <a:ext cx="31911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196353" y="634841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NHC official forecast</a:t>
                </a:r>
                <a:endParaRPr lang="en-US" dirty="0"/>
              </a:p>
            </p:txBody>
          </p:sp>
        </p:grpSp>
        <p:grpSp>
          <p:nvGrpSpPr>
            <p:cNvPr id="4" name="Group 11"/>
            <p:cNvGrpSpPr/>
            <p:nvPr/>
          </p:nvGrpSpPr>
          <p:grpSpPr>
            <a:xfrm>
              <a:off x="4437529" y="6351404"/>
              <a:ext cx="2508310" cy="369332"/>
              <a:chOff x="4651471" y="6351404"/>
              <a:chExt cx="2508310" cy="36933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651471" y="6557588"/>
                <a:ext cx="319114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918605" y="635140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Best track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mw_75percentile_abdeck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0795" y="1032383"/>
            <a:ext cx="6662410" cy="479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75 % peak wind exceedence (knots)</a:t>
            </a:r>
            <a:endParaRPr lang="en-US" sz="2800" dirty="0"/>
          </a:p>
        </p:txBody>
      </p:sp>
      <p:grpSp>
        <p:nvGrpSpPr>
          <p:cNvPr id="3" name="Group 12"/>
          <p:cNvGrpSpPr/>
          <p:nvPr/>
        </p:nvGrpSpPr>
        <p:grpSpPr>
          <a:xfrm>
            <a:off x="1877239" y="5592514"/>
            <a:ext cx="5068600" cy="372322"/>
            <a:chOff x="1877239" y="6348414"/>
            <a:chExt cx="5068600" cy="372322"/>
          </a:xfrm>
        </p:grpSpPr>
        <p:grpSp>
          <p:nvGrpSpPr>
            <p:cNvPr id="4" name="Group 10"/>
            <p:cNvGrpSpPr/>
            <p:nvPr/>
          </p:nvGrpSpPr>
          <p:grpSpPr>
            <a:xfrm>
              <a:off x="1877239" y="6348414"/>
              <a:ext cx="2560290" cy="369332"/>
              <a:chOff x="1877239" y="6348414"/>
              <a:chExt cx="2560290" cy="3693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877239" y="6559176"/>
                <a:ext cx="31911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196353" y="634841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NHC official forecast</a:t>
                </a:r>
                <a:endParaRPr lang="en-US" dirty="0"/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4437529" y="6351404"/>
              <a:ext cx="2508310" cy="369332"/>
              <a:chOff x="4651471" y="6351404"/>
              <a:chExt cx="2508310" cy="3693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651471" y="6557588"/>
                <a:ext cx="319114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4918605" y="635140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Best track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mw_90percentile_abdeck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0795" y="1032383"/>
            <a:ext cx="6662410" cy="479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90 % peak wind exceedence (knots)</a:t>
            </a:r>
            <a:endParaRPr lang="en-US" sz="2800" dirty="0"/>
          </a:p>
        </p:txBody>
      </p:sp>
      <p:grpSp>
        <p:nvGrpSpPr>
          <p:cNvPr id="3" name="Group 12"/>
          <p:cNvGrpSpPr/>
          <p:nvPr/>
        </p:nvGrpSpPr>
        <p:grpSpPr>
          <a:xfrm>
            <a:off x="1877239" y="5592514"/>
            <a:ext cx="5068600" cy="372322"/>
            <a:chOff x="1877239" y="6348414"/>
            <a:chExt cx="5068600" cy="372322"/>
          </a:xfrm>
        </p:grpSpPr>
        <p:grpSp>
          <p:nvGrpSpPr>
            <p:cNvPr id="4" name="Group 10"/>
            <p:cNvGrpSpPr/>
            <p:nvPr/>
          </p:nvGrpSpPr>
          <p:grpSpPr>
            <a:xfrm>
              <a:off x="1877239" y="6348414"/>
              <a:ext cx="2560290" cy="369332"/>
              <a:chOff x="1877239" y="6348414"/>
              <a:chExt cx="2560290" cy="3693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877239" y="6559176"/>
                <a:ext cx="31911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196353" y="634841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NHC official forecast</a:t>
                </a:r>
                <a:endParaRPr lang="en-US" dirty="0"/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4437529" y="6351404"/>
              <a:ext cx="2508310" cy="369332"/>
              <a:chOff x="4651471" y="6351404"/>
              <a:chExt cx="2508310" cy="3693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651471" y="6557588"/>
                <a:ext cx="319114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4918605" y="6351404"/>
                <a:ext cx="2241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Best track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Capability to generate hundreds or thousands of TC intensity forecasts for individual storms.</a:t>
            </a:r>
          </a:p>
          <a:p>
            <a:r>
              <a:rPr lang="en-US" dirty="0" smtClean="0"/>
              <a:t>Must develop efficient methods to communicate the results for:</a:t>
            </a:r>
          </a:p>
          <a:p>
            <a:pPr lvl="1"/>
            <a:r>
              <a:rPr lang="en-US" dirty="0" smtClean="0"/>
              <a:t>Ease of understanding, and</a:t>
            </a:r>
          </a:p>
          <a:p>
            <a:pPr lvl="1"/>
            <a:r>
              <a:rPr lang="en-US" dirty="0" smtClean="0"/>
              <a:t>For use in decision-making.</a:t>
            </a:r>
          </a:p>
          <a:p>
            <a:r>
              <a:rPr lang="en-US" dirty="0" smtClean="0"/>
              <a:t>Problem in communicating uncertainty in many dimensions; both the</a:t>
            </a:r>
          </a:p>
          <a:p>
            <a:pPr lvl="1"/>
            <a:r>
              <a:rPr lang="en-US" dirty="0" smtClean="0"/>
              <a:t>Probabilistic forecasts, and the</a:t>
            </a:r>
          </a:p>
          <a:p>
            <a:pPr lvl="1"/>
            <a:r>
              <a:rPr lang="en-US" dirty="0" smtClean="0"/>
              <a:t>Skill metrics of these forecasts.</a:t>
            </a:r>
          </a:p>
          <a:p>
            <a:r>
              <a:rPr lang="en-US" dirty="0" smtClean="0"/>
              <a:t>Many potential approaches.</a:t>
            </a:r>
          </a:p>
          <a:p>
            <a:pPr lvl="1"/>
            <a:r>
              <a:rPr lang="en-US" dirty="0" smtClean="0"/>
              <a:t>Methods shown are just a start, and were restricted to non-interactive images or animations.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ECMWF global 51-member ensemble</a:t>
            </a:r>
          </a:p>
          <a:p>
            <a:r>
              <a:rPr lang="en-US" dirty="0" smtClean="0"/>
              <a:t>Calculate ensemble mean TC track velocity vectors and covariances among them</a:t>
            </a:r>
          </a:p>
          <a:p>
            <a:r>
              <a:rPr lang="en-US" dirty="0" smtClean="0"/>
              <a:t>Calculate mean and covariances among global wind components at 250 and 850 hPa</a:t>
            </a:r>
          </a:p>
          <a:p>
            <a:r>
              <a:rPr lang="en-US" dirty="0" smtClean="0"/>
              <a:t>Synthesize track velocity vectors, using track velocity vectors at early lead times giving way to beta-and-advection model at long lead times</a:t>
            </a:r>
          </a:p>
          <a:p>
            <a:r>
              <a:rPr lang="en-US" dirty="0" smtClean="0"/>
              <a:t>Run CHIPS model along each track</a:t>
            </a:r>
          </a:p>
          <a:p>
            <a:r>
              <a:rPr lang="en-US" dirty="0" smtClean="0"/>
              <a:t>Easy and fast to generate thousands of tracks in real time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ECMWF Deterministic and Ensemble forecasts (51 ensemble members at 00 and 12 UTC)</a:t>
            </a:r>
          </a:p>
          <a:p>
            <a:pPr>
              <a:buFont typeface="Arial"/>
              <a:buChar char="•"/>
            </a:pPr>
            <a:r>
              <a:rPr lang="en-US" dirty="0" smtClean="0"/>
              <a:t>Track data from all ensemble members</a:t>
            </a:r>
          </a:p>
          <a:p>
            <a:pPr>
              <a:buFont typeface="Arial"/>
              <a:buChar char="•"/>
            </a:pPr>
            <a:r>
              <a:rPr lang="en-US" dirty="0" smtClean="0"/>
              <a:t>Spatial resolution: 2° latitude/longitude grid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17 vertical levels from deterministic forecast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850 and 250 </a:t>
            </a:r>
            <a:r>
              <a:rPr lang="en-US" dirty="0" err="1" smtClean="0"/>
              <a:t>hPa</a:t>
            </a:r>
            <a:r>
              <a:rPr lang="en-US" dirty="0" smtClean="0"/>
              <a:t> winds from the ensemble forecasts</a:t>
            </a:r>
          </a:p>
          <a:p>
            <a:pPr>
              <a:buFont typeface="Arial"/>
              <a:buChar char="•"/>
            </a:pPr>
            <a:r>
              <a:rPr lang="en-US" dirty="0" smtClean="0"/>
              <a:t>Temporal resolution: 12 hourly time steps</a:t>
            </a:r>
          </a:p>
          <a:p>
            <a:pPr>
              <a:buFont typeface="Arial"/>
              <a:buChar char="•"/>
            </a:pPr>
            <a:r>
              <a:rPr lang="en-US" dirty="0" smtClean="0"/>
              <a:t>Filter ECMWF wind fields to remove model TCs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167" y="1031177"/>
            <a:ext cx="828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	unfiltered relative vorticity</a:t>
            </a:r>
          </a:p>
        </p:txBody>
      </p:sp>
      <p:pic>
        <p:nvPicPr>
          <p:cNvPr id="7" name="Picture 6" descr="vor850_full_ensmean_2010091812_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00" y="1431914"/>
            <a:ext cx="5509024" cy="4651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6319" y="3383160"/>
            <a:ext cx="1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Julia (AL 12)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8242" y="3999770"/>
            <a:ext cx="1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Igor (AL 11)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Relative </a:t>
            </a:r>
            <a:r>
              <a:rPr lang="en-US" sz="2800" dirty="0" err="1" smtClean="0"/>
              <a:t>Vorticity</a:t>
            </a:r>
            <a:r>
              <a:rPr lang="en-US" sz="2800" dirty="0" smtClean="0"/>
              <a:t> Igor (AL11), 2010 09 18 12 GMT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or850_filtered_ensmean_2010091812_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52" y="1450727"/>
            <a:ext cx="5415193" cy="45566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</a:t>
            </a:r>
            <a:r>
              <a:rPr lang="en-US" sz="2800" dirty="0" err="1" smtClean="0"/>
              <a:t>vorticity</a:t>
            </a:r>
            <a:r>
              <a:rPr lang="en-US" sz="2800" dirty="0" smtClean="0"/>
              <a:t> surgery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2167" y="1031177"/>
            <a:ext cx="828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	filtered relative vorticity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15" y="840639"/>
            <a:ext cx="7643447" cy="601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175" y="124677"/>
            <a:ext cx="8429625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 Hurricane Igor, 2010 09 17 12 GMT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05" y="807687"/>
            <a:ext cx="7611125" cy="59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175" y="236712"/>
            <a:ext cx="8429625" cy="570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With Best Track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13207"/>
            <a:ext cx="8429625" cy="5432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With NHC Forecast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23" y="829168"/>
            <a:ext cx="7658015" cy="602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6803"/>
            <a:ext cx="8429625" cy="4404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With ECMWF Track Ensembles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37" y="803723"/>
            <a:ext cx="7690339" cy="605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 Deck - template 1.18.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4761</TotalTime>
  <Words>612</Words>
  <Application>Microsoft Office PowerPoint</Application>
  <PresentationFormat>On-screen Show (4:3)</PresentationFormat>
  <Paragraphs>83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AER Deck - template 1.18.2011</vt:lpstr>
      <vt:lpstr>Large Ensemble Tropical Cyclone Forecasting</vt:lpstr>
      <vt:lpstr>Technique</vt:lpstr>
      <vt:lpstr>Data</vt:lpstr>
      <vt:lpstr>Relative Vorticity Igor (AL11), 2010 09 18 12 GMT</vt:lpstr>
      <vt:lpstr>After vorticity surgery</vt:lpstr>
      <vt:lpstr>Example:  Hurricane Igor, 2010 09 17 12 GMT</vt:lpstr>
      <vt:lpstr>With Best Track</vt:lpstr>
      <vt:lpstr>With NHC Forecast</vt:lpstr>
      <vt:lpstr>With ECMWF Track Ensembles</vt:lpstr>
      <vt:lpstr>Slide 10</vt:lpstr>
      <vt:lpstr>Wind field for one (very good) sample track (T+36 h)  NHC Forecast &amp; Best track</vt:lpstr>
      <vt:lpstr>Slide 12</vt:lpstr>
      <vt:lpstr>Intensity forecast</vt:lpstr>
      <vt:lpstr>Wind exceedence probabilities for Bermuda (32.4N, 64.7W)</vt:lpstr>
      <vt:lpstr>50 % peak wind exceedence (knots)</vt:lpstr>
      <vt:lpstr>75 % peak wind exceedence (knots)</vt:lpstr>
      <vt:lpstr>90 % peak wind exceedence (knots)</vt:lpstr>
      <vt:lpstr>Discussion</vt:lpstr>
    </vt:vector>
  </TitlesOfParts>
  <Company>AER,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ensemble tropical cyclone forecasting</dc:title>
  <dc:creator>Susanna Hopsch</dc:creator>
  <cp:lastModifiedBy>Kerry Emanuel</cp:lastModifiedBy>
  <cp:revision>70</cp:revision>
  <cp:lastPrinted>2011-01-07T20:57:30Z</cp:lastPrinted>
  <dcterms:created xsi:type="dcterms:W3CDTF">2011-01-23T12:40:01Z</dcterms:created>
  <dcterms:modified xsi:type="dcterms:W3CDTF">2011-02-22T01:58:32Z</dcterms:modified>
</cp:coreProperties>
</file>