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1" r:id="rId2"/>
    <p:sldId id="312" r:id="rId3"/>
    <p:sldId id="317" r:id="rId4"/>
    <p:sldId id="284" r:id="rId5"/>
    <p:sldId id="286" r:id="rId6"/>
    <p:sldId id="287" r:id="rId7"/>
    <p:sldId id="304" r:id="rId8"/>
    <p:sldId id="289" r:id="rId9"/>
    <p:sldId id="290" r:id="rId10"/>
    <p:sldId id="300" r:id="rId11"/>
    <p:sldId id="301" r:id="rId12"/>
    <p:sldId id="291" r:id="rId13"/>
    <p:sldId id="313" r:id="rId14"/>
    <p:sldId id="296" r:id="rId15"/>
    <p:sldId id="276" r:id="rId16"/>
    <p:sldId id="314" r:id="rId17"/>
    <p:sldId id="298" r:id="rId18"/>
    <p:sldId id="315" r:id="rId19"/>
    <p:sldId id="316" r:id="rId20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pPr>
              <a:defRPr/>
            </a:pPr>
            <a:fld id="{B069E354-E2F9-4309-945D-10B242CC8FC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pPr>
              <a:defRPr/>
            </a:pPr>
            <a:fld id="{FEE28708-BE44-41A5-9681-E2FAE60D0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A4CC94-3DB0-43EA-8031-A2CF3918CE7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D84A7E-7559-4263-A273-36E2B9849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D4EB-7BB4-4462-A78B-93663FF7662F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B003-E276-45E1-88D9-F6EC0273C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1A66-2FAA-4AAD-8168-EABA6D39C4A8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F6D5-5C04-47AE-8C28-EA210602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7D4C-5281-4388-9786-29AD1C1299F0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3782-8A05-4357-AAA6-9525DF68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7ADE-DEFE-4956-B26F-1AA3EEF9D0DA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55FB-A13B-488B-B638-56829CE05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C578-A6E0-4EE6-B82E-59F634923A9B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0B56-80D4-400C-877C-8CFC4DB21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EFF7-EBA1-408C-A5B0-A95D7D960B17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A06-90B8-4F2F-96AD-97135FE8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37E6-FAEC-4F6F-9645-CED6BDB8D49D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ED1E-6A49-4FFF-B865-EAD9BB40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AD70-283F-4F36-93D8-79B060F629BA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B136-D8FA-42A2-9F5D-CC4566D3E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843E-7F20-4545-942E-9CA67180208A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CF7F-8713-433D-A5CF-BD4C4E6E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26EA-4E50-4C5E-A97C-95009647BB6B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EB1C-3680-4062-A66A-C2AF8460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6CF0-4266-44E5-A1DD-95ABE3744078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0591-CA87-41CC-A90B-7B1A4EBB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EA643-D6EA-48B3-96E5-BF1FCB30F16E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0F1FF-6597-4E5D-B016-0540D3AF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524000"/>
          </a:xfrm>
          <a:solidFill>
            <a:srgbClr val="FFFF99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800" b="1" smtClean="0"/>
              <a:t>2011 operational </a:t>
            </a:r>
            <a:br>
              <a:rPr lang="en-US" sz="4800" b="1" smtClean="0"/>
            </a:br>
            <a:r>
              <a:rPr lang="en-US" sz="4800" b="1" smtClean="0"/>
              <a:t>HWRF model upgrades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981200" y="3429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EMC/NCEP/NWS/NOAA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33400" y="48006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Young C. Kwon, V. Tallapragada, R. Tuleya, Q. Liu, K. Yeh*, S. Gopal*, Z. Zhang, S. Trahan and J. O’connor  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*: HRD/AOML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R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096000" y="4191000"/>
            <a:ext cx="2590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New convection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400800" y="228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CC33"/>
                </a:solidFill>
              </a:rPr>
              <a:t>baseline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5257800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Track improved significantly with new GFS convection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R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066800" y="4495800"/>
            <a:ext cx="5410200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However, intensity is too weak with new convection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248400" y="3886200"/>
            <a:ext cx="2590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New convection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762000" y="3048000"/>
            <a:ext cx="815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4A7B5B-1A2D-4775-941B-F6A90E18587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2" name="Picture 2" descr="EARL_2010082512_Vmax_mult06_1_HIN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61950"/>
            <a:ext cx="79343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886200" y="8382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New init +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5791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New init with GFS convection show large negative bias : increase of 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9E3C28-ABD0-4908-B6A5-F17EB1598AA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6626" name="Picture 4" descr="calcdch_znt2znot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009650"/>
            <a:ext cx="5448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4"/>
          <p:cNvSpPr>
            <a:spLocks noChangeShapeType="1"/>
          </p:cNvSpPr>
          <p:nvPr/>
        </p:nvSpPr>
        <p:spPr bwMode="auto">
          <a:xfrm flipH="1" flipV="1">
            <a:off x="4724400" y="36576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334000" y="3505200"/>
            <a:ext cx="21336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New Ch for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5" descr="TEST_HR20_H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HR28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943600" y="2286000"/>
            <a:ext cx="144780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4534F-369A-4088-9EEC-F1EE104D0A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8674" name="Picture 2" descr="TEST.intensity-bi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6324600" y="3124200"/>
            <a:ext cx="533400" cy="762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638800" y="3810000"/>
            <a:ext cx="15240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New Ch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3276600" y="3505200"/>
            <a:ext cx="3810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2133600" cy="5191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Original Ch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762000" y="3048000"/>
            <a:ext cx="815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TEST_AT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TEST_A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188" y="0"/>
            <a:ext cx="43418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TEST_AT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0450"/>
            <a:ext cx="43418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TEST_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2188" y="3600450"/>
            <a:ext cx="43418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2514600" y="1143000"/>
            <a:ext cx="13716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BASELINE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971800" y="2362200"/>
            <a:ext cx="914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HR28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200400" y="14478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 flipV="1">
            <a:off x="3505200" y="2057400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38100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114800" y="1371600"/>
            <a:ext cx="1676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~ 35% improvement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752600" y="152400"/>
            <a:ext cx="9906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Earl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6248400" y="152400"/>
            <a:ext cx="15240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Richard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1600200" y="3657600"/>
            <a:ext cx="15240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Tomas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477000" y="3581400"/>
            <a:ext cx="11430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Celia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5486400" y="4648200"/>
            <a:ext cx="12954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Track degraded</a:t>
            </a: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 flipV="1">
            <a:off x="8382000" y="4800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al07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685800" y="533400"/>
            <a:ext cx="17526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Earl:082600</a:t>
            </a:r>
          </a:p>
        </p:txBody>
      </p:sp>
      <p:pic>
        <p:nvPicPr>
          <p:cNvPr id="30723" name="Picture 11" descr="al07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6528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6477000" y="381000"/>
            <a:ext cx="17526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Earl:082800</a:t>
            </a:r>
          </a:p>
        </p:txBody>
      </p:sp>
      <p:sp>
        <p:nvSpPr>
          <p:cNvPr id="30725" name="Text Box 19"/>
          <p:cNvSpPr txBox="1">
            <a:spLocks noChangeArrowheads="1"/>
          </p:cNvSpPr>
          <p:nvPr/>
        </p:nvSpPr>
        <p:spPr bwMode="auto">
          <a:xfrm>
            <a:off x="3048000" y="838200"/>
            <a:ext cx="1828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Red:baseline</a:t>
            </a:r>
          </a:p>
        </p:txBody>
      </p:sp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3048000" y="1219200"/>
            <a:ext cx="2438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Blue:2011 HWRF</a:t>
            </a:r>
          </a:p>
        </p:txBody>
      </p:sp>
      <p:pic>
        <p:nvPicPr>
          <p:cNvPr id="31756" name="Picture 3" descr="ep042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419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1828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Celia:062000</a:t>
            </a:r>
          </a:p>
        </p:txBody>
      </p:sp>
      <p:pic>
        <p:nvPicPr>
          <p:cNvPr id="31758" name="Picture 5" descr="ep042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441700"/>
            <a:ext cx="441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Text Box 10"/>
          <p:cNvSpPr txBox="1">
            <a:spLocks noChangeArrowheads="1"/>
          </p:cNvSpPr>
          <p:nvPr/>
        </p:nvSpPr>
        <p:spPr bwMode="auto">
          <a:xfrm>
            <a:off x="5257800" y="3810000"/>
            <a:ext cx="1828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Celia:062112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TEST_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7" descr="track-err-CELIA-04E-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3657600" y="1371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HR28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7924800" y="4572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H211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ep-intensity-e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7550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ep-track-e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atl-intensity-e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track-er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0"/>
            <a:ext cx="45704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4384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Red:H211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438400" y="2438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66"/>
                </a:solidFill>
              </a:rPr>
              <a:t>Purple:2010 opr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Use WRF-NMM3.2 </a:t>
            </a:r>
            <a:r>
              <a:rPr lang="en-US" b="1" smtClean="0">
                <a:solidFill>
                  <a:schemeClr val="tx2"/>
                </a:solidFill>
              </a:rPr>
              <a:t>dynamic core</a:t>
            </a:r>
            <a:r>
              <a:rPr lang="en-US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Upgrade the </a:t>
            </a:r>
            <a:r>
              <a:rPr lang="en-US" b="1" smtClean="0">
                <a:solidFill>
                  <a:schemeClr val="tx2"/>
                </a:solidFill>
              </a:rPr>
              <a:t>vortex initialization</a:t>
            </a:r>
            <a:r>
              <a:rPr lang="en-US" smtClean="0"/>
              <a:t> scheme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Upgrades of Simplified Arakawa-Schubert (SAS) </a:t>
            </a:r>
            <a:r>
              <a:rPr lang="en-US" b="1" smtClean="0">
                <a:solidFill>
                  <a:schemeClr val="tx2"/>
                </a:solidFill>
              </a:rPr>
              <a:t>deep convection scheme</a:t>
            </a:r>
            <a:r>
              <a:rPr lang="en-US" smtClean="0"/>
              <a:t> to 2010 GFS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Modified air-sea </a:t>
            </a:r>
            <a:r>
              <a:rPr lang="en-US" b="1" smtClean="0">
                <a:solidFill>
                  <a:schemeClr val="tx2"/>
                </a:solidFill>
              </a:rPr>
              <a:t>enthalpy exchange coefficient (Ch)</a:t>
            </a:r>
            <a:r>
              <a:rPr lang="en-US" smtClean="0"/>
              <a:t> at high wind speeds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Several bug-fixes in radiation and Micro-physics scheme</a:t>
            </a:r>
            <a:endParaRPr lang="en-US" sz="2800" b="1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2A0A7C-C9D3-4099-BE09-76A4549820D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153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Main components of 2011 upgrades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solidFill>
            <a:srgbClr val="FFFF99"/>
          </a:solidFill>
        </p:spPr>
        <p:txBody>
          <a:bodyPr/>
          <a:lstStyle/>
          <a:p>
            <a:r>
              <a:rPr lang="en-US" b="1" smtClean="0"/>
              <a:t>Experiments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►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HR20</a:t>
            </a:r>
            <a:r>
              <a:rPr lang="en-US" sz="2800" b="1" smtClean="0"/>
              <a:t>:  Baseline HWRFV3.2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►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0000"/>
                </a:solidFill>
              </a:rPr>
              <a:t>HR21</a:t>
            </a:r>
            <a:r>
              <a:rPr lang="en-US" sz="2800" b="1" smtClean="0"/>
              <a:t>:  HR20 + New GFS deep convection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►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0000"/>
                </a:solidFill>
              </a:rPr>
              <a:t>HRDI</a:t>
            </a:r>
            <a:r>
              <a:rPr lang="en-US" sz="2800" b="1" smtClean="0"/>
              <a:t>:  New Vortex initialization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►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0000"/>
                </a:solidFill>
              </a:rPr>
              <a:t>HR28</a:t>
            </a:r>
            <a:r>
              <a:rPr lang="en-US" sz="2800" b="1" smtClean="0"/>
              <a:t>:  New Init + New SFC + New deep convection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►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0000"/>
                </a:solidFill>
              </a:rPr>
              <a:t>H211</a:t>
            </a:r>
            <a:r>
              <a:rPr lang="en-US" sz="2800" b="1" smtClean="0"/>
              <a:t>:  GFS convection + New SFC + New init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smtClean="0"/>
              <a:t>                + bug fixes + new 2011 GFS :: To be run soon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solidFill>
            <a:srgbClr val="FFFF99"/>
          </a:solidFill>
        </p:spPr>
        <p:txBody>
          <a:bodyPr/>
          <a:lstStyle/>
          <a:p>
            <a:r>
              <a:rPr lang="en-US" b="1" smtClean="0"/>
              <a:t>Modified initialization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b="1" smtClean="0"/>
              <a:t>Vortex size correction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     </a:t>
            </a:r>
            <a:r>
              <a:rPr lang="en-US" sz="2400" smtClean="0">
                <a:solidFill>
                  <a:schemeClr val="tx2"/>
                </a:solidFill>
              </a:rPr>
              <a:t>- Instead of matching only RMW but also matching outer radii such as ROCI or R34kt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2"/>
            </a:pPr>
            <a:r>
              <a:rPr lang="en-US" sz="2800" b="1" smtClean="0"/>
              <a:t>Less use of the composite storms for weak storms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tx2"/>
                </a:solidFill>
              </a:rPr>
              <a:t>      - Preventing the rapid spin-up of weak storms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3"/>
            </a:pPr>
            <a:r>
              <a:rPr lang="en-US" sz="2800" b="1" smtClean="0"/>
              <a:t>Matching the maximum 10m wind speed but not forcing the minimum SLP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tx2"/>
                </a:solidFill>
              </a:rPr>
              <a:t>     - With more balanced vortex, rapid spin-down of  strong storm is much reduced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</a:rPr>
              <a:t>* Modified initialization significantly improve the intensity skill of HWRF model (especially 0-48hr)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nten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696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Line 3"/>
          <p:cNvSpPr>
            <a:spLocks noChangeShapeType="1"/>
          </p:cNvSpPr>
          <p:nvPr/>
        </p:nvSpPr>
        <p:spPr bwMode="auto">
          <a:xfrm flipV="1">
            <a:off x="4800600" y="18288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191000" y="2286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New INIT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810000" y="1524000"/>
            <a:ext cx="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3528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Baseline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0" y="1219200"/>
            <a:ext cx="2286000" cy="1314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Modified initialization improves the intensity skill over 20% at the early time (0-48hr)</a:t>
            </a:r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3352800" y="1295400"/>
            <a:ext cx="24384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ARL_2010082512_Vmax_mult06_1_HWR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61950"/>
            <a:ext cx="79343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2133600" y="3276600"/>
            <a:ext cx="23622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2438400" y="2819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22098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Initial spin-up for weak storms</a:t>
            </a:r>
          </a:p>
        </p:txBody>
      </p:sp>
      <p:pic>
        <p:nvPicPr>
          <p:cNvPr id="20486" name="Picture 2" descr="EARL_2010082512_Vmax_mult06_1_HRD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361950"/>
            <a:ext cx="79343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4114800" y="7620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New initialization</a:t>
            </a:r>
          </a:p>
        </p:txBody>
      </p:sp>
      <p:sp>
        <p:nvSpPr>
          <p:cNvPr id="20488" name="Oval 5"/>
          <p:cNvSpPr>
            <a:spLocks noChangeArrowheads="1"/>
          </p:cNvSpPr>
          <p:nvPr/>
        </p:nvSpPr>
        <p:spPr bwMode="auto">
          <a:xfrm>
            <a:off x="2133600" y="3276600"/>
            <a:ext cx="2133600" cy="1524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2667000" y="27432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27432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Much reduced spin-up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89" grpId="0" animBg="1"/>
      <p:bldP spid="204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gor-intensity-hw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7313"/>
            <a:ext cx="8763000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22098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Initial spin-down for strong storms</a:t>
            </a:r>
          </a:p>
        </p:txBody>
      </p:sp>
      <p:sp>
        <p:nvSpPr>
          <p:cNvPr id="20483" name="Oval 7"/>
          <p:cNvSpPr>
            <a:spLocks noChangeArrowheads="1"/>
          </p:cNvSpPr>
          <p:nvPr/>
        </p:nvSpPr>
        <p:spPr bwMode="auto">
          <a:xfrm>
            <a:off x="2743200" y="1524000"/>
            <a:ext cx="25908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5" descr="igor-intensity-hr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4788"/>
            <a:ext cx="8610600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505200" y="990600"/>
            <a:ext cx="2362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New initialization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743200" y="1524000"/>
            <a:ext cx="25908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32766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Much reduced spin-down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524000" y="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  <a:cs typeface="Arial" charset="0"/>
              </a:rPr>
              <a:t>IGOR 2010091300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13E992-A4D2-4526-92E3-BADD5242F73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2057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HR20: PARENT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657600" y="457200"/>
            <a:ext cx="2057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HRDI: PARENT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629400" y="457200"/>
            <a:ext cx="2057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GFDL: PARENT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62000" y="3352800"/>
            <a:ext cx="1676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HR20: NEST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810000" y="3352800"/>
            <a:ext cx="1676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HRDI: NEST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6781800" y="3352800"/>
            <a:ext cx="1676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GFDL: NEST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5794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Major changes in deep convection scheme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229600" cy="4906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Times New Roman" pitchFamily="18" charset="0"/>
              </a:rPr>
              <a:t>Random cloud top is replaced by a single deep cloud. In sub-cloud layer, entrainment rate is given to be inversely proportional to height and the detrainment rate is set to be a constant as entrainment rate at the cloud base. Above cloud base, an organized entrainment is added, which is a function of environmental relative humidity.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Times New Roman" pitchFamily="18" charset="0"/>
              </a:rPr>
              <a:t>Convective overshoot is parameterized in terms of the cloud work function (CWF) (negative energy above neutral buoyancy level is set to be 10% of the CWF).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latin typeface="Times New Roman" pitchFamily="18" charset="0"/>
              </a:rPr>
              <a:t>Maximum cloud base mass flux [currently 0.1 kg/(m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s)] is defined for the local Courant-Friedrichs-Lewy (CFL) criterion to be satisfied, but less than 0.5 kg/(m</a:t>
            </a:r>
            <a:r>
              <a:rPr lang="en-US" sz="2000" baseline="30000"/>
              <a:t>2</a:t>
            </a:r>
            <a:r>
              <a:rPr lang="en-US" sz="2000">
                <a:latin typeface="Times New Roman" pitchFamily="18" charset="0"/>
              </a:rPr>
              <a:t>s).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4. </a:t>
            </a:r>
            <a:r>
              <a:rPr lang="en-US" sz="2000">
                <a:latin typeface="Times New Roman" pitchFamily="18" charset="0"/>
              </a:rPr>
              <a:t>The effect of convection-induced pressure gradient force on cumulus momentum transport is included, which reduce the convective momentum mixing.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434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2011 operational  HWRF model upgrades</vt:lpstr>
      <vt:lpstr>Slide 2</vt:lpstr>
      <vt:lpstr>Experiments</vt:lpstr>
      <vt:lpstr>Modified initialization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physics test in HWRF Model</dc:title>
  <dc:creator>admin</dc:creator>
  <cp:lastModifiedBy>ykwon</cp:lastModifiedBy>
  <cp:revision>119</cp:revision>
  <dcterms:created xsi:type="dcterms:W3CDTF">2011-02-02T13:52:37Z</dcterms:created>
  <dcterms:modified xsi:type="dcterms:W3CDTF">2011-03-01T13:46:55Z</dcterms:modified>
</cp:coreProperties>
</file>