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316" r:id="rId3"/>
    <p:sldId id="337" r:id="rId4"/>
    <p:sldId id="322" r:id="rId5"/>
    <p:sldId id="312" r:id="rId6"/>
    <p:sldId id="330" r:id="rId7"/>
    <p:sldId id="342" r:id="rId8"/>
    <p:sldId id="326" r:id="rId9"/>
    <p:sldId id="338" r:id="rId10"/>
    <p:sldId id="336" r:id="rId11"/>
    <p:sldId id="341" r:id="rId12"/>
    <p:sldId id="332" r:id="rId13"/>
    <p:sldId id="320" r:id="rId14"/>
    <p:sldId id="31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661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496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649AD-6137-FB41-BAF8-500E55EA525E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582D9-B950-8546-9673-F302D66CB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19CA5-4AA5-5045-AF01-A5CD748A8625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3E3E6-EB16-7C4B-A36D-D14528CE6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52DDD-BCF7-D34C-A9FD-EE87F2F1F2FD}" type="slidenum">
              <a:rPr lang="en-US"/>
              <a:pPr/>
              <a:t>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083EBE-88CC-E849-A4B7-DF8021CB306A}" type="slidenum">
              <a:rPr lang="en-US"/>
              <a:pPr/>
              <a:t>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Increased sampling of storm temporally needed to capture RI and other events</a:t>
            </a:r>
          </a:p>
          <a:p>
            <a:pPr eaLnBrk="1" hangingPunct="1"/>
            <a:r>
              <a:rPr lang="en-US" smtClean="0"/>
              <a:t>Fills gaps in coverage from orbiting satellites.</a:t>
            </a:r>
          </a:p>
          <a:p>
            <a:pPr eaLnBrk="1" hangingPunct="1"/>
            <a:r>
              <a:rPr lang="en-US" smtClean="0"/>
              <a:t>Global Hawk new plane for science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9E817-9D53-6948-932E-030761C42EDE}" type="slidenum">
              <a:rPr lang="en-US"/>
              <a:pPr/>
              <a:t>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>
            <a:prstTxWarp prst="textNoShape">
              <a:avLst/>
            </a:prstTxWarp>
          </a:bodyPr>
          <a:lstStyle/>
          <a:p>
            <a:pPr algn="r" defTabSz="931863"/>
            <a:fld id="{F61D1924-3809-5C49-9532-6C2FEDB9EAA0}" type="slidenum">
              <a:rPr lang="en-US" sz="1300"/>
              <a:pPr algn="r" defTabSz="931863"/>
              <a:t>4</a:t>
            </a:fld>
            <a:endParaRPr lang="en-US" sz="13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3E3E6-EB16-7C4B-A36D-D14528CE63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0969B-21DA-2947-A97F-488538CD08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I,Q very voluminous</a:t>
            </a: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D244D-65A5-434F-8F4B-0795DEDA54B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76F4-CF14-D64A-BB15-ECB1E25CBD5B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871C-FEDC-F647-806C-68A809FBEE19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9D9C-46F7-1045-8113-E4BF3F7872D0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3D5C5-2993-FC46-A18A-48471F494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16F7-D40B-6843-9AF9-ECBFDFFADF2C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854C-A742-CB4C-B0BD-FA666E9A8335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39A-9F9D-474A-B5A9-0462BAC7363A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04260-8033-FF49-A43B-018FA6804302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3FAA3-DA61-DB49-A9A4-4CA60DCA17BD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C2CB-88B1-F74E-953B-A3AF5E182C2F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41EC-E3D2-8947-8356-B2465FFDBD9A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CF89-DFA8-534D-85C2-1F33B2CB5047}" type="datetime1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8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4">
            <a:alphaModFix/>
            <a:lum contrast="17000"/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06FA-EC20-BE41-B862-E9E0E814EA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6" descr="NASA_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231177" y="6126163"/>
            <a:ext cx="799052" cy="6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logo433x55_inlineLargerTXT_FIREWORKStext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826249" y="6356351"/>
            <a:ext cx="1465379" cy="39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UMASSLogo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060950" y="6454218"/>
            <a:ext cx="890410" cy="306943"/>
          </a:xfrm>
          <a:prstGeom prst="rect">
            <a:avLst/>
          </a:prstGeom>
          <a:noFill/>
        </p:spPr>
      </p:pic>
      <p:pic>
        <p:nvPicPr>
          <p:cNvPr id="10" name="Picture 6" descr="CASCALogo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5937892" y="6454218"/>
            <a:ext cx="824858" cy="305357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42139-0686-B741-9258-F6B4F9CB680C}" type="datetime1">
              <a:rPr lang="en-US" smtClean="0"/>
              <a:pPr/>
              <a:t>2/28/11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39.png"/><Relationship Id="rId13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heymsfield/Desktop/BACKUP%20LEXAR/2011_IHC_TALK/s04_02heymsfield.avi" TargetMode="Externa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10-0233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999" y="-876300"/>
            <a:ext cx="9652000" cy="7721600"/>
          </a:xfrm>
          <a:prstGeom prst="rect">
            <a:avLst/>
          </a:prstGeom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5099" y="63500"/>
            <a:ext cx="8865129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362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First Flights of High-Altitude Imaging Wind and Rain Airborne Profiler (HIWRAP) During GRIP</a:t>
            </a:r>
            <a:endParaRPr lang="en-US" sz="3600" b="1" dirty="0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025640" y="4660344"/>
            <a:ext cx="800458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25475" indent="-625475">
              <a:spcBef>
                <a:spcPts val="1800"/>
              </a:spcBef>
            </a:pPr>
            <a:r>
              <a:rPr lang="en-US" sz="2000" dirty="0" err="1" smtClean="0">
                <a:solidFill>
                  <a:srgbClr val="000000"/>
                </a:solidFill>
                <a:latin typeface="Helvetica" charset="0"/>
              </a:rPr>
              <a:t>Lihua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</a:rPr>
              <a:t> Li, 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Matt </a:t>
            </a:r>
            <a:r>
              <a:rPr lang="en-US" sz="2000" dirty="0" err="1" smtClean="0">
                <a:solidFill>
                  <a:srgbClr val="000000"/>
                </a:solidFill>
                <a:latin typeface="Helvetica"/>
                <a:cs typeface="Helvetica"/>
              </a:rPr>
              <a:t>Mclinden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, Martin Perrine, Lin </a:t>
            </a:r>
            <a:r>
              <a:rPr lang="en-US" sz="2000" dirty="0" err="1" smtClean="0">
                <a:solidFill>
                  <a:srgbClr val="000000"/>
                </a:solidFill>
                <a:latin typeface="Helvetica"/>
                <a:cs typeface="Helvetica"/>
              </a:rPr>
              <a:t>Tian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, Steve </a:t>
            </a:r>
            <a:r>
              <a:rPr lang="en-US" sz="2000" dirty="0" err="1" smtClean="0">
                <a:solidFill>
                  <a:srgbClr val="000000"/>
                </a:solidFill>
                <a:latin typeface="Helvetica"/>
                <a:cs typeface="Helvetica"/>
              </a:rPr>
              <a:t>Guimond</a:t>
            </a:r>
            <a:r>
              <a:rPr lang="en-US" sz="2000" dirty="0" smtClean="0">
                <a:solidFill>
                  <a:srgbClr val="000000"/>
                </a:solidFill>
                <a:latin typeface="Helvetica" charset="0"/>
              </a:rPr>
              <a:t>/ </a:t>
            </a:r>
            <a:r>
              <a:rPr lang="en-US" sz="2000" i="1" dirty="0" smtClean="0">
                <a:solidFill>
                  <a:srgbClr val="FF0000"/>
                </a:solidFill>
                <a:latin typeface="Helvetica" charset="0"/>
              </a:rPr>
              <a:t>NASA/GSFC</a:t>
            </a:r>
            <a:endParaRPr lang="en-US" sz="2000" i="1" dirty="0" smtClean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625475" indent="-625475">
              <a:spcBef>
                <a:spcPts val="1800"/>
              </a:spcBef>
            </a:pP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James </a:t>
            </a:r>
            <a:r>
              <a:rPr lang="en-US" sz="2000" dirty="0" err="1" smtClean="0">
                <a:solidFill>
                  <a:srgbClr val="000000"/>
                </a:solidFill>
                <a:latin typeface="Helvetica"/>
                <a:cs typeface="Helvetica"/>
              </a:rPr>
              <a:t>Carswell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 /</a:t>
            </a:r>
            <a:r>
              <a:rPr lang="en-US" sz="2000" i="1" dirty="0" smtClean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Helvetica"/>
                <a:cs typeface="Helvetica"/>
              </a:rPr>
              <a:t>Remote Sensing Solutions</a:t>
            </a:r>
            <a:endParaRPr lang="en-US" sz="2000" i="1" dirty="0" smtClean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625475" indent="-625475">
              <a:spcBef>
                <a:spcPts val="1800"/>
              </a:spcBef>
            </a:pP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Dan </a:t>
            </a:r>
            <a:r>
              <a:rPr lang="en-US" sz="2000" dirty="0" err="1" smtClean="0">
                <a:solidFill>
                  <a:srgbClr val="000000"/>
                </a:solidFill>
                <a:latin typeface="Helvetica"/>
                <a:cs typeface="Helvetica"/>
              </a:rPr>
              <a:t>Schaubert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 &amp; Justin </a:t>
            </a:r>
            <a:r>
              <a:rPr lang="en-US" sz="2000" dirty="0" err="1" smtClean="0">
                <a:solidFill>
                  <a:srgbClr val="000000"/>
                </a:solidFill>
                <a:latin typeface="Helvetica"/>
                <a:cs typeface="Helvetica"/>
              </a:rPr>
              <a:t>Creticos</a:t>
            </a:r>
            <a:r>
              <a:rPr lang="en-US" sz="2000" dirty="0" smtClean="0">
                <a:solidFill>
                  <a:srgbClr val="000000"/>
                </a:solidFill>
                <a:latin typeface="Helvetica"/>
                <a:cs typeface="Helvetica"/>
              </a:rPr>
              <a:t> / </a:t>
            </a:r>
            <a:r>
              <a:rPr lang="en-US" sz="2000" i="1" dirty="0" smtClean="0">
                <a:solidFill>
                  <a:srgbClr val="FF0000"/>
                </a:solidFill>
                <a:latin typeface="Helvetica"/>
                <a:cs typeface="Helvetica"/>
              </a:rPr>
              <a:t>U. Mass. CASCA</a:t>
            </a:r>
          </a:p>
          <a:p>
            <a:pPr marL="625475" indent="-625475"/>
            <a:endParaRPr lang="en-US" sz="2000" i="1" dirty="0" smtClean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457200" indent="-457200" algn="ctr"/>
            <a:endParaRPr lang="en-US" sz="2000" dirty="0">
              <a:solidFill>
                <a:srgbClr val="000ACC"/>
              </a:solidFill>
              <a:latin typeface="Helvetica" charset="0"/>
            </a:endParaRPr>
          </a:p>
        </p:txBody>
      </p:sp>
      <p:pic>
        <p:nvPicPr>
          <p:cNvPr id="5" name="Picture 16" descr="NASA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1177" y="6126163"/>
            <a:ext cx="799052" cy="68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 descr="logo433x55_inlineLargerTXT_FIREWORKStex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49" y="6356351"/>
            <a:ext cx="1465379" cy="39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UMASS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0950" y="6454218"/>
            <a:ext cx="890410" cy="306943"/>
          </a:xfrm>
          <a:prstGeom prst="rect">
            <a:avLst/>
          </a:prstGeom>
          <a:noFill/>
        </p:spPr>
      </p:pic>
      <p:pic>
        <p:nvPicPr>
          <p:cNvPr id="8" name="Picture 6" descr="CASCA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37892" y="6454218"/>
            <a:ext cx="824858" cy="305357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492790" y="1341041"/>
            <a:ext cx="76001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25475" indent="-625475"/>
            <a:r>
              <a:rPr lang="en-US" sz="2000" dirty="0">
                <a:latin typeface="Helvetica" charset="0"/>
              </a:rPr>
              <a:t>Gerry </a:t>
            </a:r>
            <a:r>
              <a:rPr lang="en-US" sz="2000" dirty="0" smtClean="0">
                <a:latin typeface="Helvetica" charset="0"/>
              </a:rPr>
              <a:t>Heymsfield </a:t>
            </a:r>
            <a:r>
              <a:rPr lang="en-US" sz="2000" i="1" dirty="0" smtClean="0">
                <a:solidFill>
                  <a:srgbClr val="FF0000"/>
                </a:solidFill>
                <a:latin typeface="Helvetica" charset="0"/>
              </a:rPr>
              <a:t>NASA/Goddard Space Flight Center</a:t>
            </a:r>
            <a:endParaRPr lang="en-US" sz="2000" i="1" dirty="0" smtClean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457200" indent="-457200" algn="ctr"/>
            <a:endParaRPr lang="en-US" sz="2000" dirty="0">
              <a:solidFill>
                <a:srgbClr val="000ACC"/>
              </a:solidFill>
              <a:latin typeface="Helvetica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978012" y="746758"/>
            <a:ext cx="312726" cy="36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338778" y="1777572"/>
            <a:ext cx="321033" cy="36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3514" y="3357041"/>
            <a:ext cx="307495" cy="36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pSp>
        <p:nvGrpSpPr>
          <p:cNvPr id="2" name="Group 26"/>
          <p:cNvGrpSpPr/>
          <p:nvPr/>
        </p:nvGrpSpPr>
        <p:grpSpPr>
          <a:xfrm>
            <a:off x="0" y="505376"/>
            <a:ext cx="8510999" cy="5828377"/>
            <a:chOff x="171022" y="442852"/>
            <a:chExt cx="8510999" cy="5828377"/>
          </a:xfrm>
        </p:grpSpPr>
        <p:pic>
          <p:nvPicPr>
            <p:cNvPr id="29" name="Picture 28" descr="Screen shot 2011-02-15 at 1.03.36 PM.png"/>
            <p:cNvPicPr>
              <a:picLocks noChangeAspect="1"/>
            </p:cNvPicPr>
            <p:nvPr/>
          </p:nvPicPr>
          <p:blipFill>
            <a:blip r:embed="rId3">
              <a:alphaModFix amt="42000"/>
            </a:blip>
            <a:stretch>
              <a:fillRect/>
            </a:stretch>
          </p:blipFill>
          <p:spPr>
            <a:xfrm>
              <a:off x="171022" y="442852"/>
              <a:ext cx="8510999" cy="582837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alphaModFix amt="39000"/>
            </a:blip>
            <a:stretch>
              <a:fillRect/>
            </a:stretch>
          </p:blipFill>
          <p:spPr>
            <a:xfrm>
              <a:off x="623300" y="505376"/>
              <a:ext cx="7845028" cy="5540416"/>
            </a:xfrm>
            <a:prstGeom prst="rect">
              <a:avLst/>
            </a:prstGeom>
            <a:effectLst>
              <a:outerShdw blurRad="101600" dist="38100" dir="2700000">
                <a:srgbClr val="000000">
                  <a:alpha val="0"/>
                </a:srgbClr>
              </a:outerShdw>
            </a:effectLst>
          </p:spPr>
        </p:pic>
      </p:grpSp>
      <p:pic>
        <p:nvPicPr>
          <p:cNvPr id="14" name="Picture 13" descr="Screen shot 2011-01-25 at 2.56.0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211525">
            <a:off x="4181019" y="3121584"/>
            <a:ext cx="4371233" cy="371114"/>
          </a:xfrm>
          <a:prstGeom prst="rect">
            <a:avLst/>
          </a:prstGeom>
        </p:spPr>
      </p:pic>
      <p:pic>
        <p:nvPicPr>
          <p:cNvPr id="16" name="Picture 15" descr="Screen shot 2011-01-25 at 3.03.30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249027">
            <a:off x="3647203" y="3334409"/>
            <a:ext cx="2963678" cy="393556"/>
          </a:xfrm>
          <a:prstGeom prst="rect">
            <a:avLst/>
          </a:prstGeom>
        </p:spPr>
      </p:pic>
      <p:pic>
        <p:nvPicPr>
          <p:cNvPr id="17" name="Picture 16" descr="Screen shot 2011-01-25 at 3.05.52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06654">
            <a:off x="1847924" y="2568432"/>
            <a:ext cx="5157193" cy="359006"/>
          </a:xfrm>
          <a:prstGeom prst="rect">
            <a:avLst/>
          </a:prstGeom>
          <a:effectLst/>
        </p:spPr>
      </p:pic>
      <p:sp>
        <p:nvSpPr>
          <p:cNvPr id="19" name="TextBox 18"/>
          <p:cNvSpPr txBox="1"/>
          <p:nvPr/>
        </p:nvSpPr>
        <p:spPr>
          <a:xfrm>
            <a:off x="5499294" y="1114640"/>
            <a:ext cx="307495" cy="367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6119038" y="2508953"/>
            <a:ext cx="4378082" cy="370928"/>
          </a:xfrm>
          <a:prstGeom prst="rect">
            <a:avLst/>
          </a:prstGeom>
        </p:spPr>
      </p:pic>
      <p:pic>
        <p:nvPicPr>
          <p:cNvPr id="32" name="Picture 31" descr="Screen shot 2011-02-15 at 1.13.53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401730">
            <a:off x="4067982" y="3235225"/>
            <a:ext cx="4100508" cy="393355"/>
          </a:xfrm>
          <a:prstGeom prst="rect">
            <a:avLst/>
          </a:prstGeom>
        </p:spPr>
      </p:pic>
      <p:pic>
        <p:nvPicPr>
          <p:cNvPr id="33" name="Picture 32" descr="Screen shot 2011-02-15 at 1.18.02 P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1185485" y="2300431"/>
            <a:ext cx="3845497" cy="380435"/>
          </a:xfrm>
          <a:prstGeom prst="rect">
            <a:avLst/>
          </a:prstGeom>
        </p:spPr>
      </p:pic>
      <p:pic>
        <p:nvPicPr>
          <p:cNvPr id="22" name="Picture 21" descr="Screen shot 2011-02-15 at 3.07.48 P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071059">
            <a:off x="3920357" y="2930081"/>
            <a:ext cx="4412658" cy="375077"/>
          </a:xfrm>
          <a:prstGeom prst="rect">
            <a:avLst/>
          </a:prstGeom>
        </p:spPr>
      </p:pic>
      <p:pic>
        <p:nvPicPr>
          <p:cNvPr id="15" name="Picture 14" descr="Screen shot 2011-01-25 at 3.00.49 P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3384472" y="2792766"/>
            <a:ext cx="3182880" cy="30626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187360" y="74530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441568" y="27453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70666" y="13544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091009" y="34747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22781" y="156623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61590" y="392964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051296" y="34747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96792" y="74675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28" name="Picture 27" descr="Screen shot 2011-02-15 at 4.14.26 PM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5400000">
            <a:off x="2192975" y="2693079"/>
            <a:ext cx="2066532" cy="40659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022946" y="2560695"/>
            <a:ext cx="30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-2168010" y="74675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TS Matthew</a:t>
            </a:r>
            <a:br>
              <a:rPr lang="en-US" sz="2400" dirty="0" smtClean="0">
                <a:latin typeface="Comic Sans MS"/>
                <a:cs typeface="Comic Sans MS"/>
              </a:rPr>
            </a:br>
            <a:r>
              <a:rPr lang="en-US" sz="2400" dirty="0" smtClean="0">
                <a:latin typeface="Comic Sans MS"/>
                <a:cs typeface="Comic Sans MS"/>
              </a:rPr>
              <a:t>23/24 Sept 2010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3162" y="5499642"/>
            <a:ext cx="780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Uncalibrated</a:t>
            </a:r>
            <a:r>
              <a:rPr lang="en-US" dirty="0" smtClean="0"/>
              <a:t> backward looking (half-circle) HIWRAP reflectivity on GOES IR image.  </a:t>
            </a:r>
            <a:endParaRPr lang="en-US" dirty="0"/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493162" y="0"/>
            <a:ext cx="8229600" cy="74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Comic Sans MS"/>
                <a:ea typeface="+mj-ea"/>
                <a:cs typeface="Comic Sans MS"/>
              </a:rPr>
              <a:t>Low level Flight Track Mosaic </a:t>
            </a:r>
            <a:r>
              <a:rPr lang="en-US" sz="2400" dirty="0" smtClean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03:27 to 08:32 UTC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630" y="117147"/>
            <a:ext cx="7995917" cy="762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80"/>
              </a:lnSpc>
            </a:pP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Reconstructed Vertical Along-Track Cross Section</a:t>
            </a:r>
            <a:endParaRPr lang="en-US" sz="3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2083" y="953571"/>
            <a:ext cx="3741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Ku</a:t>
            </a:r>
            <a:r>
              <a:rPr lang="en-US" dirty="0" smtClean="0"/>
              <a:t> inner chirp (30</a:t>
            </a:r>
            <a:r>
              <a:rPr lang="en-US" baseline="30000" dirty="0" smtClean="0"/>
              <a:t>o</a:t>
            </a:r>
            <a:r>
              <a:rPr lang="en-US" dirty="0" smtClean="0"/>
              <a:t> beam, H)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45180" y="921305"/>
            <a:ext cx="3741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Ku</a:t>
            </a:r>
            <a:r>
              <a:rPr lang="en-US" dirty="0" smtClean="0"/>
              <a:t> outer chirp (40</a:t>
            </a:r>
            <a:r>
              <a:rPr lang="en-US" baseline="30000" dirty="0" smtClean="0"/>
              <a:t>o</a:t>
            </a:r>
            <a:r>
              <a:rPr lang="en-US" dirty="0" smtClean="0"/>
              <a:t> beam, V)</a:t>
            </a:r>
            <a:endParaRPr lang="en-US" dirty="0"/>
          </a:p>
        </p:txBody>
      </p:sp>
      <p:pic>
        <p:nvPicPr>
          <p:cNvPr id="17" name="Picture 16" descr="Screen shot 2011-02-22 at 3.28.2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170" y="3105099"/>
            <a:ext cx="2232254" cy="1143000"/>
          </a:xfrm>
          <a:prstGeom prst="rect">
            <a:avLst/>
          </a:prstGeom>
        </p:spPr>
      </p:pic>
      <p:pic>
        <p:nvPicPr>
          <p:cNvPr id="23" name="Picture 22" descr="Screen shot 2011-02-22 at 3.27.51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995" y="1562417"/>
            <a:ext cx="2190465" cy="1143000"/>
          </a:xfrm>
          <a:prstGeom prst="rect">
            <a:avLst/>
          </a:prstGeom>
        </p:spPr>
      </p:pic>
      <p:pic>
        <p:nvPicPr>
          <p:cNvPr id="24" name="Picture 23" descr="Screen shot 2011-02-22 at 3.27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4" y="1562417"/>
            <a:ext cx="2065701" cy="1143000"/>
          </a:xfrm>
          <a:prstGeom prst="rect">
            <a:avLst/>
          </a:prstGeom>
        </p:spPr>
      </p:pic>
      <p:pic>
        <p:nvPicPr>
          <p:cNvPr id="25" name="Picture 24" descr="Screen shot 2011-02-22 at 3.28.2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987" y="3054299"/>
            <a:ext cx="2116183" cy="1143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588096" y="2761167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look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704299" y="1223182"/>
            <a:ext cx="106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 look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350704" y="1223182"/>
            <a:ext cx="106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Rear look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263754" y="2758003"/>
            <a:ext cx="14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look</a:t>
            </a:r>
            <a:endParaRPr lang="en-US" dirty="0"/>
          </a:p>
        </p:txBody>
      </p:sp>
      <p:pic>
        <p:nvPicPr>
          <p:cNvPr id="38" name="Picture 37" descr="Screen shot 2011-02-22 at 4.27.23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295" y="4961673"/>
            <a:ext cx="2194840" cy="1143000"/>
          </a:xfrm>
          <a:prstGeom prst="rect">
            <a:avLst/>
          </a:prstGeom>
        </p:spPr>
      </p:pic>
      <p:pic>
        <p:nvPicPr>
          <p:cNvPr id="39" name="Picture 38" descr="Screen shot 2011-02-22 at 4.27.16 P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164" y="4961673"/>
            <a:ext cx="2063131" cy="11430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14605" y="4315342"/>
            <a:ext cx="40613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Ka</a:t>
            </a:r>
            <a:r>
              <a:rPr lang="en-US" dirty="0" smtClean="0"/>
              <a:t> inner chirp (30</a:t>
            </a:r>
            <a:r>
              <a:rPr lang="en-US" baseline="30000" dirty="0" smtClean="0"/>
              <a:t>o</a:t>
            </a:r>
            <a:r>
              <a:rPr lang="en-US" dirty="0" smtClean="0"/>
              <a:t> beam, H)</a:t>
            </a:r>
          </a:p>
          <a:p>
            <a:pPr algn="ctr"/>
            <a:r>
              <a:rPr lang="en-US" dirty="0" smtClean="0"/>
              <a:t>Rear look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045324" y="4378842"/>
            <a:ext cx="37418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Ka</a:t>
            </a:r>
            <a:r>
              <a:rPr lang="en-US" sz="2000" b="1" dirty="0" smtClean="0"/>
              <a:t> </a:t>
            </a:r>
            <a:r>
              <a:rPr lang="en-US" dirty="0" smtClean="0"/>
              <a:t>outer chirp (30</a:t>
            </a:r>
            <a:r>
              <a:rPr lang="en-US" baseline="30000" dirty="0" smtClean="0"/>
              <a:t>o</a:t>
            </a:r>
            <a:r>
              <a:rPr lang="en-US" dirty="0" smtClean="0"/>
              <a:t> beam, V)</a:t>
            </a:r>
          </a:p>
          <a:p>
            <a:pPr algn="ctr"/>
            <a:r>
              <a:rPr lang="en-US" dirty="0" smtClean="0"/>
              <a:t>Rear look</a:t>
            </a:r>
            <a:endParaRPr lang="en-US" dirty="0"/>
          </a:p>
        </p:txBody>
      </p:sp>
      <p:pic>
        <p:nvPicPr>
          <p:cNvPr id="42" name="Picture 41" descr="Screen shot 2011-02-22 at 4.34.45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3943" y="4961673"/>
            <a:ext cx="2336321" cy="1143000"/>
          </a:xfrm>
          <a:prstGeom prst="rect">
            <a:avLst/>
          </a:prstGeom>
        </p:spPr>
      </p:pic>
      <p:pic>
        <p:nvPicPr>
          <p:cNvPr id="43" name="Picture 42" descr="Screen shot 2011-02-22 at 4.34.37 PM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9029" y="4961673"/>
            <a:ext cx="2134914" cy="1143000"/>
          </a:xfrm>
          <a:prstGeom prst="rect">
            <a:avLst/>
          </a:prstGeom>
        </p:spPr>
      </p:pic>
      <p:pic>
        <p:nvPicPr>
          <p:cNvPr id="30" name="Picture 29" descr="Screen shot 2011-02-24 at 11.13.23 AM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2160" y="1562417"/>
            <a:ext cx="2293234" cy="1143000"/>
          </a:xfrm>
          <a:prstGeom prst="rect">
            <a:avLst/>
          </a:prstGeom>
        </p:spPr>
      </p:pic>
      <p:pic>
        <p:nvPicPr>
          <p:cNvPr id="32" name="Picture 31" descr="Screen shot 2011-02-24 at 11.13.13 AM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913" y="1562417"/>
            <a:ext cx="2066315" cy="1143000"/>
          </a:xfrm>
          <a:prstGeom prst="rect">
            <a:avLst/>
          </a:prstGeom>
        </p:spPr>
      </p:pic>
      <p:pic>
        <p:nvPicPr>
          <p:cNvPr id="36" name="Picture 35" descr="Screen shot 2011-02-24 at 11.15.13 AM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6425" y="3054299"/>
            <a:ext cx="2115735" cy="1172143"/>
          </a:xfrm>
          <a:prstGeom prst="rect">
            <a:avLst/>
          </a:prstGeom>
        </p:spPr>
      </p:pic>
      <p:pic>
        <p:nvPicPr>
          <p:cNvPr id="37" name="Picture 36" descr="Screen shot 2011-02-24 at 11.15.23 AM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53943" y="3083442"/>
            <a:ext cx="2286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3822" y="838610"/>
            <a:ext cx="3900978" cy="29841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77800" indent="-177800">
              <a:lnSpc>
                <a:spcPts val="2100"/>
              </a:lnSpc>
              <a:spcBef>
                <a:spcPts val="1800"/>
              </a:spcBef>
              <a:buFontTx/>
              <a:buChar char="-"/>
            </a:pPr>
            <a:r>
              <a:rPr lang="en-US" sz="2000" dirty="0" smtClean="0">
                <a:latin typeface="Lucida Sans"/>
                <a:cs typeface="Lucida Sans"/>
              </a:rPr>
              <a:t>1.0 </a:t>
            </a:r>
            <a:r>
              <a:rPr lang="en-US" sz="2000" dirty="0" err="1" smtClean="0">
                <a:latin typeface="Lucida Sans"/>
                <a:cs typeface="Lucida Sans"/>
              </a:rPr>
              <a:t>x</a:t>
            </a:r>
            <a:r>
              <a:rPr lang="en-US" sz="2000" dirty="0" smtClean="0">
                <a:latin typeface="Lucida Sans"/>
                <a:cs typeface="Lucida Sans"/>
              </a:rPr>
              <a:t> 1.0 x0.25 km grid interval with </a:t>
            </a:r>
            <a:r>
              <a:rPr lang="en-US" sz="2000" dirty="0" err="1" smtClean="0">
                <a:latin typeface="Lucida Sans"/>
                <a:cs typeface="Lucida Sans"/>
              </a:rPr>
              <a:t>Yt</a:t>
            </a:r>
            <a:r>
              <a:rPr lang="en-US" sz="2000" dirty="0" smtClean="0">
                <a:latin typeface="Lucida Sans"/>
                <a:cs typeface="Lucida Sans"/>
              </a:rPr>
              <a:t> along flight track.</a:t>
            </a:r>
          </a:p>
          <a:p>
            <a:pPr marL="177800" indent="-177800">
              <a:lnSpc>
                <a:spcPts val="2100"/>
              </a:lnSpc>
              <a:spcBef>
                <a:spcPts val="1800"/>
              </a:spcBef>
              <a:buFontTx/>
              <a:buChar char="-"/>
            </a:pPr>
            <a:r>
              <a:rPr lang="en-US" sz="2000" dirty="0" smtClean="0">
                <a:latin typeface="Lucida Sans"/>
                <a:cs typeface="Lucida Sans"/>
              </a:rPr>
              <a:t>Weighted (by distance from the center point) average or nearest 	point.</a:t>
            </a:r>
          </a:p>
          <a:p>
            <a:pPr marL="177800" indent="-177800">
              <a:lnSpc>
                <a:spcPts val="2100"/>
              </a:lnSpc>
              <a:spcBef>
                <a:spcPts val="1800"/>
              </a:spcBef>
              <a:buFontTx/>
              <a:buChar char="-"/>
            </a:pPr>
            <a:r>
              <a:rPr lang="en-US" sz="2000" dirty="0" smtClean="0">
                <a:latin typeface="Lucida Sans"/>
                <a:cs typeface="Lucida Sans"/>
              </a:rPr>
              <a:t>Gridded with forward/backward half circle of the scan separately.</a:t>
            </a:r>
            <a:endParaRPr lang="en-US" sz="2000" dirty="0">
              <a:latin typeface="Lucida Sans"/>
              <a:cs typeface="Lucida San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53919" y="952911"/>
            <a:ext cx="380757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Example: 2 km altitude cross-section.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56780" y="143822"/>
            <a:ext cx="3906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3D Gridded Data</a:t>
            </a:r>
            <a:endParaRPr lang="en-US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28" name="Picture 27" descr="Screen shot 2011-02-02 at 5.23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379" y="1334943"/>
            <a:ext cx="4054136" cy="17412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404727" y="3322173"/>
            <a:ext cx="230720" cy="220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Xt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7949" y="2382415"/>
            <a:ext cx="566067" cy="220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 -5km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30120" y="1893599"/>
            <a:ext cx="523896" cy="220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X= 5km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rot="16200000" flipH="1">
            <a:off x="5293935" y="2188213"/>
            <a:ext cx="1771291" cy="46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183675" y="2272220"/>
            <a:ext cx="4677819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3479695" y="2288895"/>
            <a:ext cx="2065612" cy="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10320" y="2230015"/>
            <a:ext cx="226147" cy="220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Yt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32625" y="1445138"/>
            <a:ext cx="721432" cy="220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= 100 km</a:t>
            </a:r>
            <a:endParaRPr lang="en-US" dirty="0"/>
          </a:p>
        </p:txBody>
      </p:sp>
      <p:pic>
        <p:nvPicPr>
          <p:cNvPr id="39" name="Picture 38" descr="Screen shot 2011-01-21 at 4.56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038" y="3015590"/>
            <a:ext cx="3442095" cy="477439"/>
          </a:xfrm>
          <a:prstGeom prst="rect">
            <a:avLst/>
          </a:prstGeom>
        </p:spPr>
      </p:pic>
      <p:pic>
        <p:nvPicPr>
          <p:cNvPr id="40" name="Picture 39" descr="Screen shot 2011-02-02 at 5.36.3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339" y="3881106"/>
            <a:ext cx="2972065" cy="2499868"/>
          </a:xfrm>
          <a:prstGeom prst="rect">
            <a:avLst/>
          </a:prstGeom>
        </p:spPr>
      </p:pic>
      <p:pic>
        <p:nvPicPr>
          <p:cNvPr id="41" name="Picture 40" descr="Screen shot 2011-02-02 at 5.38.2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0447" y="3911895"/>
            <a:ext cx="2965181" cy="246907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73440" y="4068357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 band, V,</a:t>
            </a:r>
          </a:p>
          <a:p>
            <a:r>
              <a:rPr lang="en-US" dirty="0" smtClean="0"/>
              <a:t>outer beam</a:t>
            </a:r>
          </a:p>
          <a:p>
            <a:r>
              <a:rPr lang="en-US" dirty="0" smtClean="0"/>
              <a:t>Y = 100 km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489559" y="4172458"/>
            <a:ext cx="1281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 band, V,</a:t>
            </a:r>
          </a:p>
          <a:p>
            <a:r>
              <a:rPr lang="en-US" dirty="0" smtClean="0"/>
              <a:t>outer beam</a:t>
            </a:r>
          </a:p>
          <a:p>
            <a:r>
              <a:rPr lang="en-US" dirty="0" smtClean="0"/>
              <a:t>100 km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137400" y="5162034"/>
            <a:ext cx="92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(folded)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ctrTitle" idx="4294967295"/>
          </p:nvPr>
        </p:nvSpPr>
        <p:spPr>
          <a:xfrm>
            <a:off x="584200" y="508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HIWRAP Future Development &amp; Flights</a:t>
            </a:r>
          </a:p>
        </p:txBody>
      </p:sp>
      <p:sp>
        <p:nvSpPr>
          <p:cNvPr id="11264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965200" y="1571625"/>
            <a:ext cx="7734300" cy="4266812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Comic Sans MS"/>
                <a:cs typeface="Comic Sans MS"/>
              </a:rPr>
              <a:t>Hardware improvements: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Pulse pair processing (Doppler velocity, reflectivity).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Improved receiver performance.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FFT processing to aid in boundary layer wind retrievals.</a:t>
            </a:r>
          </a:p>
          <a:p>
            <a:pPr lvl="1">
              <a:spcBef>
                <a:spcPct val="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Downlink real-time products.</a:t>
            </a:r>
          </a:p>
          <a:p>
            <a:pPr lvl="1">
              <a:spcBef>
                <a:spcPct val="0"/>
              </a:spcBef>
            </a:pPr>
            <a:endParaRPr lang="en-US" sz="2000" dirty="0" smtClean="0">
              <a:latin typeface="Comic Sans MS"/>
              <a:cs typeface="Comic Sans MS"/>
            </a:endParaRPr>
          </a:p>
          <a:p>
            <a:pPr>
              <a:spcBef>
                <a:spcPct val="0"/>
              </a:spcBef>
            </a:pPr>
            <a:r>
              <a:rPr lang="en-US" sz="2800" dirty="0" smtClean="0">
                <a:latin typeface="Comic Sans MS"/>
                <a:cs typeface="Comic Sans MS"/>
              </a:rPr>
              <a:t>Flights in April 2011 for GPM algorithms using HIWRAP on ER-2 in nadir pointing mode.</a:t>
            </a:r>
          </a:p>
          <a:p>
            <a:pPr>
              <a:spcBef>
                <a:spcPct val="0"/>
              </a:spcBef>
            </a:pPr>
            <a:endParaRPr lang="en-US" sz="2800" dirty="0" smtClean="0">
              <a:latin typeface="Comic Sans MS"/>
              <a:cs typeface="Comic Sans MS"/>
            </a:endParaRPr>
          </a:p>
          <a:p>
            <a:pPr>
              <a:spcBef>
                <a:spcPct val="0"/>
              </a:spcBef>
            </a:pPr>
            <a:r>
              <a:rPr lang="en-US" sz="2800" dirty="0" smtClean="0">
                <a:latin typeface="Comic Sans MS"/>
                <a:cs typeface="Comic Sans MS"/>
              </a:rPr>
              <a:t>Hurricane Severe Storm Sentinel (HS3) Global Hawk hurricane flights 2012-2014.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Questions?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60400" y="-889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Comic Sans MS"/>
                <a:cs typeface="Comic Sans MS"/>
              </a:rPr>
              <a:t>High-Altitude Imaging Wind and Rain Airborne Profiler (HIWRAP)</a:t>
            </a:r>
            <a:endParaRPr lang="en-US" sz="3200" dirty="0" smtClean="0">
              <a:latin typeface="Comic Sans MS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35325"/>
            <a:ext cx="4419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472113" y="14414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40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73600" y="3024188"/>
            <a:ext cx="4178300" cy="342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buFont typeface="Wingdings" charset="2"/>
              <a:buNone/>
              <a:defRPr/>
            </a:pPr>
            <a:r>
              <a:rPr lang="en-US" sz="2000" dirty="0"/>
              <a:t> </a:t>
            </a:r>
            <a:r>
              <a:rPr lang="en-US" sz="2000" i="1" dirty="0">
                <a:solidFill>
                  <a:srgbClr val="0000FF"/>
                </a:solidFill>
                <a:latin typeface="Comic Sans MS" charset="0"/>
              </a:rPr>
              <a:t>NASA Global Hawk:</a:t>
            </a:r>
          </a:p>
          <a:p>
            <a:pPr marL="520700" lvl="1" indent="-177800">
              <a:lnSpc>
                <a:spcPct val="95000"/>
              </a:lnSpc>
              <a:defRPr/>
            </a:pPr>
            <a:r>
              <a:rPr lang="en-US" sz="2000" dirty="0">
                <a:latin typeface="Comic Sans MS" charset="0"/>
              </a:rPr>
              <a:t>19 km altitude, ~30 hour flight</a:t>
            </a:r>
          </a:p>
          <a:p>
            <a:pPr marL="520700" lvl="1" indent="-177800">
              <a:lnSpc>
                <a:spcPct val="95000"/>
              </a:lnSpc>
              <a:buFont typeface="Wingdings" charset="2"/>
              <a:buChar char="§"/>
              <a:defRPr/>
            </a:pPr>
            <a:endParaRPr lang="en-US" sz="400" dirty="0">
              <a:latin typeface="Comic Sans MS" charset="0"/>
            </a:endParaRPr>
          </a:p>
          <a:p>
            <a:pPr marL="520700" lvl="1" indent="-177800">
              <a:lnSpc>
                <a:spcPct val="95000"/>
              </a:lnSpc>
              <a:buFont typeface="Wingdings" charset="2"/>
              <a:buChar char="§"/>
              <a:defRPr/>
            </a:pPr>
            <a:endParaRPr lang="en-US" sz="400" dirty="0">
              <a:latin typeface="Comic Sans MS" charset="0"/>
            </a:endParaRPr>
          </a:p>
          <a:p>
            <a:pPr>
              <a:lnSpc>
                <a:spcPct val="95000"/>
              </a:lnSpc>
              <a:buFont typeface="Wingdings" charset="2"/>
              <a:buNone/>
              <a:defRPr/>
            </a:pPr>
            <a:r>
              <a:rPr lang="en-US" sz="2000" dirty="0">
                <a:latin typeface="Comic Sans MS" charset="0"/>
              </a:rPr>
              <a:t> </a:t>
            </a:r>
            <a:r>
              <a:rPr lang="en-US" sz="2000" i="1" dirty="0">
                <a:solidFill>
                  <a:srgbClr val="0000FF"/>
                </a:solidFill>
                <a:latin typeface="Comic Sans MS" charset="0"/>
              </a:rPr>
              <a:t>HIWRAP Characteristics:</a:t>
            </a:r>
          </a:p>
          <a:p>
            <a:pPr marL="520700" lvl="1" indent="-177800">
              <a:lnSpc>
                <a:spcPct val="95000"/>
              </a:lnSpc>
              <a:buFont typeface="Times" charset="0"/>
              <a:buChar char="•"/>
              <a:defRPr/>
            </a:pPr>
            <a:r>
              <a:rPr lang="en-US" sz="2000" i="1" dirty="0">
                <a:solidFill>
                  <a:srgbClr val="000000"/>
                </a:solidFill>
                <a:latin typeface="Comic Sans MS" charset="0"/>
              </a:rPr>
              <a:t>Conically scanning.</a:t>
            </a:r>
            <a:endParaRPr lang="en-US" sz="2000" i="1" dirty="0" smtClean="0">
              <a:solidFill>
                <a:srgbClr val="000000"/>
              </a:solidFill>
              <a:latin typeface="Comic Sans MS" charset="0"/>
            </a:endParaRPr>
          </a:p>
          <a:p>
            <a:pPr marL="520700" lvl="1" indent="-177800">
              <a:lnSpc>
                <a:spcPct val="95000"/>
              </a:lnSpc>
              <a:buFont typeface="Times" charset="0"/>
              <a:buChar char="•"/>
              <a:defRPr/>
            </a:pPr>
            <a:r>
              <a:rPr lang="en-US" sz="2000" i="1" dirty="0" smtClean="0">
                <a:ln>
                  <a:solidFill>
                    <a:srgbClr val="FF0000"/>
                  </a:solidFill>
                </a:ln>
                <a:latin typeface="Comic Sans MS" charset="0"/>
              </a:rPr>
              <a:t>Simultaneous Ku/Ka-band &amp; two beams @ 30 and 40 deg</a:t>
            </a:r>
            <a:endParaRPr lang="en-US" sz="2000" i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omic Sans MS" charset="0"/>
            </a:endParaRPr>
          </a:p>
          <a:p>
            <a:pPr marL="520700" lvl="1" indent="-177800">
              <a:lnSpc>
                <a:spcPct val="95000"/>
              </a:lnSpc>
              <a:buFont typeface="Times" charset="0"/>
              <a:buChar char="•"/>
              <a:defRPr/>
            </a:pPr>
            <a:r>
              <a:rPr lang="en-US" sz="2000" i="1" dirty="0">
                <a:latin typeface="Comic Sans MS" charset="0"/>
              </a:rPr>
              <a:t>New technologies in radar:</a:t>
            </a:r>
            <a:r>
              <a:rPr lang="en-US" sz="2000" i="1" dirty="0">
                <a:solidFill>
                  <a:srgbClr val="FF0000"/>
                </a:solidFill>
                <a:latin typeface="Comic Sans MS" charset="0"/>
              </a:rPr>
              <a:t> </a:t>
            </a:r>
            <a:r>
              <a:rPr lang="en-US" sz="2000" i="1" dirty="0">
                <a:ln>
                  <a:solidFill>
                    <a:srgbClr val="FF0000"/>
                  </a:solidFill>
                </a:ln>
                <a:latin typeface="Comic Sans MS" charset="0"/>
              </a:rPr>
              <a:t>low power solid state transmitters with pulse compression, single antenna</a:t>
            </a:r>
          </a:p>
          <a:p>
            <a:pPr marL="520700" lvl="1" indent="-177800">
              <a:lnSpc>
                <a:spcPct val="95000"/>
              </a:lnSpc>
              <a:buFont typeface="Times" charset="0"/>
              <a:buChar char="•"/>
              <a:defRPr/>
            </a:pPr>
            <a:r>
              <a:rPr lang="en-US" sz="2000" i="1" dirty="0">
                <a:latin typeface="Comic Sans MS" charset="0"/>
              </a:rPr>
              <a:t>GPM radar frequencies.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4025" y="1257300"/>
            <a:ext cx="7483475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</a:pPr>
            <a:r>
              <a:rPr lang="en-US" sz="2200" dirty="0">
                <a:latin typeface="Comic Sans MS" charset="0"/>
              </a:rPr>
              <a:t>MEASUREMENTS GOALS: 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</a:pPr>
            <a:r>
              <a:rPr lang="en-US" sz="2200" dirty="0">
                <a:latin typeface="Comic Sans MS" charset="0"/>
              </a:rPr>
              <a:t>Map the 3-dimensional winds and precipitation in precipitation regions associated with tropical storms.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</a:pPr>
            <a:r>
              <a:rPr lang="en-US" sz="2200" dirty="0">
                <a:latin typeface="Comic Sans MS" charset="0"/>
              </a:rPr>
              <a:t>Map ocean surface winds in clear to light rain regions using </a:t>
            </a:r>
            <a:r>
              <a:rPr lang="en-US" sz="2200" dirty="0" err="1">
                <a:latin typeface="Comic Sans MS" charset="0"/>
              </a:rPr>
              <a:t>scatterometry</a:t>
            </a:r>
            <a:r>
              <a:rPr lang="en-US" sz="2200" dirty="0">
                <a:latin typeface="Comic Sans MS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3200"/>
            <a:ext cx="6903156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99"/>
                </a:solidFill>
                <a:latin typeface="Comic Sans MS"/>
                <a:cs typeface="Comic Sans MS"/>
              </a:rPr>
              <a:t>HIWRAP System Parameters</a:t>
            </a:r>
            <a:endParaRPr lang="en-US" sz="3600" dirty="0">
              <a:solidFill>
                <a:srgbClr val="000099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415298" name="Group 130"/>
          <p:cNvGraphicFramePr>
            <a:graphicFrameLocks noGrp="1"/>
          </p:cNvGraphicFramePr>
          <p:nvPr/>
        </p:nvGraphicFramePr>
        <p:xfrm>
          <a:off x="781756" y="1241778"/>
          <a:ext cx="7112000" cy="4834576"/>
        </p:xfrm>
        <a:graphic>
          <a:graphicData uri="http://schemas.openxmlformats.org/drawingml/2006/table">
            <a:tbl>
              <a:tblPr/>
              <a:tblGrid>
                <a:gridCol w="2989674"/>
                <a:gridCol w="1940984"/>
                <a:gridCol w="2181342"/>
              </a:tblGrid>
              <a:tr h="3683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Parameters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Specifications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Ku-band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Ka-band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937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RF Frequency (GHz)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Inner Beam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13.91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Inner Beam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35.56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Outer Beam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13.47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Outer Beam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33.72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Peak Transmit Power (W)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 dB Beamwidth (</a:t>
                      </a:r>
                      <a:r>
                        <a:rPr kumimoji="0" lang="en-US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Polarization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H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(inner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beam),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V (outer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beam)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Dynamic Range (dB)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&gt; 65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Min. Detect. Reflectivity (dBZe,60m res. 10 km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range and 3 km chirp pulse)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Doppler Velocity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0-150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(Accuracy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&lt;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1.5 ms</a:t>
                      </a:r>
                      <a:r>
                        <a:rPr kumimoji="0" 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for SNR&gt;10)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Scanning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Conical scan 10-30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RPM (nom. 16 RPM)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819150" y="203200"/>
            <a:ext cx="666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  <a:latin typeface="Comic Sans MS"/>
                <a:cs typeface="Comic Sans MS"/>
              </a:rPr>
              <a:t>HIWRAP Development</a:t>
            </a:r>
            <a:endParaRPr lang="en-US" sz="4000" dirty="0">
              <a:solidFill>
                <a:srgbClr val="000099"/>
              </a:solidFill>
              <a:latin typeface="Comic Sans MS"/>
              <a:cs typeface="Comic Sans MS"/>
            </a:endParaRPr>
          </a:p>
        </p:txBody>
      </p:sp>
      <p:sp>
        <p:nvSpPr>
          <p:cNvPr id="119815" name="Rectangle 1027"/>
          <p:cNvSpPr txBox="1">
            <a:spLocks noChangeArrowheads="1"/>
          </p:cNvSpPr>
          <p:nvPr/>
        </p:nvSpPr>
        <p:spPr bwMode="auto">
          <a:xfrm>
            <a:off x="165098" y="958144"/>
            <a:ext cx="5168901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1128"/>
              </a:spcBef>
              <a:buFontTx/>
              <a:buChar char="•"/>
            </a:pPr>
            <a:r>
              <a:rPr lang="en-US" sz="2400" dirty="0" smtClean="0">
                <a:latin typeface="Comic Sans MS" charset="0"/>
              </a:rPr>
              <a:t>Instrument development funded by NASA Instrument Incubator Program (IIP) and NASA Weather Focus Area funded GRIP Global Hawk activity.</a:t>
            </a:r>
          </a:p>
          <a:p>
            <a:pPr marL="342900" lvl="1" indent="-342900">
              <a:lnSpc>
                <a:spcPct val="90000"/>
              </a:lnSpc>
              <a:spcBef>
                <a:spcPts val="1128"/>
              </a:spcBef>
              <a:buFontTx/>
              <a:buChar char="•"/>
            </a:pPr>
            <a:r>
              <a:rPr lang="en-US" sz="2400" dirty="0" smtClean="0">
                <a:latin typeface="Comic Sans MS" charset="0"/>
              </a:rPr>
              <a:t>Test flights conducted in March 2010 on WB-57.</a:t>
            </a:r>
          </a:p>
          <a:p>
            <a:pPr marL="342900" indent="-342900">
              <a:lnSpc>
                <a:spcPct val="90000"/>
              </a:lnSpc>
              <a:spcBef>
                <a:spcPts val="1128"/>
              </a:spcBef>
              <a:buFontTx/>
              <a:buChar char="•"/>
            </a:pPr>
            <a:r>
              <a:rPr lang="en-US" sz="2400" dirty="0" smtClean="0">
                <a:latin typeface="Comic Sans MS" charset="0"/>
              </a:rPr>
              <a:t>GRIP Global Hawk installation June 2010 and campaign Aug-Sept 2010</a:t>
            </a:r>
            <a:r>
              <a:rPr lang="en-US" sz="2200" dirty="0" smtClean="0">
                <a:latin typeface="Comic Sans MS" charset="0"/>
              </a:rPr>
              <a:t>.</a:t>
            </a:r>
            <a:endParaRPr lang="en-US" sz="22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i="1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/>
              <a:t>GRIP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/>
              <a:t>15 </a:t>
            </a:r>
            <a:r>
              <a:rPr lang="en-US" sz="2800" i="1" dirty="0"/>
              <a:t>August 2010 – 25 Sept </a:t>
            </a:r>
            <a:r>
              <a:rPr lang="en-US" sz="2800" i="1" dirty="0" smtClean="0"/>
              <a:t>2010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i="1" dirty="0" smtClean="0"/>
              <a:t>	3 Test Flights &amp; 5 Science Flights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</p:txBody>
      </p:sp>
      <p:pic>
        <p:nvPicPr>
          <p:cNvPr id="9" name="Picture 8" descr="Screen shot 2010-08-29 at 2.07.5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320" y="1092201"/>
            <a:ext cx="3721727" cy="2070100"/>
          </a:xfrm>
          <a:prstGeom prst="rect">
            <a:avLst/>
          </a:prstGeom>
        </p:spPr>
      </p:pic>
      <p:pic>
        <p:nvPicPr>
          <p:cNvPr id="10" name="Picture 9" descr="grip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9" y="3360084"/>
            <a:ext cx="3308271" cy="2213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0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0" y="3468985"/>
            <a:ext cx="4327248" cy="3189693"/>
          </a:xfrm>
          <a:prstGeom prst="rect">
            <a:avLst/>
          </a:prstGeom>
        </p:spPr>
      </p:pic>
      <p:pic>
        <p:nvPicPr>
          <p:cNvPr id="5" name="Picture 4" descr="DSC007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131" y="3468985"/>
            <a:ext cx="4203176" cy="3152382"/>
          </a:xfrm>
          <a:prstGeom prst="rect">
            <a:avLst/>
          </a:prstGeom>
        </p:spPr>
      </p:pic>
      <p:pic>
        <p:nvPicPr>
          <p:cNvPr id="6" name="Picture 5" descr="DSC008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" y="199017"/>
            <a:ext cx="4203176" cy="3152382"/>
          </a:xfrm>
          <a:prstGeom prst="rect">
            <a:avLst/>
          </a:prstGeom>
        </p:spPr>
      </p:pic>
      <p:pic>
        <p:nvPicPr>
          <p:cNvPr id="7" name="Picture 6" descr="DSC008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131" y="233280"/>
            <a:ext cx="4236712" cy="3177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04_02heymsfield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9257"/>
            <a:ext cx="9144000" cy="5139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Comic Sans MS"/>
                <a:cs typeface="Comic Sans MS"/>
              </a:rPr>
              <a:t>Processing &amp; Analysis</a:t>
            </a:r>
            <a:endParaRPr lang="en-US" dirty="0">
              <a:solidFill>
                <a:srgbClr val="000099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GRIP processing in progress.</a:t>
            </a:r>
          </a:p>
          <a:p>
            <a:pPr lvl="1"/>
            <a:r>
              <a:rPr lang="en-US" dirty="0" smtClean="0"/>
              <a:t>Doppler processing (pulse pair) from I, Q.</a:t>
            </a:r>
          </a:p>
          <a:p>
            <a:pPr lvl="1"/>
            <a:r>
              <a:rPr lang="en-US" dirty="0" smtClean="0"/>
              <a:t>Antenna pointing and navigation evaluation.</a:t>
            </a:r>
          </a:p>
          <a:p>
            <a:pPr lvl="1"/>
            <a:r>
              <a:rPr lang="en-US" dirty="0" smtClean="0"/>
              <a:t>Data editing (cleaning up, unfolding,..)</a:t>
            </a:r>
          </a:p>
          <a:p>
            <a:pPr lvl="1"/>
            <a:r>
              <a:rPr lang="en-US" dirty="0" smtClean="0"/>
              <a:t>Reflectivity calibration</a:t>
            </a:r>
          </a:p>
          <a:p>
            <a:r>
              <a:rPr lang="en-US" dirty="0" smtClean="0"/>
              <a:t>Software in progress for 3D mapping, ocean surface wind analysis.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99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99"/>
                </a:solidFill>
                <a:latin typeface="Comic Sans MS"/>
                <a:cs typeface="Comic Sans MS"/>
              </a:rPr>
              <a:t>Tropical Storm Matthew</a:t>
            </a:r>
            <a:br>
              <a:rPr lang="en-US" sz="3200" dirty="0" smtClean="0">
                <a:solidFill>
                  <a:srgbClr val="000099"/>
                </a:solidFill>
                <a:latin typeface="Comic Sans MS"/>
                <a:cs typeface="Comic Sans MS"/>
              </a:rPr>
            </a:br>
            <a:r>
              <a:rPr lang="en-US" sz="3200" dirty="0" smtClean="0">
                <a:solidFill>
                  <a:srgbClr val="000099"/>
                </a:solidFill>
                <a:latin typeface="Comic Sans MS"/>
                <a:cs typeface="Comic Sans MS"/>
              </a:rPr>
              <a:t>23-24 Sept 2010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4" name="Picture 3" descr="matthew_rtm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49" y="1544638"/>
            <a:ext cx="4423352" cy="3269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4015" y="1271243"/>
            <a:ext cx="3761385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2100" i="1" dirty="0" smtClean="0"/>
              <a:t>Last GRIP Global Hawk flight but best (cleanest) data of campaign.</a:t>
            </a:r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2100" i="1" dirty="0" smtClean="0"/>
              <a:t>Convective  burst  (CB)  began  just  prior  to  the  GH   getting  on  station,  but  was  sustained  throughout  the  flight.  </a:t>
            </a:r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2100" i="1" dirty="0" smtClean="0"/>
              <a:t>Mathew  intensified  by  5 to 10  </a:t>
            </a:r>
            <a:r>
              <a:rPr lang="en-US" sz="2100" i="1" dirty="0" err="1" smtClean="0"/>
              <a:t>kts</a:t>
            </a:r>
            <a:r>
              <a:rPr lang="en-US" sz="2100" i="1" dirty="0" smtClean="0"/>
              <a:t>  during  the  flight, max winds ~40kt. </a:t>
            </a:r>
          </a:p>
          <a:p>
            <a:pPr marL="115888" indent="-115888">
              <a:spcBef>
                <a:spcPts val="600"/>
              </a:spcBef>
              <a:buFont typeface="Arial"/>
              <a:buChar char="•"/>
            </a:pPr>
            <a:r>
              <a:rPr lang="en-US" sz="2100" i="1" dirty="0" smtClean="0"/>
              <a:t>Storm was  unable  to  intensify  beyond 50 </a:t>
            </a:r>
            <a:r>
              <a:rPr lang="en-US" sz="2100" i="1" dirty="0" err="1" smtClean="0"/>
              <a:t>kt</a:t>
            </a:r>
            <a:r>
              <a:rPr lang="en-US" sz="2100" i="1" dirty="0" smtClean="0"/>
              <a:t> winds but it went on to produce &gt;16” of rain in parts of Yucatan, Mexico</a:t>
            </a:r>
            <a:r>
              <a:rPr lang="en-US" sz="2000" i="1" dirty="0" smtClean="0"/>
              <a:t>. 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7140"/>
          </a:xfrm>
        </p:spPr>
        <p:txBody>
          <a:bodyPr/>
          <a:lstStyle/>
          <a:p>
            <a:r>
              <a:rPr lang="en-US" dirty="0" smtClean="0"/>
              <a:t>Polar Plots</a:t>
            </a:r>
            <a:endParaRPr lang="en-US" dirty="0"/>
          </a:p>
        </p:txBody>
      </p:sp>
      <p:pic>
        <p:nvPicPr>
          <p:cNvPr id="4" name="Picture 3" descr="Screen shot 2011-02-21 at 1.04.5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79" y="3160888"/>
            <a:ext cx="5207000" cy="3244463"/>
          </a:xfrm>
          <a:prstGeom prst="rect">
            <a:avLst/>
          </a:prstGeom>
        </p:spPr>
      </p:pic>
      <p:pic>
        <p:nvPicPr>
          <p:cNvPr id="5" name="Picture 4" descr="Screen shot 2011-02-21 at 1.04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779" y="175861"/>
            <a:ext cx="5178776" cy="3117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4779" y="1545215"/>
            <a:ext cx="268925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&lt; Ku-Band</a:t>
            </a:r>
          </a:p>
          <a:p>
            <a:r>
              <a:rPr lang="en-US" sz="2400" dirty="0" smtClean="0"/>
              <a:t>   Inner Beam (30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H)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94779" y="4563533"/>
            <a:ext cx="2695221" cy="18774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2010 GRIP Flights</a:t>
            </a:r>
          </a:p>
          <a:p>
            <a:pPr marL="222250" indent="-104775"/>
            <a:r>
              <a:rPr lang="en-US" sz="2000" i="1" dirty="0" smtClean="0">
                <a:solidFill>
                  <a:srgbClr val="FF0000"/>
                </a:solidFill>
              </a:rPr>
              <a:t>Ran at reduced  resolution (150 </a:t>
            </a:r>
            <a:r>
              <a:rPr lang="en-US" sz="2000" i="1" dirty="0" err="1" smtClean="0">
                <a:solidFill>
                  <a:srgbClr val="FF0000"/>
                </a:solidFill>
              </a:rPr>
              <a:t>m</a:t>
            </a:r>
            <a:r>
              <a:rPr lang="en-US" sz="2000" i="1" dirty="0" smtClean="0">
                <a:solidFill>
                  <a:srgbClr val="FF0000"/>
                </a:solidFill>
              </a:rPr>
              <a:t> range; 2 deg azimuth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</a:p>
          <a:p>
            <a:pPr marL="222250" indent="-104775"/>
            <a:r>
              <a:rPr lang="en-US" i="1" dirty="0" smtClean="0">
                <a:solidFill>
                  <a:srgbClr val="FF0000"/>
                </a:solidFill>
              </a:rPr>
              <a:t>&lt; Ka-band Doppler partial unfolding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6555" y="3576386"/>
            <a:ext cx="268925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&lt; Ka-Band</a:t>
            </a:r>
          </a:p>
          <a:p>
            <a:r>
              <a:rPr lang="en-US" sz="2400" dirty="0" smtClean="0"/>
              <a:t>   Inner Beam (30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H)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90837" y="175861"/>
            <a:ext cx="3292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One Scan – Polar Plot</a:t>
            </a:r>
          </a:p>
          <a:p>
            <a:r>
              <a:rPr lang="en-US" sz="2800" dirty="0" smtClean="0"/>
              <a:t>	</a:t>
            </a:r>
            <a:r>
              <a:rPr lang="en-US" sz="2400" dirty="0" err="1" smtClean="0"/>
              <a:t>Uncalib</a:t>
            </a:r>
            <a:r>
              <a:rPr lang="en-US" sz="2400" dirty="0" smtClean="0"/>
              <a:t>. Reflectivity</a:t>
            </a:r>
          </a:p>
          <a:p>
            <a:r>
              <a:rPr lang="en-US" sz="2400" dirty="0" smtClean="0"/>
              <a:t>	Doppler (</a:t>
            </a:r>
            <a:r>
              <a:rPr lang="en-US" sz="2400" dirty="0" err="1" smtClean="0"/>
              <a:t>air+fallspd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Words>880</Words>
  <Application>Microsoft Macintosh PowerPoint</Application>
  <PresentationFormat>On-screen Show (4:3)</PresentationFormat>
  <Paragraphs>142</Paragraphs>
  <Slides>14</Slides>
  <Notes>7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First Flights of High-Altitude Imaging Wind and Rain Airborne Profiler (HIWRAP) During GRIP</vt:lpstr>
      <vt:lpstr>High-Altitude Imaging Wind and Rain Airborne Profiler (HIWRAP)</vt:lpstr>
      <vt:lpstr>HIWRAP System Parameters</vt:lpstr>
      <vt:lpstr>Slide 4</vt:lpstr>
      <vt:lpstr>Slide 5</vt:lpstr>
      <vt:lpstr>Slide 6</vt:lpstr>
      <vt:lpstr>Processing &amp; Analysis</vt:lpstr>
      <vt:lpstr>Tropical Storm Matthew 23-24 Sept 2010</vt:lpstr>
      <vt:lpstr>Polar Plots</vt:lpstr>
      <vt:lpstr>TS Matthew 23/24 Sept 2010</vt:lpstr>
      <vt:lpstr>Slide 11</vt:lpstr>
      <vt:lpstr>Slide 12</vt:lpstr>
      <vt:lpstr>HIWRAP Future Development &amp; Flights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HIWRAP CONCEPT</dc:title>
  <dc:creator>Gerald Heymsfield</dc:creator>
  <cp:lastModifiedBy>Gerald Heymsfield</cp:lastModifiedBy>
  <cp:revision>27</cp:revision>
  <dcterms:created xsi:type="dcterms:W3CDTF">2011-02-28T16:05:32Z</dcterms:created>
  <dcterms:modified xsi:type="dcterms:W3CDTF">2011-02-28T16:06:38Z</dcterms:modified>
</cp:coreProperties>
</file>