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theme/theme3.xml" ContentType="application/vnd.openxmlformats-officedocument.theme+xml"/>
  <Default Extension="png" ContentType="image/png"/>
  <Override PartName="/ppt/slideLayouts/slideLayout2.xml" ContentType="application/vnd.openxmlformats-officedocument.presentationml.slideLayout+xml"/>
  <Default Extension="pdf" ContentType="application/pdf"/>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6" r:id="rId2"/>
  </p:sldMasterIdLst>
  <p:notesMasterIdLst>
    <p:notesMasterId r:id="rId25"/>
  </p:notesMasterIdLst>
  <p:sldIdLst>
    <p:sldId id="440" r:id="rId3"/>
    <p:sldId id="454" r:id="rId4"/>
    <p:sldId id="450" r:id="rId5"/>
    <p:sldId id="451" r:id="rId6"/>
    <p:sldId id="455" r:id="rId7"/>
    <p:sldId id="456" r:id="rId8"/>
    <p:sldId id="393" r:id="rId9"/>
    <p:sldId id="394" r:id="rId10"/>
    <p:sldId id="453" r:id="rId11"/>
    <p:sldId id="395" r:id="rId12"/>
    <p:sldId id="452" r:id="rId13"/>
    <p:sldId id="446" r:id="rId14"/>
    <p:sldId id="445" r:id="rId15"/>
    <p:sldId id="318" r:id="rId16"/>
    <p:sldId id="449" r:id="rId17"/>
    <p:sldId id="443" r:id="rId18"/>
    <p:sldId id="457" r:id="rId19"/>
    <p:sldId id="438" r:id="rId20"/>
    <p:sldId id="439" r:id="rId21"/>
    <p:sldId id="405" r:id="rId22"/>
    <p:sldId id="447" r:id="rId23"/>
    <p:sldId id="448" r:id="rId24"/>
  </p:sldIdLst>
  <p:sldSz cx="9144000" cy="6858000" type="screen4x3"/>
  <p:notesSz cx="7053263" cy="93567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6E00"/>
    <a:srgbClr val="FF7000"/>
    <a:srgbClr val="B85151"/>
    <a:srgbClr val="02E800"/>
    <a:srgbClr val="515151"/>
    <a:srgbClr val="24317D"/>
    <a:srgbClr val="EF3611"/>
    <a:srgbClr val="81A4C4"/>
    <a:srgbClr val="67FF4A"/>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280" autoAdjust="0"/>
    <p:restoredTop sz="79275" autoAdjust="0"/>
  </p:normalViewPr>
  <p:slideViewPr>
    <p:cSldViewPr>
      <p:cViewPr varScale="1">
        <p:scale>
          <a:sx n="80" d="100"/>
          <a:sy n="80" d="100"/>
        </p:scale>
        <p:origin x="-1344"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44"/>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8313"/>
          </a:xfrm>
          <a:prstGeom prst="rect">
            <a:avLst/>
          </a:prstGeom>
        </p:spPr>
        <p:txBody>
          <a:bodyPr vert="horz" lIns="93763" tIns="46881" rIns="93763" bIns="46881"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95738" y="0"/>
            <a:ext cx="3055937" cy="468313"/>
          </a:xfrm>
          <a:prstGeom prst="rect">
            <a:avLst/>
          </a:prstGeom>
        </p:spPr>
        <p:txBody>
          <a:bodyPr vert="horz" lIns="93763" tIns="46881" rIns="93763" bIns="46881" rtlCol="0"/>
          <a:lstStyle>
            <a:lvl1pPr algn="r" fontAlgn="auto">
              <a:spcBef>
                <a:spcPts val="0"/>
              </a:spcBef>
              <a:spcAft>
                <a:spcPts val="0"/>
              </a:spcAft>
              <a:defRPr sz="1200">
                <a:latin typeface="+mn-lt"/>
              </a:defRPr>
            </a:lvl1pPr>
          </a:lstStyle>
          <a:p>
            <a:pPr>
              <a:defRPr/>
            </a:pPr>
            <a:fld id="{F911923C-ED4F-4804-8A5F-47713C8F4DD8}" type="datetimeFigureOut">
              <a:rPr lang="en-US"/>
              <a:pPr>
                <a:defRPr/>
              </a:pPr>
              <a:t>3/1/11</a:t>
            </a:fld>
            <a:endParaRPr lang="en-US" dirty="0"/>
          </a:p>
        </p:txBody>
      </p:sp>
      <p:sp>
        <p:nvSpPr>
          <p:cNvPr id="4" name="Slide Image Placeholder 3"/>
          <p:cNvSpPr>
            <a:spLocks noGrp="1" noRot="1" noChangeAspect="1"/>
          </p:cNvSpPr>
          <p:nvPr>
            <p:ph type="sldImg" idx="2"/>
          </p:nvPr>
        </p:nvSpPr>
        <p:spPr>
          <a:xfrm>
            <a:off x="1189038" y="701675"/>
            <a:ext cx="4676775" cy="3508375"/>
          </a:xfrm>
          <a:prstGeom prst="rect">
            <a:avLst/>
          </a:prstGeom>
          <a:noFill/>
          <a:ln w="12700">
            <a:solidFill>
              <a:prstClr val="black"/>
            </a:solidFill>
          </a:ln>
        </p:spPr>
        <p:txBody>
          <a:bodyPr vert="horz" lIns="93763" tIns="46881" rIns="93763" bIns="46881" rtlCol="0" anchor="ctr"/>
          <a:lstStyle/>
          <a:p>
            <a:pPr lvl="0"/>
            <a:endParaRPr lang="en-US" noProof="0" dirty="0"/>
          </a:p>
        </p:txBody>
      </p:sp>
      <p:sp>
        <p:nvSpPr>
          <p:cNvPr id="5" name="Notes Placeholder 4"/>
          <p:cNvSpPr>
            <a:spLocks noGrp="1"/>
          </p:cNvSpPr>
          <p:nvPr>
            <p:ph type="body" sz="quarter" idx="3"/>
          </p:nvPr>
        </p:nvSpPr>
        <p:spPr>
          <a:xfrm>
            <a:off x="704850" y="4445000"/>
            <a:ext cx="5643563" cy="4210050"/>
          </a:xfrm>
          <a:prstGeom prst="rect">
            <a:avLst/>
          </a:prstGeom>
        </p:spPr>
        <p:txBody>
          <a:bodyPr vert="horz" lIns="93763" tIns="46881" rIns="93763" bIns="4688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86825"/>
            <a:ext cx="3055938" cy="468313"/>
          </a:xfrm>
          <a:prstGeom prst="rect">
            <a:avLst/>
          </a:prstGeom>
        </p:spPr>
        <p:txBody>
          <a:bodyPr vert="horz" lIns="93763" tIns="46881" rIns="93763" bIns="46881"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95738" y="8886825"/>
            <a:ext cx="3055937" cy="468313"/>
          </a:xfrm>
          <a:prstGeom prst="rect">
            <a:avLst/>
          </a:prstGeom>
        </p:spPr>
        <p:txBody>
          <a:bodyPr vert="horz" lIns="93763" tIns="46881" rIns="93763" bIns="46881" rtlCol="0" anchor="b"/>
          <a:lstStyle>
            <a:lvl1pPr algn="r" fontAlgn="auto">
              <a:spcBef>
                <a:spcPts val="0"/>
              </a:spcBef>
              <a:spcAft>
                <a:spcPts val="0"/>
              </a:spcAft>
              <a:defRPr sz="1200">
                <a:latin typeface="+mn-lt"/>
              </a:defRPr>
            </a:lvl1pPr>
          </a:lstStyle>
          <a:p>
            <a:pPr>
              <a:defRPr/>
            </a:pPr>
            <a:fld id="{DD88931E-3DFD-4693-A737-A95F834F1CA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dirty="0" smtClean="0">
                <a:latin typeface="Arial" charset="0"/>
              </a:rPr>
              <a:t>When connect</a:t>
            </a:r>
            <a:r>
              <a:rPr lang="en-US" baseline="0" dirty="0" smtClean="0">
                <a:latin typeface="Arial" charset="0"/>
              </a:rPr>
              <a:t> the hydrographs via GIS spline fits, these are the surface depictions that we can develop.  They can be quite detailed and if we are smart with te deployment, reveal the influence of roads, culverts, dunes, and other topography and some landuse effects</a:t>
            </a:r>
            <a:r>
              <a:rPr lang="en-US" baseline="0" dirty="0" smtClean="0">
                <a:latin typeface="Arial" charset="0"/>
              </a:rPr>
              <a:t>.</a:t>
            </a:r>
          </a:p>
          <a:p>
            <a:pPr eaLnBrk="1" hangingPunct="1"/>
            <a:endParaRPr lang="en-US" baseline="0" dirty="0" smtClean="0">
              <a:latin typeface="Arial" charset="0"/>
            </a:endParaRPr>
          </a:p>
          <a:p>
            <a:pPr eaLnBrk="1" hangingPunct="1"/>
            <a:r>
              <a:rPr lang="en-US" baseline="0" dirty="0" smtClean="0">
                <a:latin typeface="Arial" charset="0"/>
              </a:rPr>
              <a:t>The neat thing about this for modelers is that the surge levels can be compared to model outputs moment.  We can see the effects as winds increase and shift in direction.</a:t>
            </a:r>
            <a:endParaRPr 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So,</a:t>
            </a:r>
            <a:r>
              <a:rPr lang="en-US" baseline="0" dirty="0" smtClean="0"/>
              <a:t> when a storm lands, what do we do.  In the past we deployed our </a:t>
            </a:r>
            <a:r>
              <a:rPr lang="en-US" baseline="0" dirty="0" err="1" smtClean="0"/>
              <a:t>assests</a:t>
            </a:r>
            <a:r>
              <a:rPr lang="en-US" baseline="0" dirty="0" smtClean="0"/>
              <a:t> without a great deal of </a:t>
            </a:r>
            <a:r>
              <a:rPr lang="en-US" baseline="0" dirty="0" err="1" smtClean="0"/>
              <a:t>coordinatiuon</a:t>
            </a:r>
            <a:r>
              <a:rPr lang="en-US" baseline="0" dirty="0" smtClean="0"/>
              <a:t>.  No ONE agency or person calls the shots and we don’t get in leveraging of one another’s efforts.  </a:t>
            </a:r>
            <a:endParaRPr lang="en-US" dirty="0"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3644E4-0759-4A58-ABAF-82064847CBDD}" type="slidenum">
              <a:rPr lang="en-US"/>
              <a:pPr fontAlgn="base">
                <a:spcBef>
                  <a:spcPct val="0"/>
                </a:spcBef>
                <a:spcAft>
                  <a:spcPct val="0"/>
                </a:spcAft>
                <a:defRPr/>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rPr>
              <a:t>Most partners focused on coasts</a:t>
            </a:r>
          </a:p>
          <a:p>
            <a:pPr lvl="1" eaLnBrk="1" fontAlgn="auto" hangingPunct="1">
              <a:spcAft>
                <a:spcPts val="0"/>
              </a:spcAft>
              <a:buFont typeface="Arial" pitchFamily="34" charset="0"/>
              <a:buChar char="•"/>
              <a:defRPr/>
            </a:pPr>
            <a:r>
              <a:rPr lang="en-US" sz="1800" dirty="0" smtClean="0">
                <a:solidFill>
                  <a:srgbClr val="FFFFFF"/>
                </a:solidFill>
              </a:rPr>
              <a:t>Feds: DOT, FEMA, NOAA NOS, NOAA NWS, NIST, 				</a:t>
            </a:r>
          </a:p>
          <a:p>
            <a:pPr lvl="2" eaLnBrk="1" fontAlgn="auto" hangingPunct="1">
              <a:spcAft>
                <a:spcPts val="0"/>
              </a:spcAft>
              <a:buFont typeface="Arial" pitchFamily="34" charset="0"/>
              <a:buChar char="•"/>
              <a:defRPr/>
            </a:pPr>
            <a:r>
              <a:rPr lang="en-US" sz="1800" dirty="0" smtClean="0">
                <a:solidFill>
                  <a:srgbClr val="FFFFFF"/>
                </a:solidFill>
              </a:rPr>
              <a:t>USACE, USGS (Chair), coordinated by OFCM</a:t>
            </a:r>
          </a:p>
          <a:p>
            <a:pPr lvl="1" eaLnBrk="1" fontAlgn="auto" hangingPunct="1">
              <a:spcAft>
                <a:spcPts val="0"/>
              </a:spcAft>
              <a:buFont typeface="Arial" pitchFamily="34" charset="0"/>
              <a:buChar char="•"/>
              <a:defRPr/>
            </a:pPr>
            <a:r>
              <a:rPr lang="en-US" sz="1800" dirty="0" smtClean="0">
                <a:solidFill>
                  <a:srgbClr val="FFFFFF"/>
                </a:solidFill>
              </a:rPr>
              <a:t>Digital Hurricane Consortium, American Association of Wind Engineering, </a:t>
            </a:r>
          </a:p>
          <a:p>
            <a:pPr lvl="1" eaLnBrk="1" fontAlgn="auto" hangingPunct="1">
              <a:spcAft>
                <a:spcPts val="0"/>
              </a:spcAft>
              <a:buFont typeface="Arial" pitchFamily="34" charset="0"/>
              <a:buChar char="•"/>
              <a:defRPr/>
            </a:pPr>
            <a:r>
              <a:rPr lang="en-US" sz="1800" dirty="0" smtClean="0">
                <a:solidFill>
                  <a:srgbClr val="FFFFFF"/>
                </a:solidFill>
              </a:rPr>
              <a:t>Coasts, Oceans, Ports and Rivers Institute (COPRI) of American Society of Civil Engineers (ASCE)</a:t>
            </a:r>
          </a:p>
          <a:p>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16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the opportunity to speak with you.  Here is an outline of my talk: I will speak briefly to the motivation for the Nat;l plan, ID the partners,</a:t>
            </a:r>
            <a:r>
              <a:rPr lang="en-US" baseline="0" dirty="0" smtClean="0"/>
              <a:t> tell you a little bit about  their capabilities, briefly review the National Plan, and the next steps for our effort</a:t>
            </a:r>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FFFF"/>
                </a:solidFill>
              </a:rPr>
              <a:t>The national Plan is about 30 pages in length plus about the same number of pages in the appendices.  This is our first</a:t>
            </a:r>
            <a:r>
              <a:rPr lang="en-US" baseline="0" dirty="0" smtClean="0">
                <a:solidFill>
                  <a:srgbClr val="FFFFFF"/>
                </a:solidFill>
              </a:rPr>
              <a:t> sentence: “Disasters can be informative”.</a:t>
            </a:r>
          </a:p>
          <a:p>
            <a:endParaRPr lang="en-US" baseline="0" dirty="0" smtClean="0">
              <a:solidFill>
                <a:srgbClr val="FFFFFF"/>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FFFF"/>
                </a:solidFill>
              </a:rPr>
              <a:t>But only if we pay attention to them.  They inform our science,</a:t>
            </a:r>
            <a:r>
              <a:rPr lang="en-US" baseline="0" dirty="0" smtClean="0">
                <a:solidFill>
                  <a:srgbClr val="FFFFFF"/>
                </a:solidFill>
              </a:rPr>
              <a:t> our models, our forecasts, our building codes, and landuse decisions.  The medium of opportunity consists of </a:t>
            </a:r>
            <a:r>
              <a:rPr lang="en-US" dirty="0" smtClean="0">
                <a:solidFill>
                  <a:srgbClr val="FFFFFF"/>
                </a:solidFill>
              </a:rPr>
              <a:t>Careful and detailed observations,</a:t>
            </a:r>
            <a:r>
              <a:rPr lang="en-US" baseline="0" dirty="0" smtClean="0">
                <a:solidFill>
                  <a:srgbClr val="FFFFFF"/>
                </a:solidFill>
              </a:rPr>
              <a:t> broadly shared and widely  used</a:t>
            </a:r>
            <a:r>
              <a:rPr lang="en-US" dirty="0" smtClean="0">
                <a:solidFill>
                  <a:srgbClr val="FFFFFF"/>
                </a:solidFill>
              </a:rPr>
              <a:t>. One of the lessons of Hurricane Katrina is that our existing observation networks are highly vulnerable.</a:t>
            </a:r>
            <a:r>
              <a:rPr lang="en-US" baseline="0" dirty="0" smtClean="0">
                <a:solidFill>
                  <a:srgbClr val="FFFFFF"/>
                </a:solidFill>
              </a:rPr>
              <a:t>  We lost 35 tide and streamgages for all or part of he Katrina and its aftermath.  Those losses really hampered our ability to understand that storm.  We have to do more ensure that we learn from future disasters and that is what our effort is all about.</a:t>
            </a:r>
            <a:endParaRPr lang="en-US" dirty="0" smtClean="0">
              <a:solidFill>
                <a:srgbClr val="FFFFFF"/>
              </a:solidFill>
            </a:endParaRPr>
          </a:p>
          <a:p>
            <a:endParaRPr lang="en-US" dirty="0" smtClean="0">
              <a:solidFill>
                <a:srgbClr val="FFFFFF"/>
              </a:solidFill>
            </a:endParaRPr>
          </a:p>
          <a:p>
            <a:r>
              <a:rPr lang="en-US" dirty="0" smtClean="0">
                <a:solidFill>
                  <a:srgbClr val="FFFFFF"/>
                </a:solidFill>
              </a:rPr>
              <a:t>Past efforts focused on derivation of the scope and strength of natural hazards phenomena by forensic analysis of debris, and HWM.</a:t>
            </a:r>
            <a:r>
              <a:rPr lang="en-US" baseline="0" dirty="0" smtClean="0">
                <a:solidFill>
                  <a:srgbClr val="FFFFFF"/>
                </a:solidFill>
              </a:rPr>
              <a:t>  </a:t>
            </a:r>
            <a:r>
              <a:rPr lang="en-US" dirty="0" smtClean="0">
                <a:solidFill>
                  <a:srgbClr val="FFFFFF"/>
                </a:solidFill>
              </a:rPr>
              <a:t>New, mobile, and highly mobile technologies permit detailed, resolution observations where impacts can be understood in terms of the temporal histories wind and water observation. </a:t>
            </a:r>
          </a:p>
          <a:p>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scope of the</a:t>
            </a:r>
            <a:r>
              <a:rPr lang="en-US" baseline="0" dirty="0" smtClean="0"/>
              <a:t> endeavor is focused on </a:t>
            </a:r>
            <a:r>
              <a:rPr lang="en-US" baseline="0" dirty="0" smtClean="0"/>
              <a:t>small-scale </a:t>
            </a:r>
            <a:r>
              <a:rPr lang="en-US" baseline="0" dirty="0" smtClean="0"/>
              <a:t>measurement, wind and water observations and development of complementary datasets that we hope will be of use to the modeling and forecasting community. </a:t>
            </a:r>
            <a:r>
              <a:rPr lang="en-US" baseline="0" dirty="0" smtClean="0"/>
              <a:t> The effort really focuses on the boundary layer.  </a:t>
            </a:r>
          </a:p>
          <a:p>
            <a:endParaRPr lang="en-US" baseline="0" dirty="0" smtClean="0"/>
          </a:p>
          <a:p>
            <a:r>
              <a:rPr lang="en-US" baseline="0" dirty="0" smtClean="0"/>
              <a:t>The </a:t>
            </a:r>
            <a:r>
              <a:rPr lang="en-US" baseline="0" dirty="0" smtClean="0"/>
              <a:t>evaluation of models, damages, etc. is an important component of a full program, but is outside of the scope of the work that we are now doing.</a:t>
            </a:r>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effort is a partnership</a:t>
            </a:r>
            <a:r>
              <a:rPr lang="en-US" baseline="0" dirty="0" smtClean="0"/>
              <a:t> between FEDs and Universities over seen by OFCM.</a:t>
            </a:r>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Let’s talk about toys:  The partners, particularly the university partners have some very useful toys.  These include</a:t>
            </a:r>
          </a:p>
          <a:p>
            <a:endParaRPr lang="en-US" dirty="0" smtClean="0"/>
          </a:p>
          <a:p>
            <a:r>
              <a:rPr lang="en-US" dirty="0" smtClean="0"/>
              <a:t>13</a:t>
            </a:r>
            <a:r>
              <a:rPr lang="en-US" baseline="0" dirty="0" smtClean="0"/>
              <a:t> p</a:t>
            </a:r>
            <a:r>
              <a:rPr lang="en-US" dirty="0" smtClean="0"/>
              <a:t>ortable</a:t>
            </a:r>
            <a:r>
              <a:rPr lang="en-US" baseline="0" dirty="0" smtClean="0"/>
              <a:t> weather stations tower units set up in 30 minutes</a:t>
            </a:r>
          </a:p>
          <a:p>
            <a:r>
              <a:rPr lang="en-US" baseline="0" dirty="0" smtClean="0"/>
              <a:t>Withstand 200 MPH winds and debris</a:t>
            </a:r>
          </a:p>
          <a:p>
            <a:endParaRPr lang="en-US" baseline="0" dirty="0" smtClean="0"/>
          </a:p>
          <a:p>
            <a:r>
              <a:rPr lang="en-US" baseline="0" dirty="0" smtClean="0"/>
              <a:t>40 Tripod systems take about 3 minutes</a:t>
            </a:r>
          </a:p>
          <a:p>
            <a:endParaRPr lang="en-US" baseline="0" dirty="0" smtClean="0"/>
          </a:p>
          <a:p>
            <a:r>
              <a:rPr lang="en-US" baseline="0" dirty="0" smtClean="0"/>
              <a:t>Long version from Brian Hirth (Tx Tech)</a:t>
            </a:r>
          </a:p>
          <a:p>
            <a:endParaRPr lang="en-US" baseline="0" dirty="0" smtClean="0"/>
          </a:p>
          <a:p>
            <a:r>
              <a:rPr lang="en-US" sz="1200" kern="1200" baseline="0" dirty="0" smtClean="0">
                <a:solidFill>
                  <a:schemeClr val="tx1"/>
                </a:solidFill>
                <a:latin typeface="+mn-lt"/>
                <a:ea typeface="+mn-ea"/>
                <a:cs typeface="+mn-cs"/>
              </a:rPr>
              <a:t>The WEMITE towers are trailer mounted ruggedized platform instrumented at multiple levels up to 10 m (WEM</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ITE 1) and 15 m (WEMITE 2), sampling at 10 Hz.  These towers were towed to the coast for tropical cyclone landfalls between 1998 - 2005.  When deployed, the trailer was dropped, the tower was wrenched to its full height, and guy wires and mobile home earth screws anchored the system.</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StickNet was developed to bring more observations to coast, and we are currently developing real-time capabilities for these platforms as well.  Each StickNet probe begins with a standard surveying tripod that has been fabricated to support a standard meteorological sensor suite.  Currently the complete fleet consists of 24 probes, which are towed in two separate covered trailers.  The size of these platforms allows us to place them in more precarious locations, including sand dunes, barrier islands, etc.  A marine battery is attached to the platform, and the dead weight of the tower plus anchoring makes the platform very durable in high winds.  It is anticipated that these platforms can withstand a 3-second gust in excess of 130 mph.  The highest gust recorded was 115 mph during Hurricane Ike.  We have yet to have a platform topple or fail in a hurricane deployment yet.  These platforms also sample at 10 Hz</a:t>
            </a:r>
            <a:endParaRPr lang="en-US" baseline="0" dirty="0" smtClean="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 mobile Doppler radars for tracking wind speeds</a:t>
            </a:r>
          </a:p>
          <a:p>
            <a:r>
              <a:rPr lang="en-US" dirty="0" smtClean="0"/>
              <a:t>Short Range Radars (k- and x-band)</a:t>
            </a:r>
          </a:p>
          <a:p>
            <a:endParaRPr lang="en-US" dirty="0" smtClean="0"/>
          </a:p>
          <a:p>
            <a:r>
              <a:rPr lang="en-US" dirty="0" smtClean="0"/>
              <a:t>CSWR, TTU, UAH, </a:t>
            </a:r>
          </a:p>
          <a:p>
            <a:r>
              <a:rPr lang="en-US" dirty="0" smtClean="0"/>
              <a:t>Long range radars (C-Band)</a:t>
            </a:r>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data consists of two measurements, water levels, waves,</a:t>
            </a:r>
            <a:r>
              <a:rPr lang="en-US" baseline="0" dirty="0" smtClean="0"/>
              <a:t> we are considering, but do not have funding for other</a:t>
            </a:r>
            <a:r>
              <a:rPr lang="en-US" baseline="0" dirty="0" smtClean="0"/>
              <a:t> parameters </a:t>
            </a:r>
            <a:r>
              <a:rPr lang="en-US" baseline="0" dirty="0" smtClean="0"/>
              <a:t>such as velocity.</a:t>
            </a:r>
          </a:p>
          <a:p>
            <a:endParaRPr lang="en-US" baseline="0" dirty="0" smtClean="0"/>
          </a:p>
          <a:p>
            <a:r>
              <a:rPr lang="en-US" dirty="0" smtClean="0"/>
              <a:t>Nota</a:t>
            </a:r>
            <a:r>
              <a:rPr lang="en-US" baseline="0" dirty="0" smtClean="0"/>
              <a:t> Dame</a:t>
            </a:r>
          </a:p>
          <a:p>
            <a:r>
              <a:rPr lang="en-US" baseline="0" dirty="0" smtClean="0"/>
              <a:t>USGS</a:t>
            </a:r>
            <a:endParaRPr lang="en-US" dirty="0"/>
          </a:p>
        </p:txBody>
      </p:sp>
      <p:sp>
        <p:nvSpPr>
          <p:cNvPr id="4" name="Slide Number Placeholder 3"/>
          <p:cNvSpPr>
            <a:spLocks noGrp="1"/>
          </p:cNvSpPr>
          <p:nvPr>
            <p:ph type="sldNum" sz="quarter" idx="10"/>
          </p:nvPr>
        </p:nvSpPr>
        <p:spPr/>
        <p:txBody>
          <a:bodyPr/>
          <a:lstStyle/>
          <a:p>
            <a:pPr>
              <a:defRPr/>
            </a:pPr>
            <a:fld id="{DD88931E-3DFD-4693-A737-A95F834F1CA2}" type="slidenum">
              <a:rPr lang="en-US" smtClean="0"/>
              <a:pPr>
                <a:defRPr/>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In the past storm-surge was documented by HWMs.  Those data were often unreliable and never provided info about the relative timing of surge or rates of inundation.  Now the USGS has developed mobile storm-surge network that provides and information.  Low cost, self-contained water loggers are deployed a large number 40-105 locations, strapped to fixed structures,  and record data as frequent as every 0.5 second yielding flood hydrographs like that shown.</a:t>
            </a:r>
          </a:p>
          <a:p>
            <a:endParaRPr lang="en-US" dirty="0" smtClean="0">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U.S. Geological Survey (USGS) deployed a temporary monitoring network of 117 pressure transducers (sensors) at 65 sites over an area of about 5,000 square miles to record the timing, areal extent, and magnitude of inland hurricane storm surge and coastal flooding generated by Hurricane Ike, which struck southeastern Texas and southwestern Louisiana September 12–13, 2008. Fifty-six sites were in Texas and nine were in Louisiana. Sites were categorized as surge, riverine, or beach/wave on the basis of proximity to the Gulf Coast. One-hundred five sensors from 59 sites (fig. 1) were recovered; 12 sensors from six sites either were lost during the storm or were not retrieved. All 59 sites (41 surge, 10 riverine, 8 beach/wave) had sensors to record water pressure (fig. 2), which is expressed as water level in feet above North American Vertical Datum of 1988 (NAVD88), and 46 sites had an additional sensor to record barometric pressure, expressed in pounds per square inch. Figure 3 shows an example of water level and barometric pressure over time recorded by sensors during the storm.</a:t>
            </a:r>
          </a:p>
          <a:p>
            <a:endParaRPr lang="en-US" dirty="0" smtClean="0">
              <a:latin typeface="Arial" charset="0"/>
              <a:ea typeface="ＭＳ Ｐゴシック" charset="-128"/>
              <a:cs typeface="ＭＳ Ｐゴシック" charset="-128"/>
            </a:endParaRPr>
          </a:p>
          <a:p>
            <a:endParaRPr lang="en-US" dirty="0" smtClean="0">
              <a:latin typeface="Arial" charset="0"/>
              <a:ea typeface="ＭＳ Ｐゴシック" charset="-128"/>
              <a:cs typeface="ＭＳ Ｐゴシック" charset="-128"/>
            </a:endParaRPr>
          </a:p>
        </p:txBody>
      </p:sp>
      <p:sp>
        <p:nvSpPr>
          <p:cNvPr id="48132" name="Slide Number Placeholder 3"/>
          <p:cNvSpPr>
            <a:spLocks noGrp="1"/>
          </p:cNvSpPr>
          <p:nvPr>
            <p:ph type="sldNum" sz="quarter" idx="5"/>
          </p:nvPr>
        </p:nvSpPr>
        <p:spPr>
          <a:noFill/>
        </p:spPr>
        <p:txBody>
          <a:bodyPr/>
          <a:lstStyle/>
          <a:p>
            <a:fld id="{7872808B-BA4E-EA4F-99B9-581A7F7B8CAD}" type="slidenum">
              <a:rPr lang="en-US" smtClean="0"/>
              <a:pPr/>
              <a:t>11</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CF0BEC-213B-4141-8AC1-43ADE0AAC530}" type="datetimeFigureOut">
              <a:rPr lang="en-US"/>
              <a:pPr>
                <a:defRPr/>
              </a:pPr>
              <a:t>3/1/11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9CA1576-B3AE-4FF6-8590-199E5375002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2901CD-40BE-46FD-BA4B-4FF4BFB80124}" type="datetimeFigureOut">
              <a:rPr lang="en-US"/>
              <a:pPr>
                <a:defRPr/>
              </a:pPr>
              <a:t>3/1/11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763D94D-9DA0-452B-B727-3036F14E0BBF}"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cSld name="Title and Content">
    <p:spTree>
      <p:nvGrpSpPr>
        <p:cNvPr id="1" name=""/>
        <p:cNvGrpSpPr/>
        <p:nvPr/>
      </p:nvGrpSpPr>
      <p:grpSpPr>
        <a:xfrm>
          <a:off x="0" y="0"/>
          <a:ext cx="0" cy="0"/>
          <a:chOff x="0" y="0"/>
          <a:chExt cx="0" cy="0"/>
        </a:xfrm>
      </p:grpSpPr>
      <p:pic>
        <p:nvPicPr>
          <p:cNvPr id="4" name="Picture 7" descr="icon-transparency.gif"/>
          <p:cNvPicPr>
            <a:picLocks noChangeAspect="1"/>
          </p:cNvPicPr>
          <p:nvPr userDrawn="1"/>
        </p:nvPicPr>
        <p:blipFill>
          <a:blip r:embed="rId2"/>
          <a:srcRect/>
          <a:stretch>
            <a:fillRect/>
          </a:stretch>
        </p:blipFill>
        <p:spPr bwMode="auto">
          <a:xfrm>
            <a:off x="304800" y="282575"/>
            <a:ext cx="1147763" cy="1143000"/>
          </a:xfrm>
          <a:prstGeom prst="rect">
            <a:avLst/>
          </a:prstGeom>
          <a:noFill/>
          <a:ln w="9525">
            <a:noFill/>
            <a:miter lim="800000"/>
            <a:headEnd/>
            <a:tailEnd/>
          </a:ln>
        </p:spPr>
      </p:pic>
      <p:sp>
        <p:nvSpPr>
          <p:cNvPr id="2" name="Title 1"/>
          <p:cNvSpPr>
            <a:spLocks noGrp="1"/>
          </p:cNvSpPr>
          <p:nvPr>
            <p:ph type="title"/>
          </p:nvPr>
        </p:nvSpPr>
        <p:spPr>
          <a:xfrm>
            <a:off x="1600200" y="274638"/>
            <a:ext cx="7086600" cy="1143000"/>
          </a:xfrm>
        </p:spPr>
        <p:txBody>
          <a:bodyPr/>
          <a:lstStyle>
            <a:lvl1pPr algn="l">
              <a:defRPr>
                <a:solidFill>
                  <a:srgbClr val="00A9E0"/>
                </a:solidFill>
                <a:effectLst>
                  <a:outerShdw blurRad="50800" dist="38100" dir="2700000" algn="tl" rotWithShape="0">
                    <a:schemeClr val="bg1">
                      <a:lumMod val="75000"/>
                      <a:alpha val="40000"/>
                    </a:scheme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A9E0"/>
                </a:solidFill>
              </a:defRPr>
            </a:lvl1pPr>
            <a:lvl2pPr>
              <a:defRPr>
                <a:solidFill>
                  <a:srgbClr val="00A9E0"/>
                </a:solidFill>
              </a:defRPr>
            </a:lvl2pPr>
            <a:lvl3pPr>
              <a:defRPr>
                <a:solidFill>
                  <a:srgbClr val="00A9E0"/>
                </a:solidFill>
              </a:defRPr>
            </a:lvl3pPr>
            <a:lvl4pPr>
              <a:defRPr>
                <a:solidFill>
                  <a:srgbClr val="00A9E0"/>
                </a:solidFill>
              </a:defRPr>
            </a:lvl4pPr>
            <a:lvl5pPr>
              <a:defRPr>
                <a:solidFill>
                  <a:srgbClr val="00A9E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0FEB4AE-A915-43CE-B8EA-A749C8DB8FFA}" type="datetimeFigureOut">
              <a:rPr lang="en-US"/>
              <a:pPr>
                <a:defRPr/>
              </a:pPr>
              <a:t>3/1/11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83A228C-55F6-4FA4-BE13-07E812F4901C}"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pic>
        <p:nvPicPr>
          <p:cNvPr id="4" name="Picture 7" descr="icon-transparency.gif"/>
          <p:cNvPicPr>
            <a:picLocks noChangeAspect="1"/>
          </p:cNvPicPr>
          <p:nvPr userDrawn="1"/>
        </p:nvPicPr>
        <p:blipFill>
          <a:blip r:embed="rId2"/>
          <a:srcRect/>
          <a:stretch>
            <a:fillRect/>
          </a:stretch>
        </p:blipFill>
        <p:spPr bwMode="auto">
          <a:xfrm>
            <a:off x="304800" y="282575"/>
            <a:ext cx="1147763" cy="1143000"/>
          </a:xfrm>
          <a:prstGeom prst="rect">
            <a:avLst/>
          </a:prstGeom>
          <a:noFill/>
          <a:ln w="9525">
            <a:noFill/>
            <a:miter lim="800000"/>
            <a:headEnd/>
            <a:tailEnd/>
          </a:ln>
        </p:spPr>
      </p:pic>
      <p:sp>
        <p:nvSpPr>
          <p:cNvPr id="2" name="Title 1"/>
          <p:cNvSpPr>
            <a:spLocks noGrp="1"/>
          </p:cNvSpPr>
          <p:nvPr>
            <p:ph type="title"/>
          </p:nvPr>
        </p:nvSpPr>
        <p:spPr>
          <a:xfrm>
            <a:off x="1600200" y="274638"/>
            <a:ext cx="7086600" cy="1143000"/>
          </a:xfrm>
        </p:spPr>
        <p:txBody>
          <a:bodyPr/>
          <a:lstStyle>
            <a:lvl1pPr algn="l">
              <a:defRPr>
                <a:solidFill>
                  <a:srgbClr val="00A9E0"/>
                </a:solidFill>
                <a:effectLst>
                  <a:outerShdw blurRad="50800" dist="38100" dir="2700000" algn="tl" rotWithShape="0">
                    <a:schemeClr val="bg1">
                      <a:lumMod val="75000"/>
                      <a:alpha val="40000"/>
                    </a:scheme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A9E0"/>
                </a:solidFill>
              </a:defRPr>
            </a:lvl1pPr>
            <a:lvl2pPr>
              <a:defRPr>
                <a:solidFill>
                  <a:srgbClr val="00A9E0"/>
                </a:solidFill>
              </a:defRPr>
            </a:lvl2pPr>
            <a:lvl3pPr>
              <a:defRPr>
                <a:solidFill>
                  <a:srgbClr val="00A9E0"/>
                </a:solidFill>
              </a:defRPr>
            </a:lvl3pPr>
            <a:lvl4pPr>
              <a:defRPr>
                <a:solidFill>
                  <a:srgbClr val="00A9E0"/>
                </a:solidFill>
              </a:defRPr>
            </a:lvl4pPr>
            <a:lvl5pPr>
              <a:defRPr>
                <a:solidFill>
                  <a:srgbClr val="00A9E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0FEB4AE-A915-43CE-B8EA-A749C8DB8FFA}" type="datetimeFigureOut">
              <a:rPr lang="en-US"/>
              <a:pPr>
                <a:defRPr/>
              </a:pPr>
              <a:t>3/1/11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83A228C-55F6-4FA4-BE13-07E812F4901C}"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4C3713-25F8-4D81-ACFB-EA8C811F311F}" type="datetimeFigureOut">
              <a:rPr lang="en-US"/>
              <a:pPr>
                <a:defRPr/>
              </a:pPr>
              <a:t>3/1/11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0BF3655-F563-4CA9-B456-88FD73F7D96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D510BE-8831-4C3A-9337-A4185E36EA23}" type="datetimeFigureOut">
              <a:rPr lang="en-US"/>
              <a:pPr>
                <a:defRPr/>
              </a:pPr>
              <a:t>3/1/11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DFFF6C9-B977-4761-A6E5-56988C85582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47B1E9-C85B-4B50-9684-1679A9DBA34D}" type="datetimeFigureOut">
              <a:rPr lang="en-US"/>
              <a:pPr>
                <a:defRPr/>
              </a:pPr>
              <a:t>3/1/11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DF9E12F-3541-4A93-BD27-8CD747BDD0C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655F80-DF2B-421D-AFDE-19B3ECFEA214}" type="datetimeFigureOut">
              <a:rPr lang="en-US"/>
              <a:pPr>
                <a:defRPr/>
              </a:pPr>
              <a:t>3/1/11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404CDDC-DAA7-4F14-89B4-AC2F9EAA029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grpSp>
        <p:nvGrpSpPr>
          <p:cNvPr id="2" name="Group 4"/>
          <p:cNvGrpSpPr>
            <a:grpSpLocks/>
          </p:cNvGrpSpPr>
          <p:nvPr userDrawn="1"/>
        </p:nvGrpSpPr>
        <p:grpSpPr bwMode="auto">
          <a:xfrm>
            <a:off x="152400" y="6438900"/>
            <a:ext cx="8793163" cy="298450"/>
            <a:chOff x="152400" y="6438900"/>
            <a:chExt cx="8792845" cy="298450"/>
          </a:xfrm>
        </p:grpSpPr>
        <p:pic>
          <p:nvPicPr>
            <p:cNvPr id="3" name="Picture 1" descr="UFsignature"/>
            <p:cNvPicPr>
              <a:picLocks noChangeAspect="1" noChangeArrowheads="1"/>
            </p:cNvPicPr>
            <p:nvPr userDrawn="1"/>
          </p:nvPicPr>
          <p:blipFill>
            <a:blip r:embed="rId2">
              <a:clrChange>
                <a:clrFrom>
                  <a:srgbClr val="FFFFFD"/>
                </a:clrFrom>
                <a:clrTo>
                  <a:srgbClr val="FFFFFD">
                    <a:alpha val="0"/>
                  </a:srgbClr>
                </a:clrTo>
              </a:clrChange>
            </a:blip>
            <a:srcRect/>
            <a:stretch>
              <a:fillRect/>
            </a:stretch>
          </p:blipFill>
          <p:spPr bwMode="auto">
            <a:xfrm>
              <a:off x="152400" y="6454140"/>
              <a:ext cx="1477963" cy="276225"/>
            </a:xfrm>
            <a:prstGeom prst="rect">
              <a:avLst/>
            </a:prstGeom>
            <a:noFill/>
            <a:ln w="9525">
              <a:noFill/>
              <a:miter lim="800000"/>
              <a:headEnd/>
              <a:tailEnd/>
            </a:ln>
          </p:spPr>
        </p:pic>
        <p:pic>
          <p:nvPicPr>
            <p:cNvPr id="4" name="Picture 2"/>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7467600" y="6438900"/>
              <a:ext cx="1158875" cy="298450"/>
            </a:xfrm>
            <a:prstGeom prst="rect">
              <a:avLst/>
            </a:prstGeom>
            <a:noFill/>
            <a:ln w="9525">
              <a:noFill/>
              <a:miter lim="800000"/>
              <a:headEnd/>
              <a:tailEnd/>
            </a:ln>
          </p:spPr>
        </p:pic>
        <p:pic>
          <p:nvPicPr>
            <p:cNvPr id="5" name="Picture 3"/>
            <p:cNvPicPr>
              <a:picLocks noChangeAspect="1" noChangeArrowheads="1"/>
            </p:cNvPicPr>
            <p:nvPr userDrawn="1"/>
          </p:nvPicPr>
          <p:blipFill>
            <a:blip r:embed="rId4">
              <a:clrChange>
                <a:clrFrom>
                  <a:srgbClr val="FFFFFF"/>
                </a:clrFrom>
                <a:clrTo>
                  <a:srgbClr val="FFFFFF">
                    <a:alpha val="0"/>
                  </a:srgbClr>
                </a:clrTo>
              </a:clrChange>
            </a:blip>
            <a:srcRect/>
            <a:stretch>
              <a:fillRect/>
            </a:stretch>
          </p:blipFill>
          <p:spPr bwMode="auto">
            <a:xfrm>
              <a:off x="8646795" y="6444615"/>
              <a:ext cx="298450" cy="287338"/>
            </a:xfrm>
            <a:prstGeom prst="rect">
              <a:avLst/>
            </a:prstGeom>
            <a:noFill/>
            <a:ln w="9525">
              <a:noFill/>
              <a:miter lim="800000"/>
              <a:headEnd/>
              <a:tailEnd/>
            </a:ln>
          </p:spPr>
        </p:pic>
      </p:grpSp>
      <p:sp>
        <p:nvSpPr>
          <p:cNvPr id="6" name="Date Placeholder 1"/>
          <p:cNvSpPr>
            <a:spLocks noGrp="1"/>
          </p:cNvSpPr>
          <p:nvPr>
            <p:ph type="dt" sz="half" idx="10"/>
          </p:nvPr>
        </p:nvSpPr>
        <p:spPr/>
        <p:txBody>
          <a:bodyPr/>
          <a:lstStyle>
            <a:lvl1pPr>
              <a:defRPr/>
            </a:lvl1pPr>
          </a:lstStyle>
          <a:p>
            <a:pPr>
              <a:defRPr/>
            </a:pPr>
            <a:fld id="{E14B8574-63DE-44DA-9C2B-E68D543FD551}" type="datetimeFigureOut">
              <a:rPr lang="en-US"/>
              <a:pPr>
                <a:defRPr/>
              </a:pPr>
              <a:t>3/1/11</a:t>
            </a:fld>
            <a:endParaRPr lang="en-US" dirty="0"/>
          </a:p>
        </p:txBody>
      </p:sp>
      <p:sp>
        <p:nvSpPr>
          <p:cNvPr id="7" name="Footer Placeholder 2"/>
          <p:cNvSpPr>
            <a:spLocks noGrp="1"/>
          </p:cNvSpPr>
          <p:nvPr>
            <p:ph type="ftr" sz="quarter" idx="11"/>
          </p:nvPr>
        </p:nvSpPr>
        <p:spPr/>
        <p:txBody>
          <a:bodyPr/>
          <a:lstStyle>
            <a:lvl1pPr>
              <a:defRPr/>
            </a:lvl1pPr>
          </a:lstStyle>
          <a:p>
            <a:pPr>
              <a:defRPr/>
            </a:pPr>
            <a:endParaRPr lang="en-US" dirty="0"/>
          </a:p>
        </p:txBody>
      </p:sp>
      <p:sp>
        <p:nvSpPr>
          <p:cNvPr id="8" name="Slide Number Placeholder 3"/>
          <p:cNvSpPr>
            <a:spLocks noGrp="1"/>
          </p:cNvSpPr>
          <p:nvPr>
            <p:ph type="sldNum" sz="quarter" idx="12"/>
          </p:nvPr>
        </p:nvSpPr>
        <p:spPr/>
        <p:txBody>
          <a:bodyPr/>
          <a:lstStyle>
            <a:lvl1pPr>
              <a:defRPr/>
            </a:lvl1pPr>
          </a:lstStyle>
          <a:p>
            <a:pPr>
              <a:defRPr/>
            </a:pPr>
            <a:fld id="{31A7193F-DB98-4C49-BEC1-A7D53F8761C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9A6926-87AC-4BD8-882D-3B6F6981456A}" type="datetimeFigureOut">
              <a:rPr lang="en-US"/>
              <a:pPr>
                <a:defRPr/>
              </a:pPr>
              <a:t>3/1/11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B5CFEFB-740B-4F36-A9C4-BF57D450673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F059EE-A287-4FE6-9E07-8D410FD290A4}" type="datetimeFigureOut">
              <a:rPr lang="en-US"/>
              <a:pPr>
                <a:defRPr/>
              </a:pPr>
              <a:t>3/1/11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2561964-EB70-47AD-ABF3-955379F502C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376B30E-473D-4FC7-AC77-713A8AE6C995}" type="datetimeFigureOut">
              <a:rPr lang="en-US"/>
              <a:pPr>
                <a:defRPr/>
              </a:pPr>
              <a:t>3/1/11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730E75-0D51-47AA-B5EF-8B87DD0950C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0" r:id="rId3"/>
    <p:sldLayoutId id="2147483679" r:id="rId4"/>
    <p:sldLayoutId id="2147483678" r:id="rId5"/>
    <p:sldLayoutId id="2147483677" r:id="rId6"/>
    <p:sldLayoutId id="2147483685" r:id="rId7"/>
    <p:sldLayoutId id="2147483676" r:id="rId8"/>
    <p:sldLayoutId id="2147483675" r:id="rId9"/>
    <p:sldLayoutId id="2147483674"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defRPr>
            </a:lvl1pPr>
          </a:lstStyle>
          <a:p>
            <a:pPr>
              <a:defRPr/>
            </a:pPr>
            <a:fld id="{45BE1AFF-2625-4040-B11C-1471079DE372}" type="datetimeFigureOut">
              <a:rPr lang="en-US"/>
              <a:pPr>
                <a:defRPr/>
              </a:pPr>
              <a:t>3/1/11</a:t>
            </a:fld>
            <a:endParaRPr lang="en-US" dirty="0"/>
          </a:p>
        </p:txBody>
      </p:sp>
      <p:sp>
        <p:nvSpPr>
          <p:cNvPr id="12"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1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DB84AC5-0D20-4272-9413-C11AA06F69D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df"/><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df"/><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1" name="Subtitle 2"/>
          <p:cNvSpPr>
            <a:spLocks noGrp="1"/>
          </p:cNvSpPr>
          <p:nvPr>
            <p:ph type="subTitle" idx="1"/>
          </p:nvPr>
        </p:nvSpPr>
        <p:spPr>
          <a:xfrm>
            <a:off x="0" y="5791200"/>
            <a:ext cx="9144000" cy="609600"/>
          </a:xfrm>
        </p:spPr>
        <p:txBody>
          <a:bodyPr/>
          <a:lstStyle/>
          <a:p>
            <a:pPr algn="l" eaLnBrk="1" hangingPunct="1">
              <a:lnSpc>
                <a:spcPct val="80000"/>
              </a:lnSpc>
            </a:pPr>
            <a:r>
              <a:rPr lang="en-US" sz="2400" dirty="0" smtClean="0">
                <a:solidFill>
                  <a:srgbClr val="FFFFFF"/>
                </a:solidFill>
              </a:rPr>
              <a:t>William Birkemeier, Dan Catlett, William Coulbourne, Bob Holmes, Will Shaffer, Tony Ramirez, Phil Turnipseed,</a:t>
            </a:r>
            <a:r>
              <a:rPr lang="en-US" sz="2400" dirty="0" smtClean="0">
                <a:solidFill>
                  <a:srgbClr val="FFFFFF"/>
                </a:solidFill>
              </a:rPr>
              <a:t> Forest Masters, and </a:t>
            </a:r>
            <a:r>
              <a:rPr lang="en-US" sz="2400" dirty="0" smtClean="0">
                <a:solidFill>
                  <a:srgbClr val="FFFFFF"/>
                </a:solidFill>
              </a:rPr>
              <a:t>many others</a:t>
            </a:r>
            <a:endParaRPr lang="en-US" sz="2100" dirty="0" smtClean="0">
              <a:solidFill>
                <a:srgbClr val="FFFFFF"/>
              </a:solidFill>
              <a:latin typeface="Calibri" pitchFamily="34" charset="0"/>
            </a:endParaRPr>
          </a:p>
          <a:p>
            <a:pPr eaLnBrk="1" hangingPunct="1">
              <a:lnSpc>
                <a:spcPct val="80000"/>
              </a:lnSpc>
            </a:pPr>
            <a:endParaRPr lang="en-US" sz="2100" dirty="0" smtClean="0">
              <a:solidFill>
                <a:schemeClr val="tx1"/>
              </a:solidFill>
              <a:latin typeface="Calibri" pitchFamily="34" charset="0"/>
            </a:endParaRPr>
          </a:p>
          <a:p>
            <a:pPr eaLnBrk="1" hangingPunct="1">
              <a:lnSpc>
                <a:spcPct val="80000"/>
              </a:lnSpc>
            </a:pPr>
            <a:endParaRPr lang="en-US" sz="2100" dirty="0" smtClean="0">
              <a:solidFill>
                <a:schemeClr val="tx1"/>
              </a:solidFill>
              <a:latin typeface="Calibri" pitchFamily="34" charset="0"/>
            </a:endParaRPr>
          </a:p>
        </p:txBody>
      </p:sp>
      <p:sp>
        <p:nvSpPr>
          <p:cNvPr id="4" name="TextBox 3"/>
          <p:cNvSpPr txBox="1"/>
          <p:nvPr/>
        </p:nvSpPr>
        <p:spPr>
          <a:xfrm>
            <a:off x="1066800" y="433149"/>
            <a:ext cx="7467600" cy="3323987"/>
          </a:xfrm>
          <a:prstGeom prst="rect">
            <a:avLst/>
          </a:prstGeom>
          <a:noFill/>
        </p:spPr>
        <p:txBody>
          <a:bodyPr wrap="square" rtlCol="0">
            <a:spAutoFit/>
          </a:bodyPr>
          <a:lstStyle/>
          <a:p>
            <a:r>
              <a:rPr lang="en-US" sz="4800" cap="small" dirty="0" smtClean="0">
                <a:solidFill>
                  <a:srgbClr val="FFFF00"/>
                </a:solidFill>
                <a:effectLst>
                  <a:outerShdw blurRad="50800" dist="38100" algn="tr" rotWithShape="0">
                    <a:prstClr val="black">
                      <a:alpha val="40000"/>
                    </a:prstClr>
                  </a:outerShdw>
                </a:effectLst>
              </a:rPr>
              <a:t>Establishing an Improved National Capacity for Collection of Extreme storm and flood data</a:t>
            </a:r>
            <a:endParaRPr lang="en-US" sz="4000" dirty="0" smtClean="0">
              <a:solidFill>
                <a:srgbClr val="FFFF00"/>
              </a:solidFill>
            </a:endParaRPr>
          </a:p>
          <a:p>
            <a:endParaRPr lang="en-US" dirty="0"/>
          </a:p>
        </p:txBody>
      </p:sp>
      <p:sp>
        <p:nvSpPr>
          <p:cNvPr id="5" name="Rectangle 4"/>
          <p:cNvSpPr/>
          <p:nvPr/>
        </p:nvSpPr>
        <p:spPr>
          <a:xfrm>
            <a:off x="6096000" y="4114800"/>
            <a:ext cx="2819400" cy="1200328"/>
          </a:xfrm>
          <a:prstGeom prst="rect">
            <a:avLst/>
          </a:prstGeom>
        </p:spPr>
        <p:txBody>
          <a:bodyPr wrap="square">
            <a:spAutoFit/>
          </a:bodyPr>
          <a:lstStyle/>
          <a:p>
            <a:r>
              <a:rPr lang="en-US" sz="2400" dirty="0" smtClean="0">
                <a:solidFill>
                  <a:schemeClr val="bg1"/>
                </a:solidFill>
              </a:rPr>
              <a:t>Robert Mason</a:t>
            </a:r>
          </a:p>
          <a:p>
            <a:r>
              <a:rPr lang="en-US" sz="2400" dirty="0" smtClean="0">
                <a:solidFill>
                  <a:schemeClr val="bg1"/>
                </a:solidFill>
              </a:rPr>
              <a:t>USGS</a:t>
            </a:r>
            <a:endParaRPr lang="en-US" sz="2400" dirty="0" smtClean="0">
              <a:solidFill>
                <a:schemeClr val="bg1"/>
              </a:solidFill>
            </a:endParaRPr>
          </a:p>
          <a:p>
            <a:r>
              <a:rPr lang="en-US" sz="2400" dirty="0" smtClean="0">
                <a:solidFill>
                  <a:schemeClr val="bg1"/>
                </a:solidFill>
              </a:rPr>
              <a:t>IHC, March </a:t>
            </a:r>
            <a:r>
              <a:rPr lang="en-US" sz="2400" dirty="0" smtClean="0">
                <a:solidFill>
                  <a:schemeClr val="bg1"/>
                </a:solidFill>
              </a:rPr>
              <a:t>1, 2011</a:t>
            </a:r>
            <a:endParaRPr lang="en-US" sz="24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086600" cy="1143000"/>
          </a:xfrm>
        </p:spPr>
        <p:txBody>
          <a:bodyPr rtlCol="0">
            <a:normAutofit/>
          </a:bodyPr>
          <a:lstStyle/>
          <a:p>
            <a:pPr eaLnBrk="1" fontAlgn="auto" hangingPunct="1">
              <a:spcAft>
                <a:spcPts val="0"/>
              </a:spcAft>
              <a:defRPr/>
            </a:pPr>
            <a:r>
              <a:rPr lang="en-US" dirty="0" smtClean="0">
                <a:solidFill>
                  <a:srgbClr val="FFFFFF"/>
                </a:solidFill>
              </a:rPr>
              <a:t>Surge and Wave Sensors</a:t>
            </a:r>
            <a:endParaRPr lang="en-US" dirty="0">
              <a:solidFill>
                <a:srgbClr val="FFFFFF"/>
              </a:solidFill>
            </a:endParaRPr>
          </a:p>
        </p:txBody>
      </p:sp>
      <p:pic>
        <p:nvPicPr>
          <p:cNvPr id="22" name="Picture 21" descr="Picture1.jpg"/>
          <p:cNvPicPr>
            <a:picLocks/>
          </p:cNvPicPr>
          <p:nvPr/>
        </p:nvPicPr>
        <p:blipFill>
          <a:blip r:embed="rId3"/>
          <a:stretch>
            <a:fillRect/>
          </a:stretch>
        </p:blipFill>
        <p:spPr>
          <a:xfrm>
            <a:off x="1066800" y="1371600"/>
            <a:ext cx="3429000" cy="24384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4" name="Picture 23" descr="Picture1.jpg"/>
          <p:cNvPicPr>
            <a:picLocks/>
          </p:cNvPicPr>
          <p:nvPr/>
        </p:nvPicPr>
        <p:blipFill>
          <a:blip r:embed="rId4"/>
          <a:stretch>
            <a:fillRect/>
          </a:stretch>
        </p:blipFill>
        <p:spPr>
          <a:xfrm>
            <a:off x="990600" y="4114800"/>
            <a:ext cx="3429000" cy="25908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25" name="Picture 24" descr="Picture1.jpg"/>
          <p:cNvPicPr>
            <a:picLocks/>
          </p:cNvPicPr>
          <p:nvPr/>
        </p:nvPicPr>
        <p:blipFill>
          <a:blip r:embed="rId5"/>
          <a:srcRect l="13424"/>
          <a:stretch>
            <a:fillRect/>
          </a:stretch>
        </p:blipFill>
        <p:spPr>
          <a:xfrm>
            <a:off x="5322811" y="1295400"/>
            <a:ext cx="3440189" cy="42672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5257800" y="6019800"/>
            <a:ext cx="3886200" cy="738664"/>
          </a:xfrm>
          <a:prstGeom prst="rect">
            <a:avLst/>
          </a:prstGeom>
          <a:noFill/>
        </p:spPr>
        <p:txBody>
          <a:bodyPr wrap="square" rtlCol="0">
            <a:spAutoFit/>
          </a:bodyPr>
          <a:lstStyle/>
          <a:p>
            <a:r>
              <a:rPr lang="en-US" sz="2400" dirty="0" smtClean="0">
                <a:solidFill>
                  <a:schemeClr val="bg1"/>
                </a:solidFill>
              </a:rPr>
              <a:t>Notre Dame and USGS</a:t>
            </a:r>
          </a:p>
          <a:p>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a:noFill/>
        </p:spPr>
        <p:txBody>
          <a:bodyPr/>
          <a:lstStyle/>
          <a:p>
            <a:fld id="{69C8A7C7-1131-B943-8EC8-A62DAABA8F3F}" type="slidenum">
              <a:rPr lang="en-US" smtClean="0"/>
              <a:pPr/>
              <a:t>11</a:t>
            </a:fld>
            <a:endParaRPr lang="en-US" dirty="0" smtClean="0"/>
          </a:p>
        </p:txBody>
      </p:sp>
      <p:pic>
        <p:nvPicPr>
          <p:cNvPr id="47107" name="Picture 2" descr="IMG_0728"/>
          <p:cNvPicPr>
            <a:picLocks noChangeAspect="1" noChangeArrowheads="1"/>
          </p:cNvPicPr>
          <p:nvPr/>
        </p:nvPicPr>
        <p:blipFill>
          <a:blip r:embed="rId3"/>
          <a:srcRect t="19298"/>
          <a:stretch>
            <a:fillRect/>
          </a:stretch>
        </p:blipFill>
        <p:spPr bwMode="auto">
          <a:xfrm>
            <a:off x="5775325" y="381000"/>
            <a:ext cx="3044825" cy="3276600"/>
          </a:xfrm>
          <a:prstGeom prst="rect">
            <a:avLst/>
          </a:prstGeom>
          <a:noFill/>
          <a:ln w="9525">
            <a:noFill/>
            <a:miter lim="800000"/>
            <a:headEnd/>
            <a:tailEnd/>
          </a:ln>
        </p:spPr>
      </p:pic>
      <p:sp>
        <p:nvSpPr>
          <p:cNvPr id="47108" name="Text Box 3"/>
          <p:cNvSpPr txBox="1">
            <a:spLocks noChangeArrowheads="1"/>
          </p:cNvSpPr>
          <p:nvPr/>
        </p:nvSpPr>
        <p:spPr bwMode="auto">
          <a:xfrm>
            <a:off x="2819400" y="760413"/>
            <a:ext cx="2878138" cy="1754187"/>
          </a:xfrm>
          <a:prstGeom prst="rect">
            <a:avLst/>
          </a:prstGeom>
          <a:noFill/>
          <a:ln w="9525">
            <a:noFill/>
            <a:miter lim="800000"/>
            <a:headEnd/>
            <a:tailEnd/>
          </a:ln>
        </p:spPr>
        <p:txBody>
          <a:bodyPr wrap="none">
            <a:prstTxWarp prst="textNoShape">
              <a:avLst/>
            </a:prstTxWarp>
            <a:spAutoFit/>
          </a:bodyPr>
          <a:lstStyle/>
          <a:p>
            <a:r>
              <a:rPr lang="en-US" sz="3600" dirty="0">
                <a:solidFill>
                  <a:schemeClr val="bg1"/>
                </a:solidFill>
              </a:rPr>
              <a:t>USGS </a:t>
            </a:r>
          </a:p>
          <a:p>
            <a:r>
              <a:rPr lang="en-US" sz="3600" dirty="0">
                <a:solidFill>
                  <a:schemeClr val="bg1"/>
                </a:solidFill>
              </a:rPr>
              <a:t>Storm</a:t>
            </a:r>
            <a:r>
              <a:rPr lang="en-US" sz="3600" dirty="0" smtClean="0">
                <a:solidFill>
                  <a:schemeClr val="bg1"/>
                </a:solidFill>
              </a:rPr>
              <a:t>-Tide</a:t>
            </a:r>
          </a:p>
          <a:p>
            <a:r>
              <a:rPr lang="en-US" sz="3600" dirty="0">
                <a:solidFill>
                  <a:schemeClr val="bg1"/>
                </a:solidFill>
              </a:rPr>
              <a:t>Deployments</a:t>
            </a:r>
          </a:p>
        </p:txBody>
      </p:sp>
      <p:pic>
        <p:nvPicPr>
          <p:cNvPr id="47109" name="Picture 5" descr="IMG_0424"/>
          <p:cNvPicPr>
            <a:picLocks noChangeAspect="1" noChangeArrowheads="1"/>
          </p:cNvPicPr>
          <p:nvPr/>
        </p:nvPicPr>
        <p:blipFill>
          <a:blip r:embed="rId4"/>
          <a:srcRect l="19231" r="1923"/>
          <a:stretch>
            <a:fillRect/>
          </a:stretch>
        </p:blipFill>
        <p:spPr bwMode="auto">
          <a:xfrm>
            <a:off x="2057400" y="3352800"/>
            <a:ext cx="3052763" cy="3282950"/>
          </a:xfrm>
          <a:prstGeom prst="rect">
            <a:avLst/>
          </a:prstGeom>
          <a:noFill/>
          <a:ln w="9525">
            <a:noFill/>
            <a:miter lim="800000"/>
            <a:headEnd/>
            <a:tailEnd/>
          </a:ln>
        </p:spPr>
      </p:pic>
      <p:pic>
        <p:nvPicPr>
          <p:cNvPr id="47110" name="Picture 6" descr="IMG_0459"/>
          <p:cNvPicPr>
            <a:picLocks noChangeAspect="1" noChangeArrowheads="1"/>
          </p:cNvPicPr>
          <p:nvPr/>
        </p:nvPicPr>
        <p:blipFill>
          <a:blip r:embed="rId5"/>
          <a:srcRect/>
          <a:stretch>
            <a:fillRect/>
          </a:stretch>
        </p:blipFill>
        <p:spPr bwMode="auto">
          <a:xfrm>
            <a:off x="76200" y="1219200"/>
            <a:ext cx="2609850" cy="3352800"/>
          </a:xfrm>
          <a:prstGeom prst="rect">
            <a:avLst/>
          </a:prstGeom>
          <a:noFill/>
          <a:ln w="9525">
            <a:solidFill>
              <a:schemeClr val="tx1"/>
            </a:solidFill>
            <a:miter lim="800000"/>
            <a:headEnd/>
            <a:tailEnd/>
          </a:ln>
        </p:spPr>
      </p:pic>
      <p:pic>
        <p:nvPicPr>
          <p:cNvPr id="47111" name="Picture 10" descr="Rplot.pnc.pdf"/>
          <p:cNvPicPr>
            <a:picLocks noChangeAspect="1"/>
          </p:cNvPicPr>
          <p:nvPr/>
        </p:nvPicPr>
        <p:blipFill>
          <a:blip r:embed="rId6"/>
          <a:srcRect/>
          <a:stretch>
            <a:fillRect/>
          </a:stretch>
        </p:blipFill>
        <p:spPr bwMode="auto">
          <a:xfrm>
            <a:off x="5715000" y="3505200"/>
            <a:ext cx="3124200" cy="3124200"/>
          </a:xfrm>
          <a:prstGeom prst="rect">
            <a:avLst/>
          </a:prstGeom>
          <a:noFill/>
          <a:ln w="9525">
            <a:noFill/>
            <a:miter lim="800000"/>
            <a:headEnd/>
            <a:tailEnd/>
          </a:ln>
        </p:spPr>
      </p:pic>
      <p:sp>
        <p:nvSpPr>
          <p:cNvPr id="47112" name="TextBox 11"/>
          <p:cNvSpPr txBox="1">
            <a:spLocks noChangeArrowheads="1"/>
          </p:cNvSpPr>
          <p:nvPr/>
        </p:nvSpPr>
        <p:spPr bwMode="auto">
          <a:xfrm>
            <a:off x="7154863" y="3962400"/>
            <a:ext cx="1836737" cy="163195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solidFill>
              </a:rPr>
              <a:t>Hurricane Rita</a:t>
            </a:r>
          </a:p>
          <a:p>
            <a:r>
              <a:rPr lang="en-US" sz="2000" dirty="0">
                <a:solidFill>
                  <a:schemeClr val="bg1"/>
                </a:solidFill>
              </a:rPr>
              <a:t>storm-surge</a:t>
            </a:r>
          </a:p>
          <a:p>
            <a:r>
              <a:rPr lang="en-US" sz="2000" dirty="0">
                <a:solidFill>
                  <a:schemeClr val="bg1"/>
                </a:solidFill>
              </a:rPr>
              <a:t>water levels</a:t>
            </a:r>
          </a:p>
          <a:p>
            <a:r>
              <a:rPr lang="en-US" sz="2000" dirty="0">
                <a:solidFill>
                  <a:schemeClr val="bg1"/>
                </a:solidFill>
              </a:rPr>
              <a:t>at Pecan </a:t>
            </a:r>
          </a:p>
          <a:p>
            <a:r>
              <a:rPr lang="en-US" sz="2000" dirty="0">
                <a:solidFill>
                  <a:schemeClr val="bg1"/>
                </a:solidFill>
              </a:rPr>
              <a:t>Island, LA</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a:noFill/>
        </p:spPr>
        <p:txBody>
          <a:bodyPr/>
          <a:lstStyle/>
          <a:p>
            <a:fld id="{AB4E10C5-EF38-C540-B1EC-2423A0FF7C03}" type="slidenum">
              <a:rPr lang="en-US" smtClean="0"/>
              <a:pPr/>
              <a:t>12</a:t>
            </a:fld>
            <a:endParaRPr lang="en-US" dirty="0" smtClean="0"/>
          </a:p>
        </p:txBody>
      </p:sp>
      <p:grpSp>
        <p:nvGrpSpPr>
          <p:cNvPr id="2" name="Group 32"/>
          <p:cNvGrpSpPr>
            <a:grpSpLocks/>
          </p:cNvGrpSpPr>
          <p:nvPr/>
        </p:nvGrpSpPr>
        <p:grpSpPr bwMode="auto">
          <a:xfrm>
            <a:off x="0" y="304800"/>
            <a:ext cx="9144000" cy="6535738"/>
            <a:chOff x="59" y="-85"/>
            <a:chExt cx="5701" cy="4405"/>
          </a:xfrm>
        </p:grpSpPr>
        <p:pic>
          <p:nvPicPr>
            <p:cNvPr id="34834" name="Picture 2" descr="HR03_a"/>
            <p:cNvPicPr>
              <a:picLocks noChangeAspect="1" noChangeArrowheads="1"/>
            </p:cNvPicPr>
            <p:nvPr/>
          </p:nvPicPr>
          <p:blipFill>
            <a:blip r:embed="rId3"/>
            <a:srcRect/>
            <a:stretch>
              <a:fillRect/>
            </a:stretch>
          </p:blipFill>
          <p:spPr bwMode="auto">
            <a:xfrm>
              <a:off x="59" y="-85"/>
              <a:ext cx="5701" cy="4405"/>
            </a:xfrm>
            <a:prstGeom prst="rect">
              <a:avLst/>
            </a:prstGeom>
            <a:noFill/>
            <a:ln w="9525">
              <a:noFill/>
              <a:miter lim="800000"/>
              <a:headEnd/>
              <a:tailEnd/>
            </a:ln>
          </p:spPr>
        </p:pic>
        <p:sp>
          <p:nvSpPr>
            <p:cNvPr id="34835" name="Text Box 3"/>
            <p:cNvSpPr txBox="1">
              <a:spLocks noChangeArrowheads="1"/>
            </p:cNvSpPr>
            <p:nvPr/>
          </p:nvSpPr>
          <p:spPr bwMode="auto">
            <a:xfrm>
              <a:off x="1824" y="3436"/>
              <a:ext cx="704" cy="176"/>
            </a:xfrm>
            <a:prstGeom prst="rect">
              <a:avLst/>
            </a:prstGeom>
            <a:noFill/>
            <a:ln w="9525">
              <a:noFill/>
              <a:miter lim="800000"/>
              <a:headEnd/>
              <a:tailEnd/>
            </a:ln>
          </p:spPr>
          <p:txBody>
            <a:bodyPr wrap="none">
              <a:prstTxWarp prst="textNoShape">
                <a:avLst/>
              </a:prstTxWarp>
              <a:spAutoFit/>
            </a:bodyPr>
            <a:lstStyle/>
            <a:p>
              <a:r>
                <a:rPr lang="en-US" sz="1100" b="1" i="1" dirty="0">
                  <a:latin typeface="Times New Roman" charset="0"/>
                </a:rPr>
                <a:t>Gulf  of  Mexico</a:t>
              </a:r>
            </a:p>
          </p:txBody>
        </p:sp>
        <p:sp>
          <p:nvSpPr>
            <p:cNvPr id="34836" name="Text Box 5"/>
            <p:cNvSpPr txBox="1">
              <a:spLocks noChangeArrowheads="1"/>
            </p:cNvSpPr>
            <p:nvPr/>
          </p:nvSpPr>
          <p:spPr bwMode="auto">
            <a:xfrm>
              <a:off x="1010" y="2994"/>
              <a:ext cx="479" cy="246"/>
            </a:xfrm>
            <a:prstGeom prst="rect">
              <a:avLst/>
            </a:prstGeom>
            <a:noFill/>
            <a:ln w="9525">
              <a:noFill/>
              <a:miter lim="800000"/>
              <a:headEnd/>
              <a:tailEnd/>
            </a:ln>
          </p:spPr>
          <p:txBody>
            <a:bodyPr wrap="none">
              <a:prstTxWarp prst="textNoShape">
                <a:avLst/>
              </a:prstTxWarp>
              <a:spAutoFit/>
            </a:bodyPr>
            <a:lstStyle/>
            <a:p>
              <a:r>
                <a:rPr lang="en-US" sz="900" b="1" dirty="0"/>
                <a:t>Constance</a:t>
              </a:r>
            </a:p>
            <a:p>
              <a:r>
                <a:rPr lang="en-US" sz="900" b="1" dirty="0"/>
                <a:t>Beach</a:t>
              </a:r>
            </a:p>
          </p:txBody>
        </p:sp>
        <p:sp>
          <p:nvSpPr>
            <p:cNvPr id="34837" name="Text Box 6"/>
            <p:cNvSpPr txBox="1">
              <a:spLocks noChangeArrowheads="1"/>
            </p:cNvSpPr>
            <p:nvPr/>
          </p:nvSpPr>
          <p:spPr bwMode="auto">
            <a:xfrm>
              <a:off x="2084" y="2928"/>
              <a:ext cx="542" cy="246"/>
            </a:xfrm>
            <a:prstGeom prst="rect">
              <a:avLst/>
            </a:prstGeom>
            <a:noFill/>
            <a:ln w="9525">
              <a:noFill/>
              <a:miter lim="800000"/>
              <a:headEnd/>
              <a:tailEnd/>
            </a:ln>
          </p:spPr>
          <p:txBody>
            <a:bodyPr wrap="none">
              <a:prstTxWarp prst="textNoShape">
                <a:avLst/>
              </a:prstTxWarp>
              <a:spAutoFit/>
            </a:bodyPr>
            <a:lstStyle/>
            <a:p>
              <a:r>
                <a:rPr lang="en-US" sz="900" b="1" dirty="0"/>
                <a:t>Rutherford’s</a:t>
              </a:r>
            </a:p>
            <a:p>
              <a:r>
                <a:rPr lang="en-US" sz="900" b="1" dirty="0"/>
                <a:t>Beach</a:t>
              </a:r>
            </a:p>
          </p:txBody>
        </p:sp>
        <p:sp>
          <p:nvSpPr>
            <p:cNvPr id="34838" name="Line 7"/>
            <p:cNvSpPr>
              <a:spLocks noChangeShapeType="1"/>
            </p:cNvSpPr>
            <p:nvPr/>
          </p:nvSpPr>
          <p:spPr bwMode="auto">
            <a:xfrm flipV="1">
              <a:off x="1248" y="2772"/>
              <a:ext cx="24" cy="240"/>
            </a:xfrm>
            <a:prstGeom prst="line">
              <a:avLst/>
            </a:prstGeom>
            <a:noFill/>
            <a:ln w="9525">
              <a:solidFill>
                <a:schemeClr val="tx1"/>
              </a:solidFill>
              <a:round/>
              <a:headEnd/>
              <a:tailEnd type="triangle" w="med" len="med"/>
            </a:ln>
          </p:spPr>
          <p:txBody>
            <a:bodyPr>
              <a:prstTxWarp prst="textNoShape">
                <a:avLst/>
              </a:prstTxWarp>
            </a:bodyPr>
            <a:lstStyle/>
            <a:p>
              <a:endParaRPr lang="en-US" dirty="0"/>
            </a:p>
          </p:txBody>
        </p:sp>
        <p:sp>
          <p:nvSpPr>
            <p:cNvPr id="34839" name="Line 8"/>
            <p:cNvSpPr>
              <a:spLocks noChangeShapeType="1"/>
            </p:cNvSpPr>
            <p:nvPr/>
          </p:nvSpPr>
          <p:spPr bwMode="auto">
            <a:xfrm flipV="1">
              <a:off x="2376" y="2760"/>
              <a:ext cx="96" cy="192"/>
            </a:xfrm>
            <a:prstGeom prst="line">
              <a:avLst/>
            </a:prstGeom>
            <a:noFill/>
            <a:ln w="9525">
              <a:solidFill>
                <a:schemeClr val="tx1"/>
              </a:solidFill>
              <a:round/>
              <a:headEnd/>
              <a:tailEnd type="triangle" w="med" len="med"/>
            </a:ln>
          </p:spPr>
          <p:txBody>
            <a:bodyPr>
              <a:prstTxWarp prst="textNoShape">
                <a:avLst/>
              </a:prstTxWarp>
            </a:bodyPr>
            <a:lstStyle/>
            <a:p>
              <a:endParaRPr lang="en-US" dirty="0"/>
            </a:p>
          </p:txBody>
        </p:sp>
        <p:sp>
          <p:nvSpPr>
            <p:cNvPr id="34840" name="Text Box 16"/>
            <p:cNvSpPr txBox="1">
              <a:spLocks noChangeArrowheads="1"/>
            </p:cNvSpPr>
            <p:nvPr/>
          </p:nvSpPr>
          <p:spPr bwMode="auto">
            <a:xfrm>
              <a:off x="1370" y="1417"/>
              <a:ext cx="404" cy="246"/>
            </a:xfrm>
            <a:prstGeom prst="rect">
              <a:avLst/>
            </a:prstGeom>
            <a:noFill/>
            <a:ln w="9525">
              <a:noFill/>
              <a:miter lim="800000"/>
              <a:headEnd/>
              <a:tailEnd/>
            </a:ln>
          </p:spPr>
          <p:txBody>
            <a:bodyPr wrap="none">
              <a:prstTxWarp prst="textNoShape">
                <a:avLst/>
              </a:prstTxWarp>
              <a:spAutoFit/>
            </a:bodyPr>
            <a:lstStyle/>
            <a:p>
              <a:r>
                <a:rPr lang="en-US" sz="900" b="1" i="1" dirty="0">
                  <a:latin typeface="Times New Roman" charset="0"/>
                </a:rPr>
                <a:t>Calcasieu</a:t>
              </a:r>
            </a:p>
            <a:p>
              <a:r>
                <a:rPr lang="en-US" sz="900" b="1" i="1" dirty="0">
                  <a:latin typeface="Times New Roman" charset="0"/>
                </a:rPr>
                <a:t>River</a:t>
              </a:r>
            </a:p>
          </p:txBody>
        </p:sp>
        <p:sp>
          <p:nvSpPr>
            <p:cNvPr id="34841" name="Line 17"/>
            <p:cNvSpPr>
              <a:spLocks noChangeShapeType="1"/>
            </p:cNvSpPr>
            <p:nvPr/>
          </p:nvSpPr>
          <p:spPr bwMode="auto">
            <a:xfrm>
              <a:off x="1680" y="1536"/>
              <a:ext cx="240" cy="4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p>
          </p:txBody>
        </p:sp>
        <p:sp>
          <p:nvSpPr>
            <p:cNvPr id="34842" name="Text Box 18"/>
            <p:cNvSpPr txBox="1">
              <a:spLocks noChangeArrowheads="1"/>
            </p:cNvSpPr>
            <p:nvPr/>
          </p:nvSpPr>
          <p:spPr bwMode="auto">
            <a:xfrm>
              <a:off x="1898" y="2266"/>
              <a:ext cx="404" cy="246"/>
            </a:xfrm>
            <a:prstGeom prst="rect">
              <a:avLst/>
            </a:prstGeom>
            <a:noFill/>
            <a:ln w="9525">
              <a:noFill/>
              <a:miter lim="800000"/>
              <a:headEnd/>
              <a:tailEnd/>
            </a:ln>
          </p:spPr>
          <p:txBody>
            <a:bodyPr wrap="none">
              <a:prstTxWarp prst="textNoShape">
                <a:avLst/>
              </a:prstTxWarp>
              <a:spAutoFit/>
            </a:bodyPr>
            <a:lstStyle/>
            <a:p>
              <a:r>
                <a:rPr lang="en-US" sz="900" b="1" i="1" dirty="0">
                  <a:latin typeface="Times New Roman" charset="0"/>
                </a:rPr>
                <a:t>Calcasieu</a:t>
              </a:r>
            </a:p>
            <a:p>
              <a:r>
                <a:rPr lang="en-US" sz="900" b="1" i="1" dirty="0">
                  <a:latin typeface="Times New Roman" charset="0"/>
                </a:rPr>
                <a:t>Lake</a:t>
              </a:r>
            </a:p>
          </p:txBody>
        </p:sp>
        <p:grpSp>
          <p:nvGrpSpPr>
            <p:cNvPr id="3" name="Group 19"/>
            <p:cNvGrpSpPr>
              <a:grpSpLocks/>
            </p:cNvGrpSpPr>
            <p:nvPr/>
          </p:nvGrpSpPr>
          <p:grpSpPr bwMode="auto">
            <a:xfrm>
              <a:off x="3985" y="2946"/>
              <a:ext cx="212" cy="176"/>
              <a:chOff x="3427" y="4168"/>
              <a:chExt cx="212" cy="176"/>
            </a:xfrm>
          </p:grpSpPr>
          <p:sp>
            <p:nvSpPr>
              <p:cNvPr id="34853" name="Oval 20"/>
              <p:cNvSpPr>
                <a:spLocks noChangeArrowheads="1"/>
              </p:cNvSpPr>
              <p:nvPr/>
            </p:nvSpPr>
            <p:spPr bwMode="auto">
              <a:xfrm>
                <a:off x="3456" y="4176"/>
                <a:ext cx="144"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dirty="0"/>
              </a:p>
            </p:txBody>
          </p:sp>
          <p:sp>
            <p:nvSpPr>
              <p:cNvPr id="34854" name="Text Box 21"/>
              <p:cNvSpPr txBox="1">
                <a:spLocks noChangeArrowheads="1"/>
              </p:cNvSpPr>
              <p:nvPr/>
            </p:nvSpPr>
            <p:spPr bwMode="auto">
              <a:xfrm>
                <a:off x="3427" y="4168"/>
                <a:ext cx="212" cy="176"/>
              </a:xfrm>
              <a:prstGeom prst="rect">
                <a:avLst/>
              </a:prstGeom>
              <a:noFill/>
              <a:ln w="9525">
                <a:noFill/>
                <a:miter lim="800000"/>
                <a:headEnd/>
                <a:tailEnd/>
              </a:ln>
            </p:spPr>
            <p:txBody>
              <a:bodyPr wrap="none">
                <a:prstTxWarp prst="textNoShape">
                  <a:avLst/>
                </a:prstTxWarp>
                <a:spAutoFit/>
              </a:bodyPr>
              <a:lstStyle/>
              <a:p>
                <a:r>
                  <a:rPr lang="en-US" sz="1100" b="1" dirty="0"/>
                  <a:t>82</a:t>
                </a:r>
              </a:p>
            </p:txBody>
          </p:sp>
        </p:grpSp>
        <p:grpSp>
          <p:nvGrpSpPr>
            <p:cNvPr id="4" name="Group 22"/>
            <p:cNvGrpSpPr>
              <a:grpSpLocks/>
            </p:cNvGrpSpPr>
            <p:nvPr/>
          </p:nvGrpSpPr>
          <p:grpSpPr bwMode="auto">
            <a:xfrm>
              <a:off x="2497" y="2112"/>
              <a:ext cx="212" cy="175"/>
              <a:chOff x="3427" y="4168"/>
              <a:chExt cx="212" cy="175"/>
            </a:xfrm>
          </p:grpSpPr>
          <p:sp>
            <p:nvSpPr>
              <p:cNvPr id="34851" name="Oval 23"/>
              <p:cNvSpPr>
                <a:spLocks noChangeArrowheads="1"/>
              </p:cNvSpPr>
              <p:nvPr/>
            </p:nvSpPr>
            <p:spPr bwMode="auto">
              <a:xfrm>
                <a:off x="3456" y="4176"/>
                <a:ext cx="144"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dirty="0"/>
              </a:p>
            </p:txBody>
          </p:sp>
          <p:sp>
            <p:nvSpPr>
              <p:cNvPr id="34852" name="Text Box 24"/>
              <p:cNvSpPr txBox="1">
                <a:spLocks noChangeArrowheads="1"/>
              </p:cNvSpPr>
              <p:nvPr/>
            </p:nvSpPr>
            <p:spPr bwMode="auto">
              <a:xfrm>
                <a:off x="3427" y="4168"/>
                <a:ext cx="212" cy="175"/>
              </a:xfrm>
              <a:prstGeom prst="rect">
                <a:avLst/>
              </a:prstGeom>
              <a:noFill/>
              <a:ln w="9525">
                <a:noFill/>
                <a:miter lim="800000"/>
                <a:headEnd/>
                <a:tailEnd/>
              </a:ln>
            </p:spPr>
            <p:txBody>
              <a:bodyPr wrap="none">
                <a:prstTxWarp prst="textNoShape">
                  <a:avLst/>
                </a:prstTxWarp>
                <a:spAutoFit/>
              </a:bodyPr>
              <a:lstStyle/>
              <a:p>
                <a:r>
                  <a:rPr lang="en-US" sz="1100" b="1" dirty="0"/>
                  <a:t>27</a:t>
                </a:r>
              </a:p>
            </p:txBody>
          </p:sp>
        </p:grpSp>
        <p:grpSp>
          <p:nvGrpSpPr>
            <p:cNvPr id="5" name="Group 25"/>
            <p:cNvGrpSpPr>
              <a:grpSpLocks/>
            </p:cNvGrpSpPr>
            <p:nvPr/>
          </p:nvGrpSpPr>
          <p:grpSpPr bwMode="auto">
            <a:xfrm>
              <a:off x="721" y="2640"/>
              <a:ext cx="212" cy="176"/>
              <a:chOff x="3427" y="4168"/>
              <a:chExt cx="212" cy="176"/>
            </a:xfrm>
          </p:grpSpPr>
          <p:sp>
            <p:nvSpPr>
              <p:cNvPr id="34849" name="Oval 26"/>
              <p:cNvSpPr>
                <a:spLocks noChangeArrowheads="1"/>
              </p:cNvSpPr>
              <p:nvPr/>
            </p:nvSpPr>
            <p:spPr bwMode="auto">
              <a:xfrm>
                <a:off x="3456" y="4176"/>
                <a:ext cx="144"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dirty="0"/>
              </a:p>
            </p:txBody>
          </p:sp>
          <p:sp>
            <p:nvSpPr>
              <p:cNvPr id="34850" name="Text Box 27"/>
              <p:cNvSpPr txBox="1">
                <a:spLocks noChangeArrowheads="1"/>
              </p:cNvSpPr>
              <p:nvPr/>
            </p:nvSpPr>
            <p:spPr bwMode="auto">
              <a:xfrm>
                <a:off x="3427" y="4168"/>
                <a:ext cx="212" cy="176"/>
              </a:xfrm>
              <a:prstGeom prst="rect">
                <a:avLst/>
              </a:prstGeom>
              <a:noFill/>
              <a:ln w="9525">
                <a:noFill/>
                <a:miter lim="800000"/>
                <a:headEnd/>
                <a:tailEnd/>
              </a:ln>
            </p:spPr>
            <p:txBody>
              <a:bodyPr wrap="none">
                <a:prstTxWarp prst="textNoShape">
                  <a:avLst/>
                </a:prstTxWarp>
                <a:spAutoFit/>
              </a:bodyPr>
              <a:lstStyle/>
              <a:p>
                <a:r>
                  <a:rPr lang="en-US" sz="1100" b="1" dirty="0"/>
                  <a:t>82</a:t>
                </a:r>
              </a:p>
            </p:txBody>
          </p:sp>
        </p:grpSp>
        <p:grpSp>
          <p:nvGrpSpPr>
            <p:cNvPr id="6" name="Group 28"/>
            <p:cNvGrpSpPr>
              <a:grpSpLocks/>
            </p:cNvGrpSpPr>
            <p:nvPr/>
          </p:nvGrpSpPr>
          <p:grpSpPr bwMode="auto">
            <a:xfrm>
              <a:off x="1729" y="2112"/>
              <a:ext cx="212" cy="175"/>
              <a:chOff x="3427" y="4168"/>
              <a:chExt cx="212" cy="175"/>
            </a:xfrm>
          </p:grpSpPr>
          <p:sp>
            <p:nvSpPr>
              <p:cNvPr id="34847" name="Oval 29"/>
              <p:cNvSpPr>
                <a:spLocks noChangeArrowheads="1"/>
              </p:cNvSpPr>
              <p:nvPr/>
            </p:nvSpPr>
            <p:spPr bwMode="auto">
              <a:xfrm>
                <a:off x="3456" y="4176"/>
                <a:ext cx="144"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dirty="0"/>
              </a:p>
            </p:txBody>
          </p:sp>
          <p:sp>
            <p:nvSpPr>
              <p:cNvPr id="34848" name="Text Box 30"/>
              <p:cNvSpPr txBox="1">
                <a:spLocks noChangeArrowheads="1"/>
              </p:cNvSpPr>
              <p:nvPr/>
            </p:nvSpPr>
            <p:spPr bwMode="auto">
              <a:xfrm>
                <a:off x="3427" y="4168"/>
                <a:ext cx="212" cy="175"/>
              </a:xfrm>
              <a:prstGeom prst="rect">
                <a:avLst/>
              </a:prstGeom>
              <a:noFill/>
              <a:ln w="9525">
                <a:noFill/>
                <a:miter lim="800000"/>
                <a:headEnd/>
                <a:tailEnd/>
              </a:ln>
            </p:spPr>
            <p:txBody>
              <a:bodyPr wrap="none">
                <a:prstTxWarp prst="textNoShape">
                  <a:avLst/>
                </a:prstTxWarp>
                <a:spAutoFit/>
              </a:bodyPr>
              <a:lstStyle/>
              <a:p>
                <a:r>
                  <a:rPr lang="en-US" sz="1100" b="1" dirty="0"/>
                  <a:t>27</a:t>
                </a:r>
              </a:p>
            </p:txBody>
          </p:sp>
        </p:grpSp>
      </p:grpSp>
      <p:sp>
        <p:nvSpPr>
          <p:cNvPr id="34820" name="Text Box 9"/>
          <p:cNvSpPr txBox="1">
            <a:spLocks noChangeArrowheads="1"/>
          </p:cNvSpPr>
          <p:nvPr/>
        </p:nvSpPr>
        <p:spPr bwMode="auto">
          <a:xfrm>
            <a:off x="1174750" y="5791200"/>
            <a:ext cx="1192213" cy="304800"/>
          </a:xfrm>
          <a:prstGeom prst="rect">
            <a:avLst/>
          </a:prstGeom>
          <a:noFill/>
          <a:ln w="9525">
            <a:noFill/>
            <a:miter lim="800000"/>
            <a:headEnd/>
            <a:tailEnd/>
          </a:ln>
        </p:spPr>
        <p:txBody>
          <a:bodyPr wrap="none">
            <a:prstTxWarp prst="textNoShape">
              <a:avLst/>
            </a:prstTxWarp>
            <a:spAutoFit/>
          </a:bodyPr>
          <a:lstStyle/>
          <a:p>
            <a:r>
              <a:rPr lang="en-US" sz="1400" b="1" dirty="0"/>
              <a:t>Explanation</a:t>
            </a:r>
          </a:p>
        </p:txBody>
      </p:sp>
      <p:pic>
        <p:nvPicPr>
          <p:cNvPr id="34821" name="Picture 10" descr="scale_00a"/>
          <p:cNvPicPr>
            <a:picLocks noChangeAspect="1" noChangeArrowheads="1"/>
          </p:cNvPicPr>
          <p:nvPr/>
        </p:nvPicPr>
        <p:blipFill>
          <a:blip r:embed="rId4"/>
          <a:srcRect/>
          <a:stretch>
            <a:fillRect/>
          </a:stretch>
        </p:blipFill>
        <p:spPr bwMode="auto">
          <a:xfrm>
            <a:off x="3581400" y="6019800"/>
            <a:ext cx="2359025" cy="814388"/>
          </a:xfrm>
          <a:prstGeom prst="rect">
            <a:avLst/>
          </a:prstGeom>
          <a:noFill/>
          <a:ln w="9525">
            <a:noFill/>
            <a:miter lim="800000"/>
            <a:headEnd/>
            <a:tailEnd/>
          </a:ln>
        </p:spPr>
      </p:pic>
      <p:sp>
        <p:nvSpPr>
          <p:cNvPr id="34822" name="Text Box 11"/>
          <p:cNvSpPr txBox="1">
            <a:spLocks noChangeArrowheads="1"/>
          </p:cNvSpPr>
          <p:nvPr/>
        </p:nvSpPr>
        <p:spPr bwMode="auto">
          <a:xfrm>
            <a:off x="3190875" y="5821363"/>
            <a:ext cx="3308350" cy="274637"/>
          </a:xfrm>
          <a:prstGeom prst="rect">
            <a:avLst/>
          </a:prstGeom>
          <a:noFill/>
          <a:ln w="9525">
            <a:noFill/>
            <a:miter lim="800000"/>
            <a:headEnd/>
            <a:tailEnd/>
          </a:ln>
        </p:spPr>
        <p:txBody>
          <a:bodyPr wrap="none">
            <a:prstTxWarp prst="textNoShape">
              <a:avLst/>
            </a:prstTxWarp>
            <a:spAutoFit/>
          </a:bodyPr>
          <a:lstStyle/>
          <a:p>
            <a:r>
              <a:rPr lang="en-US" sz="1200" b="1" dirty="0"/>
              <a:t>Storm-tide elevation, in feet above NAVD88</a:t>
            </a:r>
          </a:p>
        </p:txBody>
      </p:sp>
      <p:grpSp>
        <p:nvGrpSpPr>
          <p:cNvPr id="7" name="Group 12"/>
          <p:cNvGrpSpPr>
            <a:grpSpLocks/>
          </p:cNvGrpSpPr>
          <p:nvPr/>
        </p:nvGrpSpPr>
        <p:grpSpPr bwMode="auto">
          <a:xfrm>
            <a:off x="609600" y="6172200"/>
            <a:ext cx="2430463" cy="433388"/>
            <a:chOff x="2454" y="3456"/>
            <a:chExt cx="1531" cy="273"/>
          </a:xfrm>
        </p:grpSpPr>
        <p:sp>
          <p:nvSpPr>
            <p:cNvPr id="34831" name="AutoShape 13"/>
            <p:cNvSpPr>
              <a:spLocks noChangeArrowheads="1"/>
            </p:cNvSpPr>
            <p:nvPr/>
          </p:nvSpPr>
          <p:spPr bwMode="auto">
            <a:xfrm>
              <a:off x="2458" y="3504"/>
              <a:ext cx="86" cy="75"/>
            </a:xfrm>
            <a:prstGeom prst="triangle">
              <a:avLst>
                <a:gd name="adj" fmla="val 50000"/>
              </a:avLst>
            </a:prstGeom>
            <a:solidFill>
              <a:srgbClr val="7E2A00"/>
            </a:solidFill>
            <a:ln w="9525">
              <a:noFill/>
              <a:miter lim="800000"/>
              <a:headEnd/>
              <a:tailEnd/>
            </a:ln>
          </p:spPr>
          <p:txBody>
            <a:bodyPr wrap="none" anchor="ctr">
              <a:prstTxWarp prst="textNoShape">
                <a:avLst/>
              </a:prstTxWarp>
            </a:bodyPr>
            <a:lstStyle/>
            <a:p>
              <a:endParaRPr lang="en-US" dirty="0"/>
            </a:p>
          </p:txBody>
        </p:sp>
        <p:sp>
          <p:nvSpPr>
            <p:cNvPr id="34832" name="Text Box 14"/>
            <p:cNvSpPr txBox="1">
              <a:spLocks noChangeArrowheads="1"/>
            </p:cNvSpPr>
            <p:nvPr/>
          </p:nvSpPr>
          <p:spPr bwMode="auto">
            <a:xfrm>
              <a:off x="2454" y="3556"/>
              <a:ext cx="351" cy="173"/>
            </a:xfrm>
            <a:prstGeom prst="rect">
              <a:avLst/>
            </a:prstGeom>
            <a:noFill/>
            <a:ln w="9525">
              <a:noFill/>
              <a:miter lim="800000"/>
              <a:headEnd/>
              <a:tailEnd/>
            </a:ln>
          </p:spPr>
          <p:txBody>
            <a:bodyPr wrap="none">
              <a:prstTxWarp prst="textNoShape">
                <a:avLst/>
              </a:prstTxWarp>
              <a:spAutoFit/>
            </a:bodyPr>
            <a:lstStyle/>
            <a:p>
              <a:r>
                <a:rPr lang="en-US" sz="1200" b="1" dirty="0">
                  <a:solidFill>
                    <a:srgbClr val="7E2A00"/>
                  </a:solidFill>
                </a:rPr>
                <a:t>LC11</a:t>
              </a:r>
            </a:p>
          </p:txBody>
        </p:sp>
        <p:sp>
          <p:nvSpPr>
            <p:cNvPr id="34833" name="Text Box 15"/>
            <p:cNvSpPr txBox="1">
              <a:spLocks noChangeArrowheads="1"/>
            </p:cNvSpPr>
            <p:nvPr/>
          </p:nvSpPr>
          <p:spPr bwMode="auto">
            <a:xfrm>
              <a:off x="2663" y="3456"/>
              <a:ext cx="1322" cy="173"/>
            </a:xfrm>
            <a:prstGeom prst="rect">
              <a:avLst/>
            </a:prstGeom>
            <a:noFill/>
            <a:ln w="9525">
              <a:noFill/>
              <a:miter lim="800000"/>
              <a:headEnd/>
              <a:tailEnd/>
            </a:ln>
          </p:spPr>
          <p:txBody>
            <a:bodyPr wrap="none">
              <a:prstTxWarp prst="textNoShape">
                <a:avLst/>
              </a:prstTxWarp>
              <a:spAutoFit/>
            </a:bodyPr>
            <a:lstStyle/>
            <a:p>
              <a:r>
                <a:rPr lang="en-US" sz="1200" b="1" dirty="0"/>
                <a:t>USGS Storm surge sensor</a:t>
              </a:r>
            </a:p>
          </p:txBody>
        </p:sp>
      </p:grpSp>
      <p:sp>
        <p:nvSpPr>
          <p:cNvPr id="34824" name="Rectangle 31"/>
          <p:cNvSpPr>
            <a:spLocks noChangeArrowheads="1"/>
          </p:cNvSpPr>
          <p:nvPr/>
        </p:nvSpPr>
        <p:spPr bwMode="auto">
          <a:xfrm>
            <a:off x="152400" y="444500"/>
            <a:ext cx="8229600" cy="1384300"/>
          </a:xfrm>
          <a:prstGeom prst="rect">
            <a:avLst/>
          </a:prstGeom>
          <a:noFill/>
          <a:ln w="9525">
            <a:noFill/>
            <a:miter lim="800000"/>
            <a:headEnd/>
            <a:tailEnd/>
          </a:ln>
        </p:spPr>
        <p:txBody>
          <a:bodyPr anchor="ctr">
            <a:prstTxWarp prst="textNoShape">
              <a:avLst/>
            </a:prstTxWarp>
          </a:bodyPr>
          <a:lstStyle/>
          <a:p>
            <a:r>
              <a:rPr lang="en-US" sz="3200" b="1" dirty="0" smtClean="0"/>
              <a:t>Minute by minute mapping possible for model </a:t>
            </a:r>
            <a:r>
              <a:rPr lang="en-US" sz="3200" b="1" dirty="0" smtClean="0"/>
              <a:t>calibration (3:00 am 9/24/05)</a:t>
            </a:r>
            <a:endParaRPr lang="en-US" sz="3200" b="1" dirty="0"/>
          </a:p>
        </p:txBody>
      </p:sp>
      <p:sp>
        <p:nvSpPr>
          <p:cNvPr id="34825" name="Text Box 81"/>
          <p:cNvSpPr txBox="1">
            <a:spLocks noChangeArrowheads="1"/>
          </p:cNvSpPr>
          <p:nvPr/>
        </p:nvSpPr>
        <p:spPr bwMode="auto">
          <a:xfrm>
            <a:off x="1177925" y="1684338"/>
            <a:ext cx="1512888" cy="677862"/>
          </a:xfrm>
          <a:prstGeom prst="rect">
            <a:avLst/>
          </a:prstGeom>
          <a:noFill/>
          <a:ln w="50800">
            <a:noFill/>
            <a:miter lim="800000"/>
            <a:headEnd/>
            <a:tailEnd/>
          </a:ln>
        </p:spPr>
        <p:txBody>
          <a:bodyPr wrap="none">
            <a:prstTxWarp prst="textNoShape">
              <a:avLst/>
            </a:prstTxWarp>
            <a:spAutoFit/>
          </a:bodyPr>
          <a:lstStyle/>
          <a:p>
            <a:r>
              <a:rPr lang="en-US" b="1" dirty="0">
                <a:solidFill>
                  <a:srgbClr val="FF0000"/>
                </a:solidFill>
              </a:rPr>
              <a:t>Canal</a:t>
            </a:r>
          </a:p>
        </p:txBody>
      </p:sp>
      <p:sp>
        <p:nvSpPr>
          <p:cNvPr id="34826" name="Line 83"/>
          <p:cNvSpPr>
            <a:spLocks noChangeShapeType="1"/>
          </p:cNvSpPr>
          <p:nvPr/>
        </p:nvSpPr>
        <p:spPr bwMode="auto">
          <a:xfrm>
            <a:off x="1600200" y="2286000"/>
            <a:ext cx="457200" cy="838200"/>
          </a:xfrm>
          <a:prstGeom prst="line">
            <a:avLst/>
          </a:prstGeom>
          <a:noFill/>
          <a:ln w="50800">
            <a:solidFill>
              <a:srgbClr val="FF3300"/>
            </a:solidFill>
            <a:round/>
            <a:headEnd/>
            <a:tailEnd type="triangle" w="med" len="med"/>
          </a:ln>
        </p:spPr>
        <p:txBody>
          <a:bodyPr>
            <a:prstTxWarp prst="textNoShape">
              <a:avLst/>
            </a:prstTxWarp>
            <a:spAutoFit/>
          </a:bodyPr>
          <a:lstStyle/>
          <a:p>
            <a:endParaRPr lang="en-US" dirty="0"/>
          </a:p>
        </p:txBody>
      </p:sp>
      <p:sp>
        <p:nvSpPr>
          <p:cNvPr id="34827" name="Text Box 84"/>
          <p:cNvSpPr txBox="1">
            <a:spLocks noChangeArrowheads="1"/>
          </p:cNvSpPr>
          <p:nvPr/>
        </p:nvSpPr>
        <p:spPr bwMode="auto">
          <a:xfrm>
            <a:off x="3810000" y="5037138"/>
            <a:ext cx="1673225" cy="677862"/>
          </a:xfrm>
          <a:prstGeom prst="rect">
            <a:avLst/>
          </a:prstGeom>
          <a:noFill/>
          <a:ln w="50800">
            <a:noFill/>
            <a:miter lim="800000"/>
            <a:headEnd/>
            <a:tailEnd/>
          </a:ln>
        </p:spPr>
        <p:txBody>
          <a:bodyPr wrap="none">
            <a:prstTxWarp prst="textNoShape">
              <a:avLst/>
            </a:prstTxWarp>
            <a:spAutoFit/>
          </a:bodyPr>
          <a:lstStyle/>
          <a:p>
            <a:r>
              <a:rPr lang="en-US" b="1" dirty="0">
                <a:solidFill>
                  <a:srgbClr val="FF0000"/>
                </a:solidFill>
              </a:rPr>
              <a:t>Roads</a:t>
            </a:r>
          </a:p>
        </p:txBody>
      </p:sp>
      <p:sp>
        <p:nvSpPr>
          <p:cNvPr id="34828" name="Line 85"/>
          <p:cNvSpPr>
            <a:spLocks noChangeShapeType="1"/>
          </p:cNvSpPr>
          <p:nvPr/>
        </p:nvSpPr>
        <p:spPr bwMode="auto">
          <a:xfrm flipV="1">
            <a:off x="4953000" y="4724400"/>
            <a:ext cx="609600" cy="457200"/>
          </a:xfrm>
          <a:prstGeom prst="line">
            <a:avLst/>
          </a:prstGeom>
          <a:noFill/>
          <a:ln w="50800">
            <a:solidFill>
              <a:srgbClr val="FF3300"/>
            </a:solidFill>
            <a:round/>
            <a:headEnd/>
            <a:tailEnd type="triangle" w="med" len="med"/>
          </a:ln>
        </p:spPr>
        <p:txBody>
          <a:bodyPr>
            <a:prstTxWarp prst="textNoShape">
              <a:avLst/>
            </a:prstTxWarp>
            <a:spAutoFit/>
          </a:bodyPr>
          <a:lstStyle/>
          <a:p>
            <a:endParaRPr lang="en-US" dirty="0"/>
          </a:p>
        </p:txBody>
      </p:sp>
      <p:sp>
        <p:nvSpPr>
          <p:cNvPr id="34829" name="Text Box 86"/>
          <p:cNvSpPr txBox="1">
            <a:spLocks noChangeArrowheads="1"/>
          </p:cNvSpPr>
          <p:nvPr/>
        </p:nvSpPr>
        <p:spPr bwMode="auto">
          <a:xfrm>
            <a:off x="4573588" y="2514600"/>
            <a:ext cx="1563687" cy="677863"/>
          </a:xfrm>
          <a:prstGeom prst="rect">
            <a:avLst/>
          </a:prstGeom>
          <a:noFill/>
          <a:ln w="50800">
            <a:noFill/>
            <a:miter lim="800000"/>
            <a:headEnd/>
            <a:tailEnd/>
          </a:ln>
        </p:spPr>
        <p:txBody>
          <a:bodyPr wrap="none">
            <a:prstTxWarp prst="textNoShape">
              <a:avLst/>
            </a:prstTxWarp>
            <a:spAutoFit/>
          </a:bodyPr>
          <a:lstStyle/>
          <a:p>
            <a:r>
              <a:rPr lang="en-US" b="1" dirty="0">
                <a:solidFill>
                  <a:srgbClr val="FF0000"/>
                </a:solidFill>
              </a:rPr>
              <a:t>Bluffs</a:t>
            </a:r>
          </a:p>
        </p:txBody>
      </p:sp>
      <p:sp>
        <p:nvSpPr>
          <p:cNvPr id="34830" name="Line 87"/>
          <p:cNvSpPr>
            <a:spLocks noChangeShapeType="1"/>
          </p:cNvSpPr>
          <p:nvPr/>
        </p:nvSpPr>
        <p:spPr bwMode="auto">
          <a:xfrm flipH="1">
            <a:off x="3124200" y="2895600"/>
            <a:ext cx="1600200" cy="609600"/>
          </a:xfrm>
          <a:prstGeom prst="line">
            <a:avLst/>
          </a:prstGeom>
          <a:noFill/>
          <a:ln w="50800">
            <a:solidFill>
              <a:srgbClr val="FF3300"/>
            </a:solidFill>
            <a:round/>
            <a:headEnd/>
            <a:tailEnd type="triangle" w="med" len="med"/>
          </a:ln>
        </p:spPr>
        <p:txBody>
          <a:bodyPr>
            <a:prstTxWarp prst="textNoShape">
              <a:avLst/>
            </a:prstTxWarp>
            <a:spAutoFit/>
          </a:bodyPr>
          <a:lstStyle/>
          <a:p>
            <a:endParaRPr lang="en-US" dirty="0"/>
          </a:p>
        </p:txBody>
      </p:sp>
      <p:sp>
        <p:nvSpPr>
          <p:cNvPr id="39" name="TextBox 38"/>
          <p:cNvSpPr txBox="1"/>
          <p:nvPr/>
        </p:nvSpPr>
        <p:spPr>
          <a:xfrm>
            <a:off x="6934200" y="6019800"/>
            <a:ext cx="1579203" cy="646331"/>
          </a:xfrm>
          <a:prstGeom prst="rect">
            <a:avLst/>
          </a:prstGeom>
          <a:noFill/>
        </p:spPr>
        <p:txBody>
          <a:bodyPr wrap="none" rtlCol="0">
            <a:spAutoFit/>
          </a:bodyPr>
          <a:lstStyle/>
          <a:p>
            <a:r>
              <a:rPr lang="en-US" sz="1200" dirty="0" smtClean="0"/>
              <a:t>Hurricane  Rita</a:t>
            </a:r>
          </a:p>
          <a:p>
            <a:r>
              <a:rPr lang="en-US" sz="1200" dirty="0" smtClean="0"/>
              <a:t>September 24, 2005</a:t>
            </a:r>
          </a:p>
          <a:p>
            <a:r>
              <a:rPr lang="en-US" sz="1200" dirty="0" smtClean="0"/>
              <a:t>3:00 am</a:t>
            </a:r>
            <a:endParaRPr lang="en-US" sz="12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36866" name="Slide Number Placeholder 5"/>
          <p:cNvSpPr>
            <a:spLocks noGrp="1"/>
          </p:cNvSpPr>
          <p:nvPr>
            <p:ph type="sldNum" sz="quarter" idx="4294967295"/>
          </p:nvPr>
        </p:nvSpPr>
        <p:spPr>
          <a:xfrm>
            <a:off x="6553200" y="6245225"/>
            <a:ext cx="2133600" cy="476250"/>
          </a:xfrm>
          <a:prstGeom prst="rect">
            <a:avLst/>
          </a:prstGeom>
          <a:noFill/>
        </p:spPr>
        <p:txBody>
          <a:bodyPr/>
          <a:lstStyle/>
          <a:p>
            <a:fld id="{CF03E32F-FDFD-4841-A5D8-AD95DE86CB3E}" type="slidenum">
              <a:rPr lang="en-US" smtClean="0"/>
              <a:pPr/>
              <a:t>13</a:t>
            </a:fld>
            <a:endParaRPr lang="en-US" dirty="0" smtClean="0"/>
          </a:p>
        </p:txBody>
      </p:sp>
      <p:pic>
        <p:nvPicPr>
          <p:cNvPr id="36867" name="Picture 2" descr="Snapshot 2009-01-04 21-13-06"/>
          <p:cNvPicPr>
            <a:picLocks noChangeAspect="1" noChangeArrowheads="1"/>
          </p:cNvPicPr>
          <p:nvPr/>
        </p:nvPicPr>
        <p:blipFill>
          <a:blip r:embed="rId2"/>
          <a:srcRect/>
          <a:stretch>
            <a:fillRect/>
          </a:stretch>
        </p:blipFill>
        <p:spPr bwMode="auto">
          <a:xfrm>
            <a:off x="228600" y="977900"/>
            <a:ext cx="8686800" cy="5880100"/>
          </a:xfrm>
          <a:prstGeom prst="rect">
            <a:avLst/>
          </a:prstGeom>
          <a:noFill/>
          <a:ln w="9525">
            <a:noFill/>
            <a:miter lim="800000"/>
            <a:headEnd/>
            <a:tailEnd/>
          </a:ln>
        </p:spPr>
      </p:pic>
      <p:sp>
        <p:nvSpPr>
          <p:cNvPr id="36868" name="Text Box 3"/>
          <p:cNvSpPr txBox="1">
            <a:spLocks noChangeArrowheads="1"/>
          </p:cNvSpPr>
          <p:nvPr/>
        </p:nvSpPr>
        <p:spPr bwMode="auto">
          <a:xfrm>
            <a:off x="304800" y="381000"/>
            <a:ext cx="6702425" cy="519113"/>
          </a:xfrm>
          <a:prstGeom prst="rect">
            <a:avLst/>
          </a:prstGeom>
          <a:noFill/>
          <a:ln w="50800">
            <a:noFill/>
            <a:miter lim="800000"/>
            <a:headEnd/>
            <a:tailEnd/>
          </a:ln>
        </p:spPr>
        <p:txBody>
          <a:bodyPr wrap="none">
            <a:prstTxWarp prst="textNoShape">
              <a:avLst/>
            </a:prstTxWarp>
            <a:spAutoFit/>
          </a:bodyPr>
          <a:lstStyle/>
          <a:p>
            <a:r>
              <a:rPr lang="en-US" sz="2800" dirty="0">
                <a:solidFill>
                  <a:srgbClr val="FAFF71"/>
                </a:solidFill>
              </a:rPr>
              <a:t>Hurricane Storm-Tide Network Coverages</a:t>
            </a:r>
            <a:endParaRPr lang="en-US" dirty="0">
              <a:solidFill>
                <a:srgbClr val="FAFF71"/>
              </a:solidFill>
            </a:endParaRPr>
          </a:p>
        </p:txBody>
      </p:sp>
      <p:sp>
        <p:nvSpPr>
          <p:cNvPr id="36869" name="Rectangle 4"/>
          <p:cNvSpPr>
            <a:spLocks noChangeArrowheads="1"/>
          </p:cNvSpPr>
          <p:nvPr/>
        </p:nvSpPr>
        <p:spPr bwMode="auto">
          <a:xfrm>
            <a:off x="1743142" y="4038600"/>
            <a:ext cx="4124258" cy="323165"/>
          </a:xfrm>
          <a:prstGeom prst="rect">
            <a:avLst/>
          </a:prstGeom>
          <a:noFill/>
          <a:ln w="50800">
            <a:noFill/>
            <a:miter lim="800000"/>
            <a:headEnd/>
            <a:tailEnd/>
          </a:ln>
        </p:spPr>
        <p:txBody>
          <a:bodyPr wrap="none">
            <a:prstTxWarp prst="textNoShape">
              <a:avLst/>
            </a:prstTxWarp>
            <a:spAutoFit/>
          </a:bodyPr>
          <a:lstStyle/>
          <a:p>
            <a:pPr>
              <a:lnSpc>
                <a:spcPct val="80000"/>
              </a:lnSpc>
              <a:spcBef>
                <a:spcPct val="20000"/>
              </a:spcBef>
            </a:pPr>
            <a:r>
              <a:rPr lang="en-US" dirty="0" smtClean="0">
                <a:solidFill>
                  <a:srgbClr val="000000"/>
                </a:solidFill>
              </a:rPr>
              <a:t>Rita  </a:t>
            </a:r>
            <a:r>
              <a:rPr lang="en-US" dirty="0" smtClean="0"/>
              <a:t>http</a:t>
            </a:r>
            <a:r>
              <a:rPr lang="en-US" dirty="0"/>
              <a:t>://pubs.usgs.gov/ds/2006/220</a:t>
            </a:r>
            <a:endParaRPr lang="en-US" dirty="0">
              <a:solidFill>
                <a:schemeClr val="bg1"/>
              </a:solidFill>
            </a:endParaRPr>
          </a:p>
        </p:txBody>
      </p:sp>
      <p:sp>
        <p:nvSpPr>
          <p:cNvPr id="36870" name="Rectangle 5"/>
          <p:cNvSpPr>
            <a:spLocks noChangeArrowheads="1"/>
          </p:cNvSpPr>
          <p:nvPr/>
        </p:nvSpPr>
        <p:spPr bwMode="auto">
          <a:xfrm>
            <a:off x="1752630" y="5181600"/>
            <a:ext cx="4724370" cy="1708160"/>
          </a:xfrm>
          <a:prstGeom prst="rect">
            <a:avLst/>
          </a:prstGeom>
          <a:noFill/>
          <a:ln w="50800">
            <a:noFill/>
            <a:miter lim="800000"/>
            <a:headEnd/>
            <a:tailEnd/>
          </a:ln>
        </p:spPr>
        <p:txBody>
          <a:bodyPr wrap="square">
            <a:prstTxWarp prst="textNoShape">
              <a:avLst/>
            </a:prstTxWarp>
            <a:spAutoFit/>
          </a:bodyPr>
          <a:lstStyle/>
          <a:p>
            <a:pPr>
              <a:lnSpc>
                <a:spcPct val="80000"/>
              </a:lnSpc>
              <a:spcBef>
                <a:spcPct val="20000"/>
              </a:spcBef>
            </a:pPr>
            <a:r>
              <a:rPr lang="en-US" dirty="0" smtClean="0">
                <a:solidFill>
                  <a:srgbClr val="000000"/>
                </a:solidFill>
              </a:rPr>
              <a:t>Ike  http</a:t>
            </a:r>
            <a:r>
              <a:rPr lang="en-US" dirty="0">
                <a:solidFill>
                  <a:srgbClr val="000000"/>
                </a:solidFill>
              </a:rPr>
              <a:t>://pubs.usgs.gov/of/2008/1365</a:t>
            </a:r>
            <a:r>
              <a:rPr lang="en-US" dirty="0" smtClean="0">
                <a:solidFill>
                  <a:srgbClr val="000000"/>
                </a:solidFill>
              </a:rPr>
              <a:t>/</a:t>
            </a:r>
          </a:p>
          <a:p>
            <a:pPr>
              <a:lnSpc>
                <a:spcPct val="80000"/>
              </a:lnSpc>
              <a:spcBef>
                <a:spcPct val="20000"/>
              </a:spcBef>
            </a:pPr>
            <a:endParaRPr lang="en-US" dirty="0" smtClean="0">
              <a:solidFill>
                <a:srgbClr val="000000"/>
              </a:solidFill>
            </a:endParaRPr>
          </a:p>
          <a:p>
            <a:pPr>
              <a:lnSpc>
                <a:spcPct val="80000"/>
              </a:lnSpc>
              <a:spcBef>
                <a:spcPct val="20000"/>
              </a:spcBef>
            </a:pPr>
            <a:r>
              <a:rPr lang="en-US" dirty="0" smtClean="0">
                <a:solidFill>
                  <a:srgbClr val="000000"/>
                </a:solidFill>
              </a:rPr>
              <a:t>Gustav  </a:t>
            </a:r>
            <a:r>
              <a:rPr lang="en-US" dirty="0" smtClean="0"/>
              <a:t>http://pubs.usgs.gov/of/2008/1373</a:t>
            </a:r>
          </a:p>
          <a:p>
            <a:pPr>
              <a:lnSpc>
                <a:spcPct val="80000"/>
              </a:lnSpc>
              <a:spcBef>
                <a:spcPct val="20000"/>
              </a:spcBef>
            </a:pPr>
            <a:endParaRPr lang="en-US" dirty="0" smtClean="0"/>
          </a:p>
          <a:p>
            <a:pPr>
              <a:lnSpc>
                <a:spcPct val="80000"/>
              </a:lnSpc>
              <a:spcBef>
                <a:spcPct val="20000"/>
              </a:spcBef>
            </a:pPr>
            <a:r>
              <a:rPr lang="en-US" dirty="0" smtClean="0"/>
              <a:t>Ernesto -Unpublished</a:t>
            </a:r>
          </a:p>
          <a:p>
            <a:pPr>
              <a:lnSpc>
                <a:spcPct val="80000"/>
              </a:lnSpc>
              <a:spcBef>
                <a:spcPct val="20000"/>
              </a:spcBef>
            </a:pPr>
            <a:endParaRPr lang="en-US" dirty="0"/>
          </a:p>
        </p:txBody>
      </p:sp>
      <p:sp>
        <p:nvSpPr>
          <p:cNvPr id="36871" name="Text Box 6"/>
          <p:cNvSpPr txBox="1">
            <a:spLocks noChangeArrowheads="1"/>
          </p:cNvSpPr>
          <p:nvPr/>
        </p:nvSpPr>
        <p:spPr bwMode="auto">
          <a:xfrm>
            <a:off x="1752600" y="4572000"/>
            <a:ext cx="4583306" cy="369332"/>
          </a:xfrm>
          <a:prstGeom prst="rect">
            <a:avLst/>
          </a:prstGeom>
          <a:noFill/>
          <a:ln w="50800">
            <a:noFill/>
            <a:miter lim="800000"/>
            <a:headEnd/>
            <a:tailEnd/>
          </a:ln>
        </p:spPr>
        <p:txBody>
          <a:bodyPr wrap="square">
            <a:prstTxWarp prst="textNoShape">
              <a:avLst/>
            </a:prstTxWarp>
            <a:spAutoFit/>
          </a:bodyPr>
          <a:lstStyle/>
          <a:p>
            <a:r>
              <a:rPr lang="en-US" dirty="0" smtClean="0"/>
              <a:t>Wilma  http</a:t>
            </a:r>
            <a:r>
              <a:rPr lang="en-US" dirty="0"/>
              <a:t>://pubs.usgs.gov/ds/2007/294/</a:t>
            </a:r>
            <a:endParaRPr lang="en-US" dirty="0">
              <a:latin typeface="Times New Roman" charset="0"/>
            </a:endParaRPr>
          </a:p>
        </p:txBody>
      </p:sp>
      <p:sp>
        <p:nvSpPr>
          <p:cNvPr id="10" name="Snip and Round Single Corner Rectangle 9"/>
          <p:cNvSpPr>
            <a:spLocks noChangeAspect="1"/>
          </p:cNvSpPr>
          <p:nvPr/>
        </p:nvSpPr>
        <p:spPr>
          <a:xfrm>
            <a:off x="1600200" y="4038600"/>
            <a:ext cx="182880" cy="182880"/>
          </a:xfrm>
          <a:prstGeom prst="snipRoundRect">
            <a:avLst/>
          </a:prstGeom>
          <a:solidFill>
            <a:srgbClr val="FF0000"/>
          </a:solidFill>
          <a:ln/>
          <a:effectLst/>
        </p:spPr>
        <p:style>
          <a:lnRef idx="1">
            <a:schemeClr val="accent1"/>
          </a:lnRef>
          <a:fillRef idx="3">
            <a:schemeClr val="accent1"/>
          </a:fillRef>
          <a:effectRef idx="2">
            <a:schemeClr val="accent1"/>
          </a:effectRef>
          <a:fontRef idx="minor">
            <a:schemeClr val="lt1"/>
          </a:fontRef>
        </p:style>
      </p:sp>
      <p:sp>
        <p:nvSpPr>
          <p:cNvPr id="12" name="Snip and Round Single Corner Rectangle 11"/>
          <p:cNvSpPr>
            <a:spLocks noChangeAspect="1"/>
          </p:cNvSpPr>
          <p:nvPr/>
        </p:nvSpPr>
        <p:spPr>
          <a:xfrm>
            <a:off x="1600200" y="4648200"/>
            <a:ext cx="182880" cy="182880"/>
          </a:xfrm>
          <a:prstGeom prst="snipRoundRect">
            <a:avLst/>
          </a:prstGeom>
          <a:solidFill>
            <a:srgbClr val="B85151"/>
          </a:solidFill>
          <a:ln/>
          <a:effectLst/>
        </p:spPr>
        <p:style>
          <a:lnRef idx="1">
            <a:schemeClr val="accent1"/>
          </a:lnRef>
          <a:fillRef idx="3">
            <a:schemeClr val="accent1"/>
          </a:fillRef>
          <a:effectRef idx="2">
            <a:schemeClr val="accent1"/>
          </a:effectRef>
          <a:fontRef idx="minor">
            <a:schemeClr val="lt1"/>
          </a:fontRef>
        </p:style>
      </p:sp>
      <p:sp>
        <p:nvSpPr>
          <p:cNvPr id="13" name="Snip and Round Single Corner Rectangle 12"/>
          <p:cNvSpPr>
            <a:spLocks noChangeAspect="1"/>
          </p:cNvSpPr>
          <p:nvPr/>
        </p:nvSpPr>
        <p:spPr>
          <a:xfrm>
            <a:off x="1600200" y="5227320"/>
            <a:ext cx="182880" cy="182880"/>
          </a:xfrm>
          <a:prstGeom prst="snipRoundRect">
            <a:avLst/>
          </a:prstGeom>
          <a:solidFill>
            <a:srgbClr val="0000FF"/>
          </a:solidFill>
          <a:ln/>
          <a:effectLst/>
        </p:spPr>
        <p:style>
          <a:lnRef idx="1">
            <a:schemeClr val="accent1"/>
          </a:lnRef>
          <a:fillRef idx="3">
            <a:schemeClr val="accent1"/>
          </a:fillRef>
          <a:effectRef idx="2">
            <a:schemeClr val="accent1"/>
          </a:effectRef>
          <a:fontRef idx="minor">
            <a:schemeClr val="lt1"/>
          </a:fontRef>
        </p:style>
      </p:sp>
      <p:sp>
        <p:nvSpPr>
          <p:cNvPr id="14" name="Snip and Round Single Corner Rectangle 13"/>
          <p:cNvSpPr>
            <a:spLocks noChangeAspect="1"/>
          </p:cNvSpPr>
          <p:nvPr/>
        </p:nvSpPr>
        <p:spPr>
          <a:xfrm>
            <a:off x="1600200" y="5760720"/>
            <a:ext cx="182880" cy="182880"/>
          </a:xfrm>
          <a:prstGeom prst="snipRoundRect">
            <a:avLst/>
          </a:prstGeom>
          <a:solidFill>
            <a:srgbClr val="02E800"/>
          </a:solidFill>
          <a:ln/>
          <a:effectLst/>
        </p:spPr>
        <p:style>
          <a:lnRef idx="1">
            <a:schemeClr val="accent1"/>
          </a:lnRef>
          <a:fillRef idx="3">
            <a:schemeClr val="accent1"/>
          </a:fillRef>
          <a:effectRef idx="2">
            <a:schemeClr val="accent1"/>
          </a:effectRef>
          <a:fontRef idx="minor">
            <a:schemeClr val="lt1"/>
          </a:fontRef>
        </p:style>
      </p:sp>
      <p:sp>
        <p:nvSpPr>
          <p:cNvPr id="15" name="Snip and Round Single Corner Rectangle 14"/>
          <p:cNvSpPr>
            <a:spLocks noChangeAspect="1"/>
          </p:cNvSpPr>
          <p:nvPr/>
        </p:nvSpPr>
        <p:spPr>
          <a:xfrm>
            <a:off x="1600200" y="6370320"/>
            <a:ext cx="182880" cy="182880"/>
          </a:xfrm>
          <a:prstGeom prst="snipRoundRect">
            <a:avLst/>
          </a:prstGeom>
          <a:solidFill>
            <a:srgbClr val="FF6E00"/>
          </a:solidFill>
          <a:ln/>
          <a:effectLst/>
        </p:spPr>
        <p:style>
          <a:lnRef idx="1">
            <a:schemeClr val="accent1"/>
          </a:lnRef>
          <a:fillRef idx="3">
            <a:schemeClr val="accent1"/>
          </a:fillRef>
          <a:effectRef idx="2">
            <a:schemeClr val="accent1"/>
          </a:effectRef>
          <a:fontRef idx="minor">
            <a:schemeClr val="lt1"/>
          </a:fontRef>
        </p:style>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1143000"/>
          </a:xfrm>
        </p:spPr>
        <p:txBody>
          <a:bodyPr>
            <a:normAutofit/>
          </a:bodyPr>
          <a:lstStyle/>
          <a:p>
            <a:pPr eaLnBrk="1" hangingPunct="1"/>
            <a:r>
              <a:rPr lang="en-US" sz="3200" dirty="0" smtClean="0">
                <a:solidFill>
                  <a:srgbClr val="FFFFFF"/>
                </a:solidFill>
                <a:effectLst>
                  <a:outerShdw blurRad="38100" dist="38100" dir="2700000" algn="tl">
                    <a:srgbClr val="C0C0C0"/>
                  </a:outerShdw>
                </a:effectLst>
              </a:rPr>
              <a:t>Hurricane Ike – Successful deployment… </a:t>
            </a:r>
            <a:br>
              <a:rPr lang="en-US" sz="3200" dirty="0" smtClean="0">
                <a:solidFill>
                  <a:srgbClr val="FFFFFF"/>
                </a:solidFill>
                <a:effectLst>
                  <a:outerShdw blurRad="38100" dist="38100" dir="2700000" algn="tl">
                    <a:srgbClr val="C0C0C0"/>
                  </a:outerShdw>
                </a:effectLst>
              </a:rPr>
            </a:br>
            <a:r>
              <a:rPr lang="en-US" sz="3200" dirty="0" smtClean="0">
                <a:solidFill>
                  <a:srgbClr val="FFFFFF"/>
                </a:solidFill>
                <a:effectLst>
                  <a:outerShdw blurRad="38100" dist="38100" dir="2700000" algn="tl">
                    <a:srgbClr val="C0C0C0"/>
                  </a:outerShdw>
                </a:effectLst>
              </a:rPr>
              <a:t>…but not optimally placed or coordinated</a:t>
            </a:r>
          </a:p>
        </p:txBody>
      </p:sp>
      <p:pic>
        <p:nvPicPr>
          <p:cNvPr id="34819" name="Picture 12" descr="Ike Deployment.jpg"/>
          <p:cNvPicPr>
            <a:picLocks noChangeAspect="1"/>
          </p:cNvPicPr>
          <p:nvPr/>
        </p:nvPicPr>
        <p:blipFill>
          <a:blip r:embed="rId3"/>
          <a:srcRect t="8202"/>
          <a:stretch>
            <a:fillRect/>
          </a:stretch>
        </p:blipFill>
        <p:spPr bwMode="auto">
          <a:xfrm>
            <a:off x="0" y="1954213"/>
            <a:ext cx="9144000" cy="4903787"/>
          </a:xfrm>
          <a:prstGeom prst="rect">
            <a:avLst/>
          </a:prstGeom>
          <a:noFill/>
          <a:ln w="9525">
            <a:noFill/>
            <a:miter lim="800000"/>
            <a:headEnd/>
            <a:tailEnd/>
          </a:ln>
        </p:spPr>
      </p:pic>
      <p:sp>
        <p:nvSpPr>
          <p:cNvPr id="14" name="Right Triangle 13"/>
          <p:cNvSpPr/>
          <p:nvPr/>
        </p:nvSpPr>
        <p:spPr>
          <a:xfrm rot="10800000">
            <a:off x="4648200" y="1905000"/>
            <a:ext cx="4495800" cy="228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ight Triangle 14"/>
          <p:cNvSpPr/>
          <p:nvPr/>
        </p:nvSpPr>
        <p:spPr>
          <a:xfrm rot="10800000" flipH="1">
            <a:off x="0" y="1905000"/>
            <a:ext cx="4495800" cy="228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Content Placeholder 5" descr="PICT0052"/>
          <p:cNvPicPr>
            <a:picLocks noGrp="1" noChangeAspect="1" noChangeArrowheads="1"/>
          </p:cNvPicPr>
          <p:nvPr>
            <p:ph/>
          </p:nvPr>
        </p:nvPicPr>
        <p:blipFill>
          <a:blip r:embed="rId4"/>
          <a:srcRect/>
          <a:stretch>
            <a:fillRect/>
          </a:stretch>
        </p:blipFill>
        <p:spPr>
          <a:xfrm>
            <a:off x="3619500" y="1676400"/>
            <a:ext cx="2857500" cy="1143000"/>
          </a:xfrm>
          <a:effectLst>
            <a:outerShdw blurRad="50800" dist="38100" dir="2700000" algn="tl" rotWithShape="0">
              <a:prstClr val="black">
                <a:alpha val="40000"/>
              </a:prstClr>
            </a:outerShdw>
          </a:effectLst>
        </p:spPr>
      </p:pic>
      <p:cxnSp>
        <p:nvCxnSpPr>
          <p:cNvPr id="8" name="Straight Arrow Connector 7"/>
          <p:cNvCxnSpPr/>
          <p:nvPr/>
        </p:nvCxnSpPr>
        <p:spPr>
          <a:xfrm rot="16200000" flipH="1">
            <a:off x="5419725" y="2676525"/>
            <a:ext cx="685800" cy="1123950"/>
          </a:xfrm>
          <a:prstGeom prst="straightConnector1">
            <a:avLst/>
          </a:prstGeom>
          <a:ln w="15875"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 name="Picture 9" descr="Ike T3.jpg"/>
          <p:cNvPicPr>
            <a:picLocks noChangeAspect="1"/>
          </p:cNvPicPr>
          <p:nvPr/>
        </p:nvPicPr>
        <p:blipFill>
          <a:blip r:embed="rId5"/>
          <a:srcRect/>
          <a:stretch>
            <a:fillRect/>
          </a:stretch>
        </p:blipFill>
        <p:spPr>
          <a:xfrm>
            <a:off x="304800" y="1788583"/>
            <a:ext cx="1828800" cy="2021840"/>
          </a:xfrm>
          <a:prstGeom prst="rect">
            <a:avLst/>
          </a:prstGeom>
          <a:effectLst>
            <a:outerShdw blurRad="50800" dist="38100" dir="2700000" algn="tl" rotWithShape="0">
              <a:prstClr val="black">
                <a:alpha val="40000"/>
              </a:prstClr>
            </a:outerShdw>
          </a:effectLst>
        </p:spPr>
      </p:pic>
      <p:cxnSp>
        <p:nvCxnSpPr>
          <p:cNvPr id="12" name="Straight Arrow Connector 11"/>
          <p:cNvCxnSpPr/>
          <p:nvPr/>
        </p:nvCxnSpPr>
        <p:spPr>
          <a:xfrm>
            <a:off x="1828800" y="3657600"/>
            <a:ext cx="609600" cy="228600"/>
          </a:xfrm>
          <a:prstGeom prst="straightConnector1">
            <a:avLst/>
          </a:prstGeom>
          <a:ln w="15875" cap="flat" cmpd="sng" algn="ctr">
            <a:solidFill>
              <a:srgbClr val="00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82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latin typeface="Calibri" pitchFamily="34" charset="0"/>
            </a:endParaRPr>
          </a:p>
        </p:txBody>
      </p:sp>
      <p:pic>
        <p:nvPicPr>
          <p:cNvPr id="23553" name="Picture 1"/>
          <p:cNvPicPr preferRelativeResize="0">
            <a:picLocks noChangeArrowheads="1"/>
          </p:cNvPicPr>
          <p:nvPr/>
        </p:nvPicPr>
        <p:blipFill>
          <a:blip r:embed="rId6"/>
          <a:srcRect/>
          <a:stretch>
            <a:fillRect/>
          </a:stretch>
        </p:blipFill>
        <p:spPr bwMode="auto">
          <a:xfrm>
            <a:off x="6781800" y="2057400"/>
            <a:ext cx="2286000" cy="1676400"/>
          </a:xfrm>
          <a:prstGeom prst="rect">
            <a:avLst/>
          </a:prstGeom>
          <a:solidFill>
            <a:srgbClr val="FFFFFF"/>
          </a:solidFill>
          <a:ln w="9525">
            <a:solidFill>
              <a:srgbClr val="000000"/>
            </a:solidFill>
            <a:round/>
            <a:headEnd/>
            <a:tailEnd/>
          </a:ln>
          <a:effectLst>
            <a:outerShdw blurRad="50800" dist="38100" dir="2700000" algn="tl" rotWithShape="0">
              <a:prstClr val="black">
                <a:alpha val="40000"/>
              </a:prstClr>
            </a:outerShdw>
          </a:effectLst>
        </p:spPr>
      </p:pic>
      <p:cxnSp>
        <p:nvCxnSpPr>
          <p:cNvPr id="23" name="Straight Arrow Connector 22"/>
          <p:cNvCxnSpPr/>
          <p:nvPr/>
        </p:nvCxnSpPr>
        <p:spPr>
          <a:xfrm rot="5400000">
            <a:off x="7543800" y="3352800"/>
            <a:ext cx="228600" cy="990600"/>
          </a:xfrm>
          <a:prstGeom prst="straightConnector1">
            <a:avLst/>
          </a:prstGeom>
          <a:ln w="15875" cap="flat" cmpd="sng" algn="ctr">
            <a:solidFill>
              <a:srgbClr val="00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3555" name="Picture 3"/>
          <p:cNvPicPr>
            <a:picLocks noChangeAspect="1" noChangeArrowheads="1"/>
          </p:cNvPicPr>
          <p:nvPr/>
        </p:nvPicPr>
        <p:blipFill>
          <a:blip r:embed="rId7"/>
          <a:srcRect/>
          <a:stretch>
            <a:fillRect/>
          </a:stretch>
        </p:blipFill>
        <p:spPr bwMode="auto">
          <a:xfrm>
            <a:off x="7161873" y="4267200"/>
            <a:ext cx="1829727" cy="1741588"/>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27" name="Straight Arrow Connector 26"/>
          <p:cNvCxnSpPr>
            <a:stCxn id="23555" idx="3"/>
          </p:cNvCxnSpPr>
          <p:nvPr/>
        </p:nvCxnSpPr>
        <p:spPr>
          <a:xfrm flipH="1" flipV="1">
            <a:off x="8609674" y="4560990"/>
            <a:ext cx="381926" cy="577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 name="Picture 29" descr="P1010086.JPG"/>
          <p:cNvPicPr>
            <a:picLocks noChangeAspect="1"/>
          </p:cNvPicPr>
          <p:nvPr/>
        </p:nvPicPr>
        <p:blipFill>
          <a:blip r:embed="rId8"/>
          <a:stretch>
            <a:fillRect/>
          </a:stretch>
        </p:blipFill>
        <p:spPr>
          <a:xfrm>
            <a:off x="1549400" y="5181600"/>
            <a:ext cx="2032000" cy="1524000"/>
          </a:xfrm>
          <a:prstGeom prst="rect">
            <a:avLst/>
          </a:prstGeom>
          <a:effectLst>
            <a:outerShdw blurRad="50800" dist="38100" dir="2700000" algn="tl" rotWithShape="0">
              <a:prstClr val="black">
                <a:alpha val="40000"/>
              </a:prstClr>
            </a:outerShdw>
          </a:effectLst>
        </p:spPr>
      </p:pic>
      <p:cxnSp>
        <p:nvCxnSpPr>
          <p:cNvPr id="31" name="Straight Arrow Connector 30"/>
          <p:cNvCxnSpPr>
            <a:stCxn id="30" idx="3"/>
          </p:cNvCxnSpPr>
          <p:nvPr/>
        </p:nvCxnSpPr>
        <p:spPr>
          <a:xfrm flipV="1">
            <a:off x="3581400" y="5257802"/>
            <a:ext cx="381000" cy="685798"/>
          </a:xfrm>
          <a:prstGeom prst="straightConnector1">
            <a:avLst/>
          </a:prstGeom>
          <a:ln w="15875" cap="flat" cmpd="sng" algn="ctr">
            <a:solidFill>
              <a:srgbClr val="00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7" name="Picture 16" descr="Picture1.jpg"/>
          <p:cNvPicPr>
            <a:picLocks/>
          </p:cNvPicPr>
          <p:nvPr/>
        </p:nvPicPr>
        <p:blipFill>
          <a:blip r:embed="rId9"/>
          <a:srcRect l="13424"/>
          <a:stretch>
            <a:fillRect/>
          </a:stretch>
        </p:blipFill>
        <p:spPr>
          <a:xfrm>
            <a:off x="76200" y="4267200"/>
            <a:ext cx="1447800" cy="1828800"/>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cxnSp>
        <p:nvCxnSpPr>
          <p:cNvPr id="20" name="Straight Arrow Connector 19"/>
          <p:cNvCxnSpPr/>
          <p:nvPr/>
        </p:nvCxnSpPr>
        <p:spPr>
          <a:xfrm flipV="1">
            <a:off x="1447800" y="4876800"/>
            <a:ext cx="1066800" cy="152400"/>
          </a:xfrm>
          <a:prstGeom prst="straightConnector1">
            <a:avLst/>
          </a:prstGeom>
          <a:ln w="15875" cap="flat" cmpd="sng" algn="ctr">
            <a:solidFill>
              <a:srgbClr val="00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086600" cy="1143000"/>
          </a:xfrm>
        </p:spPr>
        <p:txBody>
          <a:bodyPr/>
          <a:lstStyle/>
          <a:p>
            <a:r>
              <a:rPr lang="en-US" dirty="0" smtClean="0">
                <a:solidFill>
                  <a:schemeClr val="bg1"/>
                </a:solidFill>
                <a:latin typeface="Arial"/>
                <a:cs typeface="Arial"/>
              </a:rPr>
              <a:t>Lessons Learned</a:t>
            </a:r>
            <a:endParaRPr lang="en-US" dirty="0">
              <a:solidFill>
                <a:schemeClr val="bg1"/>
              </a:solidFill>
              <a:latin typeface="Arial"/>
              <a:cs typeface="Arial"/>
            </a:endParaRPr>
          </a:p>
        </p:txBody>
      </p:sp>
      <p:sp>
        <p:nvSpPr>
          <p:cNvPr id="3" name="Content Placeholder 2"/>
          <p:cNvSpPr>
            <a:spLocks noGrp="1"/>
          </p:cNvSpPr>
          <p:nvPr>
            <p:ph idx="1"/>
          </p:nvPr>
        </p:nvSpPr>
        <p:spPr/>
        <p:txBody>
          <a:bodyPr/>
          <a:lstStyle/>
          <a:p>
            <a:r>
              <a:rPr lang="en-US" dirty="0" smtClean="0">
                <a:solidFill>
                  <a:schemeClr val="bg1"/>
                </a:solidFill>
              </a:rPr>
              <a:t>Storms change direction even to the last minute; a broad, dispersed network needed </a:t>
            </a:r>
          </a:p>
          <a:p>
            <a:r>
              <a:rPr lang="en-US" dirty="0" smtClean="0">
                <a:solidFill>
                  <a:schemeClr val="bg1"/>
                </a:solidFill>
              </a:rPr>
              <a:t>For water-level instruments surveying to common datum is most time consuming challenge</a:t>
            </a:r>
          </a:p>
          <a:p>
            <a:r>
              <a:rPr lang="en-US" dirty="0" smtClean="0">
                <a:solidFill>
                  <a:schemeClr val="bg1"/>
                </a:solidFill>
              </a:rPr>
              <a:t>Need coordination leverage efforts and develop complementary datasets</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086600" cy="1143000"/>
          </a:xfrm>
        </p:spPr>
        <p:txBody>
          <a:bodyPr rtlCol="0">
            <a:normAutofit/>
          </a:bodyPr>
          <a:lstStyle/>
          <a:p>
            <a:pPr eaLnBrk="1" fontAlgn="auto" hangingPunct="1">
              <a:spcAft>
                <a:spcPts val="0"/>
              </a:spcAft>
              <a:defRPr/>
            </a:pPr>
            <a:r>
              <a:rPr lang="en-US" dirty="0" smtClean="0">
                <a:solidFill>
                  <a:schemeClr val="bg1"/>
                </a:solidFill>
              </a:rPr>
              <a:t>OFCM National Plan</a:t>
            </a:r>
            <a:endParaRPr lang="en-US" dirty="0">
              <a:solidFill>
                <a:schemeClr val="bg1"/>
              </a:solidFill>
            </a:endParaRPr>
          </a:p>
        </p:txBody>
      </p:sp>
      <p:sp>
        <p:nvSpPr>
          <p:cNvPr id="3" name="Content Placeholder 2"/>
          <p:cNvSpPr>
            <a:spLocks noGrp="1"/>
          </p:cNvSpPr>
          <p:nvPr>
            <p:ph idx="1"/>
          </p:nvPr>
        </p:nvSpPr>
        <p:spPr>
          <a:xfrm>
            <a:off x="533400" y="1676400"/>
            <a:ext cx="8229600" cy="4525963"/>
          </a:xfrm>
        </p:spPr>
        <p:txBody>
          <a:bodyPr rtlCol="0">
            <a:normAutofit lnSpcReduction="10000"/>
          </a:bodyPr>
          <a:lstStyle/>
          <a:p>
            <a:pPr eaLnBrk="1" fontAlgn="auto" hangingPunct="1">
              <a:spcAft>
                <a:spcPts val="0"/>
              </a:spcAft>
              <a:buFont typeface="Arial" pitchFamily="34" charset="0"/>
              <a:buChar char="•"/>
              <a:defRPr/>
            </a:pPr>
            <a:r>
              <a:rPr lang="en-US" sz="2800" dirty="0" smtClean="0">
                <a:solidFill>
                  <a:srgbClr val="FFFFFF"/>
                </a:solidFill>
              </a:rPr>
              <a:t>Published in November 2011 </a:t>
            </a:r>
          </a:p>
          <a:p>
            <a:pPr eaLnBrk="1" fontAlgn="auto" hangingPunct="1">
              <a:spcAft>
                <a:spcPts val="0"/>
              </a:spcAft>
              <a:buFont typeface="Arial" pitchFamily="34" charset="0"/>
              <a:buChar char="•"/>
              <a:defRPr/>
            </a:pPr>
            <a:r>
              <a:rPr lang="en-US" sz="2800" dirty="0" smtClean="0">
                <a:solidFill>
                  <a:srgbClr val="FFFFFF"/>
                </a:solidFill>
              </a:rPr>
              <a:t>Identifies Partners</a:t>
            </a:r>
          </a:p>
          <a:p>
            <a:pPr eaLnBrk="1" fontAlgn="auto" hangingPunct="1">
              <a:spcAft>
                <a:spcPts val="0"/>
              </a:spcAft>
              <a:buFont typeface="Arial" pitchFamily="34" charset="0"/>
              <a:buChar char="•"/>
              <a:defRPr/>
            </a:pPr>
            <a:r>
              <a:rPr lang="en-US" sz="2800" dirty="0" smtClean="0">
                <a:solidFill>
                  <a:srgbClr val="FFFFFF"/>
                </a:solidFill>
              </a:rPr>
              <a:t>Inventories capabilities</a:t>
            </a:r>
            <a:endParaRPr lang="en-US" sz="2800" dirty="0" smtClean="0">
              <a:solidFill>
                <a:srgbClr val="FFFFFF"/>
              </a:solidFill>
            </a:endParaRPr>
          </a:p>
          <a:p>
            <a:pPr lvl="1" eaLnBrk="1" fontAlgn="auto" hangingPunct="1">
              <a:spcAft>
                <a:spcPts val="0"/>
              </a:spcAft>
              <a:buFont typeface="Arial" pitchFamily="34" charset="0"/>
              <a:buChar char="•"/>
              <a:defRPr/>
            </a:pPr>
            <a:r>
              <a:rPr lang="en-US" dirty="0" smtClean="0">
                <a:solidFill>
                  <a:srgbClr val="FFFFFF"/>
                </a:solidFill>
              </a:rPr>
              <a:t>Wind (Anemometers, Doppler)</a:t>
            </a:r>
          </a:p>
          <a:p>
            <a:pPr lvl="1" eaLnBrk="1" fontAlgn="auto" hangingPunct="1">
              <a:spcAft>
                <a:spcPts val="0"/>
              </a:spcAft>
              <a:buFont typeface="Arial" pitchFamily="34" charset="0"/>
              <a:buChar char="•"/>
              <a:defRPr/>
            </a:pPr>
            <a:r>
              <a:rPr lang="en-US" dirty="0" smtClean="0">
                <a:solidFill>
                  <a:srgbClr val="FFFFFF"/>
                </a:solidFill>
              </a:rPr>
              <a:t>Water </a:t>
            </a:r>
            <a:r>
              <a:rPr lang="en-US" dirty="0" smtClean="0">
                <a:solidFill>
                  <a:srgbClr val="FFFFFF"/>
                </a:solidFill>
              </a:rPr>
              <a:t>(Highwater marks, Surge</a:t>
            </a:r>
            <a:r>
              <a:rPr lang="en-US" dirty="0" smtClean="0">
                <a:solidFill>
                  <a:srgbClr val="FFFFFF"/>
                </a:solidFill>
              </a:rPr>
              <a:t>, Waves)</a:t>
            </a:r>
          </a:p>
          <a:p>
            <a:pPr eaLnBrk="1" fontAlgn="auto" hangingPunct="1">
              <a:spcAft>
                <a:spcPts val="0"/>
              </a:spcAft>
              <a:buFont typeface="Arial" pitchFamily="34" charset="0"/>
              <a:buChar char="•"/>
              <a:defRPr/>
            </a:pPr>
            <a:r>
              <a:rPr lang="en-US" sz="2800" dirty="0" smtClean="0">
                <a:solidFill>
                  <a:srgbClr val="FFFFFF"/>
                </a:solidFill>
              </a:rPr>
              <a:t>Establishes </a:t>
            </a:r>
            <a:r>
              <a:rPr lang="en-US" sz="2800" dirty="0" smtClean="0">
                <a:solidFill>
                  <a:srgbClr val="FFFFFF"/>
                </a:solidFill>
              </a:rPr>
              <a:t>communications and coordination process</a:t>
            </a:r>
          </a:p>
          <a:p>
            <a:pPr eaLnBrk="1" fontAlgn="auto" hangingPunct="1">
              <a:spcAft>
                <a:spcPts val="0"/>
              </a:spcAft>
              <a:buFont typeface="Arial" pitchFamily="34" charset="0"/>
              <a:buChar char="•"/>
              <a:defRPr/>
            </a:pPr>
            <a:r>
              <a:rPr lang="en-US" sz="2800" dirty="0" smtClean="0">
                <a:solidFill>
                  <a:srgbClr val="FFFFFF"/>
                </a:solidFill>
              </a:rPr>
              <a:t>Calls </a:t>
            </a:r>
            <a:r>
              <a:rPr lang="en-US" sz="2800" dirty="0" smtClean="0">
                <a:solidFill>
                  <a:srgbClr val="FFFFFF"/>
                </a:solidFill>
              </a:rPr>
              <a:t>for event data-documentation reports</a:t>
            </a:r>
          </a:p>
          <a:p>
            <a:pPr eaLnBrk="1" fontAlgn="auto" hangingPunct="1">
              <a:spcAft>
                <a:spcPts val="0"/>
              </a:spcAft>
              <a:buFont typeface="Arial" pitchFamily="34" charset="0"/>
              <a:buChar char="•"/>
              <a:defRPr/>
            </a:pPr>
            <a:r>
              <a:rPr lang="en-US" sz="2800" dirty="0" smtClean="0">
                <a:solidFill>
                  <a:srgbClr val="FFFFFF"/>
                </a:solidFill>
              </a:rPr>
              <a:t>No dedicated </a:t>
            </a:r>
            <a:r>
              <a:rPr lang="en-US" sz="2800" dirty="0" smtClean="0">
                <a:solidFill>
                  <a:srgbClr val="FFFFFF"/>
                </a:solidFill>
              </a:rPr>
              <a:t>funding </a:t>
            </a:r>
            <a:r>
              <a:rPr lang="en-US" sz="2800" dirty="0" smtClean="0">
                <a:solidFill>
                  <a:srgbClr val="FFFF00"/>
                </a:solidFill>
              </a:rPr>
              <a:t>–Katrina funding ends</a:t>
            </a:r>
          </a:p>
          <a:p>
            <a:pPr eaLnBrk="1" fontAlgn="auto" hangingPunct="1">
              <a:spcAft>
                <a:spcPts val="0"/>
              </a:spcAft>
              <a:buFont typeface="Arial" pitchFamily="34" charset="0"/>
              <a:buChar char="•"/>
              <a:defRPr/>
            </a:pPr>
            <a:endParaRPr lang="en-US" sz="2400" b="1" dirty="0" smtClean="0"/>
          </a:p>
          <a:p>
            <a:pPr lvl="1" eaLnBrk="1" fontAlgn="auto" hangingPunct="1">
              <a:spcAft>
                <a:spcPts val="0"/>
              </a:spcAft>
              <a:buFont typeface="Arial" pitchFamily="34" charset="0"/>
              <a:buChar char="–"/>
              <a:defRPr/>
            </a:pPr>
            <a:endParaRPr lang="en-US" sz="2400" dirty="0" smtClean="0"/>
          </a:p>
          <a:p>
            <a:pPr eaLnBrk="1" fontAlgn="auto" hangingPunct="1">
              <a:spcAft>
                <a:spcPts val="0"/>
              </a:spcAft>
              <a:buFont typeface="Arial" pitchFamily="34" charset="0"/>
              <a:buChar char="•"/>
              <a:defRPr/>
            </a:pPr>
            <a:endParaRPr lang="en-US" sz="28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solidFill>
                  <a:schemeClr val="bg1"/>
                </a:solidFill>
              </a:rPr>
              <a:t>Implications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Real-time observations for emergency management</a:t>
            </a:r>
          </a:p>
          <a:p>
            <a:r>
              <a:rPr lang="en-US" dirty="0" smtClean="0">
                <a:solidFill>
                  <a:schemeClr val="bg1"/>
                </a:solidFill>
              </a:rPr>
              <a:t>More and better data for model development (wind sheer, water drag, characterization of roughness)</a:t>
            </a:r>
          </a:p>
          <a:p>
            <a:r>
              <a:rPr lang="en-US" dirty="0" smtClean="0">
                <a:solidFill>
                  <a:schemeClr val="bg1"/>
                </a:solidFill>
              </a:rPr>
              <a:t>Closer association of structural impacts with wind and water phenomena (strength, speed, depth time histories)</a:t>
            </a:r>
          </a:p>
          <a:p>
            <a:endParaRPr lang="en-US"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543800" cy="1143000"/>
          </a:xfrm>
        </p:spPr>
        <p:txBody>
          <a:bodyPr rtlCol="0">
            <a:noAutofit/>
          </a:bodyPr>
          <a:lstStyle/>
          <a:p>
            <a:pPr eaLnBrk="1" fontAlgn="auto" hangingPunct="1">
              <a:spcAft>
                <a:spcPts val="0"/>
              </a:spcAft>
              <a:defRPr/>
            </a:pPr>
            <a:r>
              <a:rPr lang="en-US" dirty="0" smtClean="0">
                <a:solidFill>
                  <a:srgbClr val="FFFFFF"/>
                </a:solidFill>
              </a:rPr>
              <a:t>Implications for Surge Modeling</a:t>
            </a:r>
            <a:endParaRPr lang="en-US" dirty="0">
              <a:solidFill>
                <a:srgbClr val="FFFFFF"/>
              </a:solidFill>
            </a:endParaRPr>
          </a:p>
        </p:txBody>
      </p:sp>
      <p:sp>
        <p:nvSpPr>
          <p:cNvPr id="60418" name="Content Placeholder 2"/>
          <p:cNvSpPr>
            <a:spLocks noGrp="1"/>
          </p:cNvSpPr>
          <p:nvPr>
            <p:ph idx="1"/>
          </p:nvPr>
        </p:nvSpPr>
        <p:spPr/>
        <p:txBody>
          <a:bodyPr/>
          <a:lstStyle/>
          <a:p>
            <a:pPr eaLnBrk="1" hangingPunct="1"/>
            <a:r>
              <a:rPr lang="en-US" sz="2400" dirty="0" smtClean="0">
                <a:solidFill>
                  <a:srgbClr val="FFFFFF"/>
                </a:solidFill>
              </a:rPr>
              <a:t>Dense and quick-interval water-level observations</a:t>
            </a:r>
          </a:p>
          <a:p>
            <a:pPr eaLnBrk="1" hangingPunct="1"/>
            <a:r>
              <a:rPr lang="en-US" sz="2400" dirty="0" smtClean="0">
                <a:solidFill>
                  <a:srgbClr val="FFFFFF"/>
                </a:solidFill>
              </a:rPr>
              <a:t>Access to real-time wind field production</a:t>
            </a:r>
          </a:p>
          <a:p>
            <a:pPr eaLnBrk="1" hangingPunct="1"/>
            <a:r>
              <a:rPr lang="en-US" sz="2400" dirty="0" smtClean="0">
                <a:solidFill>
                  <a:srgbClr val="FFFFFF"/>
                </a:solidFill>
              </a:rPr>
              <a:t>New coordination with offshore/onshore sensor deployments</a:t>
            </a:r>
          </a:p>
          <a:p>
            <a:pPr eaLnBrk="1" hangingPunct="1"/>
            <a:r>
              <a:rPr lang="en-US" sz="2400" dirty="0" smtClean="0">
                <a:solidFill>
                  <a:srgbClr val="FFFFFF"/>
                </a:solidFill>
              </a:rPr>
              <a:t>Increased observation density</a:t>
            </a:r>
          </a:p>
          <a:p>
            <a:pPr lvl="1" eaLnBrk="1" hangingPunct="1"/>
            <a:r>
              <a:rPr lang="en-US" sz="2000" dirty="0" smtClean="0">
                <a:solidFill>
                  <a:srgbClr val="FFFFFF"/>
                </a:solidFill>
              </a:rPr>
              <a:t>Shear stress estimates for short fetch lengths in bays, estuaries…</a:t>
            </a:r>
          </a:p>
          <a:p>
            <a:pPr lvl="1" eaLnBrk="1" hangingPunct="1"/>
            <a:r>
              <a:rPr lang="en-US" sz="2000" dirty="0" smtClean="0">
                <a:solidFill>
                  <a:srgbClr val="FFFFFF"/>
                </a:solidFill>
              </a:rPr>
              <a:t>Pressure gradient fields</a:t>
            </a:r>
          </a:p>
          <a:p>
            <a:pPr lvl="1" eaLnBrk="1" hangingPunct="1"/>
            <a:r>
              <a:rPr lang="en-US" sz="2000" dirty="0" smtClean="0">
                <a:solidFill>
                  <a:srgbClr val="FFFFFF"/>
                </a:solidFill>
              </a:rPr>
              <a:t>Sea-to-land-to-bay/river/etc:  internal boundary layer formation;  changes in force balance (friction, coriolis and centrifugal forces)</a:t>
            </a:r>
          </a:p>
          <a:p>
            <a:pPr eaLnBrk="1" hangingPunct="1"/>
            <a:r>
              <a:rPr lang="en-US" sz="2400" dirty="0" smtClean="0">
                <a:solidFill>
                  <a:srgbClr val="FFFFFF"/>
                </a:solidFill>
              </a:rPr>
              <a:t>Anemometric estimates of drag coefficients (C</a:t>
            </a:r>
            <a:r>
              <a:rPr lang="en-US" sz="2400" baseline="-25000" dirty="0" smtClean="0">
                <a:solidFill>
                  <a:srgbClr val="FFFFFF"/>
                </a:solidFill>
              </a:rPr>
              <a:t>D</a:t>
            </a:r>
            <a:r>
              <a:rPr lang="en-US" sz="2400" dirty="0" smtClean="0">
                <a:solidFill>
                  <a:srgbClr val="FFFFFF"/>
                </a:solidFill>
              </a:rPr>
              <a:t> → z</a:t>
            </a:r>
            <a:r>
              <a:rPr lang="en-US" sz="2400" baseline="-25000" dirty="0" smtClean="0">
                <a:solidFill>
                  <a:srgbClr val="FFFFFF"/>
                </a:solidFill>
              </a:rPr>
              <a:t>0</a:t>
            </a:r>
            <a:r>
              <a:rPr lang="en-US" sz="2400" dirty="0" smtClean="0">
                <a:solidFill>
                  <a:srgbClr val="FFFFFF"/>
                </a:solidFill>
              </a:rPr>
              <a:t>)</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086600" cy="1143000"/>
          </a:xfrm>
        </p:spPr>
        <p:txBody>
          <a:bodyPr rtlCol="0">
            <a:normAutofit/>
          </a:bodyPr>
          <a:lstStyle/>
          <a:p>
            <a:pPr eaLnBrk="1" fontAlgn="auto" hangingPunct="1">
              <a:spcAft>
                <a:spcPts val="0"/>
              </a:spcAft>
              <a:defRPr/>
            </a:pPr>
            <a:r>
              <a:rPr lang="en-US" sz="4800" dirty="0" smtClean="0">
                <a:solidFill>
                  <a:srgbClr val="FFFFFF"/>
                </a:solidFill>
              </a:rPr>
              <a:t>Implications for Forecasting</a:t>
            </a:r>
          </a:p>
        </p:txBody>
      </p:sp>
      <p:sp>
        <p:nvSpPr>
          <p:cNvPr id="61442" name="Content Placeholder 2"/>
          <p:cNvSpPr>
            <a:spLocks noGrp="1"/>
          </p:cNvSpPr>
          <p:nvPr>
            <p:ph idx="1"/>
          </p:nvPr>
        </p:nvSpPr>
        <p:spPr/>
        <p:txBody>
          <a:bodyPr/>
          <a:lstStyle/>
          <a:p>
            <a:pPr eaLnBrk="1" hangingPunct="1"/>
            <a:r>
              <a:rPr lang="en-US" dirty="0" smtClean="0">
                <a:solidFill>
                  <a:srgbClr val="FFFFFF"/>
                </a:solidFill>
              </a:rPr>
              <a:t>Real-time monitoring of decaying weather conditions at hurricane landfall</a:t>
            </a:r>
          </a:p>
          <a:p>
            <a:pPr eaLnBrk="1" hangingPunct="1"/>
            <a:r>
              <a:rPr lang="en-US" dirty="0" smtClean="0">
                <a:solidFill>
                  <a:srgbClr val="FFFFFF"/>
                </a:solidFill>
              </a:rPr>
              <a:t>Verification of intensity forecasts</a:t>
            </a:r>
          </a:p>
          <a:p>
            <a:pPr eaLnBrk="1" hangingPunct="1"/>
            <a:r>
              <a:rPr lang="en-US" dirty="0" smtClean="0">
                <a:solidFill>
                  <a:srgbClr val="FFFFFF"/>
                </a:solidFill>
              </a:rPr>
              <a:t>Observe small-scale features (e.g. MCV, BL rolls, tornadoes, etc.)</a:t>
            </a:r>
          </a:p>
          <a:p>
            <a:pPr eaLnBrk="1" hangingPunct="1"/>
            <a:r>
              <a:rPr lang="en-US" dirty="0" smtClean="0">
                <a:solidFill>
                  <a:srgbClr val="FFFFFF"/>
                </a:solidFill>
              </a:rPr>
              <a:t>Tracking storm features may allow for 5-10 minute nowcasting</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z="5400" b="1" cap="small" dirty="0" smtClean="0">
                <a:solidFill>
                  <a:schemeClr val="bg1"/>
                </a:solidFill>
                <a:effectLst>
                  <a:outerShdw blurRad="50800" dist="38100" algn="tr" rotWithShape="0">
                    <a:prstClr val="black">
                      <a:alpha val="40000"/>
                    </a:prstClr>
                  </a:outerShdw>
                </a:effectLst>
              </a:rPr>
              <a:t>National</a:t>
            </a:r>
            <a:r>
              <a:rPr lang="en-US" b="1" cap="small" dirty="0" smtClean="0">
                <a:solidFill>
                  <a:schemeClr val="bg1"/>
                </a:solidFill>
                <a:effectLst>
                  <a:outerShdw blurRad="50800" dist="38100" algn="tr" rotWithShape="0">
                    <a:prstClr val="black">
                      <a:alpha val="40000"/>
                    </a:prstClr>
                  </a:outerShdw>
                </a:effectLst>
              </a:rPr>
              <a:t> </a:t>
            </a:r>
            <a:r>
              <a:rPr lang="en-US" b="1" cap="small" dirty="0" smtClean="0">
                <a:solidFill>
                  <a:schemeClr val="bg1"/>
                </a:solidFill>
                <a:effectLst>
                  <a:outerShdw blurRad="50800" dist="38100" algn="tr" rotWithShape="0">
                    <a:prstClr val="black">
                      <a:alpha val="40000"/>
                    </a:prstClr>
                  </a:outerShdw>
                </a:effectLst>
              </a:rPr>
              <a:t>Plan for </a:t>
            </a:r>
            <a:r>
              <a:rPr lang="en-US" b="1" dirty="0" smtClean="0">
                <a:solidFill>
                  <a:schemeClr val="bg1"/>
                </a:solidFill>
              </a:rPr>
              <a:t/>
            </a:r>
            <a:br>
              <a:rPr lang="en-US" b="1" dirty="0" smtClean="0">
                <a:solidFill>
                  <a:schemeClr val="bg1"/>
                </a:solidFill>
              </a:rPr>
            </a:br>
            <a:r>
              <a:rPr lang="en-US" b="1" cap="small" dirty="0" smtClean="0">
                <a:solidFill>
                  <a:schemeClr val="bg1"/>
                </a:solidFill>
                <a:effectLst>
                  <a:outerShdw blurRad="50800" dist="38100" algn="tr" rotWithShape="0">
                    <a:prstClr val="black">
                      <a:alpha val="40000"/>
                    </a:prstClr>
                  </a:outerShdw>
                </a:effectLst>
              </a:rPr>
              <a:t>Disaster Impact Assessments: </a:t>
            </a:r>
            <a:r>
              <a:rPr lang="en-US" b="1" dirty="0" smtClean="0">
                <a:solidFill>
                  <a:schemeClr val="bg1"/>
                </a:solidFill>
              </a:rPr>
              <a:t/>
            </a:r>
            <a:br>
              <a:rPr lang="en-US" b="1" dirty="0" smtClean="0">
                <a:solidFill>
                  <a:schemeClr val="bg1"/>
                </a:solidFill>
              </a:rPr>
            </a:br>
            <a:r>
              <a:rPr lang="en-US" b="1" cap="small" dirty="0" smtClean="0">
                <a:solidFill>
                  <a:schemeClr val="bg1"/>
                </a:solidFill>
                <a:effectLst>
                  <a:outerShdw blurRad="50800" dist="38100" algn="tr" rotWithShape="0">
                    <a:prstClr val="black">
                      <a:alpha val="40000"/>
                    </a:prstClr>
                  </a:outerShdw>
                </a:effectLst>
              </a:rPr>
              <a:t>Weather and Water Data</a:t>
            </a:r>
            <a:endParaRPr lang="en-US" b="1" dirty="0" smtClean="0">
              <a:solidFill>
                <a:schemeClr val="bg1"/>
              </a:solidFill>
            </a:endParaRPr>
          </a:p>
        </p:txBody>
      </p:sp>
      <p:sp>
        <p:nvSpPr>
          <p:cNvPr id="3" name="Content Placeholder 2"/>
          <p:cNvSpPr>
            <a:spLocks noGrp="1"/>
          </p:cNvSpPr>
          <p:nvPr>
            <p:ph idx="1"/>
          </p:nvPr>
        </p:nvSpPr>
        <p:spPr>
          <a:xfrm>
            <a:off x="457200" y="2636837"/>
            <a:ext cx="8229600" cy="3840163"/>
          </a:xfrm>
        </p:spPr>
        <p:txBody>
          <a:bodyPr/>
          <a:lstStyle/>
          <a:p>
            <a:r>
              <a:rPr lang="en-US" dirty="0" smtClean="0">
                <a:solidFill>
                  <a:schemeClr val="bg1"/>
                </a:solidFill>
              </a:rPr>
              <a:t>Motivation</a:t>
            </a:r>
          </a:p>
          <a:p>
            <a:r>
              <a:rPr lang="en-US" dirty="0" smtClean="0">
                <a:solidFill>
                  <a:schemeClr val="bg1"/>
                </a:solidFill>
              </a:rPr>
              <a:t>Partners</a:t>
            </a:r>
          </a:p>
          <a:p>
            <a:r>
              <a:rPr lang="en-US" dirty="0" smtClean="0">
                <a:solidFill>
                  <a:schemeClr val="bg1"/>
                </a:solidFill>
              </a:rPr>
              <a:t>Capabilities</a:t>
            </a:r>
          </a:p>
          <a:p>
            <a:r>
              <a:rPr lang="en-US" dirty="0" smtClean="0">
                <a:solidFill>
                  <a:schemeClr val="bg1"/>
                </a:solidFill>
              </a:rPr>
              <a:t>The National Plan</a:t>
            </a:r>
          </a:p>
          <a:p>
            <a:r>
              <a:rPr lang="en-US" dirty="0" smtClean="0">
                <a:solidFill>
                  <a:schemeClr val="bg1"/>
                </a:solidFill>
              </a:rPr>
              <a:t>Next steps</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086600" cy="1143000"/>
          </a:xfrm>
        </p:spPr>
        <p:txBody>
          <a:bodyPr rtlCol="0">
            <a:normAutofit/>
          </a:bodyPr>
          <a:lstStyle/>
          <a:p>
            <a:pPr eaLnBrk="1" fontAlgn="auto" hangingPunct="1">
              <a:spcAft>
                <a:spcPts val="0"/>
              </a:spcAft>
              <a:defRPr/>
            </a:pPr>
            <a:r>
              <a:rPr lang="en-US" dirty="0" smtClean="0">
                <a:solidFill>
                  <a:srgbClr val="FFFFFF"/>
                </a:solidFill>
              </a:rPr>
              <a:t>End Users</a:t>
            </a:r>
            <a:endParaRPr lang="en-US" dirty="0">
              <a:solidFill>
                <a:srgbClr val="FFFFFF"/>
              </a:solidFill>
            </a:endParaRPr>
          </a:p>
        </p:txBody>
      </p:sp>
      <p:sp>
        <p:nvSpPr>
          <p:cNvPr id="32770" name="Content Placeholder 2"/>
          <p:cNvSpPr>
            <a:spLocks noGrp="1"/>
          </p:cNvSpPr>
          <p:nvPr>
            <p:ph idx="1"/>
          </p:nvPr>
        </p:nvSpPr>
        <p:spPr/>
        <p:txBody>
          <a:bodyPr/>
          <a:lstStyle/>
          <a:p>
            <a:pPr eaLnBrk="1" hangingPunct="1"/>
            <a:r>
              <a:rPr lang="en-US" sz="2200" b="1" dirty="0" smtClean="0">
                <a:solidFill>
                  <a:srgbClr val="FFFFFF"/>
                </a:solidFill>
              </a:rPr>
              <a:t>Risk Modeling</a:t>
            </a:r>
            <a:endParaRPr lang="en-US" sz="2200" dirty="0" smtClean="0">
              <a:solidFill>
                <a:srgbClr val="FFFFFF"/>
              </a:solidFill>
            </a:endParaRPr>
          </a:p>
          <a:p>
            <a:pPr lvl="1" eaLnBrk="1" hangingPunct="1"/>
            <a:r>
              <a:rPr lang="en-US" sz="1900" b="1" dirty="0" smtClean="0">
                <a:solidFill>
                  <a:srgbClr val="FFFFFF"/>
                </a:solidFill>
              </a:rPr>
              <a:t>Local and State:</a:t>
            </a:r>
            <a:r>
              <a:rPr lang="en-US" sz="1900" dirty="0" smtClean="0">
                <a:solidFill>
                  <a:srgbClr val="FFFFFF"/>
                </a:solidFill>
              </a:rPr>
              <a:t>  State of Florida Public Hurricane Loss Model, Florida DEP, Texas General Land Office, FL Inlet Management Districts, County Engineers</a:t>
            </a:r>
          </a:p>
          <a:p>
            <a:pPr lvl="1" eaLnBrk="1" hangingPunct="1"/>
            <a:r>
              <a:rPr lang="en-US" sz="1900" b="1" dirty="0" smtClean="0">
                <a:solidFill>
                  <a:srgbClr val="FFFFFF"/>
                </a:solidFill>
              </a:rPr>
              <a:t>Federal :</a:t>
            </a:r>
            <a:r>
              <a:rPr lang="en-US" sz="1900" dirty="0" smtClean="0">
                <a:solidFill>
                  <a:srgbClr val="FFFFFF"/>
                </a:solidFill>
              </a:rPr>
              <a:t> FEMA HAZUS-MH, Army Corps of Engineers Coastal Hydraulics Lab and District Offices</a:t>
            </a:r>
          </a:p>
          <a:p>
            <a:pPr lvl="1" eaLnBrk="1" hangingPunct="1"/>
            <a:r>
              <a:rPr lang="en-US" sz="1900" b="1" dirty="0" smtClean="0">
                <a:solidFill>
                  <a:srgbClr val="FFFFFF"/>
                </a:solidFill>
              </a:rPr>
              <a:t>Industry:  </a:t>
            </a:r>
            <a:r>
              <a:rPr lang="en-US" sz="1900" dirty="0" smtClean="0">
                <a:solidFill>
                  <a:srgbClr val="FFFFFF"/>
                </a:solidFill>
              </a:rPr>
              <a:t>AIR Worldwide Corporation, Applied Research Associates, EQECAT, Risk Management Solutions, Coastal Planning and Engineering…</a:t>
            </a:r>
          </a:p>
          <a:p>
            <a:pPr eaLnBrk="1" hangingPunct="1"/>
            <a:r>
              <a:rPr lang="en-US" sz="2200" b="1" dirty="0" smtClean="0">
                <a:solidFill>
                  <a:srgbClr val="FFFFFF"/>
                </a:solidFill>
              </a:rPr>
              <a:t>Damage Assessment and Recovery</a:t>
            </a:r>
            <a:endParaRPr lang="en-US" sz="2200" dirty="0" smtClean="0">
              <a:solidFill>
                <a:srgbClr val="FFFFFF"/>
              </a:solidFill>
            </a:endParaRPr>
          </a:p>
          <a:p>
            <a:pPr lvl="1" eaLnBrk="1" hangingPunct="1"/>
            <a:r>
              <a:rPr lang="en-US" sz="1900" b="1" dirty="0" smtClean="0">
                <a:solidFill>
                  <a:srgbClr val="FFFFFF"/>
                </a:solidFill>
              </a:rPr>
              <a:t>Local and State</a:t>
            </a:r>
            <a:r>
              <a:rPr lang="en-US" sz="1900" dirty="0" smtClean="0">
                <a:solidFill>
                  <a:srgbClr val="FFFFFF"/>
                </a:solidFill>
              </a:rPr>
              <a:t>:  Building Officials Association of Florida, LA Recovery Authority, County Emergency Management Programs</a:t>
            </a:r>
          </a:p>
          <a:p>
            <a:pPr lvl="1" eaLnBrk="1" hangingPunct="1"/>
            <a:r>
              <a:rPr lang="en-US" sz="1900" b="1" dirty="0" smtClean="0">
                <a:solidFill>
                  <a:srgbClr val="FFFFFF"/>
                </a:solidFill>
              </a:rPr>
              <a:t>Federal: </a:t>
            </a:r>
            <a:r>
              <a:rPr lang="en-US" sz="1900" dirty="0" smtClean="0">
                <a:solidFill>
                  <a:srgbClr val="FFFFFF"/>
                </a:solidFill>
              </a:rPr>
              <a:t>WFO Office of Response and Restoration,</a:t>
            </a:r>
            <a:r>
              <a:rPr lang="en-US" sz="1900" b="1" dirty="0" smtClean="0">
                <a:solidFill>
                  <a:srgbClr val="FFFFFF"/>
                </a:solidFill>
              </a:rPr>
              <a:t> </a:t>
            </a:r>
            <a:r>
              <a:rPr lang="en-US" sz="1900" dirty="0" smtClean="0">
                <a:solidFill>
                  <a:srgbClr val="FFFFFF"/>
                </a:solidFill>
              </a:rPr>
              <a:t>FEMA, NIST Building and Fire Research Laboratory</a:t>
            </a:r>
          </a:p>
          <a:p>
            <a:pPr lvl="1" eaLnBrk="1" hangingPunct="1"/>
            <a:r>
              <a:rPr lang="en-US" sz="1900" b="1" dirty="0" smtClean="0">
                <a:solidFill>
                  <a:srgbClr val="FFFFFF"/>
                </a:solidFill>
              </a:rPr>
              <a:t>Industry:</a:t>
            </a:r>
            <a:r>
              <a:rPr lang="en-US" sz="1900" dirty="0" smtClean="0">
                <a:solidFill>
                  <a:srgbClr val="FFFFFF"/>
                </a:solidFill>
              </a:rPr>
              <a:t>  Institute for Business and Home Safety, Federal Alliance for Safe Homes, Roofing Industry Committee On Weather Issues, Utilities</a:t>
            </a:r>
          </a:p>
          <a:p>
            <a:pPr eaLnBrk="1" hangingPunct="1"/>
            <a:endParaRPr lang="en-US" sz="2400" dirty="0" smtClean="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086600" cy="1143000"/>
          </a:xfrm>
        </p:spPr>
        <p:txBody>
          <a:bodyPr/>
          <a:lstStyle/>
          <a:p>
            <a:r>
              <a:rPr lang="en-US" dirty="0" smtClean="0">
                <a:solidFill>
                  <a:srgbClr val="FFFFFF"/>
                </a:solidFill>
              </a:rPr>
              <a:t>Next Steps</a:t>
            </a:r>
            <a:endParaRPr lang="en-US" dirty="0">
              <a:solidFill>
                <a:srgbClr val="FFFFFF"/>
              </a:solidFill>
            </a:endParaRPr>
          </a:p>
        </p:txBody>
      </p:sp>
      <p:sp>
        <p:nvSpPr>
          <p:cNvPr id="3" name="Content Placeholder 2"/>
          <p:cNvSpPr>
            <a:spLocks noGrp="1"/>
          </p:cNvSpPr>
          <p:nvPr>
            <p:ph idx="1"/>
          </p:nvPr>
        </p:nvSpPr>
        <p:spPr/>
        <p:txBody>
          <a:bodyPr/>
          <a:lstStyle/>
          <a:p>
            <a:r>
              <a:rPr lang="en-US" sz="2800" dirty="0" smtClean="0">
                <a:solidFill>
                  <a:srgbClr val="FFFFFF"/>
                </a:solidFill>
              </a:rPr>
              <a:t>Improve coordination</a:t>
            </a:r>
          </a:p>
          <a:p>
            <a:r>
              <a:rPr lang="en-US" sz="2800" dirty="0" smtClean="0">
                <a:solidFill>
                  <a:srgbClr val="FFFFFF"/>
                </a:solidFill>
              </a:rPr>
              <a:t>Develop real-time capabilities</a:t>
            </a:r>
          </a:p>
          <a:p>
            <a:r>
              <a:rPr lang="en-US" sz="2800" dirty="0" smtClean="0">
                <a:solidFill>
                  <a:srgbClr val="FFFFFF"/>
                </a:solidFill>
              </a:rPr>
              <a:t>Link datasets</a:t>
            </a:r>
          </a:p>
          <a:p>
            <a:r>
              <a:rPr lang="en-US" sz="2800" dirty="0" smtClean="0">
                <a:solidFill>
                  <a:srgbClr val="FFFFFF"/>
                </a:solidFill>
              </a:rPr>
              <a:t>Establish funding mechanisms</a:t>
            </a:r>
          </a:p>
          <a:p>
            <a:pPr lvl="1"/>
            <a:r>
              <a:rPr lang="en-US" dirty="0" smtClean="0">
                <a:solidFill>
                  <a:srgbClr val="FFFFFF"/>
                </a:solidFill>
              </a:rPr>
              <a:t>Work with emergency management community</a:t>
            </a:r>
          </a:p>
          <a:p>
            <a:pPr lvl="1"/>
            <a:r>
              <a:rPr lang="en-US" dirty="0" smtClean="0">
                <a:solidFill>
                  <a:srgbClr val="FFFFFF"/>
                </a:solidFill>
              </a:rPr>
              <a:t>Pending legislation to develop insurance arbitration panels for wind versus water damages</a:t>
            </a:r>
          </a:p>
          <a:p>
            <a:pPr lvl="1"/>
            <a:r>
              <a:rPr lang="en-US" dirty="0" smtClean="0">
                <a:solidFill>
                  <a:srgbClr val="FFFFFF"/>
                </a:solidFill>
              </a:rPr>
              <a:t>Draft “pre-scripted” mission assignment for FEMA (Hurricane Program) to activate the group</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 name="Picture 2" descr="title.pdf"/>
          <p:cNvPicPr>
            <a:picLocks noChangeAspect="1"/>
          </p:cNvPicPr>
          <p:nvPr/>
        </p:nvPicPr>
        <mc:AlternateContent>
          <mc:Choice xmlns:ma="http://schemas.microsoft.com/office/mac/drawingml/2008/main" Requires="ma">
            <p:blipFill>
              <a:blip r:embed="rId2">
                <a:lum/>
              </a:blip>
              <a:stretch>
                <a:fillRect/>
              </a:stretch>
            </p:blipFill>
          </mc:Choice>
          <mc:Fallback>
            <p:blipFill>
              <a:blip r:embed="rId3">
                <a:lum/>
              </a:blip>
              <a:stretch>
                <a:fillRect/>
              </a:stretch>
            </p:blipFill>
          </mc:Fallback>
        </mc:AlternateContent>
        <p:spPr>
          <a:xfrm>
            <a:off x="42512" y="1057602"/>
            <a:ext cx="8949088" cy="4885997"/>
          </a:xfrm>
          <a:prstGeom prst="rect">
            <a:avLst/>
          </a:prstGeom>
        </p:spPr>
      </p:pic>
      <p:sp>
        <p:nvSpPr>
          <p:cNvPr id="4" name="TextBox 3"/>
          <p:cNvSpPr txBox="1"/>
          <p:nvPr/>
        </p:nvSpPr>
        <p:spPr>
          <a:xfrm>
            <a:off x="2971800" y="1905000"/>
            <a:ext cx="3687728" cy="923330"/>
          </a:xfrm>
          <a:prstGeom prst="rect">
            <a:avLst/>
          </a:prstGeom>
          <a:noFill/>
        </p:spPr>
        <p:txBody>
          <a:bodyPr wrap="none" rtlCol="0">
            <a:spAutoFit/>
          </a:bodyPr>
          <a:lstStyle/>
          <a:p>
            <a:r>
              <a:rPr lang="en-US" sz="5400" dirty="0" smtClean="0">
                <a:solidFill>
                  <a:srgbClr val="FFFFFF"/>
                </a:solidFill>
              </a:rPr>
              <a:t>Questions?</a:t>
            </a:r>
            <a:endParaRPr lang="en-US" sz="5400" dirty="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solidFill>
                  <a:schemeClr val="bg1"/>
                </a:solidFill>
              </a:rPr>
              <a:t>“Disasters Can Be </a:t>
            </a:r>
            <a:r>
              <a:rPr lang="en-US" dirty="0" smtClean="0">
                <a:solidFill>
                  <a:schemeClr val="bg1"/>
                </a:solidFill>
              </a:rPr>
              <a:t>Informative.”</a:t>
            </a:r>
            <a:endParaRPr lang="en-US" dirty="0">
              <a:solidFill>
                <a:schemeClr val="bg1"/>
              </a:solidFill>
            </a:endParaRPr>
          </a:p>
        </p:txBody>
      </p:sp>
      <p:pic>
        <p:nvPicPr>
          <p:cNvPr id="11" name="Picture 10" descr="wind damaded homes2.jpg"/>
          <p:cNvPicPr>
            <a:picLocks noChangeAspect="1"/>
          </p:cNvPicPr>
          <p:nvPr/>
        </p:nvPicPr>
        <p:blipFill>
          <a:blip r:embed="rId3"/>
          <a:stretch>
            <a:fillRect/>
          </a:stretch>
        </p:blipFill>
        <p:spPr>
          <a:xfrm>
            <a:off x="5791200" y="4457700"/>
            <a:ext cx="3251200" cy="2171700"/>
          </a:xfrm>
          <a:prstGeom prst="rect">
            <a:avLst/>
          </a:prstGeom>
        </p:spPr>
      </p:pic>
      <p:pic>
        <p:nvPicPr>
          <p:cNvPr id="12" name="Picture 11" descr="wind damaged tower.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4694068"/>
            <a:ext cx="5715000" cy="2163932"/>
          </a:xfrm>
          <a:prstGeom prst="rect">
            <a:avLst/>
          </a:prstGeom>
        </p:spPr>
      </p:pic>
      <p:pic>
        <p:nvPicPr>
          <p:cNvPr id="5" name="Picture 4" descr="flooded community.jpg"/>
          <p:cNvPicPr>
            <a:picLocks noChangeAspect="1"/>
          </p:cNvPicPr>
          <p:nvPr/>
        </p:nvPicPr>
        <p:blipFill>
          <a:blip r:embed="rId6"/>
          <a:stretch>
            <a:fillRect/>
          </a:stretch>
        </p:blipFill>
        <p:spPr>
          <a:xfrm>
            <a:off x="5410200" y="1905000"/>
            <a:ext cx="3454400" cy="2349500"/>
          </a:xfrm>
          <a:prstGeom prst="rect">
            <a:avLst/>
          </a:prstGeom>
        </p:spPr>
      </p:pic>
      <p:pic>
        <p:nvPicPr>
          <p:cNvPr id="9" name="Picture 8" descr="wind.jpg"/>
          <p:cNvPicPr>
            <a:picLocks noChangeAspect="1"/>
          </p:cNvPicPr>
          <p:nvPr/>
        </p:nvPicPr>
        <p:blipFill>
          <a:blip r:embed="rId7"/>
          <a:stretch>
            <a:fillRect/>
          </a:stretch>
        </p:blipFill>
        <p:spPr>
          <a:xfrm>
            <a:off x="93072" y="3276600"/>
            <a:ext cx="2853328" cy="2057400"/>
          </a:xfrm>
          <a:prstGeom prst="rect">
            <a:avLst/>
          </a:prstGeom>
        </p:spPr>
      </p:pic>
      <p:pic>
        <p:nvPicPr>
          <p:cNvPr id="6" name="Picture 5" descr="flooded porch.jpg"/>
          <p:cNvPicPr>
            <a:picLocks noChangeAspect="1"/>
          </p:cNvPicPr>
          <p:nvPr/>
        </p:nvPicPr>
        <p:blipFill>
          <a:blip r:embed="rId8"/>
          <a:stretch>
            <a:fillRect/>
          </a:stretch>
        </p:blipFill>
        <p:spPr>
          <a:xfrm>
            <a:off x="228600" y="1371600"/>
            <a:ext cx="2514600" cy="1663700"/>
          </a:xfrm>
          <a:prstGeom prst="rect">
            <a:avLst/>
          </a:prstGeom>
        </p:spPr>
      </p:pic>
      <p:pic>
        <p:nvPicPr>
          <p:cNvPr id="10" name="Picture 9" descr="wind damaged tree.jpg"/>
          <p:cNvPicPr>
            <a:picLocks noChangeAspect="1"/>
          </p:cNvPicPr>
          <p:nvPr/>
        </p:nvPicPr>
        <p:blipFill>
          <a:blip r:embed="rId9"/>
          <a:stretch>
            <a:fillRect/>
          </a:stretch>
        </p:blipFill>
        <p:spPr>
          <a:xfrm>
            <a:off x="2590799" y="1600200"/>
            <a:ext cx="3429001" cy="2895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solidFill>
                  <a:srgbClr val="FFFFFF"/>
                </a:solidFill>
              </a:rPr>
              <a:t>Observing and Learning</a:t>
            </a:r>
            <a:endParaRPr lang="en-US" dirty="0">
              <a:solidFill>
                <a:srgbClr val="FFFFFF"/>
              </a:solidFill>
            </a:endParaRPr>
          </a:p>
        </p:txBody>
      </p:sp>
      <p:sp>
        <p:nvSpPr>
          <p:cNvPr id="3" name="Content Placeholder 2"/>
          <p:cNvSpPr>
            <a:spLocks noGrp="1"/>
          </p:cNvSpPr>
          <p:nvPr>
            <p:ph idx="1"/>
          </p:nvPr>
        </p:nvSpPr>
        <p:spPr>
          <a:xfrm>
            <a:off x="457200" y="1295400"/>
            <a:ext cx="8382000" cy="4525963"/>
          </a:xfrm>
        </p:spPr>
        <p:txBody>
          <a:bodyPr/>
          <a:lstStyle/>
          <a:p>
            <a:r>
              <a:rPr lang="en-US" sz="2800" dirty="0" smtClean="0">
                <a:solidFill>
                  <a:srgbClr val="FFFFFF"/>
                </a:solidFill>
              </a:rPr>
              <a:t>Augment and densify existing networks</a:t>
            </a:r>
          </a:p>
          <a:p>
            <a:r>
              <a:rPr lang="en-US" sz="2800" dirty="0" smtClean="0">
                <a:solidFill>
                  <a:srgbClr val="FFFFFF"/>
                </a:solidFill>
              </a:rPr>
              <a:t>Collect data throughout the storm</a:t>
            </a:r>
          </a:p>
          <a:p>
            <a:r>
              <a:rPr lang="en-US" sz="2800" dirty="0" smtClean="0">
                <a:solidFill>
                  <a:srgbClr val="FFFFFF"/>
                </a:solidFill>
              </a:rPr>
              <a:t>Focus on boundary layers </a:t>
            </a:r>
            <a:r>
              <a:rPr lang="en-US" sz="2400" dirty="0" smtClean="0">
                <a:solidFill>
                  <a:srgbClr val="FFFFFF"/>
                </a:solidFill>
              </a:rPr>
              <a:t>(wind-water; water-roughness)</a:t>
            </a:r>
          </a:p>
          <a:p>
            <a:pPr lvl="1"/>
            <a:r>
              <a:rPr lang="en-US" sz="2400" dirty="0" smtClean="0">
                <a:solidFill>
                  <a:srgbClr val="FFFFFF"/>
                </a:solidFill>
              </a:rPr>
              <a:t>Wind:  speed, direction, direction, and damages</a:t>
            </a:r>
          </a:p>
          <a:p>
            <a:pPr lvl="1"/>
            <a:r>
              <a:rPr lang="en-US" sz="2400" dirty="0" smtClean="0">
                <a:solidFill>
                  <a:srgbClr val="FFFFFF"/>
                </a:solidFill>
              </a:rPr>
              <a:t>Water: highwater marks , water-level hydrographs</a:t>
            </a:r>
          </a:p>
          <a:p>
            <a:r>
              <a:rPr lang="en-US" sz="2800" dirty="0" smtClean="0">
                <a:solidFill>
                  <a:srgbClr val="FFFFFF"/>
                </a:solidFill>
              </a:rPr>
              <a:t>Create complementary datasets</a:t>
            </a:r>
          </a:p>
          <a:p>
            <a:pPr lvl="1"/>
            <a:r>
              <a:rPr lang="en-US" sz="2400" dirty="0" smtClean="0">
                <a:solidFill>
                  <a:srgbClr val="FFFFFF"/>
                </a:solidFill>
              </a:rPr>
              <a:t>Wind fields, water </a:t>
            </a:r>
            <a:r>
              <a:rPr lang="en-US" sz="2400" dirty="0" smtClean="0">
                <a:solidFill>
                  <a:srgbClr val="FFFFFF"/>
                </a:solidFill>
              </a:rPr>
              <a:t>levels</a:t>
            </a:r>
          </a:p>
          <a:p>
            <a:r>
              <a:rPr lang="en-US" dirty="0" smtClean="0">
                <a:solidFill>
                  <a:srgbClr val="FFFF00"/>
                </a:solidFill>
              </a:rPr>
              <a:t>Evaluate and assess</a:t>
            </a:r>
          </a:p>
          <a:p>
            <a:pPr lvl="1"/>
            <a:r>
              <a:rPr lang="en-US" dirty="0" smtClean="0">
                <a:solidFill>
                  <a:srgbClr val="FFFF00"/>
                </a:solidFill>
              </a:rPr>
              <a:t>Model performance</a:t>
            </a:r>
          </a:p>
          <a:p>
            <a:pPr lvl="1"/>
            <a:r>
              <a:rPr lang="en-US" dirty="0" smtClean="0">
                <a:solidFill>
                  <a:srgbClr val="FFFF00"/>
                </a:solidFill>
              </a:rPr>
              <a:t>Construction </a:t>
            </a:r>
            <a:r>
              <a:rPr lang="en-US" dirty="0" smtClean="0">
                <a:solidFill>
                  <a:srgbClr val="FFFF00"/>
                </a:solidFill>
              </a:rPr>
              <a:t>and landuse practices</a:t>
            </a:r>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solidFill>
                  <a:schemeClr val="bg1"/>
                </a:solidFill>
                <a:latin typeface="Arial"/>
                <a:cs typeface="Arial"/>
              </a:rPr>
              <a:t>Partners</a:t>
            </a:r>
            <a:endParaRPr lang="en-US" dirty="0">
              <a:solidFill>
                <a:schemeClr val="bg1"/>
              </a:solidFill>
              <a:latin typeface="Arial"/>
              <a:cs typeface="Arial"/>
            </a:endParaRPr>
          </a:p>
        </p:txBody>
      </p:sp>
      <p:sp>
        <p:nvSpPr>
          <p:cNvPr id="3" name="Content Placeholder 2"/>
          <p:cNvSpPr>
            <a:spLocks noGrp="1"/>
          </p:cNvSpPr>
          <p:nvPr>
            <p:ph idx="1"/>
          </p:nvPr>
        </p:nvSpPr>
        <p:spPr>
          <a:xfrm>
            <a:off x="533400" y="1493837"/>
            <a:ext cx="8229600" cy="4525963"/>
          </a:xfrm>
        </p:spPr>
        <p:txBody>
          <a:bodyPr/>
          <a:lstStyle/>
          <a:p>
            <a:pPr eaLnBrk="1" fontAlgn="auto" hangingPunct="1">
              <a:spcAft>
                <a:spcPts val="0"/>
              </a:spcAft>
              <a:buNone/>
              <a:defRPr/>
            </a:pPr>
            <a:r>
              <a:rPr lang="en-US" sz="2800" dirty="0" smtClean="0">
                <a:solidFill>
                  <a:schemeClr val="bg1"/>
                </a:solidFill>
              </a:rPr>
              <a:t>-Oversight and Management by the Working Group</a:t>
            </a:r>
          </a:p>
          <a:p>
            <a:pPr eaLnBrk="1" fontAlgn="auto" hangingPunct="1">
              <a:spcAft>
                <a:spcPts val="0"/>
              </a:spcAft>
              <a:buNone/>
              <a:defRPr/>
            </a:pPr>
            <a:r>
              <a:rPr lang="en-US" sz="2800" dirty="0" smtClean="0">
                <a:solidFill>
                  <a:srgbClr val="FFFFFF"/>
                </a:solidFill>
              </a:rPr>
              <a:t>-Feds</a:t>
            </a:r>
          </a:p>
          <a:p>
            <a:pPr lvl="1" eaLnBrk="1" fontAlgn="auto" hangingPunct="1">
              <a:spcAft>
                <a:spcPts val="0"/>
              </a:spcAft>
              <a:buFont typeface="Arial" pitchFamily="34" charset="0"/>
              <a:buChar char="•"/>
              <a:defRPr/>
            </a:pPr>
            <a:r>
              <a:rPr lang="en-US" dirty="0" smtClean="0">
                <a:solidFill>
                  <a:srgbClr val="FFFFFF"/>
                </a:solidFill>
              </a:rPr>
              <a:t>DOT, FEMA, NOAA NOS, NOAA NWS, NIST, USACE, USGS (Chair), coordinated by OFCM</a:t>
            </a:r>
          </a:p>
          <a:p>
            <a:pPr eaLnBrk="1" fontAlgn="auto" hangingPunct="1">
              <a:spcAft>
                <a:spcPts val="0"/>
              </a:spcAft>
              <a:buNone/>
              <a:defRPr/>
            </a:pPr>
            <a:r>
              <a:rPr lang="en-US" sz="2800" dirty="0" smtClean="0">
                <a:solidFill>
                  <a:srgbClr val="FFFFFF"/>
                </a:solidFill>
              </a:rPr>
              <a:t>-Affiliate members</a:t>
            </a:r>
          </a:p>
          <a:p>
            <a:pPr lvl="1" eaLnBrk="1" fontAlgn="auto" hangingPunct="1">
              <a:spcAft>
                <a:spcPts val="0"/>
              </a:spcAft>
              <a:buFont typeface="Arial" pitchFamily="34" charset="0"/>
              <a:buChar char="•"/>
              <a:defRPr/>
            </a:pPr>
            <a:r>
              <a:rPr lang="en-US" dirty="0" smtClean="0">
                <a:solidFill>
                  <a:srgbClr val="FFFFFF"/>
                </a:solidFill>
              </a:rPr>
              <a:t>Digital Hurricane Consortium</a:t>
            </a:r>
          </a:p>
          <a:p>
            <a:pPr lvl="1" eaLnBrk="1" fontAlgn="auto" hangingPunct="1">
              <a:spcAft>
                <a:spcPts val="0"/>
              </a:spcAft>
              <a:buFont typeface="Arial" pitchFamily="34" charset="0"/>
              <a:buChar char="•"/>
              <a:defRPr/>
            </a:pPr>
            <a:r>
              <a:rPr lang="en-US" dirty="0" smtClean="0">
                <a:solidFill>
                  <a:srgbClr val="FFFFFF"/>
                </a:solidFill>
              </a:rPr>
              <a:t>American Association of Wind Engineering</a:t>
            </a:r>
          </a:p>
          <a:p>
            <a:pPr lvl="1" eaLnBrk="1" fontAlgn="auto" hangingPunct="1">
              <a:spcAft>
                <a:spcPts val="0"/>
              </a:spcAft>
              <a:buFont typeface="Arial" pitchFamily="34" charset="0"/>
              <a:buChar char="•"/>
              <a:defRPr/>
            </a:pPr>
            <a:r>
              <a:rPr lang="en-US" dirty="0" smtClean="0">
                <a:solidFill>
                  <a:srgbClr val="FFFFFF"/>
                </a:solidFill>
              </a:rPr>
              <a:t>Coasts, Oceans, Ports and Rivers Institute (COPRI) of American Society of Civil Engineers (ASCE</a:t>
            </a:r>
            <a:endParaRPr lang="en-US" sz="40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086600" cy="1143000"/>
          </a:xfrm>
        </p:spPr>
        <p:txBody>
          <a:bodyPr rtlCol="0">
            <a:normAutofit/>
          </a:bodyPr>
          <a:lstStyle/>
          <a:p>
            <a:pPr eaLnBrk="1" fontAlgn="auto" hangingPunct="1">
              <a:spcAft>
                <a:spcPts val="0"/>
              </a:spcAft>
              <a:defRPr/>
            </a:pPr>
            <a:r>
              <a:rPr lang="en-US" dirty="0" smtClean="0">
                <a:solidFill>
                  <a:srgbClr val="FFFFFF"/>
                </a:solidFill>
              </a:rPr>
              <a:t>Collection Platforms</a:t>
            </a:r>
            <a:endParaRPr lang="en-US" dirty="0">
              <a:solidFill>
                <a:srgbClr val="FFFFFF"/>
              </a:solidFill>
            </a:endParaRPr>
          </a:p>
        </p:txBody>
      </p:sp>
      <p:graphicFrame>
        <p:nvGraphicFramePr>
          <p:cNvPr id="4" name="Content Placeholder 3"/>
          <p:cNvGraphicFramePr>
            <a:graphicFrameLocks noGrp="1"/>
          </p:cNvGraphicFramePr>
          <p:nvPr>
            <p:ph idx="1"/>
          </p:nvPr>
        </p:nvGraphicFramePr>
        <p:xfrm>
          <a:off x="381000" y="1371600"/>
          <a:ext cx="8610600" cy="5304746"/>
        </p:xfrm>
        <a:graphic>
          <a:graphicData uri="http://schemas.openxmlformats.org/drawingml/2006/table">
            <a:tbl>
              <a:tblPr/>
              <a:tblGrid>
                <a:gridCol w="4342255"/>
                <a:gridCol w="794540"/>
                <a:gridCol w="1182572"/>
                <a:gridCol w="1053228"/>
                <a:gridCol w="1238005"/>
              </a:tblGrid>
              <a:tr h="868538">
                <a:tc>
                  <a:txBody>
                    <a:bodyPr/>
                    <a:lstStyle/>
                    <a:p>
                      <a:pPr algn="l" fontAlgn="ctr"/>
                      <a:endParaRPr lang="en-US" sz="1500" b="1" i="0" u="none" strike="noStrike" dirty="0">
                        <a:solidFill>
                          <a:srgbClr val="FFFFFF"/>
                        </a:solidFill>
                        <a:latin typeface="Calibri"/>
                      </a:endParaRPr>
                    </a:p>
                  </a:txBody>
                  <a:tcPr marL="13170" marR="13170" marT="1317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1" i="0" u="none" strike="noStrike" dirty="0">
                          <a:solidFill>
                            <a:srgbClr val="FFFFFF"/>
                          </a:solidFill>
                          <a:latin typeface="Calibri"/>
                        </a:rPr>
                        <a:t>Doppler</a:t>
                      </a:r>
                      <a:br>
                        <a:rPr lang="en-US" sz="1800" b="1" i="0" u="none" strike="noStrike" dirty="0">
                          <a:solidFill>
                            <a:srgbClr val="FFFFFF"/>
                          </a:solidFill>
                          <a:latin typeface="Calibri"/>
                        </a:rPr>
                      </a:br>
                      <a:r>
                        <a:rPr lang="en-US" sz="1800" b="1" i="0" u="none" strike="noStrike" dirty="0">
                          <a:solidFill>
                            <a:srgbClr val="FFFFFF"/>
                          </a:solidFill>
                          <a:latin typeface="Calibri"/>
                        </a:rPr>
                        <a:t>Radars</a:t>
                      </a:r>
                    </a:p>
                  </a:txBody>
                  <a:tcPr marL="13170" marR="13170" marT="1317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1" i="0" u="none" strike="noStrike" dirty="0">
                          <a:solidFill>
                            <a:srgbClr val="FFFFFF"/>
                          </a:solidFill>
                          <a:latin typeface="Calibri"/>
                        </a:rPr>
                        <a:t>≥ 10 m</a:t>
                      </a:r>
                      <a:br>
                        <a:rPr lang="en-US" sz="1800" b="1" i="0" u="none" strike="noStrike" dirty="0">
                          <a:solidFill>
                            <a:srgbClr val="FFFFFF"/>
                          </a:solidFill>
                          <a:latin typeface="Calibri"/>
                        </a:rPr>
                      </a:br>
                      <a:r>
                        <a:rPr lang="en-US" sz="1800" b="1" i="0" u="none" strike="noStrike" dirty="0">
                          <a:solidFill>
                            <a:srgbClr val="FFFFFF"/>
                          </a:solidFill>
                          <a:latin typeface="Calibri"/>
                        </a:rPr>
                        <a:t>Wind Obs.</a:t>
                      </a:r>
                    </a:p>
                  </a:txBody>
                  <a:tcPr marL="13170" marR="13170" marT="1317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1" i="0" u="none" strike="noStrike" dirty="0">
                          <a:solidFill>
                            <a:srgbClr val="FFFFFF"/>
                          </a:solidFill>
                          <a:latin typeface="Calibri"/>
                        </a:rPr>
                        <a:t>&lt; 10 m</a:t>
                      </a:r>
                      <a:br>
                        <a:rPr lang="en-US" sz="1800" b="1" i="0" u="none" strike="noStrike" dirty="0">
                          <a:solidFill>
                            <a:srgbClr val="FFFFFF"/>
                          </a:solidFill>
                          <a:latin typeface="Calibri"/>
                        </a:rPr>
                      </a:br>
                      <a:r>
                        <a:rPr lang="en-US" sz="1800" b="1" i="0" u="none" strike="noStrike" dirty="0">
                          <a:solidFill>
                            <a:srgbClr val="FFFFFF"/>
                          </a:solidFill>
                          <a:latin typeface="Calibri"/>
                        </a:rPr>
                        <a:t>Wind Obs.</a:t>
                      </a:r>
                    </a:p>
                  </a:txBody>
                  <a:tcPr marL="13170" marR="13170" marT="1317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1" i="0" u="none" strike="noStrike" dirty="0">
                          <a:solidFill>
                            <a:srgbClr val="FFFFFF"/>
                          </a:solidFill>
                          <a:latin typeface="Calibri"/>
                        </a:rPr>
                        <a:t>Surge/Wave</a:t>
                      </a:r>
                      <a:br>
                        <a:rPr lang="en-US" sz="1800" b="1" i="0" u="none" strike="noStrike" dirty="0">
                          <a:solidFill>
                            <a:srgbClr val="FFFFFF"/>
                          </a:solidFill>
                          <a:latin typeface="Calibri"/>
                        </a:rPr>
                      </a:br>
                      <a:r>
                        <a:rPr lang="en-US" sz="1800" b="1" i="0" u="none" strike="noStrike" dirty="0">
                          <a:solidFill>
                            <a:srgbClr val="FFFFFF"/>
                          </a:solidFill>
                          <a:latin typeface="Calibri"/>
                        </a:rPr>
                        <a:t>Sensors</a:t>
                      </a:r>
                    </a:p>
                  </a:txBody>
                  <a:tcPr marL="13170" marR="13170" marT="1317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Center for Severe Weather Research</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3</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3</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15</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46908">
                <a:tc>
                  <a:txBody>
                    <a:bodyPr/>
                    <a:lstStyle/>
                    <a:p>
                      <a:pPr algn="l" fontAlgn="b"/>
                      <a:r>
                        <a:rPr lang="pt-BR" sz="2000" b="0" i="0" u="none" strike="noStrike" dirty="0">
                          <a:solidFill>
                            <a:srgbClr val="FFFFFF"/>
                          </a:solidFill>
                          <a:latin typeface="Calibri"/>
                        </a:rPr>
                        <a:t>Florida Coastal Monitoring Program</a:t>
                      </a:r>
                      <a:r>
                        <a:rPr lang="pt-BR" sz="2000" b="0" i="0" u="none" strike="noStrike" dirty="0" smtClean="0">
                          <a:solidFill>
                            <a:srgbClr val="FFFFFF"/>
                          </a:solidFill>
                          <a:latin typeface="Calibri"/>
                        </a:rPr>
                        <a:t> </a:t>
                      </a:r>
                    </a:p>
                    <a:p>
                      <a:pPr algn="l" fontAlgn="b"/>
                      <a:r>
                        <a:rPr lang="pt-BR" sz="2000" b="0" i="0" u="none" strike="noStrike" dirty="0" smtClean="0">
                          <a:solidFill>
                            <a:srgbClr val="FFFFFF"/>
                          </a:solidFill>
                          <a:latin typeface="Calibri"/>
                        </a:rPr>
                        <a:t>(</a:t>
                      </a:r>
                      <a:r>
                        <a:rPr lang="pt-BR" sz="2000" b="0" i="0" u="none" strike="noStrike" dirty="0">
                          <a:solidFill>
                            <a:srgbClr val="FFFFFF"/>
                          </a:solidFill>
                          <a:latin typeface="Calibri"/>
                        </a:rPr>
                        <a:t>UF, CU, FIU)</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6</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LSU</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2</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Notre </a:t>
                      </a:r>
                      <a:r>
                        <a:rPr lang="en-US" sz="2000" b="0" i="0" u="none" strike="noStrike" dirty="0" smtClean="0">
                          <a:solidFill>
                            <a:srgbClr val="FFFFFF"/>
                          </a:solidFill>
                          <a:latin typeface="Calibri"/>
                        </a:rPr>
                        <a:t>Dame</a:t>
                      </a:r>
                      <a:endParaRPr lang="en-US" sz="20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24</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University of Oklahoma</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1</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Texas Tech Sticknet</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24</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Texas Tech Radars</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1</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University of Alabama at Huntsville</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2</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2</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a:solidFill>
                            <a:srgbClr val="FFFFFF"/>
                          </a:solidFill>
                          <a:latin typeface="Calibri"/>
                        </a:rPr>
                        <a:t>2</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smtClean="0">
                          <a:solidFill>
                            <a:srgbClr val="FFFFFF"/>
                          </a:solidFill>
                          <a:latin typeface="Calibri"/>
                        </a:rPr>
                        <a:t>U.S. Geological Survey</a:t>
                      </a:r>
                      <a:endParaRPr lang="en-US" sz="20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0" i="0" u="none" strike="noStrike" dirty="0" smtClean="0">
                          <a:solidFill>
                            <a:srgbClr val="FFFFFF"/>
                          </a:solidFill>
                          <a:latin typeface="Calibri"/>
                        </a:rPr>
                        <a:t>200</a:t>
                      </a:r>
                      <a:endParaRPr lang="en-US" sz="2400" b="0"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294">
                <a:tc>
                  <a:txBody>
                    <a:bodyPr/>
                    <a:lstStyle/>
                    <a:p>
                      <a:pPr algn="l" fontAlgn="b"/>
                      <a:r>
                        <a:rPr lang="en-US" sz="2000" b="0" i="0" u="none" strike="noStrike" dirty="0">
                          <a:solidFill>
                            <a:srgbClr val="FFFFFF"/>
                          </a:solidFill>
                          <a:latin typeface="Calibri"/>
                        </a:rPr>
                        <a:t>Subtotal</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1" i="0" u="none" strike="noStrike" dirty="0">
                          <a:solidFill>
                            <a:srgbClr val="FFFFFF"/>
                          </a:solidFill>
                          <a:latin typeface="Calibri"/>
                        </a:rPr>
                        <a:t>7</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1" i="0" u="none" strike="noStrike" dirty="0">
                          <a:solidFill>
                            <a:srgbClr val="FFFFFF"/>
                          </a:solidFill>
                          <a:latin typeface="Calibri"/>
                        </a:rPr>
                        <a:t>13</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1" i="0" u="none" strike="noStrike" dirty="0">
                          <a:solidFill>
                            <a:srgbClr val="FFFFFF"/>
                          </a:solidFill>
                          <a:latin typeface="Calibri"/>
                        </a:rPr>
                        <a:t>41</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2400" b="1" i="0" u="none" strike="noStrike" dirty="0">
                          <a:solidFill>
                            <a:srgbClr val="FFFFFF"/>
                          </a:solidFill>
                          <a:latin typeface="Calibri"/>
                        </a:rPr>
                        <a:t>24</a:t>
                      </a: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12505">
                <a:tc>
                  <a:txBody>
                    <a:bodyPr/>
                    <a:lstStyle/>
                    <a:p>
                      <a:pPr algn="l" fontAlgn="b"/>
                      <a:endParaRPr lang="en-US" sz="1800" b="1"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gridSpan="4">
                  <a:txBody>
                    <a:bodyPr/>
                    <a:lstStyle/>
                    <a:p>
                      <a:pPr algn="ctr" fontAlgn="b"/>
                      <a:r>
                        <a:rPr lang="en-US" sz="2400" b="1" i="0" u="none" strike="noStrike" dirty="0" smtClean="0">
                          <a:solidFill>
                            <a:srgbClr val="FFFFFF"/>
                          </a:solidFill>
                          <a:latin typeface="Calibri"/>
                        </a:rPr>
                        <a:t>285 Observational</a:t>
                      </a:r>
                      <a:r>
                        <a:rPr lang="en-US" sz="2400" b="1" i="0" u="none" strike="noStrike" baseline="0" dirty="0" smtClean="0">
                          <a:solidFill>
                            <a:srgbClr val="FFFFFF"/>
                          </a:solidFill>
                          <a:latin typeface="Calibri"/>
                        </a:rPr>
                        <a:t> Platforms</a:t>
                      </a:r>
                      <a:endParaRPr lang="en-US" sz="2400" b="1" i="0" u="none" strike="noStrike" dirty="0">
                        <a:solidFill>
                          <a:srgbClr val="FFFFFF"/>
                        </a:solidFill>
                        <a:latin typeface="Calibri"/>
                      </a:endParaRPr>
                    </a:p>
                  </a:txBody>
                  <a:tcPr marL="13170" marR="13170" marT="1317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086600" cy="1143000"/>
          </a:xfrm>
        </p:spPr>
        <p:txBody>
          <a:bodyPr rtlCol="0">
            <a:normAutofit/>
          </a:bodyPr>
          <a:lstStyle/>
          <a:p>
            <a:pPr eaLnBrk="1" fontAlgn="auto" hangingPunct="1">
              <a:spcAft>
                <a:spcPts val="0"/>
              </a:spcAft>
              <a:defRPr/>
            </a:pPr>
            <a:r>
              <a:rPr lang="en-US" dirty="0" smtClean="0">
                <a:solidFill>
                  <a:schemeClr val="bg1"/>
                </a:solidFill>
                <a:latin typeface="Arial"/>
                <a:cs typeface="Arial"/>
              </a:rPr>
              <a:t>Portable Weather Stations</a:t>
            </a:r>
            <a:endParaRPr lang="en-US" dirty="0">
              <a:solidFill>
                <a:schemeClr val="bg1"/>
              </a:solidFill>
              <a:latin typeface="Arial"/>
              <a:cs typeface="Arial"/>
            </a:endParaRPr>
          </a:p>
        </p:txBody>
      </p:sp>
      <p:pic>
        <p:nvPicPr>
          <p:cNvPr id="6" name="Picture 5" descr="Picture1.jpg"/>
          <p:cNvPicPr>
            <a:picLocks noChangeAspect="1"/>
          </p:cNvPicPr>
          <p:nvPr/>
        </p:nvPicPr>
        <p:blipFill>
          <a:blip r:embed="rId3"/>
          <a:stretch>
            <a:fillRect/>
          </a:stretch>
        </p:blipFill>
        <p:spPr>
          <a:xfrm>
            <a:off x="304800" y="1447800"/>
            <a:ext cx="2837020" cy="3886200"/>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p:spPr>
      </p:pic>
      <p:pic>
        <p:nvPicPr>
          <p:cNvPr id="7" name="Picture 6" descr="Picture1.jpg"/>
          <p:cNvPicPr>
            <a:picLocks noChangeAspect="1"/>
          </p:cNvPicPr>
          <p:nvPr/>
        </p:nvPicPr>
        <p:blipFill>
          <a:blip r:embed="rId4"/>
          <a:stretch>
            <a:fillRect/>
          </a:stretch>
        </p:blipFill>
        <p:spPr>
          <a:xfrm>
            <a:off x="3352800" y="1828800"/>
            <a:ext cx="2807949" cy="38862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8" name="Picture 7" descr="Picture1.jpg"/>
          <p:cNvPicPr>
            <a:picLocks noChangeAspect="1"/>
          </p:cNvPicPr>
          <p:nvPr/>
        </p:nvPicPr>
        <p:blipFill>
          <a:blip r:embed="rId5"/>
          <a:stretch>
            <a:fillRect/>
          </a:stretch>
        </p:blipFill>
        <p:spPr>
          <a:xfrm>
            <a:off x="6400800" y="3429000"/>
            <a:ext cx="2590800" cy="28194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10" name="TextBox 9"/>
          <p:cNvSpPr txBox="1"/>
          <p:nvPr/>
        </p:nvSpPr>
        <p:spPr>
          <a:xfrm>
            <a:off x="2004406" y="1457980"/>
            <a:ext cx="1119794" cy="52322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800" b="1" spc="150" dirty="0">
                <a:ln w="11430"/>
                <a:solidFill>
                  <a:srgbClr val="F8F8F8"/>
                </a:solidFill>
                <a:effectLst>
                  <a:outerShdw blurRad="25400" algn="tl" rotWithShape="0">
                    <a:srgbClr val="000000">
                      <a:alpha val="43000"/>
                    </a:srgbClr>
                  </a:outerShdw>
                </a:effectLst>
                <a:latin typeface="+mn-lt"/>
              </a:rPr>
              <a:t>FCMP</a:t>
            </a:r>
            <a:endParaRPr lang="en-US" b="1" spc="150" dirty="0">
              <a:ln w="11430"/>
              <a:solidFill>
                <a:srgbClr val="F8F8F8"/>
              </a:solidFill>
              <a:effectLst>
                <a:outerShdw blurRad="25400" algn="tl" rotWithShape="0">
                  <a:srgbClr val="000000">
                    <a:alpha val="43000"/>
                  </a:srgbClr>
                </a:outerShdw>
              </a:effectLst>
              <a:latin typeface="+mn-lt"/>
            </a:endParaRPr>
          </a:p>
        </p:txBody>
      </p:sp>
      <p:sp>
        <p:nvSpPr>
          <p:cNvPr id="11" name="TextBox 10"/>
          <p:cNvSpPr txBox="1"/>
          <p:nvPr/>
        </p:nvSpPr>
        <p:spPr>
          <a:xfrm>
            <a:off x="5373583" y="1828800"/>
            <a:ext cx="798617" cy="52322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800" b="1" spc="150" dirty="0">
                <a:ln w="11430"/>
                <a:solidFill>
                  <a:srgbClr val="F8F8F8"/>
                </a:solidFill>
                <a:effectLst>
                  <a:outerShdw blurRad="25400" algn="tl" rotWithShape="0">
                    <a:srgbClr val="000000">
                      <a:alpha val="43000"/>
                    </a:srgbClr>
                  </a:outerShdw>
                </a:effectLst>
                <a:latin typeface="+mn-lt"/>
              </a:rPr>
              <a:t>LSU</a:t>
            </a:r>
            <a:endParaRPr lang="en-US" b="1" spc="150" dirty="0">
              <a:ln w="11430"/>
              <a:solidFill>
                <a:srgbClr val="F8F8F8"/>
              </a:solidFill>
              <a:effectLst>
                <a:outerShdw blurRad="25400" algn="tl" rotWithShape="0">
                  <a:srgbClr val="000000">
                    <a:alpha val="43000"/>
                  </a:srgbClr>
                </a:outerShdw>
              </a:effectLst>
              <a:latin typeface="+mn-lt"/>
            </a:endParaRPr>
          </a:p>
        </p:txBody>
      </p:sp>
      <p:sp>
        <p:nvSpPr>
          <p:cNvPr id="13" name="TextBox 12"/>
          <p:cNvSpPr txBox="1"/>
          <p:nvPr/>
        </p:nvSpPr>
        <p:spPr>
          <a:xfrm>
            <a:off x="7010400" y="2905780"/>
            <a:ext cx="1684476" cy="52322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2800" b="1" spc="150" dirty="0" smtClean="0">
                <a:ln w="11430"/>
                <a:solidFill>
                  <a:srgbClr val="F8F8F8"/>
                </a:solidFill>
                <a:effectLst>
                  <a:outerShdw blurRad="25400" algn="tl" rotWithShape="0">
                    <a:srgbClr val="000000">
                      <a:alpha val="43000"/>
                    </a:srgbClr>
                  </a:outerShdw>
                </a:effectLst>
                <a:latin typeface="+mn-lt"/>
              </a:rPr>
              <a:t>TTU/UNF</a:t>
            </a:r>
            <a:endParaRPr lang="en-US" b="1" spc="150" dirty="0">
              <a:ln w="11430"/>
              <a:solidFill>
                <a:srgbClr val="F8F8F8"/>
              </a:solidFill>
              <a:effectLst>
                <a:outerShdw blurRad="25400" algn="tl" rotWithShape="0">
                  <a:srgbClr val="000000">
                    <a:alpha val="43000"/>
                  </a:srgbClr>
                </a:outerShdw>
              </a:effectLst>
              <a:latin typeface="+mn-lt"/>
            </a:endParaRPr>
          </a:p>
        </p:txBody>
      </p:sp>
      <p:sp>
        <p:nvSpPr>
          <p:cNvPr id="17" name="TextBox 16"/>
          <p:cNvSpPr txBox="1"/>
          <p:nvPr/>
        </p:nvSpPr>
        <p:spPr>
          <a:xfrm>
            <a:off x="381000" y="6305490"/>
            <a:ext cx="3326552" cy="400110"/>
          </a:xfrm>
          <a:prstGeom prst="rect">
            <a:avLst/>
          </a:prstGeom>
          <a:noFill/>
        </p:spPr>
        <p:txBody>
          <a:bodyPr wrap="none" rtlCol="0">
            <a:spAutoFit/>
          </a:bodyPr>
          <a:lstStyle/>
          <a:p>
            <a:r>
              <a:rPr lang="en-US" sz="2000" dirty="0" smtClean="0">
                <a:solidFill>
                  <a:schemeClr val="bg1"/>
                </a:solidFill>
              </a:rPr>
              <a:t>www.atmo.ttu.edu/</a:t>
            </a:r>
            <a:r>
              <a:rPr lang="en-US" sz="2000" dirty="0" smtClean="0">
                <a:solidFill>
                  <a:schemeClr val="bg1"/>
                </a:solidFill>
              </a:rPr>
              <a:t>TTUHRT</a:t>
            </a:r>
            <a:endParaRPr lang="en-US" sz="2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086600" cy="1143000"/>
          </a:xfrm>
        </p:spPr>
        <p:txBody>
          <a:bodyPr rtlCol="0">
            <a:normAutofit/>
          </a:bodyPr>
          <a:lstStyle/>
          <a:p>
            <a:pPr eaLnBrk="1" fontAlgn="auto" hangingPunct="1">
              <a:spcAft>
                <a:spcPts val="0"/>
              </a:spcAft>
              <a:defRPr/>
            </a:pPr>
            <a:r>
              <a:rPr lang="en-US" dirty="0" smtClean="0">
                <a:solidFill>
                  <a:schemeClr val="bg1"/>
                </a:solidFill>
                <a:latin typeface="Arial"/>
                <a:cs typeface="Arial"/>
              </a:rPr>
              <a:t>Portable Doppler Radars</a:t>
            </a:r>
            <a:endParaRPr lang="en-US" dirty="0">
              <a:solidFill>
                <a:schemeClr val="bg1"/>
              </a:solidFill>
              <a:latin typeface="Arial"/>
              <a:cs typeface="Arial"/>
            </a:endParaRPr>
          </a:p>
        </p:txBody>
      </p:sp>
      <p:pic>
        <p:nvPicPr>
          <p:cNvPr id="12" name="Picture 11" descr="Picture1.jpg"/>
          <p:cNvPicPr>
            <a:picLocks/>
          </p:cNvPicPr>
          <p:nvPr/>
        </p:nvPicPr>
        <p:blipFill>
          <a:blip r:embed="rId3"/>
          <a:srcRect l="14975"/>
          <a:stretch>
            <a:fillRect/>
          </a:stretch>
        </p:blipFill>
        <p:spPr>
          <a:xfrm>
            <a:off x="228600" y="1295400"/>
            <a:ext cx="4267200" cy="3429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4" name="Picture 13" descr="Picture1.jpg"/>
          <p:cNvPicPr>
            <a:picLocks/>
          </p:cNvPicPr>
          <p:nvPr/>
        </p:nvPicPr>
        <p:blipFill>
          <a:blip r:embed="rId4"/>
          <a:srcRect r="4249"/>
          <a:stretch>
            <a:fillRect/>
          </a:stretch>
        </p:blipFill>
        <p:spPr>
          <a:xfrm>
            <a:off x="4648200" y="2971800"/>
            <a:ext cx="4343400" cy="2667000"/>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24" name="TextBox 23"/>
          <p:cNvSpPr txBox="1"/>
          <p:nvPr/>
        </p:nvSpPr>
        <p:spPr>
          <a:xfrm>
            <a:off x="609600" y="4876800"/>
            <a:ext cx="2990422" cy="830997"/>
          </a:xfrm>
          <a:prstGeom prst="rect">
            <a:avLst/>
          </a:prstGeom>
          <a:noFill/>
        </p:spPr>
        <p:txBody>
          <a:bodyPr wrap="none" rtlCol="0">
            <a:spAutoFit/>
          </a:bodyPr>
          <a:lstStyle/>
          <a:p>
            <a:r>
              <a:rPr lang="en-US" sz="2400" dirty="0" smtClean="0">
                <a:solidFill>
                  <a:schemeClr val="bg1"/>
                </a:solidFill>
              </a:rPr>
              <a:t>Short Range Radars </a:t>
            </a:r>
          </a:p>
          <a:p>
            <a:r>
              <a:rPr lang="en-US" sz="2400" dirty="0" smtClean="0">
                <a:solidFill>
                  <a:schemeClr val="bg1"/>
                </a:solidFill>
              </a:rPr>
              <a:t>(K- and X-band)</a:t>
            </a:r>
          </a:p>
        </p:txBody>
      </p:sp>
      <p:sp>
        <p:nvSpPr>
          <p:cNvPr id="25" name="TextBox 24"/>
          <p:cNvSpPr txBox="1"/>
          <p:nvPr/>
        </p:nvSpPr>
        <p:spPr>
          <a:xfrm>
            <a:off x="5410200" y="1981200"/>
            <a:ext cx="3429000" cy="1107996"/>
          </a:xfrm>
          <a:prstGeom prst="rect">
            <a:avLst/>
          </a:prstGeom>
          <a:noFill/>
        </p:spPr>
        <p:txBody>
          <a:bodyPr wrap="square" rtlCol="0">
            <a:spAutoFit/>
          </a:bodyPr>
          <a:lstStyle/>
          <a:p>
            <a:r>
              <a:rPr lang="en-US" sz="2400" dirty="0" smtClean="0">
                <a:solidFill>
                  <a:schemeClr val="bg1"/>
                </a:solidFill>
              </a:rPr>
              <a:t>Long range radars </a:t>
            </a:r>
          </a:p>
          <a:p>
            <a:r>
              <a:rPr lang="en-US" sz="2400" dirty="0" smtClean="0">
                <a:solidFill>
                  <a:schemeClr val="bg1"/>
                </a:solidFill>
              </a:rPr>
              <a:t>(C-Band)</a:t>
            </a:r>
          </a:p>
          <a:p>
            <a:endParaRPr lang="en-US" dirty="0"/>
          </a:p>
        </p:txBody>
      </p:sp>
      <p:sp>
        <p:nvSpPr>
          <p:cNvPr id="26" name="TextBox 25"/>
          <p:cNvSpPr txBox="1"/>
          <p:nvPr/>
        </p:nvSpPr>
        <p:spPr>
          <a:xfrm>
            <a:off x="3048000" y="6096000"/>
            <a:ext cx="3194492" cy="800219"/>
          </a:xfrm>
          <a:prstGeom prst="rect">
            <a:avLst/>
          </a:prstGeom>
          <a:noFill/>
        </p:spPr>
        <p:txBody>
          <a:bodyPr wrap="none" rtlCol="0">
            <a:spAutoFit/>
          </a:bodyPr>
          <a:lstStyle/>
          <a:p>
            <a:r>
              <a:rPr lang="en-US" sz="2800" dirty="0" smtClean="0">
                <a:solidFill>
                  <a:schemeClr val="bg1"/>
                </a:solidFill>
              </a:rPr>
              <a:t>CSWR, TTU, UAH</a:t>
            </a:r>
            <a:r>
              <a:rPr lang="en-US" dirty="0" smtClean="0"/>
              <a:t>, </a:t>
            </a:r>
          </a:p>
          <a:p>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915400" cy="1143000"/>
          </a:xfrm>
        </p:spPr>
        <p:txBody>
          <a:bodyPr/>
          <a:lstStyle/>
          <a:p>
            <a:r>
              <a:rPr lang="en-US" sz="4000" dirty="0" smtClean="0">
                <a:solidFill>
                  <a:schemeClr val="bg1"/>
                </a:solidFill>
              </a:rPr>
              <a:t>Wind Tower Deployments(1999-2005)</a:t>
            </a:r>
            <a:endParaRPr lang="en-US" sz="4000" dirty="0">
              <a:solidFill>
                <a:schemeClr val="bg1"/>
              </a:solidFill>
            </a:endParaRPr>
          </a:p>
        </p:txBody>
      </p:sp>
      <p:pic>
        <p:nvPicPr>
          <p:cNvPr id="4" name="Picture 3" descr="Wind deployments.png"/>
          <p:cNvPicPr>
            <a:picLocks noChangeAspect="1"/>
          </p:cNvPicPr>
          <p:nvPr/>
        </p:nvPicPr>
        <p:blipFill>
          <a:blip r:embed="rId2"/>
          <a:stretch>
            <a:fillRect/>
          </a:stretch>
        </p:blipFill>
        <p:spPr>
          <a:xfrm>
            <a:off x="1143000" y="1295400"/>
            <a:ext cx="6780777" cy="5262166"/>
          </a:xfrm>
          <a:prstGeom prst="rect">
            <a:avLst/>
          </a:prstGeom>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4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4827</TotalTime>
  <Words>2162</Words>
  <Application>Microsoft Macintosh PowerPoint</Application>
  <PresentationFormat>On-screen Show (4:3)</PresentationFormat>
  <Paragraphs>226</Paragraphs>
  <Slides>22</Slides>
  <Notes>12</Notes>
  <HiddenSlides>7</HiddenSlides>
  <MMClips>0</MMClips>
  <ScaleCrop>false</ScaleCrop>
  <HeadingPairs>
    <vt:vector size="4" baseType="variant">
      <vt:variant>
        <vt:lpstr>Design Template</vt:lpstr>
      </vt:variant>
      <vt:variant>
        <vt:i4>2</vt:i4>
      </vt:variant>
      <vt:variant>
        <vt:lpstr>Slide Titles</vt:lpstr>
      </vt:variant>
      <vt:variant>
        <vt:i4>22</vt:i4>
      </vt:variant>
    </vt:vector>
  </HeadingPairs>
  <TitlesOfParts>
    <vt:vector size="24" baseType="lpstr">
      <vt:lpstr>Office Theme</vt:lpstr>
      <vt:lpstr>4_Office Theme</vt:lpstr>
      <vt:lpstr>Slide 1</vt:lpstr>
      <vt:lpstr>National Plan for  Disaster Impact Assessments:  Weather and Water Data</vt:lpstr>
      <vt:lpstr>“Disasters Can Be Informative.”</vt:lpstr>
      <vt:lpstr>Observing and Learning</vt:lpstr>
      <vt:lpstr>Partners</vt:lpstr>
      <vt:lpstr>Collection Platforms</vt:lpstr>
      <vt:lpstr>Portable Weather Stations</vt:lpstr>
      <vt:lpstr>Portable Doppler Radars</vt:lpstr>
      <vt:lpstr>Wind Tower Deployments(1999-2005)</vt:lpstr>
      <vt:lpstr>Surge and Wave Sensors</vt:lpstr>
      <vt:lpstr>Slide 11</vt:lpstr>
      <vt:lpstr>Slide 12</vt:lpstr>
      <vt:lpstr>Slide 13</vt:lpstr>
      <vt:lpstr>Hurricane Ike – Successful deployment…  …but not optimally placed or coordinated</vt:lpstr>
      <vt:lpstr>Lessons Learned</vt:lpstr>
      <vt:lpstr>OFCM National Plan</vt:lpstr>
      <vt:lpstr>Implications</vt:lpstr>
      <vt:lpstr>Implications for Surge Modeling</vt:lpstr>
      <vt:lpstr>Implications for Forecasting</vt:lpstr>
      <vt:lpstr>End Users</vt:lpstr>
      <vt:lpstr>Next Steps</vt:lpstr>
      <vt:lpstr>Slide 22</vt:lpstr>
    </vt:vector>
  </TitlesOfParts>
  <Company>University of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Forrest Masters</dc:creator>
  <cp:lastModifiedBy>DOI US Geological Survey</cp:lastModifiedBy>
  <cp:revision>371</cp:revision>
  <dcterms:created xsi:type="dcterms:W3CDTF">2011-03-01T12:55:54Z</dcterms:created>
  <dcterms:modified xsi:type="dcterms:W3CDTF">2011-03-01T14:50:07Z</dcterms:modified>
</cp:coreProperties>
</file>