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tiff" ContentType="image/tiff"/>
  <Default Extension="tif" ContentType="image/tif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ink/ink1.xml" ContentType="application/inkml+xml"/>
  <Override PartName="/ppt/ink/ink2.xml" ContentType="application/inkml+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56" r:id="rId2"/>
    <p:sldId id="300" r:id="rId3"/>
    <p:sldId id="260" r:id="rId4"/>
    <p:sldId id="263" r:id="rId5"/>
    <p:sldId id="301" r:id="rId6"/>
    <p:sldId id="272" r:id="rId7"/>
    <p:sldId id="270" r:id="rId8"/>
    <p:sldId id="278" r:id="rId9"/>
    <p:sldId id="293" r:id="rId10"/>
    <p:sldId id="299" r:id="rId11"/>
    <p:sldId id="295" r:id="rId12"/>
    <p:sldId id="257" r:id="rId13"/>
    <p:sldId id="291" r:id="rId14"/>
    <p:sldId id="275" r:id="rId15"/>
    <p:sldId id="286" r:id="rId16"/>
    <p:sldId id="302" r:id="rId17"/>
    <p:sldId id="303" r:id="rId18"/>
    <p:sldId id="304" r:id="rId19"/>
    <p:sldId id="305" r:id="rId20"/>
    <p:sldId id="268" r:id="rId21"/>
    <p:sldId id="267" r:id="rId22"/>
    <p:sldId id="264" r:id="rId23"/>
    <p:sldId id="282" r:id="rId24"/>
    <p:sldId id="285" r:id="rId25"/>
    <p:sldId id="281" r:id="rId26"/>
    <p:sldId id="280" r:id="rId27"/>
    <p:sldId id="306" r:id="rId28"/>
    <p:sldId id="259" r:id="rId2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64" d="100"/>
          <a:sy n="64" d="100"/>
        </p:scale>
        <p:origin x="-816" y="-102"/>
      </p:cViewPr>
      <p:guideLst>
        <p:guide orient="horz" pos="2160"/>
        <p:guide pos="2880"/>
      </p:guideLst>
    </p:cSldViewPr>
  </p:slideViewPr>
  <p:notesTextViewPr>
    <p:cViewPr>
      <p:scale>
        <a:sx n="1" d="1"/>
        <a:sy n="1" d="1"/>
      </p:scale>
      <p:origin x="0" y="36"/>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648E2D60-8F77-48CA-83E4-B75CA7649B22}" type="datetimeFigureOut">
              <a:rPr lang="en-US" smtClean="0"/>
              <a:t>2/23/2011</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460152B2-C9D9-4B06-80D6-67E338F5DE79}" type="slidenum">
              <a:rPr lang="en-US" smtClean="0"/>
              <a:t>‹#›</a:t>
            </a:fld>
            <a:endParaRPr lang="en-US"/>
          </a:p>
        </p:txBody>
      </p:sp>
    </p:spTree>
    <p:extLst>
      <p:ext uri="{BB962C8B-B14F-4D97-AF65-F5344CB8AC3E}">
        <p14:creationId xmlns:p14="http://schemas.microsoft.com/office/powerpoint/2010/main" val="2677335521"/>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2560" units="cm"/>
          <inkml:channel name="Y" type="integer" max="1024" units="cm"/>
        </inkml:traceFormat>
        <inkml:channelProperties>
          <inkml:channelProperty channel="X" name="resolution" value="56.63717" units="1/cm"/>
          <inkml:channelProperty channel="Y" name="resolution" value="28.36565" units="1/cm"/>
        </inkml:channelProperties>
      </inkml:inkSource>
      <inkml:timestamp xml:id="ts0" timeString="2011-02-17T01:32:55.644"/>
    </inkml:context>
    <inkml:brush xml:id="br0">
      <inkml:brushProperty name="width" value="0.05292" units="cm"/>
      <inkml:brushProperty name="height" value="0.05292" units="cm"/>
      <inkml:brushProperty name="color" value="#FF0000"/>
    </inkml:brush>
  </inkml:definitions>
  <inkml:trace contextRef="#ctx0" brushRef="#br0">16351 15220,'20'0,"-20"0,0 0,20-20,-20 0,0 20,0 0,0-20,0 20,20-19,-20 19,20 0,-20-20,0 0,19 20,-19 0,0-20,0 20,20 0,-20-20,0 0,20 20,-20-20,20 20,-20 0,0-19,0 19,0 0,0-20,20 20,-20-20,0 20,0-20,0 20,0 0,20-20,-20 0,20 20,-20 0,0 0,0-19,19 19,-19 0,0 0,0-20,20 20,-20 0,20 0,0 0,-20-20,20 20,-20 0,0-20,20 20,-1 0,-19 0,20 0,-20 0,0 0,20 0,-20 0,0-20,20 20,0 0,-20 0,0 0,20 0,-20-20,0 20,20 0,-20-19,19 19,-19 0,0 0,20-20,-20 20,0-20,20 20,-20 0,0-20,0 20,0-20,20 20,-20 0,20 0,-20-20,0 20,0 0,20-20,-20 1,0 19,0 0,19-20,-19 20,20 0,-20-20,0 20,0 0,0-20,0 0,20 20,-20 0,0-20,0 20,20 0,-20-19,0-1,0 20,0-20,0 20,0 0,0-20,0 20,0-20,0 0,0 20,0-20,0 20,0-19,0 19,0-20,0 0,0 20,0-20,0 20,0-20,0 20,0-20,0 20,0-19,0 19,0 0,0-20,0 20,0 0,0-20,-20 0,20 20,0 0,0-20,-20 20,20 0,-20 0,20-20,0 20,0-20,-19 20,19 0,-20-19,0 19,20 0,-20-20,20 20,0-20,-20 20,0 0,20 0,0 0,0-20,-19 20,19 0,0 0,-20 0,20-20,0 20,-20 0,20 0,-20 0,20 0,0-20,-20 20,20 0,0-19,-20 19,0 0,20 0,-19 0,19-20,0 20,-20 0,20 0,0 0,-20 0,0-20,20 20,-20-20,20 20,-20 0,1 0,19 0,-20-20,20 20,-20 0,20 0,0 0,-20 0,0-20,0 20,0 0,20-19,-19 19,-1-20,0 20,20 0,0 0,-20 0,20 0,-20-20,20 20,-20 0,20 0,-19 0,19 0,-20-20,20 20,-20 0,0 0,20-20,-20 20,-20 0,21 0,-1-20,-20 0,20 20,-19 0,19 0,20 0,-40-19,40 19,-20 0,20-20,0 20,-20 0,1 0,19-20,-20 20,0 0,0-20,0 20,0-20,20 20,0 0,-20 0,20 0,-19 0,19 0,0-20,-20 20,0 0,20-19,-20 19,20 0,0-20,-20 20,20 0,-20 0,1-20,19 20,-20 0,-20 0,20-20,-19 20,-21-20,40 0,0 20,20 0,-20 0,20 0,0-19,-19 19,-1 0,20 0,-20 0,20 0,-20 0,20 0,-20-20,0 20,1 0,19 0,-20 0,0 0,20-20,-20 20,20 0,-20 0,0 0,20 0,-20 0,20-20,-19 20,19 0,-20 0,0 0,20 0,0 0,-20 0,20 0,-20-20,0 20,20 0,-19-20,19 0,0 20,-20-19,20 19,-20-20,0 20,20-20,0 0,0 20,-20 0,20-20,0 20,0 0,0-20,0 1,-20 19,20 0,0-20,-20 20,20-20,0 20,-19-20,19 0,0 0,-20 20,20-20,0 1,-20 19,20-20,-20 20,20 0,0-20,-20 0,20 20,0-20,0 20,-20-20,1 20,19-19,0-1,-20 20,20-20,-20 20,20-20,-20 0,0 20,-19-40,39 40,-20-19,0 19,20-20,0 0,-20 20,20 0,0-20,-20 20,20 0,0 0,0-20,-20 20,20 0,-20 0,20-20,-19 1,19 19,0 0,-20-20,20 20,-20 0,20-20,-20 0,20 20,0 0,-20 0,20-20,0 20,0 0,-20 0,20-20,-19 20,19 0,0 0,0-19,0-1,-20 20,20 0,0-20,-20 20,0 0,20-20,-20 20,20-20,0 20,0 0,-20 0,20-20,-19 20,19 0,-20 0,20 0,0-20,-20 20,20 0,-20 0,0-19,20-1,-20 20,20 0,0-20,-20 20,20-20,0 0,-19 20,-1 0,20-20,0 20,-20-19,20 19,-20-20,0 0,20 20,-20 0,20 0,0 0,0-20,-19 20,19 0,0 0,-20-20,0 20,20-20,0 20,-20 0,20-19,0 19,0 0,-20 0,20-20,-20 20,20 0,-39-20,19 0,0 20,-20-20,20 0,20 20,-19-20,19 20,-20 0,0 0,20-19,0 19,-20-20,20 20,-20 0,0-20,20 20,-20 0,20-20,-19 20,19-20,0 20,-20 0,20 0,-20 0,20-20,0 20,-20 0,20 0,0 0,0-19,-20 19,0 0,20 0,-19-20,19 0,-20 20,20 0,0 0,-20-20,0 20,20 0,0 0,0-20,0 0,0 20,-20-20,20 20,0-19,0 19,0-20,-20 0,20 20,0-20,0 20,0-20,0 0,-19 1,19 19,0-20,0 0,0 20,0-20,0 20,0-20,0 20,0-20,0 0,0 1,0-1,0 0,-20 0,20 0,0-19,0 19,0 0,0 0,0 0,0 0,0 1,0-1,-20 0,20 0,0 0,0 20,0-40,-20 40,20-19,0 19,0-20,0 20,-20-20,20 0,0 20,-20 0</inkml:trace>
  <inkml:trace contextRef="#ctx0" brushRef="#br0" timeOffset="30951">13256 11112,'0'-20,"0"1,-20 19,20-20,0 20,-20-20,0 0,20 20,0 0,-20-20,0 20,1 0,19-20,0 20,-20-19,20 19,0 0,0-20,-20 20,0 0,20 0,0 0,-20-20,20 20,-20-20,1 20,19-20,0 20,-20 0,20-20,0 20,0 0,-20 0,20-20,0 1,0 19,-20 0,20-20,-20 20,20 0,0-20,0 20,0 0,-20 0,20-20,0 0,-20 20,20-20,0 20,0 0,-19 0,19-19,-20-1,20 20,0 0,0-20,-20 20,20 0,0-20,0 20,-20 0,0-20,20 0,0 20,0 0,-20 0,20-20,0 20,0 0,-19 0,19-19,0 19,0-20,-20 20,20 0,-20 0,20-20,0 20,-20 0,20-20,-20 20,20 0,-20-20,20 0,0 20,-20 0,20-19,0 19,0-20,-19 20,19 0,0 0,0-20,-20 20,20-20,-20 20,20-20,0 20,0 0,-20 0,20-20,0 20,0-20,-20 20,0-19,20 19,-19-20,19 20,-20 0,20-20,-20 20,20-20,-20 20,20 0,-20-20,20 20,-20 0,0 0,20-20,0 20,-19 0,19-19,0 19,0 0,-20 0,20-20,0 20,0 0,-20 0,20-20,-20 20,20 0,-20-20,20 20,-20-20,1 20,19-20,0 20,-20 0,20-19,-20 19,20-20,0 20,0 0,0-20,-20 20,0 0,20-20,0 20,-20 0,20-20,-19 0,-1 20,20 0,0 0,0-20,-20 20,20 0,0 0,-20-19,20 19,0-20,-20 20,0 0,20 0,0 0,0-20,0 20,0-20,0 20,0-20,0 0,-20 20,20-19,0 19,-19-20,-1 20,20-20,0 20,-20-20,20 20,0 0,-20 0,20-20,0 20,-20 0,0-20,20 1,0 19,-19 0,19 0,0 0,0-20,-20 20,0 0,20 0,0-20,-20 20,20 0,0-20,-20 20,20 0,0 0,0-20,-20 20,20 0,0-20,-19 20,19 0,0 0,0-20,0 1,-20 19,20 0,0-20,0 20,0-20,0 0,0 20,0-20,0 20,0-20,0 20,0-19,0-1,20 20,-20-20,19 20,-19-20,0 0,0 20,0-20,0 20,0-20,0 20,0-19,0-1,0 20,0-20,0 20,0-20,0 20,0-20,0 0,0 20,0-19,-19 19,19 0,-20-20,0 0,0 20,0-20,0 20,-19-20,39 0,-20 20,20-20,0 1,-20 19,20 0,0-20,0 20,-20-20,20 20,0-20,-20 0,20 20,0-20,0 20,0-19,0 19,0-20,0 20,0-20,0 0,0 0,0 20,0-20,-20 20,20-19,0 19,0-20,0 0,0 20,0-20,0 20,0-20,0 20,0 0,0-20,0 0,0 20,0-19,-19 19,19 0,0-20,-20 0,20 20,0 0,0-20,0 20,-20 0,20-20,0 20,0-20,0 1,0 19,0-20,0 20,0-20,0 0,0 20,0-20,0 20,0-20,0 20,0-39,0 19,0 0,0-20,0 20,0 1,0-21,0 20,0 0,0-19,0 19,0 20,0-40,0 40,0-20,0 20,0-20,0 20,0-20,0 20,0-19,0 19,0 0,0-20,20 20,-20-20,20 20,-20-20,0 20,19-20,-19 20,0 0,0-20,20 20,-20-19,20 19,-20-20,0 20,20-20,-20 0,20 0,0-20,-1 21,21-61,-20 60,0 1,0-41,0 40,19-19,-39-21,20 40,0-20,0 1,0-1,-1 0,1 1,0 19,0 0,-20-20,20 21,0-1,-20 20,0-20,0 0,19 20,-19-20,0 20,0-20,0 20,0-20,0 1,0 19,0-20,0 20,0-20,0 20,0-20,0 20,0-20,0 20,0 0,0-20,0 20,0-19,0-1,0 20,0-20,0 20,0-40,0 40,-19-20,19 0,0 1,0-21,-20 40,20-20,0 0,0 0,0 20,0-19,0 19,0-20,0 0,0 20,0-20,0 20,0 0,-20 0,20 0,-20-20,0 20,20 0,-20-20,20 0,0 20,-19 0,19-19,0 19,0 0,-20 0,20-20,-20 0,20 20,-20 0,20-20,0 20,0 0,-20 0,20-20,-20 20,20-20,0 1,-19-1,19 20,-20-40,0 20,0-19,0 39,20-20,-20-20,0 20,20 0,0 0,-39-19,19 19,20 0,-40 0,40 0,-39-19,19 19,-20-20,20 20,-20-19,21 39,-1-40,-20 20,20 0,0 0,20 20,-19-19,-1 19,20-20,-20 20,20-20,-20 20,20-20,-20 20,20 0,0-20,-20 20,20-20,0 20,-20-19,20-1,-19 0,19 20,-20-20,20 20,0-20,0 20,-20-20,20 0,-20 20,0-39,0 39,1-20,-21 20,40-20,-20 20,20-20,-20 20,20 0,-20 0,1-20,-1 20,-20 0,0-19,1-1,-1 20,20-20,0 20,20 0,-20-20</inkml:trace>
</inkml:ink>
</file>

<file path=ppt/ink/ink2.xml><?xml version="1.0" encoding="utf-8"?>
<inkml:ink xmlns:inkml="http://www.w3.org/2003/InkML">
  <inkml:definitions>
    <inkml:context xml:id="ctx0">
      <inkml:inkSource xml:id="inkSrc0">
        <inkml:traceFormat>
          <inkml:channel name="X" type="integer" max="2560" units="cm"/>
          <inkml:channel name="Y" type="integer" max="1024" units="cm"/>
        </inkml:traceFormat>
        <inkml:channelProperties>
          <inkml:channelProperty channel="X" name="resolution" value="56.63717" units="1/cm"/>
          <inkml:channelProperty channel="Y" name="resolution" value="28.36565" units="1/cm"/>
        </inkml:channelProperties>
      </inkml:inkSource>
      <inkml:timestamp xml:id="ts0" timeString="2011-02-17T01:39:03.496"/>
    </inkml:context>
    <inkml:brush xml:id="br0">
      <inkml:brushProperty name="width" value="0.05292" units="cm"/>
      <inkml:brushProperty name="height" value="0.05292" units="cm"/>
      <inkml:brushProperty name="color" value="#00B0F0"/>
    </inkml:brush>
  </inkml:definitions>
  <inkml:trace contextRef="#ctx0" brushRef="#br0">14942 13474,'20'0,"0"0,-20 0,20 0,-20 0,20 0,-20 0,20 0,-1 0,-19 0,0 0,20 0,-20 0,0 0,0 20,20-20,-20 19,20-19,-20 0,0 20,0 0,0-20,0 20,0-20,0 20,0 0,0-20,0 19,20-19,-20 0,0 20,0-20,0 20,0 0,0-20,0 0,0 0,0 20,-20-20,20 0,-20 20,20-1,0-19,0 0,-20 0,20 0,0 20,-20-20,20 0,-19 0,19 20,0-20,-20 0,20 0,0 0,-20 0,20 20,0-20,0 20,-20-20,0 0,20 0,0 0,-20 0,20 20,0-20,-20 0,1 0,19 20,-20-20,20 19,-20-19,20 0,-20 0,0 20,20-20,-20 0,20 0,-19 20,-1-20,20 0,-20 0,20 0,0 20,-20-20,20 0,-20 20,0-20,20 0,-19 0,19 20,0-20,-20 0,0 0,20 19,0-19,0 20,-20-20,20 0,-20 0,20 20,0-20,-20 0,0 20,20-20,-19 20,19 0,-20-20,0 0,20 19,-20-19,20 20,0-20,0 0,-20 0,20 20,0-20,0 20,-20-20,1 0,19 20,-20-20,20 0,0 20,-20-20,20 20,-20-20,20 0,0 0,0 19,-20-19,20 0,0 0,0 20,-20-20,20 0,0 0,0 20,-19-20,19 20,-20-20,20 0,0 0,0 20,-20-20,20 0,0 0,0 20,-20-20,20 19,0-19,0 20,-20-20,20 0,-20 0,20 20,0-20,0 0,-20 0,20 20,0 0,-19-20,-1 20,20-20,0 0,0 20,-20-20,20 19,0-19,0 20,-20-20,20 0,0 20,0-20,0 0,0 20,-20-20,20 20,0-20,-20 0,20 20,0-20,0 19,0 1,0-20,-19 0,19 20,0-20,0 20,0-20,-20 20,0 0,20-20,0 20,0-20,0 0,0 19,0 1,0-20,0 20,-20-20,20 0,0 20,0-20,0 20,0-20,0 20,0-20,0 19,-20-19,20 20,0 0,0-20,0 20,0-20,-20 0,20 20,0-20,0 20,-20-20,20 19,0-19,0 20,0-20,0 0,0 20,0 0,0-20,-19 0,19 20,0-20,0 20,0-20,0 20,0-1,0-19,0 0</inkml:trace>
  <inkml:trace contextRef="#ctx0" brushRef="#br0" timeOffset="14559">14962 13454,'0'0,"-20"0,20 0,-20 0,20 0,-19 0,19-20,-20 20,20 0,-20 0,20 0,-20 0,0 0,20 0,-20 0,20-20,0 20,-19 0,19 0,-20 0,0 0,20 0,0 0,-20 0,20 0,-20 0,0-20,20 20,-19 0,19 0,0 0,-20 0,20 0,-20-20,0 20,20 0,-20 0,20 0,0 0,-20 0,0 0,20 0,0-19,-19 19,19 0,-20-20,20 20,-20 0,20 0,-20 0,20 0,-20-20,20 20,-20 0,20 0,-19 0,19-20,-20 20,20 0,-40-20,0 20,21-20,-21 1,40 19,-20 0,20 0,-20 0,20-20,-20 20,20 0,-20 0,20 0,0 0,-19 0,19-20,0 20,-20 0,0 0,20-20,0 20,-20 0,20 0,0 0,-20-20,0 20,20 0,0 0,-19 0,19 0,0-20,-40 20,40 0,0-20,-20 20,20 0,-20 0,20 0,-20 0,0 0,20-19,-19 19,19 0,-20 0,0 0,20 0,-20 0,20-20,-20 20,20 0,-20 0,1 0,19 0,-20 0,20-20,-20 20,0 0,20 0,-20-20,20 20,-20 0,20 0,-20 0,1 0,19 0,-20-20,20 20,-20 0,0 0,20 0,-20 0,20 0,-20 0,20 0,-19 0,-1 0,20 0,0-20,-20 20,20 0,-20 0,0 0,20 0,-20-19,20 19,-19 0,19 0,-20 0,0 0,20 0,0 0,-20 0,20 0,-20 0,20-20,-20 20,20 0,-20 0,20 0,-19-20,19 20,-20 0,0 0,20-20,-20 20,0-20,0 20,20 0,0 0,-19-20,19 20,-20 0,0 0,20-20,0 20,-20 0,20-19,0 19,-20 0,20 0,0 0,0-20,-20 20,1 0,19 0,-20-20,0 20,0 0,20-20,-20 20,20-20,-20 20,20 0,-20-20,1 20,19-19,-20 19,20-20,0 20,0 0,-20 0,0-20,20 20,0 0,-20 0,20-20,-20 20,20-20,-19 20,-1-20,20 20,0 0,-20 0,20-19,-20 19,0 0,20 0,-20-20,20 0,-20 20,1 0,-1-20,20 20,-20-20,0 20,20 0,-20-20,20 0,-20 20,20 0,0 0,0-19,-19 19,-1 0,20-20,-20 20,20-20,-20 20,20-20,-20 20,0-20,20 20,-20 0,20-20,-19 1,-1 19,20-20,-20 20,20 0,-20-20,20 0,-20 20,0-20,20 20,-19-20,19 20,0 0,-20 0,0-19,20-1,-20 20,20 0,0 0,-20-20,20 20,-20 0,1 0,19 0,-20-20,20 0,-20 20,0 0,0-20,20 20,-20 0,0-20,1 20,19-19,0 19,-20 0,0 0,20 0,0-20,-20 20,20 0,0 0,-20 0,20-20,-20 20,20 0,0 0,-19-20,19 0,-20 20,20-20,-20 20,0 0,20-19,0 19,-20-20,20 20,-20 0,20-20,-19 20,19 0,-20 0,20-20,0 20,0 0,-20-20,20 20,-20-20,0 20,20-20,-20 20,20-19,-20 19,1-20,19 20,0-20,-20 20,20 0,0 0,-20 0,20-20,0 20,-20 0,20-20,-20 20,20-20,0 20,0 0,-20 0,20-19,0 19,0 0,-19-20,19 0,0 20,-20 0,0-20,20 20,0 0,-20 0,20 0,-20-20,20 20,-20-20,0 0,20 20,-19-19,19 19,-20-20,20 0,-20 20,20-20,0 20,-20-20,0 20,20-20,0 20,-20 0,20-19,0 19,0-20,-19 20,19-20,0 20,-20-20,0 20,20-20,-20 20,20 0,0-20,-20 20,0-19,20 19,-20-20,20 20,0-20,-19 20,19 0,-20 0,0-20,20 20,0-20,0 20,0-20,-20 20,20 0,0-20,-20 20,0 0,20-19,-19-1,19 20,-20-20,20 20,-20-20,0 0,20 20,-20 0,0-20,1 1,19 19,-20-20,20 20,-20 0,0-20,20 20,-20 0,20 0,0 0,0-20,-20 20,20-20,-20 20,20 0,0 0,0-20,-19 20,19 0,0-19,0 19,0 0,-20 0,20-20,0 20,-20-20,0 20,20-20,-20 20,20-20,0 0,0 20,-20-20,1 20,19-19,0-1,-20 0,20 20,-20-20,0-20,0 21,-19-21,39 20,-40 20,40-40,0 40,-20-20,20 20,0-19,-20 19,0-20,20 0,0 0,-20 20,20-20,0 20,0-20,-19 20,19 0,-20 0,20-19,0 19,-20-20,20 0,0 20,-20-20,20 20,-40-40,40 40,-19-20,19 20,0-19,-20-1,20 20,0-20,-20 20,20 0,0-20,-20 20,20 0,0 0,-20-20,20 0,0 20,-20 0,20-39,-20 39,20-20,-19 0,-21-20,20 1,-39-21,39 20,0 21,0-1,-20-79,40 79,0 0,-20-20,20 20,-19 1,19-1,0 0,-20 0,20 20,-20-20,20 0,0 20,0 0,-20-20,20 20,0 0,-20 0,20-19,-20 19,20 0,0-20,0 20,-19-20,19 20,0 0,0-20,-20 20,20 0,-20 0,20-20,0 20,0-20,-20 20,20 0,0 0,0-19,-20 19,20 0,0-20,0 20,-20-20,20 0,0 20,-19 0,19-20,0 20,0 0,0-20,0 0,-20 20,20 0,0 0,0-19,0 19,0-20,-20 20,20 0,0-20,-20 20,20-20,0 20,0-20,0 0,-20 1,20-1,0 20,0-20,0 0,-20 20,20-20,0 20,0-20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8A18C85D-BD43-4328-AFDF-4C61266C2B16}" type="datetimeFigureOut">
              <a:rPr lang="en-US" smtClean="0"/>
              <a:t>2/23/2011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400CA0FD-25F8-49A1-9F28-8E20BC522C0D}" type="slidenum">
              <a:rPr lang="en-US" smtClean="0"/>
              <a:t>‹#›</a:t>
            </a:fld>
            <a:endParaRPr lang="en-US"/>
          </a:p>
        </p:txBody>
      </p:sp>
    </p:spTree>
    <p:extLst>
      <p:ext uri="{BB962C8B-B14F-4D97-AF65-F5344CB8AC3E}">
        <p14:creationId xmlns:p14="http://schemas.microsoft.com/office/powerpoint/2010/main" val="19149462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This presentation is designed to bring you up to date on the current and near future methods to estimate rainfall amounts from radar data.</a:t>
            </a:r>
            <a:endParaRPr lang="en-US" dirty="0"/>
          </a:p>
        </p:txBody>
      </p:sp>
      <p:sp>
        <p:nvSpPr>
          <p:cNvPr id="4" name="Slide Number Placeholder 3"/>
          <p:cNvSpPr>
            <a:spLocks noGrp="1"/>
          </p:cNvSpPr>
          <p:nvPr>
            <p:ph type="sldNum" sz="quarter" idx="10"/>
          </p:nvPr>
        </p:nvSpPr>
        <p:spPr/>
        <p:txBody>
          <a:bodyPr/>
          <a:lstStyle/>
          <a:p>
            <a:fld id="{400CA0FD-25F8-49A1-9F28-8E20BC522C0D}" type="slidenum">
              <a:rPr lang="en-US" smtClean="0"/>
              <a:t>1</a:t>
            </a:fld>
            <a:endParaRPr lang="en-US" dirty="0"/>
          </a:p>
        </p:txBody>
      </p:sp>
    </p:spTree>
    <p:extLst>
      <p:ext uri="{BB962C8B-B14F-4D97-AF65-F5344CB8AC3E}">
        <p14:creationId xmlns:p14="http://schemas.microsoft.com/office/powerpoint/2010/main" val="10993376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Models of VPRs for the three precipitation types: convective (red), </a:t>
            </a:r>
            <a:r>
              <a:rPr lang="en-US" dirty="0" err="1" smtClean="0"/>
              <a:t>stratiform</a:t>
            </a:r>
            <a:r>
              <a:rPr lang="en-US" dirty="0" smtClean="0"/>
              <a:t> (blue), and tropical (black).  Typically,</a:t>
            </a:r>
            <a:r>
              <a:rPr lang="en-US" baseline="0" dirty="0" smtClean="0"/>
              <a:t> heaviest tropical rainfall reflectivity is near 30 </a:t>
            </a:r>
            <a:r>
              <a:rPr lang="en-US" baseline="0" dirty="0" err="1" smtClean="0"/>
              <a:t>dBZ</a:t>
            </a:r>
            <a:r>
              <a:rPr lang="en-US" baseline="0" dirty="0" smtClean="0"/>
              <a:t> (but less than 40 </a:t>
            </a:r>
            <a:r>
              <a:rPr lang="en-US" baseline="0" dirty="0" err="1" smtClean="0"/>
              <a:t>dBZ</a:t>
            </a:r>
            <a:r>
              <a:rPr lang="en-US" baseline="0" dirty="0" smtClean="0"/>
              <a:t>) near the surface.  The tropical VPR usually has a gradual decrease in reflectivity with height.  Note that both the convective and </a:t>
            </a:r>
            <a:r>
              <a:rPr lang="en-US" baseline="0" dirty="0" err="1" smtClean="0"/>
              <a:t>stratiform</a:t>
            </a:r>
            <a:r>
              <a:rPr lang="en-US" baseline="0" dirty="0" smtClean="0"/>
              <a:t> VPRs indicate a melting layer, which very rarely occurs near the center of a tropical cyclone (even though it may be present distant from the center of the cyclone). </a:t>
            </a:r>
            <a:endParaRPr lang="en-US" dirty="0"/>
          </a:p>
        </p:txBody>
      </p:sp>
      <p:sp>
        <p:nvSpPr>
          <p:cNvPr id="4" name="Slide Number Placeholder 3"/>
          <p:cNvSpPr>
            <a:spLocks noGrp="1"/>
          </p:cNvSpPr>
          <p:nvPr>
            <p:ph type="sldNum" sz="quarter" idx="10"/>
          </p:nvPr>
        </p:nvSpPr>
        <p:spPr/>
        <p:txBody>
          <a:bodyPr/>
          <a:lstStyle/>
          <a:p>
            <a:fld id="{400CA0FD-25F8-49A1-9F28-8E20BC522C0D}" type="slidenum">
              <a:rPr lang="en-US" smtClean="0"/>
              <a:t>11</a:t>
            </a:fld>
            <a:endParaRPr lang="en-US"/>
          </a:p>
        </p:txBody>
      </p:sp>
    </p:spTree>
    <p:extLst>
      <p:ext uri="{BB962C8B-B14F-4D97-AF65-F5344CB8AC3E}">
        <p14:creationId xmlns:p14="http://schemas.microsoft.com/office/powerpoint/2010/main" val="11501806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Z-R relationships used by the Q2 system after the VPR, temperature, and other information have identified the precipitation type classification</a:t>
            </a:r>
            <a:r>
              <a:rPr lang="en-US" dirty="0" smtClean="0"/>
              <a:t>.  Note that the tropical relationship is slightly</a:t>
            </a:r>
            <a:r>
              <a:rPr lang="en-US" baseline="0" dirty="0" smtClean="0"/>
              <a:t> different than the one </a:t>
            </a:r>
            <a:r>
              <a:rPr lang="en-US" baseline="0" smtClean="0"/>
              <a:t>in slide #4.</a:t>
            </a:r>
            <a:endParaRPr lang="en-US" dirty="0"/>
          </a:p>
        </p:txBody>
      </p:sp>
      <p:sp>
        <p:nvSpPr>
          <p:cNvPr id="4" name="Slide Number Placeholder 3"/>
          <p:cNvSpPr>
            <a:spLocks noGrp="1"/>
          </p:cNvSpPr>
          <p:nvPr>
            <p:ph type="sldNum" sz="quarter" idx="10"/>
          </p:nvPr>
        </p:nvSpPr>
        <p:spPr/>
        <p:txBody>
          <a:bodyPr/>
          <a:lstStyle/>
          <a:p>
            <a:fld id="{400CA0FD-25F8-49A1-9F28-8E20BC522C0D}" type="slidenum">
              <a:rPr lang="en-US" smtClean="0"/>
              <a:t>12</a:t>
            </a:fld>
            <a:endParaRPr lang="en-US"/>
          </a:p>
        </p:txBody>
      </p:sp>
    </p:spTree>
    <p:extLst>
      <p:ext uri="{BB962C8B-B14F-4D97-AF65-F5344CB8AC3E}">
        <p14:creationId xmlns:p14="http://schemas.microsoft.com/office/powerpoint/2010/main" val="4516229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NMQ/Q2 rainfall estimation from heavy rainfall</a:t>
            </a:r>
            <a:r>
              <a:rPr lang="en-US" baseline="0" dirty="0" smtClean="0"/>
              <a:t> event in central Oklahoma, a 1</a:t>
            </a:r>
            <a:r>
              <a:rPr lang="en-US" dirty="0" smtClean="0"/>
              <a:t>-hour period ending 14:00 UTC on 06/14.  Note that this is a mosaic of data from all WSR-88D radars covering</a:t>
            </a:r>
            <a:r>
              <a:rPr lang="en-US" baseline="0" dirty="0" smtClean="0"/>
              <a:t> this region, although most of this estimate came from the KTLX radar site adjusted by Oklahoma </a:t>
            </a:r>
            <a:r>
              <a:rPr lang="en-US" baseline="0" dirty="0" err="1" smtClean="0"/>
              <a:t>Mesonet</a:t>
            </a:r>
            <a:r>
              <a:rPr lang="en-US" baseline="0" dirty="0" smtClean="0"/>
              <a:t> gauges.  </a:t>
            </a:r>
            <a:endParaRPr lang="en-US" dirty="0"/>
          </a:p>
        </p:txBody>
      </p:sp>
      <p:sp>
        <p:nvSpPr>
          <p:cNvPr id="4" name="Slide Number Placeholder 3"/>
          <p:cNvSpPr>
            <a:spLocks noGrp="1"/>
          </p:cNvSpPr>
          <p:nvPr>
            <p:ph type="sldNum" sz="quarter" idx="10"/>
          </p:nvPr>
        </p:nvSpPr>
        <p:spPr/>
        <p:txBody>
          <a:bodyPr/>
          <a:lstStyle/>
          <a:p>
            <a:fld id="{400CA0FD-25F8-49A1-9F28-8E20BC522C0D}" type="slidenum">
              <a:rPr lang="en-US" smtClean="0"/>
              <a:t>13</a:t>
            </a:fld>
            <a:endParaRPr lang="en-US"/>
          </a:p>
        </p:txBody>
      </p:sp>
    </p:spTree>
    <p:extLst>
      <p:ext uri="{BB962C8B-B14F-4D97-AF65-F5344CB8AC3E}">
        <p14:creationId xmlns:p14="http://schemas.microsoft.com/office/powerpoint/2010/main" val="16181055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Dual polarization</a:t>
            </a:r>
            <a:r>
              <a:rPr lang="en-US" baseline="0" dirty="0" smtClean="0"/>
              <a:t> refers to how electromagnetic radiation is processed at a receiver after it was transmitted with a 45-degree orientation.  Conventional weather radars (Doppler and otherwise) transmit and receive with horizontal polarization.</a:t>
            </a:r>
            <a:endParaRPr lang="en-US" dirty="0"/>
          </a:p>
        </p:txBody>
      </p:sp>
      <p:sp>
        <p:nvSpPr>
          <p:cNvPr id="4" name="Slide Number Placeholder 3"/>
          <p:cNvSpPr>
            <a:spLocks noGrp="1"/>
          </p:cNvSpPr>
          <p:nvPr>
            <p:ph type="sldNum" sz="quarter" idx="10"/>
          </p:nvPr>
        </p:nvSpPr>
        <p:spPr/>
        <p:txBody>
          <a:bodyPr/>
          <a:lstStyle/>
          <a:p>
            <a:fld id="{400CA0FD-25F8-49A1-9F28-8E20BC522C0D}" type="slidenum">
              <a:rPr lang="en-US" smtClean="0"/>
              <a:t>14</a:t>
            </a:fld>
            <a:endParaRPr lang="en-US"/>
          </a:p>
        </p:txBody>
      </p:sp>
    </p:spTree>
    <p:extLst>
      <p:ext uri="{BB962C8B-B14F-4D97-AF65-F5344CB8AC3E}">
        <p14:creationId xmlns:p14="http://schemas.microsoft.com/office/powerpoint/2010/main" val="15231916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Animation of this slide illustrates how polarization determines the shapes</a:t>
            </a:r>
            <a:r>
              <a:rPr lang="en-US" baseline="0" dirty="0" smtClean="0"/>
              <a:t> of</a:t>
            </a:r>
            <a:r>
              <a:rPr lang="en-US" dirty="0" smtClean="0"/>
              <a:t> targets.</a:t>
            </a:r>
          </a:p>
        </p:txBody>
      </p:sp>
      <p:sp>
        <p:nvSpPr>
          <p:cNvPr id="3072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1A59653-4AFA-4EFA-8689-31ECFCA29E9F}" type="slidenum">
              <a:rPr lang="en-US"/>
              <a:pPr fontAlgn="base">
                <a:spcBef>
                  <a:spcPct val="0"/>
                </a:spcBef>
                <a:spcAft>
                  <a:spcPct val="0"/>
                </a:spcAft>
                <a:defRPr/>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description of differential reflectivity and how it determines the</a:t>
            </a:r>
            <a:r>
              <a:rPr lang="en-US" baseline="0" dirty="0" smtClean="0"/>
              <a:t> shape of a target</a:t>
            </a:r>
            <a:r>
              <a:rPr lang="en-US" dirty="0" smtClean="0"/>
              <a:t>.</a:t>
            </a:r>
            <a:endParaRPr lang="en-US" dirty="0"/>
          </a:p>
        </p:txBody>
      </p:sp>
      <p:sp>
        <p:nvSpPr>
          <p:cNvPr id="4" name="Slide Number Placeholder 3"/>
          <p:cNvSpPr>
            <a:spLocks noGrp="1"/>
          </p:cNvSpPr>
          <p:nvPr>
            <p:ph type="sldNum" sz="quarter" idx="10"/>
          </p:nvPr>
        </p:nvSpPr>
        <p:spPr/>
        <p:txBody>
          <a:bodyPr/>
          <a:lstStyle/>
          <a:p>
            <a:fld id="{400CA0FD-25F8-49A1-9F28-8E20BC522C0D}" type="slidenum">
              <a:rPr lang="en-US" smtClean="0"/>
              <a:t>16</a:t>
            </a:fld>
            <a:endParaRPr lang="en-US"/>
          </a:p>
        </p:txBody>
      </p:sp>
    </p:spTree>
    <p:extLst>
      <p:ext uri="{BB962C8B-B14F-4D97-AF65-F5344CB8AC3E}">
        <p14:creationId xmlns:p14="http://schemas.microsoft.com/office/powerpoint/2010/main" val="25059580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brief descriptions of correlation coefficient (also called </a:t>
            </a:r>
            <a:r>
              <a:rPr lang="en-US" dirty="0" err="1" smtClean="0"/>
              <a:t>RhoHV</a:t>
            </a:r>
            <a:r>
              <a:rPr lang="en-US" dirty="0" smtClean="0"/>
              <a:t>) and specific differential phase and how they determine the consistency of and amount of liquid</a:t>
            </a:r>
            <a:r>
              <a:rPr lang="en-US" baseline="0" dirty="0" smtClean="0"/>
              <a:t> in a target volume within the radar beam</a:t>
            </a:r>
            <a:r>
              <a:rPr lang="en-US" dirty="0" smtClean="0"/>
              <a:t>.</a:t>
            </a:r>
            <a:endParaRPr lang="en-US" dirty="0"/>
          </a:p>
        </p:txBody>
      </p:sp>
      <p:sp>
        <p:nvSpPr>
          <p:cNvPr id="4" name="Slide Number Placeholder 3"/>
          <p:cNvSpPr>
            <a:spLocks noGrp="1"/>
          </p:cNvSpPr>
          <p:nvPr>
            <p:ph type="sldNum" sz="quarter" idx="10"/>
          </p:nvPr>
        </p:nvSpPr>
        <p:spPr/>
        <p:txBody>
          <a:bodyPr/>
          <a:lstStyle/>
          <a:p>
            <a:fld id="{400CA0FD-25F8-49A1-9F28-8E20BC522C0D}" type="slidenum">
              <a:rPr lang="en-US" smtClean="0"/>
              <a:t>17</a:t>
            </a:fld>
            <a:endParaRPr lang="en-US"/>
          </a:p>
        </p:txBody>
      </p:sp>
    </p:spTree>
    <p:extLst>
      <p:ext uri="{BB962C8B-B14F-4D97-AF65-F5344CB8AC3E}">
        <p14:creationId xmlns:p14="http://schemas.microsoft.com/office/powerpoint/2010/main" val="9328167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38E2A4-AE96-48BA-B1DE-D320AF988024}" type="slidenum">
              <a:rPr lang="en-US"/>
              <a:pPr/>
              <a:t>18</a:t>
            </a:fld>
            <a:endParaRPr lang="en-US"/>
          </a:p>
        </p:txBody>
      </p:sp>
      <p:sp>
        <p:nvSpPr>
          <p:cNvPr id="30722" name="Rectangle 2"/>
          <p:cNvSpPr>
            <a:spLocks noGrp="1" noRot="1" noChangeAspect="1" noChangeArrowheads="1" noTextEdit="1"/>
          </p:cNvSpPr>
          <p:nvPr>
            <p:ph type="sldImg"/>
          </p:nvPr>
        </p:nvSpPr>
        <p:spPr>
          <a:xfrm>
            <a:off x="1182688" y="696913"/>
            <a:ext cx="4646612" cy="3484562"/>
          </a:xfrm>
          <a:ln/>
        </p:spPr>
      </p:sp>
      <p:sp>
        <p:nvSpPr>
          <p:cNvPr id="30723" name="Rectangle 3"/>
          <p:cNvSpPr>
            <a:spLocks noGrp="1" noChangeArrowheads="1"/>
          </p:cNvSpPr>
          <p:nvPr>
            <p:ph type="body" idx="1"/>
          </p:nvPr>
        </p:nvSpPr>
        <p:spPr>
          <a:xfrm>
            <a:off x="701675" y="4414838"/>
            <a:ext cx="5607050" cy="4184650"/>
          </a:xfrm>
        </p:spPr>
        <p:txBody>
          <a:bodyPr/>
          <a:lstStyle/>
          <a:p>
            <a:r>
              <a:rPr lang="en-US" dirty="0" smtClean="0"/>
              <a:t>Radar energy received at the radar antenna is processed to produce</a:t>
            </a:r>
            <a:r>
              <a:rPr lang="en-US" baseline="0" dirty="0" smtClean="0"/>
              <a:t> dual </a:t>
            </a:r>
            <a:r>
              <a:rPr lang="en-US" baseline="0" dirty="0" err="1" smtClean="0"/>
              <a:t>polarimetric</a:t>
            </a:r>
            <a:r>
              <a:rPr lang="en-US" baseline="0" dirty="0" smtClean="0"/>
              <a:t> variables along with base data (reflectivity, velocity, and spectrum width).  These data are then passed to a set of algorithms:  the Hydrometeor Classification Algorithm (HCA), the Melting Layer Detection Algorithm (MLDA), and, finally, the Quantitative Precipitation Estimation (QPE) algorithm.  Environmental data from soundings or from the Rapid Update (RUC) model are used to help the MLDA determine the freezing level.</a:t>
            </a: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Depending upon</a:t>
            </a:r>
            <a:r>
              <a:rPr lang="en-US" baseline="0" dirty="0" smtClean="0"/>
              <a:t> the classification identified by the Hydrometeor Classification Algorithm (HCA), a relationship is selected to compute a rainfall estimate.  Note that the bottom six lines in this table only use reflectivity, where the Z-R relationship (called R(Z) in this table) is the default convective relationship that has been used in the WSR-88D since its first deployment.  Three of the relationships make use of dual polarization variables. </a:t>
            </a:r>
            <a:endParaRPr lang="en-US" dirty="0"/>
          </a:p>
        </p:txBody>
      </p:sp>
      <p:sp>
        <p:nvSpPr>
          <p:cNvPr id="4" name="Slide Number Placeholder 3"/>
          <p:cNvSpPr>
            <a:spLocks noGrp="1"/>
          </p:cNvSpPr>
          <p:nvPr>
            <p:ph type="sldNum" sz="quarter" idx="10"/>
          </p:nvPr>
        </p:nvSpPr>
        <p:spPr/>
        <p:txBody>
          <a:bodyPr/>
          <a:lstStyle/>
          <a:p>
            <a:fld id="{400CA0FD-25F8-49A1-9F28-8E20BC522C0D}" type="slidenum">
              <a:rPr lang="en-US" smtClean="0"/>
              <a:t>19</a:t>
            </a:fld>
            <a:endParaRPr lang="en-US"/>
          </a:p>
        </p:txBody>
      </p:sp>
    </p:spTree>
    <p:extLst>
      <p:ext uri="{BB962C8B-B14F-4D97-AF65-F5344CB8AC3E}">
        <p14:creationId xmlns:p14="http://schemas.microsoft.com/office/powerpoint/2010/main" val="14686186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reflectivity during the remnants</a:t>
            </a:r>
            <a:r>
              <a:rPr lang="en-US" baseline="0" dirty="0" smtClean="0"/>
              <a:t> of Tropical Storm Erin over Oklahoma at 10:18 UTC on August 19th.  The red box indicates the focus region for the next few slides.</a:t>
            </a:r>
            <a:endParaRPr lang="en-US" dirty="0"/>
          </a:p>
        </p:txBody>
      </p:sp>
      <p:sp>
        <p:nvSpPr>
          <p:cNvPr id="4" name="Slide Number Placeholder 3"/>
          <p:cNvSpPr>
            <a:spLocks noGrp="1"/>
          </p:cNvSpPr>
          <p:nvPr>
            <p:ph type="sldNum" sz="quarter" idx="10"/>
          </p:nvPr>
        </p:nvSpPr>
        <p:spPr/>
        <p:txBody>
          <a:bodyPr/>
          <a:lstStyle/>
          <a:p>
            <a:fld id="{400CA0FD-25F8-49A1-9F28-8E20BC522C0D}" type="slidenum">
              <a:rPr lang="en-US" smtClean="0"/>
              <a:t>20</a:t>
            </a:fld>
            <a:endParaRPr lang="en-US"/>
          </a:p>
        </p:txBody>
      </p:sp>
    </p:spTree>
    <p:extLst>
      <p:ext uri="{BB962C8B-B14F-4D97-AF65-F5344CB8AC3E}">
        <p14:creationId xmlns:p14="http://schemas.microsoft.com/office/powerpoint/2010/main" val="3438297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Traditionally,</a:t>
            </a:r>
            <a:r>
              <a:rPr lang="en-US" baseline="0" dirty="0" smtClean="0"/>
              <a:t> rainfall estimates came from a reflectivity-to-rainfall empirical relationship.  The WSR-88D system has a default convective relationship that was supplemented in 1997 by a tropical relationship.  Shortly afterward, cool season relationships were authorized.  The parameters for these relationships could be set at the office controlling each WSR-88D system. </a:t>
            </a:r>
            <a:endParaRPr lang="en-US" dirty="0"/>
          </a:p>
        </p:txBody>
      </p:sp>
      <p:sp>
        <p:nvSpPr>
          <p:cNvPr id="4" name="Slide Number Placeholder 3"/>
          <p:cNvSpPr>
            <a:spLocks noGrp="1"/>
          </p:cNvSpPr>
          <p:nvPr>
            <p:ph type="sldNum" sz="quarter" idx="10"/>
          </p:nvPr>
        </p:nvSpPr>
        <p:spPr/>
        <p:txBody>
          <a:bodyPr/>
          <a:lstStyle/>
          <a:p>
            <a:fld id="{400CA0FD-25F8-49A1-9F28-8E20BC522C0D}" type="slidenum">
              <a:rPr lang="en-US" smtClean="0"/>
              <a:t>3</a:t>
            </a:fld>
            <a:endParaRPr lang="en-US" dirty="0"/>
          </a:p>
        </p:txBody>
      </p:sp>
    </p:spTree>
    <p:extLst>
      <p:ext uri="{BB962C8B-B14F-4D97-AF65-F5344CB8AC3E}">
        <p14:creationId xmlns:p14="http://schemas.microsoft.com/office/powerpoint/2010/main" val="13509421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the classifications</a:t>
            </a:r>
            <a:r>
              <a:rPr lang="en-US" baseline="0" dirty="0" smtClean="0"/>
              <a:t> from the HCA at approximately 10:18 UTC (corresponding to the reflectivity in the previous slide). </a:t>
            </a:r>
            <a:endParaRPr lang="en-US" dirty="0"/>
          </a:p>
        </p:txBody>
      </p:sp>
      <p:sp>
        <p:nvSpPr>
          <p:cNvPr id="4" name="Slide Number Placeholder 3"/>
          <p:cNvSpPr>
            <a:spLocks noGrp="1"/>
          </p:cNvSpPr>
          <p:nvPr>
            <p:ph type="sldNum" sz="quarter" idx="10"/>
          </p:nvPr>
        </p:nvSpPr>
        <p:spPr/>
        <p:txBody>
          <a:bodyPr/>
          <a:lstStyle/>
          <a:p>
            <a:fld id="{400CA0FD-25F8-49A1-9F28-8E20BC522C0D}" type="slidenum">
              <a:rPr lang="en-US" smtClean="0"/>
              <a:t>21</a:t>
            </a:fld>
            <a:endParaRPr lang="en-US"/>
          </a:p>
        </p:txBody>
      </p:sp>
    </p:spTree>
    <p:extLst>
      <p:ext uri="{BB962C8B-B14F-4D97-AF65-F5344CB8AC3E}">
        <p14:creationId xmlns:p14="http://schemas.microsoft.com/office/powerpoint/2010/main" val="22094358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is instantaneous rainfall rate (in inches per hour), which is an intermediate</a:t>
            </a:r>
            <a:r>
              <a:rPr lang="en-US" baseline="0" dirty="0" smtClean="0"/>
              <a:t> step to computing rainfall accumulations for selected periods (e.g., one hour and storm total).</a:t>
            </a:r>
            <a:endParaRPr lang="en-US" dirty="0"/>
          </a:p>
        </p:txBody>
      </p:sp>
      <p:sp>
        <p:nvSpPr>
          <p:cNvPr id="4" name="Slide Number Placeholder 3"/>
          <p:cNvSpPr>
            <a:spLocks noGrp="1"/>
          </p:cNvSpPr>
          <p:nvPr>
            <p:ph type="sldNum" sz="quarter" idx="10"/>
          </p:nvPr>
        </p:nvSpPr>
        <p:spPr/>
        <p:txBody>
          <a:bodyPr/>
          <a:lstStyle/>
          <a:p>
            <a:fld id="{400CA0FD-25F8-49A1-9F28-8E20BC522C0D}" type="slidenum">
              <a:rPr lang="en-US" smtClean="0"/>
              <a:t>22</a:t>
            </a:fld>
            <a:endParaRPr lang="en-US"/>
          </a:p>
        </p:txBody>
      </p:sp>
    </p:spTree>
    <p:extLst>
      <p:ext uri="{BB962C8B-B14F-4D97-AF65-F5344CB8AC3E}">
        <p14:creationId xmlns:p14="http://schemas.microsoft.com/office/powerpoint/2010/main" val="35236963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0.5 degree</a:t>
            </a:r>
            <a:r>
              <a:rPr lang="en-US" baseline="0" dirty="0" smtClean="0"/>
              <a:t> reflectivity at 14:00 UTC on June 14</a:t>
            </a:r>
            <a:r>
              <a:rPr lang="en-US" baseline="30000" dirty="0" smtClean="0"/>
              <a:t>th</a:t>
            </a:r>
            <a:r>
              <a:rPr lang="en-US" baseline="0" dirty="0" smtClean="0"/>
              <a:t>, 2010, over central Oklahoma.  The rainfall event developed early that morning.  Pay particular attention to the regions circled in yellow and in orange.</a:t>
            </a:r>
            <a:endParaRPr lang="en-US" dirty="0"/>
          </a:p>
        </p:txBody>
      </p:sp>
      <p:sp>
        <p:nvSpPr>
          <p:cNvPr id="4" name="Slide Number Placeholder 3"/>
          <p:cNvSpPr>
            <a:spLocks noGrp="1"/>
          </p:cNvSpPr>
          <p:nvPr>
            <p:ph type="sldNum" sz="quarter" idx="10"/>
          </p:nvPr>
        </p:nvSpPr>
        <p:spPr/>
        <p:txBody>
          <a:bodyPr/>
          <a:lstStyle/>
          <a:p>
            <a:fld id="{400CA0FD-25F8-49A1-9F28-8E20BC522C0D}" type="slidenum">
              <a:rPr lang="en-US" smtClean="0"/>
              <a:t>23</a:t>
            </a:fld>
            <a:endParaRPr lang="en-US"/>
          </a:p>
        </p:txBody>
      </p:sp>
    </p:spTree>
    <p:extLst>
      <p:ext uri="{BB962C8B-B14F-4D97-AF65-F5344CB8AC3E}">
        <p14:creationId xmlns:p14="http://schemas.microsoft.com/office/powerpoint/2010/main" val="32472718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yellow circle includes identification of ground clutter and even some pixels suggesting a rain-hail mixture (even though they are strong clutter targets).  The orange oval covers</a:t>
            </a:r>
            <a:r>
              <a:rPr lang="en-US" baseline="0" dirty="0" smtClean="0"/>
              <a:t> a large amount of biological returns (from birds and insects).</a:t>
            </a:r>
            <a:endParaRPr lang="en-US" dirty="0"/>
          </a:p>
        </p:txBody>
      </p:sp>
      <p:sp>
        <p:nvSpPr>
          <p:cNvPr id="4" name="Slide Number Placeholder 3"/>
          <p:cNvSpPr>
            <a:spLocks noGrp="1"/>
          </p:cNvSpPr>
          <p:nvPr>
            <p:ph type="sldNum" sz="quarter" idx="10"/>
          </p:nvPr>
        </p:nvSpPr>
        <p:spPr/>
        <p:txBody>
          <a:bodyPr/>
          <a:lstStyle/>
          <a:p>
            <a:fld id="{400CA0FD-25F8-49A1-9F28-8E20BC522C0D}" type="slidenum">
              <a:rPr lang="en-US" smtClean="0"/>
              <a:t>24</a:t>
            </a:fld>
            <a:endParaRPr lang="en-US"/>
          </a:p>
        </p:txBody>
      </p:sp>
    </p:spTree>
    <p:extLst>
      <p:ext uri="{BB962C8B-B14F-4D97-AF65-F5344CB8AC3E}">
        <p14:creationId xmlns:p14="http://schemas.microsoft.com/office/powerpoint/2010/main" val="20960815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legacy precipitation</a:t>
            </a:r>
            <a:r>
              <a:rPr lang="en-US" baseline="0" dirty="0" smtClean="0"/>
              <a:t> algorithm computed rainfall from both ground clutter and biological returns.</a:t>
            </a:r>
            <a:endParaRPr lang="en-US" dirty="0"/>
          </a:p>
        </p:txBody>
      </p:sp>
      <p:sp>
        <p:nvSpPr>
          <p:cNvPr id="4" name="Slide Number Placeholder 3"/>
          <p:cNvSpPr>
            <a:spLocks noGrp="1"/>
          </p:cNvSpPr>
          <p:nvPr>
            <p:ph type="sldNum" sz="quarter" idx="10"/>
          </p:nvPr>
        </p:nvSpPr>
        <p:spPr/>
        <p:txBody>
          <a:bodyPr/>
          <a:lstStyle/>
          <a:p>
            <a:fld id="{400CA0FD-25F8-49A1-9F28-8E20BC522C0D}" type="slidenum">
              <a:rPr lang="en-US" smtClean="0"/>
              <a:t>25</a:t>
            </a:fld>
            <a:endParaRPr lang="en-US"/>
          </a:p>
        </p:txBody>
      </p:sp>
    </p:spTree>
    <p:extLst>
      <p:ext uri="{BB962C8B-B14F-4D97-AF65-F5344CB8AC3E}">
        <p14:creationId xmlns:p14="http://schemas.microsoft.com/office/powerpoint/2010/main" val="2253752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dual polarization algorithms eliminated the ground clutter and biological returns from the rainfall</a:t>
            </a:r>
            <a:r>
              <a:rPr lang="en-US" baseline="0" dirty="0" smtClean="0"/>
              <a:t> computation.  They also appeared to give higher estimates from the band of convection to the north, where heavy rainfall was reported (even though there were no rain gauges there). </a:t>
            </a:r>
            <a:endParaRPr lang="en-US" dirty="0"/>
          </a:p>
        </p:txBody>
      </p:sp>
      <p:sp>
        <p:nvSpPr>
          <p:cNvPr id="4" name="Slide Number Placeholder 3"/>
          <p:cNvSpPr>
            <a:spLocks noGrp="1"/>
          </p:cNvSpPr>
          <p:nvPr>
            <p:ph type="sldNum" sz="quarter" idx="10"/>
          </p:nvPr>
        </p:nvSpPr>
        <p:spPr/>
        <p:txBody>
          <a:bodyPr/>
          <a:lstStyle/>
          <a:p>
            <a:fld id="{400CA0FD-25F8-49A1-9F28-8E20BC522C0D}" type="slidenum">
              <a:rPr lang="en-US" smtClean="0"/>
              <a:t>26</a:t>
            </a:fld>
            <a:endParaRPr lang="en-US"/>
          </a:p>
        </p:txBody>
      </p:sp>
    </p:spTree>
    <p:extLst>
      <p:ext uri="{BB962C8B-B14F-4D97-AF65-F5344CB8AC3E}">
        <p14:creationId xmlns:p14="http://schemas.microsoft.com/office/powerpoint/2010/main" val="11293990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are references for further information about the topics in this presentation.</a:t>
            </a:r>
            <a:endParaRPr lang="en-US" dirty="0"/>
          </a:p>
        </p:txBody>
      </p:sp>
      <p:sp>
        <p:nvSpPr>
          <p:cNvPr id="4" name="Slide Number Placeholder 3"/>
          <p:cNvSpPr>
            <a:spLocks noGrp="1"/>
          </p:cNvSpPr>
          <p:nvPr>
            <p:ph type="sldNum" sz="quarter" idx="10"/>
          </p:nvPr>
        </p:nvSpPr>
        <p:spPr/>
        <p:txBody>
          <a:bodyPr/>
          <a:lstStyle/>
          <a:p>
            <a:fld id="{400CA0FD-25F8-49A1-9F28-8E20BC522C0D}" type="slidenum">
              <a:rPr lang="en-US" smtClean="0"/>
              <a:t>28</a:t>
            </a:fld>
            <a:endParaRPr lang="en-US"/>
          </a:p>
        </p:txBody>
      </p:sp>
    </p:spTree>
    <p:extLst>
      <p:ext uri="{BB962C8B-B14F-4D97-AF65-F5344CB8AC3E}">
        <p14:creationId xmlns:p14="http://schemas.microsoft.com/office/powerpoint/2010/main" val="20182609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graph shows the impact on estimated rainfall rates of various Z-R relationships.  The default/convective relationship</a:t>
            </a:r>
            <a:r>
              <a:rPr lang="en-US" baseline="0" dirty="0" smtClean="0"/>
              <a:t> yields significantly less rainfall than the tropical relationship at very high </a:t>
            </a:r>
            <a:r>
              <a:rPr lang="en-US" baseline="0" dirty="0" err="1" smtClean="0"/>
              <a:t>reflectivities</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400CA0FD-25F8-49A1-9F28-8E20BC522C0D}" type="slidenum">
              <a:rPr lang="en-US" smtClean="0"/>
              <a:t>4</a:t>
            </a:fld>
            <a:endParaRPr lang="en-US"/>
          </a:p>
        </p:txBody>
      </p:sp>
    </p:spTree>
    <p:extLst>
      <p:ext uri="{BB962C8B-B14F-4D97-AF65-F5344CB8AC3E}">
        <p14:creationId xmlns:p14="http://schemas.microsoft.com/office/powerpoint/2010/main" val="28244079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0.5 reflectivity &amp; one hour </a:t>
            </a:r>
            <a:r>
              <a:rPr lang="en-US" dirty="0" err="1" smtClean="0"/>
              <a:t>precip</a:t>
            </a:r>
            <a:r>
              <a:rPr lang="en-US" dirty="0" smtClean="0"/>
              <a:t>. totals for remnants</a:t>
            </a:r>
            <a:r>
              <a:rPr lang="en-US" baseline="0" dirty="0" smtClean="0"/>
              <a:t> of Tropical Storm Erin over Oklahoma at 11:57 UTC on 08/19.</a:t>
            </a:r>
            <a:endParaRPr lang="en-US" dirty="0"/>
          </a:p>
        </p:txBody>
      </p:sp>
      <p:sp>
        <p:nvSpPr>
          <p:cNvPr id="4" name="Slide Number Placeholder 3"/>
          <p:cNvSpPr>
            <a:spLocks noGrp="1"/>
          </p:cNvSpPr>
          <p:nvPr>
            <p:ph type="sldNum" sz="quarter" idx="10"/>
          </p:nvPr>
        </p:nvSpPr>
        <p:spPr/>
        <p:txBody>
          <a:bodyPr/>
          <a:lstStyle/>
          <a:p>
            <a:fld id="{400CA0FD-25F8-49A1-9F28-8E20BC522C0D}" type="slidenum">
              <a:rPr lang="en-US" smtClean="0"/>
              <a:t>5</a:t>
            </a:fld>
            <a:endParaRPr lang="en-US"/>
          </a:p>
        </p:txBody>
      </p:sp>
    </p:spTree>
    <p:extLst>
      <p:ext uri="{BB962C8B-B14F-4D97-AF65-F5344CB8AC3E}">
        <p14:creationId xmlns:p14="http://schemas.microsoft.com/office/powerpoint/2010/main" val="7299744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is an estimate of storm total rainfall (in inches)</a:t>
            </a:r>
            <a:r>
              <a:rPr lang="en-US" baseline="0" dirty="0" smtClean="0"/>
              <a:t> from</a:t>
            </a:r>
            <a:r>
              <a:rPr lang="en-US" dirty="0" smtClean="0"/>
              <a:t> remnants</a:t>
            </a:r>
            <a:r>
              <a:rPr lang="en-US" baseline="0" dirty="0" smtClean="0"/>
              <a:t> of Tropical Storm Erin over Oklahoma as of 11:57 UTC on 08/19.</a:t>
            </a:r>
            <a:endParaRPr lang="en-US" dirty="0" smtClean="0"/>
          </a:p>
          <a:p>
            <a:endParaRPr lang="en-US" dirty="0"/>
          </a:p>
        </p:txBody>
      </p:sp>
      <p:sp>
        <p:nvSpPr>
          <p:cNvPr id="4" name="Slide Number Placeholder 3"/>
          <p:cNvSpPr>
            <a:spLocks noGrp="1"/>
          </p:cNvSpPr>
          <p:nvPr>
            <p:ph type="sldNum" sz="quarter" idx="10"/>
          </p:nvPr>
        </p:nvSpPr>
        <p:spPr/>
        <p:txBody>
          <a:bodyPr/>
          <a:lstStyle/>
          <a:p>
            <a:fld id="{400CA0FD-25F8-49A1-9F28-8E20BC522C0D}" type="slidenum">
              <a:rPr lang="en-US" smtClean="0"/>
              <a:t>6</a:t>
            </a:fld>
            <a:endParaRPr lang="en-US"/>
          </a:p>
        </p:txBody>
      </p:sp>
    </p:spTree>
    <p:extLst>
      <p:ext uri="{BB962C8B-B14F-4D97-AF65-F5344CB8AC3E}">
        <p14:creationId xmlns:p14="http://schemas.microsoft.com/office/powerpoint/2010/main" val="18109011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Arkansas-Red</a:t>
            </a:r>
            <a:r>
              <a:rPr lang="en-US" baseline="0" dirty="0" smtClean="0"/>
              <a:t> Basin River Forecast Center</a:t>
            </a:r>
            <a:r>
              <a:rPr lang="en-US" dirty="0" smtClean="0"/>
              <a:t> rainfall estimation from remnants of Tropical</a:t>
            </a:r>
            <a:r>
              <a:rPr lang="en-US" baseline="0" dirty="0" smtClean="0"/>
              <a:t> Storm Erin </a:t>
            </a:r>
            <a:r>
              <a:rPr lang="en-US" dirty="0" smtClean="0"/>
              <a:t>for the 24-hour period ending 12:00 UTC on 08/19.  Note that this is a mosaic of data from all WSR-88D radars covering</a:t>
            </a:r>
            <a:r>
              <a:rPr lang="en-US" baseline="0" dirty="0" smtClean="0"/>
              <a:t> this region.  Furthermore, radar rainfall estimates have been adjusted by applying a bias factor from rain gauge data.  </a:t>
            </a:r>
            <a:endParaRPr lang="en-US" dirty="0"/>
          </a:p>
        </p:txBody>
      </p:sp>
      <p:sp>
        <p:nvSpPr>
          <p:cNvPr id="4" name="Slide Number Placeholder 3"/>
          <p:cNvSpPr>
            <a:spLocks noGrp="1"/>
          </p:cNvSpPr>
          <p:nvPr>
            <p:ph type="sldNum" sz="quarter" idx="10"/>
          </p:nvPr>
        </p:nvSpPr>
        <p:spPr/>
        <p:txBody>
          <a:bodyPr/>
          <a:lstStyle/>
          <a:p>
            <a:fld id="{400CA0FD-25F8-49A1-9F28-8E20BC522C0D}" type="slidenum">
              <a:rPr lang="en-US" smtClean="0"/>
              <a:t>7</a:t>
            </a:fld>
            <a:endParaRPr lang="en-US"/>
          </a:p>
        </p:txBody>
      </p:sp>
    </p:spTree>
    <p:extLst>
      <p:ext uri="{BB962C8B-B14F-4D97-AF65-F5344CB8AC3E}">
        <p14:creationId xmlns:p14="http://schemas.microsoft.com/office/powerpoint/2010/main" val="16181055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the</a:t>
            </a:r>
            <a:r>
              <a:rPr lang="en-US" baseline="0" dirty="0" smtClean="0"/>
              <a:t> primary inputs for the National Mosaic &amp; Multi-Sensor Quantitative Precipitation Estimate (NMQ) version 2 (Q2) developed by the National Severe Storms Laboratory.</a:t>
            </a:r>
            <a:endParaRPr lang="en-US" dirty="0"/>
          </a:p>
        </p:txBody>
      </p:sp>
      <p:sp>
        <p:nvSpPr>
          <p:cNvPr id="4" name="Slide Number Placeholder 3"/>
          <p:cNvSpPr>
            <a:spLocks noGrp="1"/>
          </p:cNvSpPr>
          <p:nvPr>
            <p:ph type="sldNum" sz="quarter" idx="10"/>
          </p:nvPr>
        </p:nvSpPr>
        <p:spPr/>
        <p:txBody>
          <a:bodyPr/>
          <a:lstStyle/>
          <a:p>
            <a:fld id="{400CA0FD-25F8-49A1-9F28-8E20BC522C0D}" type="slidenum">
              <a:rPr lang="en-US" smtClean="0"/>
              <a:t>8</a:t>
            </a:fld>
            <a:endParaRPr lang="en-US"/>
          </a:p>
        </p:txBody>
      </p:sp>
    </p:spTree>
    <p:extLst>
      <p:ext uri="{BB962C8B-B14F-4D97-AF65-F5344CB8AC3E}">
        <p14:creationId xmlns:p14="http://schemas.microsoft.com/office/powerpoint/2010/main" val="711535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“nose” in the vertical profile of reflectivity comes from the melting layer, a</a:t>
            </a:r>
            <a:r>
              <a:rPr lang="en-US" baseline="0" dirty="0" smtClean="0"/>
              <a:t> layer of enhanced reflectivity due to water-coated snow flakes as the snow is melting.</a:t>
            </a:r>
            <a:endParaRPr lang="en-US" dirty="0"/>
          </a:p>
        </p:txBody>
      </p:sp>
      <p:sp>
        <p:nvSpPr>
          <p:cNvPr id="4" name="Slide Number Placeholder 3"/>
          <p:cNvSpPr>
            <a:spLocks noGrp="1"/>
          </p:cNvSpPr>
          <p:nvPr>
            <p:ph type="sldNum" sz="quarter" idx="10"/>
          </p:nvPr>
        </p:nvSpPr>
        <p:spPr/>
        <p:txBody>
          <a:bodyPr/>
          <a:lstStyle/>
          <a:p>
            <a:fld id="{400CA0FD-25F8-49A1-9F28-8E20BC522C0D}" type="slidenum">
              <a:rPr lang="en-US" smtClean="0"/>
              <a:t>9</a:t>
            </a:fld>
            <a:endParaRPr lang="en-US"/>
          </a:p>
        </p:txBody>
      </p:sp>
    </p:spTree>
    <p:extLst>
      <p:ext uri="{BB962C8B-B14F-4D97-AF65-F5344CB8AC3E}">
        <p14:creationId xmlns:p14="http://schemas.microsoft.com/office/powerpoint/2010/main" val="16895385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a summary of the precipitation types identified by Q2 and the final adjustments made when producing Q2 precipitation estimates.</a:t>
            </a:r>
            <a:endParaRPr lang="en-US" dirty="0"/>
          </a:p>
        </p:txBody>
      </p:sp>
      <p:sp>
        <p:nvSpPr>
          <p:cNvPr id="4" name="Slide Number Placeholder 3"/>
          <p:cNvSpPr>
            <a:spLocks noGrp="1"/>
          </p:cNvSpPr>
          <p:nvPr>
            <p:ph type="sldNum" sz="quarter" idx="10"/>
          </p:nvPr>
        </p:nvSpPr>
        <p:spPr/>
        <p:txBody>
          <a:bodyPr/>
          <a:lstStyle/>
          <a:p>
            <a:fld id="{400CA0FD-25F8-49A1-9F28-8E20BC522C0D}" type="slidenum">
              <a:rPr lang="en-US" smtClean="0"/>
              <a:t>10</a:t>
            </a:fld>
            <a:endParaRPr lang="en-US"/>
          </a:p>
        </p:txBody>
      </p:sp>
    </p:spTree>
    <p:extLst>
      <p:ext uri="{BB962C8B-B14F-4D97-AF65-F5344CB8AC3E}">
        <p14:creationId xmlns:p14="http://schemas.microsoft.com/office/powerpoint/2010/main" val="1811828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59CC22-D883-425E-9B31-87EB8CC5767D}" type="datetime1">
              <a:rPr lang="en-US" smtClean="0"/>
              <a:t>2/23/2011</a:t>
            </a:fld>
            <a:endParaRPr lang="en-US"/>
          </a:p>
        </p:txBody>
      </p:sp>
      <p:sp>
        <p:nvSpPr>
          <p:cNvPr id="5" name="Footer Placeholder 4"/>
          <p:cNvSpPr>
            <a:spLocks noGrp="1"/>
          </p:cNvSpPr>
          <p:nvPr>
            <p:ph type="ftr" sz="quarter" idx="11"/>
          </p:nvPr>
        </p:nvSpPr>
        <p:spPr/>
        <p:txBody>
          <a:bodyPr/>
          <a:lstStyle/>
          <a:p>
            <a:r>
              <a:rPr lang="en-US" smtClean="0"/>
              <a:t>65th Interdepartmental Hurricane Conf.</a:t>
            </a:r>
            <a:endParaRPr lang="en-US"/>
          </a:p>
        </p:txBody>
      </p:sp>
      <p:sp>
        <p:nvSpPr>
          <p:cNvPr id="6" name="Slide Number Placeholder 5"/>
          <p:cNvSpPr>
            <a:spLocks noGrp="1"/>
          </p:cNvSpPr>
          <p:nvPr>
            <p:ph type="sldNum" sz="quarter" idx="12"/>
          </p:nvPr>
        </p:nvSpPr>
        <p:spPr/>
        <p:txBody>
          <a:bodyPr/>
          <a:lstStyle/>
          <a:p>
            <a:fld id="{63ACCE4E-F2A9-4551-BC20-E0F2CFF49661}" type="slidenum">
              <a:rPr lang="en-US" smtClean="0"/>
              <a:t>‹#›</a:t>
            </a:fld>
            <a:endParaRPr lang="en-US"/>
          </a:p>
        </p:txBody>
      </p:sp>
    </p:spTree>
    <p:extLst>
      <p:ext uri="{BB962C8B-B14F-4D97-AF65-F5344CB8AC3E}">
        <p14:creationId xmlns:p14="http://schemas.microsoft.com/office/powerpoint/2010/main" val="476138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173E3F-4219-4197-9B52-F09A3427A91D}" type="datetime1">
              <a:rPr lang="en-US" smtClean="0"/>
              <a:t>2/23/2011</a:t>
            </a:fld>
            <a:endParaRPr lang="en-US"/>
          </a:p>
        </p:txBody>
      </p:sp>
      <p:sp>
        <p:nvSpPr>
          <p:cNvPr id="5" name="Footer Placeholder 4"/>
          <p:cNvSpPr>
            <a:spLocks noGrp="1"/>
          </p:cNvSpPr>
          <p:nvPr>
            <p:ph type="ftr" sz="quarter" idx="11"/>
          </p:nvPr>
        </p:nvSpPr>
        <p:spPr/>
        <p:txBody>
          <a:bodyPr/>
          <a:lstStyle/>
          <a:p>
            <a:r>
              <a:rPr lang="en-US" smtClean="0"/>
              <a:t>65th Interdepartmental Hurricane Conf.</a:t>
            </a:r>
            <a:endParaRPr lang="en-US"/>
          </a:p>
        </p:txBody>
      </p:sp>
      <p:sp>
        <p:nvSpPr>
          <p:cNvPr id="6" name="Slide Number Placeholder 5"/>
          <p:cNvSpPr>
            <a:spLocks noGrp="1"/>
          </p:cNvSpPr>
          <p:nvPr>
            <p:ph type="sldNum" sz="quarter" idx="12"/>
          </p:nvPr>
        </p:nvSpPr>
        <p:spPr/>
        <p:txBody>
          <a:bodyPr/>
          <a:lstStyle/>
          <a:p>
            <a:fld id="{63ACCE4E-F2A9-4551-BC20-E0F2CFF49661}" type="slidenum">
              <a:rPr lang="en-US" smtClean="0"/>
              <a:t>‹#›</a:t>
            </a:fld>
            <a:endParaRPr lang="en-US"/>
          </a:p>
        </p:txBody>
      </p:sp>
    </p:spTree>
    <p:extLst>
      <p:ext uri="{BB962C8B-B14F-4D97-AF65-F5344CB8AC3E}">
        <p14:creationId xmlns:p14="http://schemas.microsoft.com/office/powerpoint/2010/main" val="2299834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2BE8F9-5015-4958-9747-5468788B1D37}" type="datetime1">
              <a:rPr lang="en-US" smtClean="0"/>
              <a:t>2/23/2011</a:t>
            </a:fld>
            <a:endParaRPr lang="en-US"/>
          </a:p>
        </p:txBody>
      </p:sp>
      <p:sp>
        <p:nvSpPr>
          <p:cNvPr id="5" name="Footer Placeholder 4"/>
          <p:cNvSpPr>
            <a:spLocks noGrp="1"/>
          </p:cNvSpPr>
          <p:nvPr>
            <p:ph type="ftr" sz="quarter" idx="11"/>
          </p:nvPr>
        </p:nvSpPr>
        <p:spPr/>
        <p:txBody>
          <a:bodyPr/>
          <a:lstStyle/>
          <a:p>
            <a:r>
              <a:rPr lang="en-US" smtClean="0"/>
              <a:t>65th Interdepartmental Hurricane Conf.</a:t>
            </a:r>
            <a:endParaRPr lang="en-US"/>
          </a:p>
        </p:txBody>
      </p:sp>
      <p:sp>
        <p:nvSpPr>
          <p:cNvPr id="6" name="Slide Number Placeholder 5"/>
          <p:cNvSpPr>
            <a:spLocks noGrp="1"/>
          </p:cNvSpPr>
          <p:nvPr>
            <p:ph type="sldNum" sz="quarter" idx="12"/>
          </p:nvPr>
        </p:nvSpPr>
        <p:spPr/>
        <p:txBody>
          <a:bodyPr/>
          <a:lstStyle/>
          <a:p>
            <a:fld id="{63ACCE4E-F2A9-4551-BC20-E0F2CFF49661}" type="slidenum">
              <a:rPr lang="en-US" smtClean="0"/>
              <a:t>‹#›</a:t>
            </a:fld>
            <a:endParaRPr lang="en-US"/>
          </a:p>
        </p:txBody>
      </p:sp>
    </p:spTree>
    <p:extLst>
      <p:ext uri="{BB962C8B-B14F-4D97-AF65-F5344CB8AC3E}">
        <p14:creationId xmlns:p14="http://schemas.microsoft.com/office/powerpoint/2010/main" val="14495551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fld id="{B677C5BB-8FF9-4713-AAE3-3B9A6B62009F}" type="datetime1">
              <a:rPr lang="en-US" smtClean="0"/>
              <a:t>2/23/2011</a:t>
            </a:fld>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r>
              <a:rPr lang="en-US" smtClean="0"/>
              <a:t>65th Interdepartmental Hurricane Conf.</a:t>
            </a:r>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D6F66445-ED5B-45B8-9347-F23EC7681225}" type="slidenum">
              <a:rPr lang="en-US"/>
              <a:pPr/>
              <a:t>‹#›</a:t>
            </a:fld>
            <a:endParaRPr lang="en-US"/>
          </a:p>
        </p:txBody>
      </p:sp>
    </p:spTree>
    <p:extLst>
      <p:ext uri="{BB962C8B-B14F-4D97-AF65-F5344CB8AC3E}">
        <p14:creationId xmlns:p14="http://schemas.microsoft.com/office/powerpoint/2010/main" val="992626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3BF258-8755-44A1-8805-09BDF7B883BA}" type="datetime1">
              <a:rPr lang="en-US" smtClean="0"/>
              <a:t>2/23/2011</a:t>
            </a:fld>
            <a:endParaRPr lang="en-US"/>
          </a:p>
        </p:txBody>
      </p:sp>
      <p:sp>
        <p:nvSpPr>
          <p:cNvPr id="5" name="Footer Placeholder 4"/>
          <p:cNvSpPr>
            <a:spLocks noGrp="1"/>
          </p:cNvSpPr>
          <p:nvPr>
            <p:ph type="ftr" sz="quarter" idx="11"/>
          </p:nvPr>
        </p:nvSpPr>
        <p:spPr/>
        <p:txBody>
          <a:bodyPr/>
          <a:lstStyle/>
          <a:p>
            <a:r>
              <a:rPr lang="en-US" smtClean="0"/>
              <a:t>65th Interdepartmental Hurricane Conf.</a:t>
            </a:r>
            <a:endParaRPr lang="en-US"/>
          </a:p>
        </p:txBody>
      </p:sp>
      <p:sp>
        <p:nvSpPr>
          <p:cNvPr id="6" name="Slide Number Placeholder 5"/>
          <p:cNvSpPr>
            <a:spLocks noGrp="1"/>
          </p:cNvSpPr>
          <p:nvPr>
            <p:ph type="sldNum" sz="quarter" idx="12"/>
          </p:nvPr>
        </p:nvSpPr>
        <p:spPr/>
        <p:txBody>
          <a:bodyPr/>
          <a:lstStyle/>
          <a:p>
            <a:fld id="{63ACCE4E-F2A9-4551-BC20-E0F2CFF49661}" type="slidenum">
              <a:rPr lang="en-US" smtClean="0"/>
              <a:t>‹#›</a:t>
            </a:fld>
            <a:endParaRPr lang="en-US"/>
          </a:p>
        </p:txBody>
      </p:sp>
    </p:spTree>
    <p:extLst>
      <p:ext uri="{BB962C8B-B14F-4D97-AF65-F5344CB8AC3E}">
        <p14:creationId xmlns:p14="http://schemas.microsoft.com/office/powerpoint/2010/main" val="1157458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EF47A2B-2EF1-4482-B5BE-1718F3A26C18}" type="datetime1">
              <a:rPr lang="en-US" smtClean="0"/>
              <a:t>2/23/2011</a:t>
            </a:fld>
            <a:endParaRPr lang="en-US"/>
          </a:p>
        </p:txBody>
      </p:sp>
      <p:sp>
        <p:nvSpPr>
          <p:cNvPr id="5" name="Footer Placeholder 4"/>
          <p:cNvSpPr>
            <a:spLocks noGrp="1"/>
          </p:cNvSpPr>
          <p:nvPr>
            <p:ph type="ftr" sz="quarter" idx="11"/>
          </p:nvPr>
        </p:nvSpPr>
        <p:spPr/>
        <p:txBody>
          <a:bodyPr/>
          <a:lstStyle/>
          <a:p>
            <a:r>
              <a:rPr lang="en-US" smtClean="0"/>
              <a:t>65th Interdepartmental Hurricane Conf.</a:t>
            </a:r>
            <a:endParaRPr lang="en-US"/>
          </a:p>
        </p:txBody>
      </p:sp>
      <p:sp>
        <p:nvSpPr>
          <p:cNvPr id="6" name="Slide Number Placeholder 5"/>
          <p:cNvSpPr>
            <a:spLocks noGrp="1"/>
          </p:cNvSpPr>
          <p:nvPr>
            <p:ph type="sldNum" sz="quarter" idx="12"/>
          </p:nvPr>
        </p:nvSpPr>
        <p:spPr/>
        <p:txBody>
          <a:bodyPr/>
          <a:lstStyle/>
          <a:p>
            <a:fld id="{63ACCE4E-F2A9-4551-BC20-E0F2CFF49661}" type="slidenum">
              <a:rPr lang="en-US" smtClean="0"/>
              <a:t>‹#›</a:t>
            </a:fld>
            <a:endParaRPr lang="en-US"/>
          </a:p>
        </p:txBody>
      </p:sp>
    </p:spTree>
    <p:extLst>
      <p:ext uri="{BB962C8B-B14F-4D97-AF65-F5344CB8AC3E}">
        <p14:creationId xmlns:p14="http://schemas.microsoft.com/office/powerpoint/2010/main" val="2261101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CA2E71B-A3E4-4FB5-B6C9-435BCE05AC30}" type="datetime1">
              <a:rPr lang="en-US" smtClean="0"/>
              <a:t>2/23/2011</a:t>
            </a:fld>
            <a:endParaRPr lang="en-US"/>
          </a:p>
        </p:txBody>
      </p:sp>
      <p:sp>
        <p:nvSpPr>
          <p:cNvPr id="6" name="Footer Placeholder 5"/>
          <p:cNvSpPr>
            <a:spLocks noGrp="1"/>
          </p:cNvSpPr>
          <p:nvPr>
            <p:ph type="ftr" sz="quarter" idx="11"/>
          </p:nvPr>
        </p:nvSpPr>
        <p:spPr/>
        <p:txBody>
          <a:bodyPr/>
          <a:lstStyle/>
          <a:p>
            <a:r>
              <a:rPr lang="en-US" smtClean="0"/>
              <a:t>65th Interdepartmental Hurricane Conf.</a:t>
            </a:r>
            <a:endParaRPr lang="en-US"/>
          </a:p>
        </p:txBody>
      </p:sp>
      <p:sp>
        <p:nvSpPr>
          <p:cNvPr id="7" name="Slide Number Placeholder 6"/>
          <p:cNvSpPr>
            <a:spLocks noGrp="1"/>
          </p:cNvSpPr>
          <p:nvPr>
            <p:ph type="sldNum" sz="quarter" idx="12"/>
          </p:nvPr>
        </p:nvSpPr>
        <p:spPr/>
        <p:txBody>
          <a:bodyPr/>
          <a:lstStyle/>
          <a:p>
            <a:fld id="{63ACCE4E-F2A9-4551-BC20-E0F2CFF49661}" type="slidenum">
              <a:rPr lang="en-US" smtClean="0"/>
              <a:t>‹#›</a:t>
            </a:fld>
            <a:endParaRPr lang="en-US"/>
          </a:p>
        </p:txBody>
      </p:sp>
    </p:spTree>
    <p:extLst>
      <p:ext uri="{BB962C8B-B14F-4D97-AF65-F5344CB8AC3E}">
        <p14:creationId xmlns:p14="http://schemas.microsoft.com/office/powerpoint/2010/main" val="349499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8889378-2C11-4BD1-989A-1751F47F620C}" type="datetime1">
              <a:rPr lang="en-US" smtClean="0"/>
              <a:t>2/23/2011</a:t>
            </a:fld>
            <a:endParaRPr lang="en-US"/>
          </a:p>
        </p:txBody>
      </p:sp>
      <p:sp>
        <p:nvSpPr>
          <p:cNvPr id="8" name="Footer Placeholder 7"/>
          <p:cNvSpPr>
            <a:spLocks noGrp="1"/>
          </p:cNvSpPr>
          <p:nvPr>
            <p:ph type="ftr" sz="quarter" idx="11"/>
          </p:nvPr>
        </p:nvSpPr>
        <p:spPr/>
        <p:txBody>
          <a:bodyPr/>
          <a:lstStyle/>
          <a:p>
            <a:r>
              <a:rPr lang="en-US" smtClean="0"/>
              <a:t>65th Interdepartmental Hurricane Conf.</a:t>
            </a:r>
            <a:endParaRPr lang="en-US"/>
          </a:p>
        </p:txBody>
      </p:sp>
      <p:sp>
        <p:nvSpPr>
          <p:cNvPr id="9" name="Slide Number Placeholder 8"/>
          <p:cNvSpPr>
            <a:spLocks noGrp="1"/>
          </p:cNvSpPr>
          <p:nvPr>
            <p:ph type="sldNum" sz="quarter" idx="12"/>
          </p:nvPr>
        </p:nvSpPr>
        <p:spPr/>
        <p:txBody>
          <a:bodyPr/>
          <a:lstStyle/>
          <a:p>
            <a:fld id="{63ACCE4E-F2A9-4551-BC20-E0F2CFF49661}" type="slidenum">
              <a:rPr lang="en-US" smtClean="0"/>
              <a:t>‹#›</a:t>
            </a:fld>
            <a:endParaRPr lang="en-US"/>
          </a:p>
        </p:txBody>
      </p:sp>
    </p:spTree>
    <p:extLst>
      <p:ext uri="{BB962C8B-B14F-4D97-AF65-F5344CB8AC3E}">
        <p14:creationId xmlns:p14="http://schemas.microsoft.com/office/powerpoint/2010/main" val="2764505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D76B1B5-89F8-4A47-8D5F-139275AB9AFF}" type="datetime1">
              <a:rPr lang="en-US" smtClean="0"/>
              <a:t>2/23/2011</a:t>
            </a:fld>
            <a:endParaRPr lang="en-US"/>
          </a:p>
        </p:txBody>
      </p:sp>
      <p:sp>
        <p:nvSpPr>
          <p:cNvPr id="4" name="Footer Placeholder 3"/>
          <p:cNvSpPr>
            <a:spLocks noGrp="1"/>
          </p:cNvSpPr>
          <p:nvPr>
            <p:ph type="ftr" sz="quarter" idx="11"/>
          </p:nvPr>
        </p:nvSpPr>
        <p:spPr/>
        <p:txBody>
          <a:bodyPr/>
          <a:lstStyle/>
          <a:p>
            <a:r>
              <a:rPr lang="en-US" smtClean="0"/>
              <a:t>65th Interdepartmental Hurricane Conf.</a:t>
            </a:r>
            <a:endParaRPr lang="en-US"/>
          </a:p>
        </p:txBody>
      </p:sp>
      <p:sp>
        <p:nvSpPr>
          <p:cNvPr id="5" name="Slide Number Placeholder 4"/>
          <p:cNvSpPr>
            <a:spLocks noGrp="1"/>
          </p:cNvSpPr>
          <p:nvPr>
            <p:ph type="sldNum" sz="quarter" idx="12"/>
          </p:nvPr>
        </p:nvSpPr>
        <p:spPr/>
        <p:txBody>
          <a:bodyPr/>
          <a:lstStyle/>
          <a:p>
            <a:fld id="{63ACCE4E-F2A9-4551-BC20-E0F2CFF49661}" type="slidenum">
              <a:rPr lang="en-US" smtClean="0"/>
              <a:t>‹#›</a:t>
            </a:fld>
            <a:endParaRPr lang="en-US"/>
          </a:p>
        </p:txBody>
      </p:sp>
    </p:spTree>
    <p:extLst>
      <p:ext uri="{BB962C8B-B14F-4D97-AF65-F5344CB8AC3E}">
        <p14:creationId xmlns:p14="http://schemas.microsoft.com/office/powerpoint/2010/main" val="994400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383EF0-D6DF-47C1-B9B2-28D0177E7519}" type="datetime1">
              <a:rPr lang="en-US" smtClean="0"/>
              <a:t>2/23/2011</a:t>
            </a:fld>
            <a:endParaRPr lang="en-US"/>
          </a:p>
        </p:txBody>
      </p:sp>
      <p:sp>
        <p:nvSpPr>
          <p:cNvPr id="3" name="Footer Placeholder 2"/>
          <p:cNvSpPr>
            <a:spLocks noGrp="1"/>
          </p:cNvSpPr>
          <p:nvPr>
            <p:ph type="ftr" sz="quarter" idx="11"/>
          </p:nvPr>
        </p:nvSpPr>
        <p:spPr/>
        <p:txBody>
          <a:bodyPr/>
          <a:lstStyle/>
          <a:p>
            <a:r>
              <a:rPr lang="en-US" smtClean="0"/>
              <a:t>65th Interdepartmental Hurricane Conf.</a:t>
            </a:r>
            <a:endParaRPr lang="en-US"/>
          </a:p>
        </p:txBody>
      </p:sp>
      <p:sp>
        <p:nvSpPr>
          <p:cNvPr id="4" name="Slide Number Placeholder 3"/>
          <p:cNvSpPr>
            <a:spLocks noGrp="1"/>
          </p:cNvSpPr>
          <p:nvPr>
            <p:ph type="sldNum" sz="quarter" idx="12"/>
          </p:nvPr>
        </p:nvSpPr>
        <p:spPr/>
        <p:txBody>
          <a:bodyPr/>
          <a:lstStyle/>
          <a:p>
            <a:fld id="{63ACCE4E-F2A9-4551-BC20-E0F2CFF49661}" type="slidenum">
              <a:rPr lang="en-US" smtClean="0"/>
              <a:t>‹#›</a:t>
            </a:fld>
            <a:endParaRPr lang="en-US"/>
          </a:p>
        </p:txBody>
      </p:sp>
    </p:spTree>
    <p:extLst>
      <p:ext uri="{BB962C8B-B14F-4D97-AF65-F5344CB8AC3E}">
        <p14:creationId xmlns:p14="http://schemas.microsoft.com/office/powerpoint/2010/main" val="1363642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1BB557-9108-4621-89EE-7369CB083D8A}" type="datetime1">
              <a:rPr lang="en-US" smtClean="0"/>
              <a:t>2/23/2011</a:t>
            </a:fld>
            <a:endParaRPr lang="en-US"/>
          </a:p>
        </p:txBody>
      </p:sp>
      <p:sp>
        <p:nvSpPr>
          <p:cNvPr id="6" name="Footer Placeholder 5"/>
          <p:cNvSpPr>
            <a:spLocks noGrp="1"/>
          </p:cNvSpPr>
          <p:nvPr>
            <p:ph type="ftr" sz="quarter" idx="11"/>
          </p:nvPr>
        </p:nvSpPr>
        <p:spPr/>
        <p:txBody>
          <a:bodyPr/>
          <a:lstStyle/>
          <a:p>
            <a:r>
              <a:rPr lang="en-US" smtClean="0"/>
              <a:t>65th Interdepartmental Hurricane Conf.</a:t>
            </a:r>
            <a:endParaRPr lang="en-US"/>
          </a:p>
        </p:txBody>
      </p:sp>
      <p:sp>
        <p:nvSpPr>
          <p:cNvPr id="7" name="Slide Number Placeholder 6"/>
          <p:cNvSpPr>
            <a:spLocks noGrp="1"/>
          </p:cNvSpPr>
          <p:nvPr>
            <p:ph type="sldNum" sz="quarter" idx="12"/>
          </p:nvPr>
        </p:nvSpPr>
        <p:spPr/>
        <p:txBody>
          <a:bodyPr/>
          <a:lstStyle/>
          <a:p>
            <a:fld id="{63ACCE4E-F2A9-4551-BC20-E0F2CFF49661}" type="slidenum">
              <a:rPr lang="en-US" smtClean="0"/>
              <a:t>‹#›</a:t>
            </a:fld>
            <a:endParaRPr lang="en-US"/>
          </a:p>
        </p:txBody>
      </p:sp>
    </p:spTree>
    <p:extLst>
      <p:ext uri="{BB962C8B-B14F-4D97-AF65-F5344CB8AC3E}">
        <p14:creationId xmlns:p14="http://schemas.microsoft.com/office/powerpoint/2010/main" val="3240678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6062A5-ACC1-4F03-8D1F-6F52BFA18B31}" type="datetime1">
              <a:rPr lang="en-US" smtClean="0"/>
              <a:t>2/23/2011</a:t>
            </a:fld>
            <a:endParaRPr lang="en-US"/>
          </a:p>
        </p:txBody>
      </p:sp>
      <p:sp>
        <p:nvSpPr>
          <p:cNvPr id="6" name="Footer Placeholder 5"/>
          <p:cNvSpPr>
            <a:spLocks noGrp="1"/>
          </p:cNvSpPr>
          <p:nvPr>
            <p:ph type="ftr" sz="quarter" idx="11"/>
          </p:nvPr>
        </p:nvSpPr>
        <p:spPr/>
        <p:txBody>
          <a:bodyPr/>
          <a:lstStyle/>
          <a:p>
            <a:r>
              <a:rPr lang="en-US" smtClean="0"/>
              <a:t>65th Interdepartmental Hurricane Conf.</a:t>
            </a:r>
            <a:endParaRPr lang="en-US"/>
          </a:p>
        </p:txBody>
      </p:sp>
      <p:sp>
        <p:nvSpPr>
          <p:cNvPr id="7" name="Slide Number Placeholder 6"/>
          <p:cNvSpPr>
            <a:spLocks noGrp="1"/>
          </p:cNvSpPr>
          <p:nvPr>
            <p:ph type="sldNum" sz="quarter" idx="12"/>
          </p:nvPr>
        </p:nvSpPr>
        <p:spPr/>
        <p:txBody>
          <a:bodyPr/>
          <a:lstStyle/>
          <a:p>
            <a:fld id="{63ACCE4E-F2A9-4551-BC20-E0F2CFF49661}" type="slidenum">
              <a:rPr lang="en-US" smtClean="0"/>
              <a:t>‹#›</a:t>
            </a:fld>
            <a:endParaRPr lang="en-US"/>
          </a:p>
        </p:txBody>
      </p:sp>
    </p:spTree>
    <p:extLst>
      <p:ext uri="{BB962C8B-B14F-4D97-AF65-F5344CB8AC3E}">
        <p14:creationId xmlns:p14="http://schemas.microsoft.com/office/powerpoint/2010/main" val="1564464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493405-EEE5-4AE4-8E26-5D1E654D101E}" type="datetime1">
              <a:rPr lang="en-US" smtClean="0"/>
              <a:t>2/23/2011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65th Interdepartmental Hurricane Conf.</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ACCE4E-F2A9-4551-BC20-E0F2CFF49661}" type="slidenum">
              <a:rPr lang="en-US" smtClean="0"/>
              <a:t>‹#›</a:t>
            </a:fld>
            <a:endParaRPr lang="en-US"/>
          </a:p>
        </p:txBody>
      </p:sp>
    </p:spTree>
    <p:extLst>
      <p:ext uri="{BB962C8B-B14F-4D97-AF65-F5344CB8AC3E}">
        <p14:creationId xmlns:p14="http://schemas.microsoft.com/office/powerpoint/2010/main" val="15226289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wmf"/><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image" Target="../media/image12.tif"/><Relationship Id="rId7" Type="http://schemas.openxmlformats.org/officeDocument/2006/relationships/customXml" Target="../ink/ink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7.emf"/><Relationship Id="rId5" Type="http://schemas.openxmlformats.org/officeDocument/2006/relationships/customXml" Target="../ink/ink1.xml"/><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hyperlink" Target="http://www.nssl.noaa.gov/projects/q2/tutorial/q2.php"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8.gif"/></Relationships>
</file>

<file path=ppt/slides/_rels/slide1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jpeg"/><Relationship Id="rId7"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5.wmf"/><Relationship Id="rId4"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nssl.noaa.gov/projects/q2/tutorial/Zhang-vpr-2008.pdf" TargetMode="External"/><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743200"/>
            <a:ext cx="7772400" cy="1470025"/>
          </a:xfrm>
        </p:spPr>
        <p:txBody>
          <a:bodyPr/>
          <a:lstStyle/>
          <a:p>
            <a:r>
              <a:rPr lang="en-US" dirty="0" smtClean="0"/>
              <a:t>New Tools for Tropical Cyclone Radar Rainfall Estimation</a:t>
            </a:r>
            <a:endParaRPr lang="en-US" dirty="0"/>
          </a:p>
        </p:txBody>
      </p:sp>
      <p:sp>
        <p:nvSpPr>
          <p:cNvPr id="3" name="Subtitle 2"/>
          <p:cNvSpPr>
            <a:spLocks noGrp="1"/>
          </p:cNvSpPr>
          <p:nvPr>
            <p:ph type="subTitle" idx="1"/>
          </p:nvPr>
        </p:nvSpPr>
        <p:spPr>
          <a:xfrm>
            <a:off x="1407886" y="4419600"/>
            <a:ext cx="6400800" cy="1752600"/>
          </a:xfrm>
        </p:spPr>
        <p:txBody>
          <a:bodyPr/>
          <a:lstStyle/>
          <a:p>
            <a:r>
              <a:rPr lang="en-US" i="1" dirty="0" smtClean="0"/>
              <a:t>Dan Berkowitz</a:t>
            </a:r>
            <a:br>
              <a:rPr lang="en-US" i="1" dirty="0" smtClean="0"/>
            </a:br>
            <a:r>
              <a:rPr lang="en-US" i="1" dirty="0" smtClean="0"/>
              <a:t>Radar Operations Center</a:t>
            </a:r>
            <a:br>
              <a:rPr lang="en-US" i="1" dirty="0" smtClean="0"/>
            </a:br>
            <a:r>
              <a:rPr lang="en-US" i="1" dirty="0" smtClean="0"/>
              <a:t>Norman, Oklahoma</a:t>
            </a:r>
            <a:endParaRPr lang="en-US" i="1" dirty="0"/>
          </a:p>
        </p:txBody>
      </p:sp>
      <p:sp>
        <p:nvSpPr>
          <p:cNvPr id="4" name="Footer Placeholder 3"/>
          <p:cNvSpPr>
            <a:spLocks noGrp="1"/>
          </p:cNvSpPr>
          <p:nvPr>
            <p:ph type="ftr" sz="quarter" idx="11"/>
          </p:nvPr>
        </p:nvSpPr>
        <p:spPr/>
        <p:txBody>
          <a:bodyPr/>
          <a:lstStyle/>
          <a:p>
            <a:r>
              <a:rPr lang="en-US" dirty="0" smtClean="0"/>
              <a:t>65th Interdepartmental Hurricane Conf.</a:t>
            </a:r>
            <a:endParaRPr lang="en-US" dirty="0"/>
          </a:p>
        </p:txBody>
      </p:sp>
      <p:sp>
        <p:nvSpPr>
          <p:cNvPr id="5" name="Slide Number Placeholder 4"/>
          <p:cNvSpPr>
            <a:spLocks noGrp="1"/>
          </p:cNvSpPr>
          <p:nvPr>
            <p:ph type="sldNum" sz="quarter" idx="12"/>
          </p:nvPr>
        </p:nvSpPr>
        <p:spPr/>
        <p:txBody>
          <a:bodyPr/>
          <a:lstStyle/>
          <a:p>
            <a:fld id="{63ACCE4E-F2A9-4551-BC20-E0F2CFF49661}" type="slidenum">
              <a:rPr lang="en-US" smtClean="0"/>
              <a:t>1</a:t>
            </a:fld>
            <a:endParaRPr lang="en-US" dirty="0"/>
          </a:p>
        </p:txBody>
      </p:sp>
      <p:pic>
        <p:nvPicPr>
          <p:cNvPr id="6" name="Picture 9" descr="afw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5343" y="1295400"/>
            <a:ext cx="1471613" cy="15430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docclrb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44675" y="609600"/>
            <a:ext cx="1889125" cy="187801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57600" y="661988"/>
            <a:ext cx="1733550" cy="172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descr="NOAACLBK"/>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59400" y="533400"/>
            <a:ext cx="1955800" cy="19558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faa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10400" y="1334407"/>
            <a:ext cx="1524000" cy="1509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11650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NSSL’s Q2 </a:t>
            </a:r>
            <a:r>
              <a:rPr lang="en-US" sz="3600" dirty="0" smtClean="0"/>
              <a:t>(continued)</a:t>
            </a:r>
            <a:endParaRPr lang="en-US" sz="3600" dirty="0"/>
          </a:p>
        </p:txBody>
      </p:sp>
      <p:sp>
        <p:nvSpPr>
          <p:cNvPr id="3" name="Content Placeholder 2"/>
          <p:cNvSpPr>
            <a:spLocks noGrp="1"/>
          </p:cNvSpPr>
          <p:nvPr>
            <p:ph idx="1"/>
          </p:nvPr>
        </p:nvSpPr>
        <p:spPr/>
        <p:txBody>
          <a:bodyPr>
            <a:normAutofit fontScale="92500" lnSpcReduction="20000"/>
          </a:bodyPr>
          <a:lstStyle/>
          <a:p>
            <a:pPr marL="0" indent="0">
              <a:buNone/>
            </a:pPr>
            <a:r>
              <a:rPr lang="en-US" u="sng" dirty="0" smtClean="0"/>
              <a:t>Precipitation Types:</a:t>
            </a:r>
          </a:p>
          <a:p>
            <a:r>
              <a:rPr lang="en-US" b="1" dirty="0" smtClean="0"/>
              <a:t>Convective</a:t>
            </a:r>
            <a:r>
              <a:rPr lang="en-US" dirty="0" smtClean="0"/>
              <a:t> rain (from VPR)</a:t>
            </a:r>
          </a:p>
          <a:p>
            <a:r>
              <a:rPr lang="en-US" b="1" dirty="0" smtClean="0"/>
              <a:t>Stratiform</a:t>
            </a:r>
            <a:r>
              <a:rPr lang="en-US" dirty="0" smtClean="0"/>
              <a:t> rain (from VPR)</a:t>
            </a:r>
          </a:p>
          <a:p>
            <a:r>
              <a:rPr lang="en-US" b="1" dirty="0" smtClean="0"/>
              <a:t>Tropical</a:t>
            </a:r>
            <a:r>
              <a:rPr lang="en-US" dirty="0" smtClean="0"/>
              <a:t> rain (from VPR)</a:t>
            </a:r>
          </a:p>
          <a:p>
            <a:r>
              <a:rPr lang="en-US" b="1" dirty="0" smtClean="0"/>
              <a:t>Hail</a:t>
            </a:r>
            <a:r>
              <a:rPr lang="en-US" dirty="0" smtClean="0"/>
              <a:t> (from environmental data)</a:t>
            </a:r>
          </a:p>
          <a:p>
            <a:r>
              <a:rPr lang="en-US" b="1" dirty="0" smtClean="0"/>
              <a:t>Snow</a:t>
            </a:r>
            <a:r>
              <a:rPr lang="en-US" dirty="0" smtClean="0"/>
              <a:t> (from environmental data)</a:t>
            </a:r>
          </a:p>
          <a:p>
            <a:pPr marL="0" indent="0">
              <a:buNone/>
            </a:pPr>
            <a:r>
              <a:rPr lang="en-US" u="sng" dirty="0" smtClean="0"/>
              <a:t/>
            </a:r>
            <a:br>
              <a:rPr lang="en-US" u="sng" dirty="0" smtClean="0"/>
            </a:br>
            <a:r>
              <a:rPr lang="en-US" u="sng" dirty="0" smtClean="0"/>
              <a:t>Final </a:t>
            </a:r>
            <a:r>
              <a:rPr lang="en-US" u="sng" dirty="0"/>
              <a:t>Q2 Estimate Adjustments:</a:t>
            </a:r>
          </a:p>
          <a:p>
            <a:r>
              <a:rPr lang="en-US" dirty="0"/>
              <a:t>Quality Control </a:t>
            </a:r>
          </a:p>
          <a:p>
            <a:r>
              <a:rPr lang="en-US" dirty="0"/>
              <a:t>Rain Gauge </a:t>
            </a:r>
            <a:r>
              <a:rPr lang="en-US" dirty="0" smtClean="0"/>
              <a:t>Data</a:t>
            </a:r>
          </a:p>
        </p:txBody>
      </p:sp>
      <p:sp>
        <p:nvSpPr>
          <p:cNvPr id="4" name="Footer Placeholder 3"/>
          <p:cNvSpPr>
            <a:spLocks noGrp="1"/>
          </p:cNvSpPr>
          <p:nvPr>
            <p:ph type="ftr" sz="quarter" idx="11"/>
          </p:nvPr>
        </p:nvSpPr>
        <p:spPr/>
        <p:txBody>
          <a:bodyPr/>
          <a:lstStyle/>
          <a:p>
            <a:r>
              <a:rPr lang="en-US" smtClean="0"/>
              <a:t>65th Interdepartmental Hurricane Conf.</a:t>
            </a:r>
            <a:endParaRPr lang="en-US"/>
          </a:p>
        </p:txBody>
      </p:sp>
      <p:sp>
        <p:nvSpPr>
          <p:cNvPr id="5" name="Slide Number Placeholder 4"/>
          <p:cNvSpPr>
            <a:spLocks noGrp="1"/>
          </p:cNvSpPr>
          <p:nvPr>
            <p:ph type="sldNum" sz="quarter" idx="12"/>
          </p:nvPr>
        </p:nvSpPr>
        <p:spPr/>
        <p:txBody>
          <a:bodyPr/>
          <a:lstStyle/>
          <a:p>
            <a:fld id="{63ACCE4E-F2A9-4551-BC20-E0F2CFF49661}" type="slidenum">
              <a:rPr lang="en-US" smtClean="0"/>
              <a:t>10</a:t>
            </a:fld>
            <a:endParaRPr lang="en-US"/>
          </a:p>
        </p:txBody>
      </p:sp>
    </p:spTree>
    <p:extLst>
      <p:ext uri="{BB962C8B-B14F-4D97-AF65-F5344CB8AC3E}">
        <p14:creationId xmlns:p14="http://schemas.microsoft.com/office/powerpoint/2010/main" val="32773761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sz="3600" dirty="0"/>
              <a:t>Q2 Precipitation Types Identified by VPR</a:t>
            </a:r>
          </a:p>
        </p:txBody>
      </p:sp>
      <p:sp>
        <p:nvSpPr>
          <p:cNvPr id="4" name="Footer Placeholder 3"/>
          <p:cNvSpPr>
            <a:spLocks noGrp="1"/>
          </p:cNvSpPr>
          <p:nvPr>
            <p:ph type="ftr" sz="quarter" idx="11"/>
          </p:nvPr>
        </p:nvSpPr>
        <p:spPr/>
        <p:txBody>
          <a:bodyPr/>
          <a:lstStyle/>
          <a:p>
            <a:r>
              <a:rPr lang="en-US" smtClean="0"/>
              <a:t>65th Interdepartmental Hurricane Conf.</a:t>
            </a:r>
            <a:endParaRPr lang="en-US"/>
          </a:p>
        </p:txBody>
      </p:sp>
      <p:sp>
        <p:nvSpPr>
          <p:cNvPr id="5" name="Slide Number Placeholder 4"/>
          <p:cNvSpPr>
            <a:spLocks noGrp="1"/>
          </p:cNvSpPr>
          <p:nvPr>
            <p:ph type="sldNum" sz="quarter" idx="12"/>
          </p:nvPr>
        </p:nvSpPr>
        <p:spPr/>
        <p:txBody>
          <a:bodyPr/>
          <a:lstStyle/>
          <a:p>
            <a:fld id="{63ACCE4E-F2A9-4551-BC20-E0F2CFF49661}" type="slidenum">
              <a:rPr lang="en-US" smtClean="0"/>
              <a:t>11</a:t>
            </a:fld>
            <a:endParaRPr lang="en-US"/>
          </a:p>
        </p:txBody>
      </p:sp>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76399" y="1524000"/>
            <a:ext cx="6096000" cy="4873626"/>
          </a:xfrm>
        </p:spPr>
      </p:pic>
      <p:pic>
        <p:nvPicPr>
          <p:cNvPr id="6" name="Content Placeholder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9399" y="1828801"/>
            <a:ext cx="3810001" cy="3759612"/>
          </a:xfrm>
          <a:prstGeom prst="rect">
            <a:avLst/>
          </a:prstGeom>
        </p:spPr>
      </p:pic>
      <mc:AlternateContent xmlns:mc="http://schemas.openxmlformats.org/markup-compatibility/2006" xmlns:p14="http://schemas.microsoft.com/office/powerpoint/2010/main">
        <mc:Choice Requires="p14">
          <p:contentPart p14:bwMode="auto" r:id="rId5">
            <p14:nvContentPartPr>
              <p14:cNvPr id="3" name="Ink 2"/>
              <p14:cNvContentPartPr/>
              <p14:nvPr/>
            </p14:nvContentPartPr>
            <p14:xfrm>
              <a:off x="3821760" y="1907280"/>
              <a:ext cx="2307960" cy="3572280"/>
            </p14:xfrm>
          </p:contentPart>
        </mc:Choice>
        <mc:Fallback xmlns="">
          <p:pic>
            <p:nvPicPr>
              <p:cNvPr id="3" name="Ink 2"/>
              <p:cNvPicPr/>
              <p:nvPr/>
            </p:nvPicPr>
            <p:blipFill>
              <a:blip r:embed="rId6"/>
              <a:stretch>
                <a:fillRect/>
              </a:stretch>
            </p:blipFill>
            <p:spPr>
              <a:xfrm>
                <a:off x="3812400" y="1897920"/>
                <a:ext cx="2326680" cy="3591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Ink 6"/>
              <p14:cNvContentPartPr/>
              <p14:nvPr/>
            </p14:nvContentPartPr>
            <p14:xfrm>
              <a:off x="3414600" y="3264480"/>
              <a:ext cx="2036520" cy="2193480"/>
            </p14:xfrm>
          </p:contentPart>
        </mc:Choice>
        <mc:Fallback xmlns="">
          <p:pic>
            <p:nvPicPr>
              <p:cNvPr id="7" name="Ink 6"/>
              <p:cNvPicPr/>
              <p:nvPr/>
            </p:nvPicPr>
            <p:blipFill>
              <a:blip r:embed="rId8"/>
              <a:stretch>
                <a:fillRect/>
              </a:stretch>
            </p:blipFill>
            <p:spPr>
              <a:xfrm>
                <a:off x="3405240" y="3255120"/>
                <a:ext cx="2055240" cy="2212200"/>
              </a:xfrm>
              <a:prstGeom prst="rect">
                <a:avLst/>
              </a:prstGeom>
            </p:spPr>
          </p:pic>
        </mc:Fallback>
      </mc:AlternateContent>
      <p:cxnSp>
        <p:nvCxnSpPr>
          <p:cNvPr id="10" name="Straight Arrow Connector 9"/>
          <p:cNvCxnSpPr/>
          <p:nvPr/>
        </p:nvCxnSpPr>
        <p:spPr>
          <a:xfrm flipH="1">
            <a:off x="4114800" y="1752600"/>
            <a:ext cx="860940" cy="3810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975740" y="1524000"/>
            <a:ext cx="1425060" cy="383280"/>
          </a:xfrm>
          <a:prstGeom prst="rect">
            <a:avLst/>
          </a:prstGeom>
          <a:noFill/>
        </p:spPr>
        <p:txBody>
          <a:bodyPr wrap="square" rtlCol="0">
            <a:spAutoFit/>
          </a:bodyPr>
          <a:lstStyle/>
          <a:p>
            <a:r>
              <a:rPr lang="en-US" b="1" dirty="0" smtClean="0">
                <a:solidFill>
                  <a:srgbClr val="FF0000"/>
                </a:solidFill>
              </a:rPr>
              <a:t>Convective</a:t>
            </a:r>
            <a:endParaRPr lang="en-US" b="1" dirty="0">
              <a:solidFill>
                <a:srgbClr val="FF0000"/>
              </a:solidFill>
            </a:endParaRPr>
          </a:p>
        </p:txBody>
      </p:sp>
      <p:cxnSp>
        <p:nvCxnSpPr>
          <p:cNvPr id="17" name="Straight Arrow Connector 16"/>
          <p:cNvCxnSpPr/>
          <p:nvPr/>
        </p:nvCxnSpPr>
        <p:spPr>
          <a:xfrm flipH="1">
            <a:off x="5451120" y="4724400"/>
            <a:ext cx="416280" cy="152400"/>
          </a:xfrm>
          <a:prstGeom prst="straightConnector1">
            <a:avLst/>
          </a:prstGeom>
          <a:ln w="254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896429" y="4539734"/>
            <a:ext cx="1219200" cy="369332"/>
          </a:xfrm>
          <a:prstGeom prst="rect">
            <a:avLst/>
          </a:prstGeom>
          <a:noFill/>
        </p:spPr>
        <p:txBody>
          <a:bodyPr wrap="square" rtlCol="0">
            <a:spAutoFit/>
          </a:bodyPr>
          <a:lstStyle/>
          <a:p>
            <a:r>
              <a:rPr lang="en-US" b="1" dirty="0" smtClean="0">
                <a:solidFill>
                  <a:srgbClr val="00B0F0"/>
                </a:solidFill>
              </a:rPr>
              <a:t>Stratiform</a:t>
            </a:r>
            <a:endParaRPr lang="en-US" b="1" dirty="0">
              <a:solidFill>
                <a:srgbClr val="00B0F0"/>
              </a:solidFill>
            </a:endParaRPr>
          </a:p>
        </p:txBody>
      </p:sp>
      <p:cxnSp>
        <p:nvCxnSpPr>
          <p:cNvPr id="20" name="Straight Arrow Connector 19"/>
          <p:cNvCxnSpPr/>
          <p:nvPr/>
        </p:nvCxnSpPr>
        <p:spPr>
          <a:xfrm flipH="1">
            <a:off x="4545270" y="3264480"/>
            <a:ext cx="430470" cy="316920"/>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975740" y="2971800"/>
            <a:ext cx="1153980" cy="400110"/>
          </a:xfrm>
          <a:prstGeom prst="rect">
            <a:avLst/>
          </a:prstGeom>
          <a:noFill/>
        </p:spPr>
        <p:txBody>
          <a:bodyPr wrap="square" rtlCol="0">
            <a:spAutoFit/>
          </a:bodyPr>
          <a:lstStyle/>
          <a:p>
            <a:r>
              <a:rPr lang="en-US" sz="2000" b="1" dirty="0" smtClean="0">
                <a:solidFill>
                  <a:srgbClr val="00B050"/>
                </a:solidFill>
              </a:rPr>
              <a:t>Tropical</a:t>
            </a:r>
            <a:endParaRPr lang="en-US" sz="2000" b="1" dirty="0">
              <a:solidFill>
                <a:srgbClr val="00B050"/>
              </a:solidFill>
            </a:endParaRPr>
          </a:p>
        </p:txBody>
      </p:sp>
    </p:spTree>
    <p:extLst>
      <p:ext uri="{BB962C8B-B14F-4D97-AF65-F5344CB8AC3E}">
        <p14:creationId xmlns:p14="http://schemas.microsoft.com/office/powerpoint/2010/main" val="2372859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 presetClass="entr" presetSubtype="0" fill="hold" grpId="0" nodeType="afterEffect">
                                  <p:stCondLst>
                                    <p:cond delay="25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500"/>
                            </p:stCondLst>
                            <p:childTnLst>
                              <p:par>
                                <p:cTn id="17" presetID="1"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childTnLst>
                          </p:cTn>
                        </p:par>
                        <p:par>
                          <p:cTn id="24" fill="hold">
                            <p:stCondLst>
                              <p:cond delay="500"/>
                            </p:stCondLst>
                            <p:childTnLst>
                              <p:par>
                                <p:cTn id="25" presetID="1"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8" grpId="0"/>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5" name="Picture 5" descr="Fig18_z-r_relationships"/>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457200" y="279400"/>
            <a:ext cx="8229600" cy="62976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TextBox 4"/>
          <p:cNvSpPr txBox="1"/>
          <p:nvPr/>
        </p:nvSpPr>
        <p:spPr>
          <a:xfrm>
            <a:off x="2590800" y="791639"/>
            <a:ext cx="4876800" cy="276999"/>
          </a:xfrm>
          <a:prstGeom prst="rect">
            <a:avLst/>
          </a:prstGeom>
          <a:noFill/>
        </p:spPr>
        <p:txBody>
          <a:bodyPr wrap="square" rtlCol="0">
            <a:spAutoFit/>
          </a:bodyPr>
          <a:lstStyle/>
          <a:p>
            <a:r>
              <a:rPr lang="en-US" sz="1200" dirty="0" smtClean="0"/>
              <a:t>(Illustration from </a:t>
            </a:r>
            <a:r>
              <a:rPr lang="en-US" sz="1200" dirty="0">
                <a:hlinkClick r:id="rId4"/>
              </a:rPr>
              <a:t>http://</a:t>
            </a:r>
            <a:r>
              <a:rPr lang="en-US" sz="1200" dirty="0" smtClean="0">
                <a:hlinkClick r:id="rId4"/>
              </a:rPr>
              <a:t>www.nssl.noaa.gov/projects/q2/tutorial/q2.php</a:t>
            </a:r>
            <a:r>
              <a:rPr lang="en-US" sz="1200" dirty="0" smtClean="0"/>
              <a:t> )</a:t>
            </a:r>
            <a:endParaRPr lang="en-US" sz="1200" dirty="0"/>
          </a:p>
        </p:txBody>
      </p:sp>
      <p:sp>
        <p:nvSpPr>
          <p:cNvPr id="2" name="Footer Placeholder 1"/>
          <p:cNvSpPr>
            <a:spLocks noGrp="1"/>
          </p:cNvSpPr>
          <p:nvPr>
            <p:ph type="ftr" sz="quarter" idx="11"/>
          </p:nvPr>
        </p:nvSpPr>
        <p:spPr/>
        <p:txBody>
          <a:bodyPr/>
          <a:lstStyle/>
          <a:p>
            <a:r>
              <a:rPr lang="en-US" smtClean="0"/>
              <a:t>65th Interdepartmental Hurricane Conf.</a:t>
            </a:r>
            <a:endParaRPr lang="en-US"/>
          </a:p>
        </p:txBody>
      </p:sp>
      <p:sp>
        <p:nvSpPr>
          <p:cNvPr id="6" name="Slide Number Placeholder 5"/>
          <p:cNvSpPr>
            <a:spLocks noGrp="1"/>
          </p:cNvSpPr>
          <p:nvPr>
            <p:ph type="sldNum" sz="quarter" idx="12"/>
          </p:nvPr>
        </p:nvSpPr>
        <p:spPr/>
        <p:txBody>
          <a:bodyPr/>
          <a:lstStyle/>
          <a:p>
            <a:fld id="{D6F66445-ED5B-45B8-9347-F23EC7681225}" type="slidenum">
              <a:rPr lang="en-US" smtClean="0"/>
              <a:pPr/>
              <a:t>12</a:t>
            </a:fld>
            <a:endParaRPr lang="en-US" dirty="0"/>
          </a:p>
        </p:txBody>
      </p:sp>
    </p:spTree>
    <p:extLst>
      <p:ext uri="{BB962C8B-B14F-4D97-AF65-F5344CB8AC3E}">
        <p14:creationId xmlns:p14="http://schemas.microsoft.com/office/powerpoint/2010/main" val="26628634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24-hour Q2 Rainfall Estimates</a:t>
            </a:r>
            <a:endParaRPr lang="en-US" dirty="0"/>
          </a:p>
        </p:txBody>
      </p:sp>
      <p:sp>
        <p:nvSpPr>
          <p:cNvPr id="5" name="Footer Placeholder 4"/>
          <p:cNvSpPr>
            <a:spLocks noGrp="1"/>
          </p:cNvSpPr>
          <p:nvPr>
            <p:ph type="ftr" sz="quarter" idx="11"/>
          </p:nvPr>
        </p:nvSpPr>
        <p:spPr/>
        <p:txBody>
          <a:bodyPr/>
          <a:lstStyle/>
          <a:p>
            <a:r>
              <a:rPr lang="en-US" smtClean="0"/>
              <a:t>65th Interdepartmental Hurricane Conf.</a:t>
            </a:r>
            <a:endParaRPr lang="en-US"/>
          </a:p>
        </p:txBody>
      </p:sp>
      <p:sp>
        <p:nvSpPr>
          <p:cNvPr id="6" name="Slide Number Placeholder 5"/>
          <p:cNvSpPr>
            <a:spLocks noGrp="1"/>
          </p:cNvSpPr>
          <p:nvPr>
            <p:ph type="sldNum" sz="quarter" idx="12"/>
          </p:nvPr>
        </p:nvSpPr>
        <p:spPr/>
        <p:txBody>
          <a:bodyPr/>
          <a:lstStyle/>
          <a:p>
            <a:fld id="{63ACCE4E-F2A9-4551-BC20-E0F2CFF49661}" type="slidenum">
              <a:rPr lang="en-US" smtClean="0"/>
              <a:t>13</a:t>
            </a:fld>
            <a:endParaRPr lang="en-US"/>
          </a:p>
        </p:txBody>
      </p:sp>
      <p:sp>
        <p:nvSpPr>
          <p:cNvPr id="3" name="Oval 2"/>
          <p:cNvSpPr/>
          <p:nvPr/>
        </p:nvSpPr>
        <p:spPr>
          <a:xfrm>
            <a:off x="2514600" y="1600200"/>
            <a:ext cx="4648200" cy="4572000"/>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Content Placeholder 9"/>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21000" y="1600200"/>
            <a:ext cx="5702000" cy="4525963"/>
          </a:xfrm>
        </p:spPr>
      </p:pic>
      <p:pic>
        <p:nvPicPr>
          <p:cNvPr id="1026" name="Picture 2" descr="C:\Users\DBerkowitz\Documents\Dual Polarization\OK20100614-15FloodEvent\Q2_201006141400_1hrQPE_OKzoom.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1992210"/>
            <a:ext cx="3581400" cy="3554165"/>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6324600" y="1992208"/>
            <a:ext cx="1066800" cy="35541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752600" y="1992208"/>
            <a:ext cx="990600" cy="355416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64232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82762"/>
          </a:xfrm>
        </p:spPr>
        <p:txBody>
          <a:bodyPr>
            <a:normAutofit/>
          </a:bodyPr>
          <a:lstStyle/>
          <a:p>
            <a:r>
              <a:rPr lang="en-US" sz="3600" b="1" dirty="0" smtClean="0"/>
              <a:t>3. </a:t>
            </a:r>
            <a:r>
              <a:rPr lang="en-US" sz="3600" b="1" dirty="0">
                <a:solidFill>
                  <a:srgbClr val="00B050"/>
                </a:solidFill>
              </a:rPr>
              <a:t>Dual </a:t>
            </a:r>
            <a:r>
              <a:rPr lang="en-US" sz="3600" b="1" dirty="0" smtClean="0">
                <a:solidFill>
                  <a:srgbClr val="00B050"/>
                </a:solidFill>
              </a:rPr>
              <a:t>Polarization</a:t>
            </a:r>
            <a:endParaRPr lang="en-US" sz="3600" b="1" dirty="0">
              <a:solidFill>
                <a:srgbClr val="00B050"/>
              </a:solidFill>
            </a:endParaRPr>
          </a:p>
        </p:txBody>
      </p:sp>
      <p:pic>
        <p:nvPicPr>
          <p:cNvPr id="8" name="Content Placeholder 7"/>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724339" y="2590800"/>
            <a:ext cx="3489786" cy="2096295"/>
          </a:xfrm>
          <a:ln>
            <a:solidFill>
              <a:schemeClr val="accent1"/>
            </a:solidFill>
          </a:ln>
        </p:spPr>
      </p:pic>
      <p:pic>
        <p:nvPicPr>
          <p:cNvPr id="9" name="Content Placeholder 8"/>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876800" y="2590800"/>
            <a:ext cx="3489784" cy="2096294"/>
          </a:xfrm>
          <a:ln>
            <a:solidFill>
              <a:schemeClr val="accent1"/>
            </a:solidFill>
          </a:ln>
        </p:spPr>
      </p:pic>
      <p:sp>
        <p:nvSpPr>
          <p:cNvPr id="5" name="Footer Placeholder 4"/>
          <p:cNvSpPr>
            <a:spLocks noGrp="1"/>
          </p:cNvSpPr>
          <p:nvPr>
            <p:ph type="ftr" sz="quarter" idx="11"/>
          </p:nvPr>
        </p:nvSpPr>
        <p:spPr/>
        <p:txBody>
          <a:bodyPr/>
          <a:lstStyle/>
          <a:p>
            <a:r>
              <a:rPr lang="en-US" smtClean="0"/>
              <a:t>65th Interdepartmental Hurricane Conf.</a:t>
            </a:r>
            <a:endParaRPr lang="en-US"/>
          </a:p>
        </p:txBody>
      </p:sp>
      <p:sp>
        <p:nvSpPr>
          <p:cNvPr id="6" name="Slide Number Placeholder 5"/>
          <p:cNvSpPr>
            <a:spLocks noGrp="1"/>
          </p:cNvSpPr>
          <p:nvPr>
            <p:ph type="sldNum" sz="quarter" idx="12"/>
          </p:nvPr>
        </p:nvSpPr>
        <p:spPr/>
        <p:txBody>
          <a:bodyPr/>
          <a:lstStyle/>
          <a:p>
            <a:fld id="{63ACCE4E-F2A9-4551-BC20-E0F2CFF49661}" type="slidenum">
              <a:rPr lang="en-US" smtClean="0"/>
              <a:t>14</a:t>
            </a:fld>
            <a:endParaRPr lang="en-US"/>
          </a:p>
        </p:txBody>
      </p:sp>
    </p:spTree>
    <p:extLst>
      <p:ext uri="{BB962C8B-B14F-4D97-AF65-F5344CB8AC3E}">
        <p14:creationId xmlns:p14="http://schemas.microsoft.com/office/powerpoint/2010/main" val="11419022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5"/>
          <p:cNvSpPr>
            <a:spLocks noChangeArrowheads="1"/>
          </p:cNvSpPr>
          <p:nvPr/>
        </p:nvSpPr>
        <p:spPr bwMode="auto">
          <a:xfrm>
            <a:off x="762000" y="3429000"/>
            <a:ext cx="3502025" cy="2946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pic>
        <p:nvPicPr>
          <p:cNvPr id="19459" name="Picture 6" descr="dr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462338"/>
            <a:ext cx="1584325" cy="107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7" descr="dro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4513" y="3676650"/>
            <a:ext cx="401637"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Freeform 8"/>
          <p:cNvSpPr>
            <a:spLocks/>
          </p:cNvSpPr>
          <p:nvPr/>
        </p:nvSpPr>
        <p:spPr bwMode="auto">
          <a:xfrm>
            <a:off x="3106738" y="4297363"/>
            <a:ext cx="687387" cy="800100"/>
          </a:xfrm>
          <a:custGeom>
            <a:avLst/>
            <a:gdLst>
              <a:gd name="T0" fmla="*/ 360362 w 433"/>
              <a:gd name="T1" fmla="*/ 0 h 504"/>
              <a:gd name="T2" fmla="*/ 273050 w 433"/>
              <a:gd name="T3" fmla="*/ 30163 h 504"/>
              <a:gd name="T4" fmla="*/ 227012 w 433"/>
              <a:gd name="T5" fmla="*/ 46038 h 504"/>
              <a:gd name="T6" fmla="*/ 211137 w 433"/>
              <a:gd name="T7" fmla="*/ 93663 h 504"/>
              <a:gd name="T8" fmla="*/ 203200 w 433"/>
              <a:gd name="T9" fmla="*/ 139700 h 504"/>
              <a:gd name="T10" fmla="*/ 179387 w 433"/>
              <a:gd name="T11" fmla="*/ 147638 h 504"/>
              <a:gd name="T12" fmla="*/ 117475 w 433"/>
              <a:gd name="T13" fmla="*/ 241300 h 504"/>
              <a:gd name="T14" fmla="*/ 69850 w 433"/>
              <a:gd name="T15" fmla="*/ 265113 h 504"/>
              <a:gd name="T16" fmla="*/ 0 w 433"/>
              <a:gd name="T17" fmla="*/ 406400 h 504"/>
              <a:gd name="T18" fmla="*/ 47625 w 433"/>
              <a:gd name="T19" fmla="*/ 546100 h 504"/>
              <a:gd name="T20" fmla="*/ 157162 w 433"/>
              <a:gd name="T21" fmla="*/ 749300 h 504"/>
              <a:gd name="T22" fmla="*/ 179387 w 433"/>
              <a:gd name="T23" fmla="*/ 765175 h 504"/>
              <a:gd name="T24" fmla="*/ 265112 w 433"/>
              <a:gd name="T25" fmla="*/ 773113 h 504"/>
              <a:gd name="T26" fmla="*/ 352425 w 433"/>
              <a:gd name="T27" fmla="*/ 788988 h 504"/>
              <a:gd name="T28" fmla="*/ 382587 w 433"/>
              <a:gd name="T29" fmla="*/ 741363 h 504"/>
              <a:gd name="T30" fmla="*/ 390525 w 433"/>
              <a:gd name="T31" fmla="*/ 719138 h 504"/>
              <a:gd name="T32" fmla="*/ 508000 w 433"/>
              <a:gd name="T33" fmla="*/ 687388 h 504"/>
              <a:gd name="T34" fmla="*/ 569912 w 433"/>
              <a:gd name="T35" fmla="*/ 625475 h 504"/>
              <a:gd name="T36" fmla="*/ 625475 w 433"/>
              <a:gd name="T37" fmla="*/ 444500 h 504"/>
              <a:gd name="T38" fmla="*/ 679450 w 433"/>
              <a:gd name="T39" fmla="*/ 374650 h 504"/>
              <a:gd name="T40" fmla="*/ 665162 w 433"/>
              <a:gd name="T41" fmla="*/ 233363 h 504"/>
              <a:gd name="T42" fmla="*/ 577850 w 433"/>
              <a:gd name="T43" fmla="*/ 61913 h 504"/>
              <a:gd name="T44" fmla="*/ 438150 w 433"/>
              <a:gd name="T45" fmla="*/ 0 h 504"/>
              <a:gd name="T46" fmla="*/ 360362 w 433"/>
              <a:gd name="T47" fmla="*/ 0 h 50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33"/>
              <a:gd name="T73" fmla="*/ 0 h 504"/>
              <a:gd name="T74" fmla="*/ 433 w 433"/>
              <a:gd name="T75" fmla="*/ 504 h 50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33" h="504">
                <a:moveTo>
                  <a:pt x="227" y="0"/>
                </a:moveTo>
                <a:cubicBezTo>
                  <a:pt x="204" y="5"/>
                  <a:pt x="193" y="10"/>
                  <a:pt x="172" y="19"/>
                </a:cubicBezTo>
                <a:cubicBezTo>
                  <a:pt x="163" y="23"/>
                  <a:pt x="143" y="29"/>
                  <a:pt x="143" y="29"/>
                </a:cubicBezTo>
                <a:cubicBezTo>
                  <a:pt x="140" y="39"/>
                  <a:pt x="135" y="49"/>
                  <a:pt x="133" y="59"/>
                </a:cubicBezTo>
                <a:cubicBezTo>
                  <a:pt x="131" y="69"/>
                  <a:pt x="133" y="80"/>
                  <a:pt x="128" y="88"/>
                </a:cubicBezTo>
                <a:cubicBezTo>
                  <a:pt x="125" y="93"/>
                  <a:pt x="118" y="91"/>
                  <a:pt x="113" y="93"/>
                </a:cubicBezTo>
                <a:cubicBezTo>
                  <a:pt x="84" y="114"/>
                  <a:pt x="93" y="137"/>
                  <a:pt x="74" y="152"/>
                </a:cubicBezTo>
                <a:cubicBezTo>
                  <a:pt x="65" y="159"/>
                  <a:pt x="53" y="161"/>
                  <a:pt x="44" y="167"/>
                </a:cubicBezTo>
                <a:cubicBezTo>
                  <a:pt x="33" y="199"/>
                  <a:pt x="11" y="224"/>
                  <a:pt x="0" y="256"/>
                </a:cubicBezTo>
                <a:cubicBezTo>
                  <a:pt x="6" y="322"/>
                  <a:pt x="2" y="304"/>
                  <a:pt x="30" y="344"/>
                </a:cubicBezTo>
                <a:cubicBezTo>
                  <a:pt x="37" y="403"/>
                  <a:pt x="44" y="441"/>
                  <a:pt x="99" y="472"/>
                </a:cubicBezTo>
                <a:cubicBezTo>
                  <a:pt x="104" y="475"/>
                  <a:pt x="107" y="481"/>
                  <a:pt x="113" y="482"/>
                </a:cubicBezTo>
                <a:cubicBezTo>
                  <a:pt x="131" y="486"/>
                  <a:pt x="149" y="485"/>
                  <a:pt x="167" y="487"/>
                </a:cubicBezTo>
                <a:cubicBezTo>
                  <a:pt x="189" y="491"/>
                  <a:pt x="201" y="504"/>
                  <a:pt x="222" y="497"/>
                </a:cubicBezTo>
                <a:cubicBezTo>
                  <a:pt x="228" y="487"/>
                  <a:pt x="237" y="478"/>
                  <a:pt x="241" y="467"/>
                </a:cubicBezTo>
                <a:cubicBezTo>
                  <a:pt x="243" y="462"/>
                  <a:pt x="242" y="456"/>
                  <a:pt x="246" y="453"/>
                </a:cubicBezTo>
                <a:cubicBezTo>
                  <a:pt x="258" y="441"/>
                  <a:pt x="304" y="436"/>
                  <a:pt x="320" y="433"/>
                </a:cubicBezTo>
                <a:cubicBezTo>
                  <a:pt x="337" y="422"/>
                  <a:pt x="345" y="408"/>
                  <a:pt x="359" y="394"/>
                </a:cubicBezTo>
                <a:cubicBezTo>
                  <a:pt x="362" y="345"/>
                  <a:pt x="353" y="307"/>
                  <a:pt x="394" y="280"/>
                </a:cubicBezTo>
                <a:cubicBezTo>
                  <a:pt x="418" y="245"/>
                  <a:pt x="406" y="260"/>
                  <a:pt x="428" y="236"/>
                </a:cubicBezTo>
                <a:cubicBezTo>
                  <a:pt x="433" y="201"/>
                  <a:pt x="428" y="180"/>
                  <a:pt x="419" y="147"/>
                </a:cubicBezTo>
                <a:cubicBezTo>
                  <a:pt x="415" y="86"/>
                  <a:pt x="422" y="58"/>
                  <a:pt x="364" y="39"/>
                </a:cubicBezTo>
                <a:cubicBezTo>
                  <a:pt x="339" y="12"/>
                  <a:pt x="311" y="6"/>
                  <a:pt x="276" y="0"/>
                </a:cubicBezTo>
                <a:cubicBezTo>
                  <a:pt x="253" y="6"/>
                  <a:pt x="247" y="14"/>
                  <a:pt x="227" y="0"/>
                </a:cubicBezTo>
                <a:close/>
              </a:path>
            </a:pathLst>
          </a:custGeom>
          <a:blipFill dpi="0" rotWithShape="1">
            <a:blip r:embed="rId5"/>
            <a:srcRect/>
            <a:tile tx="0" ty="0" sx="100000" sy="100000" flip="none" algn="tl"/>
          </a:blipFill>
          <a:ln w="9525">
            <a:solidFill>
              <a:srgbClr val="969696"/>
            </a:solidFill>
            <a:round/>
            <a:headEnd/>
            <a:tailEnd/>
          </a:ln>
        </p:spPr>
        <p:txBody>
          <a:bodyPr/>
          <a:lstStyle/>
          <a:p>
            <a:endParaRPr lang="en-US"/>
          </a:p>
        </p:txBody>
      </p:sp>
      <p:sp>
        <p:nvSpPr>
          <p:cNvPr id="19462" name="AutoShape 9"/>
          <p:cNvSpPr>
            <a:spLocks noChangeArrowheads="1"/>
          </p:cNvSpPr>
          <p:nvPr/>
        </p:nvSpPr>
        <p:spPr bwMode="auto">
          <a:xfrm>
            <a:off x="2435225" y="5681663"/>
            <a:ext cx="1196975" cy="53975"/>
          </a:xfrm>
          <a:prstGeom prst="flowChartTerminator">
            <a:avLst/>
          </a:prstGeom>
          <a:solidFill>
            <a:srgbClr val="99CCFF"/>
          </a:solidFill>
          <a:ln w="9525">
            <a:solidFill>
              <a:schemeClr val="tx1"/>
            </a:solidFill>
            <a:miter lim="800000"/>
            <a:headEnd/>
            <a:tailEnd/>
          </a:ln>
        </p:spPr>
        <p:txBody>
          <a:bodyPr wrap="none" anchor="ctr"/>
          <a:lstStyle/>
          <a:p>
            <a:endParaRPr lang="en-US"/>
          </a:p>
        </p:txBody>
      </p:sp>
      <p:sp>
        <p:nvSpPr>
          <p:cNvPr id="19463" name="AutoShape 10"/>
          <p:cNvSpPr>
            <a:spLocks noChangeArrowheads="1"/>
          </p:cNvSpPr>
          <p:nvPr/>
        </p:nvSpPr>
        <p:spPr bwMode="auto">
          <a:xfrm flipH="1">
            <a:off x="1825625" y="4622800"/>
            <a:ext cx="42863" cy="742950"/>
          </a:xfrm>
          <a:prstGeom prst="flowChartTerminator">
            <a:avLst/>
          </a:prstGeom>
          <a:solidFill>
            <a:srgbClr val="99CCFF"/>
          </a:solidFill>
          <a:ln w="9525">
            <a:solidFill>
              <a:schemeClr val="tx1"/>
            </a:solidFill>
            <a:miter lim="800000"/>
            <a:headEnd/>
            <a:tailEnd/>
          </a:ln>
        </p:spPr>
        <p:txBody>
          <a:bodyPr wrap="none" anchor="ctr"/>
          <a:lstStyle/>
          <a:p>
            <a:endParaRPr lang="en-US"/>
          </a:p>
        </p:txBody>
      </p:sp>
      <p:sp>
        <p:nvSpPr>
          <p:cNvPr id="19464" name="Freeform 11" descr="White marble"/>
          <p:cNvSpPr>
            <a:spLocks/>
          </p:cNvSpPr>
          <p:nvPr/>
        </p:nvSpPr>
        <p:spPr bwMode="auto">
          <a:xfrm>
            <a:off x="1144588" y="5619750"/>
            <a:ext cx="804862" cy="671513"/>
          </a:xfrm>
          <a:custGeom>
            <a:avLst/>
            <a:gdLst>
              <a:gd name="T0" fmla="*/ 280987 w 507"/>
              <a:gd name="T1" fmla="*/ 14288 h 423"/>
              <a:gd name="T2" fmla="*/ 117475 w 507"/>
              <a:gd name="T3" fmla="*/ 53975 h 423"/>
              <a:gd name="T4" fmla="*/ 38100 w 507"/>
              <a:gd name="T5" fmla="*/ 249238 h 423"/>
              <a:gd name="T6" fmla="*/ 7937 w 507"/>
              <a:gd name="T7" fmla="*/ 319088 h 423"/>
              <a:gd name="T8" fmla="*/ 0 w 507"/>
              <a:gd name="T9" fmla="*/ 342900 h 423"/>
              <a:gd name="T10" fmla="*/ 7937 w 507"/>
              <a:gd name="T11" fmla="*/ 414338 h 423"/>
              <a:gd name="T12" fmla="*/ 23812 w 507"/>
              <a:gd name="T13" fmla="*/ 460375 h 423"/>
              <a:gd name="T14" fmla="*/ 69850 w 507"/>
              <a:gd name="T15" fmla="*/ 617538 h 423"/>
              <a:gd name="T16" fmla="*/ 117475 w 507"/>
              <a:gd name="T17" fmla="*/ 639763 h 423"/>
              <a:gd name="T18" fmla="*/ 195262 w 507"/>
              <a:gd name="T19" fmla="*/ 671513 h 423"/>
              <a:gd name="T20" fmla="*/ 484187 w 507"/>
              <a:gd name="T21" fmla="*/ 663575 h 423"/>
              <a:gd name="T22" fmla="*/ 554037 w 507"/>
              <a:gd name="T23" fmla="*/ 639763 h 423"/>
              <a:gd name="T24" fmla="*/ 703262 w 507"/>
              <a:gd name="T25" fmla="*/ 617538 h 423"/>
              <a:gd name="T26" fmla="*/ 765175 w 507"/>
              <a:gd name="T27" fmla="*/ 500063 h 423"/>
              <a:gd name="T28" fmla="*/ 773112 w 507"/>
              <a:gd name="T29" fmla="*/ 203200 h 423"/>
              <a:gd name="T30" fmla="*/ 757237 w 507"/>
              <a:gd name="T31" fmla="*/ 155575 h 423"/>
              <a:gd name="T32" fmla="*/ 641350 w 507"/>
              <a:gd name="T33" fmla="*/ 85725 h 423"/>
              <a:gd name="T34" fmla="*/ 500062 w 507"/>
              <a:gd name="T35" fmla="*/ 0 h 423"/>
              <a:gd name="T36" fmla="*/ 280987 w 507"/>
              <a:gd name="T37" fmla="*/ 14288 h 42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07"/>
              <a:gd name="T58" fmla="*/ 0 h 423"/>
              <a:gd name="T59" fmla="*/ 507 w 507"/>
              <a:gd name="T60" fmla="*/ 423 h 42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07" h="423">
                <a:moveTo>
                  <a:pt x="177" y="9"/>
                </a:moveTo>
                <a:cubicBezTo>
                  <a:pt x="125" y="13"/>
                  <a:pt x="104" y="2"/>
                  <a:pt x="74" y="34"/>
                </a:cubicBezTo>
                <a:cubicBezTo>
                  <a:pt x="60" y="77"/>
                  <a:pt x="46" y="117"/>
                  <a:pt x="24" y="157"/>
                </a:cubicBezTo>
                <a:cubicBezTo>
                  <a:pt x="8" y="187"/>
                  <a:pt x="21" y="155"/>
                  <a:pt x="5" y="201"/>
                </a:cubicBezTo>
                <a:cubicBezTo>
                  <a:pt x="3" y="206"/>
                  <a:pt x="0" y="216"/>
                  <a:pt x="0" y="216"/>
                </a:cubicBezTo>
                <a:cubicBezTo>
                  <a:pt x="2" y="231"/>
                  <a:pt x="2" y="246"/>
                  <a:pt x="5" y="261"/>
                </a:cubicBezTo>
                <a:cubicBezTo>
                  <a:pt x="7" y="271"/>
                  <a:pt x="15" y="290"/>
                  <a:pt x="15" y="290"/>
                </a:cubicBezTo>
                <a:cubicBezTo>
                  <a:pt x="20" y="324"/>
                  <a:pt x="15" y="366"/>
                  <a:pt x="44" y="389"/>
                </a:cubicBezTo>
                <a:cubicBezTo>
                  <a:pt x="57" y="400"/>
                  <a:pt x="59" y="397"/>
                  <a:pt x="74" y="403"/>
                </a:cubicBezTo>
                <a:cubicBezTo>
                  <a:pt x="90" y="409"/>
                  <a:pt x="123" y="423"/>
                  <a:pt x="123" y="423"/>
                </a:cubicBezTo>
                <a:cubicBezTo>
                  <a:pt x="184" y="421"/>
                  <a:pt x="244" y="422"/>
                  <a:pt x="305" y="418"/>
                </a:cubicBezTo>
                <a:cubicBezTo>
                  <a:pt x="319" y="417"/>
                  <a:pt x="335" y="407"/>
                  <a:pt x="349" y="403"/>
                </a:cubicBezTo>
                <a:cubicBezTo>
                  <a:pt x="380" y="395"/>
                  <a:pt x="411" y="392"/>
                  <a:pt x="443" y="389"/>
                </a:cubicBezTo>
                <a:cubicBezTo>
                  <a:pt x="455" y="353"/>
                  <a:pt x="461" y="344"/>
                  <a:pt x="482" y="315"/>
                </a:cubicBezTo>
                <a:cubicBezTo>
                  <a:pt x="507" y="239"/>
                  <a:pt x="499" y="276"/>
                  <a:pt x="487" y="128"/>
                </a:cubicBezTo>
                <a:cubicBezTo>
                  <a:pt x="486" y="117"/>
                  <a:pt x="486" y="104"/>
                  <a:pt x="477" y="98"/>
                </a:cubicBezTo>
                <a:cubicBezTo>
                  <a:pt x="452" y="81"/>
                  <a:pt x="430" y="67"/>
                  <a:pt x="404" y="54"/>
                </a:cubicBezTo>
                <a:cubicBezTo>
                  <a:pt x="372" y="37"/>
                  <a:pt x="351" y="12"/>
                  <a:pt x="315" y="0"/>
                </a:cubicBezTo>
                <a:cubicBezTo>
                  <a:pt x="306" y="0"/>
                  <a:pt x="216" y="9"/>
                  <a:pt x="177" y="9"/>
                </a:cubicBezTo>
                <a:close/>
              </a:path>
            </a:pathLst>
          </a:custGeom>
          <a:blipFill dpi="0" rotWithShape="1">
            <a:blip r:embed="rId6"/>
            <a:srcRect/>
            <a:tile tx="0" ty="0" sx="100000" sy="100000" flip="none" algn="tl"/>
          </a:blipFill>
          <a:ln w="9525">
            <a:solidFill>
              <a:srgbClr val="969696"/>
            </a:solidFill>
            <a:round/>
            <a:headEnd/>
            <a:tailEnd/>
          </a:ln>
        </p:spPr>
        <p:txBody>
          <a:bodyPr/>
          <a:lstStyle/>
          <a:p>
            <a:endParaRPr lang="en-US"/>
          </a:p>
        </p:txBody>
      </p:sp>
      <p:sp>
        <p:nvSpPr>
          <p:cNvPr id="11" name="Line 12"/>
          <p:cNvSpPr>
            <a:spLocks noChangeShapeType="1"/>
          </p:cNvSpPr>
          <p:nvPr/>
        </p:nvSpPr>
        <p:spPr bwMode="auto">
          <a:xfrm>
            <a:off x="949325" y="4032250"/>
            <a:ext cx="1328738" cy="0"/>
          </a:xfrm>
          <a:prstGeom prst="line">
            <a:avLst/>
          </a:prstGeom>
          <a:noFill/>
          <a:ln w="19050">
            <a:solidFill>
              <a:srgbClr val="FFFF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 name="Line 13"/>
          <p:cNvSpPr>
            <a:spLocks noChangeShapeType="1"/>
          </p:cNvSpPr>
          <p:nvPr/>
        </p:nvSpPr>
        <p:spPr bwMode="auto">
          <a:xfrm>
            <a:off x="3087688" y="3849688"/>
            <a:ext cx="390525" cy="0"/>
          </a:xfrm>
          <a:prstGeom prst="line">
            <a:avLst/>
          </a:prstGeom>
          <a:noFill/>
          <a:ln w="19050">
            <a:solidFill>
              <a:srgbClr val="FFFF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 name="Line 14"/>
          <p:cNvSpPr>
            <a:spLocks noChangeShapeType="1"/>
          </p:cNvSpPr>
          <p:nvPr/>
        </p:nvSpPr>
        <p:spPr bwMode="auto">
          <a:xfrm>
            <a:off x="3114675" y="4683125"/>
            <a:ext cx="641350" cy="0"/>
          </a:xfrm>
          <a:prstGeom prst="line">
            <a:avLst/>
          </a:prstGeom>
          <a:noFill/>
          <a:ln w="19050">
            <a:solidFill>
              <a:srgbClr val="3366FF"/>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 name="Line 15"/>
          <p:cNvSpPr>
            <a:spLocks noChangeShapeType="1"/>
          </p:cNvSpPr>
          <p:nvPr/>
        </p:nvSpPr>
        <p:spPr bwMode="auto">
          <a:xfrm>
            <a:off x="1165225" y="5961063"/>
            <a:ext cx="750888" cy="0"/>
          </a:xfrm>
          <a:prstGeom prst="line">
            <a:avLst/>
          </a:prstGeom>
          <a:noFill/>
          <a:ln w="19050">
            <a:solidFill>
              <a:srgbClr val="3366FF"/>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 name="Line 16"/>
          <p:cNvSpPr>
            <a:spLocks noChangeShapeType="1"/>
          </p:cNvSpPr>
          <p:nvPr/>
        </p:nvSpPr>
        <p:spPr bwMode="auto">
          <a:xfrm>
            <a:off x="2451100" y="5707063"/>
            <a:ext cx="1155700" cy="0"/>
          </a:xfrm>
          <a:prstGeom prst="line">
            <a:avLst/>
          </a:prstGeom>
          <a:noFill/>
          <a:ln w="19050">
            <a:solidFill>
              <a:srgbClr val="FFFF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 name="Line 17"/>
          <p:cNvSpPr>
            <a:spLocks noChangeShapeType="1"/>
          </p:cNvSpPr>
          <p:nvPr/>
        </p:nvSpPr>
        <p:spPr bwMode="auto">
          <a:xfrm>
            <a:off x="1825625" y="5003800"/>
            <a:ext cx="47625" cy="0"/>
          </a:xfrm>
          <a:prstGeom prst="line">
            <a:avLst/>
          </a:prstGeom>
          <a:noFill/>
          <a:ln w="19050">
            <a:solidFill>
              <a:srgbClr val="FFFF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 name="Line 18"/>
          <p:cNvSpPr>
            <a:spLocks noChangeShapeType="1"/>
          </p:cNvSpPr>
          <p:nvPr/>
        </p:nvSpPr>
        <p:spPr bwMode="auto">
          <a:xfrm>
            <a:off x="1614488" y="3563938"/>
            <a:ext cx="0" cy="914400"/>
          </a:xfrm>
          <a:prstGeom prst="line">
            <a:avLst/>
          </a:prstGeom>
          <a:noFill/>
          <a:ln w="25400">
            <a:solidFill>
              <a:srgbClr val="FFFF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 name="Line 19"/>
          <p:cNvSpPr>
            <a:spLocks noChangeShapeType="1"/>
          </p:cNvSpPr>
          <p:nvPr/>
        </p:nvSpPr>
        <p:spPr bwMode="auto">
          <a:xfrm>
            <a:off x="3282950" y="3678238"/>
            <a:ext cx="0" cy="344487"/>
          </a:xfrm>
          <a:prstGeom prst="line">
            <a:avLst/>
          </a:prstGeom>
          <a:noFill/>
          <a:ln w="25400">
            <a:solidFill>
              <a:srgbClr val="FFFF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 name="Line 20"/>
          <p:cNvSpPr>
            <a:spLocks noChangeShapeType="1"/>
          </p:cNvSpPr>
          <p:nvPr/>
        </p:nvSpPr>
        <p:spPr bwMode="auto">
          <a:xfrm>
            <a:off x="1852613" y="4646613"/>
            <a:ext cx="0" cy="727075"/>
          </a:xfrm>
          <a:prstGeom prst="line">
            <a:avLst/>
          </a:prstGeom>
          <a:noFill/>
          <a:ln w="25400">
            <a:solidFill>
              <a:srgbClr val="FFFF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 name="Line 21"/>
          <p:cNvSpPr>
            <a:spLocks noChangeShapeType="1"/>
          </p:cNvSpPr>
          <p:nvPr/>
        </p:nvSpPr>
        <p:spPr bwMode="auto">
          <a:xfrm>
            <a:off x="3005138" y="5641975"/>
            <a:ext cx="0" cy="101600"/>
          </a:xfrm>
          <a:prstGeom prst="line">
            <a:avLst/>
          </a:prstGeom>
          <a:noFill/>
          <a:ln w="25400">
            <a:solidFill>
              <a:srgbClr val="FFFF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 name="Line 22"/>
          <p:cNvSpPr>
            <a:spLocks noChangeShapeType="1"/>
          </p:cNvSpPr>
          <p:nvPr/>
        </p:nvSpPr>
        <p:spPr bwMode="auto">
          <a:xfrm>
            <a:off x="3459163" y="4298950"/>
            <a:ext cx="0" cy="798513"/>
          </a:xfrm>
          <a:prstGeom prst="line">
            <a:avLst/>
          </a:prstGeom>
          <a:noFill/>
          <a:ln w="25400">
            <a:solidFill>
              <a:srgbClr val="3366FF"/>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 name="Line 23"/>
          <p:cNvSpPr>
            <a:spLocks noChangeShapeType="1"/>
          </p:cNvSpPr>
          <p:nvPr/>
        </p:nvSpPr>
        <p:spPr bwMode="auto">
          <a:xfrm>
            <a:off x="1525588" y="5624513"/>
            <a:ext cx="0" cy="688975"/>
          </a:xfrm>
          <a:prstGeom prst="line">
            <a:avLst/>
          </a:prstGeom>
          <a:noFill/>
          <a:ln w="25400">
            <a:solidFill>
              <a:srgbClr val="3366FF"/>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23"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29200" y="1696130"/>
            <a:ext cx="1900238"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66800" y="1676400"/>
            <a:ext cx="1900238"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itle 1"/>
          <p:cNvSpPr txBox="1">
            <a:spLocks/>
          </p:cNvSpPr>
          <p:nvPr/>
        </p:nvSpPr>
        <p:spPr bwMode="auto">
          <a:xfrm>
            <a:off x="609600" y="609600"/>
            <a:ext cx="7696200" cy="731838"/>
          </a:xfrm>
          <a:prstGeom prst="rect">
            <a:avLst/>
          </a:prstGeom>
          <a:solidFill>
            <a:schemeClr val="bg2">
              <a:lumMod val="75000"/>
            </a:schemeClr>
          </a:solidFill>
          <a:ln w="9525">
            <a:solidFill>
              <a:schemeClr val="accent6"/>
            </a:solidFill>
            <a:miter lim="800000"/>
            <a:headEnd/>
            <a:tailEnd/>
          </a:ln>
          <a:effectLst/>
        </p:spPr>
        <p:txBody>
          <a:bodyPr anchor="ctr"/>
          <a:lstStyle/>
          <a:p>
            <a:pPr algn="ctr">
              <a:defRPr/>
            </a:pPr>
            <a:r>
              <a:rPr lang="en-US" sz="3600" dirty="0">
                <a:latin typeface="Arial" charset="0"/>
              </a:rPr>
              <a:t>Dual Polarization Overview</a:t>
            </a:r>
            <a:endParaRPr lang="en-US" sz="3600" kern="0" dirty="0"/>
          </a:p>
        </p:txBody>
      </p:sp>
      <p:sp>
        <p:nvSpPr>
          <p:cNvPr id="29719" name="Slide Number Placeholder 25"/>
          <p:cNvSpPr>
            <a:spLocks noGrp="1"/>
          </p:cNvSpPr>
          <p:nvPr>
            <p:ph type="sldNum" sz="quarter" idx="12"/>
          </p:nvPr>
        </p:nvSpPr>
        <p:spPr/>
        <p:txBody>
          <a:bodyPr/>
          <a:lstStyle/>
          <a:p>
            <a:pPr fontAlgn="base">
              <a:spcBef>
                <a:spcPct val="0"/>
              </a:spcBef>
              <a:spcAft>
                <a:spcPct val="0"/>
              </a:spcAft>
              <a:defRPr/>
            </a:pPr>
            <a:fld id="{9D60F836-BBCA-49E6-9F5F-268751905A4E}" type="slidenum">
              <a:rPr lang="en-US"/>
              <a:pPr fontAlgn="base">
                <a:spcBef>
                  <a:spcPct val="0"/>
                </a:spcBef>
                <a:spcAft>
                  <a:spcPct val="0"/>
                </a:spcAft>
                <a:defRPr/>
              </a:pPr>
              <a:t>15</a:t>
            </a:fld>
            <a:endParaRPr lang="en-US"/>
          </a:p>
        </p:txBody>
      </p:sp>
      <p:sp>
        <p:nvSpPr>
          <p:cNvPr id="2" name="Footer Placeholder 1"/>
          <p:cNvSpPr>
            <a:spLocks noGrp="1"/>
          </p:cNvSpPr>
          <p:nvPr>
            <p:ph type="ftr" sz="quarter" idx="11"/>
          </p:nvPr>
        </p:nvSpPr>
        <p:spPr/>
        <p:txBody>
          <a:bodyPr/>
          <a:lstStyle/>
          <a:p>
            <a:r>
              <a:rPr lang="en-US" smtClean="0"/>
              <a:t>65th Interdepartmental Hurricane Conf.</a:t>
            </a:r>
            <a:endParaRPr lang="en-US"/>
          </a:p>
        </p:txBody>
      </p:sp>
      <p:sp>
        <p:nvSpPr>
          <p:cNvPr id="3" name="TextBox 2"/>
          <p:cNvSpPr txBox="1"/>
          <p:nvPr/>
        </p:nvSpPr>
        <p:spPr>
          <a:xfrm>
            <a:off x="4038600" y="3633323"/>
            <a:ext cx="1600200" cy="369332"/>
          </a:xfrm>
          <a:prstGeom prst="rect">
            <a:avLst/>
          </a:prstGeom>
          <a:noFill/>
        </p:spPr>
        <p:txBody>
          <a:bodyPr wrap="square" rtlCol="0">
            <a:spAutoFit/>
          </a:bodyPr>
          <a:lstStyle/>
          <a:p>
            <a:r>
              <a:rPr lang="en-US" dirty="0" smtClean="0"/>
              <a:t>Spherical drop</a:t>
            </a:r>
            <a:endParaRPr lang="en-US" dirty="0"/>
          </a:p>
        </p:txBody>
      </p:sp>
      <p:sp>
        <p:nvSpPr>
          <p:cNvPr id="4" name="TextBox 3"/>
          <p:cNvSpPr txBox="1"/>
          <p:nvPr/>
        </p:nvSpPr>
        <p:spPr>
          <a:xfrm>
            <a:off x="457199" y="3124200"/>
            <a:ext cx="1368425" cy="369332"/>
          </a:xfrm>
          <a:prstGeom prst="rect">
            <a:avLst/>
          </a:prstGeom>
          <a:noFill/>
        </p:spPr>
        <p:txBody>
          <a:bodyPr wrap="square" rtlCol="0">
            <a:spAutoFit/>
          </a:bodyPr>
          <a:lstStyle/>
          <a:p>
            <a:r>
              <a:rPr lang="en-US" dirty="0" smtClean="0"/>
              <a:t>Oblong drop</a:t>
            </a:r>
            <a:endParaRPr lang="en-US" dirty="0"/>
          </a:p>
        </p:txBody>
      </p:sp>
      <p:sp>
        <p:nvSpPr>
          <p:cNvPr id="7" name="TextBox 6"/>
          <p:cNvSpPr txBox="1"/>
          <p:nvPr/>
        </p:nvSpPr>
        <p:spPr>
          <a:xfrm>
            <a:off x="4264025" y="4478338"/>
            <a:ext cx="1146175" cy="369332"/>
          </a:xfrm>
          <a:prstGeom prst="rect">
            <a:avLst/>
          </a:prstGeom>
          <a:noFill/>
        </p:spPr>
        <p:txBody>
          <a:bodyPr wrap="square" rtlCol="0">
            <a:spAutoFit/>
          </a:bodyPr>
          <a:lstStyle/>
          <a:p>
            <a:r>
              <a:rPr lang="en-US" dirty="0" smtClean="0"/>
              <a:t>Hail stone</a:t>
            </a:r>
            <a:endParaRPr lang="en-US" dirty="0"/>
          </a:p>
        </p:txBody>
      </p:sp>
      <p:sp>
        <p:nvSpPr>
          <p:cNvPr id="8" name="TextBox 7"/>
          <p:cNvSpPr txBox="1"/>
          <p:nvPr/>
        </p:nvSpPr>
        <p:spPr>
          <a:xfrm>
            <a:off x="4244409" y="5374243"/>
            <a:ext cx="1151277" cy="369332"/>
          </a:xfrm>
          <a:prstGeom prst="rect">
            <a:avLst/>
          </a:prstGeom>
          <a:noFill/>
        </p:spPr>
        <p:txBody>
          <a:bodyPr wrap="none" rtlCol="0">
            <a:spAutoFit/>
          </a:bodyPr>
          <a:lstStyle/>
          <a:p>
            <a:r>
              <a:rPr lang="en-US" dirty="0" smtClean="0"/>
              <a:t>Ice needle</a:t>
            </a:r>
            <a:endParaRPr lang="en-US" dirty="0"/>
          </a:p>
        </p:txBody>
      </p:sp>
    </p:spTree>
    <p:extLst>
      <p:ext uri="{BB962C8B-B14F-4D97-AF65-F5344CB8AC3E}">
        <p14:creationId xmlns:p14="http://schemas.microsoft.com/office/powerpoint/2010/main" val="18351887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5" presetClass="entr" presetSubtype="10" fill="hold" nodeType="click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checkerboard(across)">
                                      <p:cBhvr>
                                        <p:cTn id="26" dur="500"/>
                                        <p:tgtEl>
                                          <p:spTgt spid="23"/>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Dual Polarization Variables</a:t>
            </a:r>
            <a:endParaRPr lang="en-US" dirty="0"/>
          </a:p>
        </p:txBody>
      </p:sp>
      <p:sp>
        <p:nvSpPr>
          <p:cNvPr id="4" name="Content Placeholder 3"/>
          <p:cNvSpPr>
            <a:spLocks noGrp="1"/>
          </p:cNvSpPr>
          <p:nvPr>
            <p:ph idx="1"/>
          </p:nvPr>
        </p:nvSpPr>
        <p:spPr>
          <a:xfrm>
            <a:off x="457200" y="1295400"/>
            <a:ext cx="8229600" cy="5029200"/>
          </a:xfrm>
        </p:spPr>
        <p:txBody>
          <a:bodyPr>
            <a:normAutofit fontScale="92500"/>
          </a:bodyPr>
          <a:lstStyle/>
          <a:p>
            <a:r>
              <a:rPr lang="en-US" b="1" dirty="0" smtClean="0"/>
              <a:t>Differential Reflectivity </a:t>
            </a:r>
            <a:r>
              <a:rPr lang="en-US" dirty="0" smtClean="0"/>
              <a:t>(ZDR): determines hydro-meteor </a:t>
            </a:r>
            <a:r>
              <a:rPr lang="en-US" b="1" i="1" dirty="0" smtClean="0">
                <a:solidFill>
                  <a:srgbClr val="7030A0"/>
                </a:solidFill>
              </a:rPr>
              <a:t>shape</a:t>
            </a:r>
            <a:r>
              <a:rPr lang="en-US" dirty="0" smtClean="0"/>
              <a:t>.</a:t>
            </a:r>
            <a:br>
              <a:rPr lang="en-US" dirty="0" smtClean="0"/>
            </a:br>
            <a:r>
              <a:rPr lang="en-US" dirty="0" smtClean="0"/>
              <a:t/>
            </a:r>
            <a:br>
              <a:rPr lang="en-US" dirty="0" smtClean="0"/>
            </a:br>
            <a:r>
              <a:rPr lang="en-US" dirty="0" smtClean="0"/>
              <a:t/>
            </a:r>
            <a:br>
              <a:rPr lang="en-US" dirty="0" smtClean="0"/>
            </a:br>
            <a:endParaRPr lang="en-US" dirty="0" smtClean="0"/>
          </a:p>
          <a:p>
            <a:pPr lvl="1"/>
            <a:r>
              <a:rPr lang="en-US" dirty="0" smtClean="0"/>
              <a:t>Values (in dB) &gt;&gt; 0 indicate large (hamburger-shaped) droplets, hail, snow flakes, biological targets, etc.; </a:t>
            </a:r>
          </a:p>
          <a:p>
            <a:pPr lvl="1"/>
            <a:r>
              <a:rPr lang="en-US" dirty="0" smtClean="0"/>
              <a:t>Values near 0 indicate spherical shapes, such as drizzle, aggregated or granular snow, small hail</a:t>
            </a:r>
          </a:p>
          <a:p>
            <a:pPr lvl="1"/>
            <a:r>
              <a:rPr lang="en-US" dirty="0" smtClean="0"/>
              <a:t>Values &lt; 0 are usually vertically-oriented ice crystals. </a:t>
            </a:r>
          </a:p>
        </p:txBody>
      </p:sp>
      <p:sp>
        <p:nvSpPr>
          <p:cNvPr id="5" name="Footer Placeholder 4"/>
          <p:cNvSpPr>
            <a:spLocks noGrp="1"/>
          </p:cNvSpPr>
          <p:nvPr>
            <p:ph type="ftr" sz="quarter" idx="11"/>
          </p:nvPr>
        </p:nvSpPr>
        <p:spPr/>
        <p:txBody>
          <a:bodyPr/>
          <a:lstStyle/>
          <a:p>
            <a:r>
              <a:rPr lang="en-US" smtClean="0"/>
              <a:t>65th Interdepartmental Hurricane Conf.</a:t>
            </a:r>
            <a:endParaRPr lang="en-US"/>
          </a:p>
        </p:txBody>
      </p:sp>
      <p:sp>
        <p:nvSpPr>
          <p:cNvPr id="6" name="Slide Number Placeholder 5"/>
          <p:cNvSpPr>
            <a:spLocks noGrp="1"/>
          </p:cNvSpPr>
          <p:nvPr>
            <p:ph type="sldNum" sz="quarter" idx="12"/>
          </p:nvPr>
        </p:nvSpPr>
        <p:spPr/>
        <p:txBody>
          <a:bodyPr/>
          <a:lstStyle/>
          <a:p>
            <a:fld id="{63ACCE4E-F2A9-4551-BC20-E0F2CFF49661}" type="slidenum">
              <a:rPr lang="en-US" smtClean="0"/>
              <a:t>16</a:t>
            </a:fld>
            <a:endParaRPr lang="en-US"/>
          </a:p>
        </p:txBody>
      </p:sp>
      <p:graphicFrame>
        <p:nvGraphicFramePr>
          <p:cNvPr id="2" name="Object 1"/>
          <p:cNvGraphicFramePr>
            <a:graphicFrameLocks noChangeAspect="1"/>
          </p:cNvGraphicFramePr>
          <p:nvPr>
            <p:extLst>
              <p:ext uri="{D42A27DB-BD31-4B8C-83A1-F6EECF244321}">
                <p14:modId xmlns:p14="http://schemas.microsoft.com/office/powerpoint/2010/main" val="2653316501"/>
              </p:ext>
            </p:extLst>
          </p:nvPr>
        </p:nvGraphicFramePr>
        <p:xfrm>
          <a:off x="3352800" y="2286000"/>
          <a:ext cx="2366963" cy="1136385"/>
        </p:xfrm>
        <a:graphic>
          <a:graphicData uri="http://schemas.openxmlformats.org/presentationml/2006/ole">
            <mc:AlternateContent xmlns:mc="http://schemas.openxmlformats.org/markup-compatibility/2006">
              <mc:Choice xmlns:v="urn:schemas-microsoft-com:vml" Requires="v">
                <p:oleObj spid="_x0000_s2064" name="Equation" r:id="rId4" imgW="1270000" imgH="609600" progId="Equation.3">
                  <p:embed/>
                </p:oleObj>
              </mc:Choice>
              <mc:Fallback>
                <p:oleObj name="Equation" r:id="rId4" imgW="1270000" imgH="609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2800" y="2286000"/>
                        <a:ext cx="2366963" cy="1136385"/>
                      </a:xfrm>
                      <a:prstGeom prst="rect">
                        <a:avLst/>
                      </a:prstGeom>
                      <a:solidFill>
                        <a:schemeClr val="bg2"/>
                      </a:solidFill>
                      <a:ln w="25400">
                        <a:solidFill>
                          <a:schemeClr val="tx1"/>
                        </a:solidFill>
                        <a:miter lim="800000"/>
                        <a:headEnd/>
                        <a:tailEnd/>
                      </a:ln>
                    </p:spPr>
                  </p:pic>
                </p:oleObj>
              </mc:Fallback>
            </mc:AlternateContent>
          </a:graphicData>
        </a:graphic>
      </p:graphicFrame>
    </p:spTree>
    <p:extLst>
      <p:ext uri="{BB962C8B-B14F-4D97-AF65-F5344CB8AC3E}">
        <p14:creationId xmlns:p14="http://schemas.microsoft.com/office/powerpoint/2010/main" val="968698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dirty="0"/>
              <a:t>Dual Polarization </a:t>
            </a:r>
            <a:r>
              <a:rPr lang="en-US" sz="4900" dirty="0" smtClean="0"/>
              <a:t>Variables </a:t>
            </a:r>
            <a:r>
              <a:rPr lang="en-US" sz="3600" dirty="0" smtClean="0"/>
              <a:t>(cont.)</a:t>
            </a:r>
            <a:endParaRPr lang="en-US" sz="3600" dirty="0"/>
          </a:p>
        </p:txBody>
      </p:sp>
      <p:sp>
        <p:nvSpPr>
          <p:cNvPr id="3" name="Content Placeholder 2"/>
          <p:cNvSpPr>
            <a:spLocks noGrp="1"/>
          </p:cNvSpPr>
          <p:nvPr>
            <p:ph idx="1"/>
          </p:nvPr>
        </p:nvSpPr>
        <p:spPr>
          <a:xfrm>
            <a:off x="457200" y="1371600"/>
            <a:ext cx="8382000" cy="4754563"/>
          </a:xfrm>
        </p:spPr>
        <p:txBody>
          <a:bodyPr>
            <a:normAutofit fontScale="92500" lnSpcReduction="20000"/>
          </a:bodyPr>
          <a:lstStyle/>
          <a:p>
            <a:r>
              <a:rPr lang="en-US" b="1" dirty="0"/>
              <a:t>Correlation </a:t>
            </a:r>
            <a:r>
              <a:rPr lang="en-US" b="1" dirty="0" smtClean="0"/>
              <a:t>Coefficient </a:t>
            </a:r>
            <a:r>
              <a:rPr lang="en-US" dirty="0" smtClean="0"/>
              <a:t>(CC)</a:t>
            </a:r>
            <a:r>
              <a:rPr lang="en-US" b="1" dirty="0" smtClean="0"/>
              <a:t>:</a:t>
            </a:r>
            <a:r>
              <a:rPr lang="en-US" dirty="0" smtClean="0"/>
              <a:t> indicates </a:t>
            </a:r>
            <a:r>
              <a:rPr lang="en-US" b="1" dirty="0" smtClean="0">
                <a:solidFill>
                  <a:schemeClr val="accent6">
                    <a:lumMod val="50000"/>
                  </a:schemeClr>
                </a:solidFill>
              </a:rPr>
              <a:t>consistency</a:t>
            </a:r>
            <a:r>
              <a:rPr lang="en-US" dirty="0" smtClean="0"/>
              <a:t> or similarity of hydro-meteors  </a:t>
            </a:r>
            <a:endParaRPr lang="en-US" dirty="0"/>
          </a:p>
          <a:p>
            <a:pPr lvl="1"/>
            <a:r>
              <a:rPr lang="en-US" dirty="0" smtClean="0"/>
              <a:t>Values near 1 indicate very uniform targets (e.g., all rain)</a:t>
            </a:r>
            <a:endParaRPr lang="en-US" dirty="0"/>
          </a:p>
          <a:p>
            <a:pPr lvl="1"/>
            <a:r>
              <a:rPr lang="en-US" dirty="0" smtClean="0"/>
              <a:t>Values &lt;&lt; 1 or near 0 </a:t>
            </a:r>
            <a:r>
              <a:rPr lang="en-US" dirty="0"/>
              <a:t>are various types of targets (diverse shapes, orientations, and sizes), such as biological targets, ground clutter, melting snow, etc.</a:t>
            </a:r>
          </a:p>
          <a:p>
            <a:r>
              <a:rPr lang="en-US" b="1" dirty="0" smtClean="0"/>
              <a:t>Specific Differential </a:t>
            </a:r>
            <a:r>
              <a:rPr lang="en-US" b="1" dirty="0"/>
              <a:t>Phase </a:t>
            </a:r>
            <a:r>
              <a:rPr lang="en-US" dirty="0" smtClean="0"/>
              <a:t>(KDP): determines the amount </a:t>
            </a:r>
            <a:r>
              <a:rPr lang="en-US" dirty="0"/>
              <a:t>of </a:t>
            </a:r>
            <a:r>
              <a:rPr lang="en-US" b="1" dirty="0">
                <a:solidFill>
                  <a:srgbClr val="0070C0"/>
                </a:solidFill>
              </a:rPr>
              <a:t>liquid</a:t>
            </a:r>
            <a:r>
              <a:rPr lang="en-US" dirty="0"/>
              <a:t> water causing phase change in radar </a:t>
            </a:r>
            <a:r>
              <a:rPr lang="en-US" dirty="0" smtClean="0"/>
              <a:t>pulses, particularly the change in phase with distance</a:t>
            </a:r>
          </a:p>
          <a:p>
            <a:pPr lvl="1"/>
            <a:r>
              <a:rPr lang="en-US" dirty="0" smtClean="0"/>
              <a:t>Heavy rain causes largest values of </a:t>
            </a:r>
            <a:r>
              <a:rPr lang="en-US" dirty="0" err="1" smtClean="0"/>
              <a:t>Kdp</a:t>
            </a:r>
            <a:r>
              <a:rPr lang="en-US" dirty="0" smtClean="0"/>
              <a:t>.</a:t>
            </a:r>
            <a:endParaRPr lang="en-US" dirty="0"/>
          </a:p>
        </p:txBody>
      </p:sp>
      <p:sp>
        <p:nvSpPr>
          <p:cNvPr id="4" name="Footer Placeholder 3"/>
          <p:cNvSpPr>
            <a:spLocks noGrp="1"/>
          </p:cNvSpPr>
          <p:nvPr>
            <p:ph type="ftr" sz="quarter" idx="11"/>
          </p:nvPr>
        </p:nvSpPr>
        <p:spPr/>
        <p:txBody>
          <a:bodyPr/>
          <a:lstStyle/>
          <a:p>
            <a:r>
              <a:rPr lang="en-US" smtClean="0"/>
              <a:t>65th Interdepartmental Hurricane Conf.</a:t>
            </a:r>
            <a:endParaRPr lang="en-US"/>
          </a:p>
        </p:txBody>
      </p:sp>
      <p:sp>
        <p:nvSpPr>
          <p:cNvPr id="5" name="Slide Number Placeholder 4"/>
          <p:cNvSpPr>
            <a:spLocks noGrp="1"/>
          </p:cNvSpPr>
          <p:nvPr>
            <p:ph type="sldNum" sz="quarter" idx="12"/>
          </p:nvPr>
        </p:nvSpPr>
        <p:spPr/>
        <p:txBody>
          <a:bodyPr/>
          <a:lstStyle/>
          <a:p>
            <a:fld id="{63ACCE4E-F2A9-4551-BC20-E0F2CFF49661}" type="slidenum">
              <a:rPr lang="en-US" smtClean="0"/>
              <a:t>17</a:t>
            </a:fld>
            <a:endParaRPr lang="en-US" dirty="0"/>
          </a:p>
        </p:txBody>
      </p:sp>
    </p:spTree>
    <p:extLst>
      <p:ext uri="{BB962C8B-B14F-4D97-AF65-F5344CB8AC3E}">
        <p14:creationId xmlns:p14="http://schemas.microsoft.com/office/powerpoint/2010/main" val="39004809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Line 2"/>
          <p:cNvSpPr>
            <a:spLocks noChangeShapeType="1"/>
          </p:cNvSpPr>
          <p:nvPr/>
        </p:nvSpPr>
        <p:spPr bwMode="auto">
          <a:xfrm>
            <a:off x="3490913" y="1555397"/>
            <a:ext cx="0" cy="0"/>
          </a:xfrm>
          <a:prstGeom prst="line">
            <a:avLst/>
          </a:prstGeom>
          <a:noFill/>
          <a:ln w="127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699" name="AutoShape 3"/>
          <p:cNvSpPr>
            <a:spLocks noChangeArrowheads="1"/>
          </p:cNvSpPr>
          <p:nvPr/>
        </p:nvSpPr>
        <p:spPr bwMode="auto">
          <a:xfrm>
            <a:off x="3969657" y="4839934"/>
            <a:ext cx="1714500" cy="609600"/>
          </a:xfrm>
          <a:prstGeom prst="roundRect">
            <a:avLst>
              <a:gd name="adj" fmla="val 16667"/>
            </a:avLst>
          </a:prstGeom>
          <a:solidFill>
            <a:schemeClr val="hlink">
              <a:alpha val="39999"/>
            </a:schemeClr>
          </a:solidFill>
          <a:ln w="222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1200" b="1" dirty="0">
                <a:latin typeface="Tahoma" pitchFamily="34" charset="0"/>
              </a:rPr>
              <a:t>Hydro Class, </a:t>
            </a:r>
            <a:r>
              <a:rPr lang="en-US" sz="1200" b="1" dirty="0" err="1">
                <a:latin typeface="Tahoma" pitchFamily="34" charset="0"/>
              </a:rPr>
              <a:t>Mltg</a:t>
            </a:r>
            <a:r>
              <a:rPr lang="en-US" sz="1200" b="1" dirty="0">
                <a:latin typeface="Tahoma" pitchFamily="34" charset="0"/>
              </a:rPr>
              <a:t> </a:t>
            </a:r>
            <a:r>
              <a:rPr lang="en-US" sz="1200" b="1" dirty="0" err="1">
                <a:latin typeface="Tahoma" pitchFamily="34" charset="0"/>
              </a:rPr>
              <a:t>Lyr</a:t>
            </a:r>
            <a:r>
              <a:rPr lang="en-US" sz="1200" b="1" dirty="0">
                <a:latin typeface="Tahoma" pitchFamily="34" charset="0"/>
              </a:rPr>
              <a:t>, &amp; DP variables</a:t>
            </a:r>
          </a:p>
        </p:txBody>
      </p:sp>
      <p:sp>
        <p:nvSpPr>
          <p:cNvPr id="29701" name="AutoShape 5"/>
          <p:cNvSpPr>
            <a:spLocks noChangeArrowheads="1"/>
          </p:cNvSpPr>
          <p:nvPr/>
        </p:nvSpPr>
        <p:spPr bwMode="auto">
          <a:xfrm>
            <a:off x="2438399" y="3379434"/>
            <a:ext cx="3733801" cy="838200"/>
          </a:xfrm>
          <a:prstGeom prst="roundRect">
            <a:avLst>
              <a:gd name="adj" fmla="val 16667"/>
            </a:avLst>
          </a:prstGeom>
          <a:solidFill>
            <a:schemeClr val="hlink">
              <a:alpha val="39999"/>
            </a:schemeClr>
          </a:solidFill>
          <a:ln w="22225" algn="ctr">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b="1" dirty="0" smtClean="0">
                <a:latin typeface="Tahoma" pitchFamily="34" charset="0"/>
              </a:rPr>
              <a:t>Hydrometeor Classification </a:t>
            </a:r>
            <a:br>
              <a:rPr lang="en-US" sz="2000" b="1" dirty="0" smtClean="0">
                <a:latin typeface="Tahoma" pitchFamily="34" charset="0"/>
              </a:rPr>
            </a:br>
            <a:r>
              <a:rPr lang="en-US" sz="2000" b="1" dirty="0" smtClean="0">
                <a:latin typeface="Tahoma" pitchFamily="34" charset="0"/>
              </a:rPr>
              <a:t>Algorithm</a:t>
            </a:r>
            <a:endParaRPr lang="en-US" sz="2000" b="1" dirty="0">
              <a:latin typeface="Tahoma" pitchFamily="34" charset="0"/>
            </a:endParaRPr>
          </a:p>
        </p:txBody>
      </p:sp>
      <p:sp>
        <p:nvSpPr>
          <p:cNvPr id="29702" name="AutoShape 6"/>
          <p:cNvSpPr>
            <a:spLocks noChangeArrowheads="1"/>
          </p:cNvSpPr>
          <p:nvPr/>
        </p:nvSpPr>
        <p:spPr bwMode="auto">
          <a:xfrm>
            <a:off x="5791200" y="5589234"/>
            <a:ext cx="2819400" cy="1143000"/>
          </a:xfrm>
          <a:prstGeom prst="roundRect">
            <a:avLst>
              <a:gd name="adj" fmla="val 16667"/>
            </a:avLst>
          </a:prstGeom>
          <a:solidFill>
            <a:srgbClr val="FF0000">
              <a:alpha val="70000"/>
            </a:srgbClr>
          </a:solidFill>
          <a:ln w="22225" algn="ctr">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b="1">
                <a:latin typeface="Tahoma" pitchFamily="34" charset="0"/>
              </a:rPr>
              <a:t>DP variable products plus QPE and other DP algorithm products</a:t>
            </a:r>
          </a:p>
        </p:txBody>
      </p:sp>
      <p:sp>
        <p:nvSpPr>
          <p:cNvPr id="29705" name="AutoShape 9"/>
          <p:cNvSpPr>
            <a:spLocks noChangeArrowheads="1"/>
          </p:cNvSpPr>
          <p:nvPr/>
        </p:nvSpPr>
        <p:spPr bwMode="auto">
          <a:xfrm>
            <a:off x="990600" y="4370034"/>
            <a:ext cx="1524000" cy="1079500"/>
          </a:xfrm>
          <a:prstGeom prst="roundRect">
            <a:avLst>
              <a:gd name="adj" fmla="val 16667"/>
            </a:avLst>
          </a:prstGeom>
          <a:solidFill>
            <a:schemeClr val="hlink">
              <a:alpha val="39999"/>
            </a:schemeClr>
          </a:solidFill>
          <a:ln w="22225" algn="ctr">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dirty="0" smtClean="0">
                <a:latin typeface="Tahoma" pitchFamily="34" charset="0"/>
              </a:rPr>
              <a:t>Melting</a:t>
            </a:r>
            <a:br>
              <a:rPr lang="en-US" b="1" dirty="0" smtClean="0">
                <a:latin typeface="Tahoma" pitchFamily="34" charset="0"/>
              </a:rPr>
            </a:br>
            <a:r>
              <a:rPr lang="en-US" b="1" dirty="0" smtClean="0">
                <a:latin typeface="Tahoma" pitchFamily="34" charset="0"/>
              </a:rPr>
              <a:t>Layer</a:t>
            </a:r>
            <a:br>
              <a:rPr lang="en-US" b="1" dirty="0" smtClean="0">
                <a:latin typeface="Tahoma" pitchFamily="34" charset="0"/>
              </a:rPr>
            </a:br>
            <a:r>
              <a:rPr lang="en-US" b="1" dirty="0" smtClean="0">
                <a:latin typeface="Tahoma" pitchFamily="34" charset="0"/>
              </a:rPr>
              <a:t>Detection</a:t>
            </a:r>
            <a:br>
              <a:rPr lang="en-US" b="1" dirty="0" smtClean="0">
                <a:latin typeface="Tahoma" pitchFamily="34" charset="0"/>
              </a:rPr>
            </a:br>
            <a:r>
              <a:rPr lang="en-US" b="1" dirty="0" smtClean="0">
                <a:latin typeface="Tahoma" pitchFamily="34" charset="0"/>
              </a:rPr>
              <a:t>Algorithm</a:t>
            </a:r>
            <a:endParaRPr lang="en-US" b="1" dirty="0">
              <a:latin typeface="Tahoma" pitchFamily="34" charset="0"/>
            </a:endParaRPr>
          </a:p>
        </p:txBody>
      </p:sp>
      <p:cxnSp>
        <p:nvCxnSpPr>
          <p:cNvPr id="29716" name="AutoShape 20"/>
          <p:cNvCxnSpPr>
            <a:cxnSpLocks noChangeShapeType="1"/>
            <a:stCxn id="29699" idx="1"/>
            <a:endCxn id="29705" idx="3"/>
          </p:cNvCxnSpPr>
          <p:nvPr/>
        </p:nvCxnSpPr>
        <p:spPr bwMode="auto">
          <a:xfrm flipH="1" flipV="1">
            <a:off x="2514600" y="4909784"/>
            <a:ext cx="1455057" cy="234950"/>
          </a:xfrm>
          <a:prstGeom prst="straightConnector1">
            <a:avLst/>
          </a:prstGeom>
          <a:noFill/>
          <a:ln w="9525">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722" name="AutoShape 26"/>
          <p:cNvCxnSpPr>
            <a:cxnSpLocks noChangeShapeType="1"/>
            <a:stCxn id="29736" idx="2"/>
            <a:endCxn id="29738" idx="0"/>
          </p:cNvCxnSpPr>
          <p:nvPr/>
        </p:nvCxnSpPr>
        <p:spPr bwMode="auto">
          <a:xfrm>
            <a:off x="2095499" y="1479424"/>
            <a:ext cx="911566" cy="494052"/>
          </a:xfrm>
          <a:prstGeom prst="straightConnector1">
            <a:avLst/>
          </a:prstGeom>
          <a:noFill/>
          <a:ln w="9525">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725" name="AutoShape 29"/>
          <p:cNvCxnSpPr>
            <a:cxnSpLocks noChangeShapeType="1"/>
            <a:stCxn id="29705" idx="0"/>
            <a:endCxn id="29701" idx="1"/>
          </p:cNvCxnSpPr>
          <p:nvPr/>
        </p:nvCxnSpPr>
        <p:spPr bwMode="auto">
          <a:xfrm flipV="1">
            <a:off x="1752600" y="3798534"/>
            <a:ext cx="685799" cy="571500"/>
          </a:xfrm>
          <a:prstGeom prst="straightConnector1">
            <a:avLst/>
          </a:prstGeom>
          <a:noFill/>
          <a:ln w="9525">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726" name="AutoShape 30"/>
          <p:cNvCxnSpPr>
            <a:cxnSpLocks noChangeShapeType="1"/>
            <a:stCxn id="29699" idx="2"/>
            <a:endCxn id="29702" idx="1"/>
          </p:cNvCxnSpPr>
          <p:nvPr/>
        </p:nvCxnSpPr>
        <p:spPr bwMode="auto">
          <a:xfrm>
            <a:off x="4826907" y="5449534"/>
            <a:ext cx="964293" cy="711200"/>
          </a:xfrm>
          <a:prstGeom prst="straightConnector1">
            <a:avLst/>
          </a:prstGeom>
          <a:noFill/>
          <a:ln w="9525">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727" name="AutoShape 31"/>
          <p:cNvCxnSpPr>
            <a:cxnSpLocks noChangeShapeType="1"/>
            <a:stCxn id="29701" idx="2"/>
            <a:endCxn id="29699" idx="0"/>
          </p:cNvCxnSpPr>
          <p:nvPr/>
        </p:nvCxnSpPr>
        <p:spPr bwMode="auto">
          <a:xfrm>
            <a:off x="4305300" y="4217634"/>
            <a:ext cx="521607" cy="622300"/>
          </a:xfrm>
          <a:prstGeom prst="straightConnector1">
            <a:avLst/>
          </a:prstGeom>
          <a:noFill/>
          <a:ln w="9525">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736" name="AutoShape 40"/>
          <p:cNvSpPr>
            <a:spLocks noChangeArrowheads="1"/>
          </p:cNvSpPr>
          <p:nvPr/>
        </p:nvSpPr>
        <p:spPr bwMode="auto">
          <a:xfrm>
            <a:off x="342899" y="946024"/>
            <a:ext cx="3505200" cy="533400"/>
          </a:xfrm>
          <a:prstGeom prst="roundRect">
            <a:avLst>
              <a:gd name="adj" fmla="val 16667"/>
            </a:avLst>
          </a:prstGeom>
          <a:solidFill>
            <a:srgbClr val="66FF66"/>
          </a:solidFill>
          <a:ln w="22225" algn="ctr">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b="1" dirty="0" smtClean="0">
                <a:latin typeface="Tahoma" pitchFamily="34" charset="0"/>
              </a:rPr>
              <a:t>Data Acquisition</a:t>
            </a:r>
            <a:endParaRPr lang="en-US" sz="2000" b="1" dirty="0">
              <a:latin typeface="Tahoma" pitchFamily="34" charset="0"/>
            </a:endParaRPr>
          </a:p>
        </p:txBody>
      </p:sp>
      <p:sp>
        <p:nvSpPr>
          <p:cNvPr id="29737" name="Rectangle 41"/>
          <p:cNvSpPr>
            <a:spLocks noChangeArrowheads="1"/>
          </p:cNvSpPr>
          <p:nvPr/>
        </p:nvSpPr>
        <p:spPr bwMode="auto">
          <a:xfrm>
            <a:off x="222250" y="160338"/>
            <a:ext cx="8643938"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ctr"/>
            <a:r>
              <a:rPr lang="en-US" sz="2800" b="1" dirty="0" smtClean="0">
                <a:solidFill>
                  <a:schemeClr val="tx2"/>
                </a:solidFill>
              </a:rPr>
              <a:t>Quantitative Precipitation Estimate (QPE) Algorithm: </a:t>
            </a:r>
          </a:p>
          <a:p>
            <a:pPr algn="ctr"/>
            <a:r>
              <a:rPr lang="en-US" sz="2800" b="1" dirty="0" smtClean="0">
                <a:solidFill>
                  <a:schemeClr val="tx2"/>
                </a:solidFill>
              </a:rPr>
              <a:t>High </a:t>
            </a:r>
            <a:r>
              <a:rPr lang="en-US" sz="2800" b="1" dirty="0">
                <a:solidFill>
                  <a:schemeClr val="tx2"/>
                </a:solidFill>
              </a:rPr>
              <a:t>Level Data Flow</a:t>
            </a:r>
          </a:p>
        </p:txBody>
      </p:sp>
      <p:sp>
        <p:nvSpPr>
          <p:cNvPr id="29738" name="AutoShape 42"/>
          <p:cNvSpPr>
            <a:spLocks noChangeArrowheads="1"/>
          </p:cNvSpPr>
          <p:nvPr/>
        </p:nvSpPr>
        <p:spPr bwMode="auto">
          <a:xfrm>
            <a:off x="1469911" y="1973476"/>
            <a:ext cx="3074308" cy="990600"/>
          </a:xfrm>
          <a:prstGeom prst="roundRect">
            <a:avLst>
              <a:gd name="adj" fmla="val 16667"/>
            </a:avLst>
          </a:prstGeom>
          <a:solidFill>
            <a:srgbClr val="FFFF00"/>
          </a:solidFill>
          <a:ln w="22225" algn="ctr">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2000" b="1" dirty="0" smtClean="0">
                <a:latin typeface="Tahoma" pitchFamily="34" charset="0"/>
              </a:rPr>
              <a:t>Process Base Data (</a:t>
            </a:r>
            <a:r>
              <a:rPr lang="en-US" sz="2000" dirty="0" smtClean="0"/>
              <a:t>ZDR</a:t>
            </a:r>
            <a:r>
              <a:rPr lang="en-US" sz="2000" dirty="0"/>
              <a:t>, KDP, </a:t>
            </a:r>
            <a:r>
              <a:rPr lang="en-US" sz="2000" dirty="0" smtClean="0"/>
              <a:t>CC, etc.</a:t>
            </a:r>
            <a:r>
              <a:rPr lang="en-US" sz="2000" b="1" dirty="0" smtClean="0">
                <a:latin typeface="Tahoma" pitchFamily="34" charset="0"/>
              </a:rPr>
              <a:t>)</a:t>
            </a:r>
            <a:endParaRPr lang="en-US" sz="2000" b="1" dirty="0">
              <a:latin typeface="Tahoma" pitchFamily="34" charset="0"/>
            </a:endParaRPr>
          </a:p>
        </p:txBody>
      </p:sp>
      <p:cxnSp>
        <p:nvCxnSpPr>
          <p:cNvPr id="29740" name="AutoShape 44"/>
          <p:cNvCxnSpPr>
            <a:cxnSpLocks noChangeShapeType="1"/>
            <a:stCxn id="29738" idx="2"/>
            <a:endCxn id="29701" idx="0"/>
          </p:cNvCxnSpPr>
          <p:nvPr/>
        </p:nvCxnSpPr>
        <p:spPr bwMode="auto">
          <a:xfrm>
            <a:off x="3007065" y="2964076"/>
            <a:ext cx="1298235" cy="415358"/>
          </a:xfrm>
          <a:prstGeom prst="straightConnector1">
            <a:avLst/>
          </a:prstGeom>
          <a:noFill/>
          <a:ln w="9525">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744" name="AutoShape 48"/>
          <p:cNvSpPr>
            <a:spLocks noChangeArrowheads="1"/>
          </p:cNvSpPr>
          <p:nvPr/>
        </p:nvSpPr>
        <p:spPr bwMode="auto">
          <a:xfrm>
            <a:off x="1113971" y="5982934"/>
            <a:ext cx="1371600" cy="482600"/>
          </a:xfrm>
          <a:prstGeom prst="roundRect">
            <a:avLst>
              <a:gd name="adj" fmla="val 16667"/>
            </a:avLst>
          </a:prstGeom>
          <a:solidFill>
            <a:schemeClr val="folHlink"/>
          </a:solidFill>
          <a:ln w="22225" algn="ctr">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1200" b="1" dirty="0">
                <a:solidFill>
                  <a:schemeClr val="bg1"/>
                </a:solidFill>
                <a:latin typeface="Tahoma" pitchFamily="34" charset="0"/>
              </a:rPr>
              <a:t>Environmental</a:t>
            </a:r>
            <a:br>
              <a:rPr lang="en-US" sz="1200" b="1" dirty="0">
                <a:solidFill>
                  <a:schemeClr val="bg1"/>
                </a:solidFill>
                <a:latin typeface="Tahoma" pitchFamily="34" charset="0"/>
              </a:rPr>
            </a:br>
            <a:r>
              <a:rPr lang="en-US" sz="1200" b="1" dirty="0">
                <a:solidFill>
                  <a:schemeClr val="bg1"/>
                </a:solidFill>
                <a:latin typeface="Tahoma" pitchFamily="34" charset="0"/>
              </a:rPr>
              <a:t> data</a:t>
            </a:r>
          </a:p>
        </p:txBody>
      </p:sp>
      <p:cxnSp>
        <p:nvCxnSpPr>
          <p:cNvPr id="29745" name="AutoShape 49"/>
          <p:cNvCxnSpPr>
            <a:cxnSpLocks noChangeShapeType="1"/>
            <a:stCxn id="29744" idx="0"/>
            <a:endCxn id="29705" idx="2"/>
          </p:cNvCxnSpPr>
          <p:nvPr/>
        </p:nvCxnSpPr>
        <p:spPr bwMode="auto">
          <a:xfrm flipH="1" flipV="1">
            <a:off x="1752600" y="5449534"/>
            <a:ext cx="47171" cy="533400"/>
          </a:xfrm>
          <a:prstGeom prst="straightConnector1">
            <a:avLst/>
          </a:prstGeom>
          <a:noFill/>
          <a:ln w="9525">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532827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p:extLst>
              <p:ext uri="{D42A27DB-BD31-4B8C-83A1-F6EECF244321}">
                <p14:modId xmlns:p14="http://schemas.microsoft.com/office/powerpoint/2010/main" val="2627856269"/>
              </p:ext>
            </p:extLst>
          </p:nvPr>
        </p:nvGraphicFramePr>
        <p:xfrm>
          <a:off x="457200" y="838200"/>
          <a:ext cx="8229600" cy="5527040"/>
        </p:xfrm>
        <a:graphic>
          <a:graphicData uri="http://schemas.openxmlformats.org/drawingml/2006/table">
            <a:tbl>
              <a:tblPr firstRow="1" bandRow="1">
                <a:tableStyleId>{5C22544A-7EE6-4342-B048-85BDC9FD1C3A}</a:tableStyleId>
              </a:tblPr>
              <a:tblGrid>
                <a:gridCol w="6172200"/>
                <a:gridCol w="2057400"/>
              </a:tblGrid>
              <a:tr h="370840">
                <a:tc>
                  <a:txBody>
                    <a:bodyPr/>
                    <a:lstStyle/>
                    <a:p>
                      <a:r>
                        <a:rPr lang="en-US" dirty="0" smtClean="0"/>
                        <a:t>Conditions</a:t>
                      </a:r>
                      <a:endParaRPr lang="en-US" dirty="0"/>
                    </a:p>
                  </a:txBody>
                  <a:tcPr/>
                </a:tc>
                <a:tc>
                  <a:txBody>
                    <a:bodyPr/>
                    <a:lstStyle/>
                    <a:p>
                      <a:r>
                        <a:rPr lang="en-US" dirty="0" smtClean="0"/>
                        <a:t>R method (mm/</a:t>
                      </a:r>
                      <a:r>
                        <a:rPr lang="en-US" dirty="0" err="1" smtClean="0"/>
                        <a:t>hr</a:t>
                      </a:r>
                      <a:r>
                        <a:rPr lang="en-US" dirty="0" smtClean="0"/>
                        <a:t>)</a:t>
                      </a:r>
                      <a:endParaRPr lang="en-US" dirty="0"/>
                    </a:p>
                  </a:txBody>
                  <a:tcPr/>
                </a:tc>
              </a:tr>
              <a:tr h="370840">
                <a:tc>
                  <a:txBody>
                    <a:bodyPr/>
                    <a:lstStyle/>
                    <a:p>
                      <a:r>
                        <a:rPr lang="en-US" dirty="0" smtClean="0"/>
                        <a:t>Classification</a:t>
                      </a:r>
                      <a:r>
                        <a:rPr lang="en-US" baseline="0" dirty="0" smtClean="0"/>
                        <a:t> is </a:t>
                      </a:r>
                      <a:r>
                        <a:rPr lang="en-US" dirty="0" smtClean="0"/>
                        <a:t>Ground Clutter or Unknown</a:t>
                      </a:r>
                      <a:endParaRPr lang="en-US" dirty="0"/>
                    </a:p>
                  </a:txBody>
                  <a:tcPr/>
                </a:tc>
                <a:tc>
                  <a:txBody>
                    <a:bodyPr/>
                    <a:lstStyle/>
                    <a:p>
                      <a:r>
                        <a:rPr lang="en-US" dirty="0" smtClean="0"/>
                        <a:t>Not computed</a:t>
                      </a:r>
                      <a:endParaRPr lang="en-US" dirty="0"/>
                    </a:p>
                  </a:txBody>
                  <a:tcPr/>
                </a:tc>
              </a:tr>
              <a:tr h="370840">
                <a:tc>
                  <a:txBody>
                    <a:bodyPr/>
                    <a:lstStyle/>
                    <a:p>
                      <a:r>
                        <a:rPr lang="en-US" dirty="0" smtClean="0"/>
                        <a:t>Classification is No Echo or Biological</a:t>
                      </a:r>
                      <a:endParaRPr lang="en-US" dirty="0"/>
                    </a:p>
                  </a:txBody>
                  <a:tcPr/>
                </a:tc>
                <a:tc>
                  <a:txBody>
                    <a:bodyPr/>
                    <a:lstStyle/>
                    <a:p>
                      <a:r>
                        <a:rPr lang="en-US" dirty="0" smtClean="0"/>
                        <a:t>0</a:t>
                      </a:r>
                      <a:endParaRPr lang="en-US" dirty="0"/>
                    </a:p>
                  </a:txBody>
                  <a:tcPr/>
                </a:tc>
              </a:tr>
              <a:tr h="370840">
                <a:tc>
                  <a:txBody>
                    <a:bodyPr/>
                    <a:lstStyle/>
                    <a:p>
                      <a:r>
                        <a:rPr lang="en-US" dirty="0" smtClean="0"/>
                        <a:t>Light/Moderate Rain is classified</a:t>
                      </a:r>
                      <a:endParaRPr lang="en-US" dirty="0"/>
                    </a:p>
                  </a:txBody>
                  <a:tcPr/>
                </a:tc>
                <a:tc>
                  <a:txBody>
                    <a:bodyPr/>
                    <a:lstStyle/>
                    <a:p>
                      <a:r>
                        <a:rPr lang="en-US" dirty="0" smtClean="0"/>
                        <a:t>R(Z, ZDR)</a:t>
                      </a:r>
                      <a:endParaRPr lang="en-US" dirty="0"/>
                    </a:p>
                  </a:txBody>
                  <a:tcPr/>
                </a:tc>
              </a:tr>
              <a:tr h="370840">
                <a:tc>
                  <a:txBody>
                    <a:bodyPr/>
                    <a:lstStyle/>
                    <a:p>
                      <a:r>
                        <a:rPr lang="en-US" dirty="0" smtClean="0"/>
                        <a:t>Heavy Rain or Big Drops are classified</a:t>
                      </a:r>
                      <a:endParaRPr lang="en-US" dirty="0"/>
                    </a:p>
                  </a:txBody>
                  <a:tcPr/>
                </a:tc>
                <a:tc>
                  <a:txBody>
                    <a:bodyPr/>
                    <a:lstStyle/>
                    <a:p>
                      <a:r>
                        <a:rPr lang="en-US" dirty="0" smtClean="0"/>
                        <a:t>R(Z, ZDR)</a:t>
                      </a:r>
                      <a:endParaRPr lang="en-US" dirty="0"/>
                    </a:p>
                  </a:txBody>
                  <a:tcPr/>
                </a:tc>
              </a:tr>
              <a:tr h="370840">
                <a:tc>
                  <a:txBody>
                    <a:bodyPr/>
                    <a:lstStyle/>
                    <a:p>
                      <a:r>
                        <a:rPr lang="en-US" dirty="0" smtClean="0"/>
                        <a:t>Rain/Hail is classified and echo is </a:t>
                      </a:r>
                      <a:r>
                        <a:rPr lang="en-US" b="1" i="1" dirty="0" smtClean="0"/>
                        <a:t>below</a:t>
                      </a:r>
                      <a:r>
                        <a:rPr lang="en-US" dirty="0" smtClean="0"/>
                        <a:t> the top of the melting layer</a:t>
                      </a:r>
                      <a:endParaRPr lang="en-US" dirty="0"/>
                    </a:p>
                  </a:txBody>
                  <a:tcPr/>
                </a:tc>
                <a:tc>
                  <a:txBody>
                    <a:bodyPr/>
                    <a:lstStyle/>
                    <a:p>
                      <a:r>
                        <a:rPr lang="en-US" dirty="0" smtClean="0"/>
                        <a:t>R(KDP)</a:t>
                      </a:r>
                      <a:endParaRPr lang="en-US" dirty="0"/>
                    </a:p>
                  </a:txBody>
                  <a:tcPr/>
                </a:tc>
              </a:tr>
              <a:tr h="370840">
                <a:tc>
                  <a:txBody>
                    <a:bodyPr/>
                    <a:lstStyle/>
                    <a:p>
                      <a:r>
                        <a:rPr lang="en-US" dirty="0" smtClean="0"/>
                        <a:t>Rain/Hail is classified and echo is </a:t>
                      </a:r>
                      <a:r>
                        <a:rPr lang="en-US" b="1" i="1" dirty="0" smtClean="0"/>
                        <a:t>above</a:t>
                      </a:r>
                      <a:r>
                        <a:rPr lang="en-US" dirty="0" smtClean="0"/>
                        <a:t> the top of the melting layer</a:t>
                      </a:r>
                      <a:endParaRPr lang="en-US" dirty="0"/>
                    </a:p>
                  </a:txBody>
                  <a:tcPr/>
                </a:tc>
                <a:tc>
                  <a:txBody>
                    <a:bodyPr/>
                    <a:lstStyle/>
                    <a:p>
                      <a:r>
                        <a:rPr lang="en-US" dirty="0" smtClean="0"/>
                        <a:t>0.8*R(Z)</a:t>
                      </a:r>
                      <a:endParaRPr lang="en-US" dirty="0"/>
                    </a:p>
                  </a:txBody>
                  <a:tcPr/>
                </a:tc>
              </a:tr>
              <a:tr h="370840">
                <a:tc>
                  <a:txBody>
                    <a:bodyPr/>
                    <a:lstStyle/>
                    <a:p>
                      <a:r>
                        <a:rPr lang="en-US" dirty="0" err="1" smtClean="0"/>
                        <a:t>Graupel</a:t>
                      </a:r>
                      <a:r>
                        <a:rPr lang="en-US" dirty="0" smtClean="0"/>
                        <a:t> is classified</a:t>
                      </a:r>
                      <a:endParaRPr lang="en-US" dirty="0"/>
                    </a:p>
                  </a:txBody>
                  <a:tcPr/>
                </a:tc>
                <a:tc>
                  <a:txBody>
                    <a:bodyPr/>
                    <a:lstStyle/>
                    <a:p>
                      <a:r>
                        <a:rPr lang="en-US" dirty="0" smtClean="0"/>
                        <a:t>0.8*R(Z)</a:t>
                      </a:r>
                      <a:endParaRPr lang="en-US" dirty="0"/>
                    </a:p>
                  </a:txBody>
                  <a:tcPr/>
                </a:tc>
              </a:tr>
              <a:tr h="370840">
                <a:tc>
                  <a:txBody>
                    <a:bodyPr/>
                    <a:lstStyle/>
                    <a:p>
                      <a:r>
                        <a:rPr lang="en-US" dirty="0" smtClean="0"/>
                        <a:t>Wet Snow is classified</a:t>
                      </a:r>
                      <a:endParaRPr lang="en-US" dirty="0"/>
                    </a:p>
                  </a:txBody>
                  <a:tcPr/>
                </a:tc>
                <a:tc>
                  <a:txBody>
                    <a:bodyPr/>
                    <a:lstStyle/>
                    <a:p>
                      <a:r>
                        <a:rPr lang="en-US" dirty="0" smtClean="0"/>
                        <a:t>0.6*R(Z)</a:t>
                      </a:r>
                      <a:endParaRPr lang="en-US" dirty="0"/>
                    </a:p>
                  </a:txBody>
                  <a:tcPr/>
                </a:tc>
              </a:tr>
              <a:tr h="370840">
                <a:tc>
                  <a:txBody>
                    <a:bodyPr/>
                    <a:lstStyle/>
                    <a:p>
                      <a:r>
                        <a:rPr lang="en-US" dirty="0" smtClean="0"/>
                        <a:t>Dry Snow is classified and echo is in or below the top of the melting layer</a:t>
                      </a:r>
                      <a:endParaRPr lang="en-US" dirty="0"/>
                    </a:p>
                  </a:txBody>
                  <a:tcPr/>
                </a:tc>
                <a:tc>
                  <a:txBody>
                    <a:bodyPr/>
                    <a:lstStyle/>
                    <a:p>
                      <a:r>
                        <a:rPr lang="en-US" dirty="0" smtClean="0"/>
                        <a:t>R(Z)</a:t>
                      </a:r>
                      <a:endParaRPr lang="en-US" dirty="0"/>
                    </a:p>
                  </a:txBody>
                  <a:tcPr/>
                </a:tc>
              </a:tr>
              <a:tr h="370840">
                <a:tc>
                  <a:txBody>
                    <a:bodyPr/>
                    <a:lstStyle/>
                    <a:p>
                      <a:r>
                        <a:rPr lang="en-US" dirty="0" smtClean="0"/>
                        <a:t>Dry Snow classified and is echo above the top of the melting layer</a:t>
                      </a:r>
                      <a:endParaRPr lang="en-US" dirty="0"/>
                    </a:p>
                  </a:txBody>
                  <a:tcPr/>
                </a:tc>
                <a:tc>
                  <a:txBody>
                    <a:bodyPr/>
                    <a:lstStyle/>
                    <a:p>
                      <a:r>
                        <a:rPr lang="en-US" dirty="0" smtClean="0"/>
                        <a:t>2.8*R(Z)</a:t>
                      </a:r>
                      <a:endParaRPr lang="en-US" dirty="0"/>
                    </a:p>
                  </a:txBody>
                  <a:tcPr/>
                </a:tc>
              </a:tr>
              <a:tr h="370840">
                <a:tc>
                  <a:txBody>
                    <a:bodyPr/>
                    <a:lstStyle/>
                    <a:p>
                      <a:r>
                        <a:rPr lang="en-US" dirty="0" smtClean="0"/>
                        <a:t>Ice Crystals are classified</a:t>
                      </a:r>
                      <a:endParaRPr lang="en-US" dirty="0"/>
                    </a:p>
                  </a:txBody>
                  <a:tcPr/>
                </a:tc>
                <a:tc>
                  <a:txBody>
                    <a:bodyPr/>
                    <a:lstStyle/>
                    <a:p>
                      <a:r>
                        <a:rPr lang="en-US" dirty="0" smtClean="0"/>
                        <a:t>2.8*R(Z)</a:t>
                      </a:r>
                      <a:endParaRPr lang="en-US" dirty="0"/>
                    </a:p>
                  </a:txBody>
                  <a:tcPr/>
                </a:tc>
              </a:tr>
            </a:tbl>
          </a:graphicData>
        </a:graphic>
      </p:graphicFrame>
      <p:sp>
        <p:nvSpPr>
          <p:cNvPr id="4" name="Footer Placeholder 3"/>
          <p:cNvSpPr>
            <a:spLocks noGrp="1"/>
          </p:cNvSpPr>
          <p:nvPr>
            <p:ph type="ftr" sz="quarter" idx="11"/>
          </p:nvPr>
        </p:nvSpPr>
        <p:spPr/>
        <p:txBody>
          <a:bodyPr/>
          <a:lstStyle/>
          <a:p>
            <a:r>
              <a:rPr lang="en-US" smtClean="0"/>
              <a:t>65th Interdepartmental Hurricane Conf.</a:t>
            </a:r>
            <a:endParaRPr lang="en-US"/>
          </a:p>
        </p:txBody>
      </p:sp>
      <p:sp>
        <p:nvSpPr>
          <p:cNvPr id="5" name="Slide Number Placeholder 4"/>
          <p:cNvSpPr>
            <a:spLocks noGrp="1"/>
          </p:cNvSpPr>
          <p:nvPr>
            <p:ph type="sldNum" sz="quarter" idx="12"/>
          </p:nvPr>
        </p:nvSpPr>
        <p:spPr/>
        <p:txBody>
          <a:bodyPr/>
          <a:lstStyle/>
          <a:p>
            <a:fld id="{63ACCE4E-F2A9-4551-BC20-E0F2CFF49661}" type="slidenum">
              <a:rPr lang="en-US" smtClean="0"/>
              <a:t>19</a:t>
            </a:fld>
            <a:endParaRPr lang="en-US"/>
          </a:p>
        </p:txBody>
      </p:sp>
      <p:sp>
        <p:nvSpPr>
          <p:cNvPr id="6" name="Rectangle 41"/>
          <p:cNvSpPr>
            <a:spLocks noChangeArrowheads="1"/>
          </p:cNvSpPr>
          <p:nvPr/>
        </p:nvSpPr>
        <p:spPr bwMode="auto">
          <a:xfrm>
            <a:off x="0" y="160338"/>
            <a:ext cx="9144000"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ctr"/>
            <a:r>
              <a:rPr lang="en-US" sz="2400" b="1" dirty="0" smtClean="0">
                <a:solidFill>
                  <a:schemeClr val="tx2"/>
                </a:solidFill>
              </a:rPr>
              <a:t>QPE Algorithm Relationship to Hydrometeor Classification Algorithm</a:t>
            </a:r>
          </a:p>
        </p:txBody>
      </p:sp>
    </p:spTree>
    <p:extLst>
      <p:ext uri="{BB962C8B-B14F-4D97-AF65-F5344CB8AC3E}">
        <p14:creationId xmlns:p14="http://schemas.microsoft.com/office/powerpoint/2010/main" val="14844498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Overview</a:t>
            </a:r>
            <a:endParaRPr lang="en-US" b="1"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Short review of </a:t>
            </a:r>
            <a:r>
              <a:rPr lang="en-US" b="1" dirty="0" smtClean="0">
                <a:solidFill>
                  <a:schemeClr val="accent5">
                    <a:lumMod val="75000"/>
                  </a:schemeClr>
                </a:solidFill>
              </a:rPr>
              <a:t>past methods </a:t>
            </a:r>
            <a:r>
              <a:rPr lang="en-US" dirty="0" smtClean="0"/>
              <a:t>to convert radar information to rainfall estimates</a:t>
            </a:r>
          </a:p>
          <a:p>
            <a:pPr marL="514350" indent="-514350">
              <a:buFont typeface="+mj-lt"/>
              <a:buAutoNum type="arabicPeriod"/>
            </a:pPr>
            <a:endParaRPr lang="en-US" dirty="0" smtClean="0"/>
          </a:p>
          <a:p>
            <a:pPr marL="514350" indent="-514350">
              <a:buFont typeface="+mj-lt"/>
              <a:buAutoNum type="arabicPeriod"/>
            </a:pPr>
            <a:r>
              <a:rPr lang="en-US" b="1" dirty="0" smtClean="0">
                <a:solidFill>
                  <a:srgbClr val="7030A0"/>
                </a:solidFill>
              </a:rPr>
              <a:t>NSSL’s National Mosaic &amp; Multi-Sensor Quantitative Precipitation Estimation</a:t>
            </a:r>
            <a:r>
              <a:rPr lang="en-US" dirty="0" smtClean="0"/>
              <a:t> (NMQ/</a:t>
            </a:r>
            <a:r>
              <a:rPr lang="en-US" b="1" dirty="0" smtClean="0"/>
              <a:t>Q2)</a:t>
            </a:r>
            <a:r>
              <a:rPr lang="en-US" dirty="0" smtClean="0"/>
              <a:t>, </a:t>
            </a:r>
            <a:r>
              <a:rPr lang="en-US" i="1" u="sng" dirty="0" smtClean="0">
                <a:solidFill>
                  <a:srgbClr val="FF0000"/>
                </a:solidFill>
              </a:rPr>
              <a:t>New</a:t>
            </a:r>
            <a:r>
              <a:rPr lang="en-US" dirty="0" smtClean="0"/>
              <a:t> </a:t>
            </a:r>
          </a:p>
          <a:p>
            <a:pPr marL="514350" indent="-514350">
              <a:buFont typeface="+mj-lt"/>
              <a:buAutoNum type="arabicPeriod"/>
            </a:pPr>
            <a:endParaRPr lang="en-US" dirty="0" smtClean="0"/>
          </a:p>
          <a:p>
            <a:pPr marL="514350" indent="-514350">
              <a:buFont typeface="+mj-lt"/>
              <a:buAutoNum type="arabicPeriod"/>
            </a:pPr>
            <a:r>
              <a:rPr lang="en-US" b="1" dirty="0" smtClean="0">
                <a:solidFill>
                  <a:srgbClr val="00B050"/>
                </a:solidFill>
              </a:rPr>
              <a:t>Dual</a:t>
            </a:r>
            <a:r>
              <a:rPr lang="en-US" b="1" dirty="0" smtClean="0"/>
              <a:t> </a:t>
            </a:r>
            <a:r>
              <a:rPr lang="en-US" b="1" dirty="0" smtClean="0">
                <a:solidFill>
                  <a:srgbClr val="00B050"/>
                </a:solidFill>
              </a:rPr>
              <a:t>Polarization rainfall estimation, </a:t>
            </a:r>
            <a:r>
              <a:rPr lang="en-US" i="1" u="sng" dirty="0" smtClean="0">
                <a:solidFill>
                  <a:srgbClr val="FF0000"/>
                </a:solidFill>
              </a:rPr>
              <a:t>New</a:t>
            </a:r>
            <a:endParaRPr lang="en-US" i="1" u="sng" dirty="0">
              <a:solidFill>
                <a:srgbClr val="FF0000"/>
              </a:solidFill>
            </a:endParaRPr>
          </a:p>
        </p:txBody>
      </p:sp>
      <p:sp>
        <p:nvSpPr>
          <p:cNvPr id="5" name="Footer Placeholder 4"/>
          <p:cNvSpPr>
            <a:spLocks noGrp="1"/>
          </p:cNvSpPr>
          <p:nvPr>
            <p:ph type="ftr" sz="quarter" idx="11"/>
          </p:nvPr>
        </p:nvSpPr>
        <p:spPr/>
        <p:txBody>
          <a:bodyPr/>
          <a:lstStyle/>
          <a:p>
            <a:r>
              <a:rPr lang="en-US" dirty="0" smtClean="0"/>
              <a:t>65th Interdepartmental Hurricane Conf.</a:t>
            </a:r>
            <a:endParaRPr lang="en-US" dirty="0"/>
          </a:p>
        </p:txBody>
      </p:sp>
      <p:sp>
        <p:nvSpPr>
          <p:cNvPr id="6" name="Slide Number Placeholder 5"/>
          <p:cNvSpPr>
            <a:spLocks noGrp="1"/>
          </p:cNvSpPr>
          <p:nvPr>
            <p:ph type="sldNum" sz="quarter" idx="12"/>
          </p:nvPr>
        </p:nvSpPr>
        <p:spPr/>
        <p:txBody>
          <a:bodyPr/>
          <a:lstStyle/>
          <a:p>
            <a:fld id="{63ACCE4E-F2A9-4551-BC20-E0F2CFF49661}" type="slidenum">
              <a:rPr lang="en-US" smtClean="0"/>
              <a:t>2</a:t>
            </a:fld>
            <a:endParaRPr lang="en-US" dirty="0"/>
          </a:p>
        </p:txBody>
      </p:sp>
    </p:spTree>
    <p:extLst>
      <p:ext uri="{BB962C8B-B14F-4D97-AF65-F5344CB8AC3E}">
        <p14:creationId xmlns:p14="http://schemas.microsoft.com/office/powerpoint/2010/main" val="16596059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normAutofit/>
          </a:bodyPr>
          <a:lstStyle/>
          <a:p>
            <a:r>
              <a:rPr lang="en-US" dirty="0" smtClean="0"/>
              <a:t>Erin - Base Reflectivity</a:t>
            </a:r>
            <a:endParaRPr lang="en-US"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24000" y="838200"/>
            <a:ext cx="7678646" cy="4983163"/>
          </a:xfrm>
        </p:spPr>
      </p:pic>
      <p:sp>
        <p:nvSpPr>
          <p:cNvPr id="3" name="Footer Placeholder 2"/>
          <p:cNvSpPr>
            <a:spLocks noGrp="1"/>
          </p:cNvSpPr>
          <p:nvPr>
            <p:ph type="ftr" sz="quarter" idx="11"/>
          </p:nvPr>
        </p:nvSpPr>
        <p:spPr/>
        <p:txBody>
          <a:bodyPr/>
          <a:lstStyle/>
          <a:p>
            <a:r>
              <a:rPr lang="en-US" smtClean="0"/>
              <a:t>65th Interdepartmental Hurricane Conf.</a:t>
            </a:r>
            <a:endParaRPr lang="en-US"/>
          </a:p>
        </p:txBody>
      </p:sp>
      <p:sp>
        <p:nvSpPr>
          <p:cNvPr id="5" name="Slide Number Placeholder 4"/>
          <p:cNvSpPr>
            <a:spLocks noGrp="1"/>
          </p:cNvSpPr>
          <p:nvPr>
            <p:ph type="sldNum" sz="quarter" idx="12"/>
          </p:nvPr>
        </p:nvSpPr>
        <p:spPr/>
        <p:txBody>
          <a:bodyPr/>
          <a:lstStyle/>
          <a:p>
            <a:fld id="{63ACCE4E-F2A9-4551-BC20-E0F2CFF49661}" type="slidenum">
              <a:rPr lang="en-US" smtClean="0"/>
              <a:t>20</a:t>
            </a:fld>
            <a:endParaRPr lang="en-US"/>
          </a:p>
        </p:txBody>
      </p:sp>
      <p:sp>
        <p:nvSpPr>
          <p:cNvPr id="2" name="Rectangle 1"/>
          <p:cNvSpPr/>
          <p:nvPr/>
        </p:nvSpPr>
        <p:spPr>
          <a:xfrm>
            <a:off x="2514600" y="2209800"/>
            <a:ext cx="3276600" cy="2286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1098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smtClean="0"/>
              <a:t>Erin - Hydrometeor Classification</a:t>
            </a:r>
            <a:endParaRPr lang="en-US" sz="3600"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30919" y="1219200"/>
            <a:ext cx="6282162" cy="5521224"/>
          </a:xfrm>
        </p:spPr>
      </p:pic>
      <p:sp>
        <p:nvSpPr>
          <p:cNvPr id="3" name="Footer Placeholder 2"/>
          <p:cNvSpPr>
            <a:spLocks noGrp="1"/>
          </p:cNvSpPr>
          <p:nvPr>
            <p:ph type="ftr" sz="quarter" idx="11"/>
          </p:nvPr>
        </p:nvSpPr>
        <p:spPr/>
        <p:txBody>
          <a:bodyPr/>
          <a:lstStyle/>
          <a:p>
            <a:r>
              <a:rPr lang="en-US" smtClean="0"/>
              <a:t>65th Interdepartmental Hurricane Conf.</a:t>
            </a:r>
            <a:endParaRPr lang="en-US"/>
          </a:p>
        </p:txBody>
      </p:sp>
      <p:sp>
        <p:nvSpPr>
          <p:cNvPr id="6" name="Slide Number Placeholder 5"/>
          <p:cNvSpPr>
            <a:spLocks noGrp="1"/>
          </p:cNvSpPr>
          <p:nvPr>
            <p:ph type="sldNum" sz="quarter" idx="12"/>
          </p:nvPr>
        </p:nvSpPr>
        <p:spPr/>
        <p:txBody>
          <a:bodyPr/>
          <a:lstStyle/>
          <a:p>
            <a:fld id="{63ACCE4E-F2A9-4551-BC20-E0F2CFF49661}" type="slidenum">
              <a:rPr lang="en-US" smtClean="0"/>
              <a:t>21</a:t>
            </a:fld>
            <a:endParaRPr lang="en-US"/>
          </a:p>
        </p:txBody>
      </p:sp>
      <p:sp>
        <p:nvSpPr>
          <p:cNvPr id="7" name="TextBox 6"/>
          <p:cNvSpPr txBox="1"/>
          <p:nvPr/>
        </p:nvSpPr>
        <p:spPr>
          <a:xfrm>
            <a:off x="214086" y="4267200"/>
            <a:ext cx="1219200" cy="369332"/>
          </a:xfrm>
          <a:prstGeom prst="rect">
            <a:avLst/>
          </a:prstGeom>
          <a:noFill/>
        </p:spPr>
        <p:txBody>
          <a:bodyPr wrap="square" rtlCol="0">
            <a:spAutoFit/>
          </a:bodyPr>
          <a:lstStyle/>
          <a:p>
            <a:r>
              <a:rPr lang="en-US" b="1" dirty="0" smtClean="0"/>
              <a:t>Biological</a:t>
            </a:r>
            <a:endParaRPr lang="en-US" b="1" dirty="0"/>
          </a:p>
        </p:txBody>
      </p:sp>
      <p:sp>
        <p:nvSpPr>
          <p:cNvPr id="2" name="TextBox 1"/>
          <p:cNvSpPr txBox="1"/>
          <p:nvPr/>
        </p:nvSpPr>
        <p:spPr>
          <a:xfrm>
            <a:off x="7696200" y="2895600"/>
            <a:ext cx="1219200" cy="923330"/>
          </a:xfrm>
          <a:prstGeom prst="rect">
            <a:avLst/>
          </a:prstGeom>
          <a:noFill/>
        </p:spPr>
        <p:txBody>
          <a:bodyPr wrap="square" rtlCol="0">
            <a:spAutoFit/>
          </a:bodyPr>
          <a:lstStyle/>
          <a:p>
            <a:r>
              <a:rPr lang="en-US" b="1" dirty="0" smtClean="0"/>
              <a:t>Light or</a:t>
            </a:r>
            <a:br>
              <a:rPr lang="en-US" b="1" dirty="0" smtClean="0"/>
            </a:br>
            <a:r>
              <a:rPr lang="en-US" b="1" dirty="0" smtClean="0"/>
              <a:t>Moderate</a:t>
            </a:r>
            <a:br>
              <a:rPr lang="en-US" b="1" dirty="0" smtClean="0"/>
            </a:br>
            <a:r>
              <a:rPr lang="en-US" b="1" dirty="0" smtClean="0"/>
              <a:t>Rain</a:t>
            </a:r>
            <a:endParaRPr lang="en-US" b="1" dirty="0"/>
          </a:p>
        </p:txBody>
      </p:sp>
      <p:sp>
        <p:nvSpPr>
          <p:cNvPr id="8" name="TextBox 7"/>
          <p:cNvSpPr txBox="1"/>
          <p:nvPr/>
        </p:nvSpPr>
        <p:spPr>
          <a:xfrm>
            <a:off x="7772400" y="4800600"/>
            <a:ext cx="1143000" cy="369332"/>
          </a:xfrm>
          <a:prstGeom prst="rect">
            <a:avLst/>
          </a:prstGeom>
          <a:noFill/>
        </p:spPr>
        <p:txBody>
          <a:bodyPr wrap="square" rtlCol="0">
            <a:spAutoFit/>
          </a:bodyPr>
          <a:lstStyle/>
          <a:p>
            <a:r>
              <a:rPr lang="en-US" b="1" dirty="0" smtClean="0"/>
              <a:t>Big Drops</a:t>
            </a:r>
            <a:endParaRPr lang="en-US" b="1" dirty="0"/>
          </a:p>
        </p:txBody>
      </p:sp>
      <p:sp>
        <p:nvSpPr>
          <p:cNvPr id="9" name="TextBox 8"/>
          <p:cNvSpPr txBox="1"/>
          <p:nvPr/>
        </p:nvSpPr>
        <p:spPr>
          <a:xfrm>
            <a:off x="533400" y="2133600"/>
            <a:ext cx="914400" cy="646331"/>
          </a:xfrm>
          <a:prstGeom prst="rect">
            <a:avLst/>
          </a:prstGeom>
          <a:noFill/>
        </p:spPr>
        <p:txBody>
          <a:bodyPr wrap="square" rtlCol="0">
            <a:spAutoFit/>
          </a:bodyPr>
          <a:lstStyle/>
          <a:p>
            <a:r>
              <a:rPr lang="en-US" b="1" dirty="0" smtClean="0"/>
              <a:t>Heavy</a:t>
            </a:r>
            <a:br>
              <a:rPr lang="en-US" b="1" dirty="0" smtClean="0"/>
            </a:br>
            <a:r>
              <a:rPr lang="en-US" b="1" dirty="0" smtClean="0"/>
              <a:t>Rain</a:t>
            </a:r>
            <a:endParaRPr lang="en-US" b="1" dirty="0"/>
          </a:p>
        </p:txBody>
      </p:sp>
      <p:cxnSp>
        <p:nvCxnSpPr>
          <p:cNvPr id="11" name="Straight Arrow Connector 10"/>
          <p:cNvCxnSpPr>
            <a:stCxn id="7" idx="3"/>
          </p:cNvCxnSpPr>
          <p:nvPr/>
        </p:nvCxnSpPr>
        <p:spPr>
          <a:xfrm>
            <a:off x="1433286" y="4451866"/>
            <a:ext cx="1843314" cy="184666"/>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9" idx="3"/>
          </p:cNvCxnSpPr>
          <p:nvPr/>
        </p:nvCxnSpPr>
        <p:spPr>
          <a:xfrm flipV="1">
            <a:off x="1447800" y="2456765"/>
            <a:ext cx="1843314" cy="1"/>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2" idx="1"/>
          </p:cNvCxnSpPr>
          <p:nvPr/>
        </p:nvCxnSpPr>
        <p:spPr>
          <a:xfrm flipH="1">
            <a:off x="6705600" y="3357265"/>
            <a:ext cx="9906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7391400" y="5006646"/>
            <a:ext cx="381000" cy="16328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1098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8"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Erin - </a:t>
            </a:r>
            <a:r>
              <a:rPr lang="en-US" dirty="0" err="1" smtClean="0"/>
              <a:t>Polarimetric</a:t>
            </a:r>
            <a:r>
              <a:rPr lang="en-US" dirty="0" smtClean="0"/>
              <a:t> Rainfall Rate (DPR)</a:t>
            </a:r>
            <a:endParaRPr lang="en-US" dirty="0"/>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09700" y="1214437"/>
            <a:ext cx="6324600" cy="5613083"/>
          </a:xfrm>
        </p:spPr>
      </p:pic>
      <p:sp>
        <p:nvSpPr>
          <p:cNvPr id="5" name="Footer Placeholder 4"/>
          <p:cNvSpPr>
            <a:spLocks noGrp="1"/>
          </p:cNvSpPr>
          <p:nvPr>
            <p:ph type="ftr" sz="quarter" idx="11"/>
          </p:nvPr>
        </p:nvSpPr>
        <p:spPr/>
        <p:txBody>
          <a:bodyPr/>
          <a:lstStyle/>
          <a:p>
            <a:r>
              <a:rPr lang="en-US" smtClean="0"/>
              <a:t>65th Interdepartmental Hurricane Conf.</a:t>
            </a:r>
            <a:endParaRPr lang="en-US"/>
          </a:p>
        </p:txBody>
      </p:sp>
      <p:sp>
        <p:nvSpPr>
          <p:cNvPr id="6" name="Slide Number Placeholder 5"/>
          <p:cNvSpPr>
            <a:spLocks noGrp="1"/>
          </p:cNvSpPr>
          <p:nvPr>
            <p:ph type="sldNum" sz="quarter" idx="12"/>
          </p:nvPr>
        </p:nvSpPr>
        <p:spPr/>
        <p:txBody>
          <a:bodyPr/>
          <a:lstStyle/>
          <a:p>
            <a:fld id="{63ACCE4E-F2A9-4551-BC20-E0F2CFF49661}" type="slidenum">
              <a:rPr lang="en-US" smtClean="0"/>
              <a:t>22</a:t>
            </a:fld>
            <a:endParaRPr lang="en-US"/>
          </a:p>
        </p:txBody>
      </p:sp>
      <p:sp>
        <p:nvSpPr>
          <p:cNvPr id="2" name="TextBox 1"/>
          <p:cNvSpPr txBox="1"/>
          <p:nvPr/>
        </p:nvSpPr>
        <p:spPr>
          <a:xfrm>
            <a:off x="4800600" y="5791200"/>
            <a:ext cx="1066800" cy="369332"/>
          </a:xfrm>
          <a:prstGeom prst="rect">
            <a:avLst/>
          </a:prstGeom>
          <a:noFill/>
        </p:spPr>
        <p:txBody>
          <a:bodyPr wrap="square" rtlCol="0">
            <a:spAutoFit/>
          </a:bodyPr>
          <a:lstStyle/>
          <a:p>
            <a:r>
              <a:rPr lang="en-US" b="1" dirty="0" smtClean="0">
                <a:solidFill>
                  <a:schemeClr val="bg1"/>
                </a:solidFill>
              </a:rPr>
              <a:t>3-4 in/</a:t>
            </a:r>
            <a:r>
              <a:rPr lang="en-US" b="1" dirty="0" err="1" smtClean="0">
                <a:solidFill>
                  <a:schemeClr val="bg1"/>
                </a:solidFill>
              </a:rPr>
              <a:t>hr</a:t>
            </a:r>
            <a:endParaRPr lang="en-US" b="1" dirty="0">
              <a:solidFill>
                <a:schemeClr val="bg1"/>
              </a:solidFill>
            </a:endParaRPr>
          </a:p>
        </p:txBody>
      </p:sp>
      <p:cxnSp>
        <p:nvCxnSpPr>
          <p:cNvPr id="8" name="Straight Arrow Connector 7"/>
          <p:cNvCxnSpPr/>
          <p:nvPr/>
        </p:nvCxnSpPr>
        <p:spPr>
          <a:xfrm flipH="1">
            <a:off x="4038600" y="5975866"/>
            <a:ext cx="762000" cy="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4318000" y="5486400"/>
            <a:ext cx="762000" cy="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5101771" y="5301734"/>
            <a:ext cx="1026243" cy="369332"/>
          </a:xfrm>
          <a:prstGeom prst="rect">
            <a:avLst/>
          </a:prstGeom>
          <a:solidFill>
            <a:srgbClr val="92D050"/>
          </a:solidFill>
        </p:spPr>
        <p:txBody>
          <a:bodyPr wrap="none">
            <a:spAutoFit/>
          </a:bodyPr>
          <a:lstStyle/>
          <a:p>
            <a:r>
              <a:rPr lang="en-US" b="1" dirty="0" smtClean="0">
                <a:solidFill>
                  <a:schemeClr val="bg1"/>
                </a:solidFill>
              </a:rPr>
              <a:t>2-3 </a:t>
            </a:r>
            <a:r>
              <a:rPr lang="en-US" b="1" dirty="0">
                <a:solidFill>
                  <a:schemeClr val="bg1"/>
                </a:solidFill>
              </a:rPr>
              <a:t>in/</a:t>
            </a:r>
            <a:r>
              <a:rPr lang="en-US" b="1" dirty="0" err="1">
                <a:solidFill>
                  <a:schemeClr val="bg1"/>
                </a:solidFill>
              </a:rPr>
              <a:t>hr</a:t>
            </a:r>
            <a:endParaRPr lang="en-US" b="1" dirty="0">
              <a:solidFill>
                <a:schemeClr val="bg1"/>
              </a:solidFill>
            </a:endParaRPr>
          </a:p>
        </p:txBody>
      </p:sp>
      <p:cxnSp>
        <p:nvCxnSpPr>
          <p:cNvPr id="12" name="Straight Arrow Connector 11"/>
          <p:cNvCxnSpPr/>
          <p:nvPr/>
        </p:nvCxnSpPr>
        <p:spPr>
          <a:xfrm flipH="1">
            <a:off x="5080000" y="4114800"/>
            <a:ext cx="762000" cy="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5842000" y="3930134"/>
            <a:ext cx="1026243" cy="369332"/>
          </a:xfrm>
          <a:prstGeom prst="rect">
            <a:avLst/>
          </a:prstGeom>
          <a:solidFill>
            <a:srgbClr val="00B0F0"/>
          </a:solidFill>
        </p:spPr>
        <p:txBody>
          <a:bodyPr wrap="none">
            <a:spAutoFit/>
          </a:bodyPr>
          <a:lstStyle/>
          <a:p>
            <a:r>
              <a:rPr lang="en-US" b="1" dirty="0" smtClean="0">
                <a:solidFill>
                  <a:schemeClr val="bg1"/>
                </a:solidFill>
              </a:rPr>
              <a:t>1-2 </a:t>
            </a:r>
            <a:r>
              <a:rPr lang="en-US" b="1" dirty="0">
                <a:solidFill>
                  <a:schemeClr val="bg1"/>
                </a:solidFill>
              </a:rPr>
              <a:t>in/</a:t>
            </a:r>
            <a:r>
              <a:rPr lang="en-US" b="1" dirty="0" err="1">
                <a:solidFill>
                  <a:schemeClr val="bg1"/>
                </a:solidFill>
              </a:rPr>
              <a:t>hr</a:t>
            </a:r>
            <a:endParaRPr lang="en-US" b="1" dirty="0">
              <a:solidFill>
                <a:schemeClr val="bg1"/>
              </a:solidFill>
            </a:endParaRPr>
          </a:p>
        </p:txBody>
      </p:sp>
    </p:spTree>
    <p:extLst>
      <p:ext uri="{BB962C8B-B14F-4D97-AF65-F5344CB8AC3E}">
        <p14:creationId xmlns:p14="http://schemas.microsoft.com/office/powerpoint/2010/main" val="538274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2" name="Picture 6" descr="201006141400HSR_25nm"/>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1947863" y="274638"/>
            <a:ext cx="5248275" cy="58515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TextBox 2"/>
          <p:cNvSpPr txBox="1"/>
          <p:nvPr/>
        </p:nvSpPr>
        <p:spPr>
          <a:xfrm>
            <a:off x="228600" y="2286000"/>
            <a:ext cx="1676400" cy="1200329"/>
          </a:xfrm>
          <a:prstGeom prst="rect">
            <a:avLst/>
          </a:prstGeom>
          <a:noFill/>
        </p:spPr>
        <p:txBody>
          <a:bodyPr wrap="square" rtlCol="0">
            <a:spAutoFit/>
          </a:bodyPr>
          <a:lstStyle/>
          <a:p>
            <a:r>
              <a:rPr lang="en-US" sz="2400" b="1" dirty="0" smtClean="0"/>
              <a:t>0.5 degree Reflectivity</a:t>
            </a:r>
            <a:r>
              <a:rPr lang="en-US" sz="2400" dirty="0" smtClean="0"/>
              <a:t> at 1400Z</a:t>
            </a:r>
            <a:endParaRPr lang="en-US" sz="2400" dirty="0"/>
          </a:p>
        </p:txBody>
      </p:sp>
      <p:sp>
        <p:nvSpPr>
          <p:cNvPr id="2" name="Footer Placeholder 1"/>
          <p:cNvSpPr>
            <a:spLocks noGrp="1"/>
          </p:cNvSpPr>
          <p:nvPr>
            <p:ph type="ftr" sz="quarter" idx="11"/>
          </p:nvPr>
        </p:nvSpPr>
        <p:spPr/>
        <p:txBody>
          <a:bodyPr/>
          <a:lstStyle/>
          <a:p>
            <a:r>
              <a:rPr lang="en-US" smtClean="0"/>
              <a:t>65th Interdepartmental Hurricane Conf.</a:t>
            </a:r>
            <a:endParaRPr lang="en-US"/>
          </a:p>
        </p:txBody>
      </p:sp>
      <p:sp>
        <p:nvSpPr>
          <p:cNvPr id="4" name="Slide Number Placeholder 3"/>
          <p:cNvSpPr>
            <a:spLocks noGrp="1"/>
          </p:cNvSpPr>
          <p:nvPr>
            <p:ph type="sldNum" sz="quarter" idx="12"/>
          </p:nvPr>
        </p:nvSpPr>
        <p:spPr/>
        <p:txBody>
          <a:bodyPr/>
          <a:lstStyle/>
          <a:p>
            <a:fld id="{D6F66445-ED5B-45B8-9347-F23EC7681225}" type="slidenum">
              <a:rPr lang="en-US" smtClean="0"/>
              <a:pPr/>
              <a:t>23</a:t>
            </a:fld>
            <a:endParaRPr lang="en-US"/>
          </a:p>
        </p:txBody>
      </p:sp>
      <p:sp>
        <p:nvSpPr>
          <p:cNvPr id="6" name="Oval 5"/>
          <p:cNvSpPr/>
          <p:nvPr/>
        </p:nvSpPr>
        <p:spPr>
          <a:xfrm>
            <a:off x="3124200" y="3200400"/>
            <a:ext cx="1600200" cy="1087616"/>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124200" y="2286000"/>
            <a:ext cx="990600" cy="914400"/>
          </a:xfrm>
          <a:prstGeom prst="ellipse">
            <a:avLst/>
          </a:prstGeom>
          <a:noFill/>
          <a:ln w="317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475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p:nvPr>
        </p:nvPicPr>
        <p:blipFill>
          <a:blip r:embed="rId3">
            <a:extLst>
              <a:ext uri="{28A0092B-C50C-407E-A947-70E740481C1C}">
                <a14:useLocalDpi xmlns:a14="http://schemas.microsoft.com/office/drawing/2010/main" val="0"/>
              </a:ext>
            </a:extLst>
          </a:blip>
          <a:stretch>
            <a:fillRect/>
          </a:stretch>
        </p:blipFill>
        <p:spPr>
          <a:xfrm>
            <a:off x="1948169" y="274638"/>
            <a:ext cx="5247661" cy="5851525"/>
          </a:xfrm>
        </p:spPr>
      </p:pic>
      <p:sp>
        <p:nvSpPr>
          <p:cNvPr id="3" name="Footer Placeholder 2"/>
          <p:cNvSpPr>
            <a:spLocks noGrp="1"/>
          </p:cNvSpPr>
          <p:nvPr>
            <p:ph type="ftr" sz="quarter" idx="11"/>
          </p:nvPr>
        </p:nvSpPr>
        <p:spPr/>
        <p:txBody>
          <a:bodyPr/>
          <a:lstStyle/>
          <a:p>
            <a:r>
              <a:rPr lang="en-US" smtClean="0"/>
              <a:t>65th Interdepartmental Hurricane Conf.</a:t>
            </a:r>
            <a:endParaRPr lang="en-US"/>
          </a:p>
        </p:txBody>
      </p:sp>
      <p:sp>
        <p:nvSpPr>
          <p:cNvPr id="4" name="Slide Number Placeholder 3"/>
          <p:cNvSpPr>
            <a:spLocks noGrp="1"/>
          </p:cNvSpPr>
          <p:nvPr>
            <p:ph type="sldNum" sz="quarter" idx="12"/>
          </p:nvPr>
        </p:nvSpPr>
        <p:spPr/>
        <p:txBody>
          <a:bodyPr/>
          <a:lstStyle/>
          <a:p>
            <a:fld id="{D6F66445-ED5B-45B8-9347-F23EC7681225}" type="slidenum">
              <a:rPr lang="en-US" smtClean="0"/>
              <a:pPr/>
              <a:t>24</a:t>
            </a:fld>
            <a:endParaRPr lang="en-US"/>
          </a:p>
        </p:txBody>
      </p:sp>
      <p:sp>
        <p:nvSpPr>
          <p:cNvPr id="6" name="TextBox 5"/>
          <p:cNvSpPr txBox="1"/>
          <p:nvPr/>
        </p:nvSpPr>
        <p:spPr>
          <a:xfrm>
            <a:off x="152400" y="2057400"/>
            <a:ext cx="1905000" cy="1569660"/>
          </a:xfrm>
          <a:prstGeom prst="rect">
            <a:avLst/>
          </a:prstGeom>
          <a:noFill/>
        </p:spPr>
        <p:txBody>
          <a:bodyPr wrap="square" rtlCol="0">
            <a:spAutoFit/>
          </a:bodyPr>
          <a:lstStyle/>
          <a:p>
            <a:r>
              <a:rPr lang="en-US" sz="2400" b="1" dirty="0" smtClean="0"/>
              <a:t>0.5 degree Hydrometeor Classification</a:t>
            </a:r>
            <a:br>
              <a:rPr lang="en-US" sz="2400" b="1" dirty="0" smtClean="0"/>
            </a:br>
            <a:r>
              <a:rPr lang="en-US" sz="2400" dirty="0" smtClean="0"/>
              <a:t>at 1434Z</a:t>
            </a:r>
            <a:endParaRPr lang="en-US" sz="2400" dirty="0"/>
          </a:p>
        </p:txBody>
      </p:sp>
      <p:sp>
        <p:nvSpPr>
          <p:cNvPr id="7" name="TextBox 6"/>
          <p:cNvSpPr txBox="1"/>
          <p:nvPr/>
        </p:nvSpPr>
        <p:spPr>
          <a:xfrm>
            <a:off x="7239000" y="2796064"/>
            <a:ext cx="1295400" cy="830997"/>
          </a:xfrm>
          <a:prstGeom prst="rect">
            <a:avLst/>
          </a:prstGeom>
          <a:noFill/>
        </p:spPr>
        <p:txBody>
          <a:bodyPr wrap="square" rtlCol="0">
            <a:spAutoFit/>
          </a:bodyPr>
          <a:lstStyle/>
          <a:p>
            <a:r>
              <a:rPr lang="en-US" sz="1600" b="1" dirty="0" smtClean="0"/>
              <a:t>Rain</a:t>
            </a:r>
            <a:br>
              <a:rPr lang="en-US" sz="1600" b="1" dirty="0" smtClean="0"/>
            </a:br>
            <a:r>
              <a:rPr lang="en-US" sz="1600" b="1" dirty="0" smtClean="0"/>
              <a:t>Heavy Rain</a:t>
            </a:r>
            <a:br>
              <a:rPr lang="en-US" sz="1600" b="1" dirty="0" smtClean="0"/>
            </a:br>
            <a:r>
              <a:rPr lang="en-US" sz="1600" b="1" dirty="0" smtClean="0"/>
              <a:t>Big Drops</a:t>
            </a:r>
            <a:endParaRPr lang="en-US" sz="1600" b="1" dirty="0"/>
          </a:p>
        </p:txBody>
      </p:sp>
      <p:sp>
        <p:nvSpPr>
          <p:cNvPr id="8" name="TextBox 7"/>
          <p:cNvSpPr txBox="1"/>
          <p:nvPr/>
        </p:nvSpPr>
        <p:spPr>
          <a:xfrm>
            <a:off x="7239000" y="3824514"/>
            <a:ext cx="1066800" cy="584775"/>
          </a:xfrm>
          <a:prstGeom prst="rect">
            <a:avLst/>
          </a:prstGeom>
          <a:noFill/>
        </p:spPr>
        <p:txBody>
          <a:bodyPr wrap="square" rtlCol="0">
            <a:spAutoFit/>
          </a:bodyPr>
          <a:lstStyle/>
          <a:p>
            <a:r>
              <a:rPr lang="en-US" sz="1600" b="1" dirty="0" smtClean="0"/>
              <a:t>Rain-Hail</a:t>
            </a:r>
            <a:br>
              <a:rPr lang="en-US" sz="1600" b="1" dirty="0" smtClean="0"/>
            </a:br>
            <a:r>
              <a:rPr lang="en-US" sz="1600" b="1" dirty="0" smtClean="0"/>
              <a:t>  Mixture</a:t>
            </a:r>
            <a:endParaRPr lang="en-US" sz="1600" b="1" dirty="0"/>
          </a:p>
        </p:txBody>
      </p:sp>
      <p:sp>
        <p:nvSpPr>
          <p:cNvPr id="9" name="TextBox 8"/>
          <p:cNvSpPr txBox="1"/>
          <p:nvPr/>
        </p:nvSpPr>
        <p:spPr>
          <a:xfrm>
            <a:off x="7239000" y="1676400"/>
            <a:ext cx="1752600" cy="584775"/>
          </a:xfrm>
          <a:prstGeom prst="rect">
            <a:avLst/>
          </a:prstGeom>
          <a:noFill/>
        </p:spPr>
        <p:txBody>
          <a:bodyPr wrap="square" rtlCol="0">
            <a:spAutoFit/>
          </a:bodyPr>
          <a:lstStyle/>
          <a:p>
            <a:r>
              <a:rPr lang="en-US" sz="1600" b="1" dirty="0" smtClean="0"/>
              <a:t>Biological</a:t>
            </a:r>
            <a:br>
              <a:rPr lang="en-US" sz="1600" b="1" dirty="0" smtClean="0"/>
            </a:br>
            <a:r>
              <a:rPr lang="en-US" sz="1600" b="1" dirty="0" smtClean="0"/>
              <a:t>Ground Clutter</a:t>
            </a:r>
            <a:endParaRPr lang="en-US" sz="1600" b="1" dirty="0"/>
          </a:p>
        </p:txBody>
      </p:sp>
      <p:sp>
        <p:nvSpPr>
          <p:cNvPr id="10" name="TextBox 9"/>
          <p:cNvSpPr txBox="1"/>
          <p:nvPr/>
        </p:nvSpPr>
        <p:spPr>
          <a:xfrm>
            <a:off x="7239000" y="4800600"/>
            <a:ext cx="1066800" cy="338554"/>
          </a:xfrm>
          <a:prstGeom prst="rect">
            <a:avLst/>
          </a:prstGeom>
          <a:noFill/>
        </p:spPr>
        <p:txBody>
          <a:bodyPr wrap="square" rtlCol="0">
            <a:spAutoFit/>
          </a:bodyPr>
          <a:lstStyle/>
          <a:p>
            <a:r>
              <a:rPr lang="en-US" sz="1600" b="1" dirty="0" smtClean="0"/>
              <a:t>Unknown</a:t>
            </a:r>
            <a:endParaRPr lang="en-US" sz="1600" b="1" dirty="0"/>
          </a:p>
        </p:txBody>
      </p:sp>
      <p:sp>
        <p:nvSpPr>
          <p:cNvPr id="11" name="Oval 10"/>
          <p:cNvSpPr/>
          <p:nvPr/>
        </p:nvSpPr>
        <p:spPr>
          <a:xfrm>
            <a:off x="3124200" y="3200400"/>
            <a:ext cx="1600200" cy="1087616"/>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3124200" y="2286000"/>
            <a:ext cx="990600" cy="914400"/>
          </a:xfrm>
          <a:prstGeom prst="ellipse">
            <a:avLst/>
          </a:prstGeom>
          <a:noFill/>
          <a:ln w="317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31924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1" name="Picture 3" descr="201006141400OHP_25nm"/>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1947863" y="274638"/>
            <a:ext cx="5248275" cy="58515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2772" name="Text Box 4"/>
          <p:cNvSpPr txBox="1">
            <a:spLocks noChangeArrowheads="1"/>
          </p:cNvSpPr>
          <p:nvPr/>
        </p:nvSpPr>
        <p:spPr bwMode="auto">
          <a:xfrm>
            <a:off x="304800" y="1979692"/>
            <a:ext cx="16002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b="1" dirty="0" smtClean="0"/>
              <a:t>One-Hour </a:t>
            </a:r>
            <a:r>
              <a:rPr lang="en-US" sz="2400" b="1" dirty="0" err="1" smtClean="0"/>
              <a:t>Precipi-tation</a:t>
            </a:r>
            <a:r>
              <a:rPr lang="en-US" sz="2400" b="1" dirty="0" smtClean="0"/>
              <a:t> (Legacy Algorithm)</a:t>
            </a:r>
            <a:r>
              <a:rPr lang="en-US" dirty="0" smtClean="0"/>
              <a:t> </a:t>
            </a:r>
            <a:r>
              <a:rPr lang="en-US" sz="2400" dirty="0"/>
              <a:t>at 1400Z</a:t>
            </a:r>
          </a:p>
        </p:txBody>
      </p:sp>
      <p:sp>
        <p:nvSpPr>
          <p:cNvPr id="2" name="Footer Placeholder 1"/>
          <p:cNvSpPr>
            <a:spLocks noGrp="1"/>
          </p:cNvSpPr>
          <p:nvPr>
            <p:ph type="ftr" sz="quarter" idx="11"/>
          </p:nvPr>
        </p:nvSpPr>
        <p:spPr/>
        <p:txBody>
          <a:bodyPr/>
          <a:lstStyle/>
          <a:p>
            <a:r>
              <a:rPr lang="en-US" smtClean="0"/>
              <a:t>65th Interdepartmental Hurricane Conf.</a:t>
            </a:r>
            <a:endParaRPr lang="en-US"/>
          </a:p>
        </p:txBody>
      </p:sp>
      <p:sp>
        <p:nvSpPr>
          <p:cNvPr id="3" name="Slide Number Placeholder 2"/>
          <p:cNvSpPr>
            <a:spLocks noGrp="1"/>
          </p:cNvSpPr>
          <p:nvPr>
            <p:ph type="sldNum" sz="quarter" idx="12"/>
          </p:nvPr>
        </p:nvSpPr>
        <p:spPr/>
        <p:txBody>
          <a:bodyPr/>
          <a:lstStyle/>
          <a:p>
            <a:fld id="{D6F66445-ED5B-45B8-9347-F23EC7681225}" type="slidenum">
              <a:rPr lang="en-US" smtClean="0"/>
              <a:pPr/>
              <a:t>25</a:t>
            </a:fld>
            <a:endParaRPr lang="en-US"/>
          </a:p>
        </p:txBody>
      </p:sp>
      <p:sp>
        <p:nvSpPr>
          <p:cNvPr id="4" name="Oval 3"/>
          <p:cNvSpPr/>
          <p:nvPr/>
        </p:nvSpPr>
        <p:spPr>
          <a:xfrm>
            <a:off x="3124200" y="2286000"/>
            <a:ext cx="990600" cy="914400"/>
          </a:xfrm>
          <a:prstGeom prst="ellipse">
            <a:avLst/>
          </a:prstGeom>
          <a:noFill/>
          <a:ln w="317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3124200" y="3200400"/>
            <a:ext cx="1600200" cy="1087616"/>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80578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5" name="Picture 5" descr="201006141400OHA_25nm"/>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1947863" y="274638"/>
            <a:ext cx="5248275" cy="58515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26" name="Text Box 6"/>
          <p:cNvSpPr txBox="1">
            <a:spLocks noChangeArrowheads="1"/>
          </p:cNvSpPr>
          <p:nvPr/>
        </p:nvSpPr>
        <p:spPr bwMode="auto">
          <a:xfrm>
            <a:off x="254000" y="1981200"/>
            <a:ext cx="16002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b="1" dirty="0"/>
              <a:t>One-Hour </a:t>
            </a:r>
            <a:r>
              <a:rPr lang="en-US" sz="2400" b="1" dirty="0" err="1"/>
              <a:t>Precipi-tation</a:t>
            </a:r>
            <a:r>
              <a:rPr lang="en-US" sz="2400" b="1" dirty="0"/>
              <a:t> </a:t>
            </a:r>
            <a:r>
              <a:rPr lang="en-US" sz="2400" b="1" dirty="0" smtClean="0"/>
              <a:t>(Dual Pol. </a:t>
            </a:r>
            <a:r>
              <a:rPr lang="en-US" sz="2400" b="1" dirty="0"/>
              <a:t>Algorithm)</a:t>
            </a:r>
            <a:r>
              <a:rPr lang="en-US" sz="2400" dirty="0"/>
              <a:t> at 1400Z</a:t>
            </a:r>
          </a:p>
        </p:txBody>
      </p:sp>
      <p:sp>
        <p:nvSpPr>
          <p:cNvPr id="2" name="Footer Placeholder 1"/>
          <p:cNvSpPr>
            <a:spLocks noGrp="1"/>
          </p:cNvSpPr>
          <p:nvPr>
            <p:ph type="ftr" sz="quarter" idx="11"/>
          </p:nvPr>
        </p:nvSpPr>
        <p:spPr/>
        <p:txBody>
          <a:bodyPr/>
          <a:lstStyle/>
          <a:p>
            <a:r>
              <a:rPr lang="en-US" smtClean="0"/>
              <a:t>65th Interdepartmental Hurricane Conf.</a:t>
            </a:r>
            <a:endParaRPr lang="en-US"/>
          </a:p>
        </p:txBody>
      </p:sp>
      <p:sp>
        <p:nvSpPr>
          <p:cNvPr id="3" name="Slide Number Placeholder 2"/>
          <p:cNvSpPr>
            <a:spLocks noGrp="1"/>
          </p:cNvSpPr>
          <p:nvPr>
            <p:ph type="sldNum" sz="quarter" idx="12"/>
          </p:nvPr>
        </p:nvSpPr>
        <p:spPr/>
        <p:txBody>
          <a:bodyPr/>
          <a:lstStyle/>
          <a:p>
            <a:fld id="{D6F66445-ED5B-45B8-9347-F23EC7681225}" type="slidenum">
              <a:rPr lang="en-US" smtClean="0"/>
              <a:pPr/>
              <a:t>26</a:t>
            </a:fld>
            <a:endParaRPr lang="en-US"/>
          </a:p>
        </p:txBody>
      </p:sp>
      <p:sp>
        <p:nvSpPr>
          <p:cNvPr id="6" name="Oval 5"/>
          <p:cNvSpPr/>
          <p:nvPr/>
        </p:nvSpPr>
        <p:spPr>
          <a:xfrm>
            <a:off x="3124200" y="2286000"/>
            <a:ext cx="990600" cy="914400"/>
          </a:xfrm>
          <a:prstGeom prst="ellipse">
            <a:avLst/>
          </a:prstGeom>
          <a:noFill/>
          <a:ln w="317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124200" y="3200400"/>
            <a:ext cx="1600200" cy="1087616"/>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42609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52400"/>
            <a:ext cx="8229600" cy="1143000"/>
          </a:xfrm>
        </p:spPr>
        <p:txBody>
          <a:bodyPr/>
          <a:lstStyle/>
          <a:p>
            <a:r>
              <a:rPr lang="en-US" dirty="0" smtClean="0"/>
              <a:t>Summary</a:t>
            </a:r>
            <a:endParaRPr lang="en-US" dirty="0"/>
          </a:p>
        </p:txBody>
      </p:sp>
      <p:sp>
        <p:nvSpPr>
          <p:cNvPr id="6" name="Content Placeholder 5"/>
          <p:cNvSpPr>
            <a:spLocks noGrp="1"/>
          </p:cNvSpPr>
          <p:nvPr>
            <p:ph idx="1"/>
          </p:nvPr>
        </p:nvSpPr>
        <p:spPr>
          <a:xfrm>
            <a:off x="0" y="1219200"/>
            <a:ext cx="9144000" cy="5257800"/>
          </a:xfrm>
        </p:spPr>
        <p:txBody>
          <a:bodyPr>
            <a:normAutofit fontScale="77500" lnSpcReduction="20000"/>
          </a:bodyPr>
          <a:lstStyle/>
          <a:p>
            <a:pPr marL="514350" indent="-514350">
              <a:buFont typeface="+mj-lt"/>
              <a:buAutoNum type="arabicPeriod"/>
            </a:pPr>
            <a:r>
              <a:rPr lang="en-US" dirty="0" smtClean="0"/>
              <a:t>Rainfall estimates originally based on reflectivity alone</a:t>
            </a:r>
          </a:p>
          <a:p>
            <a:pPr marL="914400" lvl="1" indent="-514350"/>
            <a:r>
              <a:rPr lang="en-US" dirty="0" smtClean="0"/>
              <a:t>One Z-R relationship chosen by operator, applied to all reflectivity </a:t>
            </a:r>
          </a:p>
          <a:p>
            <a:pPr marL="914400" lvl="1" indent="-514350"/>
            <a:r>
              <a:rPr lang="en-US" dirty="0" smtClean="0"/>
              <a:t>Maximum rate “cap” used to mitigate hail contamination</a:t>
            </a:r>
          </a:p>
          <a:p>
            <a:pPr marL="914400" lvl="1" indent="-514350"/>
            <a:r>
              <a:rPr lang="en-US" dirty="0" smtClean="0"/>
              <a:t>Estimate can be adjusted by a rain gauge bias factor</a:t>
            </a:r>
          </a:p>
          <a:p>
            <a:pPr marL="514350" indent="-514350">
              <a:buFont typeface="+mj-lt"/>
              <a:buAutoNum type="arabicPeriod"/>
            </a:pPr>
            <a:r>
              <a:rPr lang="en-US" dirty="0" smtClean="0"/>
              <a:t>NSSL’s NMQ/Q2 applies VPR to determine which conversion relationship to use </a:t>
            </a:r>
          </a:p>
          <a:p>
            <a:pPr marL="914400" lvl="1" indent="-514350"/>
            <a:r>
              <a:rPr lang="en-US" dirty="0" smtClean="0"/>
              <a:t>Uses temperature, humidity, and rain gauge data to make adjustments….this is a mosaic product.</a:t>
            </a:r>
          </a:p>
          <a:p>
            <a:pPr marL="514350" indent="-514350">
              <a:buFont typeface="+mj-lt"/>
              <a:buAutoNum type="arabicPeriod"/>
            </a:pPr>
            <a:r>
              <a:rPr lang="en-US" dirty="0" smtClean="0"/>
              <a:t>Dual Pol. QPE algorithm uses classification data from the HCA to determine what relationship to apply for a given radar echo</a:t>
            </a:r>
          </a:p>
          <a:p>
            <a:pPr marL="914400" lvl="1" indent="-514350"/>
            <a:r>
              <a:rPr lang="en-US" dirty="0" smtClean="0"/>
              <a:t>DP data discriminates precipitation from non-precipitation. </a:t>
            </a:r>
          </a:p>
          <a:p>
            <a:pPr marL="914400" lvl="1" indent="-514350"/>
            <a:r>
              <a:rPr lang="en-US" dirty="0" smtClean="0"/>
              <a:t>DP can identify hail, removing most hail contamination.</a:t>
            </a:r>
          </a:p>
          <a:p>
            <a:pPr marL="914400" lvl="1" indent="-514350"/>
            <a:r>
              <a:rPr lang="en-US" dirty="0" smtClean="0"/>
              <a:t>QPE is no longer limited to only one Z-R relationship for all echoes.</a:t>
            </a:r>
            <a:endParaRPr lang="en-US" dirty="0"/>
          </a:p>
        </p:txBody>
      </p:sp>
      <p:sp>
        <p:nvSpPr>
          <p:cNvPr id="3" name="Footer Placeholder 2"/>
          <p:cNvSpPr>
            <a:spLocks noGrp="1"/>
          </p:cNvSpPr>
          <p:nvPr>
            <p:ph type="ftr" sz="quarter" idx="11"/>
          </p:nvPr>
        </p:nvSpPr>
        <p:spPr/>
        <p:txBody>
          <a:bodyPr/>
          <a:lstStyle/>
          <a:p>
            <a:r>
              <a:rPr lang="en-US" smtClean="0"/>
              <a:t>65th Interdepartmental Hurricane Conf.</a:t>
            </a:r>
            <a:endParaRPr lang="en-US"/>
          </a:p>
        </p:txBody>
      </p:sp>
      <p:sp>
        <p:nvSpPr>
          <p:cNvPr id="4" name="Slide Number Placeholder 3"/>
          <p:cNvSpPr>
            <a:spLocks noGrp="1"/>
          </p:cNvSpPr>
          <p:nvPr>
            <p:ph type="sldNum" sz="quarter" idx="12"/>
          </p:nvPr>
        </p:nvSpPr>
        <p:spPr/>
        <p:txBody>
          <a:bodyPr/>
          <a:lstStyle/>
          <a:p>
            <a:fld id="{D6F66445-ED5B-45B8-9347-F23EC7681225}" type="slidenum">
              <a:rPr lang="en-US" smtClean="0"/>
              <a:pPr/>
              <a:t>27</a:t>
            </a:fld>
            <a:endParaRPr lang="en-US"/>
          </a:p>
        </p:txBody>
      </p:sp>
    </p:spTree>
    <p:extLst>
      <p:ext uri="{BB962C8B-B14F-4D97-AF65-F5344CB8AC3E}">
        <p14:creationId xmlns:p14="http://schemas.microsoft.com/office/powerpoint/2010/main" val="26041799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6354762"/>
          </a:xfrm>
        </p:spPr>
        <p:txBody>
          <a:bodyPr>
            <a:normAutofit fontScale="55000" lnSpcReduction="20000"/>
          </a:bodyPr>
          <a:lstStyle/>
          <a:p>
            <a:pPr marL="0" indent="0">
              <a:buNone/>
            </a:pPr>
            <a:r>
              <a:rPr lang="en-US" b="1" dirty="0" smtClean="0"/>
              <a:t>References</a:t>
            </a:r>
          </a:p>
          <a:p>
            <a:r>
              <a:rPr lang="en-US" dirty="0"/>
              <a:t>Arndt, D. S., J. B. </a:t>
            </a:r>
            <a:r>
              <a:rPr lang="en-US" dirty="0" err="1"/>
              <a:t>Basara</a:t>
            </a:r>
            <a:r>
              <a:rPr lang="en-US" dirty="0"/>
              <a:t>, R. A. McPherson, B. G. </a:t>
            </a:r>
            <a:r>
              <a:rPr lang="en-US" dirty="0" err="1"/>
              <a:t>Illston</a:t>
            </a:r>
            <a:r>
              <a:rPr lang="en-US" dirty="0"/>
              <a:t>, G. D. McManus, and D. B. </a:t>
            </a:r>
            <a:r>
              <a:rPr lang="en-US" dirty="0" err="1"/>
              <a:t>Demko</a:t>
            </a:r>
            <a:r>
              <a:rPr lang="en-US" dirty="0"/>
              <a:t>, 2009: Observations of the </a:t>
            </a:r>
            <a:r>
              <a:rPr lang="en-US" dirty="0" smtClean="0"/>
              <a:t>Overland </a:t>
            </a:r>
            <a:r>
              <a:rPr lang="en-US" dirty="0" err="1" smtClean="0"/>
              <a:t>Reintensification</a:t>
            </a:r>
            <a:r>
              <a:rPr lang="en-US" dirty="0" smtClean="0"/>
              <a:t> </a:t>
            </a:r>
            <a:r>
              <a:rPr lang="en-US" dirty="0"/>
              <a:t>of Tropical </a:t>
            </a:r>
            <a:r>
              <a:rPr lang="en-US" dirty="0" smtClean="0"/>
              <a:t>Storm Erin </a:t>
            </a:r>
            <a:r>
              <a:rPr lang="en-US" dirty="0"/>
              <a:t>(2007). </a:t>
            </a:r>
            <a:r>
              <a:rPr lang="en-US" i="1" dirty="0" err="1"/>
              <a:t>Bull.Amer</a:t>
            </a:r>
            <a:r>
              <a:rPr lang="en-US" i="1" dirty="0"/>
              <a:t>. Meteor. Soc.</a:t>
            </a:r>
            <a:r>
              <a:rPr lang="en-US" dirty="0"/>
              <a:t>, </a:t>
            </a:r>
            <a:r>
              <a:rPr lang="en-US" b="1" dirty="0"/>
              <a:t>90</a:t>
            </a:r>
            <a:r>
              <a:rPr lang="en-US" dirty="0"/>
              <a:t>, 1079–1093</a:t>
            </a:r>
            <a:r>
              <a:rPr lang="en-US" dirty="0" smtClean="0"/>
              <a:t>.</a:t>
            </a:r>
          </a:p>
          <a:p>
            <a:r>
              <a:rPr lang="en-US" dirty="0"/>
              <a:t>Dodson, A., S. Van </a:t>
            </a:r>
            <a:r>
              <a:rPr lang="en-US" dirty="0" err="1"/>
              <a:t>Cooten</a:t>
            </a:r>
            <a:r>
              <a:rPr lang="en-US" dirty="0"/>
              <a:t>, K. Howard, J. Zhang, X. </a:t>
            </a:r>
            <a:r>
              <a:rPr lang="en-US" dirty="0" err="1"/>
              <a:t>Xu</a:t>
            </a:r>
            <a:r>
              <a:rPr lang="en-US" dirty="0"/>
              <a:t>, 2008: Assessing Vertical Profiles of Reflectivity (VPR's) To Detect Extreme Rainfall: Implications for Flash Flood Monitoring and Prediction. Preprints, 22nd Conference on Hydrology- Session 1, Weather To Climate Scale Hydrological Forecasting, New Orleans, LA, USA, AMS, CD-ROM, 1.5</a:t>
            </a:r>
            <a:r>
              <a:rPr lang="en-US" dirty="0" smtClean="0"/>
              <a:t>.</a:t>
            </a:r>
          </a:p>
          <a:p>
            <a:r>
              <a:rPr lang="en-US" dirty="0" smtClean="0"/>
              <a:t>Moser, H., K. Howard, J. Zhang, and S. </a:t>
            </a:r>
            <a:r>
              <a:rPr lang="en-US" dirty="0" err="1" smtClean="0"/>
              <a:t>Vasiloff</a:t>
            </a:r>
            <a:r>
              <a:rPr lang="en-US" dirty="0" smtClean="0"/>
              <a:t>, 2010: Improving </a:t>
            </a:r>
            <a:r>
              <a:rPr lang="en-US" dirty="0"/>
              <a:t>QPE for Tropical Systems with </a:t>
            </a:r>
            <a:r>
              <a:rPr lang="en-US" dirty="0" smtClean="0"/>
              <a:t>Environmental Moisture </a:t>
            </a:r>
            <a:r>
              <a:rPr lang="en-US" dirty="0"/>
              <a:t>Fields and Vertical Profiles of Reflectivity. </a:t>
            </a:r>
            <a:r>
              <a:rPr lang="en-US" dirty="0" smtClean="0"/>
              <a:t>In </a:t>
            </a:r>
            <a:r>
              <a:rPr lang="en-US" i="1" dirty="0" smtClean="0"/>
              <a:t>Extended Abstract for the 24th Conf. </a:t>
            </a:r>
            <a:r>
              <a:rPr lang="en-US" i="1" dirty="0"/>
              <a:t>on </a:t>
            </a:r>
            <a:r>
              <a:rPr lang="en-US" i="1" dirty="0" smtClean="0"/>
              <a:t>Hydrology. </a:t>
            </a:r>
            <a:r>
              <a:rPr lang="en-US" dirty="0" smtClean="0"/>
              <a:t>Amer. Meteor. Soc.</a:t>
            </a:r>
            <a:endParaRPr lang="en-US" i="1" dirty="0"/>
          </a:p>
          <a:p>
            <a:r>
              <a:rPr lang="en-US" dirty="0" err="1" smtClean="0"/>
              <a:t>Saffle</a:t>
            </a:r>
            <a:r>
              <a:rPr lang="en-US" dirty="0"/>
              <a:t>, R. E., M. J. </a:t>
            </a:r>
            <a:r>
              <a:rPr lang="en-US" dirty="0" err="1"/>
              <a:t>Istok</a:t>
            </a:r>
            <a:r>
              <a:rPr lang="en-US" dirty="0"/>
              <a:t>, and G. Cate, 2008: NEXRAD product improvement – update 2008. </a:t>
            </a:r>
            <a:r>
              <a:rPr lang="en-US" i="1" dirty="0"/>
              <a:t>24th Conference on IIPS, American Meteorological Society Annual Meeting</a:t>
            </a:r>
            <a:r>
              <a:rPr lang="en-US" dirty="0"/>
              <a:t>, New Orleans, Louisiana</a:t>
            </a:r>
          </a:p>
          <a:p>
            <a:r>
              <a:rPr lang="en-US" dirty="0" err="1" smtClean="0"/>
              <a:t>Xu</a:t>
            </a:r>
            <a:r>
              <a:rPr lang="en-US" dirty="0" smtClean="0"/>
              <a:t>, X., K. Howard, J. Zhang, 2008: An Automated Radar Technique for the Identification of Tropical </a:t>
            </a:r>
            <a:r>
              <a:rPr lang="en-US" dirty="0"/>
              <a:t>Precipitation. </a:t>
            </a:r>
            <a:r>
              <a:rPr lang="en-US" i="1" dirty="0" smtClean="0"/>
              <a:t>J</a:t>
            </a:r>
            <a:r>
              <a:rPr lang="en-US" i="1" dirty="0"/>
              <a:t>. </a:t>
            </a:r>
            <a:r>
              <a:rPr lang="en-US" i="1" dirty="0" err="1" smtClean="0"/>
              <a:t>Hydromet</a:t>
            </a:r>
            <a:r>
              <a:rPr lang="en-US" i="1" dirty="0" smtClean="0"/>
              <a:t>.</a:t>
            </a:r>
            <a:r>
              <a:rPr lang="en-US" dirty="0" smtClean="0"/>
              <a:t>, </a:t>
            </a:r>
            <a:r>
              <a:rPr lang="en-US" b="1" dirty="0" smtClean="0"/>
              <a:t>9</a:t>
            </a:r>
            <a:r>
              <a:rPr lang="en-US" dirty="0" smtClean="0"/>
              <a:t>, 885-902</a:t>
            </a:r>
            <a:r>
              <a:rPr lang="en-US" dirty="0"/>
              <a:t>. </a:t>
            </a:r>
            <a:endParaRPr lang="en-US" dirty="0" smtClean="0"/>
          </a:p>
          <a:p>
            <a:r>
              <a:rPr lang="en-US" dirty="0"/>
              <a:t>Zhang, J., K. Howard, S. </a:t>
            </a:r>
            <a:r>
              <a:rPr lang="en-US" dirty="0" err="1"/>
              <a:t>Vasiloff</a:t>
            </a:r>
            <a:r>
              <a:rPr lang="en-US" dirty="0"/>
              <a:t>, C. Langston, B. </a:t>
            </a:r>
            <a:r>
              <a:rPr lang="en-US" dirty="0" err="1"/>
              <a:t>Kaney</a:t>
            </a:r>
            <a:r>
              <a:rPr lang="en-US" dirty="0"/>
              <a:t>, A. Arthur, S. </a:t>
            </a:r>
            <a:r>
              <a:rPr lang="en-US" dirty="0" err="1"/>
              <a:t>VanCooten</a:t>
            </a:r>
            <a:r>
              <a:rPr lang="en-US" dirty="0"/>
              <a:t>, K. Kelleher, D. </a:t>
            </a:r>
            <a:r>
              <a:rPr lang="en-US" dirty="0" err="1"/>
              <a:t>Kitzmiller</a:t>
            </a:r>
            <a:r>
              <a:rPr lang="en-US" dirty="0"/>
              <a:t>, F. Ding, D.-J. </a:t>
            </a:r>
            <a:r>
              <a:rPr lang="en-US" dirty="0" err="1"/>
              <a:t>Seo</a:t>
            </a:r>
            <a:r>
              <a:rPr lang="en-US" dirty="0"/>
              <a:t>, M. </a:t>
            </a:r>
            <a:r>
              <a:rPr lang="en-US" dirty="0" err="1"/>
              <a:t>Mullusky</a:t>
            </a:r>
            <a:r>
              <a:rPr lang="en-US" dirty="0"/>
              <a:t>, E. Wells, T. Schneider, and C. Dempsey, </a:t>
            </a:r>
            <a:r>
              <a:rPr lang="en-US" dirty="0" smtClean="0"/>
              <a:t>2009</a:t>
            </a:r>
            <a:r>
              <a:rPr lang="en-US" dirty="0"/>
              <a:t>:</a:t>
            </a:r>
            <a:r>
              <a:rPr lang="en-US" dirty="0" smtClean="0"/>
              <a:t> </a:t>
            </a:r>
            <a:r>
              <a:rPr lang="en-US" dirty="0"/>
              <a:t>National Mosaic and QPE (NMQ) System – Description, results and future plans. In </a:t>
            </a:r>
            <a:r>
              <a:rPr lang="en-US" i="1" dirty="0"/>
              <a:t>Extended Abstract for the 34th Conf. on Radar Meteorology</a:t>
            </a:r>
            <a:r>
              <a:rPr lang="en-US" dirty="0"/>
              <a:t>. Amer. Meteor. Soc.</a:t>
            </a:r>
          </a:p>
          <a:p>
            <a:r>
              <a:rPr lang="en-US" dirty="0" smtClean="0"/>
              <a:t>Zhang, J., C. Langston, and K. Howard, 2008: Bright Band Identification Based On Vertical Profiles of Reflectivity from the WSR-88D. </a:t>
            </a:r>
            <a:r>
              <a:rPr lang="en-US" i="1" dirty="0" smtClean="0"/>
              <a:t>J. Atmos. Ocean. Tech.</a:t>
            </a:r>
            <a:r>
              <a:rPr lang="en-US" dirty="0" smtClean="0"/>
              <a:t>, </a:t>
            </a:r>
            <a:r>
              <a:rPr lang="en-US" b="1" dirty="0" smtClean="0"/>
              <a:t>25</a:t>
            </a:r>
            <a:r>
              <a:rPr lang="en-US" dirty="0" smtClean="0"/>
              <a:t>, 1859-1872. [ </a:t>
            </a:r>
            <a:r>
              <a:rPr lang="en-US" dirty="0" smtClean="0">
                <a:hlinkClick r:id="rId3" action="ppaction://hlinkfile"/>
              </a:rPr>
              <a:t>Appendix C</a:t>
            </a:r>
            <a:r>
              <a:rPr lang="en-US" dirty="0" smtClean="0"/>
              <a:t> (.</a:t>
            </a:r>
            <a:r>
              <a:rPr lang="en-US" dirty="0" err="1" smtClean="0"/>
              <a:t>pdf</a:t>
            </a:r>
            <a:r>
              <a:rPr lang="en-US" dirty="0" smtClean="0"/>
              <a:t>, 2.0 MB) ]</a:t>
            </a:r>
          </a:p>
        </p:txBody>
      </p:sp>
      <p:sp>
        <p:nvSpPr>
          <p:cNvPr id="4" name="Footer Placeholder 3"/>
          <p:cNvSpPr>
            <a:spLocks noGrp="1"/>
          </p:cNvSpPr>
          <p:nvPr>
            <p:ph type="ftr" sz="quarter" idx="11"/>
          </p:nvPr>
        </p:nvSpPr>
        <p:spPr/>
        <p:txBody>
          <a:bodyPr/>
          <a:lstStyle/>
          <a:p>
            <a:r>
              <a:rPr lang="en-US" smtClean="0"/>
              <a:t>65th Interdepartmental Hurricane Conf.</a:t>
            </a:r>
            <a:endParaRPr lang="en-US"/>
          </a:p>
        </p:txBody>
      </p:sp>
      <p:sp>
        <p:nvSpPr>
          <p:cNvPr id="5" name="Slide Number Placeholder 4"/>
          <p:cNvSpPr>
            <a:spLocks noGrp="1"/>
          </p:cNvSpPr>
          <p:nvPr>
            <p:ph type="sldNum" sz="quarter" idx="12"/>
          </p:nvPr>
        </p:nvSpPr>
        <p:spPr/>
        <p:txBody>
          <a:bodyPr/>
          <a:lstStyle/>
          <a:p>
            <a:fld id="{D6F66445-ED5B-45B8-9347-F23EC7681225}" type="slidenum">
              <a:rPr lang="en-US" smtClean="0"/>
              <a:pPr/>
              <a:t>28</a:t>
            </a:fld>
            <a:endParaRPr lang="en-US"/>
          </a:p>
        </p:txBody>
      </p:sp>
    </p:spTree>
    <p:extLst>
      <p:ext uri="{BB962C8B-B14F-4D97-AF65-F5344CB8AC3E}">
        <p14:creationId xmlns:p14="http://schemas.microsoft.com/office/powerpoint/2010/main" val="26754121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11362"/>
          </a:xfrm>
        </p:spPr>
        <p:txBody>
          <a:bodyPr>
            <a:normAutofit/>
          </a:bodyPr>
          <a:lstStyle/>
          <a:p>
            <a:r>
              <a:rPr lang="en-US" b="1" dirty="0" smtClean="0"/>
              <a:t>1.  </a:t>
            </a:r>
            <a:r>
              <a:rPr lang="en-US" b="1" dirty="0" smtClean="0">
                <a:solidFill>
                  <a:schemeClr val="accent5">
                    <a:lumMod val="50000"/>
                  </a:schemeClr>
                </a:solidFill>
              </a:rPr>
              <a:t>Past Methods: Reflectivity-to-rainfall </a:t>
            </a:r>
            <a:r>
              <a:rPr lang="en-US" b="1" dirty="0">
                <a:solidFill>
                  <a:schemeClr val="accent5">
                    <a:lumMod val="50000"/>
                  </a:schemeClr>
                </a:solidFill>
              </a:rPr>
              <a:t>(</a:t>
            </a:r>
            <a:r>
              <a:rPr lang="en-US" b="1" dirty="0" smtClean="0">
                <a:solidFill>
                  <a:schemeClr val="accent5">
                    <a:lumMod val="50000"/>
                  </a:schemeClr>
                </a:solidFill>
              </a:rPr>
              <a:t>Z-R</a:t>
            </a:r>
            <a:r>
              <a:rPr lang="en-US" b="1" dirty="0">
                <a:solidFill>
                  <a:schemeClr val="accent5">
                    <a:lumMod val="50000"/>
                  </a:schemeClr>
                </a:solidFill>
              </a:rPr>
              <a:t>) </a:t>
            </a:r>
            <a:r>
              <a:rPr lang="en-US" b="1" dirty="0" smtClean="0">
                <a:solidFill>
                  <a:schemeClr val="accent5">
                    <a:lumMod val="50000"/>
                  </a:schemeClr>
                </a:solidFill>
              </a:rPr>
              <a:t>relationship</a:t>
            </a:r>
            <a:endParaRPr lang="en-US" b="1" dirty="0">
              <a:solidFill>
                <a:schemeClr val="accent5">
                  <a:lumMod val="50000"/>
                </a:schemeClr>
              </a:solidFill>
            </a:endParaRPr>
          </a:p>
        </p:txBody>
      </p:sp>
      <p:sp>
        <p:nvSpPr>
          <p:cNvPr id="3" name="Content Placeholder 2"/>
          <p:cNvSpPr>
            <a:spLocks noGrp="1"/>
          </p:cNvSpPr>
          <p:nvPr>
            <p:ph idx="1"/>
          </p:nvPr>
        </p:nvSpPr>
        <p:spPr>
          <a:xfrm>
            <a:off x="457200" y="2286000"/>
            <a:ext cx="8229600" cy="3840163"/>
          </a:xfrm>
        </p:spPr>
        <p:txBody>
          <a:bodyPr>
            <a:normAutofit/>
          </a:bodyPr>
          <a:lstStyle/>
          <a:p>
            <a:pPr lvl="1"/>
            <a:r>
              <a:rPr lang="en-US" sz="3600" dirty="0" smtClean="0"/>
              <a:t>Default (Z = 300R</a:t>
            </a:r>
            <a:r>
              <a:rPr lang="en-US" sz="3600" baseline="30000" dirty="0" smtClean="0"/>
              <a:t>1.4</a:t>
            </a:r>
            <a:r>
              <a:rPr lang="en-US" sz="3600" dirty="0" smtClean="0"/>
              <a:t>)   </a:t>
            </a:r>
            <a:r>
              <a:rPr lang="en-US" sz="3200" i="1" dirty="0" smtClean="0"/>
              <a:t>(starting in 1991)</a:t>
            </a:r>
          </a:p>
          <a:p>
            <a:pPr lvl="1"/>
            <a:r>
              <a:rPr lang="en-US" sz="3600" dirty="0" smtClean="0"/>
              <a:t>Tropical (Z = 250R</a:t>
            </a:r>
            <a:r>
              <a:rPr lang="en-US" sz="3600" baseline="30000" dirty="0" smtClean="0"/>
              <a:t>1.2</a:t>
            </a:r>
            <a:r>
              <a:rPr lang="en-US" sz="3600" dirty="0" smtClean="0"/>
              <a:t>)   </a:t>
            </a:r>
            <a:r>
              <a:rPr lang="en-US" sz="3200" i="1" dirty="0" smtClean="0"/>
              <a:t>(starting in 1997)</a:t>
            </a:r>
          </a:p>
          <a:p>
            <a:pPr lvl="1"/>
            <a:r>
              <a:rPr lang="en-US" sz="3600" dirty="0" smtClean="0"/>
              <a:t>Hail contamination mitigated by Maximum Precipitation Rate Allowed</a:t>
            </a:r>
          </a:p>
          <a:p>
            <a:pPr lvl="1"/>
            <a:r>
              <a:rPr lang="en-US" sz="3600" dirty="0" smtClean="0"/>
              <a:t>Corrective gauge-to-radar bias application</a:t>
            </a:r>
          </a:p>
        </p:txBody>
      </p:sp>
      <p:sp>
        <p:nvSpPr>
          <p:cNvPr id="5" name="Footer Placeholder 4"/>
          <p:cNvSpPr>
            <a:spLocks noGrp="1"/>
          </p:cNvSpPr>
          <p:nvPr>
            <p:ph type="ftr" sz="quarter" idx="11"/>
          </p:nvPr>
        </p:nvSpPr>
        <p:spPr/>
        <p:txBody>
          <a:bodyPr/>
          <a:lstStyle/>
          <a:p>
            <a:r>
              <a:rPr lang="en-US" dirty="0" smtClean="0"/>
              <a:t>65th Interdepartmental Hurricane Conf.</a:t>
            </a:r>
            <a:endParaRPr lang="en-US" dirty="0"/>
          </a:p>
        </p:txBody>
      </p:sp>
      <p:sp>
        <p:nvSpPr>
          <p:cNvPr id="6" name="Slide Number Placeholder 5"/>
          <p:cNvSpPr>
            <a:spLocks noGrp="1"/>
          </p:cNvSpPr>
          <p:nvPr>
            <p:ph type="sldNum" sz="quarter" idx="12"/>
          </p:nvPr>
        </p:nvSpPr>
        <p:spPr/>
        <p:txBody>
          <a:bodyPr/>
          <a:lstStyle/>
          <a:p>
            <a:fld id="{63ACCE4E-F2A9-4551-BC20-E0F2CFF49661}" type="slidenum">
              <a:rPr lang="en-US" smtClean="0"/>
              <a:t>3</a:t>
            </a:fld>
            <a:endParaRPr lang="en-US" dirty="0"/>
          </a:p>
        </p:txBody>
      </p:sp>
    </p:spTree>
    <p:extLst>
      <p:ext uri="{BB962C8B-B14F-4D97-AF65-F5344CB8AC3E}">
        <p14:creationId xmlns:p14="http://schemas.microsoft.com/office/powerpoint/2010/main" val="5154703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094" y="445028"/>
            <a:ext cx="6606305" cy="5879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4648197" y="3919358"/>
            <a:ext cx="761999" cy="276999"/>
          </a:xfrm>
          <a:prstGeom prst="rect">
            <a:avLst/>
          </a:prstGeom>
          <a:noFill/>
        </p:spPr>
        <p:txBody>
          <a:bodyPr wrap="square" rtlCol="0">
            <a:spAutoFit/>
          </a:bodyPr>
          <a:lstStyle/>
          <a:p>
            <a:r>
              <a:rPr lang="en-US" sz="1200" dirty="0" smtClean="0"/>
              <a:t>Default</a:t>
            </a:r>
            <a:endParaRPr lang="en-US" sz="1200" dirty="0"/>
          </a:p>
        </p:txBody>
      </p:sp>
      <p:sp>
        <p:nvSpPr>
          <p:cNvPr id="15" name="TextBox 14"/>
          <p:cNvSpPr txBox="1"/>
          <p:nvPr/>
        </p:nvSpPr>
        <p:spPr>
          <a:xfrm>
            <a:off x="4190997" y="2602468"/>
            <a:ext cx="914401" cy="369332"/>
          </a:xfrm>
          <a:prstGeom prst="rect">
            <a:avLst/>
          </a:prstGeom>
          <a:noFill/>
        </p:spPr>
        <p:txBody>
          <a:bodyPr wrap="square" rtlCol="0">
            <a:spAutoFit/>
          </a:bodyPr>
          <a:lstStyle/>
          <a:p>
            <a:r>
              <a:rPr lang="en-US" dirty="0" smtClean="0"/>
              <a:t>Tropical</a:t>
            </a:r>
            <a:endParaRPr lang="en-US" dirty="0"/>
          </a:p>
        </p:txBody>
      </p:sp>
      <p:sp>
        <p:nvSpPr>
          <p:cNvPr id="2" name="TextBox 1"/>
          <p:cNvSpPr txBox="1"/>
          <p:nvPr/>
        </p:nvSpPr>
        <p:spPr>
          <a:xfrm>
            <a:off x="7543800" y="2648634"/>
            <a:ext cx="1219199" cy="646331"/>
          </a:xfrm>
          <a:prstGeom prst="rect">
            <a:avLst/>
          </a:prstGeom>
          <a:noFill/>
          <a:ln>
            <a:solidFill>
              <a:srgbClr val="FF0000"/>
            </a:solidFill>
          </a:ln>
        </p:spPr>
        <p:txBody>
          <a:bodyPr wrap="square" rtlCol="0">
            <a:spAutoFit/>
          </a:bodyPr>
          <a:lstStyle/>
          <a:p>
            <a:r>
              <a:rPr lang="en-US" dirty="0" smtClean="0"/>
              <a:t>Default convective</a:t>
            </a:r>
            <a:endParaRPr lang="en-US" dirty="0"/>
          </a:p>
        </p:txBody>
      </p:sp>
      <p:sp>
        <p:nvSpPr>
          <p:cNvPr id="3" name="TextBox 2"/>
          <p:cNvSpPr txBox="1"/>
          <p:nvPr/>
        </p:nvSpPr>
        <p:spPr>
          <a:xfrm>
            <a:off x="7559040" y="3505200"/>
            <a:ext cx="914400" cy="369332"/>
          </a:xfrm>
          <a:prstGeom prst="rect">
            <a:avLst/>
          </a:prstGeom>
          <a:noFill/>
          <a:ln>
            <a:solidFill>
              <a:srgbClr val="92D050"/>
            </a:solidFill>
          </a:ln>
        </p:spPr>
        <p:txBody>
          <a:bodyPr wrap="square" rtlCol="0">
            <a:spAutoFit/>
          </a:bodyPr>
          <a:lstStyle/>
          <a:p>
            <a:r>
              <a:rPr lang="en-US" dirty="0" smtClean="0"/>
              <a:t>Tropical</a:t>
            </a:r>
            <a:endParaRPr lang="en-US" dirty="0"/>
          </a:p>
        </p:txBody>
      </p:sp>
      <p:cxnSp>
        <p:nvCxnSpPr>
          <p:cNvPr id="5" name="Straight Arrow Connector 4"/>
          <p:cNvCxnSpPr>
            <a:stCxn id="2" idx="1"/>
          </p:cNvCxnSpPr>
          <p:nvPr/>
        </p:nvCxnSpPr>
        <p:spPr>
          <a:xfrm flipH="1">
            <a:off x="6781800" y="2971800"/>
            <a:ext cx="762000" cy="2286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3" idx="1"/>
          </p:cNvCxnSpPr>
          <p:nvPr/>
        </p:nvCxnSpPr>
        <p:spPr>
          <a:xfrm flipH="1" flipV="1">
            <a:off x="6781800" y="3505200"/>
            <a:ext cx="777240" cy="230832"/>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6" name="Footer Placeholder 5"/>
          <p:cNvSpPr>
            <a:spLocks noGrp="1"/>
          </p:cNvSpPr>
          <p:nvPr>
            <p:ph type="ftr" sz="quarter" idx="11"/>
          </p:nvPr>
        </p:nvSpPr>
        <p:spPr/>
        <p:txBody>
          <a:bodyPr/>
          <a:lstStyle/>
          <a:p>
            <a:r>
              <a:rPr lang="en-US" dirty="0" smtClean="0"/>
              <a:t>65th Interdepartmental Hurricane Conf.</a:t>
            </a:r>
            <a:endParaRPr lang="en-US" dirty="0"/>
          </a:p>
        </p:txBody>
      </p:sp>
      <p:sp>
        <p:nvSpPr>
          <p:cNvPr id="7" name="Slide Number Placeholder 6"/>
          <p:cNvSpPr>
            <a:spLocks noGrp="1"/>
          </p:cNvSpPr>
          <p:nvPr>
            <p:ph type="sldNum" sz="quarter" idx="12"/>
          </p:nvPr>
        </p:nvSpPr>
        <p:spPr/>
        <p:txBody>
          <a:bodyPr/>
          <a:lstStyle/>
          <a:p>
            <a:fld id="{63ACCE4E-F2A9-4551-BC20-E0F2CFF49661}" type="slidenum">
              <a:rPr lang="en-US" smtClean="0"/>
              <a:t>4</a:t>
            </a:fld>
            <a:endParaRPr lang="en-US" dirty="0"/>
          </a:p>
        </p:txBody>
      </p:sp>
    </p:spTree>
    <p:extLst>
      <p:ext uri="{BB962C8B-B14F-4D97-AF65-F5344CB8AC3E}">
        <p14:creationId xmlns:p14="http://schemas.microsoft.com/office/powerpoint/2010/main" val="13345081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Reflectivity &amp; One-Hour Rainfall Accumulation  </a:t>
            </a:r>
            <a:endParaRPr lang="en-US" dirty="0"/>
          </a:p>
        </p:txBody>
      </p:sp>
      <p:sp>
        <p:nvSpPr>
          <p:cNvPr id="5" name="Footer Placeholder 4"/>
          <p:cNvSpPr>
            <a:spLocks noGrp="1"/>
          </p:cNvSpPr>
          <p:nvPr>
            <p:ph type="ftr" sz="quarter" idx="11"/>
          </p:nvPr>
        </p:nvSpPr>
        <p:spPr/>
        <p:txBody>
          <a:bodyPr/>
          <a:lstStyle/>
          <a:p>
            <a:r>
              <a:rPr lang="en-US" smtClean="0"/>
              <a:t>65th Interdepartmental Hurricane Conf.</a:t>
            </a:r>
            <a:endParaRPr lang="en-US"/>
          </a:p>
        </p:txBody>
      </p:sp>
      <p:sp>
        <p:nvSpPr>
          <p:cNvPr id="6" name="Slide Number Placeholder 5"/>
          <p:cNvSpPr>
            <a:spLocks noGrp="1"/>
          </p:cNvSpPr>
          <p:nvPr>
            <p:ph type="sldNum" sz="quarter" idx="12"/>
          </p:nvPr>
        </p:nvSpPr>
        <p:spPr/>
        <p:txBody>
          <a:bodyPr/>
          <a:lstStyle/>
          <a:p>
            <a:fld id="{63ACCE4E-F2A9-4551-BC20-E0F2CFF49661}" type="slidenum">
              <a:rPr lang="en-US" smtClean="0"/>
              <a:t>5</a:t>
            </a:fld>
            <a:endParaRPr lang="en-US"/>
          </a:p>
        </p:txBody>
      </p:sp>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r="27245"/>
          <a:stretch/>
        </p:blipFill>
        <p:spPr>
          <a:xfrm>
            <a:off x="0" y="1752600"/>
            <a:ext cx="4732315" cy="4221163"/>
          </a:xfrm>
        </p:spPr>
      </p:pic>
      <p:sp>
        <p:nvSpPr>
          <p:cNvPr id="3" name="TextBox 2"/>
          <p:cNvSpPr txBox="1"/>
          <p:nvPr/>
        </p:nvSpPr>
        <p:spPr>
          <a:xfrm>
            <a:off x="8965" y="1770530"/>
            <a:ext cx="1122423" cy="923330"/>
          </a:xfrm>
          <a:prstGeom prst="rect">
            <a:avLst/>
          </a:prstGeom>
          <a:noFill/>
        </p:spPr>
        <p:txBody>
          <a:bodyPr wrap="none" rtlCol="0">
            <a:spAutoFit/>
          </a:bodyPr>
          <a:lstStyle/>
          <a:p>
            <a:r>
              <a:rPr lang="en-US" b="1" dirty="0" smtClean="0">
                <a:solidFill>
                  <a:schemeClr val="bg1"/>
                </a:solidFill>
              </a:rPr>
              <a:t>0.5 R</a:t>
            </a:r>
          </a:p>
          <a:p>
            <a:r>
              <a:rPr lang="en-US" b="1" dirty="0" smtClean="0">
                <a:solidFill>
                  <a:schemeClr val="bg1"/>
                </a:solidFill>
              </a:rPr>
              <a:t>11:57Z</a:t>
            </a:r>
          </a:p>
          <a:p>
            <a:r>
              <a:rPr lang="en-US" b="1" dirty="0" smtClean="0">
                <a:solidFill>
                  <a:schemeClr val="bg1"/>
                </a:solidFill>
              </a:rPr>
              <a:t>19 Aug 07</a:t>
            </a:r>
            <a:endParaRPr lang="en-US" b="1" dirty="0">
              <a:solidFill>
                <a:schemeClr val="bg1"/>
              </a:solidFill>
            </a:endParaRPr>
          </a:p>
        </p:txBody>
      </p:sp>
      <p:pic>
        <p:nvPicPr>
          <p:cNvPr id="7" name="Content Placeholder 3"/>
          <p:cNvPicPr>
            <a:picLocks noChangeAspect="1"/>
          </p:cNvPicPr>
          <p:nvPr/>
        </p:nvPicPr>
        <p:blipFill rotWithShape="1">
          <a:blip r:embed="rId4">
            <a:extLst>
              <a:ext uri="{28A0092B-C50C-407E-A947-70E740481C1C}">
                <a14:useLocalDpi xmlns:a14="http://schemas.microsoft.com/office/drawing/2010/main" val="0"/>
              </a:ext>
            </a:extLst>
          </a:blip>
          <a:srcRect r="27438"/>
          <a:stretch/>
        </p:blipFill>
        <p:spPr>
          <a:xfrm>
            <a:off x="4419600" y="1759553"/>
            <a:ext cx="4724400" cy="4225302"/>
          </a:xfrm>
          <a:prstGeom prst="rect">
            <a:avLst/>
          </a:prstGeom>
        </p:spPr>
      </p:pic>
      <p:sp>
        <p:nvSpPr>
          <p:cNvPr id="8" name="TextBox 7"/>
          <p:cNvSpPr txBox="1"/>
          <p:nvPr/>
        </p:nvSpPr>
        <p:spPr>
          <a:xfrm>
            <a:off x="4516377" y="1752600"/>
            <a:ext cx="1430200" cy="923330"/>
          </a:xfrm>
          <a:prstGeom prst="rect">
            <a:avLst/>
          </a:prstGeom>
          <a:noFill/>
        </p:spPr>
        <p:txBody>
          <a:bodyPr wrap="none" rtlCol="0">
            <a:spAutoFit/>
          </a:bodyPr>
          <a:lstStyle/>
          <a:p>
            <a:r>
              <a:rPr lang="en-US" b="1" dirty="0" smtClean="0">
                <a:solidFill>
                  <a:schemeClr val="bg1"/>
                </a:solidFill>
              </a:rPr>
              <a:t>0.5 OHA</a:t>
            </a:r>
          </a:p>
          <a:p>
            <a:r>
              <a:rPr lang="en-US" b="1" dirty="0" smtClean="0">
                <a:solidFill>
                  <a:schemeClr val="bg1"/>
                </a:solidFill>
              </a:rPr>
              <a:t>10:57-11:57Z</a:t>
            </a:r>
          </a:p>
          <a:p>
            <a:r>
              <a:rPr lang="en-US" b="1" dirty="0" smtClean="0">
                <a:solidFill>
                  <a:schemeClr val="bg1"/>
                </a:solidFill>
              </a:rPr>
              <a:t>19 Aug 07</a:t>
            </a:r>
            <a:endParaRPr lang="en-US" b="1" dirty="0">
              <a:solidFill>
                <a:schemeClr val="bg1"/>
              </a:solidFill>
            </a:endParaRPr>
          </a:p>
        </p:txBody>
      </p:sp>
      <p:pic>
        <p:nvPicPr>
          <p:cNvPr id="9" name="Content Placeholder 3"/>
          <p:cNvPicPr>
            <a:picLocks noChangeAspect="1"/>
          </p:cNvPicPr>
          <p:nvPr/>
        </p:nvPicPr>
        <p:blipFill rotWithShape="1">
          <a:blip r:embed="rId3">
            <a:extLst>
              <a:ext uri="{28A0092B-C50C-407E-A947-70E740481C1C}">
                <a14:useLocalDpi xmlns:a14="http://schemas.microsoft.com/office/drawing/2010/main" val="0"/>
              </a:ext>
            </a:extLst>
          </a:blip>
          <a:srcRect l="75066" t="39714" r="14651" b="14531"/>
          <a:stretch/>
        </p:blipFill>
        <p:spPr>
          <a:xfrm>
            <a:off x="3918388" y="4495800"/>
            <a:ext cx="501212" cy="1447251"/>
          </a:xfrm>
          <a:prstGeom prst="rect">
            <a:avLst/>
          </a:prstGeom>
        </p:spPr>
      </p:pic>
      <p:grpSp>
        <p:nvGrpSpPr>
          <p:cNvPr id="12" name="Group 11"/>
          <p:cNvGrpSpPr/>
          <p:nvPr/>
        </p:nvGrpSpPr>
        <p:grpSpPr>
          <a:xfrm>
            <a:off x="8610600" y="4495800"/>
            <a:ext cx="493058" cy="1447250"/>
            <a:chOff x="8438853" y="4182829"/>
            <a:chExt cx="664805" cy="1760221"/>
          </a:xfrm>
        </p:grpSpPr>
        <p:pic>
          <p:nvPicPr>
            <p:cNvPr id="10" name="Content Placeholder 3"/>
            <p:cNvPicPr>
              <a:picLocks noChangeAspect="1"/>
            </p:cNvPicPr>
            <p:nvPr/>
          </p:nvPicPr>
          <p:blipFill rotWithShape="1">
            <a:blip r:embed="rId4">
              <a:extLst>
                <a:ext uri="{28A0092B-C50C-407E-A947-70E740481C1C}">
                  <a14:useLocalDpi xmlns:a14="http://schemas.microsoft.com/office/drawing/2010/main" val="0"/>
                </a:ext>
              </a:extLst>
            </a:blip>
            <a:srcRect l="75323" t="38922" r="13365" b="14927"/>
            <a:stretch/>
          </p:blipFill>
          <p:spPr>
            <a:xfrm>
              <a:off x="8438853" y="4182829"/>
              <a:ext cx="664805" cy="1760221"/>
            </a:xfrm>
            <a:prstGeom prst="rect">
              <a:avLst/>
            </a:prstGeom>
          </p:spPr>
        </p:pic>
        <p:sp>
          <p:nvSpPr>
            <p:cNvPr id="11" name="Rectangle 10"/>
            <p:cNvSpPr/>
            <p:nvPr/>
          </p:nvSpPr>
          <p:spPr>
            <a:xfrm>
              <a:off x="8982635" y="4191000"/>
              <a:ext cx="112058" cy="1524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250837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Storm Total Rainfall Ending 11:57 UTC</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84931" y="1600200"/>
            <a:ext cx="6974138" cy="4525963"/>
          </a:xfrm>
        </p:spPr>
      </p:pic>
      <p:sp>
        <p:nvSpPr>
          <p:cNvPr id="5" name="Footer Placeholder 4"/>
          <p:cNvSpPr>
            <a:spLocks noGrp="1"/>
          </p:cNvSpPr>
          <p:nvPr>
            <p:ph type="ftr" sz="quarter" idx="11"/>
          </p:nvPr>
        </p:nvSpPr>
        <p:spPr/>
        <p:txBody>
          <a:bodyPr/>
          <a:lstStyle/>
          <a:p>
            <a:r>
              <a:rPr lang="en-US" smtClean="0"/>
              <a:t>65th Interdepartmental Hurricane Conf.</a:t>
            </a:r>
            <a:endParaRPr lang="en-US"/>
          </a:p>
        </p:txBody>
      </p:sp>
      <p:sp>
        <p:nvSpPr>
          <p:cNvPr id="6" name="Slide Number Placeholder 5"/>
          <p:cNvSpPr>
            <a:spLocks noGrp="1"/>
          </p:cNvSpPr>
          <p:nvPr>
            <p:ph type="sldNum" sz="quarter" idx="12"/>
          </p:nvPr>
        </p:nvSpPr>
        <p:spPr/>
        <p:txBody>
          <a:bodyPr/>
          <a:lstStyle/>
          <a:p>
            <a:fld id="{63ACCE4E-F2A9-4551-BC20-E0F2CFF49661}" type="slidenum">
              <a:rPr lang="en-US" smtClean="0"/>
              <a:t>6</a:t>
            </a:fld>
            <a:endParaRPr lang="en-US"/>
          </a:p>
        </p:txBody>
      </p:sp>
    </p:spTree>
    <p:extLst>
      <p:ext uri="{BB962C8B-B14F-4D97-AF65-F5344CB8AC3E}">
        <p14:creationId xmlns:p14="http://schemas.microsoft.com/office/powerpoint/2010/main" val="10122194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24-hour RFC Rainfall Estimates</a:t>
            </a:r>
            <a:br>
              <a:rPr lang="en-US" dirty="0" smtClean="0"/>
            </a:br>
            <a:r>
              <a:rPr lang="en-US" sz="4000" i="1" dirty="0" smtClean="0"/>
              <a:t>(using rain gauge adjustment)</a:t>
            </a:r>
            <a:endParaRPr lang="en-US" sz="4000" i="1" dirty="0"/>
          </a:p>
        </p:txBody>
      </p:sp>
      <p:sp>
        <p:nvSpPr>
          <p:cNvPr id="5" name="Footer Placeholder 4"/>
          <p:cNvSpPr>
            <a:spLocks noGrp="1"/>
          </p:cNvSpPr>
          <p:nvPr>
            <p:ph type="ftr" sz="quarter" idx="11"/>
          </p:nvPr>
        </p:nvSpPr>
        <p:spPr/>
        <p:txBody>
          <a:bodyPr/>
          <a:lstStyle/>
          <a:p>
            <a:r>
              <a:rPr lang="en-US" smtClean="0"/>
              <a:t>65th Interdepartmental Hurricane Conf.</a:t>
            </a:r>
            <a:endParaRPr lang="en-US"/>
          </a:p>
        </p:txBody>
      </p:sp>
      <p:sp>
        <p:nvSpPr>
          <p:cNvPr id="6" name="Slide Number Placeholder 5"/>
          <p:cNvSpPr>
            <a:spLocks noGrp="1"/>
          </p:cNvSpPr>
          <p:nvPr>
            <p:ph type="sldNum" sz="quarter" idx="12"/>
          </p:nvPr>
        </p:nvSpPr>
        <p:spPr/>
        <p:txBody>
          <a:bodyPr/>
          <a:lstStyle/>
          <a:p>
            <a:fld id="{63ACCE4E-F2A9-4551-BC20-E0F2CFF49661}" type="slidenum">
              <a:rPr lang="en-US" smtClean="0"/>
              <a:t>7</a:t>
            </a:fld>
            <a:endParaRPr lang="en-US"/>
          </a:p>
        </p:txBody>
      </p:sp>
      <p:pic>
        <p:nvPicPr>
          <p:cNvPr id="9" name="Content Placeholder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41430" y="1600200"/>
            <a:ext cx="5661139" cy="4525963"/>
          </a:xfrm>
        </p:spPr>
      </p:pic>
    </p:spTree>
    <p:extLst>
      <p:ext uri="{BB962C8B-B14F-4D97-AF65-F5344CB8AC3E}">
        <p14:creationId xmlns:p14="http://schemas.microsoft.com/office/powerpoint/2010/main" val="30229277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73162"/>
          </a:xfrm>
        </p:spPr>
        <p:txBody>
          <a:bodyPr>
            <a:normAutofit/>
          </a:bodyPr>
          <a:lstStyle/>
          <a:p>
            <a:pPr marL="514350" indent="-514350"/>
            <a:r>
              <a:rPr lang="en-US" sz="4000" b="1" dirty="0" smtClean="0"/>
              <a:t>2.  </a:t>
            </a:r>
            <a:r>
              <a:rPr lang="en-US" sz="4000" b="1" dirty="0" smtClean="0">
                <a:solidFill>
                  <a:srgbClr val="7030A0"/>
                </a:solidFill>
              </a:rPr>
              <a:t>NSSL’s NMQ/Q2</a:t>
            </a:r>
            <a:endParaRPr lang="en-US" sz="3600" b="1" dirty="0"/>
          </a:p>
        </p:txBody>
      </p:sp>
      <p:sp>
        <p:nvSpPr>
          <p:cNvPr id="3" name="Content Placeholder 2"/>
          <p:cNvSpPr>
            <a:spLocks noGrp="1"/>
          </p:cNvSpPr>
          <p:nvPr>
            <p:ph idx="1"/>
          </p:nvPr>
        </p:nvSpPr>
        <p:spPr>
          <a:xfrm>
            <a:off x="457200" y="1295400"/>
            <a:ext cx="8229600" cy="4953000"/>
          </a:xfrm>
        </p:spPr>
        <p:txBody>
          <a:bodyPr>
            <a:normAutofit/>
          </a:bodyPr>
          <a:lstStyle/>
          <a:p>
            <a:pPr marL="0" indent="0">
              <a:buNone/>
            </a:pPr>
            <a:r>
              <a:rPr lang="en-US" u="sng" dirty="0"/>
              <a:t>Inputs for Q2 Precipitation </a:t>
            </a:r>
            <a:r>
              <a:rPr lang="en-US" u="sng" dirty="0" smtClean="0"/>
              <a:t>Type:</a:t>
            </a:r>
          </a:p>
          <a:p>
            <a:r>
              <a:rPr lang="en-US" b="1" dirty="0" smtClean="0"/>
              <a:t>Radar reflectivity</a:t>
            </a:r>
          </a:p>
          <a:p>
            <a:pPr lvl="1"/>
            <a:r>
              <a:rPr lang="en-US" dirty="0" smtClean="0"/>
              <a:t>Base reflectivity for each radar’s coverage</a:t>
            </a:r>
          </a:p>
          <a:p>
            <a:pPr lvl="1"/>
            <a:r>
              <a:rPr lang="en-US" dirty="0" smtClean="0"/>
              <a:t>Vertical Profile of Reflectivity (VPR)</a:t>
            </a:r>
            <a:endParaRPr lang="en-US" dirty="0"/>
          </a:p>
          <a:p>
            <a:r>
              <a:rPr lang="en-US" b="1" dirty="0" smtClean="0"/>
              <a:t>Environmental data </a:t>
            </a:r>
            <a:r>
              <a:rPr lang="en-US" dirty="0" smtClean="0"/>
              <a:t>(updated from RUC)</a:t>
            </a:r>
          </a:p>
          <a:p>
            <a:pPr lvl="1"/>
            <a:r>
              <a:rPr lang="en-US" dirty="0" smtClean="0"/>
              <a:t>Surface temperature</a:t>
            </a:r>
          </a:p>
          <a:p>
            <a:pPr lvl="1"/>
            <a:r>
              <a:rPr lang="en-US" dirty="0" smtClean="0"/>
              <a:t>Surface </a:t>
            </a:r>
            <a:r>
              <a:rPr lang="en-US" dirty="0"/>
              <a:t>wet bulb </a:t>
            </a:r>
            <a:r>
              <a:rPr lang="en-US" dirty="0" smtClean="0"/>
              <a:t>temperature</a:t>
            </a:r>
          </a:p>
          <a:p>
            <a:pPr marL="0" indent="0">
              <a:buNone/>
            </a:pPr>
            <a:endParaRPr lang="en-US" dirty="0"/>
          </a:p>
        </p:txBody>
      </p:sp>
      <p:sp>
        <p:nvSpPr>
          <p:cNvPr id="5" name="Footer Placeholder 4"/>
          <p:cNvSpPr>
            <a:spLocks noGrp="1"/>
          </p:cNvSpPr>
          <p:nvPr>
            <p:ph type="ftr" sz="quarter" idx="11"/>
          </p:nvPr>
        </p:nvSpPr>
        <p:spPr/>
        <p:txBody>
          <a:bodyPr/>
          <a:lstStyle/>
          <a:p>
            <a:r>
              <a:rPr lang="en-US" smtClean="0"/>
              <a:t>65th Interdepartmental Hurricane Conf.</a:t>
            </a:r>
            <a:endParaRPr lang="en-US"/>
          </a:p>
        </p:txBody>
      </p:sp>
      <p:sp>
        <p:nvSpPr>
          <p:cNvPr id="6" name="Slide Number Placeholder 5"/>
          <p:cNvSpPr>
            <a:spLocks noGrp="1"/>
          </p:cNvSpPr>
          <p:nvPr>
            <p:ph type="sldNum" sz="quarter" idx="12"/>
          </p:nvPr>
        </p:nvSpPr>
        <p:spPr/>
        <p:txBody>
          <a:bodyPr/>
          <a:lstStyle/>
          <a:p>
            <a:fld id="{63ACCE4E-F2A9-4551-BC20-E0F2CFF49661}" type="slidenum">
              <a:rPr lang="en-US" smtClean="0"/>
              <a:t>8</a:t>
            </a:fld>
            <a:endParaRPr lang="en-US"/>
          </a:p>
        </p:txBody>
      </p:sp>
    </p:spTree>
    <p:extLst>
      <p:ext uri="{BB962C8B-B14F-4D97-AF65-F5344CB8AC3E}">
        <p14:creationId xmlns:p14="http://schemas.microsoft.com/office/powerpoint/2010/main" val="11123265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Conceptual Model of a VPR with a Bright Band (Melting Layer)</a:t>
            </a:r>
            <a:endParaRPr lang="en-US" dirty="0"/>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626941" y="1828800"/>
            <a:ext cx="5846453" cy="4038600"/>
          </a:xfrm>
        </p:spPr>
      </p:pic>
      <p:sp>
        <p:nvSpPr>
          <p:cNvPr id="4" name="Footer Placeholder 3"/>
          <p:cNvSpPr>
            <a:spLocks noGrp="1"/>
          </p:cNvSpPr>
          <p:nvPr>
            <p:ph type="ftr" sz="quarter" idx="11"/>
          </p:nvPr>
        </p:nvSpPr>
        <p:spPr/>
        <p:txBody>
          <a:bodyPr/>
          <a:lstStyle/>
          <a:p>
            <a:r>
              <a:rPr lang="en-US" smtClean="0"/>
              <a:t>65th Interdepartmental Hurricane Conf.</a:t>
            </a:r>
            <a:endParaRPr lang="en-US"/>
          </a:p>
        </p:txBody>
      </p:sp>
      <p:sp>
        <p:nvSpPr>
          <p:cNvPr id="5" name="Slide Number Placeholder 4"/>
          <p:cNvSpPr>
            <a:spLocks noGrp="1"/>
          </p:cNvSpPr>
          <p:nvPr>
            <p:ph type="sldNum" sz="quarter" idx="12"/>
          </p:nvPr>
        </p:nvSpPr>
        <p:spPr/>
        <p:txBody>
          <a:bodyPr/>
          <a:lstStyle/>
          <a:p>
            <a:fld id="{63ACCE4E-F2A9-4551-BC20-E0F2CFF49661}" type="slidenum">
              <a:rPr lang="en-US" smtClean="0"/>
              <a:t>9</a:t>
            </a:fld>
            <a:endParaRPr lang="en-US"/>
          </a:p>
        </p:txBody>
      </p:sp>
    </p:spTree>
    <p:extLst>
      <p:ext uri="{BB962C8B-B14F-4D97-AF65-F5344CB8AC3E}">
        <p14:creationId xmlns:p14="http://schemas.microsoft.com/office/powerpoint/2010/main" val="150031249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1846</TotalTime>
  <Words>2302</Words>
  <Application>Microsoft Office PowerPoint</Application>
  <PresentationFormat>On-screen Show (4:3)</PresentationFormat>
  <Paragraphs>245</Paragraphs>
  <Slides>28</Slides>
  <Notes>26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0" baseType="lpstr">
      <vt:lpstr>Office Theme</vt:lpstr>
      <vt:lpstr>Equation</vt:lpstr>
      <vt:lpstr>New Tools for Tropical Cyclone Radar Rainfall Estimation</vt:lpstr>
      <vt:lpstr>Overview</vt:lpstr>
      <vt:lpstr>1.  Past Methods: Reflectivity-to-rainfall (Z-R) relationship</vt:lpstr>
      <vt:lpstr>PowerPoint Presentation</vt:lpstr>
      <vt:lpstr>Reflectivity &amp; One-Hour Rainfall Accumulation  </vt:lpstr>
      <vt:lpstr>Storm Total Rainfall Ending 11:57 UTC</vt:lpstr>
      <vt:lpstr>24-hour RFC Rainfall Estimates (using rain gauge adjustment)</vt:lpstr>
      <vt:lpstr>2.  NSSL’s NMQ/Q2</vt:lpstr>
      <vt:lpstr>Conceptual Model of a VPR with a Bright Band (Melting Layer)</vt:lpstr>
      <vt:lpstr>NSSL’s Q2 (continued)</vt:lpstr>
      <vt:lpstr>Q2 Precipitation Types Identified by VPR</vt:lpstr>
      <vt:lpstr>PowerPoint Presentation</vt:lpstr>
      <vt:lpstr>24-hour Q2 Rainfall Estimates</vt:lpstr>
      <vt:lpstr>3. Dual Polarization</vt:lpstr>
      <vt:lpstr>PowerPoint Presentation</vt:lpstr>
      <vt:lpstr>Dual Polarization Variables</vt:lpstr>
      <vt:lpstr>Dual Polarization Variables (cont.)</vt:lpstr>
      <vt:lpstr>PowerPoint Presentation</vt:lpstr>
      <vt:lpstr>PowerPoint Presentation</vt:lpstr>
      <vt:lpstr>Erin - Base Reflectivity</vt:lpstr>
      <vt:lpstr>Erin - Hydrometeor Classification</vt:lpstr>
      <vt:lpstr>Erin - Polarimetric Rainfall Rate (DPR)</vt:lpstr>
      <vt:lpstr>PowerPoint Presentation</vt:lpstr>
      <vt:lpstr>PowerPoint Presentation</vt:lpstr>
      <vt:lpstr>PowerPoint Presentation</vt:lpstr>
      <vt:lpstr>PowerPoint Presentation</vt:lpstr>
      <vt:lpstr>Summary</vt:lpstr>
      <vt:lpstr>PowerPoint Presentation</vt:lpstr>
    </vt:vector>
  </TitlesOfParts>
  <Company>ROC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Berkowitz</dc:creator>
  <cp:lastModifiedBy>Dan Berkowitz</cp:lastModifiedBy>
  <cp:revision>142</cp:revision>
  <cp:lastPrinted>2011-02-17T17:08:50Z</cp:lastPrinted>
  <dcterms:created xsi:type="dcterms:W3CDTF">2011-01-19T18:27:50Z</dcterms:created>
  <dcterms:modified xsi:type="dcterms:W3CDTF">2011-02-23T22:05:53Z</dcterms:modified>
</cp:coreProperties>
</file>