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notesMasterIdLst>
    <p:notesMasterId r:id="rId16"/>
  </p:notesMasterIdLst>
  <p:sldIdLst>
    <p:sldId id="256" r:id="rId2"/>
    <p:sldId id="278" r:id="rId3"/>
    <p:sldId id="282" r:id="rId4"/>
    <p:sldId id="283" r:id="rId5"/>
    <p:sldId id="264" r:id="rId6"/>
    <p:sldId id="271" r:id="rId7"/>
    <p:sldId id="262" r:id="rId8"/>
    <p:sldId id="258" r:id="rId9"/>
    <p:sldId id="260" r:id="rId10"/>
    <p:sldId id="284" r:id="rId11"/>
    <p:sldId id="279" r:id="rId12"/>
    <p:sldId id="281" r:id="rId13"/>
    <p:sldId id="26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B1DE-8254-EF40-9BF8-03F770BD541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DE7D-9407-4242-AC17-44B99C049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3ECB97F-5E9F-934E-AC87-C0B9CB471570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B58448D-036F-F548-B635-2ED4628F9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2466836"/>
            <a:ext cx="7826281" cy="1627093"/>
          </a:xfrm>
        </p:spPr>
        <p:txBody>
          <a:bodyPr>
            <a:normAutofit fontScale="90000"/>
          </a:bodyPr>
          <a:lstStyle/>
          <a:p>
            <a:r>
              <a:rPr lang="en-US" dirty="0"/>
              <a:t>NPP Microwave Sounder-Based Tropical Cyclone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837" y="4875730"/>
            <a:ext cx="7826281" cy="860611"/>
          </a:xfrm>
        </p:spPr>
        <p:txBody>
          <a:bodyPr>
            <a:noAutofit/>
          </a:bodyPr>
          <a:lstStyle/>
          <a:p>
            <a:r>
              <a:rPr lang="en-US" sz="1600" dirty="0" smtClean="0"/>
              <a:t>Andrea Schumacher, CIRA, Ft. Collins, CO</a:t>
            </a:r>
          </a:p>
          <a:p>
            <a:r>
              <a:rPr lang="en-US" sz="1600" dirty="0" smtClean="0"/>
              <a:t>Mark </a:t>
            </a:r>
            <a:r>
              <a:rPr lang="en-US" sz="1600" dirty="0" err="1" smtClean="0"/>
              <a:t>DeMaria</a:t>
            </a:r>
            <a:r>
              <a:rPr lang="en-US" sz="1600" dirty="0" smtClean="0"/>
              <a:t> and John </a:t>
            </a:r>
            <a:r>
              <a:rPr lang="en-US" sz="1600" dirty="0" err="1" smtClean="0"/>
              <a:t>Knaff</a:t>
            </a:r>
            <a:r>
              <a:rPr lang="en-US" sz="1600" dirty="0" smtClean="0"/>
              <a:t>, NOAA/NESDIS/</a:t>
            </a:r>
            <a:r>
              <a:rPr lang="en-US" sz="1600" dirty="0" err="1" smtClean="0"/>
              <a:t>StAR</a:t>
            </a:r>
            <a:endParaRPr lang="en-US" sz="1600" dirty="0" smtClean="0"/>
          </a:p>
          <a:p>
            <a:r>
              <a:rPr lang="en-US" sz="1600" dirty="0" err="1" smtClean="0"/>
              <a:t>Limin</a:t>
            </a:r>
            <a:r>
              <a:rPr lang="en-US" sz="1600" dirty="0" smtClean="0"/>
              <a:t> Zhao, NOAA/NESDIS/OSPO/SPSD, Camp Springs, MD</a:t>
            </a:r>
          </a:p>
          <a:p>
            <a:r>
              <a:rPr lang="en-US" sz="1600" dirty="0" smtClean="0"/>
              <a:t>Tom Schott, NOAA/NESDIS/OSD, Suitland, MD </a:t>
            </a:r>
          </a:p>
          <a:p>
            <a:endParaRPr lang="en-US" sz="1600" dirty="0" smtClean="0"/>
          </a:p>
          <a:p>
            <a:r>
              <a:rPr lang="en-US" sz="1600" dirty="0" smtClean="0"/>
              <a:t>Interdepartmental Hurricane Conference, 28 Feb – 3 Mar 2011, Miami, FL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Multi-Platform TC Surface Wind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hc_chab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08" y="2338923"/>
            <a:ext cx="2978591" cy="3288974"/>
          </a:xfrm>
          <a:prstGeom prst="rect">
            <a:avLst/>
          </a:prstGeom>
        </p:spPr>
      </p:pic>
      <p:pic>
        <p:nvPicPr>
          <p:cNvPr id="5" name="Picture 4" descr="ihc_chaba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3" y="1827760"/>
            <a:ext cx="2157359" cy="4395161"/>
          </a:xfrm>
          <a:prstGeom prst="rect">
            <a:avLst/>
          </a:prstGeom>
        </p:spPr>
      </p:pic>
      <p:pic>
        <p:nvPicPr>
          <p:cNvPr id="6" name="Picture 5" descr="ihc_chaba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572" y="1719341"/>
            <a:ext cx="2190640" cy="442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Update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existing methodology, new dataset</a:t>
            </a:r>
          </a:p>
          <a:p>
            <a:r>
              <a:rPr lang="en-US" dirty="0" smtClean="0"/>
              <a:t>ATMS data</a:t>
            </a:r>
          </a:p>
          <a:p>
            <a:pPr lvl="1"/>
            <a:r>
              <a:rPr lang="en-US" dirty="0" smtClean="0"/>
              <a:t>22-channel passive microwave radiometer (AMSU-</a:t>
            </a:r>
            <a:r>
              <a:rPr lang="en-US" dirty="0" smtClean="0"/>
              <a:t>A/B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35% smaller footprint than AMSU</a:t>
            </a:r>
          </a:p>
          <a:p>
            <a:pPr lvl="1"/>
            <a:r>
              <a:rPr lang="en-US" dirty="0" smtClean="0"/>
              <a:t>Improved spatial coverage (no gaps between swaths)</a:t>
            </a:r>
          </a:p>
          <a:p>
            <a:pPr lvl="1"/>
            <a:r>
              <a:rPr lang="en-US" dirty="0" smtClean="0"/>
              <a:t>Anticipated advantages</a:t>
            </a:r>
          </a:p>
          <a:p>
            <a:pPr lvl="2"/>
            <a:r>
              <a:rPr lang="en-US" dirty="0" smtClean="0"/>
              <a:t>Generalizing current algorithms to use ATMS data ensures continuity of microwave-based TC products used by TC agencies</a:t>
            </a:r>
          </a:p>
          <a:p>
            <a:pPr lvl="2"/>
            <a:r>
              <a:rPr lang="en-US" dirty="0" smtClean="0"/>
              <a:t>Enhanced resolution and coverage may improve accuracy of TC products</a:t>
            </a:r>
          </a:p>
          <a:p>
            <a:pPr lvl="1"/>
            <a:r>
              <a:rPr lang="en-US" dirty="0" smtClean="0"/>
              <a:t>MIRS processed temperature retrievals…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Update Plan (cont…)</a:t>
            </a:r>
            <a:br>
              <a:rPr lang="en-US" dirty="0" smtClean="0"/>
            </a:br>
            <a:r>
              <a:rPr lang="en-US" dirty="0" smtClean="0"/>
              <a:t>MIRS Temperature Retrievals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199"/>
            <a:ext cx="7878788" cy="44871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Microwave Integrated Retrieval System (MIRS)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Upgrade to the MSPPS (Microwave Surface and Precipitation Products System)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Based on an assimilation-type scheme (1DVAR) capable of optimally retrieving atmospheric and surface state parameters simultaneously</a:t>
            </a:r>
          </a:p>
          <a:p>
            <a:pPr lvl="1"/>
            <a:r>
              <a:rPr lang="en-US" dirty="0" smtClean="0"/>
              <a:t>Anticipated advantages</a:t>
            </a:r>
          </a:p>
          <a:p>
            <a:pPr lvl="2"/>
            <a:r>
              <a:rPr lang="en-US" dirty="0" smtClean="0"/>
              <a:t>Eliminates duplication of effort (start with temperature retrievals)</a:t>
            </a:r>
          </a:p>
          <a:p>
            <a:pPr lvl="2"/>
            <a:r>
              <a:rPr lang="en-US" dirty="0" smtClean="0"/>
              <a:t>Improves product reliability</a:t>
            </a:r>
          </a:p>
          <a:p>
            <a:r>
              <a:rPr lang="en-US" dirty="0" smtClean="0"/>
              <a:t>Impacts on accuracy?</a:t>
            </a:r>
          </a:p>
          <a:p>
            <a:pPr lvl="1"/>
            <a:r>
              <a:rPr lang="en-US" dirty="0" smtClean="0"/>
              <a:t>Impacts of </a:t>
            </a:r>
            <a:r>
              <a:rPr lang="en-US" dirty="0" smtClean="0"/>
              <a:t>using </a:t>
            </a:r>
            <a:r>
              <a:rPr lang="en-US" dirty="0" smtClean="0"/>
              <a:t>MIRS retrievals vs. Goldman/Barnett statistical temperature retrievals  on TC products subject of current CIRA Cal/Val project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413"/>
          </a:xfrm>
        </p:spPr>
        <p:txBody>
          <a:bodyPr>
            <a:normAutofit/>
          </a:bodyPr>
          <a:lstStyle/>
          <a:p>
            <a:r>
              <a:rPr lang="en-US" dirty="0" smtClean="0"/>
              <a:t>May 2011: Development begins</a:t>
            </a:r>
          </a:p>
          <a:p>
            <a:r>
              <a:rPr lang="en-US" dirty="0" smtClean="0"/>
              <a:t>Oct 2011:  NPP satellite launch</a:t>
            </a:r>
          </a:p>
          <a:p>
            <a:r>
              <a:rPr lang="en-US" dirty="0" smtClean="0"/>
              <a:t>Oct 2011 – Jan 2013:  Collect MIRS processed temperature retrievals</a:t>
            </a:r>
          </a:p>
          <a:p>
            <a:r>
              <a:rPr lang="en-US" dirty="0" smtClean="0"/>
              <a:t>Jan 2013 – Mar 2013:  Develop final product algorithms (same methodology, new data)</a:t>
            </a:r>
          </a:p>
          <a:p>
            <a:r>
              <a:rPr lang="en-US" dirty="0" smtClean="0"/>
              <a:t>Mar 2013 – Jul 2013:  Pre-operational testing</a:t>
            </a:r>
          </a:p>
          <a:p>
            <a:r>
              <a:rPr lang="en-US" dirty="0" smtClean="0"/>
              <a:t>Aug 2013:  NPP microwave sounder-based TC products declared operational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Bessho</a:t>
            </a:r>
            <a:r>
              <a:rPr lang="en-US" dirty="0" smtClean="0"/>
              <a:t>, K., M. </a:t>
            </a:r>
            <a:r>
              <a:rPr lang="en-US" dirty="0" err="1" smtClean="0"/>
              <a:t>DeMaria</a:t>
            </a:r>
            <a:r>
              <a:rPr lang="en-US" dirty="0" smtClean="0"/>
              <a:t>, J.A. </a:t>
            </a:r>
            <a:r>
              <a:rPr lang="en-US" dirty="0" err="1" smtClean="0"/>
              <a:t>Knaff</a:t>
            </a:r>
            <a:r>
              <a:rPr lang="en-US" dirty="0" smtClean="0"/>
              <a:t>, 2006: Tropical Cyclone Wind Retrievals from the Advanced Microwave Sounder Unit (AMSU): Application to Surface Wind Analysis. </a:t>
            </a:r>
            <a:r>
              <a:rPr lang="en-US" i="1" dirty="0" smtClean="0"/>
              <a:t>J. of Applied Meteorology. </a:t>
            </a:r>
            <a:r>
              <a:rPr lang="en-US" b="1" dirty="0" smtClean="0"/>
              <a:t>45, 399 - 415.  </a:t>
            </a:r>
          </a:p>
          <a:p>
            <a:r>
              <a:rPr lang="en-US" dirty="0" smtClean="0"/>
              <a:t>Demuth, J., M. </a:t>
            </a:r>
            <a:r>
              <a:rPr lang="en-US" dirty="0" err="1" smtClean="0"/>
              <a:t>DeMaria</a:t>
            </a:r>
            <a:r>
              <a:rPr lang="en-US" dirty="0" smtClean="0"/>
              <a:t>, and J.A. </a:t>
            </a:r>
            <a:r>
              <a:rPr lang="en-US" dirty="0" err="1" smtClean="0"/>
              <a:t>Knaff</a:t>
            </a:r>
            <a:r>
              <a:rPr lang="en-US" dirty="0" smtClean="0"/>
              <a:t>, 2006: Improvement of Advanced Microwave Sounding Unit Tropical Cyclone Intensity and Size Estimation Algorithms, </a:t>
            </a:r>
            <a:r>
              <a:rPr lang="en-US" i="1" dirty="0" smtClean="0"/>
              <a:t>Journal of Applied  Meteorology and Climatology, </a:t>
            </a:r>
            <a:r>
              <a:rPr lang="en-US" b="1" i="1" dirty="0" smtClean="0"/>
              <a:t>45, 1573-1581.</a:t>
            </a:r>
          </a:p>
          <a:p>
            <a:r>
              <a:rPr lang="en-US" dirty="0" smtClean="0"/>
              <a:t>Demuth, J. M. </a:t>
            </a:r>
            <a:r>
              <a:rPr lang="en-US" dirty="0" err="1" smtClean="0"/>
              <a:t>DeMaria</a:t>
            </a:r>
            <a:r>
              <a:rPr lang="en-US" dirty="0" smtClean="0"/>
              <a:t>, J.A. </a:t>
            </a:r>
            <a:r>
              <a:rPr lang="en-US" dirty="0" err="1" smtClean="0"/>
              <a:t>Knaff</a:t>
            </a:r>
            <a:r>
              <a:rPr lang="en-US" dirty="0" smtClean="0"/>
              <a:t> and T. H. </a:t>
            </a:r>
            <a:r>
              <a:rPr lang="en-US" dirty="0" err="1" smtClean="0"/>
              <a:t>Vonder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, 2004: Validation of an advanced microwave sounder unit (AMSU) tropical cyclone intensity and size estimation algorithm, </a:t>
            </a:r>
            <a:r>
              <a:rPr lang="en-US" i="1" dirty="0" smtClean="0"/>
              <a:t>J. App. Met., </a:t>
            </a:r>
            <a:r>
              <a:rPr lang="en-US" b="1" i="1" dirty="0" smtClean="0"/>
              <a:t>43, 282-296.</a:t>
            </a:r>
          </a:p>
          <a:p>
            <a:r>
              <a:rPr lang="en-US" dirty="0" err="1" smtClean="0"/>
              <a:t>Zehr</a:t>
            </a:r>
            <a:r>
              <a:rPr lang="en-US" dirty="0" smtClean="0"/>
              <a:t>, R., J. </a:t>
            </a:r>
            <a:r>
              <a:rPr lang="en-US" dirty="0" err="1" smtClean="0"/>
              <a:t>Knaff</a:t>
            </a:r>
            <a:r>
              <a:rPr lang="en-US" dirty="0" smtClean="0"/>
              <a:t> and M. </a:t>
            </a:r>
            <a:r>
              <a:rPr lang="en-US" dirty="0" err="1" smtClean="0"/>
              <a:t>DeMaria</a:t>
            </a:r>
            <a:r>
              <a:rPr lang="en-US" dirty="0" smtClean="0"/>
              <a:t>, 2008:  Tropical Cyclone Environmental Vertical Wind Shear Analysis Using a Microwave Sounder.  </a:t>
            </a:r>
            <a:r>
              <a:rPr lang="en-US" i="1" dirty="0" smtClean="0"/>
              <a:t>Conference on Hurricanes and Tropical Meteorology</a:t>
            </a:r>
            <a:r>
              <a:rPr lang="en-US" dirty="0" smtClean="0"/>
              <a:t>,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Microwave Imagery and Tropical </a:t>
            </a:r>
            <a:r>
              <a:rPr lang="en-US" dirty="0" smtClean="0"/>
              <a:t>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Satellite remote sensing important </a:t>
            </a:r>
            <a:r>
              <a:rPr lang="en-US" dirty="0" smtClean="0"/>
              <a:t>resource for monitoring </a:t>
            </a:r>
            <a:r>
              <a:rPr lang="en-US" dirty="0" err="1" smtClean="0"/>
              <a:t>TCs</a:t>
            </a:r>
            <a:r>
              <a:rPr lang="en-US" dirty="0" smtClean="0"/>
              <a:t>, </a:t>
            </a:r>
            <a:r>
              <a:rPr lang="en-US" dirty="0" smtClean="0"/>
              <a:t>especially in data </a:t>
            </a:r>
            <a:r>
              <a:rPr lang="en-US" dirty="0" smtClean="0"/>
              <a:t>sparse regions</a:t>
            </a:r>
          </a:p>
          <a:p>
            <a:r>
              <a:rPr lang="en-US" dirty="0" smtClean="0"/>
              <a:t>Passive microwave remote sensing suited to observing </a:t>
            </a:r>
            <a:r>
              <a:rPr lang="en-US" dirty="0" err="1" smtClean="0"/>
              <a:t>TCs</a:t>
            </a:r>
            <a:endParaRPr lang="en-US" dirty="0" smtClean="0"/>
          </a:p>
          <a:p>
            <a:pPr lvl="1"/>
            <a:r>
              <a:rPr lang="en-US" dirty="0" smtClean="0"/>
              <a:t>Penetrates </a:t>
            </a:r>
            <a:r>
              <a:rPr lang="en-US" dirty="0" smtClean="0"/>
              <a:t>beyond the top </a:t>
            </a:r>
            <a:r>
              <a:rPr lang="en-US" dirty="0" smtClean="0"/>
              <a:t>layer of cloud </a:t>
            </a:r>
            <a:r>
              <a:rPr lang="en-US" dirty="0" smtClean="0"/>
              <a:t>(use in CDO)</a:t>
            </a:r>
          </a:p>
          <a:p>
            <a:pPr lvl="1"/>
            <a:r>
              <a:rPr lang="en-US" dirty="0" smtClean="0"/>
              <a:t>Less sensitive to hydrometeor contamination</a:t>
            </a:r>
          </a:p>
          <a:p>
            <a:pPr lvl="1"/>
            <a:r>
              <a:rPr lang="en-US" dirty="0" smtClean="0"/>
              <a:t>Available day or </a:t>
            </a:r>
            <a:r>
              <a:rPr lang="en-US" dirty="0" smtClean="0"/>
              <a:t>night</a:t>
            </a:r>
          </a:p>
          <a:p>
            <a:r>
              <a:rPr lang="en-US" dirty="0" smtClean="0"/>
              <a:t>Has been used for decades</a:t>
            </a:r>
          </a:p>
          <a:p>
            <a:pPr lvl="1"/>
            <a:r>
              <a:rPr lang="en-US" dirty="0" smtClean="0"/>
              <a:t>Microwave Sounding Unit (MSU)</a:t>
            </a:r>
          </a:p>
          <a:p>
            <a:pPr lvl="2"/>
            <a:r>
              <a:rPr lang="en-US" dirty="0" smtClean="0"/>
              <a:t>1978 – 1998, ~2.5 degree latitude footprint</a:t>
            </a:r>
          </a:p>
          <a:p>
            <a:pPr lvl="1"/>
            <a:r>
              <a:rPr lang="en-US" dirty="0" smtClean="0"/>
              <a:t>Advanced Microwave Sounding Unit (AMSU)</a:t>
            </a:r>
          </a:p>
          <a:p>
            <a:pPr lvl="2"/>
            <a:r>
              <a:rPr lang="en-US" dirty="0" smtClean="0"/>
              <a:t>1998 – present, ~50km footprint</a:t>
            </a:r>
          </a:p>
          <a:p>
            <a:pPr lvl="2"/>
            <a:r>
              <a:rPr lang="en-US" dirty="0" smtClean="0"/>
              <a:t>NOAA-15/16/17/19, Aqua, </a:t>
            </a:r>
            <a:r>
              <a:rPr lang="en-US" dirty="0" err="1" smtClean="0"/>
              <a:t>Metop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AMSU TC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CIMSS</a:t>
            </a:r>
          </a:p>
          <a:p>
            <a:pPr lvl="1"/>
            <a:r>
              <a:rPr lang="en-US" dirty="0" smtClean="0"/>
              <a:t>Uses MLR scheme to estimate MSLP and MSW using 3 channels AMSU-A, 1 channel AMSU-B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orrection made to MSLP using eye size from ADT or ATCF</a:t>
            </a:r>
          </a:p>
          <a:p>
            <a:r>
              <a:rPr lang="en-US" dirty="0" smtClean="0"/>
              <a:t>CIRA</a:t>
            </a:r>
          </a:p>
          <a:p>
            <a:pPr lvl="1"/>
            <a:r>
              <a:rPr lang="en-US" dirty="0" smtClean="0"/>
              <a:t>Uses AMSU temperature retrieval,  hydrostatic and gradient balance to solve for </a:t>
            </a:r>
            <a:r>
              <a:rPr lang="en-US" dirty="0" err="1" smtClean="0"/>
              <a:t>T(r,z</a:t>
            </a:r>
            <a:r>
              <a:rPr lang="en-US" dirty="0" smtClean="0"/>
              <a:t>) and </a:t>
            </a:r>
            <a:r>
              <a:rPr lang="en-US" dirty="0" err="1" smtClean="0"/>
              <a:t>V(r,z</a:t>
            </a:r>
            <a:r>
              <a:rPr lang="en-US" dirty="0" smtClean="0"/>
              <a:t>), and then applies statistical MLR scheme to solve for</a:t>
            </a:r>
          </a:p>
          <a:p>
            <a:pPr lvl="2"/>
            <a:r>
              <a:rPr lang="en-US" dirty="0" smtClean="0"/>
              <a:t>Intensity (MSW and MSLP)</a:t>
            </a:r>
          </a:p>
          <a:p>
            <a:pPr lvl="2"/>
            <a:r>
              <a:rPr lang="en-US" dirty="0" smtClean="0"/>
              <a:t>Wind radii (r34, r50, r64)</a:t>
            </a:r>
          </a:p>
          <a:p>
            <a:pPr lvl="2"/>
            <a:r>
              <a:rPr lang="en-US" dirty="0" smtClean="0"/>
              <a:t>3D horizontal winds (non-linear balance)</a:t>
            </a:r>
          </a:p>
          <a:p>
            <a:r>
              <a:rPr lang="en-US" dirty="0" smtClean="0"/>
              <a:t>CIMSS and CIRA intensity estimates inputs to SATCON</a:t>
            </a:r>
          </a:p>
          <a:p>
            <a:r>
              <a:rPr lang="en-US" dirty="0" smtClean="0"/>
              <a:t>CIRA AMSU TC product input to Multi-platform TC Surface Wind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AMSU TC Products (cont…)</a:t>
            </a:r>
            <a:endParaRPr lang="en-US" dirty="0"/>
          </a:p>
        </p:txBody>
      </p:sp>
      <p:pic>
        <p:nvPicPr>
          <p:cNvPr id="3" name="Picture 2" descr="ihc_amsuwi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92" y="4067149"/>
            <a:ext cx="2168385" cy="2221088"/>
          </a:xfrm>
          <a:prstGeom prst="rect">
            <a:avLst/>
          </a:prstGeom>
        </p:spPr>
      </p:pic>
      <p:pic>
        <p:nvPicPr>
          <p:cNvPr id="4" name="Picture 3" descr="ihc_amsuintt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403" y="1827768"/>
            <a:ext cx="4170232" cy="1817794"/>
          </a:xfrm>
          <a:prstGeom prst="rect">
            <a:avLst/>
          </a:prstGeom>
        </p:spPr>
      </p:pic>
      <p:pic>
        <p:nvPicPr>
          <p:cNvPr id="5" name="Picture 4" descr="ihc_igor_mpsw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979" y="3967315"/>
            <a:ext cx="2183897" cy="2379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04" y="1533466"/>
            <a:ext cx="315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 Igor</a:t>
            </a:r>
          </a:p>
          <a:p>
            <a:r>
              <a:rPr lang="en-US" sz="2400" dirty="0" smtClean="0"/>
              <a:t>17 Sep 2010, 12z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6423" y="1486993"/>
            <a:ext cx="33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Estimates (red line NHC)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5399" y="3454168"/>
            <a:ext cx="275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AMSU non-linear balance winds at 850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0785" y="4151200"/>
            <a:ext cx="195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Multi-platform TC surface wind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products all rely on AMSU, which has limited lifetime</a:t>
            </a:r>
            <a:endParaRPr lang="en-US" dirty="0" smtClean="0"/>
          </a:p>
          <a:p>
            <a:r>
              <a:rPr lang="en-US" dirty="0" smtClean="0"/>
              <a:t>Next generation:  Advanced Technology Microwave Sounder (ATMS)</a:t>
            </a:r>
          </a:p>
          <a:p>
            <a:pPr lvl="1"/>
            <a:r>
              <a:rPr lang="en-US" dirty="0" smtClean="0"/>
              <a:t>NPOESS </a:t>
            </a:r>
            <a:r>
              <a:rPr lang="en-US" dirty="0" smtClean="0"/>
              <a:t>Preparatory Project (NPP)</a:t>
            </a:r>
            <a:endParaRPr lang="en-US" dirty="0" smtClean="0"/>
          </a:p>
          <a:p>
            <a:pPr lvl="2"/>
            <a:r>
              <a:rPr lang="en-US" dirty="0" smtClean="0"/>
              <a:t>Satellite </a:t>
            </a:r>
            <a:r>
              <a:rPr lang="en-US" dirty="0" smtClean="0"/>
              <a:t>launch planned for Oct 25, 2011</a:t>
            </a:r>
            <a:endParaRPr lang="en-US" dirty="0" smtClean="0"/>
          </a:p>
          <a:p>
            <a:pPr lvl="2"/>
            <a:r>
              <a:rPr lang="en-US" dirty="0" smtClean="0"/>
              <a:t>35</a:t>
            </a:r>
            <a:r>
              <a:rPr lang="en-US" dirty="0" smtClean="0"/>
              <a:t>% smaller footprint than </a:t>
            </a:r>
            <a:r>
              <a:rPr lang="en-US" dirty="0" smtClean="0"/>
              <a:t>AMSU (~33km)</a:t>
            </a:r>
          </a:p>
          <a:p>
            <a:pPr lvl="2"/>
            <a:r>
              <a:rPr lang="en-US" dirty="0" smtClean="0"/>
              <a:t>Improved spatial coverage (no gaps between swaths)</a:t>
            </a:r>
          </a:p>
          <a:p>
            <a:pPr lvl="2"/>
            <a:r>
              <a:rPr lang="en-US" dirty="0" smtClean="0"/>
              <a:t>MIRS processing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temperature </a:t>
            </a:r>
            <a:r>
              <a:rPr lang="en-US" dirty="0" smtClean="0">
                <a:sym typeface="Wingdings"/>
              </a:rPr>
              <a:t>retrievals</a:t>
            </a:r>
          </a:p>
          <a:p>
            <a:pPr lvl="1"/>
            <a:r>
              <a:rPr lang="en-US" dirty="0" smtClean="0">
                <a:sym typeface="Wingdings"/>
              </a:rPr>
              <a:t>Preparation for Joint Polar Satellite System (JPSS)</a:t>
            </a:r>
          </a:p>
          <a:p>
            <a:r>
              <a:rPr lang="en-US" dirty="0" smtClean="0"/>
              <a:t>Goal:  Adapt CIRA AMSU-based TC products to use ATMS</a:t>
            </a:r>
          </a:p>
          <a:p>
            <a:pPr lvl="1"/>
            <a:r>
              <a:rPr lang="en-US" dirty="0" smtClean="0"/>
              <a:t>Continuity of guidance products</a:t>
            </a:r>
          </a:p>
          <a:p>
            <a:pPr lvl="1"/>
            <a:r>
              <a:rPr lang="en-US" dirty="0" smtClean="0"/>
              <a:t>Make use of enhanced </a:t>
            </a:r>
            <a:r>
              <a:rPr lang="en-US" dirty="0" smtClean="0"/>
              <a:t>capabilities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CIRA AMSU-based TC </a:t>
            </a:r>
            <a:r>
              <a:rPr lang="en-US" dirty="0" smtClean="0"/>
              <a:t>products - AMSU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650"/>
            <a:ext cx="431777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AMSU cross</a:t>
            </a:r>
            <a:r>
              <a:rPr lang="en-US" dirty="0" smtClean="0"/>
              <a:t>-track swath ~ 2200km</a:t>
            </a:r>
          </a:p>
          <a:p>
            <a:r>
              <a:rPr lang="en-US" dirty="0" smtClean="0"/>
              <a:t>To use swath for this algorithm, TC must be within 600 km of swath center</a:t>
            </a:r>
          </a:p>
          <a:p>
            <a:r>
              <a:rPr lang="en-US" dirty="0" smtClean="0"/>
              <a:t>Resolution ranges from ~ 48 to 80 km from center to 600 km</a:t>
            </a:r>
          </a:p>
          <a:p>
            <a:pPr lvl="1"/>
            <a:r>
              <a:rPr lang="en-US" dirty="0" smtClean="0"/>
              <a:t>Too course for direct intensity </a:t>
            </a:r>
            <a:r>
              <a:rPr lang="en-US" dirty="0" smtClean="0"/>
              <a:t>estimates (sub-</a:t>
            </a:r>
            <a:r>
              <a:rPr lang="en-US" dirty="0" smtClean="0"/>
              <a:t>sampling near core)</a:t>
            </a:r>
          </a:p>
          <a:p>
            <a:pPr lvl="1"/>
            <a:r>
              <a:rPr lang="en-US" dirty="0" smtClean="0"/>
              <a:t>CIRA uses MLR bias correction</a:t>
            </a:r>
          </a:p>
          <a:p>
            <a:pPr lvl="1"/>
            <a:r>
              <a:rPr lang="en-US" dirty="0" smtClean="0"/>
              <a:t>UW-CIMSS correction based on core size</a:t>
            </a:r>
          </a:p>
          <a:p>
            <a:endParaRPr lang="en-US" dirty="0"/>
          </a:p>
        </p:txBody>
      </p:sp>
      <p:pic>
        <p:nvPicPr>
          <p:cNvPr id="4" name="Picture 3" descr="ihc_swa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72" y="1755100"/>
            <a:ext cx="3782357" cy="3601835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6067352" y="1848040"/>
            <a:ext cx="1982532" cy="3309986"/>
          </a:xfrm>
          <a:prstGeom prst="parallelogram">
            <a:avLst>
              <a:gd name="adj" fmla="val 42118"/>
            </a:avLst>
          </a:prstGeom>
          <a:solidFill>
            <a:srgbClr val="FFFF00">
              <a:alpha val="39000"/>
            </a:srgb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5775" y="2369904"/>
            <a:ext cx="2137407" cy="557623"/>
          </a:xfrm>
          <a:prstGeom prst="straightConnector1">
            <a:avLst/>
          </a:prstGeom>
          <a:ln w="666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53218" y="4228648"/>
            <a:ext cx="1208100" cy="309793"/>
          </a:xfrm>
          <a:prstGeom prst="straightConnector1">
            <a:avLst/>
          </a:prstGeom>
          <a:ln w="38100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19225" y="2156922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2200 km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4041" y="3920236"/>
            <a:ext cx="100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1200 km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Mean Radial-Height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49623" cy="49905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Corrected, normalized T at 23 pressure levels interpolated to radial grid                        (</a:t>
            </a:r>
            <a:r>
              <a:rPr lang="en-US" dirty="0" err="1" smtClean="0"/>
              <a:t>r</a:t>
            </a:r>
            <a:r>
              <a:rPr lang="en-US" dirty="0" smtClean="0"/>
              <a:t> ≤ 600km), azimuthally averaged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Hydrostatic Integration, </a:t>
            </a:r>
            <a:r>
              <a:rPr lang="en-US" dirty="0" err="1" smtClean="0"/>
              <a:t>T(r,z</a:t>
            </a:r>
            <a:r>
              <a:rPr lang="en-US" dirty="0" smtClean="0"/>
              <a:t>) and </a:t>
            </a:r>
            <a:r>
              <a:rPr lang="en-US" dirty="0" err="1" smtClean="0"/>
              <a:t>p(r,z</a:t>
            </a:r>
            <a:r>
              <a:rPr lang="en-US" dirty="0" smtClean="0"/>
              <a:t>)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Assume gradient balance, solve for </a:t>
            </a:r>
            <a:r>
              <a:rPr lang="en-US" dirty="0" err="1" smtClean="0">
                <a:sym typeface="Wingdings"/>
              </a:rPr>
              <a:t>V(r,z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Boundary conditions from NCEP analyses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MSW from </a:t>
            </a:r>
            <a:r>
              <a:rPr lang="en-US" dirty="0" err="1" smtClean="0">
                <a:sym typeface="Wingdings"/>
              </a:rPr>
              <a:t>azimuthal</a:t>
            </a:r>
            <a:r>
              <a:rPr lang="en-US" dirty="0" smtClean="0">
                <a:sym typeface="Wingdings"/>
              </a:rPr>
              <a:t> mean V tend to be weaker than observed due to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ym typeface="Wingdings"/>
              </a:rPr>
              <a:t>Course resolution of AMSU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moothing of data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Operational since 2003</a:t>
            </a:r>
          </a:p>
          <a:p>
            <a:endParaRPr lang="en-US" dirty="0"/>
          </a:p>
        </p:txBody>
      </p:sp>
      <p:pic>
        <p:nvPicPr>
          <p:cNvPr id="4" name="Picture 3" descr="H:\RAMMB\RTAMSU\AL0046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076" y="1867254"/>
            <a:ext cx="2868613" cy="31242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37001" y="5029554"/>
            <a:ext cx="2694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Sample </a:t>
            </a:r>
            <a:r>
              <a:rPr lang="en-US" sz="1800" dirty="0" err="1"/>
              <a:t>r/z</a:t>
            </a:r>
            <a:r>
              <a:rPr lang="en-US" sz="1800" dirty="0"/>
              <a:t> tangential wind</a:t>
            </a:r>
          </a:p>
          <a:p>
            <a:r>
              <a:rPr lang="en-US" sz="1800" dirty="0"/>
              <a:t>cross-section  from AMSU</a:t>
            </a:r>
          </a:p>
          <a:p>
            <a:r>
              <a:rPr lang="en-US" sz="1800" dirty="0" smtClean="0"/>
              <a:t>retrieval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 and Structure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9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Statistical prediction </a:t>
            </a:r>
            <a:r>
              <a:rPr lang="en-US" dirty="0" smtClean="0"/>
              <a:t>scheme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Dependent variables: MSW, MSLP, and </a:t>
            </a:r>
            <a:r>
              <a:rPr lang="en-US" dirty="0" err="1" smtClean="0"/>
              <a:t>azimuthal</a:t>
            </a:r>
            <a:r>
              <a:rPr lang="en-US" dirty="0" smtClean="0"/>
              <a:t> average r34, r50, r64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Best track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Tested 19 potential predictors (18 AMSU-based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MLR (backward stepping)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Fit parametric wind model to r34, r50, r64 and storm speed to get asymmetric radii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Intensity estimates:  MAE of 11 </a:t>
            </a:r>
            <a:r>
              <a:rPr lang="en-US" dirty="0" err="1" smtClean="0"/>
              <a:t>kt</a:t>
            </a:r>
            <a:r>
              <a:rPr lang="en-US" dirty="0" smtClean="0"/>
              <a:t>  / 7 </a:t>
            </a:r>
            <a:r>
              <a:rPr lang="en-US" dirty="0" err="1" smtClean="0"/>
              <a:t>hPa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Structure estimates:  MAE of 30 </a:t>
            </a:r>
            <a:r>
              <a:rPr lang="en-US" dirty="0" err="1" smtClean="0"/>
              <a:t>nmi</a:t>
            </a:r>
            <a:r>
              <a:rPr lang="en-US" dirty="0" smtClean="0"/>
              <a:t> / 24 </a:t>
            </a:r>
            <a:r>
              <a:rPr lang="en-US" dirty="0" err="1" smtClean="0"/>
              <a:t>nmi</a:t>
            </a:r>
            <a:r>
              <a:rPr lang="en-US" dirty="0" smtClean="0"/>
              <a:t> / 14 </a:t>
            </a:r>
            <a:r>
              <a:rPr lang="en-US" dirty="0" err="1" smtClean="0"/>
              <a:t>nmi</a:t>
            </a:r>
            <a:r>
              <a:rPr lang="en-US" dirty="0" smtClean="0"/>
              <a:t> for r34 / r50 / r64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See Demuth et al. 2004 and 2006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Operational since 2003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Average Wind Shear and Mean Layer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Solve non-linear balance equations at standard pressure levels to get 3D winds</a:t>
            </a:r>
          </a:p>
          <a:p>
            <a:pPr lvl="1"/>
            <a:r>
              <a:rPr lang="en-US" dirty="0" err="1" smtClean="0"/>
              <a:t>Bessho</a:t>
            </a:r>
            <a:r>
              <a:rPr lang="en-US" dirty="0" smtClean="0"/>
              <a:t> et al. 2006, </a:t>
            </a:r>
            <a:r>
              <a:rPr lang="en-US" dirty="0" err="1" smtClean="0"/>
              <a:t>Zehr</a:t>
            </a:r>
            <a:r>
              <a:rPr lang="en-US" dirty="0" smtClean="0"/>
              <a:t> et al. 2008</a:t>
            </a:r>
          </a:p>
          <a:p>
            <a:r>
              <a:rPr lang="en-US" dirty="0" smtClean="0"/>
              <a:t>Use average wind over TC-centered 600-km radius to calculate</a:t>
            </a:r>
          </a:p>
          <a:p>
            <a:pPr lvl="1"/>
            <a:r>
              <a:rPr lang="en-US" dirty="0" smtClean="0"/>
              <a:t>Vertical shear</a:t>
            </a:r>
          </a:p>
          <a:p>
            <a:pPr lvl="2"/>
            <a:r>
              <a:rPr lang="en-US" dirty="0" smtClean="0"/>
              <a:t>850-200 </a:t>
            </a:r>
            <a:r>
              <a:rPr lang="en-US" dirty="0" err="1" smtClean="0"/>
              <a:t>hPa</a:t>
            </a:r>
            <a:r>
              <a:rPr lang="en-US" dirty="0" smtClean="0"/>
              <a:t> and 850-500 </a:t>
            </a:r>
            <a:r>
              <a:rPr lang="en-US" dirty="0" err="1" smtClean="0"/>
              <a:t>hPa</a:t>
            </a:r>
            <a:endParaRPr lang="en-US" dirty="0" smtClean="0"/>
          </a:p>
          <a:p>
            <a:pPr lvl="1"/>
            <a:r>
              <a:rPr lang="en-US" dirty="0" smtClean="0"/>
              <a:t>Mass-weighted deep layer mean wind</a:t>
            </a:r>
          </a:p>
          <a:p>
            <a:pPr lvl="2"/>
            <a:r>
              <a:rPr lang="en-US" dirty="0" smtClean="0"/>
              <a:t>850-200 </a:t>
            </a:r>
            <a:r>
              <a:rPr lang="en-US" dirty="0" err="1" smtClean="0"/>
              <a:t>hPa</a:t>
            </a:r>
            <a:r>
              <a:rPr lang="en-US" dirty="0" smtClean="0"/>
              <a:t> and 850-500 </a:t>
            </a:r>
            <a:r>
              <a:rPr lang="en-US" dirty="0" err="1" smtClean="0"/>
              <a:t>hPa</a:t>
            </a:r>
            <a:endParaRPr lang="en-US" dirty="0" smtClean="0"/>
          </a:p>
          <a:p>
            <a:r>
              <a:rPr lang="en-US" dirty="0" smtClean="0"/>
              <a:t>Correlates well with NCEP VWS</a:t>
            </a:r>
          </a:p>
          <a:p>
            <a:r>
              <a:rPr lang="en-US" dirty="0" smtClean="0"/>
              <a:t>Provide timely, independent estimates</a:t>
            </a:r>
          </a:p>
          <a:p>
            <a:r>
              <a:rPr lang="en-US" dirty="0" smtClean="0"/>
              <a:t>Operational at NCEP since 2005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ihc_vw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20" y="3527582"/>
            <a:ext cx="2454954" cy="2447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4404" y="5979319"/>
            <a:ext cx="252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2004-2007 Atlantic cases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Zehr</a:t>
            </a:r>
            <a:r>
              <a:rPr lang="en-US" dirty="0" smtClean="0"/>
              <a:t> et al.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1279</TotalTime>
  <Words>1194</Words>
  <Application>Microsoft Macintosh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Exhibit</vt:lpstr>
      <vt:lpstr>NPP Microwave Sounder-Based Tropical Cyclone Products</vt:lpstr>
      <vt:lpstr>Microwave Imagery and Tropical Cyclones</vt:lpstr>
      <vt:lpstr>AMSU TC Products</vt:lpstr>
      <vt:lpstr>AMSU TC Products (cont…)</vt:lpstr>
      <vt:lpstr>Motivation</vt:lpstr>
      <vt:lpstr>Overview of CIRA AMSU-based TC products - AMSU Data</vt:lpstr>
      <vt:lpstr>Azimuthal Mean Radial-Height Cross Sections</vt:lpstr>
      <vt:lpstr>Intensity and Structure Estimates</vt:lpstr>
      <vt:lpstr>Area Average Wind Shear and Mean Layer Winds</vt:lpstr>
      <vt:lpstr>Multi-Platform TC Surface Wind Analysis</vt:lpstr>
      <vt:lpstr>Product Update Plan</vt:lpstr>
      <vt:lpstr>Project Update Plan (cont…) MIRS Temperature Retrievals</vt:lpstr>
      <vt:lpstr>Timeline for Updates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NPP Microwave Sounder-Based Tropical Cyclone Products</dc:title>
  <dc:creator>Andrea Schumacher</dc:creator>
  <cp:lastModifiedBy>Andrea Schumacher</cp:lastModifiedBy>
  <cp:revision>41</cp:revision>
  <dcterms:created xsi:type="dcterms:W3CDTF">2011-02-28T22:33:35Z</dcterms:created>
  <dcterms:modified xsi:type="dcterms:W3CDTF">2011-03-01T12:07:38Z</dcterms:modified>
</cp:coreProperties>
</file>