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0" r:id="rId3"/>
    <p:sldId id="281" r:id="rId4"/>
    <p:sldId id="272" r:id="rId5"/>
    <p:sldId id="259" r:id="rId6"/>
    <p:sldId id="260" r:id="rId7"/>
    <p:sldId id="263" r:id="rId8"/>
    <p:sldId id="261" r:id="rId9"/>
    <p:sldId id="284" r:id="rId10"/>
    <p:sldId id="273" r:id="rId11"/>
    <p:sldId id="274" r:id="rId12"/>
    <p:sldId id="283" r:id="rId13"/>
    <p:sldId id="264" r:id="rId14"/>
    <p:sldId id="269" r:id="rId15"/>
    <p:sldId id="265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FE8BC-432B-46B4-908A-2127FA7C3DF8}" type="datetimeFigureOut">
              <a:rPr lang="en-US" smtClean="0"/>
              <a:pPr/>
              <a:t>2/28/2011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4CBDD-F5E6-4CA5-9B41-8C1772F7B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0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939E-75E2-44B8-9090-E137B733F36C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321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B260-390E-4546-8864-0926A8B7F447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744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5994-2764-40C7-BD9B-C08EF42A67F0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90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9D2F-124E-4624-9DA4-BFBF3BED353B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687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C60D-4298-4E0E-B3E1-D2E20AB2A4AA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163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BD6C-5D6D-432C-8A92-425C735B751A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757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2D4-3FC1-4B8F-87FD-B4BC999E2B4C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02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B705-7A84-4F2C-9C1C-97A0AC80696B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298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1C8C-42AE-4A5E-98AB-522B3CFF187D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42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35EE-F90A-413E-8C77-6F46F2777622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35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079-8CFD-429F-BEB9-4F03AC260685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452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99"/>
            </a:gs>
            <a:gs pos="100000">
              <a:srgbClr val="0033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119BC88-C4A0-4A6B-95B5-B7D50F2068ED}" type="datetime1">
              <a:rPr lang="en-US" smtClean="0"/>
              <a:pPr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AF4ED13-BD26-486D-A9BE-0244D321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01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343"/>
            <a:ext cx="7772400" cy="1317624"/>
          </a:xfrm>
        </p:spPr>
        <p:txBody>
          <a:bodyPr>
            <a:normAutofit/>
          </a:bodyPr>
          <a:lstStyle/>
          <a:p>
            <a:r>
              <a:rPr lang="en-US" sz="3600" dirty="0"/>
              <a:t>The 2010 GOES-R Proving Ground at the National Hurricane 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0"/>
            <a:ext cx="8686800" cy="2133600"/>
          </a:xfrm>
        </p:spPr>
        <p:txBody>
          <a:bodyPr>
            <a:noAutofit/>
          </a:bodyPr>
          <a:lstStyle/>
          <a:p>
            <a:r>
              <a:rPr lang="en-US" sz="2400" dirty="0"/>
              <a:t>Jack Beven</a:t>
            </a:r>
            <a:r>
              <a:rPr lang="en-US" sz="2400" baseline="30000" dirty="0"/>
              <a:t>1</a:t>
            </a:r>
            <a:r>
              <a:rPr lang="en-US" sz="2400" dirty="0"/>
              <a:t>, Michael Brennan</a:t>
            </a:r>
            <a:r>
              <a:rPr lang="en-US" sz="2400" baseline="30000" dirty="0"/>
              <a:t>1</a:t>
            </a:r>
            <a:r>
              <a:rPr lang="en-US" sz="2400" dirty="0"/>
              <a:t>, Mark DeMaria</a:t>
            </a:r>
            <a:r>
              <a:rPr lang="en-US" sz="2400" baseline="30000" dirty="0"/>
              <a:t>2</a:t>
            </a:r>
            <a:r>
              <a:rPr lang="en-US" sz="2400" dirty="0"/>
              <a:t>, </a:t>
            </a:r>
            <a:r>
              <a:rPr lang="en-US" sz="2400" dirty="0" smtClean="0"/>
              <a:t>John </a:t>
            </a:r>
            <a:r>
              <a:rPr lang="en-US" sz="2400" dirty="0"/>
              <a:t>Knaff</a:t>
            </a:r>
            <a:r>
              <a:rPr lang="en-US" sz="2400" baseline="30000" dirty="0"/>
              <a:t>2</a:t>
            </a:r>
            <a:r>
              <a:rPr lang="en-US" sz="2400" dirty="0"/>
              <a:t>, Christopher </a:t>
            </a:r>
            <a:r>
              <a:rPr lang="en-US" sz="2400" dirty="0" smtClean="0"/>
              <a:t>Velden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</a:t>
            </a:r>
            <a:r>
              <a:rPr lang="en-US" sz="2400" dirty="0"/>
              <a:t>and Jason Dunion</a:t>
            </a:r>
            <a:r>
              <a:rPr lang="en-US" sz="2400" baseline="30000" dirty="0"/>
              <a:t>4</a:t>
            </a:r>
            <a:r>
              <a:rPr lang="en-US" sz="2400" dirty="0"/>
              <a:t> </a:t>
            </a:r>
            <a:endParaRPr lang="en-US" sz="900" dirty="0" smtClean="0"/>
          </a:p>
          <a:p>
            <a:r>
              <a:rPr lang="en-US" sz="1800" baseline="30000" dirty="0" smtClean="0"/>
              <a:t>1</a:t>
            </a:r>
            <a:r>
              <a:rPr lang="en-US" sz="1800" dirty="0" smtClean="0"/>
              <a:t>NOAA/NWS/NCEP </a:t>
            </a:r>
            <a:r>
              <a:rPr lang="en-US" sz="1800" dirty="0"/>
              <a:t>National Hurricane Center, Miami, FL</a:t>
            </a:r>
          </a:p>
          <a:p>
            <a:r>
              <a:rPr lang="en-US" sz="1800" baseline="30000" dirty="0"/>
              <a:t>2</a:t>
            </a:r>
            <a:r>
              <a:rPr lang="en-US" sz="1800" dirty="0"/>
              <a:t>NOAA/NESDIS, Fort Collins, CO</a:t>
            </a:r>
          </a:p>
          <a:p>
            <a:r>
              <a:rPr lang="en-US" sz="1800" baseline="30000" dirty="0"/>
              <a:t>3</a:t>
            </a:r>
            <a:r>
              <a:rPr lang="en-US" sz="1800" dirty="0"/>
              <a:t>CIMSS/UW, Madison, WI</a:t>
            </a:r>
          </a:p>
          <a:p>
            <a:r>
              <a:rPr lang="en-US" sz="1800" baseline="30000" dirty="0" smtClean="0"/>
              <a:t>4</a:t>
            </a:r>
            <a:r>
              <a:rPr lang="en-US" sz="1800" dirty="0" smtClean="0"/>
              <a:t>NOAA/AOML/HRD</a:t>
            </a:r>
            <a:r>
              <a:rPr lang="en-US" sz="1800" dirty="0"/>
              <a:t>, Miami, FL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09" y="5784761"/>
            <a:ext cx="1609859" cy="107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5"/>
          <a:stretch/>
        </p:blipFill>
        <p:spPr>
          <a:xfrm>
            <a:off x="0" y="1298655"/>
            <a:ext cx="3730256" cy="3267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202" r="49294" b="50000"/>
          <a:stretch/>
        </p:blipFill>
        <p:spPr>
          <a:xfrm>
            <a:off x="5232991" y="1304099"/>
            <a:ext cx="3783419" cy="3267901"/>
          </a:xfrm>
          <a:prstGeom prst="rect">
            <a:avLst/>
          </a:prstGeom>
        </p:spPr>
      </p:pic>
      <p:pic>
        <p:nvPicPr>
          <p:cNvPr id="9" name="Content Placeholder 8" descr="SR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8009" y="1282834"/>
            <a:ext cx="3800329" cy="32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73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Super Rapid Scan Operations (SRSO)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GOES-15 </a:t>
            </a:r>
            <a:r>
              <a:rPr lang="en-US" dirty="0"/>
              <a:t>Post-Launch </a:t>
            </a:r>
            <a:r>
              <a:rPr lang="en-US" dirty="0" smtClean="0"/>
              <a:t>Test provided many opportunities for data collection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Nearly continuous 1-minute imagery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Danielle, Igor, Earl, &amp; Karl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Several days of consecutive 5-minute imagery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NHC Infrastructure tests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</a:t>
            </a:r>
            <a:r>
              <a:rPr lang="en-US" dirty="0" smtClean="0"/>
              <a:t>perational ingest and display systems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Test of pulling data via land line (WAN) vs.  local ground station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</a:t>
            </a:r>
            <a:r>
              <a:rPr lang="en-US" dirty="0" smtClean="0"/>
              <a:t>imulated landfall scenarios created with different landfall points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C88-3269-45E2-8271-FE70C8CCF3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76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92162"/>
          </a:xfrm>
        </p:spPr>
        <p:txBody>
          <a:bodyPr/>
          <a:lstStyle/>
          <a:p>
            <a:r>
              <a:rPr lang="en-US" dirty="0" smtClean="0"/>
              <a:t>N-AWIPS Display of SRSO Imagery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5-minute imagery (Sep. 2)</a:t>
            </a:r>
            <a:endParaRPr lang="en-US" dirty="0"/>
          </a:p>
        </p:txBody>
      </p:sp>
      <p:pic>
        <p:nvPicPr>
          <p:cNvPr id="8" name="Content Placeholder 7" descr="RSO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08188"/>
            <a:ext cx="4040188" cy="3484662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1-minute imagery (Sep. 3)</a:t>
            </a:r>
            <a:endParaRPr lang="en-US" dirty="0"/>
          </a:p>
        </p:txBody>
      </p:sp>
      <p:pic>
        <p:nvPicPr>
          <p:cNvPr id="9" name="Content Placeholder 8" descr="SRSO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404346"/>
            <a:ext cx="4041774" cy="349234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C88-3269-45E2-8271-FE70C8CCF3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15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GOES-15 SRSO</a:t>
            </a:r>
            <a:br>
              <a:rPr lang="en-US" dirty="0" smtClean="0"/>
            </a:br>
            <a:r>
              <a:rPr lang="en-US" sz="2700" dirty="0" smtClean="0"/>
              <a:t>Hurricane Earl 3 September 2010</a:t>
            </a:r>
            <a:endParaRPr lang="en-US" sz="2700" dirty="0"/>
          </a:p>
        </p:txBody>
      </p:sp>
      <p:pic>
        <p:nvPicPr>
          <p:cNvPr id="10" name="earl_srso_zoom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3875" y="1295400"/>
            <a:ext cx="8094663" cy="5059362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6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RGB </a:t>
            </a:r>
            <a:r>
              <a:rPr lang="en-US" dirty="0" err="1" smtClean="0"/>
              <a:t>Airmass</a:t>
            </a:r>
            <a:r>
              <a:rPr lang="en-US" dirty="0" smtClean="0"/>
              <a:t>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029200"/>
            <a:ext cx="7924800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/>
              <a:t>Application to extra-tropical transition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Complements dust product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Better delineates moist and dry regions 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Polar air detected erroneously indicated at very low latitudes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Limb effects apparent 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88" t="3674" r="27675" b="14670"/>
          <a:stretch/>
        </p:blipFill>
        <p:spPr>
          <a:xfrm>
            <a:off x="0" y="1024387"/>
            <a:ext cx="4572691" cy="3623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1" t="4955" r="3115" b="4955"/>
          <a:stretch/>
        </p:blipFill>
        <p:spPr>
          <a:xfrm>
            <a:off x="4627624" y="1024387"/>
            <a:ext cx="4495110" cy="3627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648200"/>
            <a:ext cx="457269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METEOSAT-9 IR– 00Z 10 Oct. 2010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32941" y="4651590"/>
            <a:ext cx="443485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METEOSAT-9 RGB </a:t>
            </a:r>
            <a:r>
              <a:rPr lang="en-US" sz="1400" dirty="0" err="1" smtClean="0"/>
              <a:t>Airmass</a:t>
            </a:r>
            <a:r>
              <a:rPr lang="en-US" sz="1400" dirty="0" smtClean="0"/>
              <a:t> Product – 00Z 10 Oct. 2010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560522" y="1024387"/>
            <a:ext cx="18560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Tropical </a:t>
            </a:r>
            <a:r>
              <a:rPr lang="en-US" sz="1600" dirty="0"/>
              <a:t>Storm Otto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Undergoing ET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658874" y="3560367"/>
            <a:ext cx="14477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Mid-latitude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high PV air approaching the core 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550540" y="3211034"/>
            <a:ext cx="556133" cy="40412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67600" y="3287317"/>
            <a:ext cx="14477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Deeper moisture in warm </a:t>
            </a:r>
            <a:r>
              <a:rPr lang="en-US" sz="1600" dirty="0" err="1" smtClean="0">
                <a:solidFill>
                  <a:schemeClr val="bg1"/>
                </a:solidFill>
              </a:rPr>
              <a:t>airmass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998339" y="3287318"/>
            <a:ext cx="774062" cy="31096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50540" y="1053192"/>
            <a:ext cx="14477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Low-level cloud in cold </a:t>
            </a:r>
            <a:r>
              <a:rPr lang="en-US" sz="1400" dirty="0" err="1" smtClean="0">
                <a:solidFill>
                  <a:schemeClr val="bg1"/>
                </a:solidFill>
              </a:rPr>
              <a:t>airmass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347979" y="1576412"/>
            <a:ext cx="443221" cy="6333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42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RGB Dust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382000" cy="176257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Complements visible imagery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Cloud contamination issues near stratocumulus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False </a:t>
            </a:r>
            <a:r>
              <a:rPr lang="en-US" sz="2400" dirty="0" smtClean="0"/>
              <a:t>alarm noted </a:t>
            </a:r>
            <a:r>
              <a:rPr lang="en-US" sz="2400" dirty="0"/>
              <a:t>in very low latitudes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367954"/>
            <a:ext cx="490756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METEOSAT-9</a:t>
            </a:r>
            <a:r>
              <a:rPr lang="en-US" sz="1600" dirty="0" smtClean="0"/>
              <a:t> 0.6-</a:t>
            </a:r>
            <a:r>
              <a:rPr lang="el-GR" sz="1600" dirty="0" smtClean="0"/>
              <a:t>μ</a:t>
            </a:r>
            <a:r>
              <a:rPr lang="en-US" sz="1600" dirty="0" smtClean="0"/>
              <a:t>m visible imagery with surface analysis</a:t>
            </a:r>
            <a:endParaRPr lang="en-US" sz="16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-1" y="914399"/>
            <a:ext cx="5671064" cy="3428488"/>
            <a:chOff x="838200" y="932333"/>
            <a:chExt cx="7240487" cy="41345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8200" y="932333"/>
              <a:ext cx="7240487" cy="413454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349795" y="1446028"/>
              <a:ext cx="3615070" cy="2585779"/>
            </a:xfrm>
            <a:custGeom>
              <a:avLst/>
              <a:gdLst>
                <a:gd name="connsiteX0" fmla="*/ 2806996 w 3763926"/>
                <a:gd name="connsiteY0" fmla="*/ 425302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584791 w 3763926"/>
                <a:gd name="connsiteY10" fmla="*/ 829339 h 2576065"/>
                <a:gd name="connsiteX11" fmla="*/ 584791 w 3763926"/>
                <a:gd name="connsiteY11" fmla="*/ 956930 h 2576065"/>
                <a:gd name="connsiteX12" fmla="*/ 563526 w 3763926"/>
                <a:gd name="connsiteY12" fmla="*/ 1212112 h 2576065"/>
                <a:gd name="connsiteX13" fmla="*/ 372140 w 3763926"/>
                <a:gd name="connsiteY13" fmla="*/ 1414130 h 2576065"/>
                <a:gd name="connsiteX14" fmla="*/ 255182 w 3763926"/>
                <a:gd name="connsiteY14" fmla="*/ 1446028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2806996 w 3763926"/>
                <a:gd name="connsiteY0" fmla="*/ 425302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584791 w 3763926"/>
                <a:gd name="connsiteY10" fmla="*/ 829339 h 2576065"/>
                <a:gd name="connsiteX11" fmla="*/ 584791 w 3763926"/>
                <a:gd name="connsiteY11" fmla="*/ 956930 h 2576065"/>
                <a:gd name="connsiteX12" fmla="*/ 457200 w 3763926"/>
                <a:gd name="connsiteY12" fmla="*/ 1063256 h 2576065"/>
                <a:gd name="connsiteX13" fmla="*/ 372140 w 3763926"/>
                <a:gd name="connsiteY13" fmla="*/ 1414130 h 2576065"/>
                <a:gd name="connsiteX14" fmla="*/ 255182 w 3763926"/>
                <a:gd name="connsiteY14" fmla="*/ 1446028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2806996 w 3763926"/>
                <a:gd name="connsiteY0" fmla="*/ 425302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584791 w 3763926"/>
                <a:gd name="connsiteY10" fmla="*/ 829339 h 2576065"/>
                <a:gd name="connsiteX11" fmla="*/ 584791 w 3763926"/>
                <a:gd name="connsiteY11" fmla="*/ 956930 h 2576065"/>
                <a:gd name="connsiteX12" fmla="*/ 457200 w 3763926"/>
                <a:gd name="connsiteY12" fmla="*/ 1063256 h 2576065"/>
                <a:gd name="connsiteX13" fmla="*/ 350875 w 3763926"/>
                <a:gd name="connsiteY13" fmla="*/ 1297171 h 2576065"/>
                <a:gd name="connsiteX14" fmla="*/ 255182 w 3763926"/>
                <a:gd name="connsiteY14" fmla="*/ 1446028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2806996 w 3763926"/>
                <a:gd name="connsiteY0" fmla="*/ 425302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584791 w 3763926"/>
                <a:gd name="connsiteY10" fmla="*/ 829339 h 2576065"/>
                <a:gd name="connsiteX11" fmla="*/ 584791 w 3763926"/>
                <a:gd name="connsiteY11" fmla="*/ 956930 h 2576065"/>
                <a:gd name="connsiteX12" fmla="*/ 457200 w 3763926"/>
                <a:gd name="connsiteY12" fmla="*/ 1063256 h 2576065"/>
                <a:gd name="connsiteX13" fmla="*/ 350875 w 3763926"/>
                <a:gd name="connsiteY13" fmla="*/ 1297171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584791 w 3763926"/>
                <a:gd name="connsiteY10" fmla="*/ 829339 h 2576065"/>
                <a:gd name="connsiteX11" fmla="*/ 584791 w 3763926"/>
                <a:gd name="connsiteY11" fmla="*/ 956930 h 2576065"/>
                <a:gd name="connsiteX12" fmla="*/ 457200 w 3763926"/>
                <a:gd name="connsiteY12" fmla="*/ 1063256 h 2576065"/>
                <a:gd name="connsiteX13" fmla="*/ 350875 w 3763926"/>
                <a:gd name="connsiteY13" fmla="*/ 1297171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584791 w 3763926"/>
                <a:gd name="connsiteY11" fmla="*/ 956930 h 2576065"/>
                <a:gd name="connsiteX12" fmla="*/ 457200 w 3763926"/>
                <a:gd name="connsiteY12" fmla="*/ 1063256 h 2576065"/>
                <a:gd name="connsiteX13" fmla="*/ 350875 w 3763926"/>
                <a:gd name="connsiteY13" fmla="*/ 1297171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457200 w 3763926"/>
                <a:gd name="connsiteY12" fmla="*/ 1063256 h 2576065"/>
                <a:gd name="connsiteX13" fmla="*/ 350875 w 3763926"/>
                <a:gd name="connsiteY13" fmla="*/ 1297171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350875 w 3763926"/>
                <a:gd name="connsiteY13" fmla="*/ 1297171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444949 w 3763926"/>
                <a:gd name="connsiteY45" fmla="*/ 1669312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391786 w 3763926"/>
                <a:gd name="connsiteY45" fmla="*/ 1690577 h 2576065"/>
                <a:gd name="connsiteX46" fmla="*/ 3476847 w 3763926"/>
                <a:gd name="connsiteY46" fmla="*/ 1584251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391786 w 3763926"/>
                <a:gd name="connsiteY45" fmla="*/ 1690577 h 2576065"/>
                <a:gd name="connsiteX46" fmla="*/ 3402419 w 3763926"/>
                <a:gd name="connsiteY46" fmla="*/ 1520455 h 2576065"/>
                <a:gd name="connsiteX47" fmla="*/ 3519377 w 3763926"/>
                <a:gd name="connsiteY47" fmla="*/ 1499191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391786 w 3763926"/>
                <a:gd name="connsiteY45" fmla="*/ 1690577 h 2576065"/>
                <a:gd name="connsiteX46" fmla="*/ 3402419 w 3763926"/>
                <a:gd name="connsiteY46" fmla="*/ 1520455 h 2576065"/>
                <a:gd name="connsiteX47" fmla="*/ 3402419 w 3763926"/>
                <a:gd name="connsiteY47" fmla="*/ 1403498 h 2576065"/>
                <a:gd name="connsiteX48" fmla="*/ 3540642 w 3763926"/>
                <a:gd name="connsiteY48" fmla="*/ 1435395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391786 w 3763926"/>
                <a:gd name="connsiteY45" fmla="*/ 1690577 h 2576065"/>
                <a:gd name="connsiteX46" fmla="*/ 3402419 w 3763926"/>
                <a:gd name="connsiteY46" fmla="*/ 1520455 h 2576065"/>
                <a:gd name="connsiteX47" fmla="*/ 3402419 w 3763926"/>
                <a:gd name="connsiteY47" fmla="*/ 1403498 h 2576065"/>
                <a:gd name="connsiteX48" fmla="*/ 3391786 w 3763926"/>
                <a:gd name="connsiteY48" fmla="*/ 1339702 h 2576065"/>
                <a:gd name="connsiteX49" fmla="*/ 3530010 w 3763926"/>
                <a:gd name="connsiteY49" fmla="*/ 1318437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391786 w 3763926"/>
                <a:gd name="connsiteY45" fmla="*/ 1690577 h 2576065"/>
                <a:gd name="connsiteX46" fmla="*/ 3402419 w 3763926"/>
                <a:gd name="connsiteY46" fmla="*/ 1520455 h 2576065"/>
                <a:gd name="connsiteX47" fmla="*/ 3402419 w 3763926"/>
                <a:gd name="connsiteY47" fmla="*/ 1403498 h 2576065"/>
                <a:gd name="connsiteX48" fmla="*/ 3391786 w 3763926"/>
                <a:gd name="connsiteY48" fmla="*/ 1339702 h 2576065"/>
                <a:gd name="connsiteX49" fmla="*/ 3413052 w 3763926"/>
                <a:gd name="connsiteY49" fmla="*/ 1254642 h 2576065"/>
                <a:gd name="connsiteX50" fmla="*/ 3519377 w 3763926"/>
                <a:gd name="connsiteY50" fmla="*/ 1244009 h 2576065"/>
                <a:gd name="connsiteX51" fmla="*/ 3508745 w 3763926"/>
                <a:gd name="connsiteY51" fmla="*/ 1222744 h 2576065"/>
                <a:gd name="connsiteX52" fmla="*/ 3763926 w 3763926"/>
                <a:gd name="connsiteY52" fmla="*/ 776177 h 2576065"/>
                <a:gd name="connsiteX0" fmla="*/ 3317358 w 3763926"/>
                <a:gd name="connsiteY0" fmla="*/ 616688 h 2576065"/>
                <a:gd name="connsiteX1" fmla="*/ 2317898 w 3763926"/>
                <a:gd name="connsiteY1" fmla="*/ 223284 h 2576065"/>
                <a:gd name="connsiteX2" fmla="*/ 1977656 w 3763926"/>
                <a:gd name="connsiteY2" fmla="*/ 74428 h 2576065"/>
                <a:gd name="connsiteX3" fmla="*/ 1658679 w 3763926"/>
                <a:gd name="connsiteY3" fmla="*/ 0 h 2576065"/>
                <a:gd name="connsiteX4" fmla="*/ 1509824 w 3763926"/>
                <a:gd name="connsiteY4" fmla="*/ 10632 h 2576065"/>
                <a:gd name="connsiteX5" fmla="*/ 1116419 w 3763926"/>
                <a:gd name="connsiteY5" fmla="*/ 53163 h 2576065"/>
                <a:gd name="connsiteX6" fmla="*/ 1020726 w 3763926"/>
                <a:gd name="connsiteY6" fmla="*/ 74428 h 2576065"/>
                <a:gd name="connsiteX7" fmla="*/ 839972 w 3763926"/>
                <a:gd name="connsiteY7" fmla="*/ 170121 h 2576065"/>
                <a:gd name="connsiteX8" fmla="*/ 765545 w 3763926"/>
                <a:gd name="connsiteY8" fmla="*/ 265814 h 2576065"/>
                <a:gd name="connsiteX9" fmla="*/ 659219 w 3763926"/>
                <a:gd name="connsiteY9" fmla="*/ 467832 h 2576065"/>
                <a:gd name="connsiteX10" fmla="*/ 489098 w 3763926"/>
                <a:gd name="connsiteY10" fmla="*/ 637953 h 2576065"/>
                <a:gd name="connsiteX11" fmla="*/ 372140 w 3763926"/>
                <a:gd name="connsiteY11" fmla="*/ 882502 h 2576065"/>
                <a:gd name="connsiteX12" fmla="*/ 276446 w 3763926"/>
                <a:gd name="connsiteY12" fmla="*/ 1063256 h 2576065"/>
                <a:gd name="connsiteX13" fmla="*/ 202019 w 3763926"/>
                <a:gd name="connsiteY13" fmla="*/ 1244009 h 2576065"/>
                <a:gd name="connsiteX14" fmla="*/ 138224 w 3763926"/>
                <a:gd name="connsiteY14" fmla="*/ 1360967 h 2576065"/>
                <a:gd name="connsiteX15" fmla="*/ 74428 w 3763926"/>
                <a:gd name="connsiteY15" fmla="*/ 1488558 h 2576065"/>
                <a:gd name="connsiteX16" fmla="*/ 0 w 3763926"/>
                <a:gd name="connsiteY16" fmla="*/ 1796902 h 2576065"/>
                <a:gd name="connsiteX17" fmla="*/ 0 w 3763926"/>
                <a:gd name="connsiteY17" fmla="*/ 1913860 h 2576065"/>
                <a:gd name="connsiteX18" fmla="*/ 10633 w 3763926"/>
                <a:gd name="connsiteY18" fmla="*/ 2073349 h 2576065"/>
                <a:gd name="connsiteX19" fmla="*/ 21265 w 3763926"/>
                <a:gd name="connsiteY19" fmla="*/ 2190307 h 2576065"/>
                <a:gd name="connsiteX20" fmla="*/ 74428 w 3763926"/>
                <a:gd name="connsiteY20" fmla="*/ 2307265 h 2576065"/>
                <a:gd name="connsiteX21" fmla="*/ 180754 w 3763926"/>
                <a:gd name="connsiteY21" fmla="*/ 2381693 h 2576065"/>
                <a:gd name="connsiteX22" fmla="*/ 223284 w 3763926"/>
                <a:gd name="connsiteY22" fmla="*/ 2392325 h 2576065"/>
                <a:gd name="connsiteX23" fmla="*/ 382772 w 3763926"/>
                <a:gd name="connsiteY23" fmla="*/ 2445488 h 2576065"/>
                <a:gd name="connsiteX24" fmla="*/ 478465 w 3763926"/>
                <a:gd name="connsiteY24" fmla="*/ 2466753 h 2576065"/>
                <a:gd name="connsiteX25" fmla="*/ 510363 w 3763926"/>
                <a:gd name="connsiteY25" fmla="*/ 2477386 h 2576065"/>
                <a:gd name="connsiteX26" fmla="*/ 563526 w 3763926"/>
                <a:gd name="connsiteY26" fmla="*/ 2488019 h 2576065"/>
                <a:gd name="connsiteX27" fmla="*/ 627321 w 3763926"/>
                <a:gd name="connsiteY27" fmla="*/ 2498651 h 2576065"/>
                <a:gd name="connsiteX28" fmla="*/ 914400 w 3763926"/>
                <a:gd name="connsiteY28" fmla="*/ 2541181 h 2576065"/>
                <a:gd name="connsiteX29" fmla="*/ 1148317 w 3763926"/>
                <a:gd name="connsiteY29" fmla="*/ 2573079 h 2576065"/>
                <a:gd name="connsiteX30" fmla="*/ 1424763 w 3763926"/>
                <a:gd name="connsiteY30" fmla="*/ 2573079 h 2576065"/>
                <a:gd name="connsiteX31" fmla="*/ 1531089 w 3763926"/>
                <a:gd name="connsiteY31" fmla="*/ 2530549 h 2576065"/>
                <a:gd name="connsiteX32" fmla="*/ 1743740 w 3763926"/>
                <a:gd name="connsiteY32" fmla="*/ 2466753 h 2576065"/>
                <a:gd name="connsiteX33" fmla="*/ 1839433 w 3763926"/>
                <a:gd name="connsiteY33" fmla="*/ 2445488 h 2576065"/>
                <a:gd name="connsiteX34" fmla="*/ 1924493 w 3763926"/>
                <a:gd name="connsiteY34" fmla="*/ 2402958 h 2576065"/>
                <a:gd name="connsiteX35" fmla="*/ 1956391 w 3763926"/>
                <a:gd name="connsiteY35" fmla="*/ 2392325 h 2576065"/>
                <a:gd name="connsiteX36" fmla="*/ 2371061 w 3763926"/>
                <a:gd name="connsiteY36" fmla="*/ 2317898 h 2576065"/>
                <a:gd name="connsiteX37" fmla="*/ 2573079 w 3763926"/>
                <a:gd name="connsiteY37" fmla="*/ 2296632 h 2576065"/>
                <a:gd name="connsiteX38" fmla="*/ 2626242 w 3763926"/>
                <a:gd name="connsiteY38" fmla="*/ 2286000 h 2576065"/>
                <a:gd name="connsiteX39" fmla="*/ 2658140 w 3763926"/>
                <a:gd name="connsiteY39" fmla="*/ 2275367 h 2576065"/>
                <a:gd name="connsiteX40" fmla="*/ 3083442 w 3763926"/>
                <a:gd name="connsiteY40" fmla="*/ 2147777 h 2576065"/>
                <a:gd name="connsiteX41" fmla="*/ 3200400 w 3763926"/>
                <a:gd name="connsiteY41" fmla="*/ 2041451 h 2576065"/>
                <a:gd name="connsiteX42" fmla="*/ 3221665 w 3763926"/>
                <a:gd name="connsiteY42" fmla="*/ 2009553 h 2576065"/>
                <a:gd name="connsiteX43" fmla="*/ 3253563 w 3763926"/>
                <a:gd name="connsiteY43" fmla="*/ 1956391 h 2576065"/>
                <a:gd name="connsiteX44" fmla="*/ 3274828 w 3763926"/>
                <a:gd name="connsiteY44" fmla="*/ 1935125 h 2576065"/>
                <a:gd name="connsiteX45" fmla="*/ 3391786 w 3763926"/>
                <a:gd name="connsiteY45" fmla="*/ 1690577 h 2576065"/>
                <a:gd name="connsiteX46" fmla="*/ 3402419 w 3763926"/>
                <a:gd name="connsiteY46" fmla="*/ 1520455 h 2576065"/>
                <a:gd name="connsiteX47" fmla="*/ 3402419 w 3763926"/>
                <a:gd name="connsiteY47" fmla="*/ 1403498 h 2576065"/>
                <a:gd name="connsiteX48" fmla="*/ 3391786 w 3763926"/>
                <a:gd name="connsiteY48" fmla="*/ 1339702 h 2576065"/>
                <a:gd name="connsiteX49" fmla="*/ 3413052 w 3763926"/>
                <a:gd name="connsiteY49" fmla="*/ 1254642 h 2576065"/>
                <a:gd name="connsiteX50" fmla="*/ 3519377 w 3763926"/>
                <a:gd name="connsiteY50" fmla="*/ 1244009 h 2576065"/>
                <a:gd name="connsiteX51" fmla="*/ 3391787 w 3763926"/>
                <a:gd name="connsiteY51" fmla="*/ 1031357 h 2576065"/>
                <a:gd name="connsiteX52" fmla="*/ 3763926 w 3763926"/>
                <a:gd name="connsiteY52" fmla="*/ 776177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59219 w 3615070"/>
                <a:gd name="connsiteY9" fmla="*/ 46783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221665 w 3615070"/>
                <a:gd name="connsiteY42" fmla="*/ 2009553 h 2576065"/>
                <a:gd name="connsiteX43" fmla="*/ 3253563 w 3615070"/>
                <a:gd name="connsiteY43" fmla="*/ 1956391 h 2576065"/>
                <a:gd name="connsiteX44" fmla="*/ 3274828 w 3615070"/>
                <a:gd name="connsiteY44" fmla="*/ 1935125 h 2576065"/>
                <a:gd name="connsiteX45" fmla="*/ 3391786 w 3615070"/>
                <a:gd name="connsiteY45" fmla="*/ 1690577 h 2576065"/>
                <a:gd name="connsiteX46" fmla="*/ 3402419 w 3615070"/>
                <a:gd name="connsiteY46" fmla="*/ 1520455 h 2576065"/>
                <a:gd name="connsiteX47" fmla="*/ 3402419 w 3615070"/>
                <a:gd name="connsiteY47" fmla="*/ 1403498 h 2576065"/>
                <a:gd name="connsiteX48" fmla="*/ 3391786 w 3615070"/>
                <a:gd name="connsiteY48" fmla="*/ 1339702 h 2576065"/>
                <a:gd name="connsiteX49" fmla="*/ 3413052 w 3615070"/>
                <a:gd name="connsiteY49" fmla="*/ 1254642 h 2576065"/>
                <a:gd name="connsiteX50" fmla="*/ 3519377 w 3615070"/>
                <a:gd name="connsiteY50" fmla="*/ 1244009 h 2576065"/>
                <a:gd name="connsiteX51" fmla="*/ 3391787 w 3615070"/>
                <a:gd name="connsiteY51" fmla="*/ 1031357 h 2576065"/>
                <a:gd name="connsiteX52" fmla="*/ 3615070 w 3615070"/>
                <a:gd name="connsiteY52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59219 w 3615070"/>
                <a:gd name="connsiteY9" fmla="*/ 46783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221665 w 3615070"/>
                <a:gd name="connsiteY42" fmla="*/ 2009553 h 2576065"/>
                <a:gd name="connsiteX43" fmla="*/ 3253563 w 3615070"/>
                <a:gd name="connsiteY43" fmla="*/ 1956391 h 2576065"/>
                <a:gd name="connsiteX44" fmla="*/ 3274828 w 3615070"/>
                <a:gd name="connsiteY44" fmla="*/ 1935125 h 2576065"/>
                <a:gd name="connsiteX45" fmla="*/ 3391786 w 3615070"/>
                <a:gd name="connsiteY45" fmla="*/ 1690577 h 2576065"/>
                <a:gd name="connsiteX46" fmla="*/ 3402419 w 3615070"/>
                <a:gd name="connsiteY46" fmla="*/ 1520455 h 2576065"/>
                <a:gd name="connsiteX47" fmla="*/ 3402419 w 3615070"/>
                <a:gd name="connsiteY47" fmla="*/ 1403498 h 2576065"/>
                <a:gd name="connsiteX48" fmla="*/ 3391786 w 3615070"/>
                <a:gd name="connsiteY48" fmla="*/ 1339702 h 2576065"/>
                <a:gd name="connsiteX49" fmla="*/ 3413052 w 3615070"/>
                <a:gd name="connsiteY49" fmla="*/ 1254642 h 2576065"/>
                <a:gd name="connsiteX50" fmla="*/ 3386027 w 3615070"/>
                <a:gd name="connsiteY50" fmla="*/ 1193209 h 2576065"/>
                <a:gd name="connsiteX51" fmla="*/ 3391787 w 3615070"/>
                <a:gd name="connsiteY51" fmla="*/ 1031357 h 2576065"/>
                <a:gd name="connsiteX52" fmla="*/ 3615070 w 3615070"/>
                <a:gd name="connsiteY52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221665 w 3615070"/>
                <a:gd name="connsiteY42" fmla="*/ 2009553 h 2576065"/>
                <a:gd name="connsiteX43" fmla="*/ 3253563 w 3615070"/>
                <a:gd name="connsiteY43" fmla="*/ 1956391 h 2576065"/>
                <a:gd name="connsiteX44" fmla="*/ 3274828 w 3615070"/>
                <a:gd name="connsiteY44" fmla="*/ 1935125 h 2576065"/>
                <a:gd name="connsiteX45" fmla="*/ 3391786 w 3615070"/>
                <a:gd name="connsiteY45" fmla="*/ 1690577 h 2576065"/>
                <a:gd name="connsiteX46" fmla="*/ 3402419 w 3615070"/>
                <a:gd name="connsiteY46" fmla="*/ 1520455 h 2576065"/>
                <a:gd name="connsiteX47" fmla="*/ 3402419 w 3615070"/>
                <a:gd name="connsiteY47" fmla="*/ 1403498 h 2576065"/>
                <a:gd name="connsiteX48" fmla="*/ 3391786 w 3615070"/>
                <a:gd name="connsiteY48" fmla="*/ 1339702 h 2576065"/>
                <a:gd name="connsiteX49" fmla="*/ 3413052 w 3615070"/>
                <a:gd name="connsiteY49" fmla="*/ 1254642 h 2576065"/>
                <a:gd name="connsiteX50" fmla="*/ 3386027 w 3615070"/>
                <a:gd name="connsiteY50" fmla="*/ 1193209 h 2576065"/>
                <a:gd name="connsiteX51" fmla="*/ 3391787 w 3615070"/>
                <a:gd name="connsiteY51" fmla="*/ 1031357 h 2576065"/>
                <a:gd name="connsiteX52" fmla="*/ 3615070 w 3615070"/>
                <a:gd name="connsiteY52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253563 w 3615070"/>
                <a:gd name="connsiteY42" fmla="*/ 1956391 h 2576065"/>
                <a:gd name="connsiteX43" fmla="*/ 3274828 w 3615070"/>
                <a:gd name="connsiteY43" fmla="*/ 1935125 h 2576065"/>
                <a:gd name="connsiteX44" fmla="*/ 3391786 w 3615070"/>
                <a:gd name="connsiteY44" fmla="*/ 1690577 h 2576065"/>
                <a:gd name="connsiteX45" fmla="*/ 3402419 w 3615070"/>
                <a:gd name="connsiteY45" fmla="*/ 1520455 h 2576065"/>
                <a:gd name="connsiteX46" fmla="*/ 3402419 w 3615070"/>
                <a:gd name="connsiteY46" fmla="*/ 1403498 h 2576065"/>
                <a:gd name="connsiteX47" fmla="*/ 3391786 w 3615070"/>
                <a:gd name="connsiteY47" fmla="*/ 1339702 h 2576065"/>
                <a:gd name="connsiteX48" fmla="*/ 3413052 w 3615070"/>
                <a:gd name="connsiteY48" fmla="*/ 1254642 h 2576065"/>
                <a:gd name="connsiteX49" fmla="*/ 3386027 w 3615070"/>
                <a:gd name="connsiteY49" fmla="*/ 1193209 h 2576065"/>
                <a:gd name="connsiteX50" fmla="*/ 3391787 w 3615070"/>
                <a:gd name="connsiteY50" fmla="*/ 1031357 h 2576065"/>
                <a:gd name="connsiteX51" fmla="*/ 3615070 w 3615070"/>
                <a:gd name="connsiteY51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253563 w 3615070"/>
                <a:gd name="connsiteY42" fmla="*/ 1956391 h 2576065"/>
                <a:gd name="connsiteX43" fmla="*/ 3391786 w 3615070"/>
                <a:gd name="connsiteY43" fmla="*/ 1690577 h 2576065"/>
                <a:gd name="connsiteX44" fmla="*/ 3402419 w 3615070"/>
                <a:gd name="connsiteY44" fmla="*/ 1520455 h 2576065"/>
                <a:gd name="connsiteX45" fmla="*/ 3402419 w 3615070"/>
                <a:gd name="connsiteY45" fmla="*/ 1403498 h 2576065"/>
                <a:gd name="connsiteX46" fmla="*/ 3391786 w 3615070"/>
                <a:gd name="connsiteY46" fmla="*/ 1339702 h 2576065"/>
                <a:gd name="connsiteX47" fmla="*/ 3413052 w 3615070"/>
                <a:gd name="connsiteY47" fmla="*/ 1254642 h 2576065"/>
                <a:gd name="connsiteX48" fmla="*/ 3386027 w 3615070"/>
                <a:gd name="connsiteY48" fmla="*/ 1193209 h 2576065"/>
                <a:gd name="connsiteX49" fmla="*/ 3391787 w 3615070"/>
                <a:gd name="connsiteY49" fmla="*/ 1031357 h 2576065"/>
                <a:gd name="connsiteX50" fmla="*/ 3615070 w 3615070"/>
                <a:gd name="connsiteY50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304363 w 3615070"/>
                <a:gd name="connsiteY42" fmla="*/ 1867491 h 2576065"/>
                <a:gd name="connsiteX43" fmla="*/ 3391786 w 3615070"/>
                <a:gd name="connsiteY43" fmla="*/ 1690577 h 2576065"/>
                <a:gd name="connsiteX44" fmla="*/ 3402419 w 3615070"/>
                <a:gd name="connsiteY44" fmla="*/ 1520455 h 2576065"/>
                <a:gd name="connsiteX45" fmla="*/ 3402419 w 3615070"/>
                <a:gd name="connsiteY45" fmla="*/ 1403498 h 2576065"/>
                <a:gd name="connsiteX46" fmla="*/ 3391786 w 3615070"/>
                <a:gd name="connsiteY46" fmla="*/ 1339702 h 2576065"/>
                <a:gd name="connsiteX47" fmla="*/ 3413052 w 3615070"/>
                <a:gd name="connsiteY47" fmla="*/ 1254642 h 2576065"/>
                <a:gd name="connsiteX48" fmla="*/ 3386027 w 3615070"/>
                <a:gd name="connsiteY48" fmla="*/ 1193209 h 2576065"/>
                <a:gd name="connsiteX49" fmla="*/ 3391787 w 3615070"/>
                <a:gd name="connsiteY49" fmla="*/ 1031357 h 2576065"/>
                <a:gd name="connsiteX50" fmla="*/ 3615070 w 3615070"/>
                <a:gd name="connsiteY50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478465 w 3615070"/>
                <a:gd name="connsiteY24" fmla="*/ 2466753 h 2576065"/>
                <a:gd name="connsiteX25" fmla="*/ 510363 w 3615070"/>
                <a:gd name="connsiteY25" fmla="*/ 2477386 h 2576065"/>
                <a:gd name="connsiteX26" fmla="*/ 563526 w 3615070"/>
                <a:gd name="connsiteY26" fmla="*/ 2488019 h 2576065"/>
                <a:gd name="connsiteX27" fmla="*/ 627321 w 3615070"/>
                <a:gd name="connsiteY27" fmla="*/ 2498651 h 2576065"/>
                <a:gd name="connsiteX28" fmla="*/ 914400 w 3615070"/>
                <a:gd name="connsiteY28" fmla="*/ 2541181 h 2576065"/>
                <a:gd name="connsiteX29" fmla="*/ 1148317 w 3615070"/>
                <a:gd name="connsiteY29" fmla="*/ 2573079 h 2576065"/>
                <a:gd name="connsiteX30" fmla="*/ 1424763 w 3615070"/>
                <a:gd name="connsiteY30" fmla="*/ 2573079 h 2576065"/>
                <a:gd name="connsiteX31" fmla="*/ 1531089 w 3615070"/>
                <a:gd name="connsiteY31" fmla="*/ 2530549 h 2576065"/>
                <a:gd name="connsiteX32" fmla="*/ 1743740 w 3615070"/>
                <a:gd name="connsiteY32" fmla="*/ 2466753 h 2576065"/>
                <a:gd name="connsiteX33" fmla="*/ 1839433 w 3615070"/>
                <a:gd name="connsiteY33" fmla="*/ 2445488 h 2576065"/>
                <a:gd name="connsiteX34" fmla="*/ 1924493 w 3615070"/>
                <a:gd name="connsiteY34" fmla="*/ 2402958 h 2576065"/>
                <a:gd name="connsiteX35" fmla="*/ 1956391 w 3615070"/>
                <a:gd name="connsiteY35" fmla="*/ 2392325 h 2576065"/>
                <a:gd name="connsiteX36" fmla="*/ 2371061 w 3615070"/>
                <a:gd name="connsiteY36" fmla="*/ 2317898 h 2576065"/>
                <a:gd name="connsiteX37" fmla="*/ 2573079 w 3615070"/>
                <a:gd name="connsiteY37" fmla="*/ 2296632 h 2576065"/>
                <a:gd name="connsiteX38" fmla="*/ 2626242 w 3615070"/>
                <a:gd name="connsiteY38" fmla="*/ 2286000 h 2576065"/>
                <a:gd name="connsiteX39" fmla="*/ 2658140 w 3615070"/>
                <a:gd name="connsiteY39" fmla="*/ 2275367 h 2576065"/>
                <a:gd name="connsiteX40" fmla="*/ 3083442 w 3615070"/>
                <a:gd name="connsiteY40" fmla="*/ 2147777 h 2576065"/>
                <a:gd name="connsiteX41" fmla="*/ 3200400 w 3615070"/>
                <a:gd name="connsiteY41" fmla="*/ 2041451 h 2576065"/>
                <a:gd name="connsiteX42" fmla="*/ 3304363 w 3615070"/>
                <a:gd name="connsiteY42" fmla="*/ 1867491 h 2576065"/>
                <a:gd name="connsiteX43" fmla="*/ 3391786 w 3615070"/>
                <a:gd name="connsiteY43" fmla="*/ 1690577 h 2576065"/>
                <a:gd name="connsiteX44" fmla="*/ 3402419 w 3615070"/>
                <a:gd name="connsiteY44" fmla="*/ 1520455 h 2576065"/>
                <a:gd name="connsiteX45" fmla="*/ 3402419 w 3615070"/>
                <a:gd name="connsiteY45" fmla="*/ 1403498 h 2576065"/>
                <a:gd name="connsiteX46" fmla="*/ 3391786 w 3615070"/>
                <a:gd name="connsiteY46" fmla="*/ 1339702 h 2576065"/>
                <a:gd name="connsiteX47" fmla="*/ 3386027 w 3615070"/>
                <a:gd name="connsiteY47" fmla="*/ 1193209 h 2576065"/>
                <a:gd name="connsiteX48" fmla="*/ 3391787 w 3615070"/>
                <a:gd name="connsiteY48" fmla="*/ 1031357 h 2576065"/>
                <a:gd name="connsiteX49" fmla="*/ 3615070 w 3615070"/>
                <a:gd name="connsiteY49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180754 w 3615070"/>
                <a:gd name="connsiteY21" fmla="*/ 2381693 h 2576065"/>
                <a:gd name="connsiteX22" fmla="*/ 223284 w 3615070"/>
                <a:gd name="connsiteY22" fmla="*/ 2392325 h 2576065"/>
                <a:gd name="connsiteX23" fmla="*/ 382772 w 3615070"/>
                <a:gd name="connsiteY23" fmla="*/ 2445488 h 2576065"/>
                <a:gd name="connsiteX24" fmla="*/ 510363 w 3615070"/>
                <a:gd name="connsiteY24" fmla="*/ 2477386 h 2576065"/>
                <a:gd name="connsiteX25" fmla="*/ 563526 w 3615070"/>
                <a:gd name="connsiteY25" fmla="*/ 2488019 h 2576065"/>
                <a:gd name="connsiteX26" fmla="*/ 627321 w 3615070"/>
                <a:gd name="connsiteY26" fmla="*/ 2498651 h 2576065"/>
                <a:gd name="connsiteX27" fmla="*/ 914400 w 3615070"/>
                <a:gd name="connsiteY27" fmla="*/ 2541181 h 2576065"/>
                <a:gd name="connsiteX28" fmla="*/ 1148317 w 3615070"/>
                <a:gd name="connsiteY28" fmla="*/ 2573079 h 2576065"/>
                <a:gd name="connsiteX29" fmla="*/ 1424763 w 3615070"/>
                <a:gd name="connsiteY29" fmla="*/ 2573079 h 2576065"/>
                <a:gd name="connsiteX30" fmla="*/ 1531089 w 3615070"/>
                <a:gd name="connsiteY30" fmla="*/ 2530549 h 2576065"/>
                <a:gd name="connsiteX31" fmla="*/ 1743740 w 3615070"/>
                <a:gd name="connsiteY31" fmla="*/ 2466753 h 2576065"/>
                <a:gd name="connsiteX32" fmla="*/ 1839433 w 3615070"/>
                <a:gd name="connsiteY32" fmla="*/ 2445488 h 2576065"/>
                <a:gd name="connsiteX33" fmla="*/ 1924493 w 3615070"/>
                <a:gd name="connsiteY33" fmla="*/ 2402958 h 2576065"/>
                <a:gd name="connsiteX34" fmla="*/ 1956391 w 3615070"/>
                <a:gd name="connsiteY34" fmla="*/ 2392325 h 2576065"/>
                <a:gd name="connsiteX35" fmla="*/ 2371061 w 3615070"/>
                <a:gd name="connsiteY35" fmla="*/ 2317898 h 2576065"/>
                <a:gd name="connsiteX36" fmla="*/ 2573079 w 3615070"/>
                <a:gd name="connsiteY36" fmla="*/ 2296632 h 2576065"/>
                <a:gd name="connsiteX37" fmla="*/ 2626242 w 3615070"/>
                <a:gd name="connsiteY37" fmla="*/ 2286000 h 2576065"/>
                <a:gd name="connsiteX38" fmla="*/ 2658140 w 3615070"/>
                <a:gd name="connsiteY38" fmla="*/ 2275367 h 2576065"/>
                <a:gd name="connsiteX39" fmla="*/ 3083442 w 3615070"/>
                <a:gd name="connsiteY39" fmla="*/ 2147777 h 2576065"/>
                <a:gd name="connsiteX40" fmla="*/ 3200400 w 3615070"/>
                <a:gd name="connsiteY40" fmla="*/ 2041451 h 2576065"/>
                <a:gd name="connsiteX41" fmla="*/ 3304363 w 3615070"/>
                <a:gd name="connsiteY41" fmla="*/ 1867491 h 2576065"/>
                <a:gd name="connsiteX42" fmla="*/ 3391786 w 3615070"/>
                <a:gd name="connsiteY42" fmla="*/ 1690577 h 2576065"/>
                <a:gd name="connsiteX43" fmla="*/ 3402419 w 3615070"/>
                <a:gd name="connsiteY43" fmla="*/ 1520455 h 2576065"/>
                <a:gd name="connsiteX44" fmla="*/ 3402419 w 3615070"/>
                <a:gd name="connsiteY44" fmla="*/ 1403498 h 2576065"/>
                <a:gd name="connsiteX45" fmla="*/ 3391786 w 3615070"/>
                <a:gd name="connsiteY45" fmla="*/ 1339702 h 2576065"/>
                <a:gd name="connsiteX46" fmla="*/ 3386027 w 3615070"/>
                <a:gd name="connsiteY46" fmla="*/ 1193209 h 2576065"/>
                <a:gd name="connsiteX47" fmla="*/ 3391787 w 3615070"/>
                <a:gd name="connsiteY47" fmla="*/ 1031357 h 2576065"/>
                <a:gd name="connsiteX48" fmla="*/ 3615070 w 3615070"/>
                <a:gd name="connsiteY48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202019 w 3615070"/>
                <a:gd name="connsiteY13" fmla="*/ 1244009 h 2576065"/>
                <a:gd name="connsiteX14" fmla="*/ 138224 w 3615070"/>
                <a:gd name="connsiteY14" fmla="*/ 1360967 h 2576065"/>
                <a:gd name="connsiteX15" fmla="*/ 74428 w 3615070"/>
                <a:gd name="connsiteY15" fmla="*/ 1488558 h 2576065"/>
                <a:gd name="connsiteX16" fmla="*/ 0 w 3615070"/>
                <a:gd name="connsiteY16" fmla="*/ 1796902 h 2576065"/>
                <a:gd name="connsiteX17" fmla="*/ 0 w 3615070"/>
                <a:gd name="connsiteY17" fmla="*/ 1913860 h 2576065"/>
                <a:gd name="connsiteX18" fmla="*/ 10633 w 3615070"/>
                <a:gd name="connsiteY18" fmla="*/ 2073349 h 2576065"/>
                <a:gd name="connsiteX19" fmla="*/ 21265 w 3615070"/>
                <a:gd name="connsiteY19" fmla="*/ 2190307 h 2576065"/>
                <a:gd name="connsiteX20" fmla="*/ 74428 w 3615070"/>
                <a:gd name="connsiteY20" fmla="*/ 2307265 h 2576065"/>
                <a:gd name="connsiteX21" fmla="*/ 223284 w 3615070"/>
                <a:gd name="connsiteY21" fmla="*/ 2392325 h 2576065"/>
                <a:gd name="connsiteX22" fmla="*/ 382772 w 3615070"/>
                <a:gd name="connsiteY22" fmla="*/ 2445488 h 2576065"/>
                <a:gd name="connsiteX23" fmla="*/ 510363 w 3615070"/>
                <a:gd name="connsiteY23" fmla="*/ 2477386 h 2576065"/>
                <a:gd name="connsiteX24" fmla="*/ 563526 w 3615070"/>
                <a:gd name="connsiteY24" fmla="*/ 2488019 h 2576065"/>
                <a:gd name="connsiteX25" fmla="*/ 627321 w 3615070"/>
                <a:gd name="connsiteY25" fmla="*/ 2498651 h 2576065"/>
                <a:gd name="connsiteX26" fmla="*/ 914400 w 3615070"/>
                <a:gd name="connsiteY26" fmla="*/ 2541181 h 2576065"/>
                <a:gd name="connsiteX27" fmla="*/ 1148317 w 3615070"/>
                <a:gd name="connsiteY27" fmla="*/ 2573079 h 2576065"/>
                <a:gd name="connsiteX28" fmla="*/ 1424763 w 3615070"/>
                <a:gd name="connsiteY28" fmla="*/ 2573079 h 2576065"/>
                <a:gd name="connsiteX29" fmla="*/ 1531089 w 3615070"/>
                <a:gd name="connsiteY29" fmla="*/ 2530549 h 2576065"/>
                <a:gd name="connsiteX30" fmla="*/ 1743740 w 3615070"/>
                <a:gd name="connsiteY30" fmla="*/ 2466753 h 2576065"/>
                <a:gd name="connsiteX31" fmla="*/ 1839433 w 3615070"/>
                <a:gd name="connsiteY31" fmla="*/ 2445488 h 2576065"/>
                <a:gd name="connsiteX32" fmla="*/ 1924493 w 3615070"/>
                <a:gd name="connsiteY32" fmla="*/ 2402958 h 2576065"/>
                <a:gd name="connsiteX33" fmla="*/ 1956391 w 3615070"/>
                <a:gd name="connsiteY33" fmla="*/ 2392325 h 2576065"/>
                <a:gd name="connsiteX34" fmla="*/ 2371061 w 3615070"/>
                <a:gd name="connsiteY34" fmla="*/ 2317898 h 2576065"/>
                <a:gd name="connsiteX35" fmla="*/ 2573079 w 3615070"/>
                <a:gd name="connsiteY35" fmla="*/ 2296632 h 2576065"/>
                <a:gd name="connsiteX36" fmla="*/ 2626242 w 3615070"/>
                <a:gd name="connsiteY36" fmla="*/ 2286000 h 2576065"/>
                <a:gd name="connsiteX37" fmla="*/ 2658140 w 3615070"/>
                <a:gd name="connsiteY37" fmla="*/ 2275367 h 2576065"/>
                <a:gd name="connsiteX38" fmla="*/ 3083442 w 3615070"/>
                <a:gd name="connsiteY38" fmla="*/ 2147777 h 2576065"/>
                <a:gd name="connsiteX39" fmla="*/ 3200400 w 3615070"/>
                <a:gd name="connsiteY39" fmla="*/ 2041451 h 2576065"/>
                <a:gd name="connsiteX40" fmla="*/ 3304363 w 3615070"/>
                <a:gd name="connsiteY40" fmla="*/ 1867491 h 2576065"/>
                <a:gd name="connsiteX41" fmla="*/ 3391786 w 3615070"/>
                <a:gd name="connsiteY41" fmla="*/ 1690577 h 2576065"/>
                <a:gd name="connsiteX42" fmla="*/ 3402419 w 3615070"/>
                <a:gd name="connsiteY42" fmla="*/ 1520455 h 2576065"/>
                <a:gd name="connsiteX43" fmla="*/ 3402419 w 3615070"/>
                <a:gd name="connsiteY43" fmla="*/ 1403498 h 2576065"/>
                <a:gd name="connsiteX44" fmla="*/ 3391786 w 3615070"/>
                <a:gd name="connsiteY44" fmla="*/ 1339702 h 2576065"/>
                <a:gd name="connsiteX45" fmla="*/ 3386027 w 3615070"/>
                <a:gd name="connsiteY45" fmla="*/ 1193209 h 2576065"/>
                <a:gd name="connsiteX46" fmla="*/ 3391787 w 3615070"/>
                <a:gd name="connsiteY46" fmla="*/ 1031357 h 2576065"/>
                <a:gd name="connsiteX47" fmla="*/ 3615070 w 3615070"/>
                <a:gd name="connsiteY47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31089 w 3615070"/>
                <a:gd name="connsiteY28" fmla="*/ 2530549 h 2576065"/>
                <a:gd name="connsiteX29" fmla="*/ 1743740 w 3615070"/>
                <a:gd name="connsiteY29" fmla="*/ 2466753 h 2576065"/>
                <a:gd name="connsiteX30" fmla="*/ 1839433 w 3615070"/>
                <a:gd name="connsiteY30" fmla="*/ 2445488 h 2576065"/>
                <a:gd name="connsiteX31" fmla="*/ 1924493 w 3615070"/>
                <a:gd name="connsiteY31" fmla="*/ 2402958 h 2576065"/>
                <a:gd name="connsiteX32" fmla="*/ 1956391 w 3615070"/>
                <a:gd name="connsiteY32" fmla="*/ 2392325 h 2576065"/>
                <a:gd name="connsiteX33" fmla="*/ 2371061 w 3615070"/>
                <a:gd name="connsiteY33" fmla="*/ 2317898 h 2576065"/>
                <a:gd name="connsiteX34" fmla="*/ 2573079 w 3615070"/>
                <a:gd name="connsiteY34" fmla="*/ 2296632 h 2576065"/>
                <a:gd name="connsiteX35" fmla="*/ 2626242 w 3615070"/>
                <a:gd name="connsiteY35" fmla="*/ 2286000 h 2576065"/>
                <a:gd name="connsiteX36" fmla="*/ 2658140 w 3615070"/>
                <a:gd name="connsiteY36" fmla="*/ 2275367 h 2576065"/>
                <a:gd name="connsiteX37" fmla="*/ 3083442 w 3615070"/>
                <a:gd name="connsiteY37" fmla="*/ 2147777 h 2576065"/>
                <a:gd name="connsiteX38" fmla="*/ 3200400 w 3615070"/>
                <a:gd name="connsiteY38" fmla="*/ 2041451 h 2576065"/>
                <a:gd name="connsiteX39" fmla="*/ 3304363 w 3615070"/>
                <a:gd name="connsiteY39" fmla="*/ 1867491 h 2576065"/>
                <a:gd name="connsiteX40" fmla="*/ 3391786 w 3615070"/>
                <a:gd name="connsiteY40" fmla="*/ 1690577 h 2576065"/>
                <a:gd name="connsiteX41" fmla="*/ 3402419 w 3615070"/>
                <a:gd name="connsiteY41" fmla="*/ 1520455 h 2576065"/>
                <a:gd name="connsiteX42" fmla="*/ 3402419 w 3615070"/>
                <a:gd name="connsiteY42" fmla="*/ 1403498 h 2576065"/>
                <a:gd name="connsiteX43" fmla="*/ 3391786 w 3615070"/>
                <a:gd name="connsiteY43" fmla="*/ 1339702 h 2576065"/>
                <a:gd name="connsiteX44" fmla="*/ 3386027 w 3615070"/>
                <a:gd name="connsiteY44" fmla="*/ 1193209 h 2576065"/>
                <a:gd name="connsiteX45" fmla="*/ 3391787 w 3615070"/>
                <a:gd name="connsiteY45" fmla="*/ 1031357 h 2576065"/>
                <a:gd name="connsiteX46" fmla="*/ 3615070 w 3615070"/>
                <a:gd name="connsiteY46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31089 w 3615070"/>
                <a:gd name="connsiteY28" fmla="*/ 2530549 h 2576065"/>
                <a:gd name="connsiteX29" fmla="*/ 1743740 w 3615070"/>
                <a:gd name="connsiteY29" fmla="*/ 2466753 h 2576065"/>
                <a:gd name="connsiteX30" fmla="*/ 1839433 w 3615070"/>
                <a:gd name="connsiteY30" fmla="*/ 2445488 h 2576065"/>
                <a:gd name="connsiteX31" fmla="*/ 1924493 w 3615070"/>
                <a:gd name="connsiteY31" fmla="*/ 2402958 h 2576065"/>
                <a:gd name="connsiteX32" fmla="*/ 1956391 w 3615070"/>
                <a:gd name="connsiteY32" fmla="*/ 2392325 h 2576065"/>
                <a:gd name="connsiteX33" fmla="*/ 2371061 w 3615070"/>
                <a:gd name="connsiteY33" fmla="*/ 2317898 h 2576065"/>
                <a:gd name="connsiteX34" fmla="*/ 2573079 w 3615070"/>
                <a:gd name="connsiteY34" fmla="*/ 2296632 h 2576065"/>
                <a:gd name="connsiteX35" fmla="*/ 2658140 w 3615070"/>
                <a:gd name="connsiteY35" fmla="*/ 2275367 h 2576065"/>
                <a:gd name="connsiteX36" fmla="*/ 3083442 w 3615070"/>
                <a:gd name="connsiteY36" fmla="*/ 2147777 h 2576065"/>
                <a:gd name="connsiteX37" fmla="*/ 3200400 w 3615070"/>
                <a:gd name="connsiteY37" fmla="*/ 2041451 h 2576065"/>
                <a:gd name="connsiteX38" fmla="*/ 3304363 w 3615070"/>
                <a:gd name="connsiteY38" fmla="*/ 1867491 h 2576065"/>
                <a:gd name="connsiteX39" fmla="*/ 3391786 w 3615070"/>
                <a:gd name="connsiteY39" fmla="*/ 1690577 h 2576065"/>
                <a:gd name="connsiteX40" fmla="*/ 3402419 w 3615070"/>
                <a:gd name="connsiteY40" fmla="*/ 1520455 h 2576065"/>
                <a:gd name="connsiteX41" fmla="*/ 3402419 w 3615070"/>
                <a:gd name="connsiteY41" fmla="*/ 1403498 h 2576065"/>
                <a:gd name="connsiteX42" fmla="*/ 3391786 w 3615070"/>
                <a:gd name="connsiteY42" fmla="*/ 1339702 h 2576065"/>
                <a:gd name="connsiteX43" fmla="*/ 3386027 w 3615070"/>
                <a:gd name="connsiteY43" fmla="*/ 1193209 h 2576065"/>
                <a:gd name="connsiteX44" fmla="*/ 3391787 w 3615070"/>
                <a:gd name="connsiteY44" fmla="*/ 1031357 h 2576065"/>
                <a:gd name="connsiteX45" fmla="*/ 3615070 w 3615070"/>
                <a:gd name="connsiteY45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31089 w 3615070"/>
                <a:gd name="connsiteY28" fmla="*/ 2530549 h 2576065"/>
                <a:gd name="connsiteX29" fmla="*/ 1743740 w 3615070"/>
                <a:gd name="connsiteY29" fmla="*/ 2466753 h 2576065"/>
                <a:gd name="connsiteX30" fmla="*/ 1839433 w 3615070"/>
                <a:gd name="connsiteY30" fmla="*/ 2445488 h 2576065"/>
                <a:gd name="connsiteX31" fmla="*/ 1924493 w 3615070"/>
                <a:gd name="connsiteY31" fmla="*/ 2402958 h 2576065"/>
                <a:gd name="connsiteX32" fmla="*/ 1956391 w 3615070"/>
                <a:gd name="connsiteY32" fmla="*/ 2392325 h 2576065"/>
                <a:gd name="connsiteX33" fmla="*/ 2371061 w 3615070"/>
                <a:gd name="connsiteY33" fmla="*/ 2317898 h 2576065"/>
                <a:gd name="connsiteX34" fmla="*/ 2573079 w 3615070"/>
                <a:gd name="connsiteY34" fmla="*/ 2296632 h 2576065"/>
                <a:gd name="connsiteX35" fmla="*/ 2835940 w 3615070"/>
                <a:gd name="connsiteY35" fmla="*/ 2230917 h 2576065"/>
                <a:gd name="connsiteX36" fmla="*/ 3083442 w 3615070"/>
                <a:gd name="connsiteY36" fmla="*/ 2147777 h 2576065"/>
                <a:gd name="connsiteX37" fmla="*/ 3200400 w 3615070"/>
                <a:gd name="connsiteY37" fmla="*/ 2041451 h 2576065"/>
                <a:gd name="connsiteX38" fmla="*/ 3304363 w 3615070"/>
                <a:gd name="connsiteY38" fmla="*/ 1867491 h 2576065"/>
                <a:gd name="connsiteX39" fmla="*/ 3391786 w 3615070"/>
                <a:gd name="connsiteY39" fmla="*/ 1690577 h 2576065"/>
                <a:gd name="connsiteX40" fmla="*/ 3402419 w 3615070"/>
                <a:gd name="connsiteY40" fmla="*/ 1520455 h 2576065"/>
                <a:gd name="connsiteX41" fmla="*/ 3402419 w 3615070"/>
                <a:gd name="connsiteY41" fmla="*/ 1403498 h 2576065"/>
                <a:gd name="connsiteX42" fmla="*/ 3391786 w 3615070"/>
                <a:gd name="connsiteY42" fmla="*/ 1339702 h 2576065"/>
                <a:gd name="connsiteX43" fmla="*/ 3386027 w 3615070"/>
                <a:gd name="connsiteY43" fmla="*/ 1193209 h 2576065"/>
                <a:gd name="connsiteX44" fmla="*/ 3391787 w 3615070"/>
                <a:gd name="connsiteY44" fmla="*/ 1031357 h 2576065"/>
                <a:gd name="connsiteX45" fmla="*/ 3615070 w 3615070"/>
                <a:gd name="connsiteY45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31089 w 3615070"/>
                <a:gd name="connsiteY28" fmla="*/ 2530549 h 2576065"/>
                <a:gd name="connsiteX29" fmla="*/ 1743740 w 3615070"/>
                <a:gd name="connsiteY29" fmla="*/ 2466753 h 2576065"/>
                <a:gd name="connsiteX30" fmla="*/ 1839433 w 3615070"/>
                <a:gd name="connsiteY30" fmla="*/ 2445488 h 2576065"/>
                <a:gd name="connsiteX31" fmla="*/ 1924493 w 3615070"/>
                <a:gd name="connsiteY31" fmla="*/ 2402958 h 2576065"/>
                <a:gd name="connsiteX32" fmla="*/ 2070691 w 3615070"/>
                <a:gd name="connsiteY32" fmla="*/ 2385975 h 2576065"/>
                <a:gd name="connsiteX33" fmla="*/ 2371061 w 3615070"/>
                <a:gd name="connsiteY33" fmla="*/ 2317898 h 2576065"/>
                <a:gd name="connsiteX34" fmla="*/ 2573079 w 3615070"/>
                <a:gd name="connsiteY34" fmla="*/ 2296632 h 2576065"/>
                <a:gd name="connsiteX35" fmla="*/ 2835940 w 3615070"/>
                <a:gd name="connsiteY35" fmla="*/ 2230917 h 2576065"/>
                <a:gd name="connsiteX36" fmla="*/ 3083442 w 3615070"/>
                <a:gd name="connsiteY36" fmla="*/ 2147777 h 2576065"/>
                <a:gd name="connsiteX37" fmla="*/ 3200400 w 3615070"/>
                <a:gd name="connsiteY37" fmla="*/ 2041451 h 2576065"/>
                <a:gd name="connsiteX38" fmla="*/ 3304363 w 3615070"/>
                <a:gd name="connsiteY38" fmla="*/ 1867491 h 2576065"/>
                <a:gd name="connsiteX39" fmla="*/ 3391786 w 3615070"/>
                <a:gd name="connsiteY39" fmla="*/ 1690577 h 2576065"/>
                <a:gd name="connsiteX40" fmla="*/ 3402419 w 3615070"/>
                <a:gd name="connsiteY40" fmla="*/ 1520455 h 2576065"/>
                <a:gd name="connsiteX41" fmla="*/ 3402419 w 3615070"/>
                <a:gd name="connsiteY41" fmla="*/ 1403498 h 2576065"/>
                <a:gd name="connsiteX42" fmla="*/ 3391786 w 3615070"/>
                <a:gd name="connsiteY42" fmla="*/ 1339702 h 2576065"/>
                <a:gd name="connsiteX43" fmla="*/ 3386027 w 3615070"/>
                <a:gd name="connsiteY43" fmla="*/ 1193209 h 2576065"/>
                <a:gd name="connsiteX44" fmla="*/ 3391787 w 3615070"/>
                <a:gd name="connsiteY44" fmla="*/ 1031357 h 2576065"/>
                <a:gd name="connsiteX45" fmla="*/ 3615070 w 3615070"/>
                <a:gd name="connsiteY45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31089 w 3615070"/>
                <a:gd name="connsiteY28" fmla="*/ 2530549 h 2576065"/>
                <a:gd name="connsiteX29" fmla="*/ 1555455 w 3615070"/>
                <a:gd name="connsiteY29" fmla="*/ 2529072 h 2576065"/>
                <a:gd name="connsiteX30" fmla="*/ 1743740 w 3615070"/>
                <a:gd name="connsiteY30" fmla="*/ 2466753 h 2576065"/>
                <a:gd name="connsiteX31" fmla="*/ 1839433 w 3615070"/>
                <a:gd name="connsiteY31" fmla="*/ 2445488 h 2576065"/>
                <a:gd name="connsiteX32" fmla="*/ 1924493 w 3615070"/>
                <a:gd name="connsiteY32" fmla="*/ 2402958 h 2576065"/>
                <a:gd name="connsiteX33" fmla="*/ 2070691 w 3615070"/>
                <a:gd name="connsiteY33" fmla="*/ 2385975 h 2576065"/>
                <a:gd name="connsiteX34" fmla="*/ 2371061 w 3615070"/>
                <a:gd name="connsiteY34" fmla="*/ 2317898 h 2576065"/>
                <a:gd name="connsiteX35" fmla="*/ 2573079 w 3615070"/>
                <a:gd name="connsiteY35" fmla="*/ 2296632 h 2576065"/>
                <a:gd name="connsiteX36" fmla="*/ 2835940 w 3615070"/>
                <a:gd name="connsiteY36" fmla="*/ 2230917 h 2576065"/>
                <a:gd name="connsiteX37" fmla="*/ 3083442 w 3615070"/>
                <a:gd name="connsiteY37" fmla="*/ 2147777 h 2576065"/>
                <a:gd name="connsiteX38" fmla="*/ 3200400 w 3615070"/>
                <a:gd name="connsiteY38" fmla="*/ 2041451 h 2576065"/>
                <a:gd name="connsiteX39" fmla="*/ 3304363 w 3615070"/>
                <a:gd name="connsiteY39" fmla="*/ 1867491 h 2576065"/>
                <a:gd name="connsiteX40" fmla="*/ 3391786 w 3615070"/>
                <a:gd name="connsiteY40" fmla="*/ 1690577 h 2576065"/>
                <a:gd name="connsiteX41" fmla="*/ 3402419 w 3615070"/>
                <a:gd name="connsiteY41" fmla="*/ 1520455 h 2576065"/>
                <a:gd name="connsiteX42" fmla="*/ 3402419 w 3615070"/>
                <a:gd name="connsiteY42" fmla="*/ 1403498 h 2576065"/>
                <a:gd name="connsiteX43" fmla="*/ 3391786 w 3615070"/>
                <a:gd name="connsiteY43" fmla="*/ 1339702 h 2576065"/>
                <a:gd name="connsiteX44" fmla="*/ 3386027 w 3615070"/>
                <a:gd name="connsiteY44" fmla="*/ 1193209 h 2576065"/>
                <a:gd name="connsiteX45" fmla="*/ 3391787 w 3615070"/>
                <a:gd name="connsiteY45" fmla="*/ 1031357 h 2576065"/>
                <a:gd name="connsiteX46" fmla="*/ 3615070 w 3615070"/>
                <a:gd name="connsiteY46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31089 w 3615070"/>
                <a:gd name="connsiteY28" fmla="*/ 2530549 h 2576065"/>
                <a:gd name="connsiteX29" fmla="*/ 1743740 w 3615070"/>
                <a:gd name="connsiteY29" fmla="*/ 2466753 h 2576065"/>
                <a:gd name="connsiteX30" fmla="*/ 1839433 w 3615070"/>
                <a:gd name="connsiteY30" fmla="*/ 2445488 h 2576065"/>
                <a:gd name="connsiteX31" fmla="*/ 1924493 w 3615070"/>
                <a:gd name="connsiteY31" fmla="*/ 2402958 h 2576065"/>
                <a:gd name="connsiteX32" fmla="*/ 2070691 w 3615070"/>
                <a:gd name="connsiteY32" fmla="*/ 2385975 h 2576065"/>
                <a:gd name="connsiteX33" fmla="*/ 2371061 w 3615070"/>
                <a:gd name="connsiteY33" fmla="*/ 2317898 h 2576065"/>
                <a:gd name="connsiteX34" fmla="*/ 2573079 w 3615070"/>
                <a:gd name="connsiteY34" fmla="*/ 2296632 h 2576065"/>
                <a:gd name="connsiteX35" fmla="*/ 2835940 w 3615070"/>
                <a:gd name="connsiteY35" fmla="*/ 2230917 h 2576065"/>
                <a:gd name="connsiteX36" fmla="*/ 3083442 w 3615070"/>
                <a:gd name="connsiteY36" fmla="*/ 2147777 h 2576065"/>
                <a:gd name="connsiteX37" fmla="*/ 3200400 w 3615070"/>
                <a:gd name="connsiteY37" fmla="*/ 2041451 h 2576065"/>
                <a:gd name="connsiteX38" fmla="*/ 3304363 w 3615070"/>
                <a:gd name="connsiteY38" fmla="*/ 1867491 h 2576065"/>
                <a:gd name="connsiteX39" fmla="*/ 3391786 w 3615070"/>
                <a:gd name="connsiteY39" fmla="*/ 1690577 h 2576065"/>
                <a:gd name="connsiteX40" fmla="*/ 3402419 w 3615070"/>
                <a:gd name="connsiteY40" fmla="*/ 1520455 h 2576065"/>
                <a:gd name="connsiteX41" fmla="*/ 3402419 w 3615070"/>
                <a:gd name="connsiteY41" fmla="*/ 1403498 h 2576065"/>
                <a:gd name="connsiteX42" fmla="*/ 3391786 w 3615070"/>
                <a:gd name="connsiteY42" fmla="*/ 1339702 h 2576065"/>
                <a:gd name="connsiteX43" fmla="*/ 3386027 w 3615070"/>
                <a:gd name="connsiteY43" fmla="*/ 1193209 h 2576065"/>
                <a:gd name="connsiteX44" fmla="*/ 3391787 w 3615070"/>
                <a:gd name="connsiteY44" fmla="*/ 1031357 h 2576065"/>
                <a:gd name="connsiteX45" fmla="*/ 3615070 w 3615070"/>
                <a:gd name="connsiteY45" fmla="*/ 765544 h 2576065"/>
                <a:gd name="connsiteX0" fmla="*/ 3317358 w 3615070"/>
                <a:gd name="connsiteY0" fmla="*/ 616688 h 2576065"/>
                <a:gd name="connsiteX1" fmla="*/ 2317898 w 3615070"/>
                <a:gd name="connsiteY1" fmla="*/ 223284 h 2576065"/>
                <a:gd name="connsiteX2" fmla="*/ 1977656 w 3615070"/>
                <a:gd name="connsiteY2" fmla="*/ 74428 h 2576065"/>
                <a:gd name="connsiteX3" fmla="*/ 1658679 w 3615070"/>
                <a:gd name="connsiteY3" fmla="*/ 0 h 2576065"/>
                <a:gd name="connsiteX4" fmla="*/ 1509824 w 3615070"/>
                <a:gd name="connsiteY4" fmla="*/ 10632 h 2576065"/>
                <a:gd name="connsiteX5" fmla="*/ 1116419 w 3615070"/>
                <a:gd name="connsiteY5" fmla="*/ 53163 h 2576065"/>
                <a:gd name="connsiteX6" fmla="*/ 1020726 w 3615070"/>
                <a:gd name="connsiteY6" fmla="*/ 74428 h 2576065"/>
                <a:gd name="connsiteX7" fmla="*/ 839972 w 3615070"/>
                <a:gd name="connsiteY7" fmla="*/ 170121 h 2576065"/>
                <a:gd name="connsiteX8" fmla="*/ 765545 w 3615070"/>
                <a:gd name="connsiteY8" fmla="*/ 265814 h 2576065"/>
                <a:gd name="connsiteX9" fmla="*/ 627469 w 3615070"/>
                <a:gd name="connsiteY9" fmla="*/ 448782 h 2576065"/>
                <a:gd name="connsiteX10" fmla="*/ 489098 w 3615070"/>
                <a:gd name="connsiteY10" fmla="*/ 637953 h 2576065"/>
                <a:gd name="connsiteX11" fmla="*/ 372140 w 3615070"/>
                <a:gd name="connsiteY11" fmla="*/ 882502 h 2576065"/>
                <a:gd name="connsiteX12" fmla="*/ 276446 w 3615070"/>
                <a:gd name="connsiteY12" fmla="*/ 1063256 h 2576065"/>
                <a:gd name="connsiteX13" fmla="*/ 138224 w 3615070"/>
                <a:gd name="connsiteY13" fmla="*/ 1360967 h 2576065"/>
                <a:gd name="connsiteX14" fmla="*/ 74428 w 3615070"/>
                <a:gd name="connsiteY14" fmla="*/ 1488558 h 2576065"/>
                <a:gd name="connsiteX15" fmla="*/ 0 w 3615070"/>
                <a:gd name="connsiteY15" fmla="*/ 1796902 h 2576065"/>
                <a:gd name="connsiteX16" fmla="*/ 0 w 3615070"/>
                <a:gd name="connsiteY16" fmla="*/ 1913860 h 2576065"/>
                <a:gd name="connsiteX17" fmla="*/ 10633 w 3615070"/>
                <a:gd name="connsiteY17" fmla="*/ 2073349 h 2576065"/>
                <a:gd name="connsiteX18" fmla="*/ 21265 w 3615070"/>
                <a:gd name="connsiteY18" fmla="*/ 2190307 h 2576065"/>
                <a:gd name="connsiteX19" fmla="*/ 74428 w 3615070"/>
                <a:gd name="connsiteY19" fmla="*/ 2307265 h 2576065"/>
                <a:gd name="connsiteX20" fmla="*/ 223284 w 3615070"/>
                <a:gd name="connsiteY20" fmla="*/ 2392325 h 2576065"/>
                <a:gd name="connsiteX21" fmla="*/ 382772 w 3615070"/>
                <a:gd name="connsiteY21" fmla="*/ 2445488 h 2576065"/>
                <a:gd name="connsiteX22" fmla="*/ 510363 w 3615070"/>
                <a:gd name="connsiteY22" fmla="*/ 2477386 h 2576065"/>
                <a:gd name="connsiteX23" fmla="*/ 563526 w 3615070"/>
                <a:gd name="connsiteY23" fmla="*/ 2488019 h 2576065"/>
                <a:gd name="connsiteX24" fmla="*/ 627321 w 3615070"/>
                <a:gd name="connsiteY24" fmla="*/ 2498651 h 2576065"/>
                <a:gd name="connsiteX25" fmla="*/ 914400 w 3615070"/>
                <a:gd name="connsiteY25" fmla="*/ 2541181 h 2576065"/>
                <a:gd name="connsiteX26" fmla="*/ 1148317 w 3615070"/>
                <a:gd name="connsiteY26" fmla="*/ 2573079 h 2576065"/>
                <a:gd name="connsiteX27" fmla="*/ 1424763 w 3615070"/>
                <a:gd name="connsiteY27" fmla="*/ 2573079 h 2576065"/>
                <a:gd name="connsiteX28" fmla="*/ 1581889 w 3615070"/>
                <a:gd name="connsiteY28" fmla="*/ 2530549 h 2576065"/>
                <a:gd name="connsiteX29" fmla="*/ 1743740 w 3615070"/>
                <a:gd name="connsiteY29" fmla="*/ 2466753 h 2576065"/>
                <a:gd name="connsiteX30" fmla="*/ 1839433 w 3615070"/>
                <a:gd name="connsiteY30" fmla="*/ 2445488 h 2576065"/>
                <a:gd name="connsiteX31" fmla="*/ 1924493 w 3615070"/>
                <a:gd name="connsiteY31" fmla="*/ 2402958 h 2576065"/>
                <a:gd name="connsiteX32" fmla="*/ 2070691 w 3615070"/>
                <a:gd name="connsiteY32" fmla="*/ 2385975 h 2576065"/>
                <a:gd name="connsiteX33" fmla="*/ 2371061 w 3615070"/>
                <a:gd name="connsiteY33" fmla="*/ 2317898 h 2576065"/>
                <a:gd name="connsiteX34" fmla="*/ 2573079 w 3615070"/>
                <a:gd name="connsiteY34" fmla="*/ 2296632 h 2576065"/>
                <a:gd name="connsiteX35" fmla="*/ 2835940 w 3615070"/>
                <a:gd name="connsiteY35" fmla="*/ 2230917 h 2576065"/>
                <a:gd name="connsiteX36" fmla="*/ 3083442 w 3615070"/>
                <a:gd name="connsiteY36" fmla="*/ 2147777 h 2576065"/>
                <a:gd name="connsiteX37" fmla="*/ 3200400 w 3615070"/>
                <a:gd name="connsiteY37" fmla="*/ 2041451 h 2576065"/>
                <a:gd name="connsiteX38" fmla="*/ 3304363 w 3615070"/>
                <a:gd name="connsiteY38" fmla="*/ 1867491 h 2576065"/>
                <a:gd name="connsiteX39" fmla="*/ 3391786 w 3615070"/>
                <a:gd name="connsiteY39" fmla="*/ 1690577 h 2576065"/>
                <a:gd name="connsiteX40" fmla="*/ 3402419 w 3615070"/>
                <a:gd name="connsiteY40" fmla="*/ 1520455 h 2576065"/>
                <a:gd name="connsiteX41" fmla="*/ 3402419 w 3615070"/>
                <a:gd name="connsiteY41" fmla="*/ 1403498 h 2576065"/>
                <a:gd name="connsiteX42" fmla="*/ 3391786 w 3615070"/>
                <a:gd name="connsiteY42" fmla="*/ 1339702 h 2576065"/>
                <a:gd name="connsiteX43" fmla="*/ 3386027 w 3615070"/>
                <a:gd name="connsiteY43" fmla="*/ 1193209 h 2576065"/>
                <a:gd name="connsiteX44" fmla="*/ 3391787 w 3615070"/>
                <a:gd name="connsiteY44" fmla="*/ 1031357 h 2576065"/>
                <a:gd name="connsiteX45" fmla="*/ 3615070 w 3615070"/>
                <a:gd name="connsiteY45" fmla="*/ 765544 h 2576065"/>
                <a:gd name="connsiteX0" fmla="*/ 3317358 w 3615070"/>
                <a:gd name="connsiteY0" fmla="*/ 616688 h 2585779"/>
                <a:gd name="connsiteX1" fmla="*/ 2317898 w 3615070"/>
                <a:gd name="connsiteY1" fmla="*/ 223284 h 2585779"/>
                <a:gd name="connsiteX2" fmla="*/ 1977656 w 3615070"/>
                <a:gd name="connsiteY2" fmla="*/ 74428 h 2585779"/>
                <a:gd name="connsiteX3" fmla="*/ 1658679 w 3615070"/>
                <a:gd name="connsiteY3" fmla="*/ 0 h 2585779"/>
                <a:gd name="connsiteX4" fmla="*/ 1509824 w 3615070"/>
                <a:gd name="connsiteY4" fmla="*/ 10632 h 2585779"/>
                <a:gd name="connsiteX5" fmla="*/ 1116419 w 3615070"/>
                <a:gd name="connsiteY5" fmla="*/ 53163 h 2585779"/>
                <a:gd name="connsiteX6" fmla="*/ 1020726 w 3615070"/>
                <a:gd name="connsiteY6" fmla="*/ 74428 h 2585779"/>
                <a:gd name="connsiteX7" fmla="*/ 839972 w 3615070"/>
                <a:gd name="connsiteY7" fmla="*/ 170121 h 2585779"/>
                <a:gd name="connsiteX8" fmla="*/ 765545 w 3615070"/>
                <a:gd name="connsiteY8" fmla="*/ 265814 h 2585779"/>
                <a:gd name="connsiteX9" fmla="*/ 627469 w 3615070"/>
                <a:gd name="connsiteY9" fmla="*/ 448782 h 2585779"/>
                <a:gd name="connsiteX10" fmla="*/ 489098 w 3615070"/>
                <a:gd name="connsiteY10" fmla="*/ 637953 h 2585779"/>
                <a:gd name="connsiteX11" fmla="*/ 372140 w 3615070"/>
                <a:gd name="connsiteY11" fmla="*/ 882502 h 2585779"/>
                <a:gd name="connsiteX12" fmla="*/ 276446 w 3615070"/>
                <a:gd name="connsiteY12" fmla="*/ 1063256 h 2585779"/>
                <a:gd name="connsiteX13" fmla="*/ 138224 w 3615070"/>
                <a:gd name="connsiteY13" fmla="*/ 1360967 h 2585779"/>
                <a:gd name="connsiteX14" fmla="*/ 74428 w 3615070"/>
                <a:gd name="connsiteY14" fmla="*/ 1488558 h 2585779"/>
                <a:gd name="connsiteX15" fmla="*/ 0 w 3615070"/>
                <a:gd name="connsiteY15" fmla="*/ 1796902 h 2585779"/>
                <a:gd name="connsiteX16" fmla="*/ 0 w 3615070"/>
                <a:gd name="connsiteY16" fmla="*/ 1913860 h 2585779"/>
                <a:gd name="connsiteX17" fmla="*/ 10633 w 3615070"/>
                <a:gd name="connsiteY17" fmla="*/ 2073349 h 2585779"/>
                <a:gd name="connsiteX18" fmla="*/ 21265 w 3615070"/>
                <a:gd name="connsiteY18" fmla="*/ 2190307 h 2585779"/>
                <a:gd name="connsiteX19" fmla="*/ 74428 w 3615070"/>
                <a:gd name="connsiteY19" fmla="*/ 2307265 h 2585779"/>
                <a:gd name="connsiteX20" fmla="*/ 223284 w 3615070"/>
                <a:gd name="connsiteY20" fmla="*/ 2392325 h 2585779"/>
                <a:gd name="connsiteX21" fmla="*/ 382772 w 3615070"/>
                <a:gd name="connsiteY21" fmla="*/ 2445488 h 2585779"/>
                <a:gd name="connsiteX22" fmla="*/ 510363 w 3615070"/>
                <a:gd name="connsiteY22" fmla="*/ 2477386 h 2585779"/>
                <a:gd name="connsiteX23" fmla="*/ 563526 w 3615070"/>
                <a:gd name="connsiteY23" fmla="*/ 2488019 h 2585779"/>
                <a:gd name="connsiteX24" fmla="*/ 627321 w 3615070"/>
                <a:gd name="connsiteY24" fmla="*/ 2498651 h 2585779"/>
                <a:gd name="connsiteX25" fmla="*/ 914400 w 3615070"/>
                <a:gd name="connsiteY25" fmla="*/ 2541181 h 2585779"/>
                <a:gd name="connsiteX26" fmla="*/ 1148317 w 3615070"/>
                <a:gd name="connsiteY26" fmla="*/ 2573079 h 2585779"/>
                <a:gd name="connsiteX27" fmla="*/ 1393013 w 3615070"/>
                <a:gd name="connsiteY27" fmla="*/ 2585779 h 2585779"/>
                <a:gd name="connsiteX28" fmla="*/ 1581889 w 3615070"/>
                <a:gd name="connsiteY28" fmla="*/ 2530549 h 2585779"/>
                <a:gd name="connsiteX29" fmla="*/ 1743740 w 3615070"/>
                <a:gd name="connsiteY29" fmla="*/ 2466753 h 2585779"/>
                <a:gd name="connsiteX30" fmla="*/ 1839433 w 3615070"/>
                <a:gd name="connsiteY30" fmla="*/ 2445488 h 2585779"/>
                <a:gd name="connsiteX31" fmla="*/ 1924493 w 3615070"/>
                <a:gd name="connsiteY31" fmla="*/ 2402958 h 2585779"/>
                <a:gd name="connsiteX32" fmla="*/ 2070691 w 3615070"/>
                <a:gd name="connsiteY32" fmla="*/ 2385975 h 2585779"/>
                <a:gd name="connsiteX33" fmla="*/ 2371061 w 3615070"/>
                <a:gd name="connsiteY33" fmla="*/ 2317898 h 2585779"/>
                <a:gd name="connsiteX34" fmla="*/ 2573079 w 3615070"/>
                <a:gd name="connsiteY34" fmla="*/ 2296632 h 2585779"/>
                <a:gd name="connsiteX35" fmla="*/ 2835940 w 3615070"/>
                <a:gd name="connsiteY35" fmla="*/ 2230917 h 2585779"/>
                <a:gd name="connsiteX36" fmla="*/ 3083442 w 3615070"/>
                <a:gd name="connsiteY36" fmla="*/ 2147777 h 2585779"/>
                <a:gd name="connsiteX37" fmla="*/ 3200400 w 3615070"/>
                <a:gd name="connsiteY37" fmla="*/ 2041451 h 2585779"/>
                <a:gd name="connsiteX38" fmla="*/ 3304363 w 3615070"/>
                <a:gd name="connsiteY38" fmla="*/ 1867491 h 2585779"/>
                <a:gd name="connsiteX39" fmla="*/ 3391786 w 3615070"/>
                <a:gd name="connsiteY39" fmla="*/ 1690577 h 2585779"/>
                <a:gd name="connsiteX40" fmla="*/ 3402419 w 3615070"/>
                <a:gd name="connsiteY40" fmla="*/ 1520455 h 2585779"/>
                <a:gd name="connsiteX41" fmla="*/ 3402419 w 3615070"/>
                <a:gd name="connsiteY41" fmla="*/ 1403498 h 2585779"/>
                <a:gd name="connsiteX42" fmla="*/ 3391786 w 3615070"/>
                <a:gd name="connsiteY42" fmla="*/ 1339702 h 2585779"/>
                <a:gd name="connsiteX43" fmla="*/ 3386027 w 3615070"/>
                <a:gd name="connsiteY43" fmla="*/ 1193209 h 2585779"/>
                <a:gd name="connsiteX44" fmla="*/ 3391787 w 3615070"/>
                <a:gd name="connsiteY44" fmla="*/ 1031357 h 2585779"/>
                <a:gd name="connsiteX45" fmla="*/ 3615070 w 3615070"/>
                <a:gd name="connsiteY45" fmla="*/ 765544 h 258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15070" h="2585779">
                  <a:moveTo>
                    <a:pt x="3317358" y="616688"/>
                  </a:moveTo>
                  <a:lnTo>
                    <a:pt x="2317898" y="223284"/>
                  </a:lnTo>
                  <a:lnTo>
                    <a:pt x="1977656" y="74428"/>
                  </a:lnTo>
                  <a:lnTo>
                    <a:pt x="1658679" y="0"/>
                  </a:lnTo>
                  <a:cubicBezTo>
                    <a:pt x="1538248" y="12043"/>
                    <a:pt x="1587972" y="10632"/>
                    <a:pt x="1509824" y="10632"/>
                  </a:cubicBezTo>
                  <a:lnTo>
                    <a:pt x="1116419" y="53163"/>
                  </a:lnTo>
                  <a:lnTo>
                    <a:pt x="1020726" y="74428"/>
                  </a:lnTo>
                  <a:lnTo>
                    <a:pt x="839972" y="170121"/>
                  </a:lnTo>
                  <a:cubicBezTo>
                    <a:pt x="782610" y="261901"/>
                    <a:pt x="816715" y="240228"/>
                    <a:pt x="765545" y="265814"/>
                  </a:cubicBezTo>
                  <a:lnTo>
                    <a:pt x="627469" y="448782"/>
                  </a:lnTo>
                  <a:lnTo>
                    <a:pt x="489098" y="637953"/>
                  </a:lnTo>
                  <a:lnTo>
                    <a:pt x="372140" y="882502"/>
                  </a:lnTo>
                  <a:lnTo>
                    <a:pt x="276446" y="1063256"/>
                  </a:lnTo>
                  <a:lnTo>
                    <a:pt x="138224" y="1360967"/>
                  </a:lnTo>
                  <a:lnTo>
                    <a:pt x="74428" y="1488558"/>
                  </a:lnTo>
                  <a:lnTo>
                    <a:pt x="0" y="1796902"/>
                  </a:lnTo>
                  <a:lnTo>
                    <a:pt x="0" y="1913860"/>
                  </a:lnTo>
                  <a:lnTo>
                    <a:pt x="10633" y="2073349"/>
                  </a:lnTo>
                  <a:cubicBezTo>
                    <a:pt x="22048" y="2176087"/>
                    <a:pt x="21265" y="2136948"/>
                    <a:pt x="21265" y="2190307"/>
                  </a:cubicBezTo>
                  <a:lnTo>
                    <a:pt x="74428" y="2307265"/>
                  </a:lnTo>
                  <a:cubicBezTo>
                    <a:pt x="108098" y="2340935"/>
                    <a:pt x="171893" y="2369288"/>
                    <a:pt x="223284" y="2392325"/>
                  </a:cubicBezTo>
                  <a:cubicBezTo>
                    <a:pt x="274675" y="2415362"/>
                    <a:pt x="329609" y="2427767"/>
                    <a:pt x="382772" y="2445488"/>
                  </a:cubicBezTo>
                  <a:cubicBezTo>
                    <a:pt x="430619" y="2459665"/>
                    <a:pt x="480237" y="2470298"/>
                    <a:pt x="510363" y="2477386"/>
                  </a:cubicBezTo>
                  <a:cubicBezTo>
                    <a:pt x="540489" y="2484475"/>
                    <a:pt x="545884" y="2484099"/>
                    <a:pt x="563526" y="2488019"/>
                  </a:cubicBezTo>
                  <a:cubicBezTo>
                    <a:pt x="619106" y="2500370"/>
                    <a:pt x="588448" y="2498651"/>
                    <a:pt x="627321" y="2498651"/>
                  </a:cubicBezTo>
                  <a:lnTo>
                    <a:pt x="914400" y="2541181"/>
                  </a:lnTo>
                  <a:cubicBezTo>
                    <a:pt x="1045920" y="2590501"/>
                    <a:pt x="1068548" y="2565646"/>
                    <a:pt x="1148317" y="2573079"/>
                  </a:cubicBezTo>
                  <a:cubicBezTo>
                    <a:pt x="1228086" y="2580512"/>
                    <a:pt x="1311448" y="2581546"/>
                    <a:pt x="1393013" y="2585779"/>
                  </a:cubicBezTo>
                  <a:cubicBezTo>
                    <a:pt x="1491945" y="2541810"/>
                    <a:pt x="1536350" y="2530549"/>
                    <a:pt x="1581889" y="2530549"/>
                  </a:cubicBezTo>
                  <a:lnTo>
                    <a:pt x="1743740" y="2466753"/>
                  </a:lnTo>
                  <a:cubicBezTo>
                    <a:pt x="1775638" y="2459665"/>
                    <a:pt x="1808620" y="2456363"/>
                    <a:pt x="1839433" y="2445488"/>
                  </a:cubicBezTo>
                  <a:cubicBezTo>
                    <a:pt x="1869326" y="2434938"/>
                    <a:pt x="1885950" y="2412877"/>
                    <a:pt x="1924493" y="2402958"/>
                  </a:cubicBezTo>
                  <a:cubicBezTo>
                    <a:pt x="1963036" y="2393039"/>
                    <a:pt x="2021958" y="2391636"/>
                    <a:pt x="2070691" y="2385975"/>
                  </a:cubicBezTo>
                  <a:lnTo>
                    <a:pt x="2371061" y="2317898"/>
                  </a:lnTo>
                  <a:cubicBezTo>
                    <a:pt x="2438685" y="2311750"/>
                    <a:pt x="2495599" y="2311129"/>
                    <a:pt x="2573079" y="2296632"/>
                  </a:cubicBezTo>
                  <a:cubicBezTo>
                    <a:pt x="2650559" y="2282135"/>
                    <a:pt x="2750879" y="2255726"/>
                    <a:pt x="2835940" y="2230917"/>
                  </a:cubicBezTo>
                  <a:lnTo>
                    <a:pt x="3083442" y="2147777"/>
                  </a:lnTo>
                  <a:cubicBezTo>
                    <a:pt x="3089572" y="2142414"/>
                    <a:pt x="3163580" y="2088165"/>
                    <a:pt x="3200400" y="2041451"/>
                  </a:cubicBezTo>
                  <a:cubicBezTo>
                    <a:pt x="3237220" y="1994737"/>
                    <a:pt x="3272465" y="1925970"/>
                    <a:pt x="3304363" y="1867491"/>
                  </a:cubicBezTo>
                  <a:cubicBezTo>
                    <a:pt x="3336261" y="1809012"/>
                    <a:pt x="3366977" y="1763233"/>
                    <a:pt x="3391786" y="1690577"/>
                  </a:cubicBezTo>
                  <a:cubicBezTo>
                    <a:pt x="3416595" y="1617921"/>
                    <a:pt x="3400647" y="1568301"/>
                    <a:pt x="3402419" y="1520455"/>
                  </a:cubicBezTo>
                  <a:cubicBezTo>
                    <a:pt x="3404191" y="1472609"/>
                    <a:pt x="3404191" y="1433624"/>
                    <a:pt x="3402419" y="1403498"/>
                  </a:cubicBezTo>
                  <a:cubicBezTo>
                    <a:pt x="3400647" y="1373373"/>
                    <a:pt x="3394518" y="1374750"/>
                    <a:pt x="3391786" y="1339702"/>
                  </a:cubicBezTo>
                  <a:cubicBezTo>
                    <a:pt x="3389054" y="1304654"/>
                    <a:pt x="3386027" y="1244600"/>
                    <a:pt x="3386027" y="1193209"/>
                  </a:cubicBezTo>
                  <a:lnTo>
                    <a:pt x="3391787" y="1031357"/>
                  </a:lnTo>
                  <a:lnTo>
                    <a:pt x="3615070" y="765544"/>
                  </a:lnTo>
                </a:path>
              </a:pathLst>
            </a:cu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7562" y="914399"/>
            <a:ext cx="4236437" cy="34284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914399"/>
            <a:ext cx="23087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1800 UTC 14 Aug 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7562" y="4367954"/>
            <a:ext cx="422346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METEOSAT-9</a:t>
            </a:r>
            <a:r>
              <a:rPr lang="en-US" sz="1600" dirty="0" smtClean="0"/>
              <a:t> RGB dust product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93653" y="960565"/>
            <a:ext cx="278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Dust clearly visible in pink/purple colors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48400" y="1576412"/>
            <a:ext cx="1047583" cy="83606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2"/>
          </p:cNvCxnSpPr>
          <p:nvPr/>
        </p:nvCxnSpPr>
        <p:spPr>
          <a:xfrm>
            <a:off x="7287222" y="1606896"/>
            <a:ext cx="637578" cy="602904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162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229600" cy="792162"/>
          </a:xfrm>
        </p:spPr>
        <p:txBody>
          <a:bodyPr/>
          <a:lstStyle/>
          <a:p>
            <a:r>
              <a:rPr lang="en-US" dirty="0" smtClean="0"/>
              <a:t>Saharan Air Layer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953000"/>
            <a:ext cx="8458200" cy="1828800"/>
          </a:xfrm>
          <a:noFill/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Ability to animate is a </a:t>
            </a:r>
            <a:r>
              <a:rPr lang="en-US" sz="2400" dirty="0"/>
              <a:t>big </a:t>
            </a:r>
            <a:r>
              <a:rPr lang="en-US" sz="2400" dirty="0" smtClean="0"/>
              <a:t>improvement over previous static SAL imagery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Ability to view in N-AWIPS will increase utility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Contamination noted near stratocumulus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914400"/>
            <a:ext cx="7978969" cy="3924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1" y="4499763"/>
            <a:ext cx="165436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14 August 2010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6845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Lightning-based Rapid Intensity Index (RII)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More experience needed with this data</a:t>
            </a:r>
          </a:p>
          <a:p>
            <a:r>
              <a:rPr lang="en-US" dirty="0" smtClean="0"/>
              <a:t>Lightning time series useful supplement to quantitative probability product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Inner core versus </a:t>
            </a:r>
            <a:r>
              <a:rPr lang="en-US" dirty="0" err="1" smtClean="0"/>
              <a:t>rainband</a:t>
            </a:r>
            <a:endParaRPr lang="en-US" dirty="0" smtClean="0"/>
          </a:p>
          <a:p>
            <a:r>
              <a:rPr lang="en-US" dirty="0" smtClean="0"/>
              <a:t>CIRA should provide quantitative evaluation in the post-season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Real time runs with </a:t>
            </a:r>
            <a:r>
              <a:rPr lang="en-US" dirty="0" err="1" smtClean="0"/>
              <a:t>Vaisala</a:t>
            </a:r>
            <a:r>
              <a:rPr lang="en-US" dirty="0" smtClean="0"/>
              <a:t> feed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Re-runs with WWLLN data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WWLLN more consistent with developmental data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C88-3269-45E2-8271-FE70C8CCF3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2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Lightning-Based RII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Discriminant analysis technique for probability of RI in next 24 </a:t>
            </a:r>
            <a:r>
              <a:rPr lang="en-US" dirty="0" err="1" smtClean="0"/>
              <a:t>hr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Experimental version no lightning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Experimental version with lightning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Experimental version developed from 5 year WWLLN sample, but run with adjusted GLD-360</a:t>
            </a:r>
            <a:r>
              <a:rPr lang="en-US" dirty="0"/>
              <a:t> </a:t>
            </a:r>
            <a:r>
              <a:rPr lang="en-US" dirty="0" smtClean="0"/>
              <a:t>in 2010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Real time runs implemented 26 June 2010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Early season east Pac cases re-run later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C88-3269-45E2-8271-FE70C8CCF39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97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RII Verification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Bias = ( </a:t>
            </a:r>
            <a:r>
              <a:rPr lang="en-US" dirty="0" smtClean="0">
                <a:sym typeface="Symbol"/>
              </a:rPr>
              <a:t>P</a:t>
            </a:r>
            <a:r>
              <a:rPr lang="en-US" baseline="-25000" dirty="0" smtClean="0">
                <a:sym typeface="Symbol"/>
              </a:rPr>
              <a:t>f</a:t>
            </a:r>
            <a:r>
              <a:rPr lang="en-US" dirty="0" smtClean="0">
                <a:sym typeface="Symbol"/>
              </a:rPr>
              <a:t>/N</a:t>
            </a:r>
            <a:r>
              <a:rPr lang="en-US" baseline="-25000" dirty="0" smtClean="0">
                <a:sym typeface="Symbol"/>
              </a:rPr>
              <a:t>obs </a:t>
            </a:r>
            <a:r>
              <a:rPr lang="en-US" dirty="0" smtClean="0">
                <a:sym typeface="Symbol"/>
              </a:rPr>
              <a:t>) - 1</a:t>
            </a:r>
          </a:p>
          <a:p>
            <a:endParaRPr lang="en-US" baseline="-25000" dirty="0">
              <a:sym typeface="Symbol"/>
            </a:endParaRPr>
          </a:p>
          <a:p>
            <a:r>
              <a:rPr lang="en-US" dirty="0" smtClean="0"/>
              <a:t>Brier Score = (1/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)</a:t>
            </a:r>
            <a:r>
              <a:rPr lang="en-US" dirty="0" smtClean="0">
                <a:sym typeface="Symbol"/>
              </a:rPr>
              <a:t>[P</a:t>
            </a:r>
            <a:r>
              <a:rPr lang="en-US" baseline="-25000" dirty="0" smtClean="0">
                <a:sym typeface="Symbol"/>
              </a:rPr>
              <a:t>f</a:t>
            </a:r>
            <a:r>
              <a:rPr lang="en-US" dirty="0" smtClean="0">
                <a:sym typeface="Symbol"/>
              </a:rPr>
              <a:t> – </a:t>
            </a:r>
            <a:r>
              <a:rPr lang="en-US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obs</a:t>
            </a:r>
            <a:r>
              <a:rPr lang="en-US" dirty="0" smtClean="0">
                <a:sym typeface="Symbol"/>
              </a:rPr>
              <a:t>]</a:t>
            </a:r>
            <a:r>
              <a:rPr lang="en-US" baseline="30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 </a:t>
            </a:r>
          </a:p>
          <a:p>
            <a:endParaRPr lang="en-US" dirty="0">
              <a:sym typeface="Symbol"/>
            </a:endParaRPr>
          </a:p>
          <a:p>
            <a:r>
              <a:rPr lang="en-US" dirty="0" smtClean="0">
                <a:sym typeface="Symbol"/>
              </a:rPr>
              <a:t>Threat Score = a/(</a:t>
            </a:r>
            <a:r>
              <a:rPr lang="en-US" dirty="0" err="1" smtClean="0">
                <a:sym typeface="Symbol"/>
              </a:rPr>
              <a:t>a+b+c</a:t>
            </a:r>
            <a:r>
              <a:rPr lang="en-US" dirty="0" smtClean="0">
                <a:sym typeface="Symbol"/>
              </a:rPr>
              <a:t>) from 2 by 2 contingency table</a:t>
            </a:r>
          </a:p>
          <a:p>
            <a:pPr lvl="1"/>
            <a:r>
              <a:rPr lang="en-US" dirty="0">
                <a:sym typeface="Symbol"/>
              </a:rPr>
              <a:t>A</a:t>
            </a:r>
            <a:r>
              <a:rPr lang="en-US" dirty="0" smtClean="0">
                <a:sym typeface="Symbol"/>
              </a:rPr>
              <a:t>rea of overlap between forecast and observations </a:t>
            </a:r>
          </a:p>
          <a:p>
            <a:pPr lvl="1"/>
            <a:r>
              <a:rPr lang="en-US" dirty="0" smtClean="0">
                <a:sym typeface="Symbol"/>
              </a:rPr>
              <a:t>Find max TS for range of probability thresholds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2C88-3269-45E2-8271-FE70C8CCF3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12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RII Improvements with </a:t>
            </a:r>
            <a:br>
              <a:rPr lang="en-US" dirty="0" smtClean="0"/>
            </a:br>
            <a:r>
              <a:rPr lang="en-US" dirty="0" smtClean="0"/>
              <a:t>Lightning 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8039"/>
            <a:ext cx="456515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0380" y="1894242"/>
            <a:ext cx="457362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359" y="4880736"/>
            <a:ext cx="399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Real time runs in 2010 with </a:t>
            </a:r>
            <a:r>
              <a:rPr lang="en-US" dirty="0" err="1" smtClean="0">
                <a:solidFill>
                  <a:schemeClr val="bg1"/>
                </a:solidFill>
              </a:rPr>
              <a:t>Vaisala</a:t>
            </a:r>
            <a:r>
              <a:rPr lang="en-US" dirty="0" smtClean="0">
                <a:solidFill>
                  <a:schemeClr val="bg1"/>
                </a:solidFill>
              </a:rPr>
              <a:t>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8964" y="4916269"/>
            <a:ext cx="4588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Re-runs of 2009-2010 with WWLLN data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(fully independent and with operational input)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1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GOES-R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Next generation of GOES satellites</a:t>
            </a:r>
            <a:endParaRPr lang="en-US" dirty="0"/>
          </a:p>
          <a:p>
            <a:r>
              <a:rPr lang="en-US" dirty="0" smtClean="0"/>
              <a:t>Planned launch in late 2015</a:t>
            </a:r>
          </a:p>
          <a:p>
            <a:pPr lvl="1"/>
            <a:r>
              <a:rPr lang="en-US" dirty="0" smtClean="0"/>
              <a:t>Advanced Baseline Imager (ABI)</a:t>
            </a:r>
          </a:p>
          <a:p>
            <a:pPr lvl="2"/>
            <a:r>
              <a:rPr lang="en-US" dirty="0" smtClean="0"/>
              <a:t>16 channels, improved spatial and temporal resolution </a:t>
            </a:r>
          </a:p>
          <a:p>
            <a:pPr lvl="1"/>
            <a:r>
              <a:rPr lang="en-US" dirty="0" smtClean="0"/>
              <a:t>Geostationary Lightning Mapper</a:t>
            </a:r>
          </a:p>
          <a:p>
            <a:pPr lvl="2"/>
            <a:r>
              <a:rPr lang="en-US" dirty="0" smtClean="0"/>
              <a:t>Near continuous monitoring of total lightning </a:t>
            </a:r>
          </a:p>
          <a:p>
            <a:pPr lvl="1"/>
            <a:r>
              <a:rPr lang="en-US" dirty="0" smtClean="0"/>
              <a:t>Space Weather Instruments</a:t>
            </a:r>
          </a:p>
          <a:p>
            <a:pPr lvl="1"/>
            <a:r>
              <a:rPr lang="en-US" dirty="0" smtClean="0"/>
              <a:t>Communications capabilities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952" y="1600200"/>
            <a:ext cx="36671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23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Plans for </a:t>
            </a:r>
            <a:br>
              <a:rPr lang="en-US" dirty="0" smtClean="0"/>
            </a:br>
            <a:r>
              <a:rPr lang="en-US" dirty="0" smtClean="0"/>
              <a:t>2011 NHC Proving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Continue evaluation of HIE and Lightning-based RII</a:t>
            </a:r>
          </a:p>
          <a:p>
            <a:pPr lvl="1"/>
            <a:r>
              <a:rPr lang="en-US" dirty="0" smtClean="0"/>
              <a:t>Use WWLLN lightning data if possible </a:t>
            </a:r>
          </a:p>
          <a:p>
            <a:r>
              <a:rPr lang="en-US" dirty="0" smtClean="0"/>
              <a:t>Additional testing of RGB products</a:t>
            </a:r>
          </a:p>
          <a:p>
            <a:pPr lvl="1"/>
            <a:r>
              <a:rPr lang="en-US" dirty="0" smtClean="0"/>
              <a:t>N-AWIPS format in collaboration with </a:t>
            </a:r>
            <a:r>
              <a:rPr lang="en-US" dirty="0" err="1" smtClean="0"/>
              <a:t>SPoRT</a:t>
            </a:r>
            <a:endParaRPr lang="en-US" dirty="0" smtClean="0"/>
          </a:p>
          <a:p>
            <a:pPr lvl="1"/>
            <a:r>
              <a:rPr lang="en-US" dirty="0" smtClean="0"/>
              <a:t>Possible tuning of RGB recipes</a:t>
            </a:r>
          </a:p>
          <a:p>
            <a:r>
              <a:rPr lang="en-US" dirty="0" smtClean="0"/>
              <a:t>Try to collect SRSO data for U.S. </a:t>
            </a:r>
            <a:r>
              <a:rPr lang="en-US" dirty="0" err="1" smtClean="0"/>
              <a:t>landfalling</a:t>
            </a:r>
            <a:r>
              <a:rPr lang="en-US" dirty="0" smtClean="0"/>
              <a:t> hurricane</a:t>
            </a:r>
          </a:p>
          <a:p>
            <a:r>
              <a:rPr lang="en-US" dirty="0" smtClean="0"/>
              <a:t>Possible new products</a:t>
            </a:r>
          </a:p>
          <a:p>
            <a:pPr lvl="1"/>
            <a:r>
              <a:rPr lang="en-US" dirty="0" smtClean="0"/>
              <a:t>GOES-R true color algorithm in MODIS</a:t>
            </a:r>
          </a:p>
          <a:p>
            <a:pPr lvl="1"/>
            <a:r>
              <a:rPr lang="en-US" dirty="0" smtClean="0"/>
              <a:t>Overshooting tops</a:t>
            </a:r>
          </a:p>
          <a:p>
            <a:pPr lvl="1"/>
            <a:r>
              <a:rPr lang="en-US" dirty="0" smtClean="0"/>
              <a:t>Cloud top thickness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72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2010 GOES-R Proving Ground was learning experience</a:t>
            </a:r>
          </a:p>
          <a:p>
            <a:pPr lvl="1"/>
            <a:r>
              <a:rPr lang="en-US" dirty="0" smtClean="0"/>
              <a:t>Several seasons needed for adequate GOES-R preparation</a:t>
            </a:r>
          </a:p>
          <a:p>
            <a:pPr lvl="1"/>
            <a:r>
              <a:rPr lang="en-US" dirty="0"/>
              <a:t>N-AWIPS (and later AWIPS-II) format preferred</a:t>
            </a:r>
          </a:p>
          <a:p>
            <a:r>
              <a:rPr lang="en-US" dirty="0" smtClean="0"/>
              <a:t>SRSO data useful for infrastructure tests </a:t>
            </a:r>
          </a:p>
          <a:p>
            <a:r>
              <a:rPr lang="en-US" dirty="0" smtClean="0"/>
              <a:t>Useful feedback obtained on HIE, RGB imagery products, lightning algorithms</a:t>
            </a:r>
          </a:p>
          <a:p>
            <a:r>
              <a:rPr lang="en-US" dirty="0" smtClean="0"/>
              <a:t>Other GOES-R products have potential utility</a:t>
            </a:r>
          </a:p>
          <a:p>
            <a:r>
              <a:rPr lang="en-US" dirty="0" smtClean="0"/>
              <a:t>Forecaster availability and time constraints limit number of products that can be tested per season 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46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Preparation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Algorithm Working Group (AWG)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Develop Day 1 algorithms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NESDIS/STAR, cooperative institutes, universities, NASA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Work with contractor on product generation systems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GOES-R Risk Reduction (R3)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Develop new ideas, Day 2 algorithms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GOES-R Proving Ground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Test AWG and R3 products with proxy input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Made available to NWS forecasters for feedback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AWIPS format when possible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Product providers include CIRA, CIMSS, </a:t>
            </a:r>
            <a:r>
              <a:rPr lang="en-US" b="1" dirty="0" err="1"/>
              <a:t>SPoRT</a:t>
            </a:r>
            <a:r>
              <a:rPr lang="en-US" b="1" dirty="0"/>
              <a:t>, NESDIS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In progress at many WFOs and National Centers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2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Screen shot 2011-01-21 at 1.25.0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47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Schedule for 2010 NHC GOES-R Proving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Jun 17, 2010 – Operations Plan completed</a:t>
            </a:r>
          </a:p>
          <a:p>
            <a:r>
              <a:rPr lang="en-US" dirty="0"/>
              <a:t>Jul 28, 2010 – Project training conference call</a:t>
            </a:r>
          </a:p>
          <a:p>
            <a:r>
              <a:rPr lang="en-US" dirty="0"/>
              <a:t>Aug 1, 2010 </a:t>
            </a:r>
            <a:r>
              <a:rPr lang="en-US" dirty="0" smtClean="0"/>
              <a:t>– Proving Ground </a:t>
            </a:r>
            <a:r>
              <a:rPr lang="en-US" dirty="0"/>
              <a:t>starts</a:t>
            </a:r>
          </a:p>
          <a:p>
            <a:r>
              <a:rPr lang="en-US" dirty="0"/>
              <a:t>Sep 9, 2010 – Mid-project review at NHC</a:t>
            </a:r>
          </a:p>
          <a:p>
            <a:r>
              <a:rPr lang="en-US" dirty="0"/>
              <a:t>Nov 30, 2010 – </a:t>
            </a:r>
            <a:r>
              <a:rPr lang="en-US" dirty="0" smtClean="0"/>
              <a:t>Proving Ground </a:t>
            </a:r>
            <a:r>
              <a:rPr lang="en-US" dirty="0"/>
              <a:t>ends </a:t>
            </a:r>
          </a:p>
          <a:p>
            <a:r>
              <a:rPr lang="en-US" dirty="0"/>
              <a:t>Jan 13, 2011 – Debriefing conference call</a:t>
            </a:r>
          </a:p>
          <a:p>
            <a:r>
              <a:rPr lang="en-US" dirty="0"/>
              <a:t>Feb 2011 – Final report due</a:t>
            </a:r>
          </a:p>
          <a:p>
            <a:r>
              <a:rPr lang="en-US" dirty="0"/>
              <a:t>Mar 2011 – Presentation at the IHC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53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GOES-R Products Evaluated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Official GOES-R Baseline product </a:t>
            </a:r>
          </a:p>
          <a:p>
            <a:pPr lvl="1"/>
            <a:r>
              <a:rPr lang="en-US" dirty="0" smtClean="0"/>
              <a:t>Hurricane </a:t>
            </a:r>
            <a:r>
              <a:rPr lang="en-US" dirty="0"/>
              <a:t>Intensity Estimate (HIE</a:t>
            </a:r>
            <a:r>
              <a:rPr lang="en-US" dirty="0" smtClean="0"/>
              <a:t>) [CIMSS</a:t>
            </a:r>
            <a:r>
              <a:rPr lang="en-US" dirty="0"/>
              <a:t>]</a:t>
            </a:r>
          </a:p>
          <a:p>
            <a:r>
              <a:rPr lang="en-US" dirty="0" smtClean="0"/>
              <a:t>GOES-R </a:t>
            </a:r>
            <a:r>
              <a:rPr lang="en-US" dirty="0"/>
              <a:t>Decision </a:t>
            </a:r>
            <a:r>
              <a:rPr lang="en-US" dirty="0" smtClean="0"/>
              <a:t>Aids/Imagery Products</a:t>
            </a:r>
            <a:endParaRPr lang="en-US" dirty="0"/>
          </a:p>
          <a:p>
            <a:pPr lvl="1"/>
            <a:r>
              <a:rPr lang="en-US" dirty="0" smtClean="0"/>
              <a:t>Red-Green-Blue </a:t>
            </a:r>
            <a:r>
              <a:rPr lang="en-US" dirty="0"/>
              <a:t>(RGB) Air Mass </a:t>
            </a:r>
            <a:r>
              <a:rPr lang="en-US" dirty="0" smtClean="0"/>
              <a:t>Product [CIRA/RAMMB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RGB </a:t>
            </a:r>
            <a:r>
              <a:rPr lang="en-US" dirty="0"/>
              <a:t>Dust Product </a:t>
            </a:r>
            <a:r>
              <a:rPr lang="en-US" dirty="0" smtClean="0"/>
              <a:t>[CIRA/RAMMB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Saharan </a:t>
            </a:r>
            <a:r>
              <a:rPr lang="en-US" dirty="0"/>
              <a:t>Air Layer (SAL) Product </a:t>
            </a:r>
            <a:r>
              <a:rPr lang="en-US" dirty="0" smtClean="0"/>
              <a:t>[</a:t>
            </a:r>
            <a:r>
              <a:rPr lang="en-US" dirty="0"/>
              <a:t>HRD + CIMSS]</a:t>
            </a:r>
          </a:p>
          <a:p>
            <a:pPr lvl="1"/>
            <a:r>
              <a:rPr lang="en-US" dirty="0" smtClean="0"/>
              <a:t>Super </a:t>
            </a:r>
            <a:r>
              <a:rPr lang="en-US" dirty="0"/>
              <a:t>Rapid Scan Imagery </a:t>
            </a:r>
            <a:r>
              <a:rPr lang="en-US" dirty="0" smtClean="0"/>
              <a:t>[</a:t>
            </a:r>
            <a:r>
              <a:rPr lang="en-US" dirty="0"/>
              <a:t>CIRA + NHC + CIMSS]</a:t>
            </a:r>
          </a:p>
          <a:p>
            <a:pPr lvl="1"/>
            <a:r>
              <a:rPr lang="en-US" dirty="0" smtClean="0"/>
              <a:t>Rapid </a:t>
            </a:r>
            <a:r>
              <a:rPr lang="en-US" dirty="0"/>
              <a:t>Intensity Index (RII) </a:t>
            </a:r>
            <a:r>
              <a:rPr lang="en-US" dirty="0" smtClean="0"/>
              <a:t>[</a:t>
            </a:r>
            <a:r>
              <a:rPr lang="en-US" dirty="0"/>
              <a:t>CIRA/RAMMB]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62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/>
          <a:lstStyle/>
          <a:p>
            <a:r>
              <a:rPr lang="en-US" dirty="0" smtClean="0"/>
              <a:t>Product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513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Feedback was provided by NHC forecasters to Mike Brennan and Jack Beven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Mid-season proving ground meeting on 8-9 September was opportunity to provide feedback to proving ground product developers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HIE and GLM rapid intensity forecast product </a:t>
            </a:r>
            <a:r>
              <a:rPr lang="en-US" dirty="0" smtClean="0"/>
              <a:t>are quantitative and can be </a:t>
            </a:r>
            <a:r>
              <a:rPr lang="en-US" dirty="0"/>
              <a:t>evaluated statistically following the </a:t>
            </a:r>
            <a:r>
              <a:rPr lang="en-US" dirty="0" smtClean="0"/>
              <a:t>experiment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32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Hurricane Intensity Estimate (HIE)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HIE </a:t>
            </a:r>
            <a:r>
              <a:rPr lang="en-US" dirty="0"/>
              <a:t>was routinely consulted for storms east of about 50</a:t>
            </a:r>
            <a:r>
              <a:rPr lang="en-US" baseline="30000" dirty="0"/>
              <a:t>o</a:t>
            </a:r>
            <a:r>
              <a:rPr lang="en-US" dirty="0"/>
              <a:t>W, and </a:t>
            </a:r>
            <a:r>
              <a:rPr lang="en-US" dirty="0" smtClean="0"/>
              <a:t>compared </a:t>
            </a:r>
            <a:r>
              <a:rPr lang="en-US" dirty="0"/>
              <a:t>to </a:t>
            </a:r>
            <a:r>
              <a:rPr lang="en-US" dirty="0" smtClean="0"/>
              <a:t>Automated Dvorak Technique (ADT) and TAFB subjective </a:t>
            </a:r>
            <a:r>
              <a:rPr lang="en-US" dirty="0"/>
              <a:t>Dvorak </a:t>
            </a:r>
            <a:r>
              <a:rPr lang="en-US" dirty="0" smtClean="0"/>
              <a:t>estimates</a:t>
            </a:r>
            <a:endParaRPr lang="en-US" dirty="0"/>
          </a:p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HIE </a:t>
            </a:r>
            <a:r>
              <a:rPr lang="en-US" dirty="0"/>
              <a:t>and </a:t>
            </a:r>
            <a:r>
              <a:rPr lang="en-US" dirty="0" smtClean="0"/>
              <a:t>ADT </a:t>
            </a:r>
            <a:r>
              <a:rPr lang="en-US" dirty="0"/>
              <a:t>maximum wind estimates </a:t>
            </a:r>
            <a:r>
              <a:rPr lang="en-US" dirty="0" smtClean="0"/>
              <a:t>were generally </a:t>
            </a:r>
            <a:r>
              <a:rPr lang="en-US" dirty="0"/>
              <a:t>comparable, but </a:t>
            </a:r>
            <a:r>
              <a:rPr lang="en-US" dirty="0" smtClean="0"/>
              <a:t>HIE minimum </a:t>
            </a:r>
            <a:r>
              <a:rPr lang="en-US" dirty="0"/>
              <a:t>sea level pressures </a:t>
            </a:r>
            <a:r>
              <a:rPr lang="en-US" dirty="0" smtClean="0"/>
              <a:t>were unrealistically </a:t>
            </a:r>
            <a:r>
              <a:rPr lang="en-US" dirty="0"/>
              <a:t>low at </a:t>
            </a:r>
            <a:r>
              <a:rPr lang="en-US" dirty="0" smtClean="0"/>
              <a:t>times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CIMSS </a:t>
            </a:r>
            <a:r>
              <a:rPr lang="en-US" dirty="0"/>
              <a:t>recognized </a:t>
            </a:r>
            <a:r>
              <a:rPr lang="en-US" dirty="0" smtClean="0"/>
              <a:t>the problem </a:t>
            </a:r>
            <a:r>
              <a:rPr lang="en-US" dirty="0"/>
              <a:t>and a new version of the HIE </a:t>
            </a:r>
            <a:r>
              <a:rPr lang="en-US" smtClean="0"/>
              <a:t>was re-run </a:t>
            </a:r>
            <a:r>
              <a:rPr lang="en-US" dirty="0" smtClean="0"/>
              <a:t>for </a:t>
            </a:r>
            <a:r>
              <a:rPr lang="en-US" dirty="0"/>
              <a:t>the 2010 season 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Quantitative </a:t>
            </a:r>
            <a:r>
              <a:rPr lang="en-US" dirty="0"/>
              <a:t>comparison of </a:t>
            </a:r>
            <a:r>
              <a:rPr lang="en-US" dirty="0" smtClean="0"/>
              <a:t>HIE </a:t>
            </a:r>
            <a:r>
              <a:rPr lang="en-US" dirty="0"/>
              <a:t>with other intensity estimates </a:t>
            </a:r>
            <a:r>
              <a:rPr lang="en-US" dirty="0" smtClean="0"/>
              <a:t>is underway and should </a:t>
            </a:r>
            <a:r>
              <a:rPr lang="en-US" dirty="0"/>
              <a:t>be completed before the 2011 Hurricane </a:t>
            </a:r>
            <a:r>
              <a:rPr lang="en-US" dirty="0" smtClean="0"/>
              <a:t>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38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/>
              <a:t>Hurricane Intensity Estimate (HIE)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1" y="5890369"/>
            <a:ext cx="7086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Comparison of </a:t>
            </a:r>
            <a:r>
              <a:rPr lang="en-US" dirty="0" smtClean="0">
                <a:solidFill>
                  <a:schemeClr val="bg1"/>
                </a:solidFill>
              </a:rPr>
              <a:t>HIE </a:t>
            </a:r>
            <a:r>
              <a:rPr lang="en-US" dirty="0">
                <a:solidFill>
                  <a:schemeClr val="bg1"/>
                </a:solidFill>
              </a:rPr>
              <a:t>minimum sea-level pressure estimates from two versions of the HIE product, </a:t>
            </a:r>
            <a:r>
              <a:rPr lang="en-US" dirty="0" smtClean="0">
                <a:solidFill>
                  <a:schemeClr val="bg1"/>
                </a:solidFill>
              </a:rPr>
              <a:t>NHC </a:t>
            </a:r>
            <a:r>
              <a:rPr lang="en-US" dirty="0">
                <a:solidFill>
                  <a:schemeClr val="bg1"/>
                </a:solidFill>
              </a:rPr>
              <a:t>best track, and two operational ADT </a:t>
            </a:r>
            <a:r>
              <a:rPr lang="en-US" dirty="0" smtClean="0">
                <a:solidFill>
                  <a:schemeClr val="bg1"/>
                </a:solidFill>
              </a:rPr>
              <a:t>versions for </a:t>
            </a:r>
            <a:r>
              <a:rPr lang="en-US" dirty="0">
                <a:solidFill>
                  <a:schemeClr val="bg1"/>
                </a:solidFill>
              </a:rPr>
              <a:t>Hurricane </a:t>
            </a:r>
            <a:r>
              <a:rPr lang="en-US" dirty="0" smtClean="0">
                <a:solidFill>
                  <a:schemeClr val="bg1"/>
                </a:solidFill>
              </a:rPr>
              <a:t>Igor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128" y="739658"/>
            <a:ext cx="7086600" cy="515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54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1017</Words>
  <Application>Microsoft Office PowerPoint</Application>
  <PresentationFormat>On-screen Show (4:3)</PresentationFormat>
  <Paragraphs>163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2010 GOES-R Proving Ground at the National Hurricane Center</vt:lpstr>
      <vt:lpstr>Overview of GOES-R</vt:lpstr>
      <vt:lpstr>GOES-R Preparation Activities</vt:lpstr>
      <vt:lpstr>Slide 4</vt:lpstr>
      <vt:lpstr>Schedule for 2010 NHC GOES-R Proving Ground</vt:lpstr>
      <vt:lpstr>GOES-R Products Evaluated </vt:lpstr>
      <vt:lpstr>Product Feedback</vt:lpstr>
      <vt:lpstr>Hurricane Intensity Estimate (HIE)</vt:lpstr>
      <vt:lpstr>Hurricane Intensity Estimate (HIE)</vt:lpstr>
      <vt:lpstr>Super Rapid Scan Operations (SRSO)</vt:lpstr>
      <vt:lpstr>N-AWIPS Display of SRSO Imagery</vt:lpstr>
      <vt:lpstr>GOES-15 SRSO Hurricane Earl 3 September 2010</vt:lpstr>
      <vt:lpstr>RGB Airmass Product</vt:lpstr>
      <vt:lpstr>RGB Dust Product</vt:lpstr>
      <vt:lpstr>Saharan Air Layer Product</vt:lpstr>
      <vt:lpstr>Lightning-based Rapid Intensity Index (RII) </vt:lpstr>
      <vt:lpstr>Verification of Lightning-Based RII</vt:lpstr>
      <vt:lpstr>RII Verification Metrics</vt:lpstr>
      <vt:lpstr>RII Improvements with  Lightning Input</vt:lpstr>
      <vt:lpstr>Preliminary Plans for  2011 NHC Proving Ground</vt:lpstr>
      <vt:lpstr>Conclusions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DeMaria, Mark</dc:creator>
  <cp:lastModifiedBy>Administrator</cp:lastModifiedBy>
  <cp:revision>42</cp:revision>
  <dcterms:created xsi:type="dcterms:W3CDTF">2011-02-15T17:34:30Z</dcterms:created>
  <dcterms:modified xsi:type="dcterms:W3CDTF">2011-02-28T15:54:48Z</dcterms:modified>
</cp:coreProperties>
</file>