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60" r:id="rId4"/>
    <p:sldId id="262" r:id="rId5"/>
    <p:sldId id="270" r:id="rId6"/>
    <p:sldId id="271" r:id="rId7"/>
    <p:sldId id="272" r:id="rId8"/>
    <p:sldId id="258" r:id="rId9"/>
    <p:sldId id="274" r:id="rId10"/>
    <p:sldId id="273" r:id="rId11"/>
    <p:sldId id="263" r:id="rId12"/>
    <p:sldId id="264" r:id="rId13"/>
    <p:sldId id="268" r:id="rId14"/>
    <p:sldId id="275" r:id="rId15"/>
    <p:sldId id="276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50" autoAdjust="0"/>
  </p:normalViewPr>
  <p:slideViewPr>
    <p:cSldViewPr snapToGrid="0" snapToObjects="1">
      <p:cViewPr varScale="1">
        <p:scale>
          <a:sx n="114" d="100"/>
          <a:sy n="114" d="100"/>
        </p:scale>
        <p:origin x="-2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99FA-A967-A24F-9D70-153D78FDE9C5}" type="datetimeFigureOut">
              <a:rPr lang="en-US" smtClean="0"/>
              <a:t>2/25/11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132D3-C91D-9C4E-A48D-82366F76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6FB1E-FA8C-48A4-9A93-2A7E23799068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Note:  100 sec ~ 10 km P-3 travel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2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10596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4838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28838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Management Council Meeting  NASA MSFC, July 13, 2010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Genesis and Rapid Intensification Processes (GRIP) Hurricane Field Experiment  Overview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28838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F7CC6AA-E11D-F747-B514-918F708E04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7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28838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Management Council Meeting  NASA MSFC, July 13, 2010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3124200" y="6356350"/>
            <a:ext cx="2890838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Genesis and Rapid Intensification Processes (GRIP) Hurricane Field Experiment  Overview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28838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903766-BB00-DB44-8B0D-74FD53865F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42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951663" y="6653213"/>
            <a:ext cx="2005012" cy="204787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613525"/>
            <a:ext cx="3048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4CC9687-560E-C146-9C3E-297A8F671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8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2E8C-3DDC-D149-9F57-52662EFB6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3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4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1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6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0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" charset="0"/>
                <a:ea typeface="+mn-ea"/>
                <a:cs typeface="+mn-cs"/>
              </a:defRPr>
            </a:lvl1pPr>
          </a:lstStyle>
          <a:p>
            <a:fld id="{C96E0431-231A-C542-99FD-D51382252BD8}" type="datetimeFigureOut">
              <a:rPr lang="en-US" smtClean="0"/>
              <a:t>2/25/11</a:t>
            </a:fld>
            <a:endParaRPr lang="en-US"/>
          </a:p>
        </p:txBody>
      </p:sp>
      <p:sp>
        <p:nvSpPr>
          <p:cNvPr id="170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0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" charset="0"/>
              </a:defRPr>
            </a:lvl1pPr>
          </a:lstStyle>
          <a:p>
            <a:fld id="{F457BD18-FAFF-D844-AFD0-1F39662F15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  <a:ea typeface="ＭＳ Ｐゴシック" pitchFamily="-65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pitchFamily="-65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-65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65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-65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4"/>
          <a:stretch>
            <a:fillRect/>
          </a:stretch>
        </p:blipFill>
        <p:spPr bwMode="auto">
          <a:xfrm>
            <a:off x="0" y="0"/>
            <a:ext cx="9144000" cy="6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1750" y="0"/>
            <a:ext cx="1350963" cy="1254125"/>
          </a:xfrm>
          <a:prstGeom prst="ellipse">
            <a:avLst/>
          </a:prstGeom>
          <a:gradFill rotWithShape="0">
            <a:gsLst>
              <a:gs pos="0">
                <a:srgbClr val="B6CEE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6850"/>
            <a:ext cx="1014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13319" name="Title Placeholder 6"/>
          <p:cNvSpPr>
            <a:spLocks noGrp="1"/>
          </p:cNvSpPr>
          <p:nvPr>
            <p:ph type="title"/>
          </p:nvPr>
        </p:nvSpPr>
        <p:spPr bwMode="auto">
          <a:xfrm>
            <a:off x="1385888" y="-49213"/>
            <a:ext cx="6424612" cy="9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320" name="Picture 7" descr="Small GRIP logo 57x28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217488"/>
            <a:ext cx="11318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ransition xmlns:p14="http://schemas.microsoft.com/office/powerpoint/2010/main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/>
          <a:ea typeface="ＭＳ Ｐゴシック" pitchFamily="-65" charset="-128"/>
          <a:cs typeface="Calibri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282575" indent="-282575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1" fontAlgn="base" hangingPunct="1">
        <a:spcBef>
          <a:spcPct val="30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7575" indent="-166688" algn="l" rtl="0" eaLnBrk="1" fontAlgn="base" hangingPunct="1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255713" indent="-223838" algn="l" rtl="0" eaLnBrk="1" fontAlgn="base" hangingPunct="1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593850" indent="-223838" algn="l" rtl="0" eaLnBrk="1" fontAlgn="base" hangingPunct="1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1050" indent="-223838" algn="l" rtl="0" eaLnBrk="1" fontAlgn="base" hangingPunct="1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eaLnBrk="1" fontAlgn="base" hangingPunct="1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eaLnBrk="1" fontAlgn="base" hangingPunct="1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eaLnBrk="1" fontAlgn="base" hangingPunct="1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Development and validation of a capability for wide-swath storm observations of ocean surface wind speed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1018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Timothy L. Miller</a:t>
            </a:r>
            <a:r>
              <a:rPr lang="en-US" baseline="30000" dirty="0"/>
              <a:t>1</a:t>
            </a:r>
            <a:r>
              <a:rPr lang="en-US" dirty="0"/>
              <a:t> (</a:t>
            </a:r>
            <a:r>
              <a:rPr lang="en-US" dirty="0" err="1"/>
              <a:t>tim.miller@nasa.gov</a:t>
            </a:r>
            <a:r>
              <a:rPr lang="en-US" dirty="0"/>
              <a:t>), M. W. James</a:t>
            </a:r>
            <a:r>
              <a:rPr lang="en-US" baseline="30000" dirty="0"/>
              <a:t>1</a:t>
            </a:r>
            <a:r>
              <a:rPr lang="en-US" dirty="0"/>
              <a:t>, W. L. Jones</a:t>
            </a:r>
            <a:r>
              <a:rPr lang="en-US" baseline="30000" dirty="0"/>
              <a:t>2</a:t>
            </a:r>
            <a:r>
              <a:rPr lang="en-US" dirty="0"/>
              <a:t>, C. S. Ruf</a:t>
            </a:r>
            <a:r>
              <a:rPr lang="en-US" baseline="30000" dirty="0"/>
              <a:t>3</a:t>
            </a:r>
            <a:r>
              <a:rPr lang="en-US" dirty="0"/>
              <a:t>, E. W. Uhlhorn</a:t>
            </a:r>
            <a:r>
              <a:rPr lang="en-US" baseline="30000" dirty="0"/>
              <a:t>4</a:t>
            </a:r>
            <a:r>
              <a:rPr lang="en-US" dirty="0"/>
              <a:t>, C. D. Buckley</a:t>
            </a:r>
            <a:r>
              <a:rPr lang="en-US" baseline="30000" dirty="0"/>
              <a:t>5</a:t>
            </a:r>
            <a:r>
              <a:rPr lang="en-US" dirty="0"/>
              <a:t>, S. Biswas</a:t>
            </a:r>
            <a:r>
              <a:rPr lang="en-US" baseline="30000" dirty="0"/>
              <a:t>2</a:t>
            </a:r>
            <a:r>
              <a:rPr lang="en-US" dirty="0"/>
              <a:t>, G. Shah</a:t>
            </a:r>
            <a:r>
              <a:rPr lang="en-US" baseline="30000" dirty="0"/>
              <a:t>2</a:t>
            </a:r>
            <a:r>
              <a:rPr lang="en-US" dirty="0"/>
              <a:t>, and R. E. Hood</a:t>
            </a:r>
            <a:r>
              <a:rPr lang="en-US" baseline="30000" dirty="0"/>
              <a:t>6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aseline="30000" dirty="0"/>
              <a:t>1</a:t>
            </a:r>
            <a:r>
              <a:rPr lang="en-US" dirty="0"/>
              <a:t>NASA Marshall Space Flight Center, Huntsville, AL</a:t>
            </a:r>
          </a:p>
          <a:p>
            <a:r>
              <a:rPr lang="en-US" baseline="30000" dirty="0"/>
              <a:t>2</a:t>
            </a:r>
            <a:r>
              <a:rPr lang="en-US" dirty="0"/>
              <a:t>University of Central Florida</a:t>
            </a:r>
          </a:p>
          <a:p>
            <a:r>
              <a:rPr lang="en-US" baseline="30000" dirty="0"/>
              <a:t>3</a:t>
            </a:r>
            <a:r>
              <a:rPr lang="en-US" dirty="0"/>
              <a:t>University of Michigan</a:t>
            </a:r>
          </a:p>
          <a:p>
            <a:r>
              <a:rPr lang="en-US" baseline="30000" dirty="0"/>
              <a:t>4</a:t>
            </a:r>
            <a:r>
              <a:rPr lang="en-US" dirty="0"/>
              <a:t>NOAA/AOML/HRD</a:t>
            </a:r>
          </a:p>
          <a:p>
            <a:r>
              <a:rPr lang="en-US" baseline="30000" dirty="0"/>
              <a:t>5</a:t>
            </a:r>
            <a:r>
              <a:rPr lang="en-US" dirty="0"/>
              <a:t>Universities Space Research Association</a:t>
            </a:r>
          </a:p>
          <a:p>
            <a:r>
              <a:rPr lang="en-US" baseline="30000" dirty="0"/>
              <a:t>6</a:t>
            </a:r>
            <a:r>
              <a:rPr lang="en-US" dirty="0"/>
              <a:t>NOAA/UAS Program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8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b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t="4669" r="21463" b="5998"/>
          <a:stretch/>
        </p:blipFill>
        <p:spPr>
          <a:xfrm>
            <a:off x="3670426" y="1632360"/>
            <a:ext cx="1266087" cy="4241390"/>
          </a:xfrm>
          <a:prstGeom prst="rect">
            <a:avLst/>
          </a:prstGeom>
        </p:spPr>
      </p:pic>
      <p:pic>
        <p:nvPicPr>
          <p:cNvPr id="2" name="Picture 1" descr="tb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4749" r="21773" b="5478"/>
          <a:stretch/>
        </p:blipFill>
        <p:spPr>
          <a:xfrm>
            <a:off x="440530" y="1645920"/>
            <a:ext cx="1414569" cy="4243706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>
          <a:xfrm>
            <a:off x="1385888" y="153988"/>
            <a:ext cx="6424612" cy="930275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</a:rPr>
              <a:t>HIRAD TB Images at 4.0, 5.0 and 6.6 GHz</a:t>
            </a:r>
            <a:br>
              <a:rPr lang="en-US" sz="2400">
                <a:latin typeface="Arial" charset="0"/>
                <a:ea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</a:rPr>
              <a:t>along Northbound Earl Overpass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25488" y="5873750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4.0 GHz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220913" y="5873750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5.0 GHz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73488" y="5889625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6.6 GHz</a:t>
            </a:r>
          </a:p>
        </p:txBody>
      </p:sp>
      <p:pic>
        <p:nvPicPr>
          <p:cNvPr id="35850" name="Content Placeholder 7" descr="storm_centric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743200"/>
            <a:ext cx="2819400" cy="2114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477000" y="2971800"/>
            <a:ext cx="609600" cy="1676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4800600" y="4648200"/>
            <a:ext cx="1676400" cy="1066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4876800" y="1752600"/>
            <a:ext cx="1600200" cy="1219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5789" name="Picture 7" descr="ucf_logo_se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6324600"/>
            <a:ext cx="1016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UCF</a:t>
            </a:r>
          </a:p>
        </p:txBody>
      </p:sp>
      <p:pic>
        <p:nvPicPr>
          <p:cNvPr id="75791" name="Picture 16" descr="The Michigan Differ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6987" r="50000" b="20961"/>
          <a:stretch>
            <a:fillRect/>
          </a:stretch>
        </p:blipFill>
        <p:spPr bwMode="auto">
          <a:xfrm>
            <a:off x="8305800" y="6234113"/>
            <a:ext cx="685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b5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t="4667" r="22425" b="6000"/>
          <a:stretch/>
        </p:blipFill>
        <p:spPr>
          <a:xfrm>
            <a:off x="2133550" y="1645920"/>
            <a:ext cx="1262039" cy="4227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2865" y="1150642"/>
            <a:ext cx="185245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89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8"/>
          <p:cNvSpPr>
            <a:spLocks noGrp="1"/>
          </p:cNvSpPr>
          <p:nvPr>
            <p:ph type="title"/>
          </p:nvPr>
        </p:nvSpPr>
        <p:spPr>
          <a:xfrm>
            <a:off x="466725" y="98425"/>
            <a:ext cx="8229600" cy="904875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</a:rPr>
              <a:t>SFMR passes over HIRAD swath</a:t>
            </a:r>
            <a:r>
              <a:rPr lang="en-US">
                <a:latin typeface="Arial" charset="0"/>
                <a:ea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 sz="2000">
                <a:latin typeface="Arial" charset="0"/>
                <a:ea typeface="ＭＳ Ｐゴシック" charset="0"/>
              </a:rPr>
              <a:t>Storm-centric coordinate system</a:t>
            </a:r>
          </a:p>
        </p:txBody>
      </p:sp>
      <p:pic>
        <p:nvPicPr>
          <p:cNvPr id="77826" name="Content Placeholder 7" descr="sfmr_hirad_storm_centric.pn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20775"/>
            <a:ext cx="71247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27" name="Group 8"/>
          <p:cNvGrpSpPr>
            <a:grpSpLocks/>
          </p:cNvGrpSpPr>
          <p:nvPr/>
        </p:nvGrpSpPr>
        <p:grpSpPr bwMode="auto">
          <a:xfrm>
            <a:off x="4265613" y="3505200"/>
            <a:ext cx="2439987" cy="2062163"/>
            <a:chOff x="4265612" y="3505200"/>
            <a:chExt cx="2439988" cy="2061865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>
              <a:off x="6175375" y="3505200"/>
              <a:ext cx="530225" cy="1588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4087044" y="5283737"/>
              <a:ext cx="358723" cy="1587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39" name="TextBox 19"/>
            <p:cNvSpPr txBox="1">
              <a:spLocks noChangeArrowheads="1"/>
            </p:cNvSpPr>
            <p:nvPr/>
          </p:nvSpPr>
          <p:spPr bwMode="auto">
            <a:xfrm>
              <a:off x="4267200" y="5105400"/>
              <a:ext cx="11048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latin typeface="Calibri" charset="0"/>
                </a:rPr>
                <a:t>SFMR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4114800" y="2286000"/>
            <a:ext cx="381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38600" y="3962400"/>
            <a:ext cx="381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43200" y="3429000"/>
            <a:ext cx="1447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3352800"/>
            <a:ext cx="1447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7832" name="Picture 7" descr="ucf_logo_se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6324600"/>
            <a:ext cx="9906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UCF</a:t>
            </a:r>
          </a:p>
        </p:txBody>
      </p:sp>
      <p:pic>
        <p:nvPicPr>
          <p:cNvPr id="77834" name="Picture 28" descr="The Michigan Differ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6987" r="50000" b="20961"/>
          <a:stretch>
            <a:fillRect/>
          </a:stretch>
        </p:blipFill>
        <p:spPr bwMode="auto">
          <a:xfrm>
            <a:off x="8305800" y="6234113"/>
            <a:ext cx="685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5" name="TextBox 19"/>
          <p:cNvSpPr txBox="1">
            <a:spLocks noChangeArrowheads="1"/>
          </p:cNvSpPr>
          <p:nvPr/>
        </p:nvSpPr>
        <p:spPr bwMode="auto">
          <a:xfrm>
            <a:off x="5981700" y="2971800"/>
            <a:ext cx="113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Calibri" charset="0"/>
              </a:rPr>
              <a:t>SFMR</a:t>
            </a:r>
          </a:p>
        </p:txBody>
      </p:sp>
      <p:sp>
        <p:nvSpPr>
          <p:cNvPr id="77836" name="TextBox 1"/>
          <p:cNvSpPr txBox="1">
            <a:spLocks noChangeArrowheads="1"/>
          </p:cNvSpPr>
          <p:nvPr/>
        </p:nvSpPr>
        <p:spPr bwMode="auto">
          <a:xfrm>
            <a:off x="1562100" y="6149975"/>
            <a:ext cx="642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HIRAD and SFMR should match at HIRAD’s nadir point</a:t>
            </a:r>
          </a:p>
        </p:txBody>
      </p:sp>
    </p:spTree>
    <p:extLst>
      <p:ext uri="{BB962C8B-B14F-4D97-AF65-F5344CB8AC3E}">
        <p14:creationId xmlns:p14="http://schemas.microsoft.com/office/powerpoint/2010/main" val="750413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7" descr="west_leg_comparison_4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074" y="1068178"/>
            <a:ext cx="6146711" cy="359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6123270" y="3189288"/>
            <a:ext cx="3810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23270" y="3649663"/>
            <a:ext cx="381000" cy="0"/>
          </a:xfrm>
          <a:prstGeom prst="line">
            <a:avLst/>
          </a:prstGeom>
          <a:ln w="53975">
            <a:solidFill>
              <a:srgbClr val="20F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6" name="TextBox 37"/>
          <p:cNvSpPr txBox="1">
            <a:spLocks noChangeArrowheads="1"/>
          </p:cNvSpPr>
          <p:nvPr/>
        </p:nvSpPr>
        <p:spPr bwMode="auto">
          <a:xfrm>
            <a:off x="6746420" y="1149016"/>
            <a:ext cx="1909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HIRAD Tb@ 4GHz</a:t>
            </a:r>
          </a:p>
        </p:txBody>
      </p:sp>
      <p:sp>
        <p:nvSpPr>
          <p:cNvPr id="79877" name="TextBox 42"/>
          <p:cNvSpPr txBox="1">
            <a:spLocks noChangeArrowheads="1"/>
          </p:cNvSpPr>
          <p:nvPr/>
        </p:nvSpPr>
        <p:spPr bwMode="auto">
          <a:xfrm>
            <a:off x="6737670" y="1446853"/>
            <a:ext cx="1993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HIRAD Tb@ 5GHz</a:t>
            </a:r>
          </a:p>
        </p:txBody>
      </p:sp>
      <p:sp>
        <p:nvSpPr>
          <p:cNvPr id="79878" name="TextBox 45"/>
          <p:cNvSpPr txBox="1">
            <a:spLocks noChangeArrowheads="1"/>
          </p:cNvSpPr>
          <p:nvPr/>
        </p:nvSpPr>
        <p:spPr bwMode="auto">
          <a:xfrm>
            <a:off x="6746420" y="1738313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Model Tb@ 4GHz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136820" y="1893888"/>
            <a:ext cx="2286000" cy="454025"/>
            <a:chOff x="6629400" y="1066800"/>
            <a:chExt cx="2286000" cy="454025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629400" y="1371600"/>
              <a:ext cx="381000" cy="0"/>
            </a:xfrm>
            <a:prstGeom prst="line">
              <a:avLst/>
            </a:prstGeom>
            <a:ln w="22225">
              <a:solidFill>
                <a:srgbClr val="1D0E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897" name="TextBox 48"/>
            <p:cNvSpPr txBox="1">
              <a:spLocks noChangeArrowheads="1"/>
            </p:cNvSpPr>
            <p:nvPr/>
          </p:nvSpPr>
          <p:spPr bwMode="auto">
            <a:xfrm>
              <a:off x="7239000" y="1216025"/>
              <a:ext cx="1676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Model Tb@ 5GHz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629400" y="1066800"/>
              <a:ext cx="3810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80" name="TextBox 49"/>
          <p:cNvSpPr txBox="1">
            <a:spLocks noChangeArrowheads="1"/>
          </p:cNvSpPr>
          <p:nvPr/>
        </p:nvSpPr>
        <p:spPr bwMode="auto">
          <a:xfrm>
            <a:off x="6748670" y="3033713"/>
            <a:ext cx="215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SFMR Wind +50 (m/s)</a:t>
            </a:r>
          </a:p>
        </p:txBody>
      </p:sp>
      <p:sp>
        <p:nvSpPr>
          <p:cNvPr id="79881" name="TextBox 50"/>
          <p:cNvSpPr txBox="1">
            <a:spLocks noChangeArrowheads="1"/>
          </p:cNvSpPr>
          <p:nvPr/>
        </p:nvSpPr>
        <p:spPr bwMode="auto">
          <a:xfrm>
            <a:off x="6756060" y="3494088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SFMR Rain +50 (mm/</a:t>
            </a:r>
            <a:r>
              <a:rPr lang="en-US" sz="1400" dirty="0" err="1"/>
              <a:t>hr</a:t>
            </a:r>
            <a:r>
              <a:rPr lang="en-US" sz="1400" dirty="0"/>
              <a:t>)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136820" y="1604016"/>
            <a:ext cx="381000" cy="0"/>
          </a:xfrm>
          <a:prstGeom prst="line">
            <a:avLst/>
          </a:prstGeom>
          <a:ln w="53975">
            <a:solidFill>
              <a:srgbClr val="060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3" name="Title 8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1810B0"/>
                </a:solidFill>
                <a:latin typeface="Arial" charset="0"/>
                <a:ea typeface="ＭＳ Ｐゴシック" charset="0"/>
              </a:rPr>
              <a:t>HIRAD/SFMR West Leg Overpass</a:t>
            </a:r>
          </a:p>
        </p:txBody>
      </p:sp>
      <p:pic>
        <p:nvPicPr>
          <p:cNvPr id="79884" name="Content Placeholder 7" descr="sfmr_hirad_storm_centri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4829175"/>
            <a:ext cx="2705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2262188" y="4267200"/>
            <a:ext cx="3529012" cy="153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850900" y="4787900"/>
            <a:ext cx="1450976" cy="561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7" name="TextBox 17"/>
          <p:cNvSpPr txBox="1">
            <a:spLocks noChangeArrowheads="1"/>
          </p:cNvSpPr>
          <p:nvPr/>
        </p:nvSpPr>
        <p:spPr bwMode="auto">
          <a:xfrm>
            <a:off x="518490" y="4412191"/>
            <a:ext cx="102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1810B0"/>
                </a:solidFill>
                <a:latin typeface="Calibri" charset="0"/>
              </a:rPr>
              <a:t>stop</a:t>
            </a:r>
          </a:p>
        </p:txBody>
      </p:sp>
      <p:sp>
        <p:nvSpPr>
          <p:cNvPr id="79888" name="TextBox 16"/>
          <p:cNvSpPr txBox="1">
            <a:spLocks noChangeArrowheads="1"/>
          </p:cNvSpPr>
          <p:nvPr/>
        </p:nvSpPr>
        <p:spPr bwMode="auto">
          <a:xfrm>
            <a:off x="5381150" y="4421103"/>
            <a:ext cx="923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1810B0"/>
                </a:solidFill>
                <a:latin typeface="Calibri" charset="0"/>
              </a:rPr>
              <a:t>start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6781800" y="4572000"/>
            <a:ext cx="7112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90" name="TextBox 19"/>
          <p:cNvSpPr txBox="1">
            <a:spLocks noChangeArrowheads="1"/>
          </p:cNvSpPr>
          <p:nvPr/>
        </p:nvSpPr>
        <p:spPr bwMode="auto">
          <a:xfrm>
            <a:off x="7162800" y="4064000"/>
            <a:ext cx="1425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SFMR Flt Dir</a:t>
            </a:r>
          </a:p>
        </p:txBody>
      </p:sp>
      <p:pic>
        <p:nvPicPr>
          <p:cNvPr id="79891" name="Picture 7" descr="ucf_logo_se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315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6324600"/>
            <a:ext cx="8763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UCF</a:t>
            </a:r>
          </a:p>
        </p:txBody>
      </p:sp>
      <p:cxnSp>
        <p:nvCxnSpPr>
          <p:cNvPr id="79893" name="Straight Connector 38"/>
          <p:cNvCxnSpPr>
            <a:cxnSpLocks noChangeShapeType="1"/>
          </p:cNvCxnSpPr>
          <p:nvPr/>
        </p:nvCxnSpPr>
        <p:spPr bwMode="auto">
          <a:xfrm>
            <a:off x="6149520" y="1345866"/>
            <a:ext cx="381000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9894" name="Picture 33" descr="The Michigan Differ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6987" r="50000" b="20961"/>
          <a:stretch>
            <a:fillRect/>
          </a:stretch>
        </p:blipFill>
        <p:spPr bwMode="auto">
          <a:xfrm>
            <a:off x="8305800" y="6234113"/>
            <a:ext cx="685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953000" y="5410200"/>
            <a:ext cx="2682875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400"/>
              <a:t>“</a:t>
            </a:r>
            <a:r>
              <a:rPr lang="en-US" sz="1400"/>
              <a:t>Model</a:t>
            </a:r>
            <a:r>
              <a:rPr lang="ja-JP" altLang="en-US" sz="1400"/>
              <a:t>”</a:t>
            </a:r>
            <a:r>
              <a:rPr lang="en-US" sz="1400"/>
              <a:t> data are Tb</a:t>
            </a:r>
            <a:r>
              <a:rPr lang="ja-JP" altLang="en-US" sz="1400"/>
              <a:t>’</a:t>
            </a:r>
            <a:r>
              <a:rPr lang="en-US" sz="1400"/>
              <a:t>s computed from SFMR wind &amp; rain fields</a:t>
            </a:r>
          </a:p>
        </p:txBody>
      </p:sp>
    </p:spTree>
    <p:extLst>
      <p:ext uri="{BB962C8B-B14F-4D97-AF65-F5344CB8AC3E}">
        <p14:creationId xmlns:p14="http://schemas.microsoft.com/office/powerpoint/2010/main" val="23654663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Karl Best Track</a:t>
            </a:r>
          </a:p>
        </p:txBody>
      </p:sp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11300"/>
            <a:ext cx="70485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5829300" y="4152900"/>
            <a:ext cx="254000" cy="139700"/>
          </a:xfrm>
          <a:prstGeom prst="triangle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259138" y="3024188"/>
            <a:ext cx="254000" cy="139700"/>
          </a:xfrm>
          <a:prstGeom prst="triangl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578100" y="2954338"/>
            <a:ext cx="254000" cy="139700"/>
          </a:xfrm>
          <a:prstGeom prst="triangle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8266" y="2181945"/>
            <a:ext cx="1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HIRAD flights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452174" y="2642200"/>
            <a:ext cx="196050" cy="381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7" idx="5"/>
          </p:cNvCxnSpPr>
          <p:nvPr/>
        </p:nvCxnSpPr>
        <p:spPr bwMode="auto">
          <a:xfrm flipH="1">
            <a:off x="2768600" y="2551277"/>
            <a:ext cx="490538" cy="472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406850" y="2642200"/>
            <a:ext cx="1488924" cy="15022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0586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385888" y="-23644"/>
            <a:ext cx="6424612" cy="930276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Hurricane Karl Max Wind Speeds</a:t>
            </a:r>
          </a:p>
        </p:txBody>
      </p:sp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17638"/>
            <a:ext cx="7366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934200" y="4641850"/>
            <a:ext cx="12700" cy="2921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366000" y="4641850"/>
            <a:ext cx="12700" cy="2921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29300" y="3657600"/>
            <a:ext cx="0" cy="3302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5076825" y="3287713"/>
            <a:ext cx="132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HIRAD flight</a:t>
            </a:r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6327775" y="4927600"/>
            <a:ext cx="1414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HIRAD flights</a:t>
            </a:r>
          </a:p>
        </p:txBody>
      </p:sp>
    </p:spTree>
    <p:extLst>
      <p:ext uri="{BB962C8B-B14F-4D97-AF65-F5344CB8AC3E}">
        <p14:creationId xmlns:p14="http://schemas.microsoft.com/office/powerpoint/2010/main" val="301044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Summary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81922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460500"/>
            <a:ext cx="7975600" cy="48055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WB-57, with HIRAD aboard, flew once over Earl, 3 times over Karl during GRIP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Preliminary data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analysis of the Earl case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indicates excellent performance and comparison with SFMR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Currently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developing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data processing methodology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 eliminate radio frequency interference (RFI) and to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maintain calibration in all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channels and sub-bands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4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Targeting release of Tb and wind/rain data in 2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months</a:t>
            </a:r>
          </a:p>
          <a:p>
            <a:pPr>
              <a:lnSpc>
                <a:spcPts val="2400"/>
              </a:lnSpc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We hope in the future to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develop HIRAD II, a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fully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polarimetric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system that will detect wind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direction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4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This technology has potential for space flight as a complement to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scatterometers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lidars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and higher-frequency radiometers</a:t>
            </a:r>
          </a:p>
        </p:txBody>
      </p:sp>
    </p:spTree>
    <p:extLst>
      <p:ext uri="{BB962C8B-B14F-4D97-AF65-F5344CB8AC3E}">
        <p14:creationId xmlns:p14="http://schemas.microsoft.com/office/powerpoint/2010/main" val="2903578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8" y="141287"/>
            <a:ext cx="6424612" cy="930276"/>
          </a:xfrm>
        </p:spPr>
        <p:txBody>
          <a:bodyPr/>
          <a:lstStyle/>
          <a:p>
            <a:r>
              <a:rPr lang="en-US" sz="3200" dirty="0" smtClean="0"/>
              <a:t>Hurricane Imaging Radiometer (HIRAD)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42" y="1447800"/>
            <a:ext cx="435335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58900"/>
            <a:ext cx="40771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36588" indent="-239713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800" dirty="0"/>
              <a:t>Passive microwave (C-band</a:t>
            </a:r>
            <a:r>
              <a:rPr lang="en-US" sz="1800" dirty="0" smtClean="0"/>
              <a:t>, </a:t>
            </a:r>
            <a:r>
              <a:rPr lang="en-US" sz="1800" dirty="0"/>
              <a:t>4 – </a:t>
            </a:r>
            <a:r>
              <a:rPr lang="en-US" sz="1800" dirty="0" smtClean="0"/>
              <a:t>6.6 </a:t>
            </a:r>
            <a:r>
              <a:rPr lang="en-US" sz="1800" dirty="0"/>
              <a:t>GHz) radiometer to infer wind speed over ocean surface</a:t>
            </a:r>
          </a:p>
          <a:p>
            <a:pPr algn="l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800" dirty="0"/>
              <a:t>HIRAD</a:t>
            </a:r>
            <a:r>
              <a:rPr lang="ja-JP" altLang="en-US" sz="1800" dirty="0"/>
              <a:t>’</a:t>
            </a:r>
            <a:r>
              <a:rPr lang="en-US" altLang="ja-JP" sz="1800" dirty="0"/>
              <a:t>s </a:t>
            </a:r>
            <a:r>
              <a:rPr lang="en-US" altLang="ja-JP" sz="1800" dirty="0" smtClean="0"/>
              <a:t>unique contribution</a:t>
            </a:r>
            <a:r>
              <a:rPr lang="en-US" altLang="ja-JP" sz="1800" dirty="0"/>
              <a:t>:  </a:t>
            </a:r>
            <a:r>
              <a:rPr lang="en-US" altLang="ja-JP" sz="1800" dirty="0" smtClean="0"/>
              <a:t>Swath measurement </a:t>
            </a:r>
            <a:r>
              <a:rPr lang="en-US" altLang="ja-JP" sz="1800" dirty="0"/>
              <a:t>of rain rate and hurricane-strength winds, even through heavy rain</a:t>
            </a:r>
          </a:p>
          <a:p>
            <a:pPr lvl="1" algn="l" eaLnBrk="1" hangingPunct="1">
              <a:lnSpc>
                <a:spcPct val="80000"/>
              </a:lnSpc>
              <a:spcBef>
                <a:spcPct val="30000"/>
              </a:spcBef>
              <a:buFont typeface="Times" charset="0"/>
              <a:buChar char="–"/>
            </a:pPr>
            <a:r>
              <a:rPr lang="en-US" sz="1600" dirty="0"/>
              <a:t>Wind speed ~10 – 85 m/s</a:t>
            </a:r>
          </a:p>
          <a:p>
            <a:pPr lvl="1" algn="l" eaLnBrk="1" hangingPunct="1">
              <a:lnSpc>
                <a:spcPct val="80000"/>
              </a:lnSpc>
              <a:spcBef>
                <a:spcPct val="30000"/>
              </a:spcBef>
              <a:buFont typeface="Times" charset="0"/>
              <a:buChar char="–"/>
            </a:pPr>
            <a:r>
              <a:rPr lang="en-US" sz="1600" dirty="0"/>
              <a:t>Rain rate ~ 5 – 100 mm/</a:t>
            </a:r>
            <a:r>
              <a:rPr lang="en-US" sz="1600" dirty="0" err="1"/>
              <a:t>hr</a:t>
            </a:r>
            <a:endParaRPr lang="en-US" sz="1600" dirty="0"/>
          </a:p>
          <a:p>
            <a:pPr algn="l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800" dirty="0"/>
              <a:t>Operations:  </a:t>
            </a:r>
            <a:r>
              <a:rPr lang="en-US" sz="1800" dirty="0" smtClean="0"/>
              <a:t>Improved</a:t>
            </a:r>
            <a:r>
              <a:rPr lang="en-US" sz="1800" dirty="0" smtClean="0"/>
              <a:t> </a:t>
            </a:r>
            <a:r>
              <a:rPr lang="en-US" sz="1800" dirty="0"/>
              <a:t>definition of </a:t>
            </a:r>
            <a:r>
              <a:rPr lang="en-US" sz="1800" dirty="0" smtClean="0"/>
              <a:t>maximum </a:t>
            </a:r>
            <a:r>
              <a:rPr lang="en-US" sz="1800" dirty="0"/>
              <a:t>wind speed and </a:t>
            </a:r>
            <a:r>
              <a:rPr lang="en-US" sz="1800" dirty="0" smtClean="0"/>
              <a:t>vortex structure</a:t>
            </a:r>
            <a:endParaRPr lang="en-US" sz="1800" dirty="0"/>
          </a:p>
          <a:p>
            <a:pPr algn="l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800" dirty="0" smtClean="0"/>
              <a:t>Science hypothesis:  Understanding of TC processes and short</a:t>
            </a:r>
            <a:r>
              <a:rPr lang="en-US" sz="1800" dirty="0"/>
              <a:t>-term forecasts of intensity and structure will be improved by </a:t>
            </a:r>
            <a:r>
              <a:rPr lang="en-US" sz="1800" dirty="0" smtClean="0"/>
              <a:t>assimilation </a:t>
            </a:r>
            <a:r>
              <a:rPr lang="en-US" sz="1800" dirty="0"/>
              <a:t>of HIRAD data</a:t>
            </a:r>
          </a:p>
        </p:txBody>
      </p:sp>
    </p:spTree>
    <p:extLst>
      <p:ext uri="{BB962C8B-B14F-4D97-AF65-F5344CB8AC3E}">
        <p14:creationId xmlns:p14="http://schemas.microsoft.com/office/powerpoint/2010/main" val="336567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HIRAD physical principles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98336"/>
            <a:ext cx="8224838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Emissivity of ocean surface is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increased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by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the presence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of sea foam generated by wind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Brightness temperature (Tb) measured by radiometer affected by: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Wind speed over the ocean surface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Rainwater column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Sea surface temperature and salinity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Earth incidence angle (EIA) – for H-pol, Tb drops off away from nadir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eaker </a:t>
            </a:r>
            <a:r>
              <a:rPr lang="en-US" sz="1800" dirty="0">
                <a:latin typeface="Arial" charset="0"/>
                <a:ea typeface="ＭＳ Ｐゴシック" charset="0"/>
              </a:rPr>
              <a:t>effects:  Water vapor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, cloud water, </a:t>
            </a:r>
            <a:r>
              <a:rPr lang="en-US" sz="1800" dirty="0">
                <a:latin typeface="Arial" charset="0"/>
                <a:ea typeface="ＭＳ Ｐゴシック" charset="0"/>
              </a:rPr>
              <a:t>atmosphere temperature</a:t>
            </a: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Note:  SFMR (Stepped Frequency Microwave Radiometer) uses similar frequencies, makes same measurement, but only at nadir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Flies operationally on NOAA and USAF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aircraft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Wind speed relationship to Tb has been well validated</a:t>
            </a:r>
          </a:p>
          <a:p>
            <a:r>
              <a:rPr lang="en-US" sz="1800" dirty="0" smtClean="0">
                <a:latin typeface="Arial" charset="0"/>
                <a:ea typeface="ＭＳ Ｐゴシック" charset="0"/>
              </a:rPr>
              <a:t>HIRAD makes cross-track scan using no moving parts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Synthetic thinned array radiometer (STAR) technology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Cross-track resolution ~2 km at nadir, ~6 km at 60</a:t>
            </a:r>
            <a:r>
              <a:rPr lang="en-US" sz="1800" b="1" baseline="40000" dirty="0" smtClean="0">
                <a:latin typeface="Arial" charset="0"/>
                <a:ea typeface="ＭＳ Ｐゴシック" charset="0"/>
              </a:rPr>
              <a:t>o</a:t>
            </a:r>
          </a:p>
          <a:p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71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6"/>
          <p:cNvSpPr>
            <a:spLocks noChangeArrowheads="1"/>
          </p:cNvSpPr>
          <p:nvPr/>
        </p:nvSpPr>
        <p:spPr bwMode="auto">
          <a:xfrm>
            <a:off x="1193800" y="2921000"/>
            <a:ext cx="1841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/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366713" y="1143000"/>
            <a:ext cx="8410575" cy="1373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800" dirty="0">
                <a:solidFill>
                  <a:srgbClr val="5F5F5F"/>
                </a:solidFill>
              </a:rPr>
              <a:t>Atmospheric </a:t>
            </a:r>
            <a:r>
              <a:rPr lang="en-US" sz="2800" i="1" dirty="0">
                <a:solidFill>
                  <a:srgbClr val="5F5F5F"/>
                </a:solidFill>
              </a:rPr>
              <a:t>T</a:t>
            </a:r>
            <a:r>
              <a:rPr lang="en-US" sz="2800" i="1" baseline="-25000" dirty="0">
                <a:solidFill>
                  <a:srgbClr val="5F5F5F"/>
                </a:solidFill>
              </a:rPr>
              <a:t>ap</a:t>
            </a:r>
            <a:r>
              <a:rPr lang="en-US" sz="2800" dirty="0">
                <a:solidFill>
                  <a:srgbClr val="5F5F5F"/>
                </a:solidFill>
              </a:rPr>
              <a:t> has three components: upwelling radiance (</a:t>
            </a:r>
            <a:r>
              <a:rPr lang="en-US" sz="2800" i="1" dirty="0">
                <a:solidFill>
                  <a:srgbClr val="5F5F5F"/>
                </a:solidFill>
              </a:rPr>
              <a:t>T</a:t>
            </a:r>
            <a:r>
              <a:rPr lang="en-US" sz="2800" i="1" baseline="-25000" dirty="0">
                <a:solidFill>
                  <a:srgbClr val="5F5F5F"/>
                </a:solidFill>
              </a:rPr>
              <a:t>UP</a:t>
            </a:r>
            <a:r>
              <a:rPr lang="en-US" sz="2800" dirty="0">
                <a:solidFill>
                  <a:srgbClr val="5F5F5F"/>
                </a:solidFill>
              </a:rPr>
              <a:t>), reflected down-welling radiance (</a:t>
            </a:r>
            <a:r>
              <a:rPr lang="en-US" sz="2800" i="1" dirty="0" err="1">
                <a:solidFill>
                  <a:srgbClr val="5F5F5F"/>
                </a:solidFill>
              </a:rPr>
              <a:t>T</a:t>
            </a:r>
            <a:r>
              <a:rPr lang="en-US" sz="2800" i="1" baseline="-25000" dirty="0" err="1">
                <a:solidFill>
                  <a:srgbClr val="5F5F5F"/>
                </a:solidFill>
              </a:rPr>
              <a:t>refl</a:t>
            </a:r>
            <a:r>
              <a:rPr lang="en-US" sz="2800" dirty="0">
                <a:solidFill>
                  <a:srgbClr val="5F5F5F"/>
                </a:solidFill>
              </a:rPr>
              <a:t>) &amp; surface emission (</a:t>
            </a:r>
            <a:r>
              <a:rPr lang="en-US" sz="2800" i="1" dirty="0">
                <a:solidFill>
                  <a:srgbClr val="5F5F5F"/>
                </a:solidFill>
              </a:rPr>
              <a:t>T</a:t>
            </a:r>
            <a:r>
              <a:rPr lang="en-US" sz="2800" i="1" baseline="-25000" dirty="0">
                <a:solidFill>
                  <a:srgbClr val="5F5F5F"/>
                </a:solidFill>
              </a:rPr>
              <a:t>b</a:t>
            </a:r>
            <a:r>
              <a:rPr lang="en-US" sz="2800" dirty="0">
                <a:solidFill>
                  <a:srgbClr val="5F5F5F"/>
                </a:solidFill>
              </a:rPr>
              <a:t>)</a:t>
            </a:r>
            <a:endParaRPr lang="en-US" sz="2000" dirty="0"/>
          </a:p>
        </p:txBody>
      </p:sp>
      <p:sp>
        <p:nvSpPr>
          <p:cNvPr id="3077" name="Rectangle 50"/>
          <p:cNvSpPr>
            <a:spLocks noChangeArrowheads="1"/>
          </p:cNvSpPr>
          <p:nvPr/>
        </p:nvSpPr>
        <p:spPr bwMode="auto">
          <a:xfrm>
            <a:off x="4479925" y="3001963"/>
            <a:ext cx="184150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05000" y="2781300"/>
          <a:ext cx="4756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2006600" imgH="304800" progId="Equation.3">
                  <p:embed/>
                </p:oleObj>
              </mc:Choice>
              <mc:Fallback>
                <p:oleObj name="Equation" r:id="rId4" imgW="2006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81300"/>
                        <a:ext cx="47561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589338"/>
            <a:ext cx="64008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itle 1"/>
          <p:cNvSpPr>
            <a:spLocks noGrp="1"/>
          </p:cNvSpPr>
          <p:nvPr>
            <p:ph type="title"/>
          </p:nvPr>
        </p:nvSpPr>
        <p:spPr>
          <a:xfrm>
            <a:off x="457200" y="16032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Forward Model - RTM</a:t>
            </a:r>
          </a:p>
        </p:txBody>
      </p:sp>
    </p:spTree>
    <p:extLst>
      <p:ext uri="{BB962C8B-B14F-4D97-AF65-F5344CB8AC3E}">
        <p14:creationId xmlns:p14="http://schemas.microsoft.com/office/powerpoint/2010/main" val="3384106280"/>
      </p:ext>
    </p:extLst>
  </p:cSld>
  <p:clrMapOvr>
    <a:masterClrMapping/>
  </p:clrMapOvr>
  <p:transition xmlns:p14="http://schemas.microsoft.com/office/powerpoint/2010/main" advTm="44258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8" y="44540"/>
            <a:ext cx="6424612" cy="930276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 smtClean="0"/>
              <a:t>Cross-correlation of signals from 10 linear antennae to produce cross-track resolution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7175" cy="4524375"/>
          </a:xfrm>
        </p:spPr>
        <p:txBody>
          <a:bodyPr/>
          <a:lstStyle/>
          <a:p>
            <a:r>
              <a:rPr lang="en-US" sz="1800" dirty="0" smtClean="0"/>
              <a:t>Synthetic Thinned Array Radiometer (STAR) approach</a:t>
            </a:r>
          </a:p>
          <a:p>
            <a:r>
              <a:rPr lang="en-US" sz="1800" dirty="0" smtClean="0"/>
              <a:t>HIRAD’s 10 linear antenna elements (oriented along-track) each observe a “fan beam” of radiation with fields of view which are narrow along-track, wide cross-track</a:t>
            </a:r>
          </a:p>
          <a:p>
            <a:r>
              <a:rPr lang="en-US" sz="1800" dirty="0" smtClean="0"/>
              <a:t>Correlat</a:t>
            </a:r>
            <a:r>
              <a:rPr lang="en-US" sz="1800" dirty="0" smtClean="0"/>
              <a:t>ing </a:t>
            </a:r>
            <a:r>
              <a:rPr lang="en-US" sz="1800" dirty="0" smtClean="0"/>
              <a:t>amplitude + phase observations from pairs of antenna elements (</a:t>
            </a:r>
            <a:r>
              <a:rPr lang="en-US" sz="1800" dirty="0" err="1" smtClean="0"/>
              <a:t>interferometric</a:t>
            </a:r>
            <a:r>
              <a:rPr lang="en-US" sz="1800" dirty="0" smtClean="0"/>
              <a:t> analysis) produces cross-track Fourier components, which are combined to resolve cross-track brightness temperatures</a:t>
            </a:r>
          </a:p>
          <a:p>
            <a:endParaRPr lang="en-US" sz="1800" dirty="0"/>
          </a:p>
        </p:txBody>
      </p:sp>
      <p:pic>
        <p:nvPicPr>
          <p:cNvPr id="4" name="Picture 3" descr="hirad_assy_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3528615"/>
            <a:ext cx="3942184" cy="3046233"/>
          </a:xfrm>
          <a:prstGeom prst="rect">
            <a:avLst/>
          </a:prstGeom>
        </p:spPr>
      </p:pic>
      <p:pic>
        <p:nvPicPr>
          <p:cNvPr id="5" name="Picture 56" descr="100_28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b="5916"/>
          <a:stretch>
            <a:fillRect/>
          </a:stretch>
        </p:blipFill>
        <p:spPr bwMode="auto">
          <a:xfrm>
            <a:off x="5139904" y="1040171"/>
            <a:ext cx="3591227" cy="23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H="1" flipV="1">
            <a:off x="6758507" y="5640910"/>
            <a:ext cx="725466" cy="3168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 flipV="1">
            <a:off x="7373161" y="5250305"/>
            <a:ext cx="110812" cy="707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97025" y="5974777"/>
            <a:ext cx="23444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Receiver cards (10 + 1 used only for alignment in chamber), </a:t>
            </a:r>
            <a:r>
              <a:rPr lang="en-US" sz="1100" dirty="0" err="1" smtClean="0"/>
              <a:t>coaligned</a:t>
            </a:r>
            <a:r>
              <a:rPr lang="en-US" sz="1100" dirty="0" smtClean="0"/>
              <a:t> with linear antennae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4831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HIRAD Calibration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740"/>
            <a:ext cx="8224838" cy="4524375"/>
          </a:xfrm>
        </p:spPr>
        <p:txBody>
          <a:bodyPr/>
          <a:lstStyle/>
          <a:p>
            <a:r>
              <a:rPr lang="en-US" sz="1400" dirty="0" smtClean="0"/>
              <a:t>Calibration measurements required:</a:t>
            </a:r>
          </a:p>
          <a:p>
            <a:pPr lvl="1"/>
            <a:r>
              <a:rPr lang="en-US" sz="1400" dirty="0" smtClean="0"/>
              <a:t>Compact range</a:t>
            </a:r>
            <a:r>
              <a:rPr lang="en-US" sz="1400" dirty="0" smtClean="0"/>
              <a:t> </a:t>
            </a:r>
            <a:r>
              <a:rPr lang="en-US" sz="1400" dirty="0" smtClean="0"/>
              <a:t>anechoic chamber measurements with known emissions source, including both cross-track and along-track scans to fully characterize the antenna</a:t>
            </a:r>
          </a:p>
          <a:p>
            <a:pPr lvl="1"/>
            <a:r>
              <a:rPr lang="en-US" sz="1400" dirty="0" smtClean="0"/>
              <a:t>Ground-based open sky and blackbody absorber measurements, including those with the antenna elements partially covered with </a:t>
            </a:r>
            <a:r>
              <a:rPr lang="en-US" sz="1400" dirty="0"/>
              <a:t>a</a:t>
            </a:r>
            <a:r>
              <a:rPr lang="en-US" sz="1400" dirty="0" smtClean="0"/>
              <a:t> blackbody (BB) </a:t>
            </a:r>
            <a:r>
              <a:rPr lang="en-US" sz="1400" dirty="0" smtClean="0"/>
              <a:t>absorber, and partially open to the sky</a:t>
            </a:r>
          </a:p>
          <a:p>
            <a:pPr lvl="1"/>
            <a:r>
              <a:rPr lang="en-US" sz="1400" dirty="0" smtClean="0"/>
              <a:t>Open, calm (or known wind), rain-free observations of the sea surface (with known SST, salinity) from aircraft.  This will generally be done on each flight.</a:t>
            </a:r>
          </a:p>
          <a:p>
            <a:r>
              <a:rPr lang="en-US" sz="1400" dirty="0" smtClean="0"/>
              <a:t>Calibration procedure:</a:t>
            </a:r>
            <a:endParaRPr lang="en-US" sz="1400" dirty="0"/>
          </a:p>
          <a:p>
            <a:pPr lvl="1"/>
            <a:r>
              <a:rPr lang="en-US" sz="1400" dirty="0" smtClean="0"/>
              <a:t>Calibrate </a:t>
            </a:r>
            <a:r>
              <a:rPr lang="en-US" sz="1400" dirty="0" smtClean="0"/>
              <a:t>internal noise diode (warm and cold references) </a:t>
            </a:r>
            <a:r>
              <a:rPr lang="en-US" sz="1400" dirty="0"/>
              <a:t>TBs and antenna/</a:t>
            </a:r>
            <a:r>
              <a:rPr lang="en-US" sz="1400" dirty="0" err="1"/>
              <a:t>radome</a:t>
            </a:r>
            <a:r>
              <a:rPr lang="en-US" sz="1400" dirty="0"/>
              <a:t> insertion loss using </a:t>
            </a:r>
            <a:r>
              <a:rPr lang="en-US" sz="1400" dirty="0" smtClean="0"/>
              <a:t>ground </a:t>
            </a:r>
            <a:r>
              <a:rPr lang="en-US" sz="1400" dirty="0"/>
              <a:t>sky </a:t>
            </a:r>
            <a:r>
              <a:rPr lang="en-US" sz="1400" dirty="0" err="1"/>
              <a:t>cal</a:t>
            </a:r>
            <a:r>
              <a:rPr lang="en-US" sz="1400" dirty="0"/>
              <a:t> </a:t>
            </a:r>
            <a:r>
              <a:rPr lang="en-US" sz="1400" dirty="0" smtClean="0"/>
              <a:t>plus </a:t>
            </a:r>
            <a:r>
              <a:rPr lang="en-US" sz="1400" dirty="0" smtClean="0"/>
              <a:t>BB </a:t>
            </a:r>
            <a:r>
              <a:rPr lang="en-US" sz="1400" dirty="0"/>
              <a:t>absorber data</a:t>
            </a:r>
            <a:r>
              <a:rPr lang="en-US" sz="1400" dirty="0" smtClean="0"/>
              <a:t>.</a:t>
            </a:r>
            <a:endParaRPr lang="en-US" sz="1400" dirty="0"/>
          </a:p>
          <a:p>
            <a:pPr lvl="1"/>
            <a:r>
              <a:rPr lang="en-US" sz="1400" dirty="0" smtClean="0"/>
              <a:t>Individually </a:t>
            </a:r>
            <a:r>
              <a:rPr lang="en-US" sz="1400" dirty="0"/>
              <a:t>calibrate each of ten receivers (viewed as ten </a:t>
            </a:r>
            <a:r>
              <a:rPr lang="en-US" sz="1400" dirty="0" smtClean="0"/>
              <a:t>individual </a:t>
            </a:r>
            <a:r>
              <a:rPr lang="en-US" sz="1400" dirty="0"/>
              <a:t>real aperture radiometers with fan beam antennas) using open </a:t>
            </a:r>
            <a:r>
              <a:rPr lang="en-US" sz="1400" dirty="0" smtClean="0"/>
              <a:t>water </a:t>
            </a:r>
            <a:r>
              <a:rPr lang="en-US" sz="1400" dirty="0"/>
              <a:t>and BB absorber data plus modeled fan beam </a:t>
            </a:r>
            <a:r>
              <a:rPr lang="en-US" sz="1400" dirty="0" smtClean="0"/>
              <a:t>TB.</a:t>
            </a:r>
          </a:p>
          <a:p>
            <a:pPr lvl="1"/>
            <a:r>
              <a:rPr lang="en-US" sz="1400" dirty="0" smtClean="0"/>
              <a:t>Calibrate </a:t>
            </a:r>
            <a:r>
              <a:rPr lang="en-US" sz="1400" dirty="0"/>
              <a:t>all visibility (cross-correlation) data in anechoic chamber </a:t>
            </a:r>
            <a:r>
              <a:rPr lang="en-US" sz="1400" dirty="0" smtClean="0"/>
              <a:t>to </a:t>
            </a:r>
            <a:r>
              <a:rPr lang="en-US" sz="1400" dirty="0"/>
              <a:t>generate interference patterns</a:t>
            </a:r>
            <a:r>
              <a:rPr lang="en-US" sz="1400" dirty="0" smtClean="0"/>
              <a:t>.</a:t>
            </a:r>
            <a:endParaRPr lang="en-US" sz="1400" dirty="0"/>
          </a:p>
          <a:p>
            <a:pPr lvl="1"/>
            <a:r>
              <a:rPr lang="en-US" sz="1400" dirty="0" smtClean="0"/>
              <a:t>Derive </a:t>
            </a:r>
            <a:r>
              <a:rPr lang="en-US" sz="1400" dirty="0"/>
              <a:t>pseudo-inverse of interference pattern “G-matrix”. This is the </a:t>
            </a:r>
            <a:r>
              <a:rPr lang="en-US" sz="1400" dirty="0" smtClean="0"/>
              <a:t>image </a:t>
            </a:r>
            <a:r>
              <a:rPr lang="en-US" sz="1400" dirty="0"/>
              <a:t>reconstruction algorithm</a:t>
            </a:r>
            <a:r>
              <a:rPr lang="en-US" sz="1400" dirty="0" smtClean="0"/>
              <a:t>.</a:t>
            </a:r>
            <a:endParaRPr lang="en-US" sz="1400" dirty="0"/>
          </a:p>
          <a:p>
            <a:pPr lvl="1"/>
            <a:r>
              <a:rPr lang="en-US" sz="1400" dirty="0" smtClean="0"/>
              <a:t>Perform </a:t>
            </a:r>
            <a:r>
              <a:rPr lang="en-US" sz="1400" dirty="0"/>
              <a:t>antenna pattern correction to individual pixels in TB image </a:t>
            </a:r>
            <a:r>
              <a:rPr lang="en-US" sz="1400" dirty="0" smtClean="0"/>
              <a:t>(</a:t>
            </a:r>
            <a:r>
              <a:rPr lang="en-US" sz="1400" dirty="0"/>
              <a:t>corrects for </a:t>
            </a:r>
            <a:r>
              <a:rPr lang="en-US" sz="1400" dirty="0" err="1"/>
              <a:t>sidelobe</a:t>
            </a:r>
            <a:r>
              <a:rPr lang="en-US" sz="1400" dirty="0"/>
              <a:t> contributions to TB) using open water and BB </a:t>
            </a:r>
            <a:r>
              <a:rPr lang="en-US" sz="1400" dirty="0" smtClean="0"/>
              <a:t>absorber </a:t>
            </a:r>
            <a:r>
              <a:rPr lang="en-US" sz="1400" dirty="0"/>
              <a:t>data plus modeled TB in cross-track field of view vs. swath </a:t>
            </a:r>
            <a:r>
              <a:rPr lang="en-US" sz="1400" dirty="0" smtClean="0"/>
              <a:t>position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3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HIRAD flights: GRIP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5" y="1238752"/>
            <a:ext cx="8224838" cy="452437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NASA Aircraft</a:t>
            </a:r>
            <a:r>
              <a:rPr lang="en-US" dirty="0" smtClean="0"/>
              <a:t>: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Global </a:t>
            </a:r>
            <a:r>
              <a:rPr lang="en-US" sz="2400" dirty="0" smtClean="0">
                <a:solidFill>
                  <a:schemeClr val="accent2"/>
                </a:solidFill>
              </a:rPr>
              <a:t>Hawk – Unmanned Aerial System based at Dryden Flight </a:t>
            </a:r>
            <a:r>
              <a:rPr lang="en-US" sz="2400" dirty="0" smtClean="0">
                <a:solidFill>
                  <a:schemeClr val="accent2"/>
                </a:solidFill>
              </a:rPr>
              <a:t>Facility</a:t>
            </a:r>
            <a:r>
              <a:rPr lang="en-US" sz="2400" dirty="0" smtClean="0">
                <a:solidFill>
                  <a:schemeClr val="accent2"/>
                </a:solidFill>
              </a:rPr>
              <a:t>, California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Instruments: </a:t>
            </a:r>
            <a:r>
              <a:rPr lang="en-US" sz="2400" dirty="0" smtClean="0">
                <a:solidFill>
                  <a:schemeClr val="accent2"/>
                </a:solidFill>
              </a:rPr>
              <a:t>Lightning Instrument Package (LIP), High-Altitude Imaging Wind and Rain Airborne Profiler (HIWRAP), and High Altitude MMIC </a:t>
            </a:r>
            <a:r>
              <a:rPr lang="en-US" sz="2400" dirty="0" smtClean="0">
                <a:solidFill>
                  <a:schemeClr val="accent2"/>
                </a:solidFill>
              </a:rPr>
              <a:t>Sounding Radiometer (HAMSR)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DC-8 – Based in Fort Lauderdale</a:t>
            </a:r>
          </a:p>
          <a:p>
            <a:pPr lvl="1"/>
            <a:r>
              <a:rPr lang="en-US" sz="2400" dirty="0" err="1" smtClean="0">
                <a:solidFill>
                  <a:schemeClr val="accent2"/>
                </a:solidFill>
              </a:rPr>
              <a:t>Dropsondes</a:t>
            </a:r>
            <a:r>
              <a:rPr lang="en-US" sz="2400" dirty="0" smtClean="0">
                <a:solidFill>
                  <a:schemeClr val="accent2"/>
                </a:solidFill>
              </a:rPr>
              <a:t>, LASE, DAWN, APR-2, MMS, CAPS, CSI, PIP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WB-57 – Based in Houston, Tampa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Hurricane Imaging Radiometer (HIRAD)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9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Hurricane Earl Best Track</a:t>
            </a:r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790700"/>
            <a:ext cx="6375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433638" y="4506913"/>
            <a:ext cx="203200" cy="111125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636838" y="4371975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HIRAD flight</a:t>
            </a:r>
          </a:p>
        </p:txBody>
      </p:sp>
    </p:spTree>
    <p:extLst>
      <p:ext uri="{BB962C8B-B14F-4D97-AF65-F5344CB8AC3E}">
        <p14:creationId xmlns:p14="http://schemas.microsoft.com/office/powerpoint/2010/main" val="376673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"/>
          <a:stretch>
            <a:fillRect/>
          </a:stretch>
        </p:blipFill>
        <p:spPr bwMode="auto">
          <a:xfrm>
            <a:off x="1121432" y="1345246"/>
            <a:ext cx="6908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960132" y="4725034"/>
            <a:ext cx="12700" cy="2921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5296557" y="4972684"/>
            <a:ext cx="132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HIRAD flight</a:t>
            </a:r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1360316" y="-49213"/>
            <a:ext cx="6424612" cy="930276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Hurricane Earl Max Wind Speed</a:t>
            </a:r>
          </a:p>
        </p:txBody>
      </p:sp>
    </p:spTree>
    <p:extLst>
      <p:ext uri="{BB962C8B-B14F-4D97-AF65-F5344CB8AC3E}">
        <p14:creationId xmlns:p14="http://schemas.microsoft.com/office/powerpoint/2010/main" val="313197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IP_summary_for_VP61-mg+tlm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GRIP_summary_for_VP61-mg+tlm.thmx</Template>
  <TotalTime>1020</TotalTime>
  <Words>1021</Words>
  <Application>Microsoft Macintosh PowerPoint</Application>
  <PresentationFormat>On-screen Show (4:3)</PresentationFormat>
  <Paragraphs>97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GRIP_summary_for_VP61-mg+tlm</vt:lpstr>
      <vt:lpstr>2_Blank</vt:lpstr>
      <vt:lpstr>Equation</vt:lpstr>
      <vt:lpstr>Development and validation of a capability for wide-swath storm observations of ocean surface wind speed </vt:lpstr>
      <vt:lpstr>Hurricane Imaging Radiometer (HIRAD)</vt:lpstr>
      <vt:lpstr>HIRAD physical principles</vt:lpstr>
      <vt:lpstr>Forward Model - RTM</vt:lpstr>
      <vt:lpstr>Cross-correlation of signals from 10 linear antennae to produce cross-track resolution</vt:lpstr>
      <vt:lpstr>HIRAD Calibration Procedure</vt:lpstr>
      <vt:lpstr>First HIRAD flights: GRIP</vt:lpstr>
      <vt:lpstr>Hurricane Earl Best Track</vt:lpstr>
      <vt:lpstr>Hurricane Earl Max Wind Speed</vt:lpstr>
      <vt:lpstr>HIRAD TB Images at 4.0, 5.0 and 6.6 GHz along Northbound Earl Overpass</vt:lpstr>
      <vt:lpstr>SFMR passes over HIRAD swath Storm-centric coordinate system</vt:lpstr>
      <vt:lpstr>HIRAD/SFMR West Leg Overpass</vt:lpstr>
      <vt:lpstr>Karl Best Track</vt:lpstr>
      <vt:lpstr>Hurricane Karl Max Wind Speeds</vt:lpstr>
      <vt:lpstr>Summary</vt:lpstr>
    </vt:vector>
  </TitlesOfParts>
  <Company>NASA/MSFC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during GRIP from HIRAD:  Ocean surface wind speed and rain rate </dc:title>
  <dc:creator>Timothy Miller</dc:creator>
  <cp:lastModifiedBy>Timothy Miller</cp:lastModifiedBy>
  <cp:revision>39</cp:revision>
  <dcterms:created xsi:type="dcterms:W3CDTF">2011-01-05T18:44:52Z</dcterms:created>
  <dcterms:modified xsi:type="dcterms:W3CDTF">2011-02-25T15:54:14Z</dcterms:modified>
</cp:coreProperties>
</file>