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7" r:id="rId2"/>
    <p:sldId id="391" r:id="rId3"/>
    <p:sldId id="294" r:id="rId4"/>
    <p:sldId id="259" r:id="rId5"/>
    <p:sldId id="392" r:id="rId6"/>
    <p:sldId id="393" r:id="rId7"/>
    <p:sldId id="382" r:id="rId8"/>
    <p:sldId id="384" r:id="rId9"/>
    <p:sldId id="342" r:id="rId10"/>
  </p:sldIdLst>
  <p:sldSz cx="8229600" cy="6858000"/>
  <p:notesSz cx="685800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b="1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FF"/>
    <a:srgbClr val="ABDEFB"/>
    <a:srgbClr val="CCFF66"/>
    <a:srgbClr val="003399"/>
    <a:srgbClr val="69C1FD"/>
    <a:srgbClr val="99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4" autoAdjust="0"/>
    <p:restoredTop sz="94177" autoAdjust="0"/>
  </p:normalViewPr>
  <p:slideViewPr>
    <p:cSldViewPr>
      <p:cViewPr varScale="1">
        <p:scale>
          <a:sx n="43" d="100"/>
          <a:sy n="43" d="100"/>
        </p:scale>
        <p:origin x="-1536" y="-108"/>
      </p:cViewPr>
      <p:guideLst>
        <p:guide orient="horz" pos="2160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-30"/>
      </p:cViewPr>
      <p:guideLst>
        <p:guide orient="horz" pos="288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21725"/>
            <a:ext cx="7572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  <a:defRPr/>
            </a:pPr>
            <a:r>
              <a:rPr lang="en-US" sz="1200" b="0" i="0">
                <a:latin typeface="Arial" charset="0"/>
                <a:cs typeface="+mn-cs"/>
              </a:rPr>
              <a:t>Page </a:t>
            </a:r>
            <a:fld id="{FBFFB2DF-E7D7-4F78-966E-6A7A5403E9C0}" type="slidenum">
              <a:rPr lang="en-US" sz="1200" b="0" i="0">
                <a:latin typeface="Arial" charset="0"/>
                <a:cs typeface="+mn-cs"/>
              </a:rPr>
              <a:pPr algn="ctr" defTabSz="8683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834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21725"/>
            <a:ext cx="7572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  <a:defRPr/>
            </a:pPr>
            <a:r>
              <a:rPr lang="en-US" sz="1200" b="0" i="0">
                <a:latin typeface="Arial" charset="0"/>
                <a:cs typeface="+mn-cs"/>
              </a:rPr>
              <a:t>Page </a:t>
            </a:r>
            <a:fld id="{6FA696A8-38DC-4207-9BCF-51F5FEAA645D}" type="slidenum">
              <a:rPr lang="en-US" sz="1200" b="0" i="0">
                <a:latin typeface="Arial" charset="0"/>
                <a:cs typeface="+mn-cs"/>
              </a:rPr>
              <a:pPr algn="ctr" defTabSz="8683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i="0">
              <a:latin typeface="Arial" charset="0"/>
              <a:cs typeface="+mn-cs"/>
            </a:endParaRP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6363" y="693738"/>
            <a:ext cx="4105275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71563" y="4349750"/>
            <a:ext cx="4872037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811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5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02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06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0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4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22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26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0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4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38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2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6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49" name="Rectangle 6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0899" name="Rectangle 67"/>
          <p:cNvSpPr>
            <a:spLocks noChangeArrowheads="1"/>
          </p:cNvSpPr>
          <p:nvPr/>
        </p:nvSpPr>
        <p:spPr bwMode="auto">
          <a:xfrm>
            <a:off x="938213" y="4457700"/>
            <a:ext cx="5029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451" name="Rectangle 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62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66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6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0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4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7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78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82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86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8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8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0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4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1</a:t>
            </a:r>
          </a:p>
        </p:txBody>
      </p:sp>
      <p:sp>
        <p:nvSpPr>
          <p:cNvPr id="12089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089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7" name="Rectangle 6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0899" name="Rectangle 67"/>
          <p:cNvSpPr>
            <a:spLocks noChangeArrowheads="1"/>
          </p:cNvSpPr>
          <p:nvPr/>
        </p:nvSpPr>
        <p:spPr bwMode="auto">
          <a:xfrm>
            <a:off x="938213" y="4457700"/>
            <a:ext cx="5029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99" name="Rectangle 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Numbers are the lowest in 6 years!  Still I good rate of reliability.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Hurricane numbers may be way down but winter storm reconn will not be!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6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485" name="Rectangle 1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Our </a:t>
            </a:r>
            <a:r>
              <a:rPr lang="en-US" b="1" smtClean="0">
                <a:solidFill>
                  <a:srgbClr val="FF0000"/>
                </a:solidFill>
              </a:rPr>
              <a:t>average flying hours</a:t>
            </a:r>
            <a:r>
              <a:rPr lang="en-US" smtClean="0">
                <a:solidFill>
                  <a:srgbClr val="FF0000"/>
                </a:solidFill>
              </a:rPr>
              <a:t> (including deploy and redeploy, Atlantic and Pacific) </a:t>
            </a:r>
            <a:r>
              <a:rPr lang="en-US" b="1" smtClean="0">
                <a:solidFill>
                  <a:srgbClr val="FF0000"/>
                </a:solidFill>
              </a:rPr>
              <a:t>over the last 11 years</a:t>
            </a:r>
            <a:r>
              <a:rPr lang="en-US" smtClean="0">
                <a:solidFill>
                  <a:srgbClr val="FF0000"/>
                </a:solidFill>
              </a:rPr>
              <a:t> is </a:t>
            </a:r>
            <a:r>
              <a:rPr lang="en-US" b="1" smtClean="0">
                <a:solidFill>
                  <a:srgbClr val="FF0000"/>
                </a:solidFill>
              </a:rPr>
              <a:t>1022 hours </a:t>
            </a:r>
            <a:r>
              <a:rPr lang="en-US" smtClean="0">
                <a:solidFill>
                  <a:srgbClr val="FF0000"/>
                </a:solidFill>
              </a:rPr>
              <a:t>and is </a:t>
            </a:r>
            <a:r>
              <a:rPr lang="en-US" b="1" smtClean="0">
                <a:solidFill>
                  <a:srgbClr val="FF0000"/>
                </a:solidFill>
              </a:rPr>
              <a:t>—indicated by the red line.  </a:t>
            </a:r>
          </a:p>
          <a:p>
            <a:pPr marL="228600" indent="-228600" eaLnBrk="1" hangingPunct="1">
              <a:buFontTx/>
              <a:buAutoNum type="arabicPeriod" startAt="2"/>
            </a:pPr>
            <a:r>
              <a:rPr lang="en-US" smtClean="0">
                <a:solidFill>
                  <a:srgbClr val="FF0000"/>
                </a:solidFill>
              </a:rPr>
              <a:t>In </a:t>
            </a:r>
            <a:r>
              <a:rPr lang="en-US" b="1" smtClean="0">
                <a:solidFill>
                  <a:srgbClr val="FF0000"/>
                </a:solidFill>
              </a:rPr>
              <a:t>2009</a:t>
            </a:r>
            <a:r>
              <a:rPr lang="en-US" smtClean="0">
                <a:solidFill>
                  <a:srgbClr val="FF0000"/>
                </a:solidFill>
              </a:rPr>
              <a:t> our flying total was </a:t>
            </a:r>
            <a:r>
              <a:rPr lang="en-US" b="1" smtClean="0">
                <a:solidFill>
                  <a:srgbClr val="FF0000"/>
                </a:solidFill>
              </a:rPr>
              <a:t>620 (only 361 storm but 258 in support and Deploy/Redeploy Hours)  That is 42% off all flying time was actually support flying!!</a:t>
            </a:r>
            <a:r>
              <a:rPr lang="en-US" smtClean="0">
                <a:solidFill>
                  <a:srgbClr val="FF0000"/>
                </a:solidFill>
              </a:rPr>
              <a:t>   Last year only 16%</a:t>
            </a:r>
          </a:p>
          <a:p>
            <a:pPr marL="228600" indent="-228600" eaLnBrk="1" hangingPunct="1"/>
            <a:r>
              <a:rPr lang="en-US" smtClean="0">
                <a:solidFill>
                  <a:srgbClr val="FF0000"/>
                </a:solidFill>
              </a:rPr>
              <a:t>  </a:t>
            </a:r>
            <a:endParaRPr lang="en-US" b="1" smtClean="0"/>
          </a:p>
          <a:p>
            <a:pPr marL="228600" indent="-228600" eaLnBrk="1" hangingPunct="1"/>
            <a:r>
              <a:rPr lang="en-US" b="1" smtClean="0"/>
              <a:t>TALBOT IF YOU WANT MORE TO THIS CHART OR PERHAPS TWO CHARTS JUST LET ME KNOW.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0486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388620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0" y="87042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78" name="Rectangle 51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82" name="Rectangle 55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86" name="Rectangle 59"/>
          <p:cNvSpPr>
            <a:spLocks noChangeArrowheads="1"/>
          </p:cNvSpPr>
          <p:nvPr/>
        </p:nvSpPr>
        <p:spPr bwMode="auto">
          <a:xfrm>
            <a:off x="388620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0" y="870267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4" name="Rectangle 62"/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90" name="Rectangle 63"/>
          <p:cNvSpPr>
            <a:spLocks noChangeArrowheads="1"/>
          </p:cNvSpPr>
          <p:nvPr/>
        </p:nvSpPr>
        <p:spPr bwMode="auto">
          <a:xfrm>
            <a:off x="388620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b="0"/>
              <a:t>4</a:t>
            </a:r>
          </a:p>
        </p:txBody>
      </p:sp>
      <p:sp>
        <p:nvSpPr>
          <p:cNvPr id="13376" name="Rectangle 64"/>
          <p:cNvSpPr>
            <a:spLocks noChangeArrowheads="1"/>
          </p:cNvSpPr>
          <p:nvPr/>
        </p:nvSpPr>
        <p:spPr bwMode="auto">
          <a:xfrm>
            <a:off x="0" y="870108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77" name="Rectangle 6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593" name="Rectangle 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z="900" smtClean="0"/>
              <a:t>Not your typical bell curve at all this year!  </a:t>
            </a:r>
          </a:p>
          <a:p>
            <a:pPr marL="228600" indent="-228600" eaLnBrk="1" hangingPunct="1"/>
            <a:endParaRPr lang="en-US" sz="900" smtClean="0"/>
          </a:p>
          <a:p>
            <a:pPr marL="228600" indent="-228600" eaLnBrk="1" hangingPunct="1"/>
            <a:r>
              <a:rPr lang="en-US" sz="900" smtClean="0"/>
              <a:t>56 percent of your flying done in August!  Nov comes in second with 21% (all Nov attributed to IDA).</a:t>
            </a:r>
          </a:p>
          <a:p>
            <a:pPr marL="228600" indent="-228600" eaLnBrk="1" hangingPunct="1"/>
            <a:endParaRPr lang="en-US" sz="900" smtClean="0"/>
          </a:p>
          <a:p>
            <a:pPr marL="228600" indent="-228600" eaLnBrk="1" hangingPunct="1"/>
            <a:endParaRPr lang="en-US" sz="900" smtClean="0"/>
          </a:p>
        </p:txBody>
      </p:sp>
      <p:sp>
        <p:nvSpPr>
          <p:cNvPr id="22594" name="Rectangle 6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BILL and IDA garnered 42% of the business.  Bill mid Atlantic, IDA Gulf and Gulf Coast  </a:t>
            </a:r>
          </a:p>
          <a:p>
            <a:endParaRPr lang="en-US" smtClean="0"/>
          </a:p>
          <a:p>
            <a:r>
              <a:rPr lang="en-US" smtClean="0"/>
              <a:t>20% of hours this year spent in the Pacific.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NEED TO UPDATE THIS ONE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J-Model Satellite Ground Station/Aircraft Software Upgrade:  </a:t>
            </a:r>
            <a:r>
              <a:rPr lang="en-US" smtClean="0"/>
              <a:t>Latest software upgrade in Dec 08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AVAPS (Airborne Vertical Atmospheric Profiling System):  </a:t>
            </a:r>
            <a:r>
              <a:rPr lang="en-US" smtClean="0"/>
              <a:t>Latest AVAPS software upgrade was  in Sep 08.   Next sonde upgrade Aug/Sep 09??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SFMR</a:t>
            </a:r>
            <a:r>
              <a:rPr lang="en-US" smtClean="0"/>
              <a:t>: 3</a:t>
            </a:r>
            <a:r>
              <a:rPr lang="en-US" baseline="30000" smtClean="0"/>
              <a:t>rd</a:t>
            </a:r>
            <a:r>
              <a:rPr lang="en-US" smtClean="0"/>
              <a:t> operational season, new antenna.  Water leakage problem on 50% of misssions with heavy rain. Discovered mid season. Fixed late season.  Software fix late season, installed Sep 09.  Good results in IDA.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Update with photo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53</a:t>
            </a:r>
            <a:r>
              <a:rPr lang="en-US" baseline="30000" smtClean="0"/>
              <a:t>rd</a:t>
            </a:r>
            <a:r>
              <a:rPr lang="en-US" smtClean="0"/>
              <a:t> continues to run an active public affairs program. 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1. Media Flights: </a:t>
            </a:r>
            <a:r>
              <a:rPr lang="en-US" u="sng" smtClean="0"/>
              <a:t>resumed in the 2006</a:t>
            </a:r>
            <a:r>
              <a:rPr lang="en-US" smtClean="0"/>
              <a:t> storm season.</a:t>
            </a:r>
            <a:r>
              <a:rPr lang="en-US" b="1" smtClean="0"/>
              <a:t>  </a:t>
            </a:r>
          </a:p>
          <a:p>
            <a:pPr eaLnBrk="1" hangingPunct="1"/>
            <a:r>
              <a:rPr lang="en-US" b="1" smtClean="0"/>
              <a:t>2.</a:t>
            </a:r>
            <a:r>
              <a:rPr lang="en-US" smtClean="0"/>
              <a:t> </a:t>
            </a:r>
            <a:r>
              <a:rPr lang="en-US" b="1" smtClean="0"/>
              <a:t>Airshows/Statics: </a:t>
            </a:r>
            <a:r>
              <a:rPr lang="en-US" smtClean="0"/>
              <a:t>Dubai was the highlight  (Probably can get numbers for these if you think we need them?)</a:t>
            </a:r>
          </a:p>
          <a:p>
            <a:pPr eaLnBrk="1" hangingPunct="1"/>
            <a:r>
              <a:rPr lang="en-US" b="1" smtClean="0"/>
              <a:t>3. CHAT: </a:t>
            </a:r>
            <a:r>
              <a:rPr lang="en-US" smtClean="0"/>
              <a:t>Caribbean Hurricane Awareness Tour (late March 2009—our busiest event and most important).  OG Commander went last year and this year going to tie in humanitarian support.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Website: Hurricanehunters.com</a:t>
            </a:r>
            <a:r>
              <a:rPr lang="en-US" smtClean="0"/>
              <a:t>  no an official “mil” page.  Continues to be a valuable source of information.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77825"/>
            <a:ext cx="4117975" cy="3432175"/>
          </a:xfrm>
          <a:solidFill>
            <a:srgbClr val="FFFFFF"/>
          </a:solidFill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3981450"/>
            <a:ext cx="6708775" cy="4121150"/>
          </a:xfrm>
          <a:noFill/>
          <a:ln/>
        </p:spPr>
        <p:txBody>
          <a:bodyPr lIns="90132" tIns="44278" rIns="90132" bIns="44278"/>
          <a:lstStyle/>
          <a:p>
            <a:pPr eaLnBrk="1" hangingPunct="1"/>
            <a:r>
              <a:rPr lang="en-US" sz="1300" smtClean="0"/>
              <a:t>Update question comment slide!!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1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2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7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9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0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38" y="2130425"/>
            <a:ext cx="69945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075" y="3886200"/>
            <a:ext cx="575945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1600200"/>
            <a:ext cx="74072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7413" y="228600"/>
            <a:ext cx="1851025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228600"/>
            <a:ext cx="540385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0727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4406900"/>
            <a:ext cx="69945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906713"/>
            <a:ext cx="699452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600200"/>
            <a:ext cx="362743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362743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9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4638"/>
            <a:ext cx="74072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163" y="1535113"/>
            <a:ext cx="36369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2174875"/>
            <a:ext cx="36369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9888" y="1535113"/>
            <a:ext cx="36385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9888" y="2174875"/>
            <a:ext cx="36385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5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6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73050"/>
            <a:ext cx="27082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863" y="273050"/>
            <a:ext cx="460057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163" y="1435100"/>
            <a:ext cx="270827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Document" r:id="rId3" imgW="5500440" imgH="3670200" progId="Word.Document.8">
                  <p:embed/>
                </p:oleObj>
              </mc:Choice>
              <mc:Fallback>
                <p:oleObj name="Document" r:id="rId3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4800600"/>
            <a:ext cx="493871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2900" y="612775"/>
            <a:ext cx="49387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900" y="5367338"/>
            <a:ext cx="493871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Microsoft_Word_97_-_2003_Document1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graphicFrame>
        <p:nvGraphicFramePr>
          <p:cNvPr id="1026" name="Object 9"/>
          <p:cNvGraphicFramePr>
            <a:graphicFrameLocks/>
          </p:cNvGraphicFramePr>
          <p:nvPr/>
        </p:nvGraphicFramePr>
        <p:xfrm>
          <a:off x="1371600" y="1600200"/>
          <a:ext cx="55006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14" imgW="5500440" imgH="3670200" progId="Word.Document.8">
                  <p:embed/>
                </p:oleObj>
              </mc:Choice>
              <mc:Fallback>
                <p:oleObj name="Document" r:id="rId14" imgW="5500440" imgH="3670200" progId="Word.Document.8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500688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 i="0">
                <a:solidFill>
                  <a:srgbClr val="969696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0">
                <a:solidFill>
                  <a:srgbClr val="969696"/>
                </a:solidFill>
                <a:effectLst/>
                <a:latin typeface="+mj-lt"/>
                <a:cs typeface="+mn-cs"/>
              </a:defRPr>
            </a:lvl1pPr>
          </a:lstStyle>
          <a:p>
            <a:pPr>
              <a:defRPr/>
            </a:pPr>
            <a:fld id="{0C18BBFC-41C2-4AFC-B88E-AB698768861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304800" y="16002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32" name="Picture 4" descr="http://www.afrc.af.mil/shared/media/ggallery/hires/AFG-051114-004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05600" y="76200"/>
            <a:ext cx="1468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7" cstate="print"/>
          <a:stretch>
            <a:fillRect/>
          </a:stretch>
        </p:blipFill>
        <p:spPr bwMode="auto">
          <a:xfrm>
            <a:off x="152400" y="76200"/>
            <a:ext cx="1336675" cy="13716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FFFFFF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9pPr>
    </p:titleStyle>
    <p:bodyStyle>
      <a:lvl1pPr marL="514350" indent="-51435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7000"/>
        <a:buFont typeface="Wingdings" pitchFamily="2" charset="2"/>
        <a:buChar char="l"/>
        <a:defRPr sz="2400" b="1" i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73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SzPct val="77000"/>
        <a:buFont typeface="Wingdings" pitchFamily="2" charset="2"/>
        <a:buChar char="u"/>
        <a:defRPr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Ÿ"/>
        <a:defRPr sz="1600" b="1" i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lnSpc>
          <a:spcPct val="87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sz="1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 descr="C:\Documents and Settings\McLaughlin\My Documents\PA\Photos\Katrin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380" y="1764013"/>
            <a:ext cx="5944530" cy="44579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1" name="Rectangle 10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2" name="Rectangle 10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3" name="Rectangle 10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4" name="Rectangle 10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5" name="Rectangle 10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6" name="Rectangle 10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7" name="Rectangle 10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8" name="Rectangle 103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9" name="Rectangle 103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0" name="Rectangle 103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1" name="Rectangle 103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2" name="Rectangle 103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3" name="Rectangle 103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4" name="Rectangle 104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5" name="Rectangle 104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6" name="Rectangle 104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7" name="Rectangle 104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8" name="Rectangle 104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9" name="Rectangle 104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0" name="Rectangle 104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1" name="Rectangle 104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2" name="Rectangle 104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3" name="Rectangle 104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4" name="Rectangle 105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6" name="Rectangle 105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8" name="Rectangle 105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40" name="Rectangle 105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390" name="Rectangle 1058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181600" cy="838200"/>
          </a:xfrm>
        </p:spPr>
        <p:txBody>
          <a:bodyPr/>
          <a:lstStyle/>
          <a:p>
            <a:r>
              <a:rPr lang="en-US" sz="2000" dirty="0" smtClean="0"/>
              <a:t>  53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Weather Reconnaissance Squadron</a:t>
            </a:r>
            <a:br>
              <a:rPr lang="en-US" sz="2000" dirty="0" smtClean="0"/>
            </a:br>
            <a:r>
              <a:rPr lang="en-US" sz="2000" dirty="0" smtClean="0"/>
              <a:t>2010 Hurricane Season – Flying Stats</a:t>
            </a:r>
          </a:p>
        </p:txBody>
      </p:sp>
      <p:sp>
        <p:nvSpPr>
          <p:cNvPr id="119861" name="Line 1077"/>
          <p:cNvSpPr>
            <a:spLocks noChangeShapeType="1"/>
          </p:cNvSpPr>
          <p:nvPr/>
        </p:nvSpPr>
        <p:spPr bwMode="auto">
          <a:xfrm>
            <a:off x="304800" y="64770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392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71600" y="5478959"/>
            <a:ext cx="54857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Capt Douglas Gautrau</a:t>
            </a:r>
            <a:endParaRPr lang="en-U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1" name="Rectangle 10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2" name="Rectangle 10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3" name="Rectangle 10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4" name="Rectangle 10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5" name="Rectangle 10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6" name="Rectangle 10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7" name="Rectangle 10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8" name="Rectangle 103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19" name="Rectangle 103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0" name="Rectangle 103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1" name="Rectangle 103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2" name="Rectangle 103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3" name="Rectangle 103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4" name="Rectangle 104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5" name="Rectangle 104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6" name="Rectangle 104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7" name="Rectangle 104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8" name="Rectangle 104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29" name="Rectangle 104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0" name="Rectangle 104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1" name="Rectangle 104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2" name="Rectangle 104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3" name="Rectangle 104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4" name="Rectangle 105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6" name="Rectangle 105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38" name="Rectangle 105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9840" name="Rectangle 105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37" name="Rectangle 1058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181600" cy="838200"/>
          </a:xfrm>
        </p:spPr>
        <p:txBody>
          <a:bodyPr/>
          <a:lstStyle/>
          <a:p>
            <a:r>
              <a:rPr lang="en-US" sz="2800" smtClean="0"/>
              <a:t>  Season Comparison </a:t>
            </a:r>
            <a:br>
              <a:rPr lang="en-US" sz="2800" smtClean="0"/>
            </a:br>
            <a:r>
              <a:rPr lang="en-US" sz="2800" smtClean="0"/>
              <a:t>For Tasking</a:t>
            </a:r>
          </a:p>
        </p:txBody>
      </p:sp>
      <p:sp>
        <p:nvSpPr>
          <p:cNvPr id="119861" name="Line 1077"/>
          <p:cNvSpPr>
            <a:spLocks noChangeShapeType="1"/>
          </p:cNvSpPr>
          <p:nvPr/>
        </p:nvSpPr>
        <p:spPr bwMode="auto">
          <a:xfrm>
            <a:off x="304800" y="6477000"/>
            <a:ext cx="762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439" name="Text Box 1078"/>
          <p:cNvSpPr txBox="1">
            <a:spLocks noChangeArrowheads="1"/>
          </p:cNvSpPr>
          <p:nvPr/>
        </p:nvSpPr>
        <p:spPr bwMode="auto">
          <a:xfrm>
            <a:off x="914400" y="64770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7440" name="Rectangle 59"/>
          <p:cNvSpPr>
            <a:spLocks noChangeArrowheads="1"/>
          </p:cNvSpPr>
          <p:nvPr/>
        </p:nvSpPr>
        <p:spPr bwMode="auto">
          <a:xfrm>
            <a:off x="-152400" y="1600200"/>
            <a:ext cx="91440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500" i="0" dirty="0">
                <a:solidFill>
                  <a:srgbClr val="FFFF00"/>
                </a:solidFill>
                <a:latin typeface="Arial" charset="0"/>
              </a:rPr>
              <a:t>			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‘05	‘06	 ’07      ’08	’09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‘10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sz="2400" i="0" dirty="0">
              <a:solidFill>
                <a:srgbClr val="C00000"/>
              </a:solidFill>
              <a:latin typeface="Arial" charset="0"/>
            </a:endParaRPr>
          </a:p>
          <a:p>
            <a:pPr eaLnBrk="0" hangingPunct="0">
              <a:lnSpc>
                <a:spcPct val="134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TASKED	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355	125	 139     244	104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232</a:t>
            </a:r>
            <a:endParaRPr lang="en-US" sz="2400" i="0" dirty="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lnSpc>
                <a:spcPct val="67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CANCELLED	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102	  41       63       60	  44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85</a:t>
            </a:r>
            <a:endParaRPr lang="en-US" sz="2400" i="0" dirty="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lnSpc>
                <a:spcPct val="67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REQUIRED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253	  84       76     184	  60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147</a:t>
            </a:r>
            <a:endParaRPr lang="en-US" sz="2400" i="0" dirty="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lnSpc>
                <a:spcPct val="67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 ACCOMP		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 246	  84       74     183	  59</a:t>
            </a:r>
            <a:r>
              <a:rPr lang="en-US" sz="2400" i="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142</a:t>
            </a:r>
            <a:endParaRPr lang="en-US" sz="2400" i="0" dirty="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lnSpc>
                <a:spcPct val="201000"/>
              </a:lnSpc>
            </a:pPr>
            <a:endParaRPr lang="en-US" sz="2400" i="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   RELIABILITY      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	97</a:t>
            </a:r>
            <a:r>
              <a:rPr lang="en-US" sz="2400" i="0" dirty="0">
                <a:solidFill>
                  <a:schemeClr val="bg1"/>
                </a:solidFill>
                <a:latin typeface="Arial" charset="0"/>
              </a:rPr>
              <a:t>%	 100%   97%   99%   98</a:t>
            </a:r>
            <a:r>
              <a:rPr lang="en-US" sz="2400" i="0" dirty="0" smtClean="0">
                <a:solidFill>
                  <a:schemeClr val="bg1"/>
                </a:solidFill>
                <a:latin typeface="Arial" charset="0"/>
              </a:rPr>
              <a:t>%	</a:t>
            </a:r>
            <a:r>
              <a:rPr lang="en-US" sz="2400" i="0" dirty="0" smtClean="0">
                <a:solidFill>
                  <a:srgbClr val="FF0000"/>
                </a:solidFill>
                <a:latin typeface="Arial" charset="0"/>
              </a:rPr>
              <a:t>97%</a:t>
            </a:r>
            <a:endParaRPr lang="en-US" sz="2400" i="0" dirty="0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endParaRPr lang="en-US" sz="2500" i="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7538" y="62484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962400" y="6096000"/>
            <a:ext cx="1463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i="0" dirty="0"/>
              <a:t>Year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5276850" cy="381000"/>
          </a:xfrm>
        </p:spPr>
        <p:txBody>
          <a:bodyPr lIns="92075" tIns="46038" rIns="92075" bIns="46038"/>
          <a:lstStyle/>
          <a:p>
            <a:r>
              <a:rPr lang="en-US" sz="3600" smtClean="0"/>
              <a:t>NHOP Flight Hours</a:t>
            </a:r>
            <a:r>
              <a:rPr lang="en-US" smtClean="0"/>
              <a:t> 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73038" y="3557588"/>
            <a:ext cx="2841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</a:t>
            </a:r>
          </a:p>
          <a:p>
            <a:r>
              <a:rPr lang="en-US" sz="1000"/>
              <a:t>O</a:t>
            </a:r>
          </a:p>
          <a:p>
            <a:r>
              <a:rPr lang="en-US" sz="1000"/>
              <a:t>U</a:t>
            </a:r>
          </a:p>
          <a:p>
            <a:r>
              <a:rPr lang="en-US" sz="1000"/>
              <a:t>R</a:t>
            </a:r>
          </a:p>
          <a:p>
            <a:r>
              <a:rPr lang="en-US" sz="1000"/>
              <a:t>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5000" t="21875" r="46875" b="49219"/>
          <a:stretch>
            <a:fillRect/>
          </a:stretch>
        </p:blipFill>
        <p:spPr bwMode="auto">
          <a:xfrm>
            <a:off x="457200" y="1676399"/>
            <a:ext cx="7315200" cy="44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6096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2819400" y="624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1538" name="Rectangle 58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5791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53</a:t>
            </a:r>
            <a:r>
              <a:rPr lang="en-US" baseline="30000" dirty="0" smtClean="0"/>
              <a:t>rd</a:t>
            </a:r>
            <a:r>
              <a:rPr lang="en-US" dirty="0" smtClean="0"/>
              <a:t> Flying Hrs by Month</a:t>
            </a:r>
          </a:p>
        </p:txBody>
      </p:sp>
      <p:pic>
        <p:nvPicPr>
          <p:cNvPr id="21539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822095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of Flying Hours</a:t>
            </a:r>
            <a:br>
              <a:rPr lang="en-US" dirty="0" smtClean="0"/>
            </a:br>
            <a:r>
              <a:rPr lang="en-US" dirty="0" smtClean="0"/>
              <a:t> by Storm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8229600" cy="495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Missions--Guam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31 Operational Missions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280 Flying Hours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 1700 instruments released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889 AXBT’s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740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Dropsondes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65 Large Buoys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Lagrangian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Floats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1447800"/>
            <a:ext cx="7669213" cy="5029200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7912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Technological Improvements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7"/>
            <a:ext cx="7407275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Software Upgrade--July 2010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-Next Upgrade--Spring 2012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SFMR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-Learning Limitations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-Fixed Water Intrusion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-In-house Calibrations</a:t>
            </a: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Dropsondes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-Aspen v3.0—Spring 2011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-PTU--“Oscillation” Problem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Sat-phone Upgrade--In Progress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-Initial capability—Spring 2011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med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1778000"/>
            <a:ext cx="70278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Affairs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 rot="10800000" flipV="1">
            <a:off x="685800" y="1773389"/>
            <a:ext cx="2895600" cy="234141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-In-House Static Displays</a:t>
            </a:r>
          </a:p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-School Visits</a:t>
            </a:r>
          </a:p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-Media Flights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Airshows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lvl="1">
              <a:lnSpc>
                <a:spcPct val="87000"/>
              </a:lnSpc>
              <a:buSzPct val="77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-CHAT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438400" y="6477000"/>
            <a:ext cx="34147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www.hurricanehunters.com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0" name="Picture 8" descr="silver_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84275"/>
            <a:ext cx="527208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381000" y="5859463"/>
            <a:ext cx="7377113" cy="76993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Arial" charset="0"/>
              </a:rPr>
              <a:t>U.S. AIR FORCE RESERVE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brf">
  <a:themeElements>
    <a:clrScheme name="">
      <a:dk1>
        <a:srgbClr val="000000"/>
      </a:dk1>
      <a:lt1>
        <a:srgbClr val="0000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AFF"/>
      </a:accent3>
      <a:accent4>
        <a:srgbClr val="000000"/>
      </a:accent4>
      <a:accent5>
        <a:srgbClr val="B7C6FE"/>
      </a:accent5>
      <a:accent6>
        <a:srgbClr val="009D00"/>
      </a:accent6>
      <a:hlink>
        <a:srgbClr val="FAFD00"/>
      </a:hlink>
      <a:folHlink>
        <a:srgbClr val="FC0128"/>
      </a:folHlink>
    </a:clrScheme>
    <a:fontScheme name="Combrf">
      <a:majorFont>
        <a:latin typeface="Arial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ombr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br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br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118707158</TotalTime>
  <Pages>35</Pages>
  <Words>567</Words>
  <Application>Microsoft Office PowerPoint</Application>
  <PresentationFormat>Custom</PresentationFormat>
  <Paragraphs>134</Paragraphs>
  <Slides>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Combrf</vt:lpstr>
      <vt:lpstr>Document</vt:lpstr>
      <vt:lpstr>  53rd Weather Reconnaissance Squadron 2010 Hurricane Season – Flying Stats</vt:lpstr>
      <vt:lpstr>  Season Comparison  For Tasking</vt:lpstr>
      <vt:lpstr>NHOP Flight Hours </vt:lpstr>
      <vt:lpstr>53rd Flying Hrs by Month</vt:lpstr>
      <vt:lpstr>Hours of Flying Hours  by Storm</vt:lpstr>
      <vt:lpstr>Other Missions--Guam</vt:lpstr>
      <vt:lpstr>Technological Improvements</vt:lpstr>
      <vt:lpstr>Public Affairs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Briefing &amp; Script</dc:title>
  <dc:creator>jtrotter</dc:creator>
  <cp:lastModifiedBy>Gautrau</cp:lastModifiedBy>
  <cp:revision>793</cp:revision>
  <cp:lastPrinted>1997-12-12T19:57:10Z</cp:lastPrinted>
  <dcterms:created xsi:type="dcterms:W3CDTF">1995-10-25T09:50:20Z</dcterms:created>
  <dcterms:modified xsi:type="dcterms:W3CDTF">2011-02-28T12:24:13Z</dcterms:modified>
</cp:coreProperties>
</file>