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311" r:id="rId2"/>
    <p:sldId id="429" r:id="rId3"/>
    <p:sldId id="435" r:id="rId4"/>
    <p:sldId id="433" r:id="rId5"/>
    <p:sldId id="432" r:id="rId6"/>
    <p:sldId id="345" r:id="rId7"/>
    <p:sldId id="346" r:id="rId8"/>
    <p:sldId id="417" r:id="rId9"/>
    <p:sldId id="436" r:id="rId10"/>
    <p:sldId id="426" r:id="rId11"/>
    <p:sldId id="428" r:id="rId12"/>
    <p:sldId id="427" r:id="rId13"/>
    <p:sldId id="431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0000"/>
    <a:srgbClr val="0000FF"/>
    <a:srgbClr val="00FF00"/>
    <a:srgbClr val="00FFFF"/>
    <a:srgbClr val="FF8C01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9627" autoAdjust="0"/>
  </p:normalViewPr>
  <p:slideViewPr>
    <p:cSldViewPr>
      <p:cViewPr varScale="1">
        <p:scale>
          <a:sx n="74" d="100"/>
          <a:sy n="74" d="100"/>
        </p:scale>
        <p:origin x="-9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hfo-srv\public\WCM\FY2010\Presentations\2010%20CPHC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hfo-srv\public\WCM\FY2010\Presentations\2010%20CPHC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hfo-srv\public\Verification\CPHC_Verification\TC%20verification%20through%20201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884295713035938E-2"/>
          <c:y val="9.9819480898221097E-2"/>
          <c:w val="0.90044903762029871"/>
          <c:h val="0.745367454068241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00"/>
            </a:solidFill>
            <a:ln w="12700">
              <a:noFill/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Calibr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Sheet2!$A$1:$A$12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Sheet2!$B$1:$B$12</c:f>
              <c:numCache>
                <c:formatCode>General</c:formatCode>
                <c:ptCount val="12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43</c:v>
                </c:pt>
                <c:pt idx="7">
                  <c:v>68</c:v>
                </c:pt>
                <c:pt idx="8">
                  <c:v>37</c:v>
                </c:pt>
                <c:pt idx="9">
                  <c:v>17</c:v>
                </c:pt>
                <c:pt idx="10">
                  <c:v>3</c:v>
                </c:pt>
                <c:pt idx="1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926464"/>
        <c:axId val="69542656"/>
      </c:barChart>
      <c:catAx>
        <c:axId val="6892646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spPr>
          <a:ln w="31750">
            <a:solidFill>
              <a:srgbClr val="FFFF00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69542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9542656"/>
        <c:scaling>
          <c:orientation val="minMax"/>
        </c:scaling>
        <c:delete val="0"/>
        <c:axPos val="l"/>
        <c:majorGridlines>
          <c:spPr>
            <a:ln w="31750">
              <a:solidFill>
                <a:srgbClr val="FFFF0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0">
            <a:solidFill>
              <a:srgbClr val="FFFF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68926464"/>
        <c:crosses val="autoZero"/>
        <c:crossBetween val="between"/>
      </c:valAx>
      <c:sp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31750">
          <a:solidFill>
            <a:srgbClr val="FFFF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268482064741904E-2"/>
          <c:y val="0.12253251676873726"/>
          <c:w val="0.91439818460192457"/>
          <c:h val="0.776515748031496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00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Sheet1!$A$3:$A$43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Sheet1!$AO$3:$AO$43</c:f>
              <c:numCache>
                <c:formatCode>General</c:formatCode>
                <c:ptCount val="41"/>
                <c:pt idx="0">
                  <c:v>4</c:v>
                </c:pt>
                <c:pt idx="1">
                  <c:v>6</c:v>
                </c:pt>
                <c:pt idx="2">
                  <c:v>7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  <c:pt idx="6">
                  <c:v>4</c:v>
                </c:pt>
                <c:pt idx="7">
                  <c:v>0</c:v>
                </c:pt>
                <c:pt idx="8">
                  <c:v>7</c:v>
                </c:pt>
                <c:pt idx="9">
                  <c:v>0</c:v>
                </c:pt>
                <c:pt idx="10">
                  <c:v>2</c:v>
                </c:pt>
                <c:pt idx="11">
                  <c:v>2</c:v>
                </c:pt>
                <c:pt idx="12">
                  <c:v>10</c:v>
                </c:pt>
                <c:pt idx="13">
                  <c:v>6</c:v>
                </c:pt>
                <c:pt idx="14">
                  <c:v>5</c:v>
                </c:pt>
                <c:pt idx="15">
                  <c:v>8</c:v>
                </c:pt>
                <c:pt idx="16">
                  <c:v>7</c:v>
                </c:pt>
                <c:pt idx="17">
                  <c:v>4</c:v>
                </c:pt>
                <c:pt idx="18">
                  <c:v>5</c:v>
                </c:pt>
                <c:pt idx="19">
                  <c:v>4</c:v>
                </c:pt>
                <c:pt idx="20">
                  <c:v>4</c:v>
                </c:pt>
                <c:pt idx="21">
                  <c:v>3</c:v>
                </c:pt>
                <c:pt idx="22">
                  <c:v>11</c:v>
                </c:pt>
                <c:pt idx="23">
                  <c:v>5</c:v>
                </c:pt>
                <c:pt idx="24">
                  <c:v>11</c:v>
                </c:pt>
                <c:pt idx="25">
                  <c:v>1</c:v>
                </c:pt>
                <c:pt idx="26">
                  <c:v>2</c:v>
                </c:pt>
                <c:pt idx="27">
                  <c:v>9</c:v>
                </c:pt>
                <c:pt idx="28">
                  <c:v>3</c:v>
                </c:pt>
                <c:pt idx="29">
                  <c:v>3</c:v>
                </c:pt>
                <c:pt idx="30">
                  <c:v>4</c:v>
                </c:pt>
                <c:pt idx="31">
                  <c:v>4</c:v>
                </c:pt>
                <c:pt idx="32">
                  <c:v>5</c:v>
                </c:pt>
                <c:pt idx="33">
                  <c:v>2</c:v>
                </c:pt>
                <c:pt idx="34">
                  <c:v>3</c:v>
                </c:pt>
                <c:pt idx="35">
                  <c:v>3</c:v>
                </c:pt>
                <c:pt idx="36">
                  <c:v>5</c:v>
                </c:pt>
                <c:pt idx="37">
                  <c:v>2</c:v>
                </c:pt>
                <c:pt idx="38">
                  <c:v>1</c:v>
                </c:pt>
                <c:pt idx="39">
                  <c:v>7</c:v>
                </c:pt>
                <c:pt idx="4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598208"/>
        <c:axId val="74978048"/>
      </c:barChart>
      <c:catAx>
        <c:axId val="6959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0">
            <a:solidFill>
              <a:srgbClr val="FFFF00"/>
            </a:solidFill>
          </a:ln>
        </c:spPr>
        <c:txPr>
          <a:bodyPr rot="-3600000"/>
          <a:lstStyle/>
          <a:p>
            <a:pPr>
              <a:defRPr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74978048"/>
        <c:crosses val="autoZero"/>
        <c:auto val="1"/>
        <c:lblAlgn val="ctr"/>
        <c:lblOffset val="50"/>
        <c:tickLblSkip val="2"/>
        <c:noMultiLvlLbl val="0"/>
      </c:catAx>
      <c:valAx>
        <c:axId val="74978048"/>
        <c:scaling>
          <c:orientation val="minMax"/>
        </c:scaling>
        <c:delete val="0"/>
        <c:axPos val="l"/>
        <c:majorGridlines>
          <c:spPr>
            <a:ln w="31750">
              <a:solidFill>
                <a:srgbClr val="FFFF00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0">
            <a:solidFill>
              <a:srgbClr val="FFFF00"/>
            </a:solidFill>
          </a:ln>
        </c:spPr>
        <c:txPr>
          <a:bodyPr/>
          <a:lstStyle/>
          <a:p>
            <a:pPr>
              <a:defRPr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69598208"/>
        <c:crosses val="autoZero"/>
        <c:crossBetween val="between"/>
      </c:valAx>
      <c:sp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31750">
          <a:solidFill>
            <a:srgbClr val="FFFF00"/>
          </a:solidFill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defRPr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CPHC Tropical Cyclone Track Forecast </a:t>
            </a:r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 sz="1400" b="1" i="0" u="none" strike="noStrike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defRPr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Five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Year Running Mean Error</a:t>
            </a:r>
          </a:p>
        </c:rich>
      </c:tx>
      <c:layout>
        <c:manualLayout>
          <c:xMode val="edge"/>
          <c:yMode val="edge"/>
          <c:x val="0.24052493438320222"/>
          <c:y val="2.148541848935554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895614610673666"/>
          <c:y val="0.13421566054243242"/>
          <c:w val="0.8501186570428696"/>
          <c:h val="0.73227646544181979"/>
        </c:manualLayout>
      </c:layout>
      <c:lineChart>
        <c:grouping val="standard"/>
        <c:varyColors val="0"/>
        <c:ser>
          <c:idx val="1"/>
          <c:order val="0"/>
          <c:tx>
            <c:v>12 hour forecast</c:v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FF00FF"/>
                </a:solidFill>
                <a:prstDash val="lgDash"/>
              </a:ln>
            </c:spPr>
            <c:trendlineType val="linear"/>
            <c:dispRSqr val="0"/>
            <c:dispEq val="0"/>
          </c:trendline>
          <c:cat>
            <c:numRef>
              <c:f>'CPHC TF'!$A$11:$A$37</c:f>
              <c:numCache>
                <c:formatCode>General</c:formatCode>
                <c:ptCount val="27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</c:numCache>
            </c:numRef>
          </c:cat>
          <c:val>
            <c:numRef>
              <c:f>'CPHC TF'!$D$11:$D$37</c:f>
              <c:numCache>
                <c:formatCode>General</c:formatCode>
                <c:ptCount val="27"/>
                <c:pt idx="13" formatCode="0.00">
                  <c:v>37.091269841269842</c:v>
                </c:pt>
                <c:pt idx="14" formatCode="0.00">
                  <c:v>37.305555555555557</c:v>
                </c:pt>
                <c:pt idx="15" formatCode="0.00">
                  <c:v>38.905660377358494</c:v>
                </c:pt>
                <c:pt idx="16" formatCode="0.00">
                  <c:v>42.949044585987245</c:v>
                </c:pt>
                <c:pt idx="17" formatCode="0.00">
                  <c:v>43.733727810650898</c:v>
                </c:pt>
                <c:pt idx="18" formatCode="0.00">
                  <c:v>46.494759825327506</c:v>
                </c:pt>
                <c:pt idx="19" formatCode="0.00">
                  <c:v>46.325877192982446</c:v>
                </c:pt>
                <c:pt idx="20" formatCode="0.00">
                  <c:v>48.674407582938379</c:v>
                </c:pt>
                <c:pt idx="21" formatCode="0.00">
                  <c:v>44.744776119402985</c:v>
                </c:pt>
                <c:pt idx="22" formatCode="0.00">
                  <c:v>41.894893617021275</c:v>
                </c:pt>
                <c:pt idx="23" formatCode="0.00">
                  <c:v>33.108284023668624</c:v>
                </c:pt>
                <c:pt idx="24" formatCode="0.00">
                  <c:v>33.629878048780498</c:v>
                </c:pt>
                <c:pt idx="25" formatCode="0.00">
                  <c:v>34.320940170940176</c:v>
                </c:pt>
                <c:pt idx="26" formatCode="0.00">
                  <c:v>35.057591623036636</c:v>
                </c:pt>
              </c:numCache>
            </c:numRef>
          </c:val>
          <c:smooth val="0"/>
        </c:ser>
        <c:ser>
          <c:idx val="2"/>
          <c:order val="1"/>
          <c:tx>
            <c:v>24 hour forecast</c:v>
          </c:tx>
          <c:spPr>
            <a:ln w="25400">
              <a:solidFill>
                <a:srgbClr val="339966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cat>
            <c:numRef>
              <c:f>'CPHC TF'!$A$11:$A$37</c:f>
              <c:numCache>
                <c:formatCode>General</c:formatCode>
                <c:ptCount val="27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</c:numCache>
            </c:numRef>
          </c:cat>
          <c:val>
            <c:numRef>
              <c:f>'CPHC TF'!$G$11:$G$37</c:f>
              <c:numCache>
                <c:formatCode>0.00</c:formatCode>
                <c:ptCount val="27"/>
                <c:pt idx="0">
                  <c:v>117.47409282700421</c:v>
                </c:pt>
                <c:pt idx="1">
                  <c:v>116.06742647058822</c:v>
                </c:pt>
                <c:pt idx="2">
                  <c:v>114.9920979020979</c:v>
                </c:pt>
                <c:pt idx="3">
                  <c:v>101.92920187793425</c:v>
                </c:pt>
                <c:pt idx="4">
                  <c:v>94.95754716981132</c:v>
                </c:pt>
                <c:pt idx="5">
                  <c:v>95.29901960784315</c:v>
                </c:pt>
                <c:pt idx="6">
                  <c:v>88.4072164948454</c:v>
                </c:pt>
                <c:pt idx="7">
                  <c:v>86.61081081081079</c:v>
                </c:pt>
                <c:pt idx="8">
                  <c:v>90.959390862944147</c:v>
                </c:pt>
                <c:pt idx="9">
                  <c:v>88.879807692307679</c:v>
                </c:pt>
                <c:pt idx="10">
                  <c:v>78.572289156626482</c:v>
                </c:pt>
                <c:pt idx="11">
                  <c:v>77.141868512110719</c:v>
                </c:pt>
                <c:pt idx="12">
                  <c:v>77.423357664233592</c:v>
                </c:pt>
                <c:pt idx="13">
                  <c:v>70.042553191489347</c:v>
                </c:pt>
                <c:pt idx="14">
                  <c:v>69.289340101522825</c:v>
                </c:pt>
                <c:pt idx="15">
                  <c:v>68.456521739130437</c:v>
                </c:pt>
                <c:pt idx="16">
                  <c:v>72.962962962962962</c:v>
                </c:pt>
                <c:pt idx="17">
                  <c:v>74.652777777777743</c:v>
                </c:pt>
                <c:pt idx="18">
                  <c:v>79.646969696969691</c:v>
                </c:pt>
                <c:pt idx="19">
                  <c:v>78.88693467336681</c:v>
                </c:pt>
                <c:pt idx="20">
                  <c:v>81.986813186813194</c:v>
                </c:pt>
                <c:pt idx="21">
                  <c:v>75.5595375722543</c:v>
                </c:pt>
                <c:pt idx="22">
                  <c:v>69.853694581280791</c:v>
                </c:pt>
                <c:pt idx="23">
                  <c:v>54.165034965034977</c:v>
                </c:pt>
                <c:pt idx="24">
                  <c:v>53.508571428571429</c:v>
                </c:pt>
                <c:pt idx="25">
                  <c:v>56.62537313432837</c:v>
                </c:pt>
                <c:pt idx="26">
                  <c:v>58.381595092024547</c:v>
                </c:pt>
              </c:numCache>
            </c:numRef>
          </c:val>
          <c:smooth val="0"/>
        </c:ser>
        <c:ser>
          <c:idx val="3"/>
          <c:order val="2"/>
          <c:tx>
            <c:v>36 hour forecast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FF"/>
                </a:solidFill>
                <a:prstDash val="lgDash"/>
              </a:ln>
            </c:spPr>
            <c:trendlineType val="linear"/>
            <c:dispRSqr val="0"/>
            <c:dispEq val="0"/>
          </c:trendline>
          <c:cat>
            <c:numRef>
              <c:f>'CPHC TF'!$A$11:$A$37</c:f>
              <c:numCache>
                <c:formatCode>General</c:formatCode>
                <c:ptCount val="27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</c:numCache>
            </c:numRef>
          </c:cat>
          <c:val>
            <c:numRef>
              <c:f>'CPHC TF'!$J$11:$J$37</c:f>
              <c:numCache>
                <c:formatCode>General</c:formatCode>
                <c:ptCount val="27"/>
                <c:pt idx="8" formatCode="0.00">
                  <c:v>145.65934065934064</c:v>
                </c:pt>
                <c:pt idx="9" formatCode="0.00">
                  <c:v>143.08376963350779</c:v>
                </c:pt>
                <c:pt idx="10" formatCode="0.00">
                  <c:v>120.68403908794789</c:v>
                </c:pt>
                <c:pt idx="11" formatCode="0.00">
                  <c:v>120.09961685823757</c:v>
                </c:pt>
                <c:pt idx="12" formatCode="0.00">
                  <c:v>120.236</c:v>
                </c:pt>
                <c:pt idx="13" formatCode="0.00">
                  <c:v>105.55188679245281</c:v>
                </c:pt>
                <c:pt idx="14" formatCode="0.00">
                  <c:v>102.53488372093025</c:v>
                </c:pt>
                <c:pt idx="15" formatCode="0.00">
                  <c:v>107.63013698630137</c:v>
                </c:pt>
                <c:pt idx="16" formatCode="0.00">
                  <c:v>115.90265486725664</c:v>
                </c:pt>
                <c:pt idx="17" formatCode="0.00">
                  <c:v>117.22033898305084</c:v>
                </c:pt>
                <c:pt idx="18" formatCode="0.00">
                  <c:v>117.3810975609756</c:v>
                </c:pt>
                <c:pt idx="19" formatCode="0.00">
                  <c:v>114.60654761904763</c:v>
                </c:pt>
                <c:pt idx="20" formatCode="0.00">
                  <c:v>118.8638157894737</c:v>
                </c:pt>
                <c:pt idx="21" formatCode="0.00">
                  <c:v>101.10890410958901</c:v>
                </c:pt>
                <c:pt idx="22" formatCode="0.00">
                  <c:v>94.215340909090912</c:v>
                </c:pt>
                <c:pt idx="23" formatCode="0.00">
                  <c:v>75.208870967741916</c:v>
                </c:pt>
                <c:pt idx="24" formatCode="0.00">
                  <c:v>72.077868852458991</c:v>
                </c:pt>
                <c:pt idx="25" formatCode="0.00">
                  <c:v>78.263372093023236</c:v>
                </c:pt>
                <c:pt idx="26" formatCode="0.00">
                  <c:v>83.526811594202883</c:v>
                </c:pt>
              </c:numCache>
            </c:numRef>
          </c:val>
          <c:smooth val="0"/>
        </c:ser>
        <c:ser>
          <c:idx val="4"/>
          <c:order val="3"/>
          <c:tx>
            <c:v>48 hour forecast</c:v>
          </c:tx>
          <c:spPr>
            <a:ln w="25400">
              <a:solidFill>
                <a:srgbClr val="800080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800080"/>
                </a:solidFill>
                <a:prstDash val="lgDash"/>
              </a:ln>
            </c:spPr>
            <c:trendlineType val="linear"/>
            <c:dispRSqr val="0"/>
            <c:dispEq val="0"/>
          </c:trendline>
          <c:cat>
            <c:numRef>
              <c:f>'CPHC TF'!$A$11:$A$37</c:f>
              <c:numCache>
                <c:formatCode>General</c:formatCode>
                <c:ptCount val="27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</c:numCache>
            </c:numRef>
          </c:cat>
          <c:val>
            <c:numRef>
              <c:f>'CPHC TF'!$M$11:$M$37</c:f>
              <c:numCache>
                <c:formatCode>0.00</c:formatCode>
                <c:ptCount val="27"/>
                <c:pt idx="0">
                  <c:v>240.78014084507043</c:v>
                </c:pt>
                <c:pt idx="1">
                  <c:v>255.37151898734174</c:v>
                </c:pt>
                <c:pt idx="2">
                  <c:v>248.62471264367815</c:v>
                </c:pt>
                <c:pt idx="3">
                  <c:v>218.37062937062942</c:v>
                </c:pt>
                <c:pt idx="4">
                  <c:v>203.96103896103898</c:v>
                </c:pt>
                <c:pt idx="5">
                  <c:v>205.97333333333336</c:v>
                </c:pt>
                <c:pt idx="6">
                  <c:v>175.92485549132945</c:v>
                </c:pt>
                <c:pt idx="7">
                  <c:v>174.31097560975607</c:v>
                </c:pt>
                <c:pt idx="8">
                  <c:v>197.7486033519553</c:v>
                </c:pt>
                <c:pt idx="9">
                  <c:v>196.27956989247312</c:v>
                </c:pt>
                <c:pt idx="10">
                  <c:v>164.18983050847461</c:v>
                </c:pt>
                <c:pt idx="11">
                  <c:v>164.00416666666663</c:v>
                </c:pt>
                <c:pt idx="12">
                  <c:v>164.36480686695279</c:v>
                </c:pt>
                <c:pt idx="13">
                  <c:v>138.07179487179488</c:v>
                </c:pt>
                <c:pt idx="14">
                  <c:v>125.98039215686273</c:v>
                </c:pt>
                <c:pt idx="15">
                  <c:v>133.22033898305088</c:v>
                </c:pt>
                <c:pt idx="16">
                  <c:v>147.76344086021504</c:v>
                </c:pt>
                <c:pt idx="17">
                  <c:v>148.92708333333337</c:v>
                </c:pt>
                <c:pt idx="18">
                  <c:v>147.16739130434777</c:v>
                </c:pt>
                <c:pt idx="19">
                  <c:v>148.93219178082191</c:v>
                </c:pt>
                <c:pt idx="20">
                  <c:v>155.99847328244277</c:v>
                </c:pt>
                <c:pt idx="21">
                  <c:v>135.70769230769233</c:v>
                </c:pt>
                <c:pt idx="22">
                  <c:v>124.83034482758616</c:v>
                </c:pt>
                <c:pt idx="23">
                  <c:v>100.13608247422678</c:v>
                </c:pt>
                <c:pt idx="24">
                  <c:v>92.686315789473653</c:v>
                </c:pt>
                <c:pt idx="25">
                  <c:v>100.80444444444443</c:v>
                </c:pt>
                <c:pt idx="26">
                  <c:v>106.82260869565215</c:v>
                </c:pt>
              </c:numCache>
            </c:numRef>
          </c:val>
          <c:smooth val="0"/>
        </c:ser>
        <c:ser>
          <c:idx val="5"/>
          <c:order val="4"/>
          <c:tx>
            <c:v>72 hour forecast</c:v>
          </c:tx>
          <c:spPr>
            <a:ln w="25400"/>
          </c:spPr>
          <c:marker>
            <c:symbol val="triangle"/>
            <c:size val="9"/>
          </c:marker>
          <c:cat>
            <c:numRef>
              <c:f>'CPHC TF'!$A$11:$A$37</c:f>
              <c:numCache>
                <c:formatCode>General</c:formatCode>
                <c:ptCount val="27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</c:numCache>
            </c:numRef>
          </c:cat>
          <c:val>
            <c:numRef>
              <c:f>'CPHC TF'!$P$11:$P$37</c:f>
              <c:numCache>
                <c:formatCode>0.00</c:formatCode>
                <c:ptCount val="27"/>
                <c:pt idx="0">
                  <c:v>377.93670731707306</c:v>
                </c:pt>
                <c:pt idx="1">
                  <c:v>437.37989690721656</c:v>
                </c:pt>
                <c:pt idx="2">
                  <c:v>429.9604761904763</c:v>
                </c:pt>
                <c:pt idx="3">
                  <c:v>377.64423076923077</c:v>
                </c:pt>
                <c:pt idx="4">
                  <c:v>347.1219512195122</c:v>
                </c:pt>
                <c:pt idx="5">
                  <c:v>354.90909090909093</c:v>
                </c:pt>
                <c:pt idx="6">
                  <c:v>289.14615384615377</c:v>
                </c:pt>
                <c:pt idx="7">
                  <c:v>285.81147540983608</c:v>
                </c:pt>
                <c:pt idx="8">
                  <c:v>319.18978102189789</c:v>
                </c:pt>
                <c:pt idx="9">
                  <c:v>315.97142857142859</c:v>
                </c:pt>
                <c:pt idx="10">
                  <c:v>253.59493670886076</c:v>
                </c:pt>
                <c:pt idx="11">
                  <c:v>249.22388059701493</c:v>
                </c:pt>
                <c:pt idx="12">
                  <c:v>249.22388059701493</c:v>
                </c:pt>
                <c:pt idx="13">
                  <c:v>205.15950920245399</c:v>
                </c:pt>
                <c:pt idx="14">
                  <c:v>186.12396694214874</c:v>
                </c:pt>
                <c:pt idx="15">
                  <c:v>205.17142857142861</c:v>
                </c:pt>
                <c:pt idx="16">
                  <c:v>226.25423728813561</c:v>
                </c:pt>
                <c:pt idx="17">
                  <c:v>226.25423728813561</c:v>
                </c:pt>
                <c:pt idx="18">
                  <c:v>209.63225806451615</c:v>
                </c:pt>
                <c:pt idx="19">
                  <c:v>213.57142857142861</c:v>
                </c:pt>
                <c:pt idx="20">
                  <c:v>221.75789473684208</c:v>
                </c:pt>
                <c:pt idx="21">
                  <c:v>182.13333333333338</c:v>
                </c:pt>
                <c:pt idx="22">
                  <c:v>165.43852459016392</c:v>
                </c:pt>
                <c:pt idx="23">
                  <c:v>133.31097560975607</c:v>
                </c:pt>
                <c:pt idx="24">
                  <c:v>119.52874999999997</c:v>
                </c:pt>
                <c:pt idx="25">
                  <c:v>151.04722222222225</c:v>
                </c:pt>
                <c:pt idx="26">
                  <c:v>165.9732558139535</c:v>
                </c:pt>
              </c:numCache>
            </c:numRef>
          </c:val>
          <c:smooth val="0"/>
        </c:ser>
        <c:ser>
          <c:idx val="6"/>
          <c:order val="5"/>
          <c:tx>
            <c:v>96 hour forecast</c:v>
          </c:tx>
          <c:spPr>
            <a:ln w="25400">
              <a:solidFill>
                <a:srgbClr val="008080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008080"/>
              </a:solidFill>
              <a:ln>
                <a:solidFill>
                  <a:srgbClr val="008080"/>
                </a:solidFill>
                <a:prstDash val="solid"/>
              </a:ln>
            </c:spPr>
          </c:marker>
          <c:cat>
            <c:numRef>
              <c:f>'CPHC TF'!$A$11:$A$37</c:f>
              <c:numCache>
                <c:formatCode>General</c:formatCode>
                <c:ptCount val="27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</c:numCache>
            </c:numRef>
          </c:cat>
          <c:val>
            <c:numRef>
              <c:f>'CPHC TF'!$S$11:$S$37</c:f>
              <c:numCache>
                <c:formatCode>General</c:formatCode>
                <c:ptCount val="27"/>
                <c:pt idx="19" formatCode="0.00">
                  <c:v>257.10487804878045</c:v>
                </c:pt>
                <c:pt idx="20" formatCode="0.00">
                  <c:v>256.65111111111111</c:v>
                </c:pt>
                <c:pt idx="21" formatCode="0.00">
                  <c:v>226.69322033898308</c:v>
                </c:pt>
                <c:pt idx="22" formatCode="0.00">
                  <c:v>203.82500000000002</c:v>
                </c:pt>
                <c:pt idx="23" formatCode="0.00">
                  <c:v>174.69322033898311</c:v>
                </c:pt>
                <c:pt idx="24" formatCode="0.00">
                  <c:v>160.59824561403516</c:v>
                </c:pt>
                <c:pt idx="25" formatCode="0.00">
                  <c:v>222.27439024390242</c:v>
                </c:pt>
                <c:pt idx="26" formatCode="0.00">
                  <c:v>241.18970588235294</c:v>
                </c:pt>
              </c:numCache>
            </c:numRef>
          </c:val>
          <c:smooth val="0"/>
        </c:ser>
        <c:ser>
          <c:idx val="7"/>
          <c:order val="6"/>
          <c:tx>
            <c:v>120 hour forecast</c:v>
          </c:tx>
          <c:spPr>
            <a:ln w="25400"/>
          </c:spPr>
          <c:marker>
            <c:symbol val="triangle"/>
            <c:size val="9"/>
          </c:marker>
          <c:cat>
            <c:numRef>
              <c:f>'CPHC TF'!$A$11:$A$37</c:f>
              <c:numCache>
                <c:formatCode>General</c:formatCode>
                <c:ptCount val="27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</c:numCache>
            </c:numRef>
          </c:cat>
          <c:val>
            <c:numRef>
              <c:f>'CPHC TF'!$V$11:$V$37</c:f>
              <c:numCache>
                <c:formatCode>General</c:formatCode>
                <c:ptCount val="27"/>
                <c:pt idx="18" formatCode="0.00">
                  <c:v>260.39999999999992</c:v>
                </c:pt>
                <c:pt idx="19" formatCode="0.00">
                  <c:v>261.92307692307685</c:v>
                </c:pt>
                <c:pt idx="20" formatCode="0.00">
                  <c:v>261.92307692307685</c:v>
                </c:pt>
                <c:pt idx="21" formatCode="0.00">
                  <c:v>241.44848484848487</c:v>
                </c:pt>
                <c:pt idx="22" formatCode="0.00">
                  <c:v>234.92419354838708</c:v>
                </c:pt>
                <c:pt idx="23" formatCode="0.00">
                  <c:v>220.91250000000002</c:v>
                </c:pt>
                <c:pt idx="24" formatCode="0.00">
                  <c:v>217.13947368421049</c:v>
                </c:pt>
                <c:pt idx="25" formatCode="0.00">
                  <c:v>295.46610169491527</c:v>
                </c:pt>
                <c:pt idx="26" formatCode="0.00">
                  <c:v>312.97499999999991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076736"/>
        <c:axId val="75078656"/>
      </c:lineChart>
      <c:catAx>
        <c:axId val="75076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Arial"/>
                    <a:cs typeface="Arial"/>
                  </a:defRPr>
                </a:pPr>
                <a:r>
                  <a:rPr lang="en-US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9911032028469826"/>
              <c:y val="0.9437172774869111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"/>
                <a:cs typeface="Arial"/>
              </a:defRPr>
            </a:pPr>
            <a:endParaRPr lang="en-US"/>
          </a:p>
        </c:txPr>
        <c:crossAx val="7507865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7507865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Arial"/>
                    <a:cs typeface="Arial"/>
                  </a:defRPr>
                </a:pPr>
                <a:r>
                  <a:rPr lang="en-US" sz="2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Position Error (NM)</a:t>
                </a:r>
              </a:p>
            </c:rich>
          </c:tx>
          <c:layout>
            <c:manualLayout>
              <c:xMode val="edge"/>
              <c:yMode val="edge"/>
              <c:x val="7.1174377224199293E-3"/>
              <c:y val="0.3756544502617801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"/>
                <a:cs typeface="Arial"/>
              </a:defRPr>
            </a:pPr>
            <a:endParaRPr lang="en-US"/>
          </a:p>
        </c:txPr>
        <c:crossAx val="75076736"/>
        <c:crosses val="autoZero"/>
        <c:crossBetween val="midCat"/>
      </c:valAx>
      <c:spPr>
        <a:solidFill>
          <a:srgbClr val="CCFFFF"/>
        </a:solidFill>
        <a:ln w="12700">
          <a:solidFill>
            <a:srgbClr val="0000FF"/>
          </a:solidFill>
          <a:prstDash val="solid"/>
        </a:ln>
      </c:spPr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79910542432195952"/>
          <c:y val="0.15439209682123095"/>
          <c:w val="0.13969454329774611"/>
          <c:h val="0.2310078877574860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0.08333</cdr:x>
      <cdr:y>0</cdr:y>
    </cdr:from>
    <cdr:to>
      <cdr:x>0.90801</cdr:x>
      <cdr:y>0.08527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1970" y="0"/>
          <a:ext cx="7540847" cy="584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Bookman Old Style"/>
            </a:defRPr>
          </a:lvl1pPr>
          <a:lvl2pPr marL="457200" indent="0">
            <a:defRPr sz="1100">
              <a:latin typeface="Bookman Old Style"/>
            </a:defRPr>
          </a:lvl2pPr>
          <a:lvl3pPr marL="914400" indent="0">
            <a:defRPr sz="1100">
              <a:latin typeface="Bookman Old Style"/>
            </a:defRPr>
          </a:lvl3pPr>
          <a:lvl4pPr marL="1371600" indent="0">
            <a:defRPr sz="1100">
              <a:latin typeface="Bookman Old Style"/>
            </a:defRPr>
          </a:lvl4pPr>
          <a:lvl5pPr marL="1828800" indent="0">
            <a:defRPr sz="1100">
              <a:latin typeface="Bookman Old Style"/>
            </a:defRPr>
          </a:lvl5pPr>
          <a:lvl6pPr marL="2286000" indent="0">
            <a:defRPr sz="1100">
              <a:latin typeface="Bookman Old Style"/>
            </a:defRPr>
          </a:lvl6pPr>
          <a:lvl7pPr marL="2743200" indent="0">
            <a:defRPr sz="1100">
              <a:latin typeface="Bookman Old Style"/>
            </a:defRPr>
          </a:lvl7pPr>
          <a:lvl8pPr marL="3200400" indent="0">
            <a:defRPr sz="1100">
              <a:latin typeface="Bookman Old Style"/>
            </a:defRPr>
          </a:lvl8pPr>
          <a:lvl9pPr marL="3657600" indent="0">
            <a:defRPr sz="1100">
              <a:latin typeface="Bookman Old Style"/>
            </a:defRPr>
          </a:lvl9pPr>
        </a:lstStyle>
        <a:p xmlns:a="http://schemas.openxmlformats.org/drawingml/2006/main">
          <a:r>
            <a: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Central Pacific Tropical Cyclones 1970-2010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</cdr:x>
      <cdr:y>0.02222</cdr:y>
    </cdr:from>
    <cdr:to>
      <cdr:x>0.92468</cdr:x>
      <cdr:y>0.10749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4400" y="152385"/>
          <a:ext cx="7540847" cy="584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Central Pacific Tropical Cyclones 1970-2010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25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0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chemeClr val="tx1">
              <a:lumMod val="95000"/>
              <a:lumOff val="5000"/>
            </a:schemeClr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0.1735</cdr:x>
      <cdr:y>0.66361</cdr:y>
    </cdr:from>
    <cdr:to>
      <cdr:x>0.33</cdr:x>
      <cdr:y>0.68482</cdr:y>
    </cdr:to>
    <cdr:sp macro="" textlink="">
      <cdr:nvSpPr>
        <cdr:cNvPr id="1026" name="WordArt 2"/>
        <cdr:cNvSpPr>
          <a:spLocks xmlns:a="http://schemas.openxmlformats.org/drawingml/2006/main" noChangeArrowheads="1" noChangeShapeType="1" noTextEdit="1"/>
        </cdr:cNvSpPr>
      </cdr:nvSpPr>
      <cdr:spPr bwMode="auto">
        <a:xfrm xmlns:a="http://schemas.openxmlformats.org/drawingml/2006/main">
          <a:off x="1486007" y="3863340"/>
          <a:ext cx="1340403" cy="123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fromWordArt="1">
          <a:prstTxWarp prst="textPlain">
            <a:avLst>
              <a:gd name="adj" fmla="val 50000"/>
            </a:avLst>
          </a:prstTxWarp>
        </a:bodyPr>
        <a:lstStyle xmlns:a="http://schemas.openxmlformats.org/drawingml/2006/main"/>
        <a:p xmlns:a="http://schemas.openxmlformats.org/drawingml/2006/main">
          <a:pPr algn="ctr" rtl="0"/>
          <a:r>
            <a:rPr lang="en-US" sz="1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rPr>
            <a:t>FY10 48hr Forecast Goal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413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defTabSz="931132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987" y="1"/>
            <a:ext cx="3037413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defTabSz="931132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1"/>
            <a:ext cx="3037413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defTabSz="931132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987" y="8831261"/>
            <a:ext cx="3037413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defTabSz="931132" eaLnBrk="1" hangingPunct="1">
              <a:defRPr sz="1200"/>
            </a:lvl1pPr>
          </a:lstStyle>
          <a:p>
            <a:pPr>
              <a:defRPr/>
            </a:pPr>
            <a:fld id="{975DA211-8C3B-455F-8E8C-17725FD00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47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413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386" y="1"/>
            <a:ext cx="3037413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81" y="4416430"/>
            <a:ext cx="5607038" cy="41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2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62"/>
            <a:ext cx="3037413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2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386" y="8829662"/>
            <a:ext cx="3037413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08F3B2-4B32-4B6C-B8B8-EF9C1F1F2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46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B2EDAB-A2BB-451B-A471-80743490733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08F3B2-4B32-4B6C-B8B8-EF9C1F1F20C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08F3B2-4B32-4B6C-B8B8-EF9C1F1F20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08F3B2-4B32-4B6C-B8B8-EF9C1F1F20C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08F3B2-4B32-4B6C-B8B8-EF9C1F1F20C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08F3B2-4B32-4B6C-B8B8-EF9C1F1F20C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08F3B2-4B32-4B6C-B8B8-EF9C1F1F20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D5799-0C10-422C-932B-853940CFCCF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08F3B2-4B32-4B6C-B8B8-EF9C1F1F20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B7CA9-69CC-42E8-A8C4-5088877F307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6BC532-F29E-4FC9-AE04-6805B85A628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700588" cy="352583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351" y="4448398"/>
            <a:ext cx="5184107" cy="414150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764EB-25DA-4F70-909A-9DFC9139BB7F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08F3B2-4B32-4B6C-B8B8-EF9C1F1F20C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5C819-6506-4383-9770-998EA8D99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4638"/>
            <a:ext cx="91440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5F3B-D15E-4593-9A9E-7A9636348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220D1-865D-4B17-921F-8F931803F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746E3-B0E0-4E19-A070-C43BC1B75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68124-EE2A-483B-AD9E-67984AC3B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E6CBF-1922-43AF-8DA4-77DB149F4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5CC10-3A9B-4046-A9DD-2542A1909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79646-01B6-4CB0-9F8B-238B37E25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76DB1-02D6-4C01-9D3D-F0A4AF12B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286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4638"/>
            <a:ext cx="6705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1CC6F-41B1-4953-8A7A-E3ECE1AE0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63C22553-D7D8-4633-91DD-05B67EAFE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alibri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effectLst>
            <a:outerShdw blurRad="25400" dist="25400" dir="2700000" algn="tl" rotWithShape="0">
              <a:prstClr val="black"/>
            </a:outerShdw>
          </a:effectLst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effectLst>
            <a:outerShdw blurRad="25400" dist="25400" dir="2700000" algn="tl" rotWithShape="0">
              <a:prstClr val="black"/>
            </a:outerShdw>
          </a:effectLst>
          <a:latin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effectLst>
            <a:outerShdw blurRad="25400" dist="25400" dir="2700000" algn="tl" rotWithShape="0">
              <a:prstClr val="black"/>
            </a:outerShdw>
          </a:effectLst>
          <a:latin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effectLst>
            <a:outerShdw blurRad="25400" dist="25400" dir="2700000" algn="tl" rotWithShape="0">
              <a:prstClr val="black"/>
            </a:outerShdw>
          </a:effectLst>
          <a:latin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effectLst>
            <a:outerShdw blurRad="25400" dist="25400" dir="2700000" algn="tl" rotWithShape="0">
              <a:prstClr val="black"/>
            </a:outerShdw>
          </a:effectLst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/>
          <p:cNvSpPr>
            <a:spLocks noChangeArrowheads="1"/>
          </p:cNvSpPr>
          <p:nvPr/>
        </p:nvSpPr>
        <p:spPr bwMode="auto">
          <a:xfrm>
            <a:off x="4860925" y="990600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60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2362200" y="4876800"/>
            <a:ext cx="47244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1847" name="Rectangle 7"/>
          <p:cNvSpPr>
            <a:spLocks noChangeArrowheads="1"/>
          </p:cNvSpPr>
          <p:nvPr/>
        </p:nvSpPr>
        <p:spPr bwMode="auto">
          <a:xfrm>
            <a:off x="0" y="304800"/>
            <a:ext cx="914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200" b="1" dirty="0">
                <a:solidFill>
                  <a:srgbClr val="FFFF00"/>
                </a:solidFill>
                <a:latin typeface="Calibri" pitchFamily="34" charset="0"/>
              </a:rPr>
              <a:t>Review of the 2010</a:t>
            </a:r>
          </a:p>
          <a:p>
            <a:pPr algn="ctr" eaLnBrk="0" hangingPunct="0">
              <a:defRPr/>
            </a:pPr>
            <a:r>
              <a:rPr lang="en-US" sz="4200" b="1" dirty="0">
                <a:solidFill>
                  <a:srgbClr val="FFFF00"/>
                </a:solidFill>
                <a:latin typeface="Calibri" pitchFamily="34" charset="0"/>
              </a:rPr>
              <a:t>Central Pacific Tropical Cyclone Season </a:t>
            </a:r>
          </a:p>
          <a:p>
            <a:pPr algn="ctr" eaLnBrk="0" hangingPunct="0">
              <a:defRPr/>
            </a:pPr>
            <a:r>
              <a:rPr lang="en-US" sz="4200" b="1" dirty="0">
                <a:solidFill>
                  <a:srgbClr val="FFFF00"/>
                </a:solidFill>
                <a:latin typeface="Calibri" pitchFamily="34" charset="0"/>
              </a:rPr>
              <a:t>and Preliminary Verification</a:t>
            </a:r>
            <a:endParaRPr lang="en-US" sz="4200" b="1" dirty="0">
              <a:latin typeface="Calibri" pitchFamily="34" charset="0"/>
            </a:endParaRPr>
          </a:p>
        </p:txBody>
      </p:sp>
      <p:sp>
        <p:nvSpPr>
          <p:cNvPr id="291848" name="Rectangle 8"/>
          <p:cNvSpPr>
            <a:spLocks noChangeArrowheads="1"/>
          </p:cNvSpPr>
          <p:nvPr/>
        </p:nvSpPr>
        <p:spPr bwMode="auto">
          <a:xfrm>
            <a:off x="3429000" y="5791200"/>
            <a:ext cx="556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Interdepartmental 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Hurricane Conference</a:t>
            </a:r>
          </a:p>
          <a:p>
            <a:pPr algn="r" eaLnBrk="0" hangingPunct="0">
              <a:defRPr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28 February  2011</a:t>
            </a:r>
            <a:endParaRPr lang="en-US" sz="2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81000" y="2963863"/>
            <a:ext cx="838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rgbClr val="FFFF00"/>
                </a:solidFill>
                <a:latin typeface="Calibri" pitchFamily="34" charset="0"/>
              </a:rPr>
              <a:t>National Weather Service</a:t>
            </a:r>
          </a:p>
          <a:p>
            <a:pPr algn="ctr" eaLnBrk="0" hangingPunct="0">
              <a:defRPr/>
            </a:pPr>
            <a:r>
              <a:rPr lang="en-US" sz="2800" b="1" dirty="0">
                <a:solidFill>
                  <a:srgbClr val="FFFF00"/>
                </a:solidFill>
                <a:latin typeface="Calibri" pitchFamily="34" charset="0"/>
              </a:rPr>
              <a:t>Central Pacific Hurricane Center</a:t>
            </a:r>
          </a:p>
          <a:p>
            <a:pPr algn="ctr" eaLnBrk="0" hangingPunct="0">
              <a:defRPr/>
            </a:pPr>
            <a:r>
              <a:rPr lang="en-US" sz="2800" b="1" dirty="0">
                <a:solidFill>
                  <a:srgbClr val="FFFF00"/>
                </a:solidFill>
                <a:latin typeface="Calibri" pitchFamily="34" charset="0"/>
              </a:rPr>
              <a:t>Honolulu, Hawaii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8600" y="5822950"/>
            <a:ext cx="3314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Raymond Tanabe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Deputy Director,  CPHC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CPHC/FEMA L324</a:t>
            </a:r>
            <a:br>
              <a:rPr lang="en-US" dirty="0" smtClean="0"/>
            </a:br>
            <a:r>
              <a:rPr lang="en-US" dirty="0" smtClean="0"/>
              <a:t>Hurricane Preparedness Course</a:t>
            </a:r>
            <a:endParaRPr lang="en-US" dirty="0"/>
          </a:p>
        </p:txBody>
      </p:sp>
      <p:pic>
        <p:nvPicPr>
          <p:cNvPr id="27650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38313"/>
            <a:ext cx="72390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CPHC/FEMA L324</a:t>
            </a:r>
            <a:br>
              <a:rPr lang="en-US" dirty="0" smtClean="0"/>
            </a:br>
            <a:r>
              <a:rPr lang="en-US" dirty="0" smtClean="0"/>
              <a:t>Hurricane Preparedness Course</a:t>
            </a:r>
            <a:endParaRPr lang="en-US" dirty="0"/>
          </a:p>
        </p:txBody>
      </p:sp>
      <p:pic>
        <p:nvPicPr>
          <p:cNvPr id="2867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6781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2010 CPHC/WFO Honolulu</a:t>
            </a:r>
            <a:br>
              <a:rPr lang="en-US" dirty="0" smtClean="0"/>
            </a:br>
            <a:r>
              <a:rPr lang="en-US" dirty="0" smtClean="0"/>
              <a:t> Musical Chairs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CPHC Deputy Director </a:t>
            </a:r>
            <a:r>
              <a:rPr lang="en-US" sz="4000" dirty="0" smtClean="0">
                <a:sym typeface="Wingdings" pitchFamily="2" charset="2"/>
              </a:rPr>
              <a:t>  TWC</a:t>
            </a:r>
          </a:p>
          <a:p>
            <a:pPr lvl="1">
              <a:defRPr/>
            </a:pPr>
            <a:r>
              <a:rPr lang="en-US" sz="3600" dirty="0" smtClean="0">
                <a:sym typeface="Wingdings" pitchFamily="2" charset="2"/>
              </a:rPr>
              <a:t>Dr. Rick </a:t>
            </a:r>
            <a:r>
              <a:rPr lang="en-US" sz="3600" dirty="0" err="1" smtClean="0">
                <a:sym typeface="Wingdings" pitchFamily="2" charset="2"/>
              </a:rPr>
              <a:t>Knabb</a:t>
            </a:r>
            <a:r>
              <a:rPr lang="en-US" sz="3600" dirty="0" smtClean="0">
                <a:sym typeface="Wingdings" pitchFamily="2" charset="2"/>
              </a:rPr>
              <a:t> moves to Atlanta</a:t>
            </a:r>
          </a:p>
          <a:p>
            <a:pPr>
              <a:defRPr/>
            </a:pPr>
            <a:r>
              <a:rPr lang="en-US" sz="4000" dirty="0">
                <a:sym typeface="Wingdings" pitchFamily="2" charset="2"/>
              </a:rPr>
              <a:t>H</a:t>
            </a:r>
            <a:r>
              <a:rPr lang="en-US" sz="4000" dirty="0" smtClean="0">
                <a:sym typeface="Wingdings" pitchFamily="2" charset="2"/>
              </a:rPr>
              <a:t>FO WCM   CPHC Deputy Director</a:t>
            </a:r>
          </a:p>
          <a:p>
            <a:pPr lvl="1">
              <a:defRPr/>
            </a:pPr>
            <a:r>
              <a:rPr lang="en-US" sz="3600" dirty="0" smtClean="0">
                <a:sym typeface="Wingdings" pitchFamily="2" charset="2"/>
              </a:rPr>
              <a:t>Raymond Tanabe “promoted”?</a:t>
            </a:r>
          </a:p>
          <a:p>
            <a:pPr>
              <a:defRPr/>
            </a:pPr>
            <a:r>
              <a:rPr lang="en-US" sz="4000" dirty="0" smtClean="0">
                <a:sym typeface="Wingdings" pitchFamily="2" charset="2"/>
              </a:rPr>
              <a:t>WFO Caribou WCM  HFO WCM</a:t>
            </a:r>
          </a:p>
          <a:p>
            <a:pPr lvl="1">
              <a:defRPr/>
            </a:pPr>
            <a:r>
              <a:rPr lang="en-US" sz="3600" dirty="0" smtClean="0">
                <a:sym typeface="Wingdings" pitchFamily="2" charset="2"/>
              </a:rPr>
              <a:t>Honolulu welcomes Mike </a:t>
            </a:r>
            <a:r>
              <a:rPr lang="en-US" sz="3600" dirty="0" err="1" smtClean="0">
                <a:sym typeface="Wingdings" pitchFamily="2" charset="2"/>
              </a:rPr>
              <a:t>Cantin</a:t>
            </a:r>
            <a:endParaRPr lang="en-US" sz="3600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8800" dirty="0" smtClean="0"/>
              <a:t>Aloha !</a:t>
            </a:r>
            <a:endParaRPr lang="en-US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 Nina Keeps Pacific Cool During the 2010 Tropical Cyclone Season</a:t>
            </a:r>
            <a:endParaRPr lang="en-US" dirty="0"/>
          </a:p>
        </p:txBody>
      </p:sp>
      <p:pic>
        <p:nvPicPr>
          <p:cNvPr id="2048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38862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86000"/>
            <a:ext cx="47815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Storm </a:t>
            </a:r>
            <a:r>
              <a:rPr lang="en-US" dirty="0" err="1" smtClean="0"/>
              <a:t>Omeka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December 20-21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Latest forming tropical cyclone in the central or eastern Pacific since reliable records began in 1949.</a:t>
            </a:r>
          </a:p>
          <a:p>
            <a:r>
              <a:rPr lang="en-US" dirty="0" smtClean="0"/>
              <a:t>Started as a subtropical cyclone, transitioned into a tropical cyclone, then became </a:t>
            </a:r>
            <a:r>
              <a:rPr lang="en-US" dirty="0" err="1" smtClean="0"/>
              <a:t>extratropical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5 tropical cyclone forecast packages issued by CPHC.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p2010_all_RT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5400000">
            <a:off x="4259581" y="3436619"/>
            <a:ext cx="6416038" cy="0"/>
          </a:xfrm>
          <a:prstGeom prst="line">
            <a:avLst/>
          </a:prstGeom>
          <a:ln w="25400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-1489713" y="3394713"/>
            <a:ext cx="6339842" cy="7616"/>
          </a:xfrm>
          <a:prstGeom prst="line">
            <a:avLst/>
          </a:prstGeom>
          <a:ln w="25400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631" y="211016"/>
            <a:ext cx="8604738" cy="6916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Arial" pitchFamily="34" charset="0"/>
              </a:rPr>
              <a:t>2010 Central Pacific Tropical Cyclones</a:t>
            </a:r>
            <a:endParaRPr lang="en-US" sz="36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581400"/>
            <a:ext cx="2068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50800" dist="12700" dir="2700000" algn="tl" rotWithShape="0">
                    <a:prstClr val="black"/>
                  </a:outerShdw>
                </a:effectLst>
                <a:latin typeface="Calibri" pitchFamily="34" charset="0"/>
              </a:rPr>
              <a:t>Tropical Storm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50800" dist="12700" dir="2700000" algn="tl" rotWithShape="0">
                    <a:prstClr val="black"/>
                  </a:outerShdw>
                </a:effectLst>
                <a:latin typeface="Calibri" pitchFamily="34" charset="0"/>
              </a:rPr>
              <a:t>Omeka</a:t>
            </a:r>
            <a:endParaRPr lang="en-US" sz="1600" b="1" dirty="0" smtClean="0">
              <a:solidFill>
                <a:srgbClr val="FF0000"/>
              </a:solidFill>
              <a:effectLst>
                <a:outerShdw blurRad="50800" dist="12700" dir="2700000" algn="tl" rotWithShape="0">
                  <a:prstClr val="black"/>
                </a:outerShdw>
              </a:effectLst>
              <a:latin typeface="Calibri" pitchFamily="34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50800" dist="12700" dir="2700000" algn="tl" rotWithShape="0">
                    <a:prstClr val="black"/>
                  </a:outerShdw>
                </a:effectLst>
                <a:latin typeface="Calibri" pitchFamily="34" charset="0"/>
              </a:rPr>
              <a:t>20-21 December</a:t>
            </a:r>
            <a:endParaRPr lang="en-US" sz="1600" b="1" dirty="0">
              <a:solidFill>
                <a:srgbClr val="FF0000"/>
              </a:solidFill>
              <a:effectLst>
                <a:outerShdw blurRad="50800" dist="12700" dir="2700000" algn="tl" rotWithShape="0">
                  <a:prstClr val="black"/>
                </a:outerShdw>
              </a:effectLst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5791200"/>
            <a:ext cx="1686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9966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  <a:latin typeface="Calibri" pitchFamily="34" charset="0"/>
                <a:cs typeface="Arial" pitchFamily="34" charset="0"/>
              </a:rPr>
              <a:t>Central Pacific</a:t>
            </a:r>
            <a:endParaRPr lang="en-US" sz="2000" b="1" dirty="0">
              <a:solidFill>
                <a:srgbClr val="FF9966"/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791200"/>
            <a:ext cx="1462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9966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  <a:latin typeface="Calibri" pitchFamily="34" charset="0"/>
                <a:cs typeface="Arial" pitchFamily="34" charset="0"/>
              </a:rPr>
              <a:t>West Pacific</a:t>
            </a:r>
            <a:endParaRPr lang="en-US" sz="2000" b="1" dirty="0">
              <a:solidFill>
                <a:srgbClr val="FF9966"/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600" y="5791200"/>
            <a:ext cx="1357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9966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  <a:latin typeface="Calibri" pitchFamily="34" charset="0"/>
                <a:cs typeface="Arial" pitchFamily="34" charset="0"/>
              </a:rPr>
              <a:t>East Pacific</a:t>
            </a:r>
            <a:endParaRPr lang="en-US" sz="2000" b="1" dirty="0">
              <a:solidFill>
                <a:srgbClr val="FF9966"/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p2010_all_RT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8272" cy="685800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6576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6576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2286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1905000" y="3429000"/>
            <a:ext cx="45720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286000" y="3124200"/>
            <a:ext cx="3124200" cy="609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endCxn id="1028" idx="1"/>
          </p:cNvCxnSpPr>
          <p:nvPr/>
        </p:nvCxnSpPr>
        <p:spPr bwMode="auto">
          <a:xfrm flipV="1">
            <a:off x="2667000" y="1714500"/>
            <a:ext cx="2743200" cy="8763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04800" y="3048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12700" dir="2700000" algn="tl" rotWithShape="0">
                    <a:prstClr val="black"/>
                  </a:outerShdw>
                </a:effectLst>
                <a:latin typeface="Calibri" pitchFamily="34" charset="0"/>
              </a:rPr>
              <a:t>Tropical Storm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50800" dist="12700" dir="2700000" algn="tl" rotWithShape="0">
                    <a:prstClr val="black"/>
                  </a:outerShdw>
                </a:effectLst>
                <a:latin typeface="Calibri" pitchFamily="34" charset="0"/>
              </a:rPr>
              <a:t>Omeka</a:t>
            </a:r>
            <a:endParaRPr lang="en-US" sz="2400" b="1" dirty="0" smtClean="0">
              <a:solidFill>
                <a:srgbClr val="FF0000"/>
              </a:solidFill>
              <a:effectLst>
                <a:outerShdw blurRad="50800" dist="12700" dir="2700000" algn="tl" rotWithShape="0">
                  <a:prstClr val="black"/>
                </a:outerShdw>
              </a:effectLst>
              <a:latin typeface="Calibri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12700" dir="2700000" algn="tl" rotWithShape="0">
                    <a:prstClr val="black"/>
                  </a:outerShdw>
                </a:effectLst>
                <a:latin typeface="Calibri" pitchFamily="34" charset="0"/>
              </a:rPr>
              <a:t>20-21 December</a:t>
            </a:r>
            <a:endParaRPr lang="en-US" sz="2400" b="1" dirty="0">
              <a:solidFill>
                <a:srgbClr val="FF0000"/>
              </a:solidFill>
              <a:effectLst>
                <a:outerShdw blurRad="50800" dist="12700" dir="2700000" algn="tl" rotWithShape="0">
                  <a:prstClr val="black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0033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Central Pacific Tropical Cyclone Season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2672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80000"/>
                </a:solidFill>
              </a:rPr>
              <a:t>Central </a:t>
            </a:r>
            <a:r>
              <a:rPr lang="en-US" sz="3600" b="1" dirty="0">
                <a:solidFill>
                  <a:srgbClr val="F80000"/>
                </a:solidFill>
              </a:rPr>
              <a:t>Pacific Average per Year</a:t>
            </a:r>
          </a:p>
          <a:p>
            <a:pPr lvl="1">
              <a:defRPr/>
            </a:pPr>
            <a:r>
              <a:rPr lang="en-US" sz="3600" b="1" dirty="0"/>
              <a:t>4-5 Tropical Cyclones </a:t>
            </a:r>
          </a:p>
          <a:p>
            <a:pPr lvl="1">
              <a:defRPr/>
            </a:pPr>
            <a:endParaRPr lang="en-US" sz="3600" b="1" dirty="0">
              <a:solidFill>
                <a:srgbClr val="F80000"/>
              </a:solidFill>
            </a:endParaRPr>
          </a:p>
          <a:p>
            <a:pPr>
              <a:defRPr/>
            </a:pPr>
            <a:r>
              <a:rPr lang="en-US" sz="3600" b="1" dirty="0" smtClean="0">
                <a:solidFill>
                  <a:srgbClr val="F80000"/>
                </a:solidFill>
              </a:rPr>
              <a:t>1970 </a:t>
            </a:r>
            <a:r>
              <a:rPr lang="en-US" sz="3600" b="1" dirty="0">
                <a:solidFill>
                  <a:srgbClr val="F80000"/>
                </a:solidFill>
              </a:rPr>
              <a:t>to </a:t>
            </a:r>
            <a:r>
              <a:rPr lang="en-US" sz="3600" b="1" dirty="0" smtClean="0">
                <a:solidFill>
                  <a:srgbClr val="F80000"/>
                </a:solidFill>
              </a:rPr>
              <a:t>2010:  175 </a:t>
            </a:r>
            <a:r>
              <a:rPr lang="en-US" sz="3600" b="1" dirty="0">
                <a:solidFill>
                  <a:srgbClr val="F80000"/>
                </a:solidFill>
              </a:rPr>
              <a:t>Tropical Cyclones</a:t>
            </a:r>
          </a:p>
          <a:p>
            <a:pPr lvl="1">
              <a:defRPr/>
            </a:pPr>
            <a:r>
              <a:rPr lang="en-US" sz="3600" b="1" dirty="0" smtClean="0"/>
              <a:t>37% </a:t>
            </a:r>
            <a:r>
              <a:rPr lang="en-US" sz="3600" b="1" dirty="0"/>
              <a:t>Hurricanes, </a:t>
            </a:r>
            <a:r>
              <a:rPr lang="en-US" sz="3600" b="1" dirty="0"/>
              <a:t>3</a:t>
            </a:r>
            <a:r>
              <a:rPr lang="en-US" sz="3600" b="1" dirty="0" smtClean="0"/>
              <a:t>0</a:t>
            </a:r>
            <a:r>
              <a:rPr lang="en-US" sz="3600" b="1" dirty="0" smtClean="0"/>
              <a:t>% </a:t>
            </a:r>
            <a:r>
              <a:rPr lang="en-US" sz="3600" b="1" dirty="0"/>
              <a:t>Tropical Storms, </a:t>
            </a:r>
          </a:p>
          <a:p>
            <a:pPr lvl="1">
              <a:buFontTx/>
              <a:buNone/>
              <a:defRPr/>
            </a:pPr>
            <a:r>
              <a:rPr lang="en-US" sz="3600" b="1" dirty="0"/>
              <a:t>   </a:t>
            </a:r>
            <a:r>
              <a:rPr lang="en-US" sz="3600" b="1" dirty="0" smtClean="0"/>
              <a:t>33% </a:t>
            </a:r>
            <a:r>
              <a:rPr lang="en-US" sz="3600" b="1" dirty="0"/>
              <a:t>Tropical Depressions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uiCounty-201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Times New Roman"/>
      <a:ea typeface=""/>
      <a:cs typeface=""/>
    </a:majorFont>
    <a:minorFont>
      <a:latin typeface="Bookman Old Styl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Times New Roman"/>
      <a:ea typeface=""/>
      <a:cs typeface=""/>
    </a:majorFont>
    <a:minorFont>
      <a:latin typeface="Bookman Old Styl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MauiCounty-2010</Template>
  <TotalTime>498</TotalTime>
  <Words>231</Words>
  <Application>Microsoft Office PowerPoint</Application>
  <PresentationFormat>On-screen Show (4:3)</PresentationFormat>
  <Paragraphs>60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MauiCounty-2010</vt:lpstr>
      <vt:lpstr>PowerPoint Presentation</vt:lpstr>
      <vt:lpstr>La Nina Keeps Pacific Cool During the 2010 Tropical Cyclone Season</vt:lpstr>
      <vt:lpstr>Tropical Storm Omeka  December 20-21</vt:lpstr>
      <vt:lpstr>2010 Central Pacific Tropical Cyclones</vt:lpstr>
      <vt:lpstr>PowerPoint Presentation</vt:lpstr>
      <vt:lpstr>Central Pacific Tropical Cyclone Season</vt:lpstr>
      <vt:lpstr>PowerPoint Presentation</vt:lpstr>
      <vt:lpstr>PowerPoint Presentation</vt:lpstr>
      <vt:lpstr>PowerPoint Presentation</vt:lpstr>
      <vt:lpstr>CPHC/FEMA L324 Hurricane Preparedness Course</vt:lpstr>
      <vt:lpstr>CPHC/FEMA L324 Hurricane Preparedness Course</vt:lpstr>
      <vt:lpstr>2010 CPHC/WFO Honolulu  Musical Chairs</vt:lpstr>
      <vt:lpstr>Aloha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Tanabe</dc:creator>
  <cp:lastModifiedBy>Raymond Tanabe</cp:lastModifiedBy>
  <cp:revision>21</cp:revision>
  <dcterms:created xsi:type="dcterms:W3CDTF">2010-11-30T00:57:03Z</dcterms:created>
  <dcterms:modified xsi:type="dcterms:W3CDTF">2011-02-28T15:42:50Z</dcterms:modified>
</cp:coreProperties>
</file>