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7" r:id="rId2"/>
  </p:sldMasterIdLst>
  <p:notesMasterIdLst>
    <p:notesMasterId r:id="rId39"/>
  </p:notesMasterIdLst>
  <p:handoutMasterIdLst>
    <p:handoutMasterId r:id="rId40"/>
  </p:handoutMasterIdLst>
  <p:sldIdLst>
    <p:sldId id="366" r:id="rId3"/>
    <p:sldId id="367" r:id="rId4"/>
    <p:sldId id="368" r:id="rId5"/>
    <p:sldId id="369" r:id="rId6"/>
    <p:sldId id="370" r:id="rId7"/>
    <p:sldId id="371" r:id="rId8"/>
    <p:sldId id="372" r:id="rId9"/>
    <p:sldId id="375" r:id="rId10"/>
    <p:sldId id="373" r:id="rId11"/>
    <p:sldId id="374" r:id="rId12"/>
    <p:sldId id="399" r:id="rId13"/>
    <p:sldId id="376" r:id="rId14"/>
    <p:sldId id="397" r:id="rId15"/>
    <p:sldId id="398" r:id="rId16"/>
    <p:sldId id="377" r:id="rId17"/>
    <p:sldId id="378" r:id="rId18"/>
    <p:sldId id="379" r:id="rId19"/>
    <p:sldId id="380" r:id="rId20"/>
    <p:sldId id="400" r:id="rId21"/>
    <p:sldId id="381" r:id="rId22"/>
    <p:sldId id="382" r:id="rId23"/>
    <p:sldId id="383" r:id="rId24"/>
    <p:sldId id="384" r:id="rId25"/>
    <p:sldId id="385" r:id="rId26"/>
    <p:sldId id="386" r:id="rId27"/>
    <p:sldId id="387" r:id="rId28"/>
    <p:sldId id="389" r:id="rId29"/>
    <p:sldId id="401" r:id="rId30"/>
    <p:sldId id="390" r:id="rId31"/>
    <p:sldId id="391" r:id="rId32"/>
    <p:sldId id="392" r:id="rId33"/>
    <p:sldId id="393" r:id="rId34"/>
    <p:sldId id="394" r:id="rId35"/>
    <p:sldId id="402" r:id="rId36"/>
    <p:sldId id="395" r:id="rId37"/>
    <p:sldId id="396"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F0ED"/>
    <a:srgbClr val="C6F3FF"/>
    <a:srgbClr val="DDDDDD"/>
    <a:srgbClr val="00FF00"/>
    <a:srgbClr val="009900"/>
    <a:srgbClr val="FF9900"/>
    <a:srgbClr val="990000"/>
    <a:srgbClr val="008000"/>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1" autoAdjust="0"/>
    <p:restoredTop sz="94660"/>
  </p:normalViewPr>
  <p:slideViewPr>
    <p:cSldViewPr>
      <p:cViewPr varScale="1">
        <p:scale>
          <a:sx n="150" d="100"/>
          <a:sy n="150" d="100"/>
        </p:scale>
        <p:origin x="-688" y="-104"/>
      </p:cViewPr>
      <p:guideLst>
        <p:guide orient="horz" pos="460"/>
        <p:guide orient="horz" pos="10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defTabSz="930275">
              <a:defRPr sz="1200">
                <a:latin typeface="Times New Roman" pitchFamily="-110" charset="0"/>
              </a:defRPr>
            </a:lvl1pPr>
          </a:lstStyle>
          <a:p>
            <a:pPr>
              <a:defRPr/>
            </a:pPr>
            <a:endParaRPr lang="en-US"/>
          </a:p>
        </p:txBody>
      </p:sp>
      <p:sp>
        <p:nvSpPr>
          <p:cNvPr id="1536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013" tIns="46506" rIns="93013" bIns="46506" numCol="1" anchor="t" anchorCtr="0" compatLnSpc="1">
            <a:prstTxWarp prst="textNoShape">
              <a:avLst/>
            </a:prstTxWarp>
          </a:bodyPr>
          <a:lstStyle>
            <a:lvl1pPr algn="r" defTabSz="930275">
              <a:defRPr sz="1200">
                <a:latin typeface="Times New Roman" pitchFamily="-110" charset="0"/>
              </a:defRPr>
            </a:lvl1pPr>
          </a:lstStyle>
          <a:p>
            <a:pPr>
              <a:defRPr/>
            </a:pPr>
            <a:endParaRPr lang="en-US"/>
          </a:p>
        </p:txBody>
      </p:sp>
      <p:sp>
        <p:nvSpPr>
          <p:cNvPr id="1536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defTabSz="930275">
              <a:defRPr sz="1200">
                <a:latin typeface="Times New Roman" pitchFamily="-110" charset="0"/>
              </a:defRPr>
            </a:lvl1pPr>
          </a:lstStyle>
          <a:p>
            <a:pPr>
              <a:defRPr/>
            </a:pPr>
            <a:endParaRPr lang="en-US"/>
          </a:p>
        </p:txBody>
      </p:sp>
      <p:sp>
        <p:nvSpPr>
          <p:cNvPr id="1536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013" tIns="46506" rIns="93013" bIns="46506" numCol="1" anchor="b" anchorCtr="0" compatLnSpc="1">
            <a:prstTxWarp prst="textNoShape">
              <a:avLst/>
            </a:prstTxWarp>
          </a:bodyPr>
          <a:lstStyle>
            <a:lvl1pPr algn="r" defTabSz="930275">
              <a:defRPr sz="1200">
                <a:latin typeface="Times New Roman" pitchFamily="-110" charset="0"/>
              </a:defRPr>
            </a:lvl1pPr>
          </a:lstStyle>
          <a:p>
            <a:pPr>
              <a:defRPr/>
            </a:pPr>
            <a:fld id="{E1463190-FFDF-9840-984B-56F72C7B07FC}" type="slidenum">
              <a:rPr lang="en-US"/>
              <a:pPr>
                <a:defRPr/>
              </a:pPr>
              <a:t>‹#›</a:t>
            </a:fld>
            <a:endParaRPr lang="en-US"/>
          </a:p>
        </p:txBody>
      </p:sp>
    </p:spTree>
    <p:extLst>
      <p:ext uri="{BB962C8B-B14F-4D97-AF65-F5344CB8AC3E}">
        <p14:creationId xmlns:p14="http://schemas.microsoft.com/office/powerpoint/2010/main" val="251443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defRPr>
            </a:lvl1pPr>
          </a:lstStyle>
          <a:p>
            <a:pPr>
              <a:defRPr/>
            </a:pPr>
            <a:endParaRPr lang="en-US"/>
          </a:p>
        </p:txBody>
      </p:sp>
      <p:sp>
        <p:nvSpPr>
          <p:cNvPr id="147459" name="Rectangle 1027"/>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defRPr>
            </a:lvl1pPr>
          </a:lstStyle>
          <a:p>
            <a:pPr>
              <a:defRPr/>
            </a:pPr>
            <a:endParaRPr lang="en-US"/>
          </a:p>
        </p:txBody>
      </p:sp>
      <p:sp>
        <p:nvSpPr>
          <p:cNvPr id="2867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7461" name="Rectangle 1029"/>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1030"/>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defRPr>
            </a:lvl1pPr>
          </a:lstStyle>
          <a:p>
            <a:pPr>
              <a:defRPr/>
            </a:pPr>
            <a:endParaRPr lang="en-US"/>
          </a:p>
        </p:txBody>
      </p:sp>
      <p:sp>
        <p:nvSpPr>
          <p:cNvPr id="147463" name="Rectangle 1031"/>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10" charset="0"/>
              </a:defRPr>
            </a:lvl1pPr>
          </a:lstStyle>
          <a:p>
            <a:pPr>
              <a:defRPr/>
            </a:pPr>
            <a:fld id="{3993AD7C-8494-7640-AD41-928ADCAA33D5}" type="slidenum">
              <a:rPr lang="en-US"/>
              <a:pPr>
                <a:defRPr/>
              </a:pPr>
              <a:t>‹#›</a:t>
            </a:fld>
            <a:endParaRPr lang="en-US"/>
          </a:p>
        </p:txBody>
      </p:sp>
    </p:spTree>
    <p:extLst>
      <p:ext uri="{BB962C8B-B14F-4D97-AF65-F5344CB8AC3E}">
        <p14:creationId xmlns:p14="http://schemas.microsoft.com/office/powerpoint/2010/main" val="343897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794AD784-1B10-184C-98BF-7A8CDC7F45FA}" type="slidenum">
              <a:rPr lang="en-US"/>
              <a:pPr/>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12CBEF17-A82B-8B4A-8D3B-04DE9CE35574}" type="slidenum">
              <a:rPr lang="en-US"/>
              <a:pPr/>
              <a:t>15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D88E066-4D09-B94D-B0BB-520F8332E232}" type="slidenum">
              <a:rPr lang="en-US"/>
              <a:pPr/>
              <a:t>16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B11E9FDD-D473-AB45-A174-81D0E41E7B04}" type="slidenum">
              <a:rPr lang="en-US"/>
              <a:pPr/>
              <a:t>17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19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20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21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p>
            <a:fld id="{475AC37C-6306-E44D-AC6D-0DE2E180F47F}" type="slidenum">
              <a:rPr lang="en-US"/>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p>
            <a:fld id="{408DE3C0-6964-6343-AD25-9C79AC27D306}" type="slidenum">
              <a:rPr lang="en-US"/>
              <a:pPr/>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F4FF545C-1428-5347-B41C-451CCB808F1B}" type="slidenum">
              <a:rPr lang="en-US"/>
              <a:pPr/>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195E3727-8681-774E-AA0C-3A772DF1872C}" type="slidenum">
              <a:rPr lang="en-US"/>
              <a:pPr/>
              <a:t>24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p:spPr>
        <p:txBody>
          <a:bodyPr/>
          <a:lstStyle/>
          <a:p>
            <a:fld id="{1CF3FDB4-9D17-2F41-8CB8-78CAD62227EF}" type="slidenum">
              <a:rPr lang="en-US"/>
              <a:pPr/>
              <a:t>25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C7C4C92E-FA9E-2946-A5D5-649440A20911}" type="slidenum">
              <a:rPr lang="en-US"/>
              <a:pPr/>
              <a:t>26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29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12CBEF17-A82B-8B4A-8D3B-04DE9CE35574}"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212ACC8C-46B4-314E-8C1A-63B520CDDD94}" type="slidenum">
              <a:rPr lang="en-US"/>
              <a:pPr/>
              <a:t>31</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AA3B867A-9F3E-CE4F-B8C8-E140C2BDEAF7}" type="slidenum">
              <a:rPr lang="en-US"/>
              <a:pPr/>
              <a:t>32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F4FF545C-1428-5347-B41C-451CCB808F1B}" type="slidenum">
              <a:rPr lang="en-US"/>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69050E55-767C-3F46-BFBC-4DEB30AEDA36}" type="slidenum">
              <a:rPr lang="en-US"/>
              <a:pPr/>
              <a:t>36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BC2EAC67-0775-E048-8DD1-BAB56E7AABC0}" type="slidenum">
              <a:rPr lang="en-US"/>
              <a:pPr/>
              <a:t>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C7C4C92E-FA9E-2946-A5D5-649440A20911}" type="slidenum">
              <a:rPr lang="en-US"/>
              <a:pPr/>
              <a:t>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C7C4C92E-FA9E-2946-A5D5-649440A20911}" type="slidenum">
              <a:rPr lang="en-US"/>
              <a:pPr/>
              <a:t>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dirty="0">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AC1CAF9-9683-C94E-8A14-AC0A1663B016}" type="slidenum">
              <a:rPr lang="en-US"/>
              <a:pPr/>
              <a:t>11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pitchFamily="-110" charset="-128"/>
              <a:cs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811E39-FDB4-8A46-8584-DE384BB44D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3D80F-E5BE-F940-8B97-4292FFB0EA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C0AC8-DD5E-F944-B59F-0E35021BBC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C970C-50D0-3F49-AAF9-11BF774813F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0939F354-94B7-3B41-A906-42329B60AFA9}"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493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18"/>
          <p:cNvSpPr>
            <a:spLocks noGrp="1" noChangeArrowheads="1"/>
          </p:cNvSpPr>
          <p:nvPr>
            <p:ph type="sldNum" sz="quarter" idx="10"/>
          </p:nvPr>
        </p:nvSpPr>
        <p:spPr>
          <a:ln/>
        </p:spPr>
        <p:txBody>
          <a:bodyPr/>
          <a:lstStyle>
            <a:lvl1pPr>
              <a:defRPr/>
            </a:lvl1pPr>
          </a:lstStyle>
          <a:p>
            <a:pPr>
              <a:defRPr/>
            </a:pPr>
            <a:fld id="{8B449254-30EA-0947-97C7-28E2D6F2F880}" type="slidenum">
              <a:rPr lang="en-US"/>
              <a:pPr>
                <a:defRPr/>
              </a:pPr>
              <a:t>‹#›</a:t>
            </a:fld>
            <a:endParaRPr lang="en-US"/>
          </a:p>
        </p:txBody>
      </p:sp>
      <p:sp>
        <p:nvSpPr>
          <p:cNvPr id="7" name="Rectangle 219"/>
          <p:cNvSpPr>
            <a:spLocks noGrp="1" noChangeArrowheads="1"/>
          </p:cNvSpPr>
          <p:nvPr>
            <p:ph type="dt" sz="half" idx="11"/>
          </p:nvPr>
        </p:nvSpPr>
        <p:spPr>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346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86EB14-2328-5D41-9D9C-C259487E84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84122-49C4-1D4D-8678-D53660DB82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4A05A-8858-4045-A47E-0CC0C93FDC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E50B49-B0C0-8A4B-BF75-0D03FDF7C0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E10C52-6CD8-4844-A64C-0A32FACD85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809E41-B614-B04D-9498-625703FBD3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0273D-7108-9C42-BCB5-D3F31FC6AA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D88D87-2AE8-A44A-A459-FD21B12F2A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0"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0"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0" charset="0"/>
              </a:defRPr>
            </a:lvl1pPr>
          </a:lstStyle>
          <a:p>
            <a:pPr>
              <a:defRPr/>
            </a:pPr>
            <a:fld id="{A2C4EBAA-EDCE-4746-8FD3-3406A76C23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rgbClr val="000099"/>
          </a:solidFill>
          <a:latin typeface="+mj-lt"/>
          <a:ea typeface="ＭＳ Ｐゴシック" pitchFamily="-65" charset="-128"/>
          <a:cs typeface="ＭＳ Ｐゴシック" pitchFamily="-65" charset="-128"/>
        </a:defRPr>
      </a:lvl1pPr>
      <a:lvl2pPr algn="ctr" rtl="0" eaLnBrk="1" fontAlgn="base" hangingPunct="1">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2pPr>
      <a:lvl3pPr algn="ctr" rtl="0" eaLnBrk="1" fontAlgn="base" hangingPunct="1">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3pPr>
      <a:lvl4pPr algn="ctr" rtl="0" eaLnBrk="1" fontAlgn="base" hangingPunct="1">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4pPr>
      <a:lvl5pPr algn="ctr" rtl="0" eaLnBrk="1" fontAlgn="base" hangingPunct="1">
        <a:spcBef>
          <a:spcPct val="0"/>
        </a:spcBef>
        <a:spcAft>
          <a:spcPct val="0"/>
        </a:spcAft>
        <a:defRPr sz="3600" b="1">
          <a:solidFill>
            <a:srgbClr val="000099"/>
          </a:solidFill>
          <a:latin typeface="Arial" pitchFamily="-110"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3600" b="1">
          <a:solidFill>
            <a:srgbClr val="000099"/>
          </a:solidFill>
          <a:latin typeface="Arial" pitchFamily="-110" charset="0"/>
        </a:defRPr>
      </a:lvl6pPr>
      <a:lvl7pPr marL="914400" algn="ctr" rtl="0" eaLnBrk="1" fontAlgn="base" hangingPunct="1">
        <a:spcBef>
          <a:spcPct val="0"/>
        </a:spcBef>
        <a:spcAft>
          <a:spcPct val="0"/>
        </a:spcAft>
        <a:defRPr sz="3600" b="1">
          <a:solidFill>
            <a:srgbClr val="000099"/>
          </a:solidFill>
          <a:latin typeface="Arial" pitchFamily="-110" charset="0"/>
        </a:defRPr>
      </a:lvl7pPr>
      <a:lvl8pPr marL="1371600" algn="ctr" rtl="0" eaLnBrk="1" fontAlgn="base" hangingPunct="1">
        <a:spcBef>
          <a:spcPct val="0"/>
        </a:spcBef>
        <a:spcAft>
          <a:spcPct val="0"/>
        </a:spcAft>
        <a:defRPr sz="3600" b="1">
          <a:solidFill>
            <a:srgbClr val="000099"/>
          </a:solidFill>
          <a:latin typeface="Arial" pitchFamily="-110" charset="0"/>
        </a:defRPr>
      </a:lvl8pPr>
      <a:lvl9pPr marL="1828800" algn="ctr" rtl="0" eaLnBrk="1" fontAlgn="base" hangingPunct="1">
        <a:spcBef>
          <a:spcPct val="0"/>
        </a:spcBef>
        <a:spcAft>
          <a:spcPct val="0"/>
        </a:spcAft>
        <a:defRPr sz="3600" b="1">
          <a:solidFill>
            <a:srgbClr val="000099"/>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lIns="91440" tIns="45720" rIns="91440" bIns="45720" rtlCol="0" anchor="ctr"/>
          <a:lstStyle>
            <a:lvl1pPr algn="r">
              <a:defRPr sz="1400">
                <a:solidFill>
                  <a:schemeClr val="tx2"/>
                </a:solidFill>
              </a:defRPr>
            </a:lvl1pPr>
          </a:lstStyle>
          <a:p>
            <a:pPr>
              <a:defRPr/>
            </a:pPr>
            <a:fld id="{06F3E979-675C-DA45-9DB0-11AD95BB77E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rtl="0" eaLnBrk="0" fontAlgn="base" hangingPunct="0">
        <a:spcBef>
          <a:spcPct val="0"/>
        </a:spcBef>
        <a:spcAft>
          <a:spcPct val="0"/>
        </a:spcAft>
        <a:defRPr sz="4200"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5pPr>
      <a:lvl6pPr marL="4572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6pPr>
      <a:lvl7pPr marL="9144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200">
          <a:solidFill>
            <a:schemeClr val="accent1"/>
          </a:solidFill>
          <a:latin typeface="Century Gothic"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chemeClr val="bg2"/>
        </a:buClr>
        <a:buSzPct val="90000"/>
        <a:buFont typeface="Wingdings 2" pitchFamily="-112" charset="2"/>
        <a:buChar char="Ü"/>
        <a:defRPr sz="2200" kern="1200">
          <a:solidFill>
            <a:schemeClr val="tx1"/>
          </a:solidFill>
          <a:latin typeface="+mn-lt"/>
          <a:ea typeface="ＭＳ Ｐゴシック" pitchFamily="-112" charset="-128"/>
          <a:cs typeface="ＭＳ Ｐゴシック" pitchFamily="-112" charset="-128"/>
        </a:defRPr>
      </a:lvl1pPr>
      <a:lvl2pPr marL="685800" indent="-336550" algn="l" rtl="0" eaLnBrk="0" fontAlgn="base" hangingPunct="0">
        <a:spcBef>
          <a:spcPct val="20000"/>
        </a:spcBef>
        <a:spcAft>
          <a:spcPct val="0"/>
        </a:spcAft>
        <a:buClr>
          <a:srgbClr val="949FBF"/>
        </a:buClr>
        <a:buSzPct val="90000"/>
        <a:buFont typeface="Wingdings 2" pitchFamily="-112" charset="2"/>
        <a:buChar char="Ü"/>
        <a:defRPr sz="2000" kern="1200">
          <a:solidFill>
            <a:schemeClr val="tx1"/>
          </a:solidFill>
          <a:latin typeface="+mn-lt"/>
          <a:ea typeface="ＭＳ Ｐゴシック" pitchFamily="-112" charset="-128"/>
          <a:cs typeface="+mn-cs"/>
        </a:defRPr>
      </a:lvl2pPr>
      <a:lvl3pPr marL="1035050" indent="-349250" algn="l" rtl="0" eaLnBrk="0" fontAlgn="base" hangingPunct="0">
        <a:spcBef>
          <a:spcPct val="20000"/>
        </a:spcBef>
        <a:spcAft>
          <a:spcPct val="0"/>
        </a:spcAft>
        <a:buClr>
          <a:schemeClr val="bg2"/>
        </a:buClr>
        <a:buSzPct val="90000"/>
        <a:buFont typeface="Wingdings 2" pitchFamily="-112" charset="2"/>
        <a:buChar char="Ü"/>
        <a:defRPr sz="2400" kern="1200">
          <a:solidFill>
            <a:schemeClr val="tx1"/>
          </a:solidFill>
          <a:latin typeface="+mn-lt"/>
          <a:ea typeface="ＭＳ Ｐゴシック" pitchFamily="-112" charset="-128"/>
          <a:cs typeface="+mn-cs"/>
        </a:defRPr>
      </a:lvl3pPr>
      <a:lvl4pPr marL="1371600" indent="-336550" algn="l" rtl="0" eaLnBrk="0" fontAlgn="base" hangingPunct="0">
        <a:spcBef>
          <a:spcPct val="20000"/>
        </a:spcBef>
        <a:spcAft>
          <a:spcPct val="0"/>
        </a:spcAft>
        <a:buClr>
          <a:srgbClr val="949FBF"/>
        </a:buClr>
        <a:buSzPct val="90000"/>
        <a:buFont typeface="Wingdings 2" pitchFamily="-112" charset="2"/>
        <a:buChar char="Ü"/>
        <a:defRPr sz="2000" kern="1200">
          <a:solidFill>
            <a:schemeClr val="tx1"/>
          </a:solidFill>
          <a:latin typeface="+mn-lt"/>
          <a:ea typeface="ＭＳ Ｐゴシック" pitchFamily="-112" charset="-128"/>
          <a:cs typeface="+mn-cs"/>
        </a:defRPr>
      </a:lvl4pPr>
      <a:lvl5pPr marL="1720850" indent="-349250" algn="l" rtl="0" eaLnBrk="0" fontAlgn="base" hangingPunct="0">
        <a:spcBef>
          <a:spcPct val="20000"/>
        </a:spcBef>
        <a:spcAft>
          <a:spcPct val="0"/>
        </a:spcAft>
        <a:buClr>
          <a:schemeClr val="bg2"/>
        </a:buClr>
        <a:buSzPct val="90000"/>
        <a:buFont typeface="Wingdings 2" pitchFamily="-112" charset="2"/>
        <a:buChar char="Ü"/>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9.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0506" name="Rectangle 250"/>
          <p:cNvSpPr>
            <a:spLocks noGrp="1" noChangeArrowheads="1"/>
          </p:cNvSpPr>
          <p:nvPr>
            <p:ph type="title"/>
          </p:nvPr>
        </p:nvSpPr>
        <p:spPr>
          <a:xfrm>
            <a:off x="697231" y="1315917"/>
            <a:ext cx="7918450" cy="1966192"/>
          </a:xfrm>
          <a:effectLst>
            <a:outerShdw blurRad="63500" dist="38099" dir="2700000" algn="ctr" rotWithShape="0">
              <a:srgbClr val="000000">
                <a:alpha val="74998"/>
              </a:srgbClr>
            </a:outerShdw>
          </a:effectLst>
        </p:spPr>
        <p:txBody>
          <a:bodyPr rtlCol="0"/>
          <a:lstStyle/>
          <a:p>
            <a:pPr algn="ctr" eaLnBrk="1" fontAlgn="auto" hangingPunct="1">
              <a:spcAft>
                <a:spcPts val="0"/>
              </a:spcAft>
              <a:defRPr/>
            </a:pPr>
            <a:r>
              <a:rPr lang="en-US" sz="3600" b="1" dirty="0" smtClean="0">
                <a:solidFill>
                  <a:srgbClr val="FFAF03"/>
                </a:solidFill>
                <a:ea typeface="+mj-ea"/>
                <a:cs typeface="+mj-cs"/>
              </a:rPr>
              <a:t>National Hurricane Center</a:t>
            </a:r>
            <a:br>
              <a:rPr lang="en-US" sz="3600" b="1" dirty="0" smtClean="0">
                <a:solidFill>
                  <a:srgbClr val="FFAF03"/>
                </a:solidFill>
                <a:ea typeface="+mj-ea"/>
                <a:cs typeface="+mj-cs"/>
              </a:rPr>
            </a:br>
            <a:r>
              <a:rPr lang="en-US" sz="3600" b="1" dirty="0" smtClean="0">
                <a:solidFill>
                  <a:srgbClr val="FFAF03"/>
                </a:solidFill>
                <a:ea typeface="+mj-ea"/>
                <a:cs typeface="+mj-cs"/>
              </a:rPr>
              <a:t> 2010 Forecast Verification</a:t>
            </a:r>
            <a:endParaRPr lang="en-US" sz="3600" b="1" dirty="0">
              <a:solidFill>
                <a:srgbClr val="FFAF03"/>
              </a:solidFill>
              <a:ea typeface="+mj-ea"/>
              <a:cs typeface="+mj-cs"/>
            </a:endParaRPr>
          </a:p>
        </p:txBody>
      </p:sp>
      <p:sp>
        <p:nvSpPr>
          <p:cNvPr id="1120258" name="Rectangle 2"/>
          <p:cNvSpPr>
            <a:spLocks noGrp="1" noChangeArrowheads="1"/>
          </p:cNvSpPr>
          <p:nvPr>
            <p:ph idx="1"/>
          </p:nvPr>
        </p:nvSpPr>
        <p:spPr>
          <a:xfrm>
            <a:off x="1007553" y="4074985"/>
            <a:ext cx="7165975" cy="2266174"/>
          </a:xfrm>
          <a:effectLst>
            <a:outerShdw blurRad="63500" dist="38099" dir="2700000" algn="ctr" rotWithShape="0">
              <a:srgbClr val="000000">
                <a:alpha val="74998"/>
              </a:srgbClr>
            </a:outerShdw>
          </a:effectLst>
        </p:spPr>
        <p:txBody>
          <a:bodyPr rtlCol="0"/>
          <a:lstStyle/>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James L. Franklin and John </a:t>
            </a:r>
            <a:r>
              <a:rPr lang="en-US" sz="2000" b="1" dirty="0" err="1" smtClean="0">
                <a:solidFill>
                  <a:srgbClr val="FFAF03"/>
                </a:solidFill>
                <a:ea typeface="+mn-ea"/>
                <a:cs typeface="+mn-cs"/>
              </a:rPr>
              <a:t>Cangialosi</a:t>
            </a:r>
            <a:endParaRPr lang="en-US" sz="2000" b="1" dirty="0" smtClean="0">
              <a:solidFill>
                <a:srgbClr val="FFAF03"/>
              </a:solidFill>
              <a:ea typeface="+mn-ea"/>
              <a:cs typeface="+mn-cs"/>
            </a:endParaRP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Hurricane Specialist Unit</a:t>
            </a: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National Hurricane Center</a:t>
            </a:r>
          </a:p>
          <a:p>
            <a:pPr algn="ctr" eaLnBrk="1" fontAlgn="auto" hangingPunct="1">
              <a:spcBef>
                <a:spcPts val="400"/>
              </a:spcBef>
              <a:spcAft>
                <a:spcPts val="0"/>
              </a:spcAft>
              <a:buFont typeface="Wingdings 2" pitchFamily="18" charset="2"/>
              <a:buNone/>
              <a:defRPr/>
            </a:pPr>
            <a:endParaRPr lang="en-US" sz="2000" b="1" dirty="0" smtClean="0">
              <a:solidFill>
                <a:srgbClr val="FFAF03"/>
              </a:solidFill>
              <a:ea typeface="+mn-ea"/>
              <a:cs typeface="+mn-cs"/>
            </a:endParaRPr>
          </a:p>
          <a:p>
            <a:pPr algn="ctr" eaLnBrk="1" fontAlgn="auto" hangingPunct="1">
              <a:spcBef>
                <a:spcPts val="400"/>
              </a:spcBef>
              <a:spcAft>
                <a:spcPts val="0"/>
              </a:spcAft>
              <a:buFont typeface="Wingdings 2" pitchFamily="18" charset="2"/>
              <a:buNone/>
              <a:defRPr/>
            </a:pPr>
            <a:r>
              <a:rPr lang="en-US" sz="2000" b="1" dirty="0" smtClean="0">
                <a:solidFill>
                  <a:srgbClr val="FFAF03"/>
                </a:solidFill>
                <a:ea typeface="+mn-ea"/>
                <a:cs typeface="+mn-cs"/>
              </a:rPr>
              <a:t>2011 Interdepartmental Hurricane Conference</a:t>
            </a:r>
          </a:p>
          <a:p>
            <a:pPr algn="ctr" eaLnBrk="1" fontAlgn="auto" hangingPunct="1">
              <a:spcAft>
                <a:spcPts val="0"/>
              </a:spcAft>
              <a:buFont typeface="Wingdings 2" pitchFamily="18" charset="2"/>
              <a:buNone/>
              <a:defRPr/>
            </a:pPr>
            <a:endParaRPr lang="en-US" sz="2800" dirty="0" smtClean="0">
              <a:solidFill>
                <a:srgbClr val="FFFF00"/>
              </a:solidFill>
              <a:ea typeface="+mn-ea"/>
              <a:cs typeface="+mn-cs"/>
            </a:endParaRPr>
          </a:p>
        </p:txBody>
      </p:sp>
      <p:sp>
        <p:nvSpPr>
          <p:cNvPr id="23556" name="Rectangle 43"/>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fld id="{74BE8DDB-DDB1-ED40-A33D-DA3BB47AF321}" type="slidenum">
              <a:rPr lang="en-US" smtClean="0"/>
              <a:pPr/>
              <a:t>1</a:t>
            </a:fld>
            <a:endParaRPr lang="en-US"/>
          </a:p>
        </p:txBody>
      </p:sp>
      <p:sp>
        <p:nvSpPr>
          <p:cNvPr id="23557" name="Rectangle 3"/>
          <p:cNvSpPr>
            <a:spLocks noChangeArrowheads="1"/>
          </p:cNvSpPr>
          <p:nvPr/>
        </p:nvSpPr>
        <p:spPr bwMode="auto">
          <a:xfrm>
            <a:off x="152400" y="152400"/>
            <a:ext cx="8839200" cy="6553200"/>
          </a:xfrm>
          <a:prstGeom prst="rect">
            <a:avLst/>
          </a:prstGeom>
          <a:noFill/>
          <a:ln w="57150">
            <a:solidFill>
              <a:schemeClr val="tx1"/>
            </a:solidFill>
            <a:miter lim="800000"/>
            <a:headEnd/>
            <a:tailEnd/>
          </a:ln>
        </p:spPr>
        <p:txBody>
          <a:bodyPr wrap="none" anchor="ctr">
            <a:prstTxWarp prst="textNoShape">
              <a:avLst/>
            </a:prstTxWarp>
          </a:bodyPr>
          <a:lstStyle/>
          <a:p>
            <a:endParaRPr lang="en-US"/>
          </a:p>
        </p:txBody>
      </p:sp>
      <p:pic>
        <p:nvPicPr>
          <p:cNvPr id="23558" name="Picture 251" descr="WSFOLOGO"/>
          <p:cNvPicPr>
            <a:picLocks noChangeAspect="1" noChangeArrowheads="1"/>
          </p:cNvPicPr>
          <p:nvPr/>
        </p:nvPicPr>
        <p:blipFill>
          <a:blip r:embed="rId3"/>
          <a:srcRect/>
          <a:stretch>
            <a:fillRect/>
          </a:stretch>
        </p:blipFill>
        <p:spPr bwMode="auto">
          <a:xfrm>
            <a:off x="7932738" y="5695950"/>
            <a:ext cx="914400" cy="901700"/>
          </a:xfrm>
          <a:prstGeom prst="rect">
            <a:avLst/>
          </a:prstGeom>
          <a:noFill/>
          <a:ln w="9525">
            <a:noFill/>
            <a:miter lim="800000"/>
            <a:headEnd/>
            <a:tailEnd/>
          </a:ln>
        </p:spPr>
      </p:pic>
      <p:pic>
        <p:nvPicPr>
          <p:cNvPr id="23559" name="Picture 3" descr="noaa"/>
          <p:cNvPicPr>
            <a:picLocks noChangeAspect="1" noChangeArrowheads="1"/>
          </p:cNvPicPr>
          <p:nvPr/>
        </p:nvPicPr>
        <p:blipFill>
          <a:blip r:embed="rId4"/>
          <a:srcRect/>
          <a:stretch>
            <a:fillRect/>
          </a:stretch>
        </p:blipFill>
        <p:spPr bwMode="auto">
          <a:xfrm>
            <a:off x="290513" y="5689600"/>
            <a:ext cx="914400" cy="914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sz="3200" dirty="0">
                <a:ea typeface="ＭＳ Ｐゴシック" pitchFamily="-110" charset="-128"/>
                <a:cs typeface="ＭＳ Ｐゴシック" pitchFamily="-110" charset="-128"/>
              </a:rPr>
              <a:t>Atlantic Early Track Guidance</a:t>
            </a:r>
          </a:p>
        </p:txBody>
      </p:sp>
      <p:sp>
        <p:nvSpPr>
          <p:cNvPr id="48132" name="Text Box 22"/>
          <p:cNvSpPr txBox="1">
            <a:spLocks noChangeArrowheads="1"/>
          </p:cNvSpPr>
          <p:nvPr/>
        </p:nvSpPr>
        <p:spPr bwMode="auto">
          <a:xfrm>
            <a:off x="7239000" y="2362200"/>
            <a:ext cx="1905000" cy="258532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a:solidFill>
                  <a:srgbClr val="FF0000"/>
                </a:solidFill>
                <a:latin typeface="Arial" pitchFamily="-110" charset="0"/>
              </a:rPr>
              <a:t>Official forecast</a:t>
            </a:r>
            <a:r>
              <a:rPr lang="en-US" sz="1200" i="1" dirty="0" smtClean="0">
                <a:solidFill>
                  <a:srgbClr val="FF0000"/>
                </a:solidFill>
                <a:latin typeface="Arial" pitchFamily="-110" charset="0"/>
              </a:rPr>
              <a:t> performance was very close to the consensus models.  Another  </a:t>
            </a:r>
            <a:r>
              <a:rPr lang="en-US" sz="1200" i="1" dirty="0">
                <a:solidFill>
                  <a:srgbClr val="FF0000"/>
                </a:solidFill>
                <a:latin typeface="Arial" pitchFamily="-110" charset="0"/>
              </a:rPr>
              <a:t>g</a:t>
            </a:r>
            <a:r>
              <a:rPr lang="en-US" sz="1200" i="1" dirty="0" smtClean="0">
                <a:solidFill>
                  <a:srgbClr val="FF0000"/>
                </a:solidFill>
                <a:latin typeface="Arial" pitchFamily="-110" charset="0"/>
              </a:rPr>
              <a:t>ood year for FSSE.</a:t>
            </a:r>
          </a:p>
          <a:p>
            <a:pPr>
              <a:spcBef>
                <a:spcPct val="50000"/>
              </a:spcBef>
            </a:pPr>
            <a:r>
              <a:rPr lang="en-US" sz="1200" i="1" dirty="0" smtClean="0">
                <a:solidFill>
                  <a:srgbClr val="FF0000"/>
                </a:solidFill>
                <a:latin typeface="Arial" pitchFamily="-110" charset="0"/>
              </a:rPr>
              <a:t>Best dynamical models were ECMWF and GFS.  </a:t>
            </a:r>
          </a:p>
          <a:p>
            <a:pPr>
              <a:spcBef>
                <a:spcPct val="50000"/>
              </a:spcBef>
            </a:pPr>
            <a:r>
              <a:rPr lang="en-US" sz="1200" i="1" dirty="0" smtClean="0">
                <a:solidFill>
                  <a:srgbClr val="FF0000"/>
                </a:solidFill>
                <a:latin typeface="Arial" pitchFamily="-110" charset="0"/>
              </a:rPr>
              <a:t>EGRI had the most skill</a:t>
            </a:r>
            <a:r>
              <a:rPr lang="en-US" sz="1200" i="1" dirty="0">
                <a:solidFill>
                  <a:srgbClr val="FF0000"/>
                </a:solidFill>
                <a:latin typeface="Arial" pitchFamily="-110" charset="0"/>
              </a:rPr>
              <a:t> </a:t>
            </a:r>
            <a:r>
              <a:rPr lang="en-US" sz="1200" i="1" dirty="0" smtClean="0">
                <a:solidFill>
                  <a:srgbClr val="FF0000"/>
                </a:solidFill>
                <a:latin typeface="Arial" pitchFamily="-110" charset="0"/>
              </a:rPr>
              <a:t>at 120 h.</a:t>
            </a:r>
          </a:p>
          <a:p>
            <a:pPr>
              <a:spcBef>
                <a:spcPct val="50000"/>
              </a:spcBef>
            </a:pPr>
            <a:r>
              <a:rPr lang="en-US" sz="1200" i="1" dirty="0" smtClean="0">
                <a:solidFill>
                  <a:srgbClr val="FF0000"/>
                </a:solidFill>
                <a:latin typeface="Arial" pitchFamily="-110" charset="0"/>
              </a:rPr>
              <a:t>GF5I performed better than the GHMI through 72 h.</a:t>
            </a:r>
          </a:p>
        </p:txBody>
      </p:sp>
      <p:pic>
        <p:nvPicPr>
          <p:cNvPr id="1026" name="Picture 2" descr="C:\Documents and Settings\jcangialosi\My Documents\Verification\figures\10AL_tkskl (earl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 y="1295400"/>
            <a:ext cx="7119938" cy="501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167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sz="3200" dirty="0">
                <a:ea typeface="ＭＳ Ｐゴシック" pitchFamily="-110" charset="-128"/>
                <a:cs typeface="ＭＳ Ｐゴシック" pitchFamily="-110" charset="-128"/>
              </a:rPr>
              <a:t>Atlantic Early Track Guidance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990600"/>
            <a:ext cx="7086600" cy="581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620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sz="3200" dirty="0" smtClean="0">
                <a:ea typeface="ＭＳ Ｐゴシック" pitchFamily="-110" charset="-128"/>
                <a:cs typeface="ＭＳ Ｐゴシック" pitchFamily="-110" charset="-128"/>
              </a:rPr>
              <a:t>Atlantic Consensus Guidance</a:t>
            </a:r>
            <a:endParaRPr lang="en-US" sz="3200" dirty="0">
              <a:ea typeface="ＭＳ Ｐゴシック" pitchFamily="-110" charset="-128"/>
              <a:cs typeface="ＭＳ Ｐゴシック" pitchFamily="-110" charset="-128"/>
            </a:endParaRPr>
          </a:p>
        </p:txBody>
      </p:sp>
      <p:sp>
        <p:nvSpPr>
          <p:cNvPr id="48132" name="Text Box 22"/>
          <p:cNvSpPr txBox="1">
            <a:spLocks noChangeArrowheads="1"/>
          </p:cNvSpPr>
          <p:nvPr/>
        </p:nvSpPr>
        <p:spPr bwMode="auto">
          <a:xfrm>
            <a:off x="7239000" y="1828800"/>
            <a:ext cx="1905000" cy="32316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With the exception of AEMI, models are tightly clustered with skill varying only a few percent among models  through 72 h.</a:t>
            </a:r>
          </a:p>
          <a:p>
            <a:pPr>
              <a:spcBef>
                <a:spcPct val="50000"/>
              </a:spcBef>
            </a:pPr>
            <a:r>
              <a:rPr lang="en-US" sz="1200" i="1" dirty="0" smtClean="0">
                <a:solidFill>
                  <a:srgbClr val="FF0000"/>
                </a:solidFill>
                <a:latin typeface="Arial" pitchFamily="-110" charset="0"/>
              </a:rPr>
              <a:t>FSSE was the best consensus model at 96 h and 120 h.</a:t>
            </a:r>
          </a:p>
          <a:p>
            <a:pPr>
              <a:spcBef>
                <a:spcPct val="50000"/>
              </a:spcBef>
            </a:pPr>
            <a:r>
              <a:rPr lang="en-US" sz="1200" i="1" dirty="0" smtClean="0">
                <a:solidFill>
                  <a:srgbClr val="FF0000"/>
                </a:solidFill>
                <a:latin typeface="Arial" pitchFamily="-110" charset="0"/>
              </a:rPr>
              <a:t>Corrected consensus models TCCN, TVCN, CGUN did not do as well as their uncorrected counterparts.  This was also true in 2008 and 2009.</a:t>
            </a:r>
          </a:p>
        </p:txBody>
      </p:sp>
      <p:pic>
        <p:nvPicPr>
          <p:cNvPr id="2" name="Picture 2" descr="C:\Documents and Settings\jcangialosi\My Documents\Verification\figures\10AL_tkskl (consens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6934200" cy="57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72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NGPI impact on Consensus (TCON)</a:t>
            </a:r>
            <a:endParaRPr lang="en-US" sz="3200" dirty="0">
              <a:ea typeface="ＭＳ Ｐゴシック" pitchFamily="-110" charset="-128"/>
              <a:cs typeface="ＭＳ Ｐゴシック" pitchFamily="-110" charset="-128"/>
            </a:endParaRPr>
          </a:p>
        </p:txBody>
      </p:sp>
      <p:pic>
        <p:nvPicPr>
          <p:cNvPr id="5" name="Content Placeholder 4" descr="0810AL_tkerr (NGPI cons).gif"/>
          <p:cNvPicPr>
            <a:picLocks noGrp="1" noChangeAspect="1"/>
          </p:cNvPicPr>
          <p:nvPr>
            <p:ph sz="half" idx="1"/>
          </p:nvPr>
        </p:nvPicPr>
        <p:blipFill>
          <a:blip r:embed="rId3">
            <a:extLst>
              <a:ext uri="{28A0092B-C50C-407E-A947-70E740481C1C}">
                <a14:useLocalDpi xmlns:a14="http://schemas.microsoft.com/office/drawing/2010/main" val="0"/>
              </a:ext>
            </a:extLst>
          </a:blip>
          <a:srcRect t="-17870" b="-17870"/>
          <a:stretch>
            <a:fillRect/>
          </a:stretch>
        </p:blipFill>
        <p:spPr>
          <a:xfrm>
            <a:off x="0" y="685800"/>
            <a:ext cx="4419600" cy="4773168"/>
          </a:xfrm>
        </p:spPr>
      </p:pic>
      <p:pic>
        <p:nvPicPr>
          <p:cNvPr id="6" name="Content Placeholder 5" descr="10AL_tkerr (NGPI cons).gif"/>
          <p:cNvPicPr>
            <a:picLocks noGrp="1" noChangeAspect="1"/>
          </p:cNvPicPr>
          <p:nvPr>
            <p:ph sz="half" idx="2"/>
          </p:nvPr>
        </p:nvPicPr>
        <p:blipFill>
          <a:blip r:embed="rId4">
            <a:extLst>
              <a:ext uri="{28A0092B-C50C-407E-A947-70E740481C1C}">
                <a14:useLocalDpi xmlns:a14="http://schemas.microsoft.com/office/drawing/2010/main" val="0"/>
              </a:ext>
            </a:extLst>
          </a:blip>
          <a:srcRect t="-14646" b="-14646"/>
          <a:stretch>
            <a:fillRect/>
          </a:stretch>
        </p:blipFill>
        <p:spPr>
          <a:xfrm>
            <a:off x="4495800" y="609600"/>
            <a:ext cx="4515556" cy="4876800"/>
          </a:xfrm>
        </p:spPr>
      </p:pic>
      <p:sp>
        <p:nvSpPr>
          <p:cNvPr id="48132" name="Text Box 22"/>
          <p:cNvSpPr txBox="1">
            <a:spLocks noChangeArrowheads="1"/>
          </p:cNvSpPr>
          <p:nvPr/>
        </p:nvSpPr>
        <p:spPr bwMode="auto">
          <a:xfrm>
            <a:off x="990600" y="5226546"/>
            <a:ext cx="7315200"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Removing NGPI from the TCON consensus improves the consensus in the Atlantic basin, even after the mid-season NOGAPS upgrade.  NGPI still contributes positively to TCON in the eastern Pacific, however.  </a:t>
            </a:r>
          </a:p>
          <a:p>
            <a:pPr>
              <a:spcBef>
                <a:spcPct val="50000"/>
              </a:spcBef>
            </a:pPr>
            <a:r>
              <a:rPr lang="en-US" sz="1200" i="1" dirty="0" smtClean="0">
                <a:solidFill>
                  <a:srgbClr val="FF0000"/>
                </a:solidFill>
                <a:latin typeface="Arial" pitchFamily="-110" charset="0"/>
              </a:rPr>
              <a:t>NHC is strongly considering removing NGPI from TCON and TVCN consensus models for 2011.  Probably will want to create an “NCON” and “NVCN” for use in the eastern Pacific.</a:t>
            </a:r>
          </a:p>
        </p:txBody>
      </p:sp>
    </p:spTree>
    <p:extLst>
      <p:ext uri="{BB962C8B-B14F-4D97-AF65-F5344CB8AC3E}">
        <p14:creationId xmlns:p14="http://schemas.microsoft.com/office/powerpoint/2010/main" val="30904685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CMCI impact on Consensus (TCON)</a:t>
            </a:r>
            <a:endParaRPr lang="en-US" sz="3200" dirty="0">
              <a:ea typeface="ＭＳ Ｐゴシック" pitchFamily="-110" charset="-128"/>
              <a:cs typeface="ＭＳ Ｐゴシック" pitchFamily="-110" charset="-128"/>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318574"/>
            <a:ext cx="4419600" cy="3507619"/>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5800" y="1251633"/>
            <a:ext cx="4515556" cy="3592734"/>
          </a:xfrm>
        </p:spPr>
      </p:pic>
      <p:sp>
        <p:nvSpPr>
          <p:cNvPr id="48132" name="Text Box 22"/>
          <p:cNvSpPr txBox="1">
            <a:spLocks noChangeArrowheads="1"/>
          </p:cNvSpPr>
          <p:nvPr/>
        </p:nvSpPr>
        <p:spPr bwMode="auto">
          <a:xfrm>
            <a:off x="990600" y="5226546"/>
            <a:ext cx="7315200" cy="73866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200" i="1" dirty="0" smtClean="0">
                <a:solidFill>
                  <a:srgbClr val="FF0000"/>
                </a:solidFill>
                <a:latin typeface="Arial" pitchFamily="-110" charset="0"/>
              </a:rPr>
              <a:t>Although CMCI errors are comparable to those of NGPI, CMCI did contribute positively to the TCON in the Atlantic.  Also contributed positively in the eastern Pacific when NGPI not included in the consensus.</a:t>
            </a:r>
          </a:p>
          <a:p>
            <a:pPr>
              <a:spcBef>
                <a:spcPct val="50000"/>
              </a:spcBef>
            </a:pPr>
            <a:r>
              <a:rPr lang="en-US" sz="1200" i="1" dirty="0" smtClean="0">
                <a:solidFill>
                  <a:srgbClr val="FF0000"/>
                </a:solidFill>
                <a:latin typeface="Arial" pitchFamily="-110" charset="0"/>
              </a:rPr>
              <a:t>Availability is somewhat limited, so best option </a:t>
            </a:r>
            <a:r>
              <a:rPr lang="en-US" sz="1200" i="1" smtClean="0">
                <a:solidFill>
                  <a:srgbClr val="FF0000"/>
                </a:solidFill>
                <a:latin typeface="Arial" pitchFamily="-110" charset="0"/>
              </a:rPr>
              <a:t>may be to </a:t>
            </a:r>
            <a:r>
              <a:rPr lang="en-US" sz="1200" i="1" dirty="0" smtClean="0">
                <a:solidFill>
                  <a:srgbClr val="FF0000"/>
                </a:solidFill>
                <a:latin typeface="Arial" pitchFamily="-110" charset="0"/>
              </a:rPr>
              <a:t>add CMCI to TVCN.  </a:t>
            </a:r>
          </a:p>
        </p:txBody>
      </p:sp>
    </p:spTree>
    <p:extLst>
      <p:ext uri="{BB962C8B-B14F-4D97-AF65-F5344CB8AC3E}">
        <p14:creationId xmlns:p14="http://schemas.microsoft.com/office/powerpoint/2010/main" val="37664417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381000" y="0"/>
            <a:ext cx="8458200" cy="1066800"/>
          </a:xfrm>
        </p:spPr>
        <p:txBody>
          <a:bodyPr/>
          <a:lstStyle/>
          <a:p>
            <a:r>
              <a:rPr lang="en-US" sz="3200" dirty="0" smtClean="0">
                <a:ea typeface="ＭＳ Ｐゴシック" pitchFamily="-110" charset="-128"/>
                <a:cs typeface="ＭＳ Ｐゴシック" pitchFamily="-110" charset="-128"/>
              </a:rPr>
              <a:t>Atlantic Intensity Errors vs. 5-Year Mean</a:t>
            </a:r>
            <a:endParaRPr lang="en-US" sz="3200" dirty="0">
              <a:ea typeface="ＭＳ Ｐゴシック" pitchFamily="-110" charset="-128"/>
              <a:cs typeface="ＭＳ Ｐゴシック" pitchFamily="-110" charset="-128"/>
            </a:endParaRPr>
          </a:p>
        </p:txBody>
      </p:sp>
      <p:pic>
        <p:nvPicPr>
          <p:cNvPr id="4098" name="Picture 2" descr="C:\Documents and Settings\jcangialosi\My Documents\Verification\figures\10AL_inerr (vsCLP&amp;LT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89457"/>
            <a:ext cx="7008876" cy="5868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89049" y="1981200"/>
            <a:ext cx="3195555" cy="1015663"/>
          </a:xfrm>
          <a:prstGeom prst="rect">
            <a:avLst/>
          </a:prstGeom>
          <a:noFill/>
        </p:spPr>
        <p:txBody>
          <a:bodyPr wrap="none" rtlCol="0">
            <a:spAutoFit/>
          </a:bodyPr>
          <a:lstStyle/>
          <a:p>
            <a:r>
              <a:rPr lang="en-US" sz="1200" i="1" dirty="0" smtClean="0">
                <a:solidFill>
                  <a:srgbClr val="FF0000"/>
                </a:solidFill>
                <a:latin typeface="+mj-lt"/>
              </a:rPr>
              <a:t>OFCL errors in 2010 were close to the 5-yr</a:t>
            </a:r>
          </a:p>
          <a:p>
            <a:r>
              <a:rPr lang="en-US" sz="1200" i="1" dirty="0" smtClean="0">
                <a:solidFill>
                  <a:srgbClr val="FF0000"/>
                </a:solidFill>
                <a:latin typeface="+mj-lt"/>
              </a:rPr>
              <a:t>means, but the 2010 Decay-SHIFOR errors</a:t>
            </a:r>
          </a:p>
          <a:p>
            <a:r>
              <a:rPr lang="en-US" sz="1200" i="1" dirty="0" smtClean="0">
                <a:solidFill>
                  <a:srgbClr val="FF0000"/>
                </a:solidFill>
                <a:latin typeface="+mj-lt"/>
              </a:rPr>
              <a:t>were above their 5-yr means indicating</a:t>
            </a:r>
          </a:p>
          <a:p>
            <a:r>
              <a:rPr lang="en-US" sz="1200" i="1" dirty="0" smtClean="0">
                <a:solidFill>
                  <a:srgbClr val="FF0000"/>
                </a:solidFill>
                <a:latin typeface="+mj-lt"/>
              </a:rPr>
              <a:t>that the season’s storms were “harder” than</a:t>
            </a:r>
          </a:p>
          <a:p>
            <a:r>
              <a:rPr lang="en-US" sz="1200" i="1" dirty="0">
                <a:solidFill>
                  <a:srgbClr val="FF0000"/>
                </a:solidFill>
                <a:latin typeface="+mj-lt"/>
              </a:rPr>
              <a:t>a</a:t>
            </a:r>
            <a:r>
              <a:rPr lang="en-US" sz="1200" i="1" dirty="0" smtClean="0">
                <a:solidFill>
                  <a:srgbClr val="FF0000"/>
                </a:solidFill>
                <a:latin typeface="+mj-lt"/>
              </a:rPr>
              <a:t>verage to forecast. </a:t>
            </a:r>
            <a:endParaRPr lang="en-US" sz="1200" i="1" dirty="0">
              <a:solidFill>
                <a:srgbClr val="FF0000"/>
              </a:solidFill>
              <a:latin typeface="+mj-lt"/>
            </a:endParaRPr>
          </a:p>
        </p:txBody>
      </p:sp>
    </p:spTree>
    <p:extLst>
      <p:ext uri="{BB962C8B-B14F-4D97-AF65-F5344CB8AC3E}">
        <p14:creationId xmlns:p14="http://schemas.microsoft.com/office/powerpoint/2010/main" val="25015358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Atlantic Intensity Error Trends</a:t>
            </a:r>
            <a:endParaRPr lang="en-US" sz="3200" dirty="0">
              <a:ea typeface="ＭＳ Ｐゴシック" pitchFamily="-110" charset="-128"/>
              <a:cs typeface="ＭＳ Ｐゴシック" pitchFamily="-110" charset="-128"/>
            </a:endParaRPr>
          </a:p>
        </p:txBody>
      </p:sp>
      <p:pic>
        <p:nvPicPr>
          <p:cNvPr id="5122" name="Picture 2" descr="C:\Documents and Settings\jcangialosi\My Documents\Verification\figures\AL_inerr (tren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51284"/>
            <a:ext cx="7506081" cy="59973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5285983"/>
            <a:ext cx="1941557" cy="276999"/>
          </a:xfrm>
          <a:prstGeom prst="rect">
            <a:avLst/>
          </a:prstGeom>
          <a:noFill/>
        </p:spPr>
        <p:txBody>
          <a:bodyPr wrap="none" rtlCol="0">
            <a:spAutoFit/>
          </a:bodyPr>
          <a:lstStyle/>
          <a:p>
            <a:r>
              <a:rPr lang="en-US" sz="1200" i="1" dirty="0" smtClean="0">
                <a:solidFill>
                  <a:srgbClr val="FF0000"/>
                </a:solidFill>
                <a:latin typeface="+mj-lt"/>
              </a:rPr>
              <a:t>No progress with intensity</a:t>
            </a:r>
            <a:endParaRPr lang="en-US" sz="1200" i="1" dirty="0">
              <a:solidFill>
                <a:srgbClr val="FF0000"/>
              </a:solidFill>
              <a:latin typeface="+mj-lt"/>
            </a:endParaRPr>
          </a:p>
        </p:txBody>
      </p:sp>
    </p:spTree>
    <p:extLst>
      <p:ext uri="{BB962C8B-B14F-4D97-AF65-F5344CB8AC3E}">
        <p14:creationId xmlns:p14="http://schemas.microsoft.com/office/powerpoint/2010/main" val="22658100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762000" y="0"/>
            <a:ext cx="7772400" cy="838200"/>
          </a:xfrm>
        </p:spPr>
        <p:txBody>
          <a:bodyPr/>
          <a:lstStyle/>
          <a:p>
            <a:r>
              <a:rPr lang="en-US" sz="3200" dirty="0" smtClean="0">
                <a:ea typeface="ＭＳ Ｐゴシック" pitchFamily="-110" charset="-128"/>
                <a:cs typeface="ＭＳ Ｐゴシック" pitchFamily="-110" charset="-128"/>
              </a:rPr>
              <a:t>Atlantic Intensity Skill Trends</a:t>
            </a:r>
            <a:endParaRPr lang="en-US" sz="3200" dirty="0">
              <a:ea typeface="ＭＳ Ｐゴシック" pitchFamily="-110" charset="-128"/>
              <a:cs typeface="ＭＳ Ｐゴシック" pitchFamily="-11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3806" y="935073"/>
            <a:ext cx="7194457" cy="59218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5179367"/>
            <a:ext cx="4073551" cy="461665"/>
          </a:xfrm>
          <a:prstGeom prst="rect">
            <a:avLst/>
          </a:prstGeom>
          <a:noFill/>
        </p:spPr>
        <p:txBody>
          <a:bodyPr wrap="none" rtlCol="0">
            <a:spAutoFit/>
          </a:bodyPr>
          <a:lstStyle/>
          <a:p>
            <a:r>
              <a:rPr lang="en-US" sz="1200" i="1" dirty="0" smtClean="0">
                <a:solidFill>
                  <a:srgbClr val="FF0000"/>
                </a:solidFill>
                <a:latin typeface="+mj-lt"/>
              </a:rPr>
              <a:t>Little net change in skill over past several years, although</a:t>
            </a:r>
          </a:p>
          <a:p>
            <a:r>
              <a:rPr lang="en-US" sz="1200" i="1" dirty="0">
                <a:solidFill>
                  <a:srgbClr val="FF0000"/>
                </a:solidFill>
                <a:latin typeface="+mj-lt"/>
              </a:rPr>
              <a:t>s</a:t>
            </a:r>
            <a:r>
              <a:rPr lang="en-US" sz="1200" i="1" dirty="0" smtClean="0">
                <a:solidFill>
                  <a:srgbClr val="FF0000"/>
                </a:solidFill>
                <a:latin typeface="+mj-lt"/>
              </a:rPr>
              <a:t>kill has been higher recently compared to the 90s.</a:t>
            </a:r>
            <a:endParaRPr lang="en-US" sz="1200" i="1" dirty="0">
              <a:solidFill>
                <a:srgbClr val="FF0000"/>
              </a:solidFill>
              <a:latin typeface="+mj-lt"/>
            </a:endParaRPr>
          </a:p>
        </p:txBody>
      </p:sp>
    </p:spTree>
    <p:extLst>
      <p:ext uri="{BB962C8B-B14F-4D97-AF65-F5344CB8AC3E}">
        <p14:creationId xmlns:p14="http://schemas.microsoft.com/office/powerpoint/2010/main" val="13339841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Atlantic Early Intensity Guidance</a:t>
            </a:r>
            <a:endParaRPr lang="en-US" sz="3200" dirty="0"/>
          </a:p>
        </p:txBody>
      </p:sp>
      <p:sp>
        <p:nvSpPr>
          <p:cNvPr id="5" name="Text Box 21"/>
          <p:cNvSpPr txBox="1">
            <a:spLocks noChangeArrowheads="1"/>
          </p:cNvSpPr>
          <p:nvPr/>
        </p:nvSpPr>
        <p:spPr bwMode="auto">
          <a:xfrm>
            <a:off x="6934200" y="1752600"/>
            <a:ext cx="2209800" cy="235449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Statistical and consensus models were competitive. FSSE was the best model through 48 h and LGEM performed best beyond that.</a:t>
            </a:r>
          </a:p>
          <a:p>
            <a:pPr>
              <a:spcBef>
                <a:spcPct val="50000"/>
              </a:spcBef>
            </a:pPr>
            <a:r>
              <a:rPr lang="en-US" sz="1400" i="1" dirty="0" smtClean="0">
                <a:solidFill>
                  <a:srgbClr val="FF0000"/>
                </a:solidFill>
                <a:latin typeface="Arial" pitchFamily="-110" charset="0"/>
              </a:rPr>
              <a:t>Official forecasts paying too much attention to the dynamical guidance, especially late?</a:t>
            </a:r>
            <a:endParaRPr lang="en-US" sz="1400" i="1" dirty="0">
              <a:solidFill>
                <a:srgbClr val="FF0000"/>
              </a:solidFill>
              <a:latin typeface="Arial" pitchFamily="-110"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1111347"/>
            <a:ext cx="6858000" cy="563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6837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Atlantic Early Intensity Guidance</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2" y="990600"/>
            <a:ext cx="6857998" cy="563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623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799" cy="788894"/>
          </a:xfrm>
        </p:spPr>
        <p:txBody>
          <a:bodyPr>
            <a:normAutofit/>
          </a:bodyPr>
          <a:lstStyle/>
          <a:p>
            <a:r>
              <a:rPr lang="en-US" dirty="0" smtClean="0"/>
              <a:t>Verification Rules</a:t>
            </a:r>
            <a:endParaRPr lang="en-US" dirty="0"/>
          </a:p>
        </p:txBody>
      </p:sp>
      <p:sp>
        <p:nvSpPr>
          <p:cNvPr id="4" name="Content Placeholder 3"/>
          <p:cNvSpPr>
            <a:spLocks noGrp="1"/>
          </p:cNvSpPr>
          <p:nvPr>
            <p:ph idx="1"/>
          </p:nvPr>
        </p:nvSpPr>
        <p:spPr>
          <a:xfrm>
            <a:off x="988358" y="1219200"/>
            <a:ext cx="7167284" cy="4876800"/>
          </a:xfrm>
        </p:spPr>
        <p:txBody>
          <a:bodyPr>
            <a:normAutofit/>
          </a:bodyPr>
          <a:lstStyle/>
          <a:p>
            <a:r>
              <a:rPr lang="en-US" dirty="0" smtClean="0"/>
              <a:t>Verification rules unchanged for 2010.  Results presented here in both basins are final.</a:t>
            </a:r>
          </a:p>
          <a:p>
            <a:r>
              <a:rPr lang="en-US" dirty="0" smtClean="0"/>
              <a:t>System must be a tropical or subtropical cyclone at both forecast initial time and verification time.  All verifications include depression stage except for GPRA track goal verification.</a:t>
            </a:r>
          </a:p>
          <a:p>
            <a:r>
              <a:rPr lang="en-US" dirty="0" smtClean="0"/>
              <a:t>Special advisories ignored (original advisory is verified.</a:t>
            </a:r>
          </a:p>
          <a:p>
            <a:r>
              <a:rPr lang="en-US" dirty="0" smtClean="0"/>
              <a:t>Skill baselines are recomputed after the season from operational compute data.  Decay-SHIFOR5 is the intensity skill benchmark.</a:t>
            </a:r>
          </a:p>
        </p:txBody>
      </p:sp>
    </p:spTree>
    <p:extLst>
      <p:ext uri="{BB962C8B-B14F-4D97-AF65-F5344CB8AC3E}">
        <p14:creationId xmlns:p14="http://schemas.microsoft.com/office/powerpoint/2010/main" val="19531014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Atlantic Genesis Forecasts</a:t>
            </a:r>
            <a:endParaRPr lang="en-US" sz="32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080083"/>
            <a:ext cx="5715000" cy="5536033"/>
          </a:xfrm>
        </p:spPr>
      </p:pic>
      <p:sp>
        <p:nvSpPr>
          <p:cNvPr id="5" name="Text Box 21"/>
          <p:cNvSpPr txBox="1">
            <a:spLocks noChangeArrowheads="1"/>
          </p:cNvSpPr>
          <p:nvPr/>
        </p:nvSpPr>
        <p:spPr bwMode="auto">
          <a:xfrm>
            <a:off x="6629400" y="1547604"/>
            <a:ext cx="2514600" cy="213904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Forecasts at the high end and low end were very well calibrated (reliable) with minimal bias.</a:t>
            </a:r>
          </a:p>
          <a:p>
            <a:pPr>
              <a:spcBef>
                <a:spcPct val="50000"/>
              </a:spcBef>
            </a:pPr>
            <a:r>
              <a:rPr lang="en-US" sz="1400" i="1" dirty="0" smtClean="0">
                <a:solidFill>
                  <a:srgbClr val="FF0000"/>
                </a:solidFill>
                <a:latin typeface="Arial" pitchFamily="-110" charset="0"/>
              </a:rPr>
              <a:t>However, this year’s forecasts could not distinguish gradations in likelihood between 30% and 70%.</a:t>
            </a:r>
            <a:endParaRPr lang="en-US" sz="1400" i="1" dirty="0">
              <a:solidFill>
                <a:srgbClr val="FF0000"/>
              </a:solidFill>
              <a:latin typeface="Arial" pitchFamily="-110" charset="0"/>
            </a:endParaRPr>
          </a:p>
        </p:txBody>
      </p:sp>
      <p:cxnSp>
        <p:nvCxnSpPr>
          <p:cNvPr id="6" name="Straight Connector 5"/>
          <p:cNvCxnSpPr/>
          <p:nvPr/>
        </p:nvCxnSpPr>
        <p:spPr bwMode="auto">
          <a:xfrm flipV="1">
            <a:off x="2743200" y="3810000"/>
            <a:ext cx="1828800" cy="76200"/>
          </a:xfrm>
          <a:prstGeom prst="line">
            <a:avLst/>
          </a:prstGeom>
          <a:solidFill>
            <a:schemeClr val="accent1"/>
          </a:solidFill>
          <a:ln w="9525" cap="flat" cmpd="sng" algn="ctr">
            <a:solidFill>
              <a:srgbClr val="008000"/>
            </a:solidFill>
            <a:prstDash val="sysDash"/>
            <a:round/>
            <a:headEnd type="none" w="med" len="med"/>
            <a:tailEnd type="none" w="med" len="med"/>
          </a:ln>
          <a:effectLst/>
        </p:spPr>
      </p:cxnSp>
    </p:spTree>
    <p:extLst>
      <p:ext uri="{BB962C8B-B14F-4D97-AF65-F5344CB8AC3E}">
        <p14:creationId xmlns:p14="http://schemas.microsoft.com/office/powerpoint/2010/main" val="33182882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Atlantic Genesis Forecasts</a:t>
            </a:r>
            <a:endParaRPr lang="en-US" sz="32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007" y="1080083"/>
            <a:ext cx="5490185" cy="5536033"/>
          </a:xfrm>
        </p:spPr>
      </p:pic>
      <p:sp>
        <p:nvSpPr>
          <p:cNvPr id="5" name="Text Box 21"/>
          <p:cNvSpPr txBox="1">
            <a:spLocks noChangeArrowheads="1"/>
          </p:cNvSpPr>
          <p:nvPr/>
        </p:nvSpPr>
        <p:spPr bwMode="auto">
          <a:xfrm>
            <a:off x="6629400" y="1547604"/>
            <a:ext cx="2514600" cy="116955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Results for the overall sample do show some ability in the mid-range, but it’s clearly an area that could be improved.</a:t>
            </a:r>
            <a:endParaRPr lang="en-US" sz="1400" i="1" dirty="0">
              <a:solidFill>
                <a:srgbClr val="FF0000"/>
              </a:solidFill>
              <a:latin typeface="Arial" pitchFamily="-110" charset="0"/>
            </a:endParaRPr>
          </a:p>
        </p:txBody>
      </p:sp>
      <p:cxnSp>
        <p:nvCxnSpPr>
          <p:cNvPr id="3" name="Straight Connector 2"/>
          <p:cNvCxnSpPr/>
          <p:nvPr/>
        </p:nvCxnSpPr>
        <p:spPr bwMode="auto">
          <a:xfrm flipV="1">
            <a:off x="2971800" y="3683000"/>
            <a:ext cx="1309914" cy="584200"/>
          </a:xfrm>
          <a:prstGeom prst="line">
            <a:avLst/>
          </a:prstGeom>
          <a:solidFill>
            <a:schemeClr val="accent1"/>
          </a:solidFill>
          <a:ln w="9525" cap="flat" cmpd="sng" algn="ctr">
            <a:solidFill>
              <a:srgbClr val="008000"/>
            </a:solidFill>
            <a:prstDash val="sysDash"/>
            <a:round/>
            <a:headEnd type="none" w="med" len="med"/>
            <a:tailEnd type="none" w="med" len="med"/>
          </a:ln>
          <a:effectLst/>
        </p:spPr>
      </p:cxnSp>
    </p:spTree>
    <p:extLst>
      <p:ext uri="{BB962C8B-B14F-4D97-AF65-F5344CB8AC3E}">
        <p14:creationId xmlns:p14="http://schemas.microsoft.com/office/powerpoint/2010/main" val="34863942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143000"/>
          </a:xfrm>
        </p:spPr>
        <p:txBody>
          <a:bodyPr/>
          <a:lstStyle/>
          <a:p>
            <a:pPr eaLnBrk="1" hangingPunct="1">
              <a:defRPr/>
            </a:pPr>
            <a:r>
              <a:rPr lang="en-US" sz="4000" dirty="0" smtClean="0">
                <a:ea typeface="+mj-ea"/>
                <a:cs typeface="+mj-cs"/>
              </a:rPr>
              <a:t>2010 Eastern </a:t>
            </a:r>
            <a:r>
              <a:rPr lang="en-US" sz="4000" dirty="0">
                <a:ea typeface="+mj-ea"/>
                <a:cs typeface="+mj-cs"/>
              </a:rPr>
              <a:t>Pacific Verification</a:t>
            </a:r>
          </a:p>
        </p:txBody>
      </p:sp>
      <p:sp>
        <p:nvSpPr>
          <p:cNvPr id="81923" name="Rectangle 3"/>
          <p:cNvSpPr>
            <a:spLocks noGrp="1" noChangeArrowheads="1"/>
          </p:cNvSpPr>
          <p:nvPr>
            <p:ph type="body" sz="half" idx="1"/>
          </p:nvPr>
        </p:nvSpPr>
        <p:spPr>
          <a:xfrm>
            <a:off x="5867400" y="1219200"/>
            <a:ext cx="3352800" cy="3505200"/>
          </a:xfrm>
        </p:spPr>
        <p:txBody>
          <a:bodyPr>
            <a:normAutofit/>
          </a:bodyPr>
          <a:lstStyle/>
          <a:p>
            <a:pPr marL="533400" lvl="0" indent="-533400">
              <a:lnSpc>
                <a:spcPct val="80000"/>
              </a:lnSpc>
              <a:buClr>
                <a:srgbClr val="54638C"/>
              </a:buClr>
              <a:buNone/>
              <a:defRPr/>
            </a:pPr>
            <a:r>
              <a:rPr lang="en-US" sz="1400" b="1" dirty="0" smtClean="0">
                <a:solidFill>
                  <a:prstClr val="white"/>
                </a:solidFill>
                <a:latin typeface="Courier New" pitchFamily="-110" charset="0"/>
                <a:ea typeface="ＭＳ Ｐゴシック" pitchFamily="-110" charset="-128"/>
                <a:cs typeface="ＭＳ Ｐゴシック" pitchFamily="-110" charset="-128"/>
              </a:rPr>
              <a:t>VT      NT    TRACK     IN</a:t>
            </a:r>
          </a:p>
          <a:p>
            <a:pPr marL="533400" lvl="0" indent="-533400">
              <a:lnSpc>
                <a:spcPct val="80000"/>
              </a:lnSpc>
              <a:buClr>
                <a:srgbClr val="54638C"/>
              </a:buClr>
              <a:buNone/>
              <a:defRPr/>
            </a:pPr>
            <a:r>
              <a:rPr lang="en-US" sz="1400" b="1" dirty="0" smtClean="0">
                <a:solidFill>
                  <a:prstClr val="white"/>
                </a:solidFill>
                <a:latin typeface="Courier New" pitchFamily="-110" charset="0"/>
                <a:ea typeface="ＭＳ Ｐゴシック" pitchFamily="-110" charset="-128"/>
                <a:cs typeface="ＭＳ Ｐゴシック" pitchFamily="-110" charset="-128"/>
              </a:rPr>
              <a:t>(h)          (n mi)    (kt)</a:t>
            </a:r>
          </a:p>
          <a:p>
            <a:pPr marL="533400" indent="-533400" eaLnBrk="1" hangingPunct="1">
              <a:buFont typeface="Wingdings" pitchFamily="-110" charset="2"/>
              <a:buNone/>
              <a:defRPr/>
            </a:pPr>
            <a:r>
              <a:rPr lang="en-US" sz="1400" b="1" dirty="0" smtClean="0">
                <a:latin typeface="Courier New" pitchFamily="-110" charset="0"/>
                <a:ea typeface="+mn-ea"/>
                <a:cs typeface="+mn-cs"/>
              </a:rPr>
              <a:t>=</a:t>
            </a:r>
            <a:r>
              <a:rPr lang="en-US" sz="1400" b="1" dirty="0">
                <a:latin typeface="Courier New" pitchFamily="-110" charset="0"/>
                <a:ea typeface="+mn-ea"/>
                <a:cs typeface="+mn-cs"/>
              </a:rPr>
              <a:t>===</a:t>
            </a:r>
            <a:r>
              <a:rPr lang="en-US" sz="1400" b="1" dirty="0" smtClean="0">
                <a:latin typeface="Courier New" pitchFamily="-110" charset="0"/>
                <a:ea typeface="+mn-ea"/>
                <a:cs typeface="+mn-cs"/>
              </a:rPr>
              <a:t>======</a:t>
            </a:r>
            <a:r>
              <a:rPr lang="en-US" sz="1400" b="1" dirty="0">
                <a:latin typeface="Courier New" pitchFamily="-110" charset="0"/>
                <a:ea typeface="+mn-ea"/>
                <a:cs typeface="+mn-cs"/>
              </a:rPr>
              <a:t>==================</a:t>
            </a:r>
          </a:p>
          <a:p>
            <a:pPr marL="533400" indent="-533400" eaLnBrk="1" hangingPunct="1">
              <a:buFont typeface="Wingdings" pitchFamily="-110" charset="2"/>
              <a:buNone/>
              <a:defRPr/>
            </a:pPr>
            <a:r>
              <a:rPr lang="en-US" sz="1400" b="1" dirty="0" smtClean="0">
                <a:latin typeface="Courier New" pitchFamily="-110" charset="0"/>
                <a:ea typeface="+mn-ea"/>
                <a:cs typeface="+mn-cs"/>
              </a:rPr>
              <a:t>000     </a:t>
            </a:r>
            <a:r>
              <a:rPr lang="en-US" sz="1400" b="1" dirty="0" smtClean="0">
                <a:latin typeface="Courier New" pitchFamily="-110" charset="0"/>
              </a:rPr>
              <a:t>161</a:t>
            </a:r>
            <a:r>
              <a:rPr lang="en-US" sz="1400" b="1" dirty="0" smtClean="0">
                <a:latin typeface="Courier New" pitchFamily="-110" charset="0"/>
                <a:ea typeface="+mn-ea"/>
                <a:cs typeface="+mn-cs"/>
              </a:rPr>
              <a:t>     9.0     1.5</a:t>
            </a:r>
          </a:p>
          <a:p>
            <a:pPr marL="533400" indent="-533400" eaLnBrk="1" hangingPunct="1">
              <a:buFont typeface="Wingdings" pitchFamily="-110" charset="2"/>
              <a:buNone/>
              <a:defRPr/>
            </a:pPr>
            <a:r>
              <a:rPr lang="en-US" sz="1400" b="1" dirty="0" smtClean="0">
                <a:latin typeface="Courier New" pitchFamily="-110" charset="0"/>
                <a:ea typeface="+mn-ea"/>
                <a:cs typeface="+mn-cs"/>
              </a:rPr>
              <a:t>012     </a:t>
            </a:r>
            <a:r>
              <a:rPr lang="en-US" sz="1400" b="1" dirty="0" smtClean="0">
                <a:latin typeface="Courier New" pitchFamily="-110" charset="0"/>
              </a:rPr>
              <a:t>138</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26.0</a:t>
            </a:r>
            <a:r>
              <a:rPr lang="en-US" sz="1400" b="1" dirty="0" smtClean="0">
                <a:latin typeface="Courier New" pitchFamily="-110" charset="0"/>
                <a:ea typeface="+mn-ea"/>
                <a:cs typeface="+mn-cs"/>
              </a:rPr>
              <a:t>     </a:t>
            </a:r>
            <a:r>
              <a:rPr lang="en-US" sz="1400" b="1" dirty="0">
                <a:latin typeface="Courier New" pitchFamily="-110" charset="0"/>
              </a:rPr>
              <a:t>6</a:t>
            </a:r>
            <a:r>
              <a:rPr lang="en-US" sz="1400" b="1" dirty="0" smtClean="0">
                <a:latin typeface="Courier New" pitchFamily="-110" charset="0"/>
                <a:ea typeface="+mn-ea"/>
                <a:cs typeface="+mn-cs"/>
              </a:rPr>
              <a:t>.1</a:t>
            </a:r>
          </a:p>
          <a:p>
            <a:pPr marL="533400" indent="-533400" eaLnBrk="1" hangingPunct="1">
              <a:buFont typeface="Wingdings" pitchFamily="-110" charset="2"/>
              <a:buNone/>
              <a:defRPr/>
            </a:pPr>
            <a:r>
              <a:rPr lang="en-US" sz="1400" b="1" dirty="0" smtClean="0">
                <a:latin typeface="Courier New" pitchFamily="-110" charset="0"/>
                <a:ea typeface="+mn-ea"/>
                <a:cs typeface="+mn-cs"/>
              </a:rPr>
              <a:t>024     </a:t>
            </a:r>
            <a:r>
              <a:rPr lang="en-US" sz="1400" b="1" dirty="0" smtClean="0">
                <a:latin typeface="Courier New" pitchFamily="-110" charset="0"/>
              </a:rPr>
              <a:t>115</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40.1</a:t>
            </a:r>
            <a:r>
              <a:rPr lang="en-US" sz="1400" b="1" dirty="0" smtClean="0">
                <a:latin typeface="Courier New" pitchFamily="-110" charset="0"/>
                <a:ea typeface="+mn-ea"/>
                <a:cs typeface="+mn-cs"/>
              </a:rPr>
              <a:t>     9.3</a:t>
            </a:r>
          </a:p>
          <a:p>
            <a:pPr marL="533400" indent="-533400" eaLnBrk="1" hangingPunct="1">
              <a:buFont typeface="Wingdings" pitchFamily="-110" charset="2"/>
              <a:buNone/>
              <a:defRPr/>
            </a:pPr>
            <a:r>
              <a:rPr lang="en-US" sz="1400" b="1" dirty="0">
                <a:latin typeface="Courier New" pitchFamily="-110" charset="0"/>
                <a:ea typeface="+mn-ea"/>
                <a:cs typeface="+mn-cs"/>
              </a:rPr>
              <a:t>036  </a:t>
            </a:r>
            <a:r>
              <a:rPr lang="en-US" sz="1400" b="1" dirty="0" smtClean="0">
                <a:latin typeface="Courier New" pitchFamily="-110" charset="0"/>
                <a:ea typeface="+mn-ea"/>
                <a:cs typeface="+mn-cs"/>
              </a:rPr>
              <a:t>   </a:t>
            </a:r>
            <a:r>
              <a:rPr lang="en-US" sz="1400" b="1" dirty="0">
                <a:latin typeface="Courier New" pitchFamily="-110" charset="0"/>
              </a:rPr>
              <a:t> </a:t>
            </a:r>
            <a:r>
              <a:rPr lang="en-US" sz="1400" b="1" dirty="0" smtClean="0">
                <a:latin typeface="Courier New" pitchFamily="-110" charset="0"/>
              </a:rPr>
              <a:t>97</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rPr>
              <a:t>48.6</a:t>
            </a:r>
            <a:r>
              <a:rPr lang="en-US" sz="1400" b="1" dirty="0" smtClean="0">
                <a:latin typeface="Courier New" pitchFamily="-110" charset="0"/>
                <a:ea typeface="+mn-ea"/>
                <a:cs typeface="+mn-cs"/>
              </a:rPr>
              <a:t>    12.4</a:t>
            </a:r>
          </a:p>
          <a:p>
            <a:pPr marL="533400" indent="-533400" eaLnBrk="1" hangingPunct="1">
              <a:buFont typeface="Wingdings" pitchFamily="-110" charset="2"/>
              <a:buNone/>
              <a:defRPr/>
            </a:pPr>
            <a:r>
              <a:rPr lang="en-US" sz="1400" b="1" dirty="0">
                <a:latin typeface="Courier New" pitchFamily="-110" charset="0"/>
                <a:ea typeface="+mn-ea"/>
                <a:cs typeface="+mn-cs"/>
              </a:rPr>
              <a:t>048  </a:t>
            </a:r>
            <a:r>
              <a:rPr lang="en-US" sz="1400" b="1" dirty="0" smtClean="0">
                <a:latin typeface="Courier New" pitchFamily="-110" charset="0"/>
                <a:ea typeface="+mn-ea"/>
                <a:cs typeface="+mn-cs"/>
              </a:rPr>
              <a:t>   </a:t>
            </a:r>
            <a:r>
              <a:rPr lang="en-US" sz="1400" b="1" dirty="0">
                <a:latin typeface="Courier New" pitchFamily="-110" charset="0"/>
              </a:rPr>
              <a:t> </a:t>
            </a:r>
            <a:r>
              <a:rPr lang="en-US" sz="1400" b="1" dirty="0" smtClean="0">
                <a:latin typeface="Courier New" pitchFamily="-110" charset="0"/>
              </a:rPr>
              <a:t>83</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54.7</a:t>
            </a:r>
            <a:r>
              <a:rPr lang="en-US" sz="1400" b="1" dirty="0" smtClean="0">
                <a:latin typeface="Courier New" pitchFamily="-110" charset="0"/>
                <a:ea typeface="+mn-ea"/>
                <a:cs typeface="+mn-cs"/>
              </a:rPr>
              <a:t>    13.5</a:t>
            </a:r>
          </a:p>
          <a:p>
            <a:pPr marL="533400" indent="-533400" eaLnBrk="1" hangingPunct="1">
              <a:buFont typeface="Wingdings" pitchFamily="-110" charset="2"/>
              <a:buNone/>
              <a:defRPr/>
            </a:pPr>
            <a:r>
              <a:rPr lang="en-US" sz="1400" b="1" dirty="0">
                <a:latin typeface="Courier New" pitchFamily="-110" charset="0"/>
                <a:ea typeface="+mn-ea"/>
                <a:cs typeface="+mn-cs"/>
              </a:rPr>
              <a:t>072  </a:t>
            </a:r>
            <a:r>
              <a:rPr lang="en-US" sz="1400" b="1" dirty="0" smtClean="0">
                <a:latin typeface="Courier New" pitchFamily="-110" charset="0"/>
                <a:ea typeface="+mn-ea"/>
                <a:cs typeface="+mn-cs"/>
              </a:rPr>
              <a:t>    </a:t>
            </a:r>
            <a:r>
              <a:rPr lang="en-US" sz="1400" b="1" dirty="0" smtClean="0">
                <a:latin typeface="Courier New" pitchFamily="-110" charset="0"/>
              </a:rPr>
              <a:t>63</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85.3</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15.6</a:t>
            </a:r>
          </a:p>
          <a:p>
            <a:pPr marL="533400" indent="-533400" eaLnBrk="1" hangingPunct="1">
              <a:buFont typeface="Wingdings" pitchFamily="-110" charset="2"/>
              <a:buNone/>
              <a:defRPr/>
            </a:pPr>
            <a:r>
              <a:rPr lang="en-US" sz="1400" b="1" dirty="0">
                <a:latin typeface="Courier New" pitchFamily="-110" charset="0"/>
                <a:ea typeface="+mn-ea"/>
                <a:cs typeface="+mn-cs"/>
              </a:rPr>
              <a:t>096   </a:t>
            </a:r>
            <a:r>
              <a:rPr lang="en-US" sz="1400" b="1" dirty="0" smtClean="0">
                <a:latin typeface="Courier New" pitchFamily="-110" charset="0"/>
                <a:ea typeface="+mn-ea"/>
                <a:cs typeface="+mn-cs"/>
              </a:rPr>
              <a:t>   </a:t>
            </a:r>
            <a:r>
              <a:rPr lang="en-US" sz="1400" b="1" dirty="0" smtClean="0">
                <a:latin typeface="Courier New" pitchFamily="-110" charset="0"/>
              </a:rPr>
              <a:t>43</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119.3</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15.9</a:t>
            </a:r>
          </a:p>
          <a:p>
            <a:pPr marL="533400" indent="-533400" eaLnBrk="1" hangingPunct="1">
              <a:buFont typeface="Wingdings" pitchFamily="-110" charset="2"/>
              <a:buNone/>
              <a:defRPr/>
            </a:pPr>
            <a:r>
              <a:rPr lang="en-US" sz="1400" b="1" dirty="0" smtClean="0">
                <a:latin typeface="Courier New" pitchFamily="-110" charset="0"/>
                <a:ea typeface="+mn-ea"/>
                <a:cs typeface="+mn-cs"/>
              </a:rPr>
              <a:t>120      </a:t>
            </a:r>
            <a:r>
              <a:rPr lang="en-US" sz="1400" b="1" dirty="0" smtClean="0">
                <a:latin typeface="Courier New" pitchFamily="-110" charset="0"/>
              </a:rPr>
              <a:t>29</a:t>
            </a:r>
            <a:r>
              <a:rPr lang="en-US" sz="1400" b="1" dirty="0" smtClean="0">
                <a:latin typeface="Courier New" pitchFamily="-110" charset="0"/>
                <a:ea typeface="+mn-ea"/>
                <a:cs typeface="+mn-cs"/>
              </a:rPr>
              <a:t>   </a:t>
            </a:r>
            <a:r>
              <a:rPr lang="en-US" sz="1400" b="1" dirty="0" smtClean="0">
                <a:solidFill>
                  <a:srgbClr val="00FF00"/>
                </a:solidFill>
                <a:latin typeface="Courier New" pitchFamily="-110" charset="0"/>
                <a:ea typeface="+mn-ea"/>
                <a:cs typeface="+mn-cs"/>
              </a:rPr>
              <a:t>145.4</a:t>
            </a:r>
            <a:r>
              <a:rPr lang="en-US" sz="1400" b="1" dirty="0" smtClean="0">
                <a:latin typeface="Courier New" pitchFamily="-110" charset="0"/>
                <a:ea typeface="+mn-ea"/>
                <a:cs typeface="+mn-cs"/>
              </a:rPr>
              <a:t>    17.8</a:t>
            </a:r>
            <a:endParaRPr lang="en-US" sz="1400" b="1" dirty="0">
              <a:latin typeface="Courier New" pitchFamily="-110" charset="0"/>
              <a:ea typeface="+mn-ea"/>
              <a:cs typeface="+mn-cs"/>
            </a:endParaRPr>
          </a:p>
        </p:txBody>
      </p:sp>
      <p:sp>
        <p:nvSpPr>
          <p:cNvPr id="72708" name="Text Box 8"/>
          <p:cNvSpPr txBox="1">
            <a:spLocks noChangeArrowheads="1"/>
          </p:cNvSpPr>
          <p:nvPr/>
        </p:nvSpPr>
        <p:spPr bwMode="auto">
          <a:xfrm>
            <a:off x="6248400" y="4800600"/>
            <a:ext cx="2743200" cy="58102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solidFill>
                  <a:srgbClr val="00FF00"/>
                </a:solidFill>
                <a:latin typeface="Arial" pitchFamily="-110" charset="0"/>
              </a:rPr>
              <a:t>Values </a:t>
            </a:r>
            <a:r>
              <a:rPr lang="en-US" sz="1600" dirty="0">
                <a:solidFill>
                  <a:srgbClr val="00FF00"/>
                </a:solidFill>
                <a:latin typeface="Arial" pitchFamily="-110" charset="0"/>
              </a:rPr>
              <a:t>in green </a:t>
            </a:r>
            <a:r>
              <a:rPr lang="en-US" sz="1600" dirty="0" smtClean="0">
                <a:solidFill>
                  <a:srgbClr val="00FF00"/>
                </a:solidFill>
                <a:latin typeface="Arial" pitchFamily="-110" charset="0"/>
              </a:rPr>
              <a:t>exceeded </a:t>
            </a:r>
            <a:r>
              <a:rPr lang="en-US" sz="1600" dirty="0">
                <a:solidFill>
                  <a:srgbClr val="00FF00"/>
                </a:solidFill>
                <a:latin typeface="Arial" pitchFamily="-110" charset="0"/>
              </a:rPr>
              <a:t>all-time lows.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968" y="1374648"/>
            <a:ext cx="5590032" cy="441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837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76200" y="0"/>
            <a:ext cx="9067800" cy="838200"/>
          </a:xfrm>
        </p:spPr>
        <p:txBody>
          <a:bodyPr>
            <a:noAutofit/>
          </a:bodyPr>
          <a:lstStyle/>
          <a:p>
            <a:r>
              <a:rPr lang="en-US" sz="3200" dirty="0" smtClean="0">
                <a:ea typeface="ＭＳ Ｐゴシック" pitchFamily="-110" charset="-128"/>
                <a:cs typeface="ＭＳ Ｐゴシック" pitchFamily="-110" charset="-128"/>
              </a:rPr>
              <a:t>Eastern Pacific Track Errors vs</a:t>
            </a:r>
            <a:r>
              <a:rPr lang="en-US" sz="3200" dirty="0">
                <a:ea typeface="ＭＳ Ｐゴシック" pitchFamily="-110" charset="-128"/>
                <a:cs typeface="ＭＳ Ｐゴシック" pitchFamily="-110" charset="-128"/>
              </a:rPr>
              <a:t>. 5-Year Mean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0" y="1073785"/>
            <a:ext cx="7040880" cy="56299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2209800"/>
            <a:ext cx="184731" cy="461665"/>
          </a:xfrm>
          <a:prstGeom prst="rect">
            <a:avLst/>
          </a:prstGeom>
          <a:noFill/>
        </p:spPr>
        <p:txBody>
          <a:bodyPr wrap="none" rtlCol="0">
            <a:spAutoFit/>
          </a:bodyPr>
          <a:lstStyle/>
          <a:p>
            <a:endParaRPr lang="en-US" dirty="0"/>
          </a:p>
        </p:txBody>
      </p:sp>
      <p:sp>
        <p:nvSpPr>
          <p:cNvPr id="3" name="TextBox 2"/>
          <p:cNvSpPr txBox="1"/>
          <p:nvPr/>
        </p:nvSpPr>
        <p:spPr>
          <a:xfrm>
            <a:off x="4552071" y="1752600"/>
            <a:ext cx="3429000" cy="1169551"/>
          </a:xfrm>
          <a:prstGeom prst="rect">
            <a:avLst/>
          </a:prstGeom>
          <a:noFill/>
        </p:spPr>
        <p:txBody>
          <a:bodyPr wrap="square" rtlCol="0">
            <a:spAutoFit/>
          </a:bodyPr>
          <a:lstStyle/>
          <a:p>
            <a:r>
              <a:rPr lang="en-US" sz="1400" i="1" dirty="0" smtClean="0">
                <a:solidFill>
                  <a:srgbClr val="FF0000"/>
                </a:solidFill>
                <a:latin typeface="Arial" pitchFamily="34" charset="0"/>
                <a:cs typeface="Arial" pitchFamily="34" charset="0"/>
              </a:rPr>
              <a:t>Official forecasts were considerably</a:t>
            </a:r>
          </a:p>
          <a:p>
            <a:r>
              <a:rPr lang="en-US" sz="1400" i="1" dirty="0">
                <a:solidFill>
                  <a:srgbClr val="FF0000"/>
                </a:solidFill>
                <a:latin typeface="Arial" pitchFamily="34" charset="0"/>
                <a:cs typeface="Arial" pitchFamily="34" charset="0"/>
              </a:rPr>
              <a:t>b</a:t>
            </a:r>
            <a:r>
              <a:rPr lang="en-US" sz="1400" i="1" dirty="0" smtClean="0">
                <a:solidFill>
                  <a:srgbClr val="FF0000"/>
                </a:solidFill>
                <a:latin typeface="Arial" pitchFamily="34" charset="0"/>
                <a:cs typeface="Arial" pitchFamily="34" charset="0"/>
              </a:rPr>
              <a:t>etter than the 5 yr mean, although the season’s storms were “easier” than normal. Substantial ENE bias at days 4-5.</a:t>
            </a:r>
            <a:endParaRPr lang="en-US" sz="1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759046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Eastern Pacific Track Error Trends</a:t>
            </a:r>
            <a:endParaRPr lang="en-US" sz="3200" dirty="0">
              <a:ea typeface="ＭＳ Ｐゴシック" pitchFamily="-110" charset="-128"/>
              <a:cs typeface="ＭＳ Ｐゴシック" pitchFamily="-11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1148842"/>
            <a:ext cx="7162292" cy="55615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1828800"/>
            <a:ext cx="3200400" cy="523220"/>
          </a:xfrm>
          <a:prstGeom prst="rect">
            <a:avLst/>
          </a:prstGeom>
          <a:noFill/>
        </p:spPr>
        <p:txBody>
          <a:bodyPr wrap="square" rtlCol="0">
            <a:spAutoFit/>
          </a:bodyPr>
          <a:lstStyle/>
          <a:p>
            <a:r>
              <a:rPr lang="en-US" sz="1400" i="1" dirty="0" smtClean="0">
                <a:solidFill>
                  <a:srgbClr val="FF0000"/>
                </a:solidFill>
                <a:latin typeface="Arial" pitchFamily="34" charset="0"/>
                <a:cs typeface="Arial" pitchFamily="34" charset="0"/>
              </a:rPr>
              <a:t>Since 1990, track errors have decreased by 35%-60%</a:t>
            </a:r>
            <a:endParaRPr lang="en-US" sz="1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706096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Eastern Pacific Track Skill Trends</a:t>
            </a:r>
            <a:endParaRPr lang="en-US" sz="3200" dirty="0">
              <a:ea typeface="ＭＳ Ｐゴシック" pitchFamily="-110" charset="-128"/>
              <a:cs typeface="ＭＳ Ｐゴシック" pitchFamily="-11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800" y="1148842"/>
            <a:ext cx="6893560" cy="5491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1828800"/>
            <a:ext cx="3352800" cy="307777"/>
          </a:xfrm>
          <a:prstGeom prst="rect">
            <a:avLst/>
          </a:prstGeom>
          <a:noFill/>
        </p:spPr>
        <p:txBody>
          <a:bodyPr wrap="square" rtlCol="0">
            <a:spAutoFit/>
          </a:bodyPr>
          <a:lstStyle/>
          <a:p>
            <a:r>
              <a:rPr lang="en-US" sz="1400" i="1" dirty="0" smtClean="0">
                <a:solidFill>
                  <a:srgbClr val="FF0000"/>
                </a:solidFill>
                <a:latin typeface="Arial" pitchFamily="34" charset="0"/>
                <a:cs typeface="Arial" pitchFamily="34" charset="0"/>
              </a:rPr>
              <a:t>Skill is at all-time highs from 24-96 h.</a:t>
            </a:r>
            <a:endParaRPr lang="en-US" sz="1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664274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762000" y="0"/>
            <a:ext cx="7772400" cy="914400"/>
          </a:xfrm>
        </p:spPr>
        <p:txBody>
          <a:bodyPr/>
          <a:lstStyle/>
          <a:p>
            <a:r>
              <a:rPr lang="en-US" sz="3200" dirty="0" smtClean="0">
                <a:ea typeface="ＭＳ Ｐゴシック" pitchFamily="-110" charset="-128"/>
                <a:cs typeface="ＭＳ Ｐゴシック" pitchFamily="-110" charset="-128"/>
              </a:rPr>
              <a:t>2011 Eastern Pacific “Cone”</a:t>
            </a:r>
            <a:endParaRPr lang="en-US" sz="3200" dirty="0">
              <a:ea typeface="ＭＳ Ｐゴシック" pitchFamily="-110" charset="-128"/>
              <a:cs typeface="ＭＳ Ｐゴシック" pitchFamily="-110" charset="-128"/>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427" y="1049219"/>
            <a:ext cx="7170345" cy="5479997"/>
          </a:xfrm>
        </p:spPr>
      </p:pic>
      <p:sp>
        <p:nvSpPr>
          <p:cNvPr id="4" name="Text Box 19"/>
          <p:cNvSpPr txBox="1">
            <a:spLocks noChangeArrowheads="1"/>
          </p:cNvSpPr>
          <p:nvPr/>
        </p:nvSpPr>
        <p:spPr bwMode="auto">
          <a:xfrm>
            <a:off x="1981200" y="4277380"/>
            <a:ext cx="4267200"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Only modest changes in cone size but portions of the cone will actually get larger.</a:t>
            </a:r>
            <a:endParaRPr lang="en-US" sz="1400" i="1" dirty="0">
              <a:solidFill>
                <a:srgbClr val="FF0000"/>
              </a:solidFill>
              <a:latin typeface="Arial" pitchFamily="-110" charset="0"/>
            </a:endParaRPr>
          </a:p>
        </p:txBody>
      </p:sp>
      <p:sp>
        <p:nvSpPr>
          <p:cNvPr id="2" name="TextBox 1"/>
          <p:cNvSpPr txBox="1"/>
          <p:nvPr/>
        </p:nvSpPr>
        <p:spPr>
          <a:xfrm>
            <a:off x="5334000" y="1905000"/>
            <a:ext cx="685800" cy="1692771"/>
          </a:xfrm>
          <a:prstGeom prst="rect">
            <a:avLst/>
          </a:prstGeom>
          <a:noFill/>
        </p:spPr>
        <p:txBody>
          <a:bodyPr wrap="square" rtlCol="0">
            <a:spAutoFit/>
          </a:bodyPr>
          <a:lstStyle/>
          <a:p>
            <a:r>
              <a:rPr lang="en-US" sz="1300" b="1" u="sng" dirty="0" smtClean="0">
                <a:solidFill>
                  <a:srgbClr val="FF0000"/>
                </a:solidFill>
                <a:latin typeface="Arial"/>
                <a:cs typeface="Arial"/>
              </a:rPr>
              <a:t>2010</a:t>
            </a:r>
          </a:p>
          <a:p>
            <a:r>
              <a:rPr lang="en-US" sz="1300" b="1" dirty="0" smtClean="0">
                <a:solidFill>
                  <a:srgbClr val="FF0000"/>
                </a:solidFill>
                <a:latin typeface="Arial"/>
                <a:cs typeface="Arial"/>
              </a:rPr>
              <a:t>36</a:t>
            </a:r>
          </a:p>
          <a:p>
            <a:r>
              <a:rPr lang="en-US" sz="1300" b="1" dirty="0" smtClean="0">
                <a:solidFill>
                  <a:srgbClr val="FF0000"/>
                </a:solidFill>
                <a:latin typeface="Arial"/>
                <a:cs typeface="Arial"/>
              </a:rPr>
              <a:t>59</a:t>
            </a:r>
          </a:p>
          <a:p>
            <a:r>
              <a:rPr lang="en-US" sz="1300" b="1" dirty="0" smtClean="0">
                <a:solidFill>
                  <a:srgbClr val="FF0000"/>
                </a:solidFill>
                <a:latin typeface="Arial"/>
                <a:cs typeface="Arial"/>
              </a:rPr>
              <a:t>82</a:t>
            </a:r>
          </a:p>
          <a:p>
            <a:r>
              <a:rPr lang="en-US" sz="1300" b="1" dirty="0" smtClean="0">
                <a:solidFill>
                  <a:srgbClr val="FF0000"/>
                </a:solidFill>
                <a:latin typeface="Arial"/>
                <a:cs typeface="Arial"/>
              </a:rPr>
              <a:t>102</a:t>
            </a:r>
          </a:p>
          <a:p>
            <a:r>
              <a:rPr lang="en-US" sz="1300" b="1" dirty="0" smtClean="0">
                <a:solidFill>
                  <a:srgbClr val="FF0000"/>
                </a:solidFill>
                <a:latin typeface="Arial"/>
                <a:cs typeface="Arial"/>
              </a:rPr>
              <a:t>138</a:t>
            </a:r>
          </a:p>
          <a:p>
            <a:r>
              <a:rPr lang="en-US" sz="1300" b="1" dirty="0" smtClean="0">
                <a:solidFill>
                  <a:srgbClr val="FF0000"/>
                </a:solidFill>
                <a:latin typeface="Arial"/>
                <a:cs typeface="Arial"/>
              </a:rPr>
              <a:t>174</a:t>
            </a:r>
          </a:p>
          <a:p>
            <a:r>
              <a:rPr lang="en-US" sz="1300" b="1" dirty="0" smtClean="0">
                <a:solidFill>
                  <a:srgbClr val="FF0000"/>
                </a:solidFill>
                <a:latin typeface="Arial"/>
                <a:cs typeface="Arial"/>
              </a:rPr>
              <a:t>220</a:t>
            </a:r>
            <a:endParaRPr lang="en-US" sz="1300" b="1" dirty="0">
              <a:solidFill>
                <a:srgbClr val="FF0000"/>
              </a:solidFill>
              <a:latin typeface="Arial"/>
              <a:cs typeface="Arial"/>
            </a:endParaRPr>
          </a:p>
        </p:txBody>
      </p:sp>
    </p:spTree>
    <p:extLst>
      <p:ext uri="{BB962C8B-B14F-4D97-AF65-F5344CB8AC3E}">
        <p14:creationId xmlns:p14="http://schemas.microsoft.com/office/powerpoint/2010/main" val="17769333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Eastern Pacific Early Track </a:t>
            </a:r>
            <a:r>
              <a:rPr lang="en-US" sz="3200" dirty="0"/>
              <a:t>Guidance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66800"/>
            <a:ext cx="7145447"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1794569"/>
            <a:ext cx="2057400" cy="3539431"/>
          </a:xfrm>
          <a:prstGeom prst="rect">
            <a:avLst/>
          </a:prstGeom>
        </p:spPr>
        <p:txBody>
          <a:bodyPr wrap="square">
            <a:spAutoFit/>
          </a:bodyPr>
          <a:lstStyle/>
          <a:p>
            <a:pPr lvl="0"/>
            <a:r>
              <a:rPr lang="en-US" sz="1400" i="1" dirty="0">
                <a:solidFill>
                  <a:srgbClr val="FF0000"/>
                </a:solidFill>
                <a:latin typeface="Arial" pitchFamily="34" charset="0"/>
                <a:cs typeface="Arial" pitchFamily="34" charset="0"/>
              </a:rPr>
              <a:t>Official forecast </a:t>
            </a:r>
            <a:r>
              <a:rPr lang="en-US" sz="1400" i="1" dirty="0" smtClean="0">
                <a:solidFill>
                  <a:srgbClr val="FF0000"/>
                </a:solidFill>
                <a:latin typeface="Arial" pitchFamily="34" charset="0"/>
                <a:cs typeface="Arial" pitchFamily="34" charset="0"/>
              </a:rPr>
              <a:t>performance </a:t>
            </a:r>
            <a:r>
              <a:rPr lang="en-US" sz="1400" i="1" dirty="0">
                <a:solidFill>
                  <a:srgbClr val="FF0000"/>
                </a:solidFill>
                <a:latin typeface="Arial" pitchFamily="34" charset="0"/>
                <a:cs typeface="Arial" pitchFamily="34" charset="0"/>
              </a:rPr>
              <a:t>was very </a:t>
            </a:r>
            <a:r>
              <a:rPr lang="en-US" sz="1400" i="1" dirty="0" smtClean="0">
                <a:solidFill>
                  <a:srgbClr val="FF0000"/>
                </a:solidFill>
                <a:latin typeface="Arial" pitchFamily="34" charset="0"/>
                <a:cs typeface="Arial" pitchFamily="34" charset="0"/>
              </a:rPr>
              <a:t>close </a:t>
            </a:r>
            <a:r>
              <a:rPr lang="en-US" sz="1400" i="1" dirty="0">
                <a:solidFill>
                  <a:srgbClr val="FF0000"/>
                </a:solidFill>
                <a:latin typeface="Arial" pitchFamily="34" charset="0"/>
                <a:cs typeface="Arial" pitchFamily="34" charset="0"/>
              </a:rPr>
              <a:t>to the TVCN</a:t>
            </a:r>
          </a:p>
          <a:p>
            <a:pPr lvl="0"/>
            <a:r>
              <a:rPr lang="en-US" sz="1400" i="1" dirty="0">
                <a:solidFill>
                  <a:srgbClr val="FF0000"/>
                </a:solidFill>
                <a:latin typeface="Arial" pitchFamily="34" charset="0"/>
                <a:cs typeface="Arial" pitchFamily="34" charset="0"/>
              </a:rPr>
              <a:t>consensus model. OFCL </a:t>
            </a:r>
          </a:p>
          <a:p>
            <a:pPr lvl="0"/>
            <a:r>
              <a:rPr lang="en-US" sz="1400" i="1" dirty="0">
                <a:solidFill>
                  <a:srgbClr val="FF0000"/>
                </a:solidFill>
                <a:latin typeface="Arial" pitchFamily="34" charset="0"/>
                <a:cs typeface="Arial" pitchFamily="34" charset="0"/>
              </a:rPr>
              <a:t>beat TVCN at </a:t>
            </a:r>
            <a:r>
              <a:rPr lang="en-US" sz="1400" i="1" dirty="0" smtClean="0">
                <a:solidFill>
                  <a:srgbClr val="FF0000"/>
                </a:solidFill>
                <a:latin typeface="Arial" pitchFamily="34" charset="0"/>
                <a:cs typeface="Arial" pitchFamily="34" charset="0"/>
              </a:rPr>
              <a:t>12–24 h.</a:t>
            </a:r>
          </a:p>
          <a:p>
            <a:pPr lvl="0"/>
            <a:endParaRPr lang="en-US" sz="1400" i="1" dirty="0">
              <a:solidFill>
                <a:srgbClr val="FF0000"/>
              </a:solidFill>
              <a:latin typeface="Arial" pitchFamily="34" charset="0"/>
              <a:cs typeface="Arial" pitchFamily="34" charset="0"/>
            </a:endParaRPr>
          </a:p>
          <a:p>
            <a:pPr lvl="0"/>
            <a:r>
              <a:rPr lang="en-US" sz="1400" i="1" dirty="0" smtClean="0">
                <a:solidFill>
                  <a:srgbClr val="FF0000"/>
                </a:solidFill>
                <a:latin typeface="Arial" pitchFamily="34" charset="0"/>
                <a:cs typeface="Arial" pitchFamily="34" charset="0"/>
              </a:rPr>
              <a:t>FSSE among the best models through 96 h.</a:t>
            </a:r>
            <a:endParaRPr lang="en-US" sz="1400" i="1" dirty="0">
              <a:solidFill>
                <a:srgbClr val="FF0000"/>
              </a:solidFill>
              <a:latin typeface="Arial" pitchFamily="34" charset="0"/>
              <a:cs typeface="Arial" pitchFamily="34" charset="0"/>
            </a:endParaRPr>
          </a:p>
          <a:p>
            <a:pPr lvl="0"/>
            <a:endParaRPr lang="en-US" sz="1400" i="1" dirty="0">
              <a:solidFill>
                <a:srgbClr val="FF0000"/>
              </a:solidFill>
              <a:latin typeface="Arial" pitchFamily="34" charset="0"/>
              <a:cs typeface="Arial" pitchFamily="34" charset="0"/>
            </a:endParaRPr>
          </a:p>
          <a:p>
            <a:pPr lvl="0"/>
            <a:r>
              <a:rPr lang="en-US" sz="1400" i="1" dirty="0">
                <a:solidFill>
                  <a:srgbClr val="FF0000"/>
                </a:solidFill>
                <a:latin typeface="Arial" pitchFamily="34" charset="0"/>
                <a:cs typeface="Arial" pitchFamily="34" charset="0"/>
              </a:rPr>
              <a:t>EMXI best individual </a:t>
            </a:r>
            <a:r>
              <a:rPr lang="en-US" sz="1400" i="1" dirty="0" smtClean="0">
                <a:solidFill>
                  <a:srgbClr val="FF0000"/>
                </a:solidFill>
                <a:latin typeface="Arial" pitchFamily="34" charset="0"/>
                <a:cs typeface="Arial" pitchFamily="34" charset="0"/>
              </a:rPr>
              <a:t>model </a:t>
            </a:r>
            <a:r>
              <a:rPr lang="en-US" sz="1400" i="1" dirty="0">
                <a:solidFill>
                  <a:srgbClr val="FF0000"/>
                </a:solidFill>
                <a:latin typeface="Arial" pitchFamily="34" charset="0"/>
                <a:cs typeface="Arial" pitchFamily="34" charset="0"/>
              </a:rPr>
              <a:t>from </a:t>
            </a:r>
            <a:r>
              <a:rPr lang="en-US" sz="1400" i="1" dirty="0" smtClean="0">
                <a:solidFill>
                  <a:srgbClr val="FF0000"/>
                </a:solidFill>
                <a:latin typeface="Arial" pitchFamily="34" charset="0"/>
                <a:cs typeface="Arial" pitchFamily="34" charset="0"/>
              </a:rPr>
              <a:t>12–72 h.</a:t>
            </a:r>
            <a:endParaRPr lang="en-US" sz="1400" i="1" dirty="0">
              <a:solidFill>
                <a:srgbClr val="FF0000"/>
              </a:solidFill>
              <a:latin typeface="Arial" pitchFamily="34" charset="0"/>
              <a:cs typeface="Arial" pitchFamily="34" charset="0"/>
            </a:endParaRPr>
          </a:p>
          <a:p>
            <a:pPr lvl="0"/>
            <a:endParaRPr lang="en-US" sz="1400" i="1" dirty="0">
              <a:solidFill>
                <a:srgbClr val="FF0000"/>
              </a:solidFill>
              <a:latin typeface="Arial" pitchFamily="34" charset="0"/>
              <a:cs typeface="Arial" pitchFamily="34" charset="0"/>
            </a:endParaRPr>
          </a:p>
          <a:p>
            <a:pPr lvl="0"/>
            <a:r>
              <a:rPr lang="en-US" sz="1400" i="1" dirty="0">
                <a:solidFill>
                  <a:srgbClr val="FF0000"/>
                </a:solidFill>
                <a:latin typeface="Arial" pitchFamily="34" charset="0"/>
                <a:cs typeface="Arial" pitchFamily="34" charset="0"/>
              </a:rPr>
              <a:t>GFNI, NGPI are best </a:t>
            </a:r>
            <a:r>
              <a:rPr lang="en-US" sz="1400" i="1" dirty="0" smtClean="0">
                <a:solidFill>
                  <a:srgbClr val="FF0000"/>
                </a:solidFill>
                <a:latin typeface="Arial" pitchFamily="34" charset="0"/>
                <a:cs typeface="Arial" pitchFamily="34" charset="0"/>
              </a:rPr>
              <a:t>individual </a:t>
            </a:r>
            <a:r>
              <a:rPr lang="en-US" sz="1400" i="1" dirty="0">
                <a:solidFill>
                  <a:srgbClr val="FF0000"/>
                </a:solidFill>
                <a:latin typeface="Arial" pitchFamily="34" charset="0"/>
                <a:cs typeface="Arial" pitchFamily="34" charset="0"/>
              </a:rPr>
              <a:t>models at </a:t>
            </a:r>
            <a:r>
              <a:rPr lang="en-US" sz="1400" i="1" dirty="0" smtClean="0">
                <a:solidFill>
                  <a:srgbClr val="FF0000"/>
                </a:solidFill>
                <a:latin typeface="Arial" pitchFamily="34" charset="0"/>
                <a:cs typeface="Arial" pitchFamily="34" charset="0"/>
              </a:rPr>
              <a:t>96-120 h.</a:t>
            </a:r>
            <a:endParaRPr lang="en-US" sz="1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1101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Eastern Pacific Early Track </a:t>
            </a:r>
            <a:r>
              <a:rPr lang="en-US" sz="3200" dirty="0"/>
              <a:t>Guidance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990600"/>
            <a:ext cx="6629400" cy="544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17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sz="3200" dirty="0" smtClean="0">
                <a:ea typeface="ＭＳ Ｐゴシック" pitchFamily="-110" charset="-128"/>
                <a:cs typeface="ＭＳ Ｐゴシック" pitchFamily="-110" charset="-128"/>
              </a:rPr>
              <a:t>Eastern Pacific Consensus Guidance</a:t>
            </a:r>
            <a:endParaRPr lang="en-US" sz="3200" dirty="0">
              <a:ea typeface="ＭＳ Ｐゴシック" pitchFamily="-110" charset="-128"/>
              <a:cs typeface="ＭＳ Ｐゴシック" pitchFamily="-11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1126157"/>
            <a:ext cx="6781800" cy="5591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2133600"/>
            <a:ext cx="2180314" cy="2893100"/>
          </a:xfrm>
          <a:prstGeom prst="rect">
            <a:avLst/>
          </a:prstGeom>
          <a:noFill/>
        </p:spPr>
        <p:txBody>
          <a:bodyPr wrap="square" rtlCol="0">
            <a:spAutoFit/>
          </a:bodyPr>
          <a:lstStyle/>
          <a:p>
            <a:r>
              <a:rPr lang="en-US" sz="1400" i="1" dirty="0" smtClean="0">
                <a:solidFill>
                  <a:srgbClr val="FF0000"/>
                </a:solidFill>
                <a:latin typeface="Arial" pitchFamily="34" charset="0"/>
                <a:cs typeface="Arial" pitchFamily="34" charset="0"/>
              </a:rPr>
              <a:t>FSSE is close to TVCN from 12 h - 48 h. TVCN better beyond that time.</a:t>
            </a:r>
          </a:p>
          <a:p>
            <a:endParaRPr lang="en-US" sz="1400" i="1" dirty="0">
              <a:solidFill>
                <a:srgbClr val="FF0000"/>
              </a:solidFill>
              <a:latin typeface="Arial" pitchFamily="34" charset="0"/>
              <a:cs typeface="Arial" pitchFamily="34" charset="0"/>
            </a:endParaRPr>
          </a:p>
          <a:p>
            <a:r>
              <a:rPr lang="en-US" sz="1400" i="1" dirty="0" smtClean="0">
                <a:solidFill>
                  <a:srgbClr val="FF0000"/>
                </a:solidFill>
                <a:latin typeface="Arial" pitchFamily="34" charset="0"/>
                <a:cs typeface="Arial" pitchFamily="34" charset="0"/>
              </a:rPr>
              <a:t>Single-model ensemble not as effective as multi-model ensemble.</a:t>
            </a:r>
          </a:p>
          <a:p>
            <a:endParaRPr lang="en-US" sz="1400" i="1" dirty="0">
              <a:solidFill>
                <a:srgbClr val="FF0000"/>
              </a:solidFill>
              <a:latin typeface="Arial" pitchFamily="34" charset="0"/>
              <a:cs typeface="Arial" pitchFamily="34" charset="0"/>
            </a:endParaRPr>
          </a:p>
          <a:p>
            <a:r>
              <a:rPr lang="en-US" sz="1400" i="1" dirty="0" smtClean="0">
                <a:solidFill>
                  <a:srgbClr val="FF0000"/>
                </a:solidFill>
                <a:latin typeface="Arial" pitchFamily="34" charset="0"/>
                <a:cs typeface="Arial" pitchFamily="34" charset="0"/>
              </a:rPr>
              <a:t>Corrected model consensus model TVCC did not perform as well as the uncorrected version.</a:t>
            </a:r>
          </a:p>
        </p:txBody>
      </p:sp>
    </p:spTree>
    <p:extLst>
      <p:ext uri="{BB962C8B-B14F-4D97-AF65-F5344CB8AC3E}">
        <p14:creationId xmlns:p14="http://schemas.microsoft.com/office/powerpoint/2010/main" val="17440067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400" y="1336118"/>
            <a:ext cx="5638800" cy="4455082"/>
          </a:xfrm>
        </p:spPr>
      </p:pic>
      <p:sp>
        <p:nvSpPr>
          <p:cNvPr id="144386" name="Rectangle 2"/>
          <p:cNvSpPr>
            <a:spLocks noGrp="1" noChangeArrowheads="1"/>
          </p:cNvSpPr>
          <p:nvPr>
            <p:ph type="title"/>
          </p:nvPr>
        </p:nvSpPr>
        <p:spPr>
          <a:xfrm>
            <a:off x="457200" y="0"/>
            <a:ext cx="8229600" cy="1066800"/>
          </a:xfrm>
        </p:spPr>
        <p:txBody>
          <a:bodyPr/>
          <a:lstStyle/>
          <a:p>
            <a:pPr eaLnBrk="1" hangingPunct="1">
              <a:defRPr/>
            </a:pPr>
            <a:r>
              <a:rPr lang="en-US" sz="4000" dirty="0" smtClean="0">
                <a:ea typeface="+mj-ea"/>
                <a:cs typeface="+mj-cs"/>
              </a:rPr>
              <a:t>2010 </a:t>
            </a:r>
            <a:r>
              <a:rPr lang="en-US" sz="4000" dirty="0">
                <a:ea typeface="+mj-ea"/>
                <a:cs typeface="+mj-cs"/>
              </a:rPr>
              <a:t>Atlantic Verification</a:t>
            </a:r>
          </a:p>
        </p:txBody>
      </p:sp>
      <p:sp>
        <p:nvSpPr>
          <p:cNvPr id="33796" name="Text Box 4"/>
          <p:cNvSpPr txBox="1">
            <a:spLocks noChangeArrowheads="1"/>
          </p:cNvSpPr>
          <p:nvPr/>
        </p:nvSpPr>
        <p:spPr bwMode="auto">
          <a:xfrm>
            <a:off x="5943600" y="3922455"/>
            <a:ext cx="3200400" cy="243143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a:solidFill>
                  <a:srgbClr val="00FF00"/>
                </a:solidFill>
                <a:latin typeface="Arial" pitchFamily="-110" charset="0"/>
              </a:rPr>
              <a:t>Values in green</a:t>
            </a:r>
            <a:r>
              <a:rPr lang="en-US" sz="1600" dirty="0" smtClean="0">
                <a:solidFill>
                  <a:srgbClr val="00FF00"/>
                </a:solidFill>
                <a:latin typeface="Arial" pitchFamily="-110" charset="0"/>
              </a:rPr>
              <a:t> exceed </a:t>
            </a:r>
            <a:r>
              <a:rPr lang="en-US" sz="1600" dirty="0">
                <a:solidFill>
                  <a:srgbClr val="00FF00"/>
                </a:solidFill>
                <a:latin typeface="Arial" pitchFamily="-110" charset="0"/>
              </a:rPr>
              <a:t>all-time records</a:t>
            </a:r>
            <a:r>
              <a:rPr lang="en-US" sz="1600" dirty="0" smtClean="0">
                <a:solidFill>
                  <a:srgbClr val="00FF00"/>
                </a:solidFill>
                <a:latin typeface="Arial" pitchFamily="-110" charset="0"/>
              </a:rPr>
              <a:t>.</a:t>
            </a:r>
          </a:p>
          <a:p>
            <a:pPr>
              <a:spcBef>
                <a:spcPct val="50000"/>
              </a:spcBef>
            </a:pPr>
            <a:endParaRPr lang="en-US" sz="1600" dirty="0" smtClean="0">
              <a:solidFill>
                <a:srgbClr val="00FF00"/>
              </a:solidFill>
              <a:latin typeface="Arial" pitchFamily="-110" charset="0"/>
            </a:endParaRPr>
          </a:p>
          <a:p>
            <a:pPr>
              <a:spcBef>
                <a:spcPct val="50000"/>
              </a:spcBef>
              <a:buFontTx/>
              <a:buChar char="•"/>
            </a:pPr>
            <a:r>
              <a:rPr lang="en-US" sz="1600" dirty="0" smtClean="0">
                <a:solidFill>
                  <a:srgbClr val="FF9900"/>
                </a:solidFill>
                <a:latin typeface="Arial" pitchFamily="-110" charset="0"/>
              </a:rPr>
              <a:t>  GPRA track goal (48 </a:t>
            </a:r>
            <a:r>
              <a:rPr lang="en-US" sz="1600" dirty="0">
                <a:solidFill>
                  <a:srgbClr val="FF9900"/>
                </a:solidFill>
                <a:latin typeface="Arial" pitchFamily="-110" charset="0"/>
              </a:rPr>
              <a:t>h</a:t>
            </a:r>
            <a:r>
              <a:rPr lang="en-US" sz="1600" dirty="0" smtClean="0">
                <a:solidFill>
                  <a:srgbClr val="FF9900"/>
                </a:solidFill>
                <a:latin typeface="Arial" pitchFamily="-110" charset="0"/>
              </a:rPr>
              <a:t> error &lt;= 90 n mi) was met.</a:t>
            </a:r>
          </a:p>
          <a:p>
            <a:pPr>
              <a:spcBef>
                <a:spcPct val="50000"/>
              </a:spcBef>
              <a:buFontTx/>
              <a:buChar char="•"/>
            </a:pPr>
            <a:r>
              <a:rPr lang="en-US" sz="1600" dirty="0" smtClean="0">
                <a:solidFill>
                  <a:srgbClr val="FF9900"/>
                </a:solidFill>
                <a:latin typeface="Arial" pitchFamily="-110" charset="0"/>
              </a:rPr>
              <a:t>  GPRA intensity goal (48 h error &lt;= 13 </a:t>
            </a:r>
            <a:r>
              <a:rPr lang="en-US" sz="1600" dirty="0" err="1" smtClean="0">
                <a:solidFill>
                  <a:srgbClr val="FF9900"/>
                </a:solidFill>
                <a:latin typeface="Arial" pitchFamily="-110" charset="0"/>
              </a:rPr>
              <a:t>kt</a:t>
            </a:r>
            <a:r>
              <a:rPr lang="en-US" sz="1600" dirty="0" smtClean="0">
                <a:solidFill>
                  <a:srgbClr val="FF9900"/>
                </a:solidFill>
                <a:latin typeface="Arial" pitchFamily="-110" charset="0"/>
              </a:rPr>
              <a:t>) was (yet again) not met.</a:t>
            </a:r>
            <a:endParaRPr lang="en-US" sz="1600" dirty="0">
              <a:solidFill>
                <a:srgbClr val="FF9900"/>
              </a:solidFill>
              <a:latin typeface="Arial" pitchFamily="-110" charset="0"/>
            </a:endParaRPr>
          </a:p>
        </p:txBody>
      </p:sp>
      <p:sp>
        <p:nvSpPr>
          <p:cNvPr id="7" name="Rectangle 3"/>
          <p:cNvSpPr txBox="1">
            <a:spLocks noChangeArrowheads="1"/>
          </p:cNvSpPr>
          <p:nvPr/>
        </p:nvSpPr>
        <p:spPr>
          <a:xfrm>
            <a:off x="5943600" y="1219200"/>
            <a:ext cx="3200400" cy="3505200"/>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VT      NT    TRACK     INT</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a:t>
            </a:r>
            <a:r>
              <a:rPr kumimoji="0" lang="en-US" sz="1400" b="1" i="0" u="none" strike="noStrike" kern="1200" cap="none" spc="0" normalizeH="0" baseline="0" noProof="0" dirty="0" err="1" smtClean="0">
                <a:ln>
                  <a:noFill/>
                </a:ln>
                <a:solidFill>
                  <a:schemeClr val="tx1"/>
                </a:solidFill>
                <a:effectLst/>
                <a:uLnTx/>
                <a:uFillTx/>
                <a:latin typeface="Courier New" pitchFamily="-110" charset="0"/>
                <a:ea typeface="ＭＳ Ｐゴシック" pitchFamily="-110" charset="-128"/>
                <a:cs typeface="ＭＳ Ｐゴシック" pitchFamily="-110" charset="-128"/>
              </a:rPr>
              <a:t>h</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a:t>
            </a:r>
            <a:r>
              <a:rPr kumimoji="0" lang="en-US" sz="1400" b="1" i="0" u="none" strike="noStrike" kern="1200" cap="none" spc="0" normalizeH="0" baseline="0" noProof="0" dirty="0" err="1" smtClean="0">
                <a:ln>
                  <a:noFill/>
                </a:ln>
                <a:solidFill>
                  <a:schemeClr val="tx1"/>
                </a:solidFill>
                <a:effectLst/>
                <a:uLnTx/>
                <a:uFillTx/>
                <a:latin typeface="Courier New" pitchFamily="-110" charset="0"/>
                <a:ea typeface="ＭＳ Ｐゴシック" pitchFamily="-110" charset="-128"/>
                <a:cs typeface="ＭＳ Ｐゴシック" pitchFamily="-110" charset="-128"/>
              </a:rPr>
              <a:t>n</a:t>
            </a: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mi)    (kt)</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pitchFamily="-110" charset="2"/>
              <a:buNone/>
              <a:tabLst/>
              <a:defRPr/>
            </a:pPr>
            <a:r>
              <a:rPr kumimoji="0" lang="en-US" sz="1400" b="1" i="0" u="none" strike="noStrike" kern="1200" cap="none" spc="0" normalizeH="0" baseline="0" noProof="0" dirty="0" smtClean="0">
                <a:ln>
                  <a:noFill/>
                </a:ln>
                <a:solidFill>
                  <a:schemeClr val="tx1"/>
                </a:solidFill>
                <a:effectLst/>
                <a:uLnTx/>
                <a:uFillTx/>
                <a:latin typeface="Courier New" pitchFamily="-110" charset="0"/>
                <a:ea typeface="ＭＳ Ｐゴシック" pitchFamily="-110" charset="-128"/>
                <a:cs typeface="ＭＳ Ｐゴシック" pitchFamily="-110" charset="-128"/>
              </a:rPr>
              <a:t>============================ </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000     404</a:t>
            </a:r>
            <a:r>
              <a:rPr kumimoji="0" lang="en-US" sz="1400" b="1" i="0" u="none" strike="noStrike" kern="1200" cap="none" spc="0" normalizeH="0" noProof="0" dirty="0" smtClean="0">
                <a:ln>
                  <a:noFill/>
                </a:ln>
                <a:effectLst/>
                <a:uLnTx/>
                <a:uFillTx/>
                <a:latin typeface="Courier New" pitchFamily="-110" charset="0"/>
                <a:ea typeface="ＭＳ Ｐゴシック" pitchFamily="-110" charset="-128"/>
                <a:cs typeface="ＭＳ Ｐゴシック" pitchFamily="-110" charset="-128"/>
              </a:rPr>
              <a:t>    11.2</a:t>
            </a: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     2.4</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012     365    34.2     7.6</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024     327    54.2    12.0</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036     292    71.6    13.9</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048     259    </a:t>
            </a:r>
            <a:r>
              <a:rPr kumimoji="0" lang="en-US" sz="1400" b="1" i="0" u="none" strike="noStrike" kern="1200" cap="none" spc="0" normalizeH="0" baseline="0" noProof="0" dirty="0" smtClean="0">
                <a:ln>
                  <a:noFill/>
                </a:ln>
                <a:solidFill>
                  <a:srgbClr val="FF9900"/>
                </a:solidFill>
                <a:effectLst/>
                <a:uLnTx/>
                <a:uFillTx/>
                <a:latin typeface="Courier New" pitchFamily="-110" charset="0"/>
                <a:ea typeface="ＭＳ Ｐゴシック" pitchFamily="-110" charset="-128"/>
                <a:cs typeface="ＭＳ Ｐゴシック" pitchFamily="-110" charset="-128"/>
              </a:rPr>
              <a:t>89.1    15.5</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072     198   129.4    16.7</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096     149   166.0    18.4</a:t>
            </a:r>
          </a:p>
          <a:p>
            <a:pPr marL="533400" marR="0" lvl="0" indent="-533400" algn="l" defTabSz="914400" rtl="0" eaLnBrk="1" fontAlgn="auto" latinLnBrk="0" hangingPunct="1">
              <a:lnSpc>
                <a:spcPct val="80000"/>
              </a:lnSpc>
              <a:spcBef>
                <a:spcPct val="20000"/>
              </a:spcBef>
              <a:spcAft>
                <a:spcPts val="0"/>
              </a:spcAft>
              <a:buClr>
                <a:schemeClr val="bg2"/>
              </a:buClr>
              <a:buSzPct val="90000"/>
              <a:buFont typeface="Wingdings 2" pitchFamily="18" charset="2"/>
              <a:buNone/>
              <a:tabLst/>
              <a:defRPr/>
            </a:pP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120     115   </a:t>
            </a:r>
            <a:r>
              <a:rPr kumimoji="0" lang="en-US" sz="1400" b="1" i="0" u="none" strike="noStrike" kern="1200" cap="none" spc="0" normalizeH="0" baseline="0" noProof="0" dirty="0" smtClean="0">
                <a:ln>
                  <a:noFill/>
                </a:ln>
                <a:solidFill>
                  <a:srgbClr val="00FF00"/>
                </a:solidFill>
                <a:effectLst/>
                <a:uLnTx/>
                <a:uFillTx/>
                <a:latin typeface="Courier New" pitchFamily="-110" charset="0"/>
                <a:ea typeface="ＭＳ Ｐゴシック" pitchFamily="-110" charset="-128"/>
                <a:cs typeface="ＭＳ Ｐゴシック" pitchFamily="-110" charset="-128"/>
              </a:rPr>
              <a:t>186.7</a:t>
            </a:r>
            <a:r>
              <a:rPr kumimoji="0" lang="en-US" sz="1400" b="1" i="0" u="none" strike="noStrike" kern="1200" cap="none" spc="0" normalizeH="0" baseline="0" noProof="0" dirty="0" smtClean="0">
                <a:ln>
                  <a:noFill/>
                </a:ln>
                <a:effectLst/>
                <a:uLnTx/>
                <a:uFillTx/>
                <a:latin typeface="Courier New" pitchFamily="-110" charset="0"/>
                <a:ea typeface="ＭＳ Ｐゴシック" pitchFamily="-110" charset="-128"/>
                <a:cs typeface="ＭＳ Ｐゴシック" pitchFamily="-110" charset="-128"/>
              </a:rPr>
              <a:t>    18.6</a:t>
            </a:r>
            <a:endParaRPr kumimoji="0" lang="en-US" sz="1400" b="1" i="0" u="none" strike="noStrike" kern="1200" cap="none" spc="0" normalizeH="0" baseline="0" noProof="0" dirty="0">
              <a:ln>
                <a:noFill/>
              </a:ln>
              <a:effectLst/>
              <a:uLnTx/>
              <a:uFillTx/>
              <a:latin typeface="Courier New"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9207121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0" y="0"/>
            <a:ext cx="9144000" cy="1066800"/>
          </a:xfrm>
        </p:spPr>
        <p:txBody>
          <a:bodyPr>
            <a:normAutofit fontScale="90000"/>
          </a:bodyPr>
          <a:lstStyle/>
          <a:p>
            <a:r>
              <a:rPr lang="en-US" sz="3200" dirty="0" smtClean="0">
                <a:ea typeface="ＭＳ Ｐゴシック" pitchFamily="-110" charset="-128"/>
                <a:cs typeface="ＭＳ Ｐゴシック" pitchFamily="-110" charset="-128"/>
              </a:rPr>
              <a:t>Eastern Pacific Intensity Errors vs. 5-Year Mean</a:t>
            </a:r>
            <a:endParaRPr lang="en-US" sz="3200" dirty="0">
              <a:ea typeface="ＭＳ Ｐゴシック" pitchFamily="-110" charset="-128"/>
              <a:cs typeface="ＭＳ Ｐゴシック" pitchFamily="-110" charset="-12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73404"/>
            <a:ext cx="6656832" cy="5560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9400" y="2438400"/>
            <a:ext cx="2438400" cy="954107"/>
          </a:xfrm>
          <a:prstGeom prst="rect">
            <a:avLst/>
          </a:prstGeom>
          <a:noFill/>
        </p:spPr>
        <p:txBody>
          <a:bodyPr wrap="square" rtlCol="0">
            <a:spAutoFit/>
          </a:bodyPr>
          <a:lstStyle/>
          <a:p>
            <a:r>
              <a:rPr lang="en-US" sz="1400" i="1" dirty="0" smtClean="0">
                <a:solidFill>
                  <a:srgbClr val="FF0000"/>
                </a:solidFill>
                <a:latin typeface="+mn-lt"/>
              </a:rPr>
              <a:t>Official forecasts were better</a:t>
            </a:r>
          </a:p>
          <a:p>
            <a:r>
              <a:rPr lang="en-US" sz="1400" i="1" dirty="0">
                <a:solidFill>
                  <a:srgbClr val="FF0000"/>
                </a:solidFill>
                <a:latin typeface="+mn-lt"/>
              </a:rPr>
              <a:t>t</a:t>
            </a:r>
            <a:r>
              <a:rPr lang="en-US" sz="1400" i="1" dirty="0" smtClean="0">
                <a:solidFill>
                  <a:srgbClr val="FF0000"/>
                </a:solidFill>
                <a:latin typeface="+mn-lt"/>
              </a:rPr>
              <a:t>han the 5 yr mean, even though the season’s storms were “harder” than average.</a:t>
            </a:r>
            <a:endParaRPr lang="en-US" sz="1400" i="1" dirty="0">
              <a:solidFill>
                <a:srgbClr val="FF0000"/>
              </a:solidFill>
              <a:latin typeface="+mn-lt"/>
            </a:endParaRPr>
          </a:p>
        </p:txBody>
      </p:sp>
    </p:spTree>
    <p:extLst>
      <p:ext uri="{BB962C8B-B14F-4D97-AF65-F5344CB8AC3E}">
        <p14:creationId xmlns:p14="http://schemas.microsoft.com/office/powerpoint/2010/main" val="5166871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762000" y="0"/>
            <a:ext cx="7772400" cy="914400"/>
          </a:xfrm>
        </p:spPr>
        <p:txBody>
          <a:bodyPr/>
          <a:lstStyle/>
          <a:p>
            <a:r>
              <a:rPr lang="en-US" sz="3200" dirty="0" smtClean="0">
                <a:ea typeface="ＭＳ Ｐゴシック" pitchFamily="-110" charset="-128"/>
                <a:cs typeface="ＭＳ Ｐゴシック" pitchFamily="-110" charset="-128"/>
              </a:rPr>
              <a:t>Eastern Pacific Intensity Error Trends</a:t>
            </a:r>
            <a:endParaRPr lang="en-US" sz="3200" dirty="0">
              <a:ea typeface="ＭＳ Ｐゴシック" pitchFamily="-110" charset="-128"/>
              <a:cs typeface="ＭＳ Ｐゴシック" pitchFamily="-11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920496"/>
            <a:ext cx="7278624" cy="5803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5142112"/>
            <a:ext cx="4679486" cy="523220"/>
          </a:xfrm>
          <a:prstGeom prst="rect">
            <a:avLst/>
          </a:prstGeom>
          <a:noFill/>
        </p:spPr>
        <p:txBody>
          <a:bodyPr wrap="none" rtlCol="0">
            <a:spAutoFit/>
          </a:bodyPr>
          <a:lstStyle/>
          <a:p>
            <a:r>
              <a:rPr lang="en-US" sz="1400" i="1" dirty="0" smtClean="0">
                <a:solidFill>
                  <a:srgbClr val="FF0000"/>
                </a:solidFill>
                <a:latin typeface="+mn-lt"/>
              </a:rPr>
              <a:t>Intensity errors have decreased slightly at 48 h and 72 h </a:t>
            </a:r>
          </a:p>
          <a:p>
            <a:r>
              <a:rPr lang="en-US" sz="1400" i="1" dirty="0">
                <a:solidFill>
                  <a:srgbClr val="FF0000"/>
                </a:solidFill>
                <a:latin typeface="+mn-lt"/>
              </a:rPr>
              <a:t>b</a:t>
            </a:r>
            <a:r>
              <a:rPr lang="en-US" sz="1400" i="1" dirty="0" smtClean="0">
                <a:solidFill>
                  <a:srgbClr val="FF0000"/>
                </a:solidFill>
                <a:latin typeface="+mn-lt"/>
              </a:rPr>
              <a:t>ut have remained about the same otherwise.</a:t>
            </a:r>
            <a:endParaRPr lang="en-US" sz="1400" i="1" dirty="0">
              <a:solidFill>
                <a:srgbClr val="FF0000"/>
              </a:solidFill>
              <a:latin typeface="+mn-lt"/>
            </a:endParaRPr>
          </a:p>
        </p:txBody>
      </p:sp>
    </p:spTree>
    <p:extLst>
      <p:ext uri="{BB962C8B-B14F-4D97-AF65-F5344CB8AC3E}">
        <p14:creationId xmlns:p14="http://schemas.microsoft.com/office/powerpoint/2010/main" val="3052607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sz="3200" dirty="0" smtClean="0">
                <a:ea typeface="ＭＳ Ｐゴシック" pitchFamily="-110" charset="-128"/>
                <a:cs typeface="ＭＳ Ｐゴシック" pitchFamily="-110" charset="-128"/>
              </a:rPr>
              <a:t>Eastern Pacific Intensity Skill Trends</a:t>
            </a:r>
            <a:endParaRPr lang="en-US" sz="3200" dirty="0">
              <a:ea typeface="ＭＳ Ｐゴシック" pitchFamily="-110" charset="-128"/>
              <a:cs typeface="ＭＳ Ｐゴシック" pitchFamily="-11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85" y="1115548"/>
            <a:ext cx="6893560" cy="5491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96541" y="2286000"/>
            <a:ext cx="2139462" cy="1600438"/>
          </a:xfrm>
          <a:prstGeom prst="rect">
            <a:avLst/>
          </a:prstGeom>
          <a:noFill/>
        </p:spPr>
        <p:txBody>
          <a:bodyPr wrap="square" rtlCol="0">
            <a:spAutoFit/>
          </a:bodyPr>
          <a:lstStyle/>
          <a:p>
            <a:r>
              <a:rPr lang="en-US" sz="1400" i="1" dirty="0" smtClean="0">
                <a:solidFill>
                  <a:srgbClr val="FF0000"/>
                </a:solidFill>
                <a:latin typeface="+mn-lt"/>
              </a:rPr>
              <a:t>Skill hit all-time highs at all forecast times in 2010 after many years with little change.  Most likely an anomaly due to small sample size.</a:t>
            </a:r>
          </a:p>
          <a:p>
            <a:endParaRPr lang="en-US" sz="1400" dirty="0">
              <a:solidFill>
                <a:srgbClr val="FF0000"/>
              </a:solidFill>
              <a:latin typeface="+mn-lt"/>
            </a:endParaRPr>
          </a:p>
        </p:txBody>
      </p:sp>
    </p:spTree>
    <p:extLst>
      <p:ext uri="{BB962C8B-B14F-4D97-AF65-F5344CB8AC3E}">
        <p14:creationId xmlns:p14="http://schemas.microsoft.com/office/powerpoint/2010/main" val="1940105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152400" y="0"/>
            <a:ext cx="8839200" cy="1066800"/>
          </a:xfrm>
        </p:spPr>
        <p:txBody>
          <a:bodyPr/>
          <a:lstStyle/>
          <a:p>
            <a:r>
              <a:rPr lang="en-US" sz="3200" dirty="0" smtClean="0"/>
              <a:t>Eastern Pacific Early Intensity Guidance</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66800"/>
            <a:ext cx="6858000" cy="56313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1800" y="1828800"/>
            <a:ext cx="2286000" cy="3754874"/>
          </a:xfrm>
          <a:prstGeom prst="rect">
            <a:avLst/>
          </a:prstGeom>
          <a:noFill/>
        </p:spPr>
        <p:txBody>
          <a:bodyPr wrap="square" rtlCol="0">
            <a:spAutoFit/>
          </a:bodyPr>
          <a:lstStyle/>
          <a:p>
            <a:r>
              <a:rPr lang="en-US" sz="1400" i="1" dirty="0">
                <a:solidFill>
                  <a:srgbClr val="FF0000"/>
                </a:solidFill>
                <a:latin typeface="+mn-lt"/>
              </a:rPr>
              <a:t>Official forecasts </a:t>
            </a:r>
            <a:r>
              <a:rPr lang="en-US" sz="1400" i="1" dirty="0" smtClean="0">
                <a:solidFill>
                  <a:srgbClr val="FF0000"/>
                </a:solidFill>
                <a:latin typeface="+mn-lt"/>
              </a:rPr>
              <a:t>beat the consensus (ICON, FSSE) at most time periods.</a:t>
            </a:r>
          </a:p>
          <a:p>
            <a:endParaRPr lang="en-US" sz="1400" i="1" dirty="0">
              <a:solidFill>
                <a:srgbClr val="FF0000"/>
              </a:solidFill>
              <a:latin typeface="+mn-lt"/>
            </a:endParaRPr>
          </a:p>
          <a:p>
            <a:r>
              <a:rPr lang="en-US" sz="1400" i="1" dirty="0" smtClean="0">
                <a:solidFill>
                  <a:srgbClr val="FF0000"/>
                </a:solidFill>
                <a:latin typeface="+mn-lt"/>
              </a:rPr>
              <a:t>Best model was statistical at all time periods.  LGEM and DSHP were better than the consensus from 72-120 h, likely due to the less-than-skillful HWRF.</a:t>
            </a:r>
          </a:p>
          <a:p>
            <a:endParaRPr lang="en-US" sz="1400" i="1" dirty="0">
              <a:solidFill>
                <a:srgbClr val="FF0000"/>
              </a:solidFill>
              <a:latin typeface="+mn-lt"/>
            </a:endParaRPr>
          </a:p>
          <a:p>
            <a:r>
              <a:rPr lang="en-US" sz="1400" i="1" dirty="0" smtClean="0">
                <a:solidFill>
                  <a:srgbClr val="FF0000"/>
                </a:solidFill>
                <a:latin typeface="+mn-lt"/>
              </a:rPr>
              <a:t>FSSE is the best model from 12–48 h.</a:t>
            </a:r>
          </a:p>
          <a:p>
            <a:endParaRPr lang="en-US" sz="1400" i="1" dirty="0">
              <a:solidFill>
                <a:srgbClr val="FF0000"/>
              </a:solidFill>
              <a:latin typeface="+mn-lt"/>
            </a:endParaRPr>
          </a:p>
          <a:p>
            <a:r>
              <a:rPr lang="en-US" sz="1400" i="1" dirty="0" smtClean="0">
                <a:solidFill>
                  <a:srgbClr val="FF0000"/>
                </a:solidFill>
                <a:latin typeface="+mn-lt"/>
              </a:rPr>
              <a:t>GHMI was competitive with statistical and consensus models</a:t>
            </a:r>
            <a:r>
              <a:rPr lang="en-US" sz="1400" i="1" dirty="0">
                <a:solidFill>
                  <a:srgbClr val="FF0000"/>
                </a:solidFill>
                <a:latin typeface="+mn-lt"/>
              </a:rPr>
              <a:t>.</a:t>
            </a:r>
            <a:endParaRPr lang="en-US" sz="1400" i="1" dirty="0" smtClean="0">
              <a:solidFill>
                <a:srgbClr val="FF0000"/>
              </a:solidFill>
              <a:latin typeface="+mn-lt"/>
            </a:endParaRPr>
          </a:p>
        </p:txBody>
      </p:sp>
    </p:spTree>
    <p:extLst>
      <p:ext uri="{BB962C8B-B14F-4D97-AF65-F5344CB8AC3E}">
        <p14:creationId xmlns:p14="http://schemas.microsoft.com/office/powerpoint/2010/main" val="13922955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152400" y="0"/>
            <a:ext cx="8839200" cy="1066800"/>
          </a:xfrm>
        </p:spPr>
        <p:txBody>
          <a:bodyPr/>
          <a:lstStyle/>
          <a:p>
            <a:r>
              <a:rPr lang="en-US" sz="3200" dirty="0" smtClean="0"/>
              <a:t>Eastern Pacific Early Intensity Guidance</a:t>
            </a:r>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914400"/>
            <a:ext cx="7086600" cy="581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620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Eastern Pacific Genesis Forecasts</a:t>
            </a:r>
            <a:endParaRPr lang="en-US" sz="32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03883"/>
            <a:ext cx="5715000" cy="5536033"/>
          </a:xfrm>
        </p:spPr>
      </p:pic>
      <p:sp>
        <p:nvSpPr>
          <p:cNvPr id="5" name="Text Box 21"/>
          <p:cNvSpPr txBox="1">
            <a:spLocks noChangeArrowheads="1"/>
          </p:cNvSpPr>
          <p:nvPr/>
        </p:nvSpPr>
        <p:spPr bwMode="auto">
          <a:xfrm>
            <a:off x="6629400" y="1547604"/>
            <a:ext cx="2514600" cy="149271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Inability to distinguish the high from the medium likelihood of development (essentially no information conveyed except at 0-20%).</a:t>
            </a:r>
          </a:p>
          <a:p>
            <a:pPr>
              <a:spcBef>
                <a:spcPct val="50000"/>
              </a:spcBef>
            </a:pPr>
            <a:endParaRPr lang="en-US" sz="1400" i="1" dirty="0">
              <a:solidFill>
                <a:srgbClr val="FF0000"/>
              </a:solidFill>
              <a:latin typeface="Arial" pitchFamily="-110" charset="0"/>
            </a:endParaRPr>
          </a:p>
        </p:txBody>
      </p:sp>
    </p:spTree>
    <p:extLst>
      <p:ext uri="{BB962C8B-B14F-4D97-AF65-F5344CB8AC3E}">
        <p14:creationId xmlns:p14="http://schemas.microsoft.com/office/powerpoint/2010/main" val="30911293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r>
              <a:rPr lang="en-US" sz="3200" dirty="0" smtClean="0"/>
              <a:t>Eastern Pacific Genesis Forecasts</a:t>
            </a:r>
            <a:endParaRPr lang="en-US" sz="32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407" y="1003883"/>
            <a:ext cx="5490185" cy="5536033"/>
          </a:xfrm>
        </p:spPr>
      </p:pic>
      <p:sp>
        <p:nvSpPr>
          <p:cNvPr id="5" name="Text Box 21"/>
          <p:cNvSpPr txBox="1">
            <a:spLocks noChangeArrowheads="1"/>
          </p:cNvSpPr>
          <p:nvPr/>
        </p:nvSpPr>
        <p:spPr bwMode="auto">
          <a:xfrm>
            <a:off x="6629400" y="1547604"/>
            <a:ext cx="2514600" cy="127727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Four-year sample is better, but still trouble in the 50-80% range, and under-forecast bias overall persists.</a:t>
            </a:r>
          </a:p>
          <a:p>
            <a:pPr>
              <a:spcBef>
                <a:spcPct val="50000"/>
              </a:spcBef>
            </a:pPr>
            <a:endParaRPr lang="en-US" sz="1400" i="1" dirty="0">
              <a:solidFill>
                <a:srgbClr val="FF0000"/>
              </a:solidFill>
              <a:latin typeface="Arial" pitchFamily="-110" charset="0"/>
            </a:endParaRPr>
          </a:p>
        </p:txBody>
      </p:sp>
    </p:spTree>
    <p:extLst>
      <p:ext uri="{BB962C8B-B14F-4D97-AF65-F5344CB8AC3E}">
        <p14:creationId xmlns:p14="http://schemas.microsoft.com/office/powerpoint/2010/main" val="36216092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762000" y="0"/>
            <a:ext cx="7772400" cy="762000"/>
          </a:xfrm>
        </p:spPr>
        <p:txBody>
          <a:bodyPr/>
          <a:lstStyle/>
          <a:p>
            <a:r>
              <a:rPr lang="en-US" sz="3200" dirty="0" smtClean="0">
                <a:ea typeface="ＭＳ Ｐゴシック" pitchFamily="-110" charset="-128"/>
                <a:cs typeface="ＭＳ Ｐゴシック" pitchFamily="-110" charset="-128"/>
              </a:rPr>
              <a:t>Atlantic Track </a:t>
            </a:r>
            <a:r>
              <a:rPr lang="en-US" sz="3200" dirty="0">
                <a:ea typeface="ＭＳ Ｐゴシック" pitchFamily="-110" charset="-128"/>
                <a:cs typeface="ＭＳ Ｐゴシック" pitchFamily="-110" charset="-128"/>
              </a:rPr>
              <a:t>Errors by Storm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667" y="864146"/>
            <a:ext cx="7507111" cy="5739307"/>
          </a:xfrm>
        </p:spPr>
      </p:pic>
      <p:sp>
        <p:nvSpPr>
          <p:cNvPr id="35844" name="Text Box 17"/>
          <p:cNvSpPr txBox="1">
            <a:spLocks noChangeArrowheads="1"/>
          </p:cNvSpPr>
          <p:nvPr/>
        </p:nvSpPr>
        <p:spPr bwMode="auto">
          <a:xfrm>
            <a:off x="1600200" y="1524000"/>
            <a:ext cx="4572000" cy="954107"/>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smtClean="0">
                <a:solidFill>
                  <a:srgbClr val="FF0000"/>
                </a:solidFill>
                <a:latin typeface="Arial" pitchFamily="-110" charset="0"/>
              </a:rPr>
              <a:t>Igor, Richard and Tomas notable successes.  Danielle (sharper </a:t>
            </a:r>
            <a:r>
              <a:rPr lang="en-US" sz="1400" i="1" dirty="0" err="1" smtClean="0">
                <a:solidFill>
                  <a:srgbClr val="FF0000"/>
                </a:solidFill>
                <a:latin typeface="Arial" pitchFamily="-110" charset="0"/>
              </a:rPr>
              <a:t>recurvature</a:t>
            </a:r>
            <a:r>
              <a:rPr lang="en-US" sz="1400" i="1" dirty="0" smtClean="0">
                <a:solidFill>
                  <a:srgbClr val="FF0000"/>
                </a:solidFill>
                <a:latin typeface="Arial" pitchFamily="-110" charset="0"/>
              </a:rPr>
              <a:t> than forecast) and Lisa (moved unexpectedly eastward </a:t>
            </a:r>
            <a:r>
              <a:rPr lang="en-US" sz="1400" i="1" smtClean="0">
                <a:solidFill>
                  <a:srgbClr val="FF0000"/>
                </a:solidFill>
                <a:latin typeface="Arial" pitchFamily="-110" charset="0"/>
              </a:rPr>
              <a:t>for two days) presented </a:t>
            </a:r>
            <a:r>
              <a:rPr lang="en-US" sz="1400" i="1" dirty="0" smtClean="0">
                <a:solidFill>
                  <a:srgbClr val="FF0000"/>
                </a:solidFill>
                <a:latin typeface="Arial" pitchFamily="-110" charset="0"/>
              </a:rPr>
              <a:t>challenges.</a:t>
            </a:r>
            <a:endParaRPr lang="en-US" sz="1400" i="1" dirty="0">
              <a:solidFill>
                <a:srgbClr val="FF0000"/>
              </a:solidFill>
              <a:latin typeface="Arial" pitchFamily="-110" charset="0"/>
            </a:endParaRPr>
          </a:p>
        </p:txBody>
      </p:sp>
    </p:spTree>
    <p:extLst>
      <p:ext uri="{BB962C8B-B14F-4D97-AF65-F5344CB8AC3E}">
        <p14:creationId xmlns:p14="http://schemas.microsoft.com/office/powerpoint/2010/main" val="30264943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568"/>
            <a:ext cx="7315130" cy="5849201"/>
          </a:xfrm>
          <a:prstGeom prst="rect">
            <a:avLst/>
          </a:prstGeom>
        </p:spPr>
      </p:pic>
      <p:sp>
        <p:nvSpPr>
          <p:cNvPr id="37890" name="Rectangle 4"/>
          <p:cNvSpPr>
            <a:spLocks noGrp="1" noChangeArrowheads="1"/>
          </p:cNvSpPr>
          <p:nvPr>
            <p:ph type="title"/>
          </p:nvPr>
        </p:nvSpPr>
        <p:spPr>
          <a:xfrm>
            <a:off x="762000" y="0"/>
            <a:ext cx="7772400" cy="838200"/>
          </a:xfrm>
        </p:spPr>
        <p:txBody>
          <a:bodyPr/>
          <a:lstStyle/>
          <a:p>
            <a:r>
              <a:rPr lang="en-US" sz="3200" dirty="0" smtClean="0">
                <a:ea typeface="ＭＳ Ｐゴシック" pitchFamily="-110" charset="-128"/>
                <a:cs typeface="ＭＳ Ｐゴシック" pitchFamily="-110" charset="-128"/>
              </a:rPr>
              <a:t>Atlantic Track Errors vs</a:t>
            </a:r>
            <a:r>
              <a:rPr lang="en-US" sz="3200" dirty="0">
                <a:ea typeface="ＭＳ Ｐゴシック" pitchFamily="-110" charset="-128"/>
                <a:cs typeface="ＭＳ Ｐゴシック" pitchFamily="-110" charset="-128"/>
              </a:rPr>
              <a:t>. 5-Year Mean</a:t>
            </a:r>
          </a:p>
        </p:txBody>
      </p:sp>
      <p:sp>
        <p:nvSpPr>
          <p:cNvPr id="37892" name="Text Box 19"/>
          <p:cNvSpPr txBox="1">
            <a:spLocks noChangeArrowheads="1"/>
          </p:cNvSpPr>
          <p:nvPr/>
        </p:nvSpPr>
        <p:spPr bwMode="auto">
          <a:xfrm>
            <a:off x="1981200" y="3084493"/>
            <a:ext cx="3124200" cy="954107"/>
          </a:xfrm>
          <a:prstGeom prst="rect">
            <a:avLst/>
          </a:prstGeom>
          <a:noFill/>
          <a:ln w="9525">
            <a:noFill/>
            <a:miter lim="800000"/>
            <a:headEnd/>
            <a:tailEnd/>
          </a:ln>
        </p:spPr>
        <p:txBody>
          <a:bodyPr>
            <a:prstTxWarp prst="textNoShape">
              <a:avLst/>
            </a:prstTxWarp>
            <a:spAutoFit/>
          </a:bodyPr>
          <a:lstStyle/>
          <a:p>
            <a:pPr>
              <a:spcBef>
                <a:spcPct val="50000"/>
              </a:spcBef>
            </a:pPr>
            <a:r>
              <a:rPr lang="en-US" sz="1400" i="1" dirty="0">
                <a:solidFill>
                  <a:srgbClr val="FF0000"/>
                </a:solidFill>
                <a:latin typeface="Arial" pitchFamily="-110" charset="0"/>
              </a:rPr>
              <a:t>Official forecast was</a:t>
            </a:r>
            <a:r>
              <a:rPr lang="en-US" sz="1400" i="1" dirty="0" smtClean="0">
                <a:solidFill>
                  <a:srgbClr val="FF0000"/>
                </a:solidFill>
                <a:latin typeface="Arial" pitchFamily="-110" charset="0"/>
              </a:rPr>
              <a:t> mostly better than </a:t>
            </a:r>
            <a:r>
              <a:rPr lang="en-US" sz="1400" i="1" dirty="0">
                <a:solidFill>
                  <a:srgbClr val="FF0000"/>
                </a:solidFill>
                <a:latin typeface="Arial" pitchFamily="-110" charset="0"/>
              </a:rPr>
              <a:t>the 5-year mean,</a:t>
            </a:r>
            <a:r>
              <a:rPr lang="en-US" sz="1400" i="1" dirty="0" smtClean="0">
                <a:solidFill>
                  <a:srgbClr val="FF0000"/>
                </a:solidFill>
                <a:latin typeface="Arial" pitchFamily="-110" charset="0"/>
              </a:rPr>
              <a:t> even though the season’s storms were “harder” than normal.</a:t>
            </a:r>
            <a:endParaRPr lang="en-US" sz="1400" i="1" dirty="0">
              <a:solidFill>
                <a:srgbClr val="FF0000"/>
              </a:solidFill>
              <a:latin typeface="Arial" pitchFamily="-110" charset="0"/>
            </a:endParaRPr>
          </a:p>
        </p:txBody>
      </p:sp>
    </p:spTree>
    <p:extLst>
      <p:ext uri="{BB962C8B-B14F-4D97-AF65-F5344CB8AC3E}">
        <p14:creationId xmlns:p14="http://schemas.microsoft.com/office/powerpoint/2010/main" val="2466459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990600" y="0"/>
            <a:ext cx="7772400" cy="838200"/>
          </a:xfrm>
        </p:spPr>
        <p:txBody>
          <a:bodyPr/>
          <a:lstStyle/>
          <a:p>
            <a:r>
              <a:rPr lang="en-US" sz="3200" dirty="0" smtClean="0">
                <a:ea typeface="ＭＳ Ｐゴシック" pitchFamily="-110" charset="-128"/>
                <a:cs typeface="ＭＳ Ｐゴシック" pitchFamily="-110" charset="-128"/>
              </a:rPr>
              <a:t>Atlantic Track Error Trends</a:t>
            </a:r>
            <a:endParaRPr lang="en-US" sz="3200" dirty="0">
              <a:ea typeface="ＭＳ Ｐゴシック" pitchFamily="-110" charset="-128"/>
              <a:cs typeface="ＭＳ Ｐゴシック" pitchFamily="-110" charset="-128"/>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523" y="762000"/>
            <a:ext cx="7254688" cy="5943600"/>
          </a:xfrm>
        </p:spPr>
      </p:pic>
      <p:sp>
        <p:nvSpPr>
          <p:cNvPr id="4" name="Text Box 19"/>
          <p:cNvSpPr txBox="1">
            <a:spLocks noChangeArrowheads="1"/>
          </p:cNvSpPr>
          <p:nvPr/>
        </p:nvSpPr>
        <p:spPr bwMode="auto">
          <a:xfrm>
            <a:off x="1828800" y="5344180"/>
            <a:ext cx="5486400"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Since 1990, track errors have decreased by about 60%.  Current five-day error is as large as the 3-day error was just 10 years ago.  </a:t>
            </a:r>
          </a:p>
        </p:txBody>
      </p:sp>
      <p:cxnSp>
        <p:nvCxnSpPr>
          <p:cNvPr id="5" name="Straight Connector 4"/>
          <p:cNvCxnSpPr/>
          <p:nvPr/>
        </p:nvCxnSpPr>
        <p:spPr bwMode="auto">
          <a:xfrm flipH="1">
            <a:off x="6477000" y="3581400"/>
            <a:ext cx="1447800"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0" name="Straight Connector 9"/>
          <p:cNvCxnSpPr/>
          <p:nvPr/>
        </p:nvCxnSpPr>
        <p:spPr bwMode="auto">
          <a:xfrm flipH="1">
            <a:off x="6477000" y="4191000"/>
            <a:ext cx="1447800" cy="0"/>
          </a:xfrm>
          <a:prstGeom prst="line">
            <a:avLst/>
          </a:prstGeom>
          <a:solidFill>
            <a:schemeClr val="accent1"/>
          </a:solidFill>
          <a:ln w="9525" cap="flat" cmpd="sng" algn="ctr">
            <a:solidFill>
              <a:srgbClr val="CBA13D"/>
            </a:solidFill>
            <a:prstDash val="solid"/>
            <a:round/>
            <a:headEnd type="none" w="med" len="med"/>
            <a:tailEnd type="none" w="med" len="med"/>
          </a:ln>
          <a:effectLst/>
        </p:spPr>
      </p:cxnSp>
      <p:cxnSp>
        <p:nvCxnSpPr>
          <p:cNvPr id="12" name="Straight Connector 11"/>
          <p:cNvCxnSpPr/>
          <p:nvPr/>
        </p:nvCxnSpPr>
        <p:spPr bwMode="auto">
          <a:xfrm flipH="1">
            <a:off x="6324600" y="4724400"/>
            <a:ext cx="1600200" cy="0"/>
          </a:xfrm>
          <a:prstGeom prst="line">
            <a:avLst/>
          </a:prstGeom>
          <a:solidFill>
            <a:schemeClr val="accent1"/>
          </a:solidFill>
          <a:ln w="9525" cap="flat" cmpd="sng" algn="ctr">
            <a:solidFill>
              <a:srgbClr val="FF9900"/>
            </a:solidFill>
            <a:prstDash val="solid"/>
            <a:round/>
            <a:headEnd type="none" w="med" len="med"/>
            <a:tailEnd type="none" w="med" len="med"/>
          </a:ln>
          <a:effectLst/>
        </p:spPr>
      </p:cxnSp>
      <p:cxnSp>
        <p:nvCxnSpPr>
          <p:cNvPr id="14" name="Straight Connector 13"/>
          <p:cNvCxnSpPr/>
          <p:nvPr/>
        </p:nvCxnSpPr>
        <p:spPr bwMode="auto">
          <a:xfrm flipH="1">
            <a:off x="4953000" y="5105400"/>
            <a:ext cx="2971800" cy="0"/>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8" name="Straight Connector 17"/>
          <p:cNvCxnSpPr/>
          <p:nvPr/>
        </p:nvCxnSpPr>
        <p:spPr bwMode="auto">
          <a:xfrm flipV="1">
            <a:off x="6477000" y="3581400"/>
            <a:ext cx="0" cy="236220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2" name="Straight Connector 21"/>
          <p:cNvCxnSpPr/>
          <p:nvPr/>
        </p:nvCxnSpPr>
        <p:spPr bwMode="auto">
          <a:xfrm flipV="1">
            <a:off x="6477000" y="4191000"/>
            <a:ext cx="0" cy="1752600"/>
          </a:xfrm>
          <a:prstGeom prst="line">
            <a:avLst/>
          </a:prstGeom>
          <a:solidFill>
            <a:schemeClr val="accent1"/>
          </a:solidFill>
          <a:ln w="9525" cap="flat" cmpd="sng" algn="ctr">
            <a:solidFill>
              <a:srgbClr val="CBA13D"/>
            </a:solidFill>
            <a:prstDash val="solid"/>
            <a:round/>
            <a:headEnd type="none" w="med" len="med"/>
            <a:tailEnd type="none" w="med" len="med"/>
          </a:ln>
          <a:effectLst/>
        </p:spPr>
      </p:cxnSp>
      <p:cxnSp>
        <p:nvCxnSpPr>
          <p:cNvPr id="25" name="Straight Connector 24"/>
          <p:cNvCxnSpPr/>
          <p:nvPr/>
        </p:nvCxnSpPr>
        <p:spPr bwMode="auto">
          <a:xfrm flipV="1">
            <a:off x="6324600" y="4724400"/>
            <a:ext cx="0" cy="1219200"/>
          </a:xfrm>
          <a:prstGeom prst="line">
            <a:avLst/>
          </a:prstGeom>
          <a:solidFill>
            <a:schemeClr val="accent1"/>
          </a:solidFill>
          <a:ln w="9525" cap="flat" cmpd="sng" algn="ctr">
            <a:solidFill>
              <a:srgbClr val="FF9900"/>
            </a:solidFill>
            <a:prstDash val="solid"/>
            <a:round/>
            <a:headEnd type="none" w="med" len="med"/>
            <a:tailEnd type="none" w="med" len="med"/>
          </a:ln>
          <a:effectLst/>
        </p:spPr>
      </p:cxnSp>
      <p:cxnSp>
        <p:nvCxnSpPr>
          <p:cNvPr id="27" name="Straight Connector 26"/>
          <p:cNvCxnSpPr/>
          <p:nvPr/>
        </p:nvCxnSpPr>
        <p:spPr bwMode="auto">
          <a:xfrm flipV="1">
            <a:off x="4953000" y="5105400"/>
            <a:ext cx="0" cy="83820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Tree>
    <p:extLst>
      <p:ext uri="{BB962C8B-B14F-4D97-AF65-F5344CB8AC3E}">
        <p14:creationId xmlns:p14="http://schemas.microsoft.com/office/powerpoint/2010/main" val="6701949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762000" y="0"/>
            <a:ext cx="7772400" cy="914400"/>
          </a:xfrm>
        </p:spPr>
        <p:txBody>
          <a:bodyPr/>
          <a:lstStyle/>
          <a:p>
            <a:r>
              <a:rPr lang="en-US" sz="3200" dirty="0" smtClean="0">
                <a:ea typeface="ＭＳ Ｐゴシック" pitchFamily="-110" charset="-128"/>
                <a:cs typeface="ＭＳ Ｐゴシック" pitchFamily="-110" charset="-128"/>
              </a:rPr>
              <a:t>Atlantic Track Skill Trends</a:t>
            </a:r>
            <a:endParaRPr lang="en-US" sz="3200" dirty="0">
              <a:ea typeface="ＭＳ Ｐゴシック" pitchFamily="-110" charset="-128"/>
              <a:cs typeface="ＭＳ Ｐゴシック" pitchFamily="-110" charset="-128"/>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427" y="838200"/>
            <a:ext cx="7170345" cy="5902036"/>
          </a:xfrm>
        </p:spPr>
      </p:pic>
      <p:sp>
        <p:nvSpPr>
          <p:cNvPr id="4" name="Text Box 19"/>
          <p:cNvSpPr txBox="1">
            <a:spLocks noChangeArrowheads="1"/>
          </p:cNvSpPr>
          <p:nvPr/>
        </p:nvSpPr>
        <p:spPr bwMode="auto">
          <a:xfrm>
            <a:off x="3429000" y="5029200"/>
            <a:ext cx="4267200" cy="30777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Another leveling off of skill?</a:t>
            </a:r>
            <a:endParaRPr lang="en-US" sz="1400" i="1" dirty="0">
              <a:solidFill>
                <a:srgbClr val="FF0000"/>
              </a:solidFill>
              <a:latin typeface="Arial" pitchFamily="-110" charset="0"/>
            </a:endParaRPr>
          </a:p>
        </p:txBody>
      </p:sp>
    </p:spTree>
    <p:extLst>
      <p:ext uri="{BB962C8B-B14F-4D97-AF65-F5344CB8AC3E}">
        <p14:creationId xmlns:p14="http://schemas.microsoft.com/office/powerpoint/2010/main" val="38069756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772400" cy="1066800"/>
          </a:xfrm>
        </p:spPr>
        <p:txBody>
          <a:bodyPr/>
          <a:lstStyle/>
          <a:p>
            <a:r>
              <a:rPr lang="en-US" sz="3200" dirty="0" smtClean="0">
                <a:ea typeface="ＭＳ Ｐゴシック" pitchFamily="-110" charset="-128"/>
                <a:cs typeface="ＭＳ Ｐゴシック" pitchFamily="-110" charset="-128"/>
              </a:rPr>
              <a:t>Atlantic Model Trends</a:t>
            </a:r>
            <a:endParaRPr lang="en-US" sz="3200" dirty="0">
              <a:ea typeface="ＭＳ Ｐゴシック" pitchFamily="-110" charset="-128"/>
              <a:cs typeface="ＭＳ Ｐゴシック" pitchFamily="-110" charset="-128"/>
            </a:endParaRPr>
          </a:p>
        </p:txBody>
      </p:sp>
      <p:pic>
        <p:nvPicPr>
          <p:cNvPr id="1026" name="Picture 2" descr="C:\Documents and Settings\jcangialosi\My Documents\Verification\figures\AL_tkerr (model trend 4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835534"/>
            <a:ext cx="7010400" cy="5460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62800" y="1295400"/>
            <a:ext cx="1981200" cy="2677656"/>
          </a:xfrm>
          <a:prstGeom prst="rect">
            <a:avLst/>
          </a:prstGeom>
          <a:noFill/>
        </p:spPr>
        <p:txBody>
          <a:bodyPr wrap="square" rtlCol="0">
            <a:spAutoFit/>
          </a:bodyPr>
          <a:lstStyle/>
          <a:p>
            <a:r>
              <a:rPr lang="en-US" sz="1200" i="1" dirty="0" smtClean="0">
                <a:solidFill>
                  <a:srgbClr val="FF0000"/>
                </a:solidFill>
                <a:latin typeface="+mn-lt"/>
              </a:rPr>
              <a:t>Improvements in skill from 2000-2 due to improvements to the GFS and formalization of consensus aids (GUNS, GUNA)?  Skill increases in 2008 can be attributed to enhanced availability and performance of ECMWF. </a:t>
            </a:r>
          </a:p>
          <a:p>
            <a:endParaRPr lang="en-US" sz="1200" i="1" dirty="0">
              <a:solidFill>
                <a:srgbClr val="FF0000"/>
              </a:solidFill>
              <a:latin typeface="+mn-lt"/>
            </a:endParaRPr>
          </a:p>
          <a:p>
            <a:r>
              <a:rPr lang="en-US" sz="1200" i="1" dirty="0" smtClean="0">
                <a:solidFill>
                  <a:srgbClr val="FF0000"/>
                </a:solidFill>
                <a:latin typeface="+mn-lt"/>
              </a:rPr>
              <a:t>UKMET, NOGAPS consistently trail other models. EMXI best model for the third year in a row.</a:t>
            </a:r>
            <a:endParaRPr lang="en-US" sz="1200" i="1" dirty="0">
              <a:solidFill>
                <a:srgbClr val="FF0000"/>
              </a:solidFill>
              <a:latin typeface="+mn-lt"/>
            </a:endParaRPr>
          </a:p>
        </p:txBody>
      </p:sp>
    </p:spTree>
    <p:extLst>
      <p:ext uri="{BB962C8B-B14F-4D97-AF65-F5344CB8AC3E}">
        <p14:creationId xmlns:p14="http://schemas.microsoft.com/office/powerpoint/2010/main" val="27172779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762000" y="0"/>
            <a:ext cx="7772400" cy="914400"/>
          </a:xfrm>
        </p:spPr>
        <p:txBody>
          <a:bodyPr/>
          <a:lstStyle/>
          <a:p>
            <a:r>
              <a:rPr lang="en-US" sz="3200" dirty="0" smtClean="0">
                <a:ea typeface="ＭＳ Ｐゴシック" pitchFamily="-110" charset="-128"/>
                <a:cs typeface="ＭＳ Ｐゴシック" pitchFamily="-110" charset="-128"/>
              </a:rPr>
              <a:t>2011 Atlantic “Cone”</a:t>
            </a:r>
            <a:endParaRPr lang="en-US" sz="3200" dirty="0">
              <a:ea typeface="ＭＳ Ｐゴシック" pitchFamily="-110" charset="-128"/>
              <a:cs typeface="ＭＳ Ｐゴシック" pitchFamily="-110" charset="-128"/>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427" y="1028223"/>
            <a:ext cx="7170345" cy="5521989"/>
          </a:xfrm>
        </p:spPr>
      </p:pic>
      <p:sp>
        <p:nvSpPr>
          <p:cNvPr id="4" name="Text Box 19"/>
          <p:cNvSpPr txBox="1">
            <a:spLocks noChangeArrowheads="1"/>
          </p:cNvSpPr>
          <p:nvPr/>
        </p:nvSpPr>
        <p:spPr bwMode="auto">
          <a:xfrm>
            <a:off x="1981200" y="4277380"/>
            <a:ext cx="4267200" cy="5232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400" i="1" dirty="0" smtClean="0">
                <a:solidFill>
                  <a:srgbClr val="FF0000"/>
                </a:solidFill>
                <a:latin typeface="Arial" pitchFamily="-110" charset="0"/>
              </a:rPr>
              <a:t>Substantial reduction in track cone size for 2011 due to 2005 season dropping out of the sample.</a:t>
            </a:r>
            <a:endParaRPr lang="en-US" sz="1400" i="1" dirty="0">
              <a:solidFill>
                <a:srgbClr val="FF0000"/>
              </a:solidFill>
              <a:latin typeface="Arial" pitchFamily="-110" charset="0"/>
            </a:endParaRPr>
          </a:p>
        </p:txBody>
      </p:sp>
      <p:sp>
        <p:nvSpPr>
          <p:cNvPr id="2" name="TextBox 1"/>
          <p:cNvSpPr txBox="1"/>
          <p:nvPr/>
        </p:nvSpPr>
        <p:spPr>
          <a:xfrm>
            <a:off x="5334000" y="1905000"/>
            <a:ext cx="685800" cy="1692771"/>
          </a:xfrm>
          <a:prstGeom prst="rect">
            <a:avLst/>
          </a:prstGeom>
          <a:noFill/>
        </p:spPr>
        <p:txBody>
          <a:bodyPr wrap="square" rtlCol="0">
            <a:spAutoFit/>
          </a:bodyPr>
          <a:lstStyle/>
          <a:p>
            <a:r>
              <a:rPr lang="en-US" sz="1300" b="1" u="sng" dirty="0" smtClean="0">
                <a:solidFill>
                  <a:srgbClr val="FF0000"/>
                </a:solidFill>
                <a:latin typeface="Arial"/>
                <a:cs typeface="Arial"/>
              </a:rPr>
              <a:t>2010</a:t>
            </a:r>
          </a:p>
          <a:p>
            <a:r>
              <a:rPr lang="en-US" sz="1300" b="1" dirty="0" smtClean="0">
                <a:solidFill>
                  <a:srgbClr val="FF0000"/>
                </a:solidFill>
                <a:latin typeface="Arial"/>
                <a:cs typeface="Arial"/>
              </a:rPr>
              <a:t>36</a:t>
            </a:r>
          </a:p>
          <a:p>
            <a:r>
              <a:rPr lang="en-US" sz="1300" b="1" dirty="0" smtClean="0">
                <a:solidFill>
                  <a:srgbClr val="FF0000"/>
                </a:solidFill>
                <a:latin typeface="Arial"/>
                <a:cs typeface="Arial"/>
              </a:rPr>
              <a:t>62</a:t>
            </a:r>
          </a:p>
          <a:p>
            <a:r>
              <a:rPr lang="en-US" sz="1300" b="1" dirty="0" smtClean="0">
                <a:solidFill>
                  <a:srgbClr val="FF0000"/>
                </a:solidFill>
                <a:latin typeface="Arial"/>
                <a:cs typeface="Arial"/>
              </a:rPr>
              <a:t>85</a:t>
            </a:r>
          </a:p>
          <a:p>
            <a:r>
              <a:rPr lang="en-US" sz="1300" b="1" dirty="0" smtClean="0">
                <a:solidFill>
                  <a:srgbClr val="FF0000"/>
                </a:solidFill>
                <a:latin typeface="Arial"/>
                <a:cs typeface="Arial"/>
              </a:rPr>
              <a:t>108</a:t>
            </a:r>
          </a:p>
          <a:p>
            <a:r>
              <a:rPr lang="en-US" sz="1300" b="1" dirty="0" smtClean="0">
                <a:solidFill>
                  <a:srgbClr val="FF0000"/>
                </a:solidFill>
                <a:latin typeface="Arial"/>
                <a:cs typeface="Arial"/>
              </a:rPr>
              <a:t>161</a:t>
            </a:r>
          </a:p>
          <a:p>
            <a:r>
              <a:rPr lang="en-US" sz="1300" b="1" dirty="0" smtClean="0">
                <a:solidFill>
                  <a:srgbClr val="FF0000"/>
                </a:solidFill>
                <a:latin typeface="Arial"/>
                <a:cs typeface="Arial"/>
              </a:rPr>
              <a:t>220</a:t>
            </a:r>
          </a:p>
          <a:p>
            <a:r>
              <a:rPr lang="en-US" sz="1300" b="1" dirty="0" smtClean="0">
                <a:solidFill>
                  <a:srgbClr val="FF0000"/>
                </a:solidFill>
                <a:latin typeface="Arial"/>
                <a:cs typeface="Arial"/>
              </a:rPr>
              <a:t>285</a:t>
            </a:r>
            <a:endParaRPr lang="en-US" sz="1300" b="1" dirty="0">
              <a:solidFill>
                <a:srgbClr val="FF0000"/>
              </a:solidFill>
              <a:latin typeface="Arial"/>
              <a:cs typeface="Arial"/>
            </a:endParaRPr>
          </a:p>
        </p:txBody>
      </p:sp>
    </p:spTree>
    <p:extLst>
      <p:ext uri="{BB962C8B-B14F-4D97-AF65-F5344CB8AC3E}">
        <p14:creationId xmlns:p14="http://schemas.microsoft.com/office/powerpoint/2010/main" val="7093377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2_Twilight">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16985</TotalTime>
  <Words>1441</Words>
  <Application>Microsoft Macintosh PowerPoint</Application>
  <PresentationFormat>On-screen Show (4:3)</PresentationFormat>
  <Paragraphs>186</Paragraphs>
  <Slides>36</Slides>
  <Notes>32</Notes>
  <HiddenSlides>8</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2_Twilight</vt:lpstr>
      <vt:lpstr>1_Twilight</vt:lpstr>
      <vt:lpstr>National Hurricane Center  2010 Forecast Verification</vt:lpstr>
      <vt:lpstr>Verification Rules</vt:lpstr>
      <vt:lpstr>2010 Atlantic Verification</vt:lpstr>
      <vt:lpstr>Atlantic Track Errors by Storm</vt:lpstr>
      <vt:lpstr>Atlantic Track Errors vs. 5-Year Mean</vt:lpstr>
      <vt:lpstr>Atlantic Track Error Trends</vt:lpstr>
      <vt:lpstr>Atlantic Track Skill Trends</vt:lpstr>
      <vt:lpstr>Atlantic Model Trends</vt:lpstr>
      <vt:lpstr>2011 Atlantic “Cone”</vt:lpstr>
      <vt:lpstr>Atlantic Early Track Guidance</vt:lpstr>
      <vt:lpstr>Atlantic Early Track Guidance</vt:lpstr>
      <vt:lpstr>Atlantic Consensus Guidance</vt:lpstr>
      <vt:lpstr>NGPI impact on Consensus (TCON)</vt:lpstr>
      <vt:lpstr>CMCI impact on Consensus (TCON)</vt:lpstr>
      <vt:lpstr>Atlantic Intensity Errors vs. 5-Year Mean</vt:lpstr>
      <vt:lpstr>Atlantic Intensity Error Trends</vt:lpstr>
      <vt:lpstr>Atlantic Intensity Skill Trends</vt:lpstr>
      <vt:lpstr>Atlantic Early Intensity Guidance</vt:lpstr>
      <vt:lpstr>Atlantic Early Intensity Guidance</vt:lpstr>
      <vt:lpstr>Atlantic Genesis Forecasts</vt:lpstr>
      <vt:lpstr>Atlantic Genesis Forecasts</vt:lpstr>
      <vt:lpstr>2010 Eastern Pacific Verification</vt:lpstr>
      <vt:lpstr>Eastern Pacific Track Errors vs. 5-Year Mean</vt:lpstr>
      <vt:lpstr>Eastern Pacific Track Error Trends</vt:lpstr>
      <vt:lpstr>Eastern Pacific Track Skill Trends</vt:lpstr>
      <vt:lpstr>2011 Eastern Pacific “Cone”</vt:lpstr>
      <vt:lpstr>Eastern Pacific Early Track Guidance</vt:lpstr>
      <vt:lpstr>Eastern Pacific Early Track Guidance</vt:lpstr>
      <vt:lpstr>Eastern Pacific Consensus Guidance</vt:lpstr>
      <vt:lpstr>Eastern Pacific Intensity Errors vs. 5-Year Mean</vt:lpstr>
      <vt:lpstr>Eastern Pacific Intensity Error Trends</vt:lpstr>
      <vt:lpstr>Eastern Pacific Intensity Skill Trends</vt:lpstr>
      <vt:lpstr>Eastern Pacific Early Intensity Guidance</vt:lpstr>
      <vt:lpstr>Eastern Pacific Early Intensity Guidance</vt:lpstr>
      <vt:lpstr>Eastern Pacific Genesis Forecasts</vt:lpstr>
      <vt:lpstr>Eastern Pacific Genesis Forecasts</vt:lpstr>
    </vt:vector>
  </TitlesOfParts>
  <Company>National Hurricane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of Hurricane Guidance Products</dc:title>
  <dc:creator>D. Director</dc:creator>
  <cp:lastModifiedBy>James Franklin</cp:lastModifiedBy>
  <cp:revision>557</cp:revision>
  <cp:lastPrinted>2009-02-24T18:08:57Z</cp:lastPrinted>
  <dcterms:created xsi:type="dcterms:W3CDTF">2009-04-23T20:04:54Z</dcterms:created>
  <dcterms:modified xsi:type="dcterms:W3CDTF">2011-02-25T20:18:39Z</dcterms:modified>
</cp:coreProperties>
</file>