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handoutMasterIdLst>
    <p:handoutMasterId r:id="rId26"/>
  </p:handoutMasterIdLst>
  <p:sldIdLst>
    <p:sldId id="256" r:id="rId4"/>
    <p:sldId id="257" r:id="rId5"/>
    <p:sldId id="266" r:id="rId6"/>
    <p:sldId id="303" r:id="rId7"/>
    <p:sldId id="322" r:id="rId8"/>
    <p:sldId id="310" r:id="rId9"/>
    <p:sldId id="313" r:id="rId10"/>
    <p:sldId id="307" r:id="rId11"/>
    <p:sldId id="318" r:id="rId12"/>
    <p:sldId id="260" r:id="rId13"/>
    <p:sldId id="311" r:id="rId14"/>
    <p:sldId id="267" r:id="rId15"/>
    <p:sldId id="323" r:id="rId16"/>
    <p:sldId id="312" r:id="rId17"/>
    <p:sldId id="320" r:id="rId18"/>
    <p:sldId id="324" r:id="rId19"/>
    <p:sldId id="314" r:id="rId20"/>
    <p:sldId id="321" r:id="rId21"/>
    <p:sldId id="315" r:id="rId22"/>
    <p:sldId id="317" r:id="rId23"/>
    <p:sldId id="316" r:id="rId24"/>
    <p:sldId id="265" r:id="rId25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00FF"/>
    <a:srgbClr val="0000CC"/>
    <a:srgbClr val="9966FF"/>
    <a:srgbClr val="CCFFFF"/>
    <a:srgbClr val="00FFFF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155" autoAdjust="0"/>
    <p:restoredTop sz="94602" autoAdjust="0"/>
  </p:normalViewPr>
  <p:slideViewPr>
    <p:cSldViewPr>
      <p:cViewPr varScale="1">
        <p:scale>
          <a:sx n="74" d="100"/>
          <a:sy n="74" d="100"/>
        </p:scale>
        <p:origin x="-5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cangialosi\My%20Documents\EPAC_2010\ac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0509002164203179"/>
          <c:y val="4.1165032942310914E-2"/>
          <c:w val="0.87794225721785046"/>
          <c:h val="0.68673009623797443"/>
        </c:manualLayout>
      </c:layout>
      <c:barChart>
        <c:barDir val="col"/>
        <c:grouping val="clustered"/>
        <c:ser>
          <c:idx val="0"/>
          <c:order val="0"/>
          <c:tx>
            <c:strRef>
              <c:f>Sheet1!$D$17</c:f>
              <c:strCache>
                <c:ptCount val="1"/>
                <c:pt idx="0">
                  <c:v>Average</c:v>
                </c:pt>
              </c:strCache>
            </c:strRef>
          </c:tx>
          <c:cat>
            <c:strRef>
              <c:f>Sheet1!$A$4:$A$10</c:f>
              <c:strCache>
                <c:ptCount val="7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  <c:pt idx="4">
                  <c:v>September</c:v>
                </c:pt>
                <c:pt idx="5">
                  <c:v>October</c:v>
                </c:pt>
                <c:pt idx="6">
                  <c:v>November</c:v>
                </c:pt>
              </c:strCache>
            </c:strRef>
          </c:cat>
          <c:val>
            <c:numRef>
              <c:f>Sheet1!$D$18:$D$24</c:f>
              <c:numCache>
                <c:formatCode>General</c:formatCode>
                <c:ptCount val="7"/>
                <c:pt idx="0">
                  <c:v>0.60000000000000064</c:v>
                </c:pt>
                <c:pt idx="1">
                  <c:v>2</c:v>
                </c:pt>
                <c:pt idx="2">
                  <c:v>3.6</c:v>
                </c:pt>
                <c:pt idx="3">
                  <c:v>3.7</c:v>
                </c:pt>
                <c:pt idx="4">
                  <c:v>3.2</c:v>
                </c:pt>
                <c:pt idx="5">
                  <c:v>1.9</c:v>
                </c:pt>
                <c:pt idx="6">
                  <c:v>0.30000000000000032</c:v>
                </c:pt>
              </c:numCache>
            </c:numRef>
          </c:val>
        </c:ser>
        <c:ser>
          <c:idx val="1"/>
          <c:order val="1"/>
          <c:tx>
            <c:strRef>
              <c:f>Sheet1!$E$17</c:f>
              <c:strCache>
                <c:ptCount val="1"/>
                <c:pt idx="0">
                  <c:v>2010</c:v>
                </c:pt>
              </c:strCache>
            </c:strRef>
          </c:tx>
          <c:cat>
            <c:strRef>
              <c:f>Sheet1!$A$4:$A$10</c:f>
              <c:strCache>
                <c:ptCount val="7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  <c:pt idx="4">
                  <c:v>September</c:v>
                </c:pt>
                <c:pt idx="5">
                  <c:v>October</c:v>
                </c:pt>
                <c:pt idx="6">
                  <c:v>November</c:v>
                </c:pt>
              </c:strCache>
            </c:strRef>
          </c:cat>
          <c:val>
            <c:numRef>
              <c:f>Sheet1!$E$18:$E$24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0</c:v>
                </c:pt>
                <c:pt idx="3">
                  <c:v>2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axId val="65177472"/>
        <c:axId val="65179008"/>
      </c:barChart>
      <c:catAx>
        <c:axId val="65177472"/>
        <c:scaling>
          <c:orientation val="minMax"/>
        </c:scaling>
        <c:axPos val="b"/>
        <c:tickLblPos val="nextTo"/>
        <c:txPr>
          <a:bodyPr/>
          <a:lstStyle/>
          <a:p>
            <a:pPr>
              <a:defRPr sz="950" baseline="0"/>
            </a:pPr>
            <a:endParaRPr lang="en-US"/>
          </a:p>
        </c:txPr>
        <c:crossAx val="65179008"/>
        <c:crosses val="autoZero"/>
        <c:auto val="1"/>
        <c:lblAlgn val="ctr"/>
        <c:lblOffset val="100"/>
      </c:catAx>
      <c:valAx>
        <c:axId val="65179008"/>
        <c:scaling>
          <c:orientation val="minMax"/>
        </c:scaling>
        <c:axPos val="l"/>
        <c:majorGridlines/>
        <c:numFmt formatCode="General" sourceLinked="1"/>
        <c:tickLblPos val="nextTo"/>
        <c:crossAx val="6517747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9777869871529563"/>
          <c:y val="5.795918367346934E-2"/>
          <c:w val="0.23224288310115176"/>
          <c:h val="6.0276377952756151E-2"/>
        </c:manualLayout>
      </c:layout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8.9929318045770743E-2"/>
          <c:y val="7.0330644645029194E-2"/>
          <c:w val="0.89069455870255021"/>
          <c:h val="0.82064450277049072"/>
        </c:manualLayout>
      </c:layout>
      <c:barChart>
        <c:barDir val="col"/>
        <c:grouping val="clustered"/>
        <c:ser>
          <c:idx val="0"/>
          <c:order val="0"/>
          <c:tx>
            <c:strRef>
              <c:f>Sheet1!$B$3</c:f>
              <c:strCache>
                <c:ptCount val="1"/>
                <c:pt idx="0">
                  <c:v>Average</c:v>
                </c:pt>
              </c:strCache>
            </c:strRef>
          </c:tx>
          <c:cat>
            <c:strRef>
              <c:f>Sheet1!$A$4:$A$10</c:f>
              <c:strCache>
                <c:ptCount val="7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  <c:pt idx="4">
                  <c:v>September</c:v>
                </c:pt>
                <c:pt idx="5">
                  <c:v>October</c:v>
                </c:pt>
                <c:pt idx="6">
                  <c:v>November</c:v>
                </c:pt>
              </c:strCache>
            </c:strRef>
          </c:cat>
          <c:val>
            <c:numRef>
              <c:f>Sheet1!$B$4:$B$10</c:f>
              <c:numCache>
                <c:formatCode>General</c:formatCode>
                <c:ptCount val="7"/>
                <c:pt idx="0">
                  <c:v>0.30000000000000032</c:v>
                </c:pt>
                <c:pt idx="1">
                  <c:v>1</c:v>
                </c:pt>
                <c:pt idx="2">
                  <c:v>1.9000000000000001</c:v>
                </c:pt>
                <c:pt idx="3">
                  <c:v>2.2000000000000002</c:v>
                </c:pt>
                <c:pt idx="4">
                  <c:v>2.1</c:v>
                </c:pt>
                <c:pt idx="5">
                  <c:v>1.1000000000000001</c:v>
                </c:pt>
                <c:pt idx="6">
                  <c:v>0.1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This Year</c:v>
                </c:pt>
              </c:strCache>
            </c:strRef>
          </c:tx>
          <c:cat>
            <c:strRef>
              <c:f>Sheet1!$A$4:$A$10</c:f>
              <c:strCache>
                <c:ptCount val="7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  <c:pt idx="4">
                  <c:v>September</c:v>
                </c:pt>
                <c:pt idx="5">
                  <c:v>October</c:v>
                </c:pt>
                <c:pt idx="6">
                  <c:v>November</c:v>
                </c:pt>
              </c:strCache>
            </c:strRef>
          </c:cat>
          <c:val>
            <c:numRef>
              <c:f>Sheet1!$C$4:$C$10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gapWidth val="75"/>
        <c:overlap val="-25"/>
        <c:axId val="66060672"/>
        <c:axId val="66062208"/>
      </c:barChart>
      <c:catAx>
        <c:axId val="6606067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950" baseline="0"/>
            </a:pPr>
            <a:endParaRPr lang="en-US"/>
          </a:p>
        </c:txPr>
        <c:crossAx val="66062208"/>
        <c:crosses val="autoZero"/>
        <c:lblAlgn val="ctr"/>
        <c:lblOffset val="100"/>
      </c:catAx>
      <c:valAx>
        <c:axId val="66062208"/>
        <c:scaling>
          <c:orientation val="minMax"/>
          <c:max val="4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crossAx val="66060672"/>
        <c:crosses val="autoZero"/>
        <c:crossBetween val="between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Sheet2!$A$4</c:f>
              <c:strCache>
                <c:ptCount val="1"/>
                <c:pt idx="0">
                  <c:v>Average</c:v>
                </c:pt>
              </c:strCache>
            </c:strRef>
          </c:tx>
          <c:cat>
            <c:strRef>
              <c:f>Sheet2!$B$3:$C$3</c:f>
              <c:strCache>
                <c:ptCount val="2"/>
                <c:pt idx="0">
                  <c:v>May and June</c:v>
                </c:pt>
                <c:pt idx="1">
                  <c:v>July through November</c:v>
                </c:pt>
              </c:strCache>
            </c:strRef>
          </c:cat>
          <c:val>
            <c:numRef>
              <c:f>Sheet2!$B$4:$C$4</c:f>
              <c:numCache>
                <c:formatCode>General</c:formatCode>
                <c:ptCount val="2"/>
                <c:pt idx="0">
                  <c:v>2.6</c:v>
                </c:pt>
                <c:pt idx="1">
                  <c:v>12.7</c:v>
                </c:pt>
              </c:numCache>
            </c:numRef>
          </c:val>
        </c:ser>
        <c:ser>
          <c:idx val="1"/>
          <c:order val="1"/>
          <c:tx>
            <c:strRef>
              <c:f>Sheet2!$A$5</c:f>
              <c:strCache>
                <c:ptCount val="1"/>
                <c:pt idx="0">
                  <c:v>2010</c:v>
                </c:pt>
              </c:strCache>
            </c:strRef>
          </c:tx>
          <c:cat>
            <c:strRef>
              <c:f>Sheet2!$B$3:$C$3</c:f>
              <c:strCache>
                <c:ptCount val="2"/>
                <c:pt idx="0">
                  <c:v>May and June</c:v>
                </c:pt>
                <c:pt idx="1">
                  <c:v>July through November</c:v>
                </c:pt>
              </c:strCache>
            </c:strRef>
          </c:cat>
          <c:val>
            <c:numRef>
              <c:f>Sheet2!$B$5:$C$5</c:f>
              <c:numCache>
                <c:formatCode>General</c:formatCode>
                <c:ptCount val="2"/>
                <c:pt idx="0">
                  <c:v>4</c:v>
                </c:pt>
                <c:pt idx="1">
                  <c:v>3</c:v>
                </c:pt>
              </c:numCache>
            </c:numRef>
          </c:val>
        </c:ser>
        <c:axId val="66205568"/>
        <c:axId val="66207104"/>
      </c:barChart>
      <c:catAx>
        <c:axId val="66205568"/>
        <c:scaling>
          <c:orientation val="minMax"/>
        </c:scaling>
        <c:axPos val="b"/>
        <c:tickLblPos val="nextTo"/>
        <c:crossAx val="66207104"/>
        <c:crosses val="autoZero"/>
        <c:auto val="1"/>
        <c:lblAlgn val="ctr"/>
        <c:lblOffset val="100"/>
      </c:catAx>
      <c:valAx>
        <c:axId val="66207104"/>
        <c:scaling>
          <c:orientation val="minMax"/>
        </c:scaling>
        <c:axPos val="l"/>
        <c:majorGridlines/>
        <c:numFmt formatCode="General" sourceLinked="1"/>
        <c:tickLblPos val="nextTo"/>
        <c:crossAx val="66205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218197725284368"/>
          <c:y val="5.9801326917468728E-2"/>
          <c:w val="0.13948468941382342"/>
          <c:h val="0.16743438320209997"/>
        </c:manualLayout>
      </c:layout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5.7887048908704795E-2"/>
          <c:y val="4.1757715138596913E-2"/>
          <c:w val="0.89770608329646162"/>
          <c:h val="0.89096875954638688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ACE</c:v>
                </c:pt>
              </c:strCache>
            </c:strRef>
          </c:tx>
          <c:marker>
            <c:symbol val="none"/>
          </c:marker>
          <c:cat>
            <c:strRef>
              <c:f>Sheet1!$C$1:$C$41</c:f>
              <c:strCache>
                <c:ptCount val="41"/>
                <c:pt idx="0">
                  <c:v>Year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</c:strCache>
            </c:strRef>
          </c:cat>
          <c:val>
            <c:numRef>
              <c:f>Sheet1!$B$2:$B$41</c:f>
              <c:numCache>
                <c:formatCode>General</c:formatCode>
                <c:ptCount val="40"/>
                <c:pt idx="0">
                  <c:v>135</c:v>
                </c:pt>
                <c:pt idx="1">
                  <c:v>130</c:v>
                </c:pt>
                <c:pt idx="2">
                  <c:v>105</c:v>
                </c:pt>
                <c:pt idx="3">
                  <c:v>90</c:v>
                </c:pt>
                <c:pt idx="4">
                  <c:v>112</c:v>
                </c:pt>
                <c:pt idx="5">
                  <c:v>100</c:v>
                </c:pt>
                <c:pt idx="6">
                  <c:v>22</c:v>
                </c:pt>
                <c:pt idx="7">
                  <c:v>160</c:v>
                </c:pt>
                <c:pt idx="8">
                  <c:v>57</c:v>
                </c:pt>
                <c:pt idx="9">
                  <c:v>77</c:v>
                </c:pt>
                <c:pt idx="10">
                  <c:v>72</c:v>
                </c:pt>
                <c:pt idx="11">
                  <c:v>137</c:v>
                </c:pt>
                <c:pt idx="12">
                  <c:v>185</c:v>
                </c:pt>
                <c:pt idx="13">
                  <c:v>165</c:v>
                </c:pt>
                <c:pt idx="14">
                  <c:v>158</c:v>
                </c:pt>
                <c:pt idx="15">
                  <c:v>107</c:v>
                </c:pt>
                <c:pt idx="16">
                  <c:v>108</c:v>
                </c:pt>
                <c:pt idx="17">
                  <c:v>114</c:v>
                </c:pt>
                <c:pt idx="18">
                  <c:v>110</c:v>
                </c:pt>
                <c:pt idx="19">
                  <c:v>225</c:v>
                </c:pt>
                <c:pt idx="20">
                  <c:v>165</c:v>
                </c:pt>
                <c:pt idx="21">
                  <c:v>255</c:v>
                </c:pt>
                <c:pt idx="22">
                  <c:v>165</c:v>
                </c:pt>
                <c:pt idx="23">
                  <c:v>185</c:v>
                </c:pt>
                <c:pt idx="24">
                  <c:v>100</c:v>
                </c:pt>
                <c:pt idx="25">
                  <c:v>53</c:v>
                </c:pt>
                <c:pt idx="26">
                  <c:v>150</c:v>
                </c:pt>
                <c:pt idx="27">
                  <c:v>125</c:v>
                </c:pt>
                <c:pt idx="28">
                  <c:v>90</c:v>
                </c:pt>
                <c:pt idx="29">
                  <c:v>95</c:v>
                </c:pt>
                <c:pt idx="30">
                  <c:v>90</c:v>
                </c:pt>
                <c:pt idx="31">
                  <c:v>97</c:v>
                </c:pt>
                <c:pt idx="32">
                  <c:v>56</c:v>
                </c:pt>
                <c:pt idx="33">
                  <c:v>71</c:v>
                </c:pt>
                <c:pt idx="34">
                  <c:v>96</c:v>
                </c:pt>
                <c:pt idx="35">
                  <c:v>110</c:v>
                </c:pt>
                <c:pt idx="36">
                  <c:v>35</c:v>
                </c:pt>
                <c:pt idx="37">
                  <c:v>83</c:v>
                </c:pt>
                <c:pt idx="38">
                  <c:v>95</c:v>
                </c:pt>
                <c:pt idx="39">
                  <c:v>49.9</c:v>
                </c:pt>
              </c:numCache>
            </c:numRef>
          </c:val>
        </c:ser>
        <c:marker val="1"/>
        <c:axId val="79710080"/>
        <c:axId val="79711616"/>
      </c:lineChart>
      <c:catAx>
        <c:axId val="79710080"/>
        <c:scaling>
          <c:orientation val="minMax"/>
        </c:scaling>
        <c:axPos val="b"/>
        <c:tickLblPos val="nextTo"/>
        <c:crossAx val="79711616"/>
        <c:crosses val="autoZero"/>
        <c:auto val="1"/>
        <c:lblAlgn val="ctr"/>
        <c:lblOffset val="100"/>
      </c:catAx>
      <c:valAx>
        <c:axId val="79711616"/>
        <c:scaling>
          <c:orientation val="minMax"/>
        </c:scaling>
        <c:axPos val="l"/>
        <c:majorGridlines/>
        <c:numFmt formatCode="General" sourceLinked="1"/>
        <c:tickLblPos val="nextTo"/>
        <c:crossAx val="797100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9C7E2-A772-45A8-A4A0-F868583A7123}" type="datetimeFigureOut">
              <a:rPr lang="en-US" smtClean="0"/>
              <a:pPr/>
              <a:t>2/28/2011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B2202-EAD0-4267-9199-54D258BC8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70201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8A7F8-FACA-48A8-8723-2AFF0BEBFA10}" type="datetimeFigureOut">
              <a:rPr lang="en-US"/>
              <a:pPr>
                <a:defRPr/>
              </a:pPr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27FA6-AC08-4452-BF3E-54A671106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B3D6A-A781-4C6D-97D9-C99A5E3CAC8A}" type="datetimeFigureOut">
              <a:rPr lang="en-US"/>
              <a:pPr>
                <a:defRPr/>
              </a:pPr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46E32-A82C-4245-B0FF-E6EC53861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263F7-1935-4D06-A75E-7F51514F2E19}" type="datetimeFigureOut">
              <a:rPr lang="en-US"/>
              <a:pPr>
                <a:defRPr/>
              </a:pPr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F883A-5139-409A-A1C8-0297AE1CD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37B0FA-9188-46DC-B997-0512910D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16DB9F-1C2D-44EE-B094-62B3A711D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289396-9E58-4CE4-832D-7E4EFF0E2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263E757-10C0-4812-9794-56DD74C1C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05FFF3-FE2D-4EC4-B97F-66AC3690E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203C69A-A22B-4EB3-BA9E-A5F84BE87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3A26F3E-384D-45BC-B1D8-27B95DABA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54DE07-8E88-43CB-97CA-D35FA082F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0767A-8965-404A-945B-4850650A28C4}" type="datetimeFigureOut">
              <a:rPr lang="en-US"/>
              <a:pPr>
                <a:defRPr/>
              </a:pPr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65FAE-7CE3-4623-B39D-7587FCAFF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BFDCD4-BDFF-4D29-ABB6-C519FD649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6AD789-55F4-409D-AC4D-48FAD8E63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784FD9-DDD2-4FF0-8A63-219BF6E3F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2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6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F084DAC-4C2F-4034-8D0A-DC25742F2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1E8C76B-DD76-4869-BC68-5BC74B275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6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7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8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A3B5F7-9068-4E79-AFA1-CF3738905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6C2BF1F-D458-4748-999E-14D7B0641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F8692E3-2693-404C-8910-DE23C4888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8D0DB27-D889-4293-ABA6-CC23F3CFA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B327266-0E5D-442A-817E-0713CFFEE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35997-B029-409F-8515-61530A7D79F3}" type="datetimeFigureOut">
              <a:rPr lang="en-US"/>
              <a:pPr>
                <a:defRPr/>
              </a:pPr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DDBBA-A097-42C6-B2FC-FB59082F62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Rounded Rectangle 8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74EB00B-876F-4F9F-A64F-82851806C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11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2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52C2361-1F49-4618-85C9-1774A3283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0C5C93E-6080-4B2E-813A-26AB4057C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41C15FF-174A-4023-8BA4-09EE1971A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AE1D-47B2-4F6D-B2C4-7DEE43C4CDE2}" type="datetimeFigureOut">
              <a:rPr lang="en-US"/>
              <a:pPr>
                <a:defRPr/>
              </a:pPr>
              <a:t>2/28/2011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6DA05-E7B3-40C5-9B96-1FB153B6C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0B054-3449-4386-A55C-6C76AD80F6AB}" type="datetimeFigureOut">
              <a:rPr lang="en-US"/>
              <a:pPr>
                <a:defRPr/>
              </a:pPr>
              <a:t>2/28/2011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BB364-E199-4F86-B1E7-BB9471501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C799B-FA8E-43D9-98EB-BC47D5C4C693}" type="datetimeFigureOut">
              <a:rPr lang="en-US"/>
              <a:pPr>
                <a:defRPr/>
              </a:pPr>
              <a:t>2/28/2011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C2D34-9AE0-45A3-A50B-01EC351AE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8A683-1B00-4354-AFD1-FCF1193AB4D6}" type="datetimeFigureOut">
              <a:rPr lang="en-US"/>
              <a:pPr>
                <a:defRPr/>
              </a:pPr>
              <a:t>2/28/2011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036AA-2EE5-46F6-9104-064E20256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7C6EE-EDDA-4E14-9F4F-9259BF560843}" type="datetimeFigureOut">
              <a:rPr lang="en-US"/>
              <a:pPr>
                <a:defRPr/>
              </a:pPr>
              <a:t>2/28/2011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3DF50-AA48-4B96-A44B-F904A26F7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A5ABE-6ABE-4E5F-B412-3033DFCB58B2}" type="datetimeFigureOut">
              <a:rPr lang="en-US"/>
              <a:pPr>
                <a:defRPr/>
              </a:pPr>
              <a:t>2/28/2011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767D5-4F42-4081-B6DD-03D5B85BD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99"/>
            </a:gs>
            <a:gs pos="100000">
              <a:srgbClr val="0000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239000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28284848-85F1-4BAA-887F-4B76182C7A22}" type="datetimeFigureOut">
              <a:rPr lang="en-US"/>
              <a:pPr>
                <a:defRPr/>
              </a:pPr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ED1F6C9E-E968-4F37-B115-42A860972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9" descr="WSFO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625" y="47625"/>
            <a:ext cx="8667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0" descr="NOA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05800" y="76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2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A2508112-95BF-4401-873D-B7225819C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04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A1F25FC-D0D7-4EAA-813C-BA47A4D760F2}" type="datetimeFigureOut">
              <a:rPr lang="en-US"/>
              <a:pPr>
                <a:defRPr/>
              </a:pPr>
              <a:t>2/28/2011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417889D4-C430-4C02-9B27-F36ADFE02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All%20Users\Documents\Conf-Presentations\Session02%20-%20Season%20in%20Review\s02-02cangialosi-irseason.av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0"/>
            <a:ext cx="83058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2010 East Pacific Hurricane Season</a:t>
            </a:r>
            <a:endParaRPr lang="en-US" sz="4000" dirty="0"/>
          </a:p>
        </p:txBody>
      </p:sp>
      <p:sp>
        <p:nvSpPr>
          <p:cNvPr id="37890" name="Subtitle 2"/>
          <p:cNvSpPr>
            <a:spLocks noGrp="1"/>
          </p:cNvSpPr>
          <p:nvPr>
            <p:ph type="subTitle" idx="1"/>
          </p:nvPr>
        </p:nvSpPr>
        <p:spPr>
          <a:xfrm>
            <a:off x="838200" y="4038600"/>
            <a:ext cx="7620000" cy="2667000"/>
          </a:xfrm>
        </p:spPr>
        <p:txBody>
          <a:bodyPr/>
          <a:lstStyle/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>
                <a:solidFill>
                  <a:srgbClr val="FFFF00"/>
                </a:solidFill>
              </a:rPr>
              <a:t>John Cangialosi and Stacy Stewart</a:t>
            </a:r>
          </a:p>
          <a:p>
            <a:pPr eaLnBrk="1" hangingPunct="1"/>
            <a:r>
              <a:rPr lang="en-US" sz="2800" dirty="0" smtClean="0">
                <a:solidFill>
                  <a:srgbClr val="FFFF00"/>
                </a:solidFill>
              </a:rPr>
              <a:t>National Hurricane Center</a:t>
            </a:r>
          </a:p>
          <a:p>
            <a:pPr eaLnBrk="1" hangingPunct="1"/>
            <a:r>
              <a:rPr lang="en-US" sz="2000" dirty="0" smtClean="0"/>
              <a:t>2011 Interdepartmental Hurricane Conference</a:t>
            </a:r>
          </a:p>
          <a:p>
            <a:pPr eaLnBrk="1" hangingPunct="1"/>
            <a:r>
              <a:rPr lang="en-US" sz="2000" dirty="0" smtClean="0"/>
              <a:t>Miami, Florida</a:t>
            </a:r>
          </a:p>
          <a:p>
            <a:pPr eaLnBrk="1" hangingPunct="1"/>
            <a:r>
              <a:rPr lang="en-US" sz="2000" dirty="0" smtClean="0"/>
              <a:t>28 </a:t>
            </a:r>
            <a:r>
              <a:rPr lang="en-US" sz="2000" smtClean="0"/>
              <a:t>February 2011</a:t>
            </a:r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37891" name="Picture 3" descr="C:\Documents and Settings\jcangialosi\My Documents\celia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1" y="1035128"/>
            <a:ext cx="3124200" cy="352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C:\Documents and Settings\jcangialosi\My Documents\darby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026866"/>
            <a:ext cx="2826762" cy="353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Tropical Storm Agatha</a:t>
            </a:r>
            <a:endParaRPr lang="en-US" dirty="0"/>
          </a:p>
        </p:txBody>
      </p:sp>
      <p:pic>
        <p:nvPicPr>
          <p:cNvPr id="45058" name="Picture 2" descr="W:\Cangialosi\Agatha_NO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20100529.1715.goes13.x.ir1km.01EONE.35kts-1004mb-130N-934W.100pc.jpg image"/>
          <p:cNvPicPr>
            <a:picLocks noChangeAspect="1" noChangeArrowheads="1"/>
          </p:cNvPicPr>
          <p:nvPr/>
        </p:nvPicPr>
        <p:blipFill>
          <a:blip r:embed="rId3" cstate="print">
            <a:lum contrast="2000"/>
          </a:blip>
          <a:srcRect/>
          <a:stretch>
            <a:fillRect/>
          </a:stretch>
        </p:blipFill>
        <p:spPr bwMode="auto">
          <a:xfrm>
            <a:off x="457200" y="381000"/>
            <a:ext cx="3902075" cy="39020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Tropical Storm Agatha Impacts</a:t>
            </a:r>
            <a:endParaRPr lang="en-US" dirty="0"/>
          </a:p>
        </p:txBody>
      </p:sp>
      <p:sp>
        <p:nvSpPr>
          <p:cNvPr id="46082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Flooding rains and mud slides caused 190 deaths: 160 in Guatemala, 18 Honduras, and 12 in El Salvador</a:t>
            </a:r>
          </a:p>
          <a:p>
            <a:pPr eaLnBrk="1" hangingPunct="1"/>
            <a:r>
              <a:rPr lang="en-US" dirty="0" smtClean="0"/>
              <a:t>Caused a 20-m sink hole in Guatemala City, destroying several building in the process</a:t>
            </a:r>
          </a:p>
          <a:p>
            <a:pPr eaLnBrk="1" hangingPunct="1"/>
            <a:r>
              <a:rPr lang="en-US" dirty="0" smtClean="0"/>
              <a:t>1.1 billion USD of damage overall</a:t>
            </a:r>
          </a:p>
          <a:p>
            <a:pPr marL="0" indent="0" eaLnBrk="1" hangingPunct="1">
              <a:buNone/>
            </a:pPr>
            <a:r>
              <a:rPr lang="en-US" dirty="0"/>
              <a:t> </a:t>
            </a:r>
            <a:r>
              <a:rPr lang="en-US" dirty="0" smtClean="0"/>
              <a:t>  - 982 million USD in Guatemala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990600" y="76200"/>
            <a:ext cx="7239000" cy="792163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Tropical Storm Agatha</a:t>
            </a:r>
          </a:p>
        </p:txBody>
      </p:sp>
      <p:pic>
        <p:nvPicPr>
          <p:cNvPr id="47106" name="Picture 2" descr="http://www.mixxbuzzers.com/wp-content/uploads/2010/06/guatemala-sinkho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990600"/>
            <a:ext cx="895350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Agatha: Genesis Prediction</a:t>
            </a:r>
            <a:endParaRPr lang="en-US" dirty="0"/>
          </a:p>
        </p:txBody>
      </p:sp>
      <p:pic>
        <p:nvPicPr>
          <p:cNvPr id="3074" name="Picture 2" descr="C:\Documents and Settings\jcangialosi\My Documents\EPAC_2010\two_epa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5381625" cy="4381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19016" y="2590800"/>
            <a:ext cx="46971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                      * The genesis of Agatha was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                         well anticipated.</a:t>
            </a: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                      * This is a case where the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                         issuance of  watches/warnings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                         before initiating advisories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                         could have been beneficial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2743200"/>
            <a:ext cx="24416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36 h prior to formation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Tropical Storm Georgette</a:t>
            </a:r>
            <a:endParaRPr lang="en-US" dirty="0"/>
          </a:p>
        </p:txBody>
      </p:sp>
      <p:pic>
        <p:nvPicPr>
          <p:cNvPr id="48130" name="Picture 1" descr="W:\Cangialosi\Georgette_NO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20100921.1840.goes13.x.vis1km.12EGEORGETTE.35kts-999mb-230N-1098W.78pc.jpg thumb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3492500" cy="349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5762" y="228600"/>
            <a:ext cx="3373438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Tropical Storm Georgette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Flooding was reported in </a:t>
            </a:r>
            <a:r>
              <a:rPr lang="en-US" dirty="0" err="1" smtClean="0"/>
              <a:t>Emphalme</a:t>
            </a:r>
            <a:r>
              <a:rPr lang="en-US" dirty="0" smtClean="0"/>
              <a:t>, </a:t>
            </a:r>
            <a:r>
              <a:rPr lang="en-US" dirty="0" err="1" smtClean="0"/>
              <a:t>Etchojoa</a:t>
            </a:r>
            <a:r>
              <a:rPr lang="en-US" dirty="0" smtClean="0"/>
              <a:t>, </a:t>
            </a:r>
            <a:r>
              <a:rPr lang="en-US" dirty="0" err="1" smtClean="0"/>
              <a:t>Navojoa</a:t>
            </a:r>
            <a:r>
              <a:rPr lang="en-US" dirty="0" smtClean="0"/>
              <a:t>, and </a:t>
            </a:r>
            <a:r>
              <a:rPr lang="en-US" dirty="0" err="1" smtClean="0"/>
              <a:t>Guaymas</a:t>
            </a:r>
            <a:r>
              <a:rPr lang="en-US" dirty="0" smtClean="0"/>
              <a:t> in the state of Sonora in Mexico.</a:t>
            </a:r>
          </a:p>
          <a:p>
            <a:r>
              <a:rPr lang="en-US" dirty="0" smtClean="0"/>
              <a:t>500,000 people were evacuated in the state.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jcangialosi\My Documents\EPAC_2010\figures\Eleven_e with Herm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jcangialosi\My Documents\EPAC_2010\11-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276600"/>
            <a:ext cx="1950720" cy="1950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Documents and Settings\jcangialosi\My Documents\EPAC_2010\Herm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85800"/>
            <a:ext cx="1950720" cy="1950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9154" name="Picture 3" descr="Celcia_NOA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2057400" cy="2862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Celia Track Errors</a:t>
            </a:r>
            <a:endParaRPr lang="en-US" dirty="0"/>
          </a:p>
        </p:txBody>
      </p:sp>
      <p:pic>
        <p:nvPicPr>
          <p:cNvPr id="1026" name="Picture 2" descr="http://ridges.nhc.noaa.gov/atcf/celia_trac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8305800" cy="537019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05000" y="1905000"/>
            <a:ext cx="407900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Official forecasts did not anticipate the</a:t>
            </a:r>
          </a:p>
          <a:p>
            <a:r>
              <a:rPr lang="en-US" dirty="0" smtClean="0"/>
              <a:t>slow down and cyclonic loop of Celia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ffectLst/>
              </a:rPr>
              <a:t>Darby Track Errors</a:t>
            </a:r>
          </a:p>
        </p:txBody>
      </p:sp>
      <p:pic>
        <p:nvPicPr>
          <p:cNvPr id="50178" name="Picture 5" descr="darby_track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400"/>
            <a:ext cx="8875713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6"/>
          <p:cNvSpPr txBox="1">
            <a:spLocks noChangeArrowheads="1"/>
          </p:cNvSpPr>
          <p:nvPr/>
        </p:nvSpPr>
        <p:spPr bwMode="auto">
          <a:xfrm>
            <a:off x="1447800" y="1676400"/>
            <a:ext cx="3257550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Track forecasts had left bias</a:t>
            </a:r>
          </a:p>
          <a:p>
            <a:r>
              <a:rPr lang="en-US"/>
              <a:t>and did not anticipate Darby’s </a:t>
            </a:r>
          </a:p>
          <a:p>
            <a:r>
              <a:rPr lang="en-US"/>
              <a:t>sharp turn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Summary Table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849959542"/>
              </p:ext>
            </p:extLst>
          </p:nvPr>
        </p:nvGraphicFramePr>
        <p:xfrm>
          <a:off x="533400" y="1524000"/>
          <a:ext cx="8229600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524000"/>
                <a:gridCol w="1828800"/>
                <a:gridCol w="1676400"/>
                <a:gridCol w="1524000"/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Name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Dates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Min Pressure (mb)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Max Winds (kt)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Direct</a:t>
                      </a:r>
                      <a:r>
                        <a:rPr lang="en-US" sz="2000" baseline="0" dirty="0" smtClean="0"/>
                        <a:t> Deaths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TS Agatha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29-30 May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1001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40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190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B050"/>
                          </a:solidFill>
                        </a:rPr>
                        <a:t>TS Blas</a:t>
                      </a:r>
                      <a:endParaRPr lang="en-US" sz="2000" b="1" i="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17-21</a:t>
                      </a:r>
                      <a:r>
                        <a:rPr lang="en-US" sz="2000" b="1" i="0" baseline="0" dirty="0" smtClean="0"/>
                        <a:t> Jun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994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55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FF"/>
                          </a:solidFill>
                        </a:rPr>
                        <a:t>MH Celia</a:t>
                      </a:r>
                      <a:endParaRPr lang="en-US" sz="2000" b="1" dirty="0">
                        <a:solidFill>
                          <a:srgbClr val="FF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18-28</a:t>
                      </a:r>
                      <a:r>
                        <a:rPr lang="en-US" sz="2000" b="1" baseline="0" dirty="0" smtClean="0"/>
                        <a:t> Jun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921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140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FF00FF"/>
                          </a:solidFill>
                        </a:rPr>
                        <a:t>MH</a:t>
                      </a:r>
                      <a:r>
                        <a:rPr lang="en-US" sz="2000" b="1" i="0" baseline="0" dirty="0" smtClean="0">
                          <a:solidFill>
                            <a:srgbClr val="FF00FF"/>
                          </a:solidFill>
                        </a:rPr>
                        <a:t> Darby</a:t>
                      </a:r>
                      <a:endParaRPr lang="en-US" sz="2000" b="1" i="0" dirty="0">
                        <a:solidFill>
                          <a:srgbClr val="FF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23-28</a:t>
                      </a:r>
                      <a:r>
                        <a:rPr lang="en-US" sz="2000" b="1" i="0" baseline="0" dirty="0" smtClean="0"/>
                        <a:t> Jun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959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105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B050"/>
                          </a:solidFill>
                        </a:rPr>
                        <a:t>TS</a:t>
                      </a:r>
                      <a:r>
                        <a:rPr lang="en-US" sz="2000" b="1" i="0" baseline="0" dirty="0" smtClean="0">
                          <a:solidFill>
                            <a:srgbClr val="00B050"/>
                          </a:solidFill>
                        </a:rPr>
                        <a:t> Estelle</a:t>
                      </a:r>
                      <a:endParaRPr lang="en-US" sz="2000" b="1" i="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6-10</a:t>
                      </a:r>
                      <a:r>
                        <a:rPr lang="en-US" sz="2000" b="1" i="0" baseline="0" dirty="0" smtClean="0"/>
                        <a:t> Aug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994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55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Frank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21-28</a:t>
                      </a:r>
                      <a:r>
                        <a:rPr lang="en-US" sz="2000" b="1" baseline="0" dirty="0" smtClean="0"/>
                        <a:t> Aug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978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80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B050"/>
                          </a:solidFill>
                        </a:rPr>
                        <a:t>TS</a:t>
                      </a:r>
                      <a:r>
                        <a:rPr lang="en-US" sz="2000" b="1" i="0" baseline="0" dirty="0" smtClean="0">
                          <a:solidFill>
                            <a:srgbClr val="00B050"/>
                          </a:solidFill>
                        </a:rPr>
                        <a:t> Georgette</a:t>
                      </a:r>
                      <a:endParaRPr lang="en-US" sz="2000" b="1" i="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smtClean="0"/>
                        <a:t>20-23</a:t>
                      </a:r>
                      <a:r>
                        <a:rPr lang="en-US" sz="2000" b="1" i="0" baseline="0" smtClean="0"/>
                        <a:t> </a:t>
                      </a:r>
                      <a:r>
                        <a:rPr lang="en-US" sz="2000" b="1" i="0" baseline="0" dirty="0" smtClean="0"/>
                        <a:t>Sep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999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35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4600" y="5867400"/>
            <a:ext cx="510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* Five short-lived unnamed tropical depressions</a:t>
            </a:r>
            <a:endParaRPr 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jcangialosi\My Documents\EPAC_2010\alex_darby_26_1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0"/>
            <a:ext cx="4382262" cy="3391281"/>
          </a:xfrm>
          <a:prstGeom prst="rect">
            <a:avLst/>
          </a:prstGeom>
          <a:noFill/>
        </p:spPr>
      </p:pic>
      <p:pic>
        <p:nvPicPr>
          <p:cNvPr id="2052" name="Picture 4" descr="C:\Documents and Settings\jcangialosi\My Documents\EPAC_2010\alex_darby_27_18_00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375404" cy="3394710"/>
          </a:xfrm>
          <a:prstGeom prst="rect">
            <a:avLst/>
          </a:prstGeom>
          <a:noFill/>
        </p:spPr>
      </p:pic>
      <p:pic>
        <p:nvPicPr>
          <p:cNvPr id="2053" name="Picture 5" descr="C:\Documents and Settings\jcangialosi\My Documents\EPAC_2010\alex_darby_28_18_00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73577"/>
            <a:ext cx="4419600" cy="3384423"/>
          </a:xfrm>
          <a:prstGeom prst="rect">
            <a:avLst/>
          </a:prstGeom>
          <a:noFill/>
        </p:spPr>
      </p:pic>
      <p:pic>
        <p:nvPicPr>
          <p:cNvPr id="2054" name="Picture 6" descr="C:\Documents and Settings\jcangialosi\My Documents\EPAC_2010\alex_darby_29_18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470148"/>
            <a:ext cx="4368546" cy="33878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6000" y="76200"/>
            <a:ext cx="215956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1800 UTC 26 June</a:t>
            </a:r>
            <a:endParaRPr lang="en-US" sz="1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0" y="76200"/>
            <a:ext cx="215956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1800 UTC 27 June</a:t>
            </a:r>
            <a:endParaRPr lang="en-US" sz="1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36234" y="3505200"/>
            <a:ext cx="215956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1800 UTC 28 June</a:t>
            </a:r>
            <a:endParaRPr lang="en-US" sz="1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0" y="3505200"/>
            <a:ext cx="215956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1800 UTC 29 June</a:t>
            </a:r>
            <a:endParaRPr lang="en-US" sz="1600" b="1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ffectLst/>
              </a:rPr>
              <a:t>Darby Intensity Errors</a:t>
            </a:r>
          </a:p>
        </p:txBody>
      </p:sp>
      <p:pic>
        <p:nvPicPr>
          <p:cNvPr id="1026" name="Picture 2" descr="C:\Documents and Settings\jcangialosi\My Documents\EPAC_2010\darby_int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90625"/>
            <a:ext cx="6881813" cy="5667375"/>
          </a:xfrm>
          <a:prstGeom prst="rect">
            <a:avLst/>
          </a:prstGeom>
          <a:noFill/>
        </p:spPr>
      </p:pic>
      <p:sp>
        <p:nvSpPr>
          <p:cNvPr id="51203" name="Text Box 6"/>
          <p:cNvSpPr txBox="1">
            <a:spLocks noChangeArrowheads="1"/>
          </p:cNvSpPr>
          <p:nvPr/>
        </p:nvSpPr>
        <p:spPr bwMode="auto">
          <a:xfrm>
            <a:off x="1905000" y="1981200"/>
            <a:ext cx="3803650" cy="825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The official </a:t>
            </a:r>
            <a:r>
              <a:rPr lang="en-US" sz="1600" dirty="0" smtClean="0"/>
              <a:t>forecasts </a:t>
            </a:r>
            <a:r>
              <a:rPr lang="en-US" sz="1600" dirty="0"/>
              <a:t>and intensity </a:t>
            </a:r>
          </a:p>
          <a:p>
            <a:r>
              <a:rPr lang="en-US" sz="1600" dirty="0"/>
              <a:t>guidance missed the rapid 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ntensification and </a:t>
            </a:r>
            <a:r>
              <a:rPr lang="en-US" sz="1600" dirty="0"/>
              <a:t>weakening of Darby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Ethan Gibney of IMSG/NCDC provided the seasonal track map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Hurricane Specialists Unit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33350"/>
            <a:ext cx="7239000" cy="8572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2010 East Pacific Track Map</a:t>
            </a:r>
            <a:endParaRPr lang="en-US" sz="4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Seasonal IR Loop</a:t>
            </a:r>
            <a:endParaRPr lang="en-US" dirty="0"/>
          </a:p>
        </p:txBody>
      </p:sp>
      <p:pic>
        <p:nvPicPr>
          <p:cNvPr id="3" name="s02-02cangialosi-irseaso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3360" y="1066800"/>
            <a:ext cx="877824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Genesis Locations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jcangialosi\My Documents\EPAC_2010\epac_genesi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667000"/>
            <a:ext cx="4787265" cy="27336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953000" y="54864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57 % of TS genesis occurred near the </a:t>
            </a:r>
          </a:p>
          <a:p>
            <a:r>
              <a:rPr lang="en-US" sz="1600" dirty="0" smtClean="0"/>
              <a:t>Gulf of Tehuantepec</a:t>
            </a:r>
            <a:endParaRPr lang="en-US" sz="1600" dirty="0"/>
          </a:p>
        </p:txBody>
      </p:sp>
      <p:pic>
        <p:nvPicPr>
          <p:cNvPr id="5" name="Content Placeholder 6" descr="2009_epac_tsgenesi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152400" y="2667000"/>
            <a:ext cx="4787265" cy="27336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54864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76 % of TS genesis occurred west of 110 W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213360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2009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213360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2010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Comparison with Climatology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0" y="1828800"/>
          <a:ext cx="43434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1524000" y="1600200"/>
            <a:ext cx="1657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</a:rPr>
              <a:t>Tropical Storms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4495800" y="1752600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5791200" y="1600200"/>
            <a:ext cx="1530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</a:rPr>
              <a:t>     Hurricanes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19200" y="5257800"/>
          <a:ext cx="6461760" cy="959358"/>
        </p:xfrm>
        <a:graphic>
          <a:graphicData uri="http://schemas.openxmlformats.org/drawingml/2006/table">
            <a:tbl>
              <a:tblPr/>
              <a:tblGrid>
                <a:gridCol w="1615440"/>
                <a:gridCol w="1615440"/>
                <a:gridCol w="1615440"/>
                <a:gridCol w="1615440"/>
              </a:tblGrid>
              <a:tr h="319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  <a:cs typeface="Times New Roman"/>
                        </a:rPr>
                        <a:t>Tropical Storms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  <a:cs typeface="Times New Roman"/>
                        </a:rPr>
                        <a:t>Hurricanes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  <a:cs typeface="Times New Roman"/>
                        </a:rPr>
                        <a:t>Major Hurricanes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Average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8.5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3.8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2010</a:t>
                      </a:r>
                      <a:endParaRPr lang="en-US" sz="1800" b="1" dirty="0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57400" y="5181600"/>
            <a:ext cx="519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Lowest number of named storms and hurricanes </a:t>
            </a:r>
          </a:p>
          <a:p>
            <a:r>
              <a:rPr lang="en-US" dirty="0" smtClean="0"/>
              <a:t>on record during the satellite era</a:t>
            </a:r>
            <a:endParaRPr lang="en-US" dirty="0"/>
          </a:p>
        </p:txBody>
      </p:sp>
      <p:graphicFrame>
        <p:nvGraphicFramePr>
          <p:cNvPr id="9" name="Chart 8"/>
          <p:cNvGraphicFramePr/>
          <p:nvPr/>
        </p:nvGraphicFramePr>
        <p:xfrm>
          <a:off x="2743200" y="1828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41988" grpId="0"/>
      <p:bldGraphic spid="6" grpId="0">
        <p:bldAsOne/>
      </p:bldGraphic>
      <p:bldP spid="41990" grpId="0"/>
      <p:bldP spid="8" grpId="0"/>
      <p:bldGraphic spid="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951268418"/>
              </p:ext>
            </p:extLst>
          </p:nvPr>
        </p:nvGraphicFramePr>
        <p:xfrm>
          <a:off x="1371600" y="1404144"/>
          <a:ext cx="6422231" cy="4920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1143000" y="228600"/>
            <a:ext cx="70262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latin typeface="Calibri" pitchFamily="34" charset="0"/>
              </a:rPr>
              <a:t>Comparison with Climatology</a:t>
            </a:r>
          </a:p>
        </p:txBody>
      </p:sp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3429000" y="12192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Accumulated Cyclone Energy</a:t>
            </a:r>
          </a:p>
        </p:txBody>
      </p:sp>
      <p:sp>
        <p:nvSpPr>
          <p:cNvPr id="7" name="Oval 6"/>
          <p:cNvSpPr/>
          <p:nvPr/>
        </p:nvSpPr>
        <p:spPr>
          <a:xfrm>
            <a:off x="7315200" y="5143500"/>
            <a:ext cx="228600" cy="2286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81800" y="5529590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2007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5206607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2003</a:t>
            </a:r>
            <a:endParaRPr lang="en-US" sz="1100" dirty="0"/>
          </a:p>
        </p:txBody>
      </p:sp>
      <p:sp>
        <p:nvSpPr>
          <p:cNvPr id="10" name="Rectangle 9"/>
          <p:cNvSpPr/>
          <p:nvPr/>
        </p:nvSpPr>
        <p:spPr>
          <a:xfrm>
            <a:off x="5209309" y="5241295"/>
            <a:ext cx="4988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1996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2438400" y="5681990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1977</a:t>
            </a:r>
            <a:endParaRPr lang="en-US" sz="1100" dirty="0"/>
          </a:p>
        </p:txBody>
      </p:sp>
      <p:sp>
        <p:nvSpPr>
          <p:cNvPr id="12" name="Multiply 11"/>
          <p:cNvSpPr/>
          <p:nvPr/>
        </p:nvSpPr>
        <p:spPr>
          <a:xfrm>
            <a:off x="7353300" y="5703035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53200" y="2590800"/>
            <a:ext cx="2145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Celia and Darby account</a:t>
            </a:r>
          </a:p>
          <a:p>
            <a:r>
              <a:rPr lang="en-US" sz="1400" dirty="0" smtClean="0"/>
              <a:t>for ~70 % of the ACE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Verification of NOAA’s 2010 Eastern Pacific Hurricane Outlook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85800" y="1371600"/>
            <a:ext cx="784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latin typeface="Times New Roman" pitchFamily="18" charset="0"/>
              </a:rPr>
              <a:t>       Season and 					     Climatological </a:t>
            </a:r>
          </a:p>
          <a:p>
            <a:r>
              <a:rPr lang="en-US" sz="2000" b="1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en-US" sz="2000" b="1" u="sng">
                <a:solidFill>
                  <a:srgbClr val="FFFF00"/>
                </a:solidFill>
                <a:latin typeface="Times New Roman" pitchFamily="18" charset="0"/>
              </a:rPr>
              <a:t>Activity Type               Outlook          Observed                Mean</a:t>
            </a:r>
            <a:endParaRPr lang="en-US" sz="2000" b="1" u="sng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85800" y="2286000"/>
            <a:ext cx="78486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Chance Above Normal  	      5%      		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	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33%</a:t>
            </a: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Chance Near Normal  	    20% 	      </a:t>
            </a:r>
            <a:r>
              <a:rPr lang="en-US" sz="2000" b="1" dirty="0">
                <a:solidFill>
                  <a:srgbClr val="00FF00"/>
                </a:solidFill>
                <a:latin typeface="Times New Roman" pitchFamily="18" charset="0"/>
              </a:rPr>
              <a:t>	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                             33%</a:t>
            </a: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Chance Below Normal  	    75%       </a:t>
            </a:r>
            <a:r>
              <a:rPr lang="en-US" sz="2400" b="1" dirty="0">
                <a:solidFill>
                  <a:srgbClr val="FF00FF"/>
                </a:solidFill>
                <a:latin typeface="Times New Roman" pitchFamily="18" charset="0"/>
              </a:rPr>
              <a:t>Below Normal       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33%</a:t>
            </a: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                                                 </a:t>
            </a:r>
          </a:p>
          <a:p>
            <a:endParaRPr lang="en-US" sz="2000" b="1" dirty="0">
              <a:solidFill>
                <a:srgbClr val="FFFFFF"/>
              </a:solidFill>
              <a:latin typeface="Times New Roman" pitchFamily="18" charset="0"/>
            </a:endParaRP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Tropical Storms                     9-15                   7                  	 15</a:t>
            </a: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Hurricanes                              4-8                    3                 	  9</a:t>
            </a: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Major Hurricanes                  1-3                    2                	  4</a:t>
            </a: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ACE % of Median                45-95               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</a:rPr>
              <a:t>~ 46</a:t>
            </a:r>
            <a:endParaRPr lang="en-US" sz="2000" b="1" dirty="0">
              <a:solidFill>
                <a:srgbClr val="FFFFFF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Wind Shear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44801" y="3276599"/>
            <a:ext cx="4057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Strong shear existed across much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of the East Pacific region during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t</a:t>
            </a:r>
            <a:r>
              <a:rPr lang="en-US" sz="2000" dirty="0" smtClean="0">
                <a:solidFill>
                  <a:schemeClr val="bg1"/>
                </a:solidFill>
              </a:rPr>
              <a:t>he peak of the hurricane season.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494347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4898</TotalTime>
  <Words>429</Words>
  <Application>Microsoft Office PowerPoint</Application>
  <PresentationFormat>On-screen Show (4:3)</PresentationFormat>
  <Paragraphs>137</Paragraphs>
  <Slides>22</Slides>
  <Notes>0</Notes>
  <HiddenSlides>1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1_Default Design</vt:lpstr>
      <vt:lpstr>Equity</vt:lpstr>
      <vt:lpstr>2010 East Pacific Hurricane Season</vt:lpstr>
      <vt:lpstr>Summary Table</vt:lpstr>
      <vt:lpstr>2010 East Pacific Track Map</vt:lpstr>
      <vt:lpstr>Seasonal IR Loop</vt:lpstr>
      <vt:lpstr> Genesis Locations</vt:lpstr>
      <vt:lpstr>Comparison with Climatology</vt:lpstr>
      <vt:lpstr>Slide 7</vt:lpstr>
      <vt:lpstr>Verification of NOAA’s 2010 Eastern Pacific Hurricane Outlook</vt:lpstr>
      <vt:lpstr>Vertical Wind Shear</vt:lpstr>
      <vt:lpstr>Tropical Storm Agatha</vt:lpstr>
      <vt:lpstr>Tropical Storm Agatha Impacts</vt:lpstr>
      <vt:lpstr>Slide 12</vt:lpstr>
      <vt:lpstr>Agatha: Genesis Prediction</vt:lpstr>
      <vt:lpstr>Tropical Storm Georgette</vt:lpstr>
      <vt:lpstr>Tropical Storm Georgette Impacts</vt:lpstr>
      <vt:lpstr>Slide 16</vt:lpstr>
      <vt:lpstr>Slide 17</vt:lpstr>
      <vt:lpstr>Celia Track Errors</vt:lpstr>
      <vt:lpstr>Darby Track Errors</vt:lpstr>
      <vt:lpstr>Slide 20</vt:lpstr>
      <vt:lpstr>Darby Intensity Errors</vt:lpstr>
      <vt:lpstr>Acknowledgements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2009 East Pacific Hurricane Season</dc:title>
  <dc:creator>John Cangialosi</dc:creator>
  <cp:lastModifiedBy>Administrator</cp:lastModifiedBy>
  <cp:revision>390</cp:revision>
  <cp:lastPrinted>2010-11-22T23:37:07Z</cp:lastPrinted>
  <dcterms:created xsi:type="dcterms:W3CDTF">2009-10-24T12:01:31Z</dcterms:created>
  <dcterms:modified xsi:type="dcterms:W3CDTF">2011-02-28T17:13:03Z</dcterms:modified>
</cp:coreProperties>
</file>