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notesMasterIdLst>
    <p:notesMasterId r:id="rId41"/>
  </p:notesMasterIdLst>
  <p:handoutMasterIdLst>
    <p:handoutMasterId r:id="rId42"/>
  </p:handoutMasterIdLst>
  <p:sldIdLst>
    <p:sldId id="256" r:id="rId5"/>
    <p:sldId id="262" r:id="rId6"/>
    <p:sldId id="448" r:id="rId7"/>
    <p:sldId id="257" r:id="rId8"/>
    <p:sldId id="478" r:id="rId9"/>
    <p:sldId id="471" r:id="rId10"/>
    <p:sldId id="472" r:id="rId11"/>
    <p:sldId id="452" r:id="rId12"/>
    <p:sldId id="462" r:id="rId13"/>
    <p:sldId id="463" r:id="rId14"/>
    <p:sldId id="456" r:id="rId15"/>
    <p:sldId id="468" r:id="rId16"/>
    <p:sldId id="474" r:id="rId17"/>
    <p:sldId id="481" r:id="rId18"/>
    <p:sldId id="480" r:id="rId19"/>
    <p:sldId id="479" r:id="rId20"/>
    <p:sldId id="457" r:id="rId21"/>
    <p:sldId id="469" r:id="rId22"/>
    <p:sldId id="485" r:id="rId23"/>
    <p:sldId id="454" r:id="rId24"/>
    <p:sldId id="453" r:id="rId25"/>
    <p:sldId id="483" r:id="rId26"/>
    <p:sldId id="458" r:id="rId27"/>
    <p:sldId id="484" r:id="rId28"/>
    <p:sldId id="464" r:id="rId29"/>
    <p:sldId id="451" r:id="rId30"/>
    <p:sldId id="459" r:id="rId31"/>
    <p:sldId id="482" r:id="rId32"/>
    <p:sldId id="450" r:id="rId33"/>
    <p:sldId id="465" r:id="rId34"/>
    <p:sldId id="486" r:id="rId35"/>
    <p:sldId id="488" r:id="rId36"/>
    <p:sldId id="460" r:id="rId37"/>
    <p:sldId id="475" r:id="rId38"/>
    <p:sldId id="447" r:id="rId39"/>
    <p:sldId id="490" r:id="rId40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33CCFF"/>
    <a:srgbClr val="FF66FF"/>
    <a:srgbClr val="FF3300"/>
    <a:srgbClr val="CC00FF"/>
    <a:srgbClr val="008000"/>
    <a:srgbClr val="00FF00"/>
    <a:srgbClr val="00FF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337" autoAdjust="0"/>
    <p:restoredTop sz="94660"/>
  </p:normalViewPr>
  <p:slideViewPr>
    <p:cSldViewPr showGuides="1">
      <p:cViewPr varScale="1">
        <p:scale>
          <a:sx n="72" d="100"/>
          <a:sy n="72" d="100"/>
        </p:scale>
        <p:origin x="-9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BDFFF-F348-4C4B-8C5B-1B862B06A915}" type="datetimeFigureOut">
              <a:rPr lang="en-US" smtClean="0"/>
              <a:t>2/23/2011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5687B-E3DB-4798-B42C-535DDEDEB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57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712C6609-622C-41BF-AA66-C88E931DC74A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466513F1-F29A-40CF-99F4-03FA2356E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3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513F1-F29A-40CF-99F4-03FA2356E05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49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27D59-1B7A-48D6-9802-A6C10E891990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28 total storms (Twenty-seven named tropical storms and one unnamed subtropical storm), breaking the record of twenty-one set back in 1933</a:t>
            </a:r>
          </a:p>
          <a:p>
            <a:r>
              <a:rPr lang="en-US"/>
              <a:t>Fifteen hurricanes, breaking the record of twelve set back in 1969</a:t>
            </a:r>
          </a:p>
          <a:p>
            <a:r>
              <a:rPr lang="en-US"/>
              <a:t>Seven major hurricanes, one short of the record of eight set back in 1950</a:t>
            </a:r>
          </a:p>
          <a:p>
            <a:r>
              <a:rPr lang="en-US"/>
              <a:t>The deadliest U. S. hurricane season since 1928</a:t>
            </a:r>
          </a:p>
          <a:p>
            <a:r>
              <a:rPr lang="en-US"/>
              <a:t>The costliest U. S. hurricane season of record</a:t>
            </a:r>
          </a:p>
          <a:p>
            <a:r>
              <a:rPr lang="en-US"/>
              <a:t>Four Category 5 hurricanes observed in one season for the first time ever </a:t>
            </a:r>
          </a:p>
          <a:p>
            <a:pPr>
              <a:buFontTx/>
              <a:buChar char="•"/>
            </a:pPr>
            <a:r>
              <a:rPr lang="en-US"/>
              <a:t>Wilma’s minimum central pressure of 882 mb is the lowest ever measured in an Atlantic hurricane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28CE2-F89D-481D-8007-1A3E67494952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2098" name="Rectangle 7"/>
          <p:cNvSpPr txBox="1">
            <a:spLocks noGrp="1" noChangeArrowheads="1"/>
          </p:cNvSpPr>
          <p:nvPr/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0" tIns="45349" rIns="90700" bIns="45349" anchor="b"/>
          <a:lstStyle>
            <a:lvl1pPr defTabSz="906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625338" indent="-37171313" defTabSz="906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C1D62B70-C763-4CE3-9FF9-F90F470A5B98}" type="slidenum">
              <a:rPr lang="en-US" sz="1200">
                <a:solidFill>
                  <a:prstClr val="black"/>
                </a:solidFill>
                <a:ea typeface="ＭＳ Ｐゴシック" pitchFamily="-110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141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6450" cy="3462338"/>
          </a:xfrm>
          <a:ln/>
        </p:spPr>
      </p:sp>
      <p:sp>
        <p:nvSpPr>
          <p:cNvPr id="141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</p:spPr>
        <p:txBody>
          <a:bodyPr lIns="90700" tIns="45349" rIns="90700" bIns="45349"/>
          <a:lstStyle/>
          <a:p>
            <a:r>
              <a:rPr lang="en-US" dirty="0"/>
              <a:t>Verification of the </a:t>
            </a:r>
            <a:r>
              <a:rPr lang="en-US" dirty="0" smtClean="0"/>
              <a:t>2010 </a:t>
            </a:r>
            <a:r>
              <a:rPr lang="en-US" dirty="0"/>
              <a:t>NOAA Atlantic seasonal forecast.  All forecast </a:t>
            </a:r>
            <a:r>
              <a:rPr lang="en-US"/>
              <a:t>parameters </a:t>
            </a:r>
            <a:r>
              <a:rPr lang="en-US" smtClean="0"/>
              <a:t>verified within ranges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513F1-F29A-40CF-99F4-03FA2356E05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49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819F3-43B4-464C-AEBA-C2D4B90ED6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30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CB0F4-672B-42C3-A8F4-17FA699A89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9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98782-7432-4E44-B358-93A0F00FE9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86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AA145-398E-4F8F-B639-73CDFA9617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78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7B759-C549-4CBE-AA5B-5561D8071F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88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35B74-6928-4F4F-AE34-F0803F6695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37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59182-4C72-4F02-9617-98BCE0C5A3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20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C9308-22C3-4933-90F3-6B2E7480A2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22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21907-18E9-446D-A5C8-065330A32B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49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92FEE-8361-41E4-BB7E-8C47D81462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49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B2F42-FAE4-4E22-AC86-E928DE77C1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20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A8B38-0299-43D6-B059-AF6CF99149E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C356C-FED4-4D66-B26F-9CEB5586248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97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C063-C39A-412C-B5A0-FDACA9B6359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6E419-291B-4EED-984C-F63773A8450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7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518A4-F1BD-4398-A70E-714BB650F9A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D5256-F89F-4998-9102-93CB1C20543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15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OA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WSFO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34400" y="152400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1A28-9CB1-4AA8-9E72-F1A9190CC6E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46571-8316-4172-9610-DF09A46C4CF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87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C7F85-A0BB-4604-A4DD-47D443B271C9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DE7AB-A807-4764-9C42-C5D94896663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22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3615-8AE9-4C06-98B3-70E03DD7EBD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CD36A-382F-4E60-8EDC-9F27487CEC1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4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C8BF-E2DD-4015-883D-5ACC48BE5E82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49F5A-8D19-4AB2-9FBF-665EFC7C394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9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7BB54-FBE0-4259-8C2E-8D7ECE77CA7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63636-2E48-479A-B055-C61868C2DD1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47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ECF5B-EC77-4CEC-B1FE-BD3BF2F7FCB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58203-5C9D-40AB-91B9-E00C17FF0C2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73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CFF55-8633-47BD-8F98-969A521D7C3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9FA4D-9518-4DAA-AF5E-93F356AF54B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4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2AFB1-EEEF-4CDD-AA1C-3FA42DA4A72B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71EBC-4698-4271-AE8B-D365796002D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89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D20C1-7AC3-4D6D-ACCE-B895140402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3719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3322D-F0F2-4BED-BA1C-9F401A131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1317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D5F8E-2A8C-46CD-B9A6-6C34FA007B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537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73ECA-3F15-4D9F-B803-73A3C0648A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6673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717E5-8552-489B-9F8D-155A314B34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756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9B277-6599-4827-92DD-2AE2072EE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347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F8D25-AFA0-4734-BB9D-5D33BF6AAB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5428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C3FFD-1C46-40A3-9C31-87468AD12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5202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F49FD-6FBE-4F31-9482-9CDB5279B6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7190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EF1D3-1C48-46C9-AB4C-477B6C3A21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448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8D118-AFBE-439A-A8B7-EFFB344ED4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4587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3352909-F4FA-4687-A7C0-87AC503C4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1275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C7D8160-E8DF-4C86-A27E-4CCD1B9E23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746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D8098-6371-4C22-A886-CF4D8FA7149F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AA39A5-5400-4F09-B796-FF7A3436294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6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94D63608-0C84-4803-B0B6-ADE20A79908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5C2630B5-220C-4643-8107-99AA1E2081B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1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800" b="1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rgbClr val="FFFF00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rgbClr val="FFFF00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rgbClr val="FFFF00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rgbClr val="FFFF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FFFF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FFFF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FFFF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FFFF00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B349A72-3E3C-47F6-850A-62A2CCC73A7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9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" r="7435" b="-1"/>
          <a:stretch/>
        </p:blipFill>
        <p:spPr bwMode="auto">
          <a:xfrm>
            <a:off x="-380999" y="0"/>
            <a:ext cx="952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04800" y="1524000"/>
            <a:ext cx="8610600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5000"/>
              </a:prst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2010 Atlantic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Hurrican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 Season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838200" y="4038600"/>
            <a:ext cx="7391400" cy="243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6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Eric Blake</a:t>
            </a:r>
            <a:endParaRPr kumimoji="0" lang="en-US" sz="4000" b="1" strike="noStrike" kern="1200" cap="none" spc="0" normalizeH="0" baseline="0" noProof="0" dirty="0" smtClean="0">
              <a:ln>
                <a:noFill/>
              </a:ln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strike="noStrike" kern="1200" cap="none" spc="0" normalizeH="0" baseline="0" noProof="0" dirty="0" smtClean="0">
                <a:ln>
                  <a:noFill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National Hurricane Center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1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2011 Interdepartmental Hurricane Conference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Miami, Florida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noProof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kumimoji="0" lang="en-US" sz="3200" b="1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February 2011</a:t>
            </a:r>
          </a:p>
        </p:txBody>
      </p:sp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914400" cy="914400"/>
          </a:xfrm>
          <a:prstGeom prst="rect">
            <a:avLst/>
          </a:prstGeom>
          <a:noFill/>
        </p:spPr>
      </p:pic>
      <p:pic>
        <p:nvPicPr>
          <p:cNvPr id="5" name="Picture 4" descr="WSFO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152400"/>
            <a:ext cx="92784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z="4400" dirty="0" smtClean="0"/>
              <a:t>Wind Speed Probabilities- </a:t>
            </a:r>
            <a:br>
              <a:rPr lang="en-US" sz="4400" dirty="0" smtClean="0"/>
            </a:br>
            <a:r>
              <a:rPr lang="en-US" sz="4400" dirty="0" smtClean="0"/>
              <a:t>Key to Decision Support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>
          <a:xfrm>
            <a:off x="0" y="1447800"/>
            <a:ext cx="6324600" cy="4876800"/>
          </a:xfrm>
        </p:spPr>
        <p:txBody>
          <a:bodyPr/>
          <a:lstStyle/>
          <a:p>
            <a:r>
              <a:rPr lang="en-US" sz="2700" dirty="0" smtClean="0"/>
              <a:t>DWH location and Gonaives, Haiti      were added to the text wind speed     probability product </a:t>
            </a:r>
          </a:p>
          <a:p>
            <a:r>
              <a:rPr lang="en-US" sz="2700" dirty="0" smtClean="0"/>
              <a:t>During critical pre-TC situations, NHC produced track and intensity forecasts for disturbances that could affect the DWH site </a:t>
            </a:r>
          </a:p>
          <a:p>
            <a:r>
              <a:rPr lang="en-US" sz="2700" dirty="0" smtClean="0"/>
              <a:t>Disturbance forecasts were used in conjunction with 5-day TC genesis probabilities to provide wind speed probabilities for disturbances</a:t>
            </a:r>
          </a:p>
          <a:p>
            <a:pPr lvl="1"/>
            <a:endParaRPr lang="en-US" dirty="0" smtClean="0"/>
          </a:p>
        </p:txBody>
      </p:sp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WSFO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0" y="152400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44343" r="15050" b="14323"/>
          <a:stretch/>
        </p:blipFill>
        <p:spPr bwMode="auto">
          <a:xfrm>
            <a:off x="6287101" y="2800550"/>
            <a:ext cx="2771347" cy="16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751" y="4495800"/>
            <a:ext cx="2790049" cy="223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49378"/>
            <a:ext cx="2504552" cy="143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9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86800" cy="67125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3" t="25871" r="16567" b="29137"/>
          <a:stretch/>
        </p:blipFill>
        <p:spPr>
          <a:xfrm>
            <a:off x="4572000" y="685800"/>
            <a:ext cx="2583976" cy="2496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981200" y="5791200"/>
            <a:ext cx="1066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110 mph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6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73"/>
            <a:ext cx="7391400" cy="6775450"/>
          </a:xfrm>
        </p:spPr>
      </p:pic>
      <p:sp>
        <p:nvSpPr>
          <p:cNvPr id="3" name="TextBox 2"/>
          <p:cNvSpPr txBox="1"/>
          <p:nvPr/>
        </p:nvSpPr>
        <p:spPr>
          <a:xfrm>
            <a:off x="7620000" y="5943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c/o Brian </a:t>
            </a:r>
            <a:r>
              <a:rPr lang="en-US" dirty="0" err="1" smtClean="0"/>
              <a:t>McNoldy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79" y="927052"/>
            <a:ext cx="4043319" cy="269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24590"/>
            <a:ext cx="4203511" cy="290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28353"/>
            <a:ext cx="3870821" cy="290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152400"/>
            <a:ext cx="8232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Alex damage pictures near Monterey, Mexico</a:t>
            </a:r>
            <a:endParaRPr lang="en-US" sz="3200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08" y="940700"/>
            <a:ext cx="4022678" cy="267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294" y="6542312"/>
            <a:ext cx="420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Reuters and AP 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0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Alex Guidance – 6/26/10 1200 UTC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5" t="10479" r="14946" b="5089"/>
          <a:stretch/>
        </p:blipFill>
        <p:spPr>
          <a:xfrm>
            <a:off x="1352264" y="990600"/>
            <a:ext cx="6629400" cy="5475610"/>
          </a:xfrm>
        </p:spPr>
      </p:pic>
    </p:spTree>
    <p:extLst>
      <p:ext uri="{BB962C8B-B14F-4D97-AF65-F5344CB8AC3E}">
        <p14:creationId xmlns:p14="http://schemas.microsoft.com/office/powerpoint/2010/main" val="22076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Six hours later…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10479" r="14757" b="4787"/>
          <a:stretch/>
        </p:blipFill>
        <p:spPr>
          <a:xfrm>
            <a:off x="1365911" y="990600"/>
            <a:ext cx="6607794" cy="5477256"/>
          </a:xfrm>
        </p:spPr>
      </p:pic>
    </p:spTree>
    <p:extLst>
      <p:ext uri="{BB962C8B-B14F-4D97-AF65-F5344CB8AC3E}">
        <p14:creationId xmlns:p14="http://schemas.microsoft.com/office/powerpoint/2010/main" val="266652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6/27/10 0000 UTC…models shift northward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2" t="10479" r="14757" b="4787"/>
          <a:stretch/>
        </p:blipFill>
        <p:spPr>
          <a:xfrm>
            <a:off x="1371600" y="990600"/>
            <a:ext cx="6588301" cy="5477256"/>
          </a:xfrm>
        </p:spPr>
      </p:pic>
    </p:spTree>
    <p:extLst>
      <p:ext uri="{BB962C8B-B14F-4D97-AF65-F5344CB8AC3E}">
        <p14:creationId xmlns:p14="http://schemas.microsoft.com/office/powerpoint/2010/main" val="249188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:\TCR_Graphics\GIS_Track_Maps\2010_Maps\NOAA Maps\Earl_NO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96"/>
            <a:ext cx="867783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42786" r="40452" b="10249"/>
          <a:stretch/>
        </p:blipFill>
        <p:spPr>
          <a:xfrm>
            <a:off x="4038600" y="2238722"/>
            <a:ext cx="2779381" cy="2277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2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"/>
            <a:ext cx="7467600" cy="6845300"/>
          </a:xfrm>
        </p:spPr>
      </p:pic>
      <p:sp>
        <p:nvSpPr>
          <p:cNvPr id="5" name="TextBox 4"/>
          <p:cNvSpPr txBox="1"/>
          <p:nvPr/>
        </p:nvSpPr>
        <p:spPr>
          <a:xfrm>
            <a:off x="7620000" y="5943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c/o Brian </a:t>
            </a:r>
            <a:r>
              <a:rPr lang="en-US" dirty="0" err="1" smtClean="0"/>
              <a:t>McNoldy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70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35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Earl damage photos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65532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Images from shantyvibes.com, thenewsoftoday.com, CTV Robert West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3662082"/>
            <a:ext cx="3352801" cy="251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330055" cy="249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914400"/>
            <a:ext cx="3352801" cy="24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3330055" cy="249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3416" y="3352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Tortola, BVI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0727" y="3352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Tortola, BVI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19299" y="615975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Frisco Pier, NC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60727" y="615975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Westville, NF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Seasonal Track Map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AutoShape 2" descr="imap://eric%2Es%2Eblake@mail.nems.noaa.gov:993/fetch%3EUID%3E/INBOX%3E75251?part=1.2&amp;type=image/jpeg&amp;filename=atl_10_noaac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10776" r="5820" b="4447"/>
          <a:stretch/>
        </p:blipFill>
        <p:spPr>
          <a:xfrm>
            <a:off x="-1371600" y="14784"/>
            <a:ext cx="10498300" cy="6538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32766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Earl official forecasts had a right bias in the tropics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8423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2066925" cy="2656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87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51" y="3622414"/>
            <a:ext cx="4108451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5" y="893501"/>
            <a:ext cx="4097467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02" y="3607444"/>
            <a:ext cx="4772025" cy="260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02" y="893500"/>
            <a:ext cx="4082923" cy="271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218737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Hermine</a:t>
            </a:r>
            <a:r>
              <a:rPr lang="en-US" sz="3200" dirty="0" smtClean="0">
                <a:solidFill>
                  <a:srgbClr val="FF0000"/>
                </a:solidFill>
              </a:rPr>
              <a:t> Damage Photos from Texas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9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:\TCR_Graphics\GIS_Track_Maps\2010_Maps\NOAA Maps\Igor_NO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7" y="29817"/>
            <a:ext cx="8792817" cy="679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6" t="29254" r="9192" b="25174"/>
          <a:stretch/>
        </p:blipFill>
        <p:spPr>
          <a:xfrm>
            <a:off x="4038600" y="1981200"/>
            <a:ext cx="2341728" cy="221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35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Igor damage in Newfoundland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1" y="914400"/>
            <a:ext cx="3611177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70" y="914400"/>
            <a:ext cx="3602251" cy="27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7" y="3581400"/>
            <a:ext cx="3738331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4008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Images from the Canadian Press, George J.B. Rose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513" y="3657600"/>
            <a:ext cx="3874968" cy="274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77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:\TCR_Graphics\GIS_Track_Maps\2010_Maps\NOAA Maps\Karl_NO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991600" cy="69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85800"/>
            <a:ext cx="2825106" cy="1881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4" r="19702" b="4448"/>
          <a:stretch/>
        </p:blipFill>
        <p:spPr>
          <a:xfrm>
            <a:off x="0" y="705346"/>
            <a:ext cx="9144000" cy="6152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" y="120571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Hurricane Karl Intensity Guidance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96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200" cy="6830292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" r="27114" b="42313"/>
          <a:stretch/>
        </p:blipFill>
        <p:spPr bwMode="auto">
          <a:xfrm>
            <a:off x="6324600" y="1371600"/>
            <a:ext cx="2090422" cy="2104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64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6" t="21098" r="21022" b="6735"/>
          <a:stretch/>
        </p:blipFill>
        <p:spPr>
          <a:xfrm>
            <a:off x="5687" y="0"/>
            <a:ext cx="9122391" cy="697729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Lisa Track Model Guidance was not Terribly Useful</a:t>
            </a:r>
            <a:endParaRPr lang="en-US" sz="3200" dirty="0"/>
          </a:p>
        </p:txBody>
      </p:sp>
      <p:sp>
        <p:nvSpPr>
          <p:cNvPr id="5" name="Oval 4"/>
          <p:cNvSpPr/>
          <p:nvPr/>
        </p:nvSpPr>
        <p:spPr>
          <a:xfrm>
            <a:off x="6450842" y="2562367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9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p://eric%2Es%2Eblake@loft.ncep.noaa.gov:993/fetch%3EUID%3E/INBOX%3E72606?part=1.1&amp;type=image/png&amp;filename=Screenshot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p://eric%2Es%2Eblake@loft.ncep.noaa.gov:993/fetch%3EUID%3E/INBOX%3E72606?part=1.1&amp;type=image/png&amp;filename=Screenshot-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4" r="20448" b="5641"/>
          <a:stretch/>
        </p:blipFill>
        <p:spPr>
          <a:xfrm>
            <a:off x="-12511" y="733405"/>
            <a:ext cx="9144001" cy="6124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375" y="87073"/>
            <a:ext cx="815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Ditto for Hurricane Lisa Intensity Guidance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471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5388" name="Group 2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783063"/>
              </p:ext>
            </p:extLst>
          </p:nvPr>
        </p:nvGraphicFramePr>
        <p:xfrm>
          <a:off x="0" y="0"/>
          <a:ext cx="9171305" cy="6902840"/>
        </p:xfrm>
        <a:graphic>
          <a:graphicData uri="http://schemas.openxmlformats.org/drawingml/2006/table">
            <a:tbl>
              <a:tblPr/>
              <a:tblGrid>
                <a:gridCol w="1676400"/>
                <a:gridCol w="1600200"/>
                <a:gridCol w="1676400"/>
                <a:gridCol w="1447800"/>
                <a:gridCol w="1295400"/>
                <a:gridCol w="1475105"/>
              </a:tblGrid>
              <a:tr h="45720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2010 ATLANTIC HURRICANE SEASON STATISTICS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66FF"/>
                        </a:gs>
                        <a:gs pos="100000">
                          <a:srgbClr val="0066FF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NAME</a:t>
                      </a:r>
                    </a:p>
                  </a:txBody>
                  <a:tcPr marT="36576" marB="3657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DATES</a:t>
                      </a:r>
                    </a:p>
                  </a:txBody>
                  <a:tcPr marT="36576" marB="365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MIN. PRESS (MB)</a:t>
                      </a:r>
                    </a:p>
                  </a:txBody>
                  <a:tcPr marT="36576" marB="365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MAX. WINDS (MPH)</a:t>
                      </a:r>
                    </a:p>
                  </a:txBody>
                  <a:tcPr marT="36576" marB="365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DIRECT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DEATHS</a:t>
                      </a:r>
                    </a:p>
                  </a:txBody>
                  <a:tcPr marT="36576" marB="365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US DAMAGE ($MIL)</a:t>
                      </a:r>
                    </a:p>
                  </a:txBody>
                  <a:tcPr marT="36576" marB="365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</a:tr>
              <a:tr h="28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H ALEX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25 JUN - 2 JUL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946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110 (2)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134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TS BONNIE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22 - 24 JUL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1005   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2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TS COLIN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2 - 8 AUG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1005 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2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 Black" pitchFamily="34" charset="0"/>
                        </a:rPr>
                        <a:t>MH DANIELLE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21 - 30  AUG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942  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135 (4)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 Black" pitchFamily="34" charset="0"/>
                        </a:rPr>
                        <a:t>MH EARL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25 AUG - 4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927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145 (4)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2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TS FIONA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30 AUG - 3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998  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3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TS GASTON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1 - 2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1005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2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TS HERMINE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5 - 9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989 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240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2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 Black" pitchFamily="34" charset="0"/>
                        </a:rPr>
                        <a:t>MH IGOR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8 - 21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924  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155 (4)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 Black" pitchFamily="34" charset="0"/>
                        </a:rPr>
                        <a:t>MH JULIA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12 - 20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948  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140 (4)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 Black" pitchFamily="34" charset="0"/>
                        </a:rPr>
                        <a:t>MH KARL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14 - 18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956  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125 (3)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2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H LISA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20 - 26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982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85 (1)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2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TS MATTHEW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23 - 26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998  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73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TS NICOLE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28 - 29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995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H OTTO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6 - 10 OCT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976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85 (1)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H PAULA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11 - 15 OCT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981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105 (2)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H RICHARD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20 - 25 OCT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977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100 (2)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H SHARY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28 - 30 OCT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989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75 (1)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H TOMAS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29 OCT – 7 NOV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982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100 (2)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49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129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TCR_Graphics\GIS_Track_Maps\2010_Maps\NOAA Maps\Nicole_NO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-1"/>
            <a:ext cx="88750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5" t="39782" r="13038"/>
          <a:stretch/>
        </p:blipFill>
        <p:spPr bwMode="auto">
          <a:xfrm>
            <a:off x="6096000" y="762000"/>
            <a:ext cx="2430095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30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9144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4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19200"/>
            <a:ext cx="8810625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304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Nicole AMSU data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5" b="17537"/>
          <a:stretch/>
        </p:blipFill>
        <p:spPr bwMode="auto">
          <a:xfrm>
            <a:off x="5486400" y="3324496"/>
            <a:ext cx="2514600" cy="1588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62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5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07" y="3960965"/>
            <a:ext cx="3596481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0" y="641444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Haiti (UPI)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21" y="909058"/>
            <a:ext cx="3596481" cy="269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361892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St. Lucia (CBS4)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88" y="3960964"/>
            <a:ext cx="3596482" cy="256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C000"/>
                </a:solidFill>
              </a:rPr>
              <a:t>Tomas Damage Photos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02" y="909057"/>
            <a:ext cx="3618086" cy="271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" r="7435" b="-1"/>
          <a:stretch/>
        </p:blipFill>
        <p:spPr bwMode="auto">
          <a:xfrm>
            <a:off x="-380999" y="0"/>
            <a:ext cx="952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04800" y="1524000"/>
            <a:ext cx="8610600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5000"/>
              </a:prst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Thank You,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any Questions?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914400" cy="914400"/>
          </a:xfrm>
          <a:prstGeom prst="rect">
            <a:avLst/>
          </a:prstGeom>
          <a:noFill/>
        </p:spPr>
      </p:pic>
      <p:pic>
        <p:nvPicPr>
          <p:cNvPr id="5" name="Picture 4" descr="WSFO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152400"/>
            <a:ext cx="92784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28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28600"/>
            <a:ext cx="9144000" cy="533400"/>
          </a:xfrm>
          <a:prstGeom prst="rect">
            <a:avLst/>
          </a:prstGeom>
          <a:effectLst>
            <a:outerShdw dist="35921" dir="2700000" algn="ctr" rotWithShape="0">
              <a:schemeClr val="tx1">
                <a:alpha val="74997"/>
              </a:schemeClr>
            </a:outerShdw>
          </a:effectLst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2010 Season Facts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838200"/>
            <a:ext cx="9144000" cy="61722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="1" dirty="0" smtClean="0">
                <a:solidFill>
                  <a:srgbClr val="FFC000"/>
                </a:solidFill>
              </a:rPr>
              <a:t>19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named storms, </a:t>
            </a:r>
            <a:r>
              <a:rPr lang="en-US" sz="2400" b="1" dirty="0" smtClean="0">
                <a:solidFill>
                  <a:srgbClr val="FFC000"/>
                </a:solidFill>
              </a:rPr>
              <a:t>12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which became hurricanes, including 5 major hurricanes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b="1" dirty="0" smtClean="0">
                <a:solidFill>
                  <a:srgbClr val="FFC000"/>
                </a:solidFill>
              </a:rPr>
              <a:t>Well above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long-term averages of  11/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6/2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b="1" noProof="0" dirty="0" smtClean="0">
                <a:solidFill>
                  <a:srgbClr val="FFC000"/>
                </a:solidFill>
              </a:rPr>
              <a:t>Extremely busy late season, with 11 hurricanes after 22 August (tied with 2005 for most after that date.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additional tropical depressions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</a:rPr>
              <a:t>Third-most number of named storms and second-most number of hurricanes (2005 had 28 and 15, respectively)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The Accumulated Cyclone Energy (ACE) index for the season was </a:t>
            </a:r>
            <a:r>
              <a:rPr lang="en-US" sz="2400" b="1" dirty="0" smtClean="0">
                <a:solidFill>
                  <a:srgbClr val="FFC000"/>
                </a:solidFill>
              </a:rPr>
              <a:t>190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% of the long-term median (a “hyperactive” season)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Three </a:t>
            </a:r>
            <a:r>
              <a:rPr lang="en-US" sz="2400" b="1" dirty="0">
                <a:solidFill>
                  <a:schemeClr val="bg1"/>
                </a:solidFill>
              </a:rPr>
              <a:t>tropical </a:t>
            </a:r>
            <a:r>
              <a:rPr lang="en-US" sz="2400" b="1" dirty="0" smtClean="0">
                <a:solidFill>
                  <a:schemeClr val="bg1"/>
                </a:solidFill>
              </a:rPr>
              <a:t>storm impacts in the </a:t>
            </a:r>
            <a:r>
              <a:rPr lang="en-US" sz="2400" b="1" dirty="0">
                <a:solidFill>
                  <a:schemeClr val="bg1"/>
                </a:solidFill>
              </a:rPr>
              <a:t>U.S. </a:t>
            </a:r>
            <a:r>
              <a:rPr lang="en-US" sz="2400" b="1" dirty="0" smtClean="0">
                <a:solidFill>
                  <a:schemeClr val="bg1"/>
                </a:solidFill>
              </a:rPr>
              <a:t>(Bonnie and </a:t>
            </a:r>
            <a:r>
              <a:rPr lang="en-US" sz="2400" b="1" dirty="0" err="1" smtClean="0">
                <a:solidFill>
                  <a:schemeClr val="bg1"/>
                </a:solidFill>
              </a:rPr>
              <a:t>Hermine</a:t>
            </a:r>
            <a:r>
              <a:rPr lang="en-US" sz="2400" b="1" dirty="0" smtClean="0">
                <a:solidFill>
                  <a:schemeClr val="bg1"/>
                </a:solidFill>
              </a:rPr>
              <a:t>, with Earl bringing sustained TS conditions to the Outer Banks)</a:t>
            </a:r>
            <a:endParaRPr lang="en-US" sz="2400" b="1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Alex was the strongest June hurricane since Alma of 1966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Julia became the strongest hurricane so far east (previous was Fred 2009)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number of hurricanes without a U.S.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landfall in the historical record. 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5" name="Picture 4" descr="WSFO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ChangeArrowheads="1"/>
          </p:cNvSpPr>
          <p:nvPr/>
        </p:nvSpPr>
        <p:spPr bwMode="auto">
          <a:xfrm>
            <a:off x="76200" y="914400"/>
            <a:ext cx="899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ea typeface="ＭＳ Ｐゴシック" pitchFamily="-110" charset="-128"/>
              </a:rPr>
              <a:t>    Season and                   May </a:t>
            </a:r>
            <a:r>
              <a:rPr lang="en-US" sz="2000" b="1" dirty="0" smtClean="0">
                <a:solidFill>
                  <a:srgbClr val="FFFF00"/>
                </a:solidFill>
                <a:ea typeface="ＭＳ Ｐゴシック" pitchFamily="-110" charset="-128"/>
              </a:rPr>
              <a:t>2010         </a:t>
            </a:r>
            <a:r>
              <a:rPr lang="en-US" sz="2000" b="1" dirty="0">
                <a:solidFill>
                  <a:srgbClr val="FFFF00"/>
                </a:solidFill>
                <a:ea typeface="ＭＳ Ｐゴシック" pitchFamily="-110" charset="-128"/>
              </a:rPr>
              <a:t>Aug </a:t>
            </a:r>
            <a:r>
              <a:rPr lang="en-US" sz="2000" b="1" dirty="0" smtClean="0">
                <a:solidFill>
                  <a:srgbClr val="FFFF00"/>
                </a:solidFill>
                <a:ea typeface="ＭＳ Ｐゴシック" pitchFamily="-110" charset="-128"/>
              </a:rPr>
              <a:t>2010        </a:t>
            </a:r>
            <a:r>
              <a:rPr lang="en-US" sz="2000" b="1" dirty="0">
                <a:solidFill>
                  <a:srgbClr val="FFFF00"/>
                </a:solidFill>
                <a:ea typeface="ＭＳ Ｐゴシック" pitchFamily="-110" charset="-128"/>
              </a:rPr>
              <a:t>Observed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>
                <a:solidFill>
                  <a:srgbClr val="FFFF00"/>
                </a:solidFill>
                <a:ea typeface="ＭＳ Ｐゴシック" pitchFamily="-110" charset="-128"/>
              </a:rPr>
              <a:t>    Activity Type                 Outlook          </a:t>
            </a:r>
            <a:r>
              <a:rPr lang="en-US" sz="2000" b="1" u="sng" dirty="0" err="1">
                <a:solidFill>
                  <a:srgbClr val="FFFF00"/>
                </a:solidFill>
                <a:ea typeface="ＭＳ Ｐゴシック" pitchFamily="-110" charset="-128"/>
              </a:rPr>
              <a:t>Outlook</a:t>
            </a:r>
            <a:r>
              <a:rPr lang="en-US" sz="2000" b="1" u="sng" dirty="0">
                <a:solidFill>
                  <a:srgbClr val="FFFF00"/>
                </a:solidFill>
                <a:ea typeface="ＭＳ Ｐゴシック" pitchFamily="-110" charset="-128"/>
              </a:rPr>
              <a:t>            Activity         Climatology</a:t>
            </a:r>
          </a:p>
        </p:txBody>
      </p:sp>
      <p:sp>
        <p:nvSpPr>
          <p:cNvPr id="708611" name="Text Box 3"/>
          <p:cNvSpPr txBox="1">
            <a:spLocks noChangeArrowheads="1"/>
          </p:cNvSpPr>
          <p:nvPr/>
        </p:nvSpPr>
        <p:spPr bwMode="auto">
          <a:xfrm>
            <a:off x="76200" y="2057400"/>
            <a:ext cx="8915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Chance Above Average 	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85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%      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90%</a:t>
            </a:r>
            <a:r>
              <a:rPr lang="en-US" sz="2000" b="1" dirty="0" smtClean="0">
                <a:solidFill>
                  <a:srgbClr val="B3B3B3"/>
                </a:solidFill>
                <a:ea typeface="ＭＳ Ｐゴシック" pitchFamily="-110" charset="-128"/>
              </a:rPr>
              <a:t>         </a:t>
            </a:r>
            <a:r>
              <a:rPr lang="en-US" sz="2000" b="1" dirty="0">
                <a:solidFill>
                  <a:srgbClr val="FF33CC"/>
                </a:solidFill>
              </a:rPr>
              <a:t>Above Average        </a:t>
            </a:r>
            <a:r>
              <a:rPr lang="en-US" sz="2000" b="1" dirty="0" smtClean="0">
                <a:solidFill>
                  <a:srgbClr val="FF33CC"/>
                </a:solidFill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33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Chance Near Average   	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10%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		10%</a:t>
            </a:r>
            <a:r>
              <a:rPr lang="en-US" sz="2000" b="1" dirty="0">
                <a:solidFill>
                  <a:srgbClr val="B3B3B3"/>
                </a:solidFill>
                <a:ea typeface="ＭＳ Ｐゴシック" pitchFamily="-110" charset="-128"/>
              </a:rPr>
              <a:t>	</a:t>
            </a:r>
            <a:r>
              <a:rPr lang="en-US" sz="2000" b="1" dirty="0">
                <a:solidFill>
                  <a:srgbClr val="FF33CC"/>
                </a:solidFill>
                <a:ea typeface="ＭＳ Ｐゴシック" pitchFamily="-110" charset="-128"/>
              </a:rPr>
              <a:t>	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           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 33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Chance Below Average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  5%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		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 0%</a:t>
            </a:r>
            <a:r>
              <a:rPr lang="en-US" sz="2000" b="1" dirty="0">
                <a:solidFill>
                  <a:srgbClr val="B3B3B3"/>
                </a:solidFill>
                <a:ea typeface="ＭＳ Ｐゴシック" pitchFamily="-110" charset="-128"/>
              </a:rPr>
              <a:t>	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	    	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  33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%</a:t>
            </a:r>
            <a:endParaRPr lang="en-US" b="1" dirty="0">
              <a:solidFill>
                <a:srgbClr val="FF0000"/>
              </a:solidFill>
              <a:ea typeface="ＭＳ Ｐゴシック" pitchFamily="-11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FFFFFF"/>
              </a:solidFill>
              <a:ea typeface="ＭＳ Ｐゴシック" pitchFamily="-11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Named Storms          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14-23               14-20                    19                       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11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Hurricanes                  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8-14                 8-12                    12                        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6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Major Hurricanes      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3-7                   4-6                        5                        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Acc. Cyclone Energy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155-270%       170-260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%</a:t>
            </a:r>
            <a:r>
              <a:rPr lang="en-US" sz="2000" b="1" dirty="0">
                <a:solidFill>
                  <a:srgbClr val="B3B3B3"/>
                </a:solidFill>
                <a:ea typeface="ＭＳ Ｐゴシック" pitchFamily="-110" charset="-128"/>
              </a:rPr>
              <a:t>  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190%                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100%</a:t>
            </a:r>
          </a:p>
        </p:txBody>
      </p:sp>
      <p:sp>
        <p:nvSpPr>
          <p:cNvPr id="708612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10" charset="-128"/>
              </a:rPr>
              <a:t>NOAA’s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10" charset="-128"/>
              </a:rPr>
              <a:t>2010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10" charset="-128"/>
              </a:rPr>
              <a:t>Atlantic Hurricane Outlook</a:t>
            </a:r>
          </a:p>
        </p:txBody>
      </p:sp>
    </p:spTree>
    <p:extLst>
      <p:ext uri="{BB962C8B-B14F-4D97-AF65-F5344CB8AC3E}">
        <p14:creationId xmlns:p14="http://schemas.microsoft.com/office/powerpoint/2010/main" val="4253323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sst_aso2010.gif"/>
          <p:cNvPicPr>
            <a:picLocks noChangeAspect="1"/>
          </p:cNvPicPr>
          <p:nvPr/>
        </p:nvPicPr>
        <p:blipFill rotWithShape="1">
          <a:blip r:embed="rId2" cstate="print"/>
          <a:srcRect l="10476" t="7498" r="17529" b="35124"/>
          <a:stretch/>
        </p:blipFill>
        <p:spPr>
          <a:xfrm>
            <a:off x="0" y="-32982"/>
            <a:ext cx="6681318" cy="6890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1318" y="1828800"/>
            <a:ext cx="246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Warmest tropical Atlantic SSTs of all-time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shear_aso2010.gif"/>
          <p:cNvPicPr>
            <a:picLocks noChangeAspect="1"/>
          </p:cNvPicPr>
          <p:nvPr/>
        </p:nvPicPr>
        <p:blipFill rotWithShape="1">
          <a:blip r:embed="rId2" cstate="print"/>
          <a:srcRect l="11112" t="6667" r="14113" b="27439"/>
          <a:stretch/>
        </p:blipFill>
        <p:spPr>
          <a:xfrm>
            <a:off x="15922" y="18196"/>
            <a:ext cx="5997553" cy="6839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4343400"/>
            <a:ext cx="297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Exceptionally low shear in the deep tropics during the heart of the season.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Higher shear anomalies in mid-latitudes lead to very few genesis points from non-tropical 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51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185" y="253197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ASO Tracks overlaid with ASO 500 </a:t>
            </a:r>
            <a:r>
              <a:rPr lang="en-US" sz="2800" dirty="0" err="1" smtClean="0"/>
              <a:t>mb</a:t>
            </a:r>
            <a:r>
              <a:rPr lang="en-US" sz="2800" dirty="0" smtClean="0"/>
              <a:t> height anomalies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37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NHC Decision Support for </a:t>
            </a:r>
            <a:br>
              <a:rPr lang="en-US" dirty="0" smtClean="0"/>
            </a:br>
            <a:r>
              <a:rPr lang="en-US" dirty="0" smtClean="0"/>
              <a:t>Deep Water Horizon and Haiti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>
          <a:xfrm>
            <a:off x="152400" y="1828800"/>
            <a:ext cx="5410200" cy="4525963"/>
          </a:xfrm>
        </p:spPr>
        <p:txBody>
          <a:bodyPr/>
          <a:lstStyle/>
          <a:p>
            <a:r>
              <a:rPr lang="en-US" dirty="0" smtClean="0"/>
              <a:t>Provided briefings to DWH incident command center during tropical cyclone threats</a:t>
            </a:r>
          </a:p>
          <a:p>
            <a:endParaRPr lang="en-US" dirty="0" smtClean="0"/>
          </a:p>
          <a:p>
            <a:r>
              <a:rPr lang="en-US" dirty="0" smtClean="0"/>
              <a:t>Provided briefings to State Department and US AID officials, primarily for Tomas</a:t>
            </a:r>
          </a:p>
        </p:txBody>
      </p:sp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WSFO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0" y="152400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11033"/>
            <a:ext cx="2889249" cy="216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061509"/>
            <a:ext cx="2590800" cy="172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09" y="3429000"/>
            <a:ext cx="3025016" cy="201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1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19955</TotalTime>
  <Words>804</Words>
  <Application>Microsoft Office PowerPoint</Application>
  <PresentationFormat>On-screen Show (4:3)</PresentationFormat>
  <Paragraphs>178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Office Theme</vt:lpstr>
      <vt:lpstr>Default Design</vt:lpstr>
      <vt:lpstr>1_Office Theme</vt:lpstr>
      <vt:lpstr>Blank Presentation</vt:lpstr>
      <vt:lpstr>PowerPoint Presentation</vt:lpstr>
      <vt:lpstr>Seasonal Track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NHC Decision Support for  Deep Water Horizon and Haiti</vt:lpstr>
      <vt:lpstr>Wind Speed Probabilities-  Key to Decision Support</vt:lpstr>
      <vt:lpstr>PowerPoint Presentation</vt:lpstr>
      <vt:lpstr>PowerPoint Presentation</vt:lpstr>
      <vt:lpstr>PowerPoint Presentation</vt:lpstr>
      <vt:lpstr>Alex Guidance – 6/26/10 1200 UTC</vt:lpstr>
      <vt:lpstr>Six hours later…</vt:lpstr>
      <vt:lpstr>6/27/10 0000 UTC…models shift northward</vt:lpstr>
      <vt:lpstr>PowerPoint Presentation</vt:lpstr>
      <vt:lpstr>PowerPoint Presentation</vt:lpstr>
      <vt:lpstr>Earl damage photos</vt:lpstr>
      <vt:lpstr>PowerPoint Presentation</vt:lpstr>
      <vt:lpstr>PowerPoint Presentation</vt:lpstr>
      <vt:lpstr>PowerPoint Presentation</vt:lpstr>
      <vt:lpstr>PowerPoint Presentation</vt:lpstr>
      <vt:lpstr>Igor damage in Newfoundland</vt:lpstr>
      <vt:lpstr>PowerPoint Presentation</vt:lpstr>
      <vt:lpstr>PowerPoint Presentation</vt:lpstr>
      <vt:lpstr>PowerPoint Presentation</vt:lpstr>
      <vt:lpstr>Lisa Track Model Guidance was not Terribly Useful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jdavid</dc:creator>
  <cp:lastModifiedBy>Eric Blake</cp:lastModifiedBy>
  <cp:revision>318</cp:revision>
  <cp:lastPrinted>2011-02-16T15:52:20Z</cp:lastPrinted>
  <dcterms:created xsi:type="dcterms:W3CDTF">2009-03-09T18:21:18Z</dcterms:created>
  <dcterms:modified xsi:type="dcterms:W3CDTF">2011-02-23T19:04:43Z</dcterms:modified>
</cp:coreProperties>
</file>