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Default Extension="vml" ContentType="application/vnd.openxmlformats-officedocument.vmlDrawing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28" r:id="rId2"/>
    <p:sldId id="405" r:id="rId3"/>
    <p:sldId id="331" r:id="rId4"/>
    <p:sldId id="398" r:id="rId5"/>
    <p:sldId id="395" r:id="rId6"/>
    <p:sldId id="396" r:id="rId7"/>
    <p:sldId id="387" r:id="rId8"/>
    <p:sldId id="348" r:id="rId9"/>
    <p:sldId id="376" r:id="rId10"/>
    <p:sldId id="390" r:id="rId11"/>
    <p:sldId id="371" r:id="rId12"/>
    <p:sldId id="368" r:id="rId13"/>
    <p:sldId id="338" r:id="rId14"/>
    <p:sldId id="375" r:id="rId15"/>
    <p:sldId id="382" r:id="rId16"/>
    <p:sldId id="344" r:id="rId17"/>
    <p:sldId id="386" r:id="rId18"/>
    <p:sldId id="319" r:id="rId19"/>
    <p:sldId id="364" r:id="rId20"/>
    <p:sldId id="397" r:id="rId21"/>
    <p:sldId id="402" r:id="rId22"/>
    <p:sldId id="403" r:id="rId23"/>
    <p:sldId id="392" r:id="rId24"/>
    <p:sldId id="391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CC00FF"/>
    <a:srgbClr val="B2B2B2"/>
    <a:srgbClr val="EAEAEA"/>
    <a:srgbClr val="1F497D"/>
    <a:srgbClr val="FFFFCC"/>
    <a:srgbClr val="FFFF00"/>
    <a:srgbClr val="FF33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816" autoAdjust="0"/>
    <p:restoredTop sz="94676" autoAdjust="0"/>
  </p:normalViewPr>
  <p:slideViewPr>
    <p:cSldViewPr>
      <p:cViewPr varScale="1">
        <p:scale>
          <a:sx n="70" d="100"/>
          <a:sy n="70" d="100"/>
        </p:scale>
        <p:origin x="-912" y="-10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488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2%202010%20Snapshot%20with%20FY09%20AFFO_110124_HFIP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3%202010%20Snapshot%20with%20FY11%20AFFO_11020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5%202008-10%20Man-year%20Change_1102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2008\Combined\2008%20Combined_Table%202_091222%20(w%20B8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1%202008%20Snapshot%20with%20FY09%20AFFO_110209%20(w%20B8-NASA-NOAA-NSF%20Adjust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2%202010%20Snapshot%20with%20FY09%20AFFO_110207%20(NOAA-NASA-Navy%20Adjust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1%202008%20Snapshot%20with%20FY09%20AFFO_110209%20(w%20B8-NASA-NOAA-NSF%20Adjust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2%202010%20Snapshot%20with%20FY09%20AFFO_110209%20(NOAA-NASA-Navy%20Adjust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1%202008%20Snapshot%20with%20FY09%20AFFO_110209%20(w%20B8-NASA-NOAA-NSF%20Adjust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2%202010%20Snapshot%20with%20FY09%20AFFO_110209%20(NOAA-NASA-Navy%20Adjust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Spreadsheets%20Used%20for%202008-2010%20Comparison\3%202010%20Snapshot%20with%20FY11%20AFFO_1102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1428571428571494E-2"/>
          <c:y val="0.17092651757188501"/>
          <c:w val="0.83406593406593399"/>
          <c:h val="0.69968051118211116"/>
        </c:manualLayout>
      </c:layout>
      <c:barChart>
        <c:barDir val="col"/>
        <c:grouping val="stacked"/>
        <c:ser>
          <c:idx val="4"/>
          <c:order val="0"/>
          <c:tx>
            <c:strRef>
              <c:f>'Combined sheet'!$H$67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  <c:cat>
            <c:strRef>
              <c:f>'Combined sheet'!$A$68:$A$113</c:f>
              <c:strCache>
                <c:ptCount val="46"/>
                <c:pt idx="0">
                  <c:v>A1</c:v>
                </c:pt>
                <c:pt idx="1">
                  <c:v>A1a</c:v>
                </c:pt>
                <c:pt idx="2">
                  <c:v>A1b</c:v>
                </c:pt>
                <c:pt idx="3">
                  <c:v>A1c</c:v>
                </c:pt>
                <c:pt idx="4">
                  <c:v>A1d</c:v>
                </c:pt>
                <c:pt idx="5">
                  <c:v>A1e</c:v>
                </c:pt>
                <c:pt idx="6">
                  <c:v>A1f</c:v>
                </c:pt>
                <c:pt idx="7">
                  <c:v>A1g</c:v>
                </c:pt>
                <c:pt idx="8">
                  <c:v>A1h</c:v>
                </c:pt>
                <c:pt idx="9">
                  <c:v>A2</c:v>
                </c:pt>
                <c:pt idx="10">
                  <c:v>A2a</c:v>
                </c:pt>
                <c:pt idx="11">
                  <c:v>A2b</c:v>
                </c:pt>
                <c:pt idx="12">
                  <c:v>A2c</c:v>
                </c:pt>
                <c:pt idx="13">
                  <c:v>A2d</c:v>
                </c:pt>
                <c:pt idx="14">
                  <c:v>A3</c:v>
                </c:pt>
                <c:pt idx="15">
                  <c:v>A3a</c:v>
                </c:pt>
                <c:pt idx="16">
                  <c:v>A3b</c:v>
                </c:pt>
                <c:pt idx="17">
                  <c:v>A3c</c:v>
                </c:pt>
                <c:pt idx="18">
                  <c:v>A3d</c:v>
                </c:pt>
                <c:pt idx="19">
                  <c:v>A4</c:v>
                </c:pt>
                <c:pt idx="20">
                  <c:v>A4a</c:v>
                </c:pt>
                <c:pt idx="21">
                  <c:v>A4b</c:v>
                </c:pt>
                <c:pt idx="22">
                  <c:v>A4c</c:v>
                </c:pt>
                <c:pt idx="23">
                  <c:v>A5</c:v>
                </c:pt>
                <c:pt idx="24">
                  <c:v>A5a</c:v>
                </c:pt>
                <c:pt idx="25">
                  <c:v>A5b</c:v>
                </c:pt>
                <c:pt idx="26">
                  <c:v>A6</c:v>
                </c:pt>
                <c:pt idx="27">
                  <c:v>B1</c:v>
                </c:pt>
                <c:pt idx="28">
                  <c:v>B2</c:v>
                </c:pt>
                <c:pt idx="29">
                  <c:v>B3</c:v>
                </c:pt>
                <c:pt idx="30">
                  <c:v>B3a</c:v>
                </c:pt>
                <c:pt idx="31">
                  <c:v>B3b</c:v>
                </c:pt>
                <c:pt idx="32">
                  <c:v>B3c</c:v>
                </c:pt>
                <c:pt idx="33">
                  <c:v>B3d</c:v>
                </c:pt>
                <c:pt idx="34">
                  <c:v>B3e</c:v>
                </c:pt>
                <c:pt idx="35">
                  <c:v>B4</c:v>
                </c:pt>
                <c:pt idx="36">
                  <c:v>B5</c:v>
                </c:pt>
                <c:pt idx="37">
                  <c:v>B6</c:v>
                </c:pt>
                <c:pt idx="38">
                  <c:v>B7</c:v>
                </c:pt>
                <c:pt idx="39">
                  <c:v>B8</c:v>
                </c:pt>
                <c:pt idx="40">
                  <c:v>C1</c:v>
                </c:pt>
                <c:pt idx="41">
                  <c:v>C1a</c:v>
                </c:pt>
                <c:pt idx="42">
                  <c:v>C1b</c:v>
                </c:pt>
                <c:pt idx="43">
                  <c:v>C1c</c:v>
                </c:pt>
                <c:pt idx="44">
                  <c:v>C2</c:v>
                </c:pt>
                <c:pt idx="45">
                  <c:v>C3</c:v>
                </c:pt>
              </c:strCache>
            </c:strRef>
          </c:cat>
          <c:val>
            <c:numRef>
              <c:f>'Combined sheet'!$H$68:$H$113</c:f>
              <c:numCache>
                <c:formatCode>0.00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1.5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</c:numCache>
            </c:numRef>
          </c:val>
        </c:ser>
        <c:overlap val="100"/>
        <c:axId val="66671744"/>
        <c:axId val="66673280"/>
      </c:barChart>
      <c:catAx>
        <c:axId val="66671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66673280"/>
        <c:crosses val="autoZero"/>
        <c:auto val="1"/>
        <c:lblAlgn val="ctr"/>
        <c:lblOffset val="100"/>
        <c:tickLblSkip val="1"/>
      </c:catAx>
      <c:valAx>
        <c:axId val="66673280"/>
        <c:scaling>
          <c:orientation val="minMax"/>
          <c:max val="5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6671744"/>
        <c:crosses val="autoZero"/>
        <c:crossBetween val="between"/>
      </c:valAx>
      <c:spPr>
        <a:solidFill>
          <a:schemeClr val="bg1">
            <a:lumMod val="85000"/>
          </a:schemeClr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autoTitleDeleted val="1"/>
    <c:plotArea>
      <c:layout>
        <c:manualLayout>
          <c:layoutTarget val="inner"/>
          <c:xMode val="edge"/>
          <c:yMode val="edge"/>
          <c:x val="7.8021978021978022E-2"/>
          <c:y val="0.16398713826366559"/>
          <c:w val="0.77142857142857679"/>
          <c:h val="0.68971061093247665"/>
        </c:manualLayout>
      </c:layout>
      <c:barChart>
        <c:barDir val="col"/>
        <c:grouping val="stacked"/>
        <c:ser>
          <c:idx val="0"/>
          <c:order val="0"/>
          <c:tx>
            <c:strRef>
              <c:f>'Combined sheet'!$B$32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cat>
            <c:numRef>
              <c:f>'Combined sheet'!$A$33:$A$47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sheet'!$B$33:$B$47</c:f>
              <c:numCache>
                <c:formatCode>0.00</c:formatCode>
                <c:ptCount val="15"/>
                <c:pt idx="0">
                  <c:v>14.816071428571423</c:v>
                </c:pt>
                <c:pt idx="1">
                  <c:v>18.897916666666674</c:v>
                </c:pt>
                <c:pt idx="2">
                  <c:v>12.428571428571425</c:v>
                </c:pt>
                <c:pt idx="3">
                  <c:v>1.2</c:v>
                </c:pt>
                <c:pt idx="4">
                  <c:v>3.1333333333333342</c:v>
                </c:pt>
                <c:pt idx="5">
                  <c:v>11.175000000000002</c:v>
                </c:pt>
                <c:pt idx="6">
                  <c:v>3.1062499999999993</c:v>
                </c:pt>
                <c:pt idx="7">
                  <c:v>19.991071428571431</c:v>
                </c:pt>
                <c:pt idx="8">
                  <c:v>22.304166666666674</c:v>
                </c:pt>
                <c:pt idx="9">
                  <c:v>13.34375</c:v>
                </c:pt>
                <c:pt idx="10">
                  <c:v>0.78333333333333344</c:v>
                </c:pt>
                <c:pt idx="11">
                  <c:v>14.678571428571425</c:v>
                </c:pt>
                <c:pt idx="12">
                  <c:v>3.1702380952380942</c:v>
                </c:pt>
                <c:pt idx="13">
                  <c:v>5.7931547619047619</c:v>
                </c:pt>
                <c:pt idx="14">
                  <c:v>0.8035714285714286</c:v>
                </c:pt>
              </c:numCache>
            </c:numRef>
          </c:val>
        </c:ser>
        <c:ser>
          <c:idx val="1"/>
          <c:order val="1"/>
          <c:tx>
            <c:strRef>
              <c:f>'Combined sheet'!$C$32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cat>
            <c:numRef>
              <c:f>'Combined sheet'!$A$33:$A$47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sheet'!$C$33:$C$47</c:f>
              <c:numCache>
                <c:formatCode>0.00</c:formatCode>
                <c:ptCount val="15"/>
                <c:pt idx="0">
                  <c:v>8.3553571428571427</c:v>
                </c:pt>
                <c:pt idx="1">
                  <c:v>2.5104166666666665</c:v>
                </c:pt>
                <c:pt idx="2">
                  <c:v>8.2553571428571431</c:v>
                </c:pt>
                <c:pt idx="3">
                  <c:v>0</c:v>
                </c:pt>
                <c:pt idx="4">
                  <c:v>0.4</c:v>
                </c:pt>
                <c:pt idx="5">
                  <c:v>3.212499999999999</c:v>
                </c:pt>
                <c:pt idx="6">
                  <c:v>0.96875000000000022</c:v>
                </c:pt>
                <c:pt idx="7">
                  <c:v>9.8803571428571431</c:v>
                </c:pt>
                <c:pt idx="8">
                  <c:v>2.9791666666666665</c:v>
                </c:pt>
                <c:pt idx="9">
                  <c:v>2.09375</c:v>
                </c:pt>
                <c:pt idx="10">
                  <c:v>0.4</c:v>
                </c:pt>
                <c:pt idx="11">
                  <c:v>4.3803571428571439</c:v>
                </c:pt>
                <c:pt idx="12">
                  <c:v>0.80952380952380965</c:v>
                </c:pt>
                <c:pt idx="13">
                  <c:v>2.3616071428571432</c:v>
                </c:pt>
                <c:pt idx="14">
                  <c:v>0.14285714285714293</c:v>
                </c:pt>
              </c:numCache>
            </c:numRef>
          </c:val>
        </c:ser>
        <c:ser>
          <c:idx val="2"/>
          <c:order val="2"/>
          <c:tx>
            <c:strRef>
              <c:f>'Combined sheet'!$D$32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cat>
            <c:numRef>
              <c:f>'Combined sheet'!$A$33:$A$47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sheet'!$D$33:$D$47</c:f>
              <c:numCache>
                <c:formatCode>0.00</c:formatCode>
                <c:ptCount val="15"/>
                <c:pt idx="0">
                  <c:v>8.4948611111111099</c:v>
                </c:pt>
                <c:pt idx="1">
                  <c:v>3.1641666666666675</c:v>
                </c:pt>
                <c:pt idx="2">
                  <c:v>21.799861111111117</c:v>
                </c:pt>
                <c:pt idx="3">
                  <c:v>0</c:v>
                </c:pt>
                <c:pt idx="4">
                  <c:v>0.89111111111111119</c:v>
                </c:pt>
                <c:pt idx="5">
                  <c:v>2.6998611111111113</c:v>
                </c:pt>
                <c:pt idx="6">
                  <c:v>0.3575000000000001</c:v>
                </c:pt>
                <c:pt idx="7">
                  <c:v>11.724861111111105</c:v>
                </c:pt>
                <c:pt idx="8">
                  <c:v>3.5404166666666672</c:v>
                </c:pt>
                <c:pt idx="9">
                  <c:v>1.262361111111111</c:v>
                </c:pt>
                <c:pt idx="10">
                  <c:v>0.41111111111111109</c:v>
                </c:pt>
                <c:pt idx="11">
                  <c:v>2.8998611111111097</c:v>
                </c:pt>
                <c:pt idx="12">
                  <c:v>0.76666666666666661</c:v>
                </c:pt>
                <c:pt idx="13">
                  <c:v>3.8373611111111114</c:v>
                </c:pt>
                <c:pt idx="14">
                  <c:v>0</c:v>
                </c:pt>
              </c:numCache>
            </c:numRef>
          </c:val>
        </c:ser>
        <c:ser>
          <c:idx val="3"/>
          <c:order val="3"/>
          <c:tx>
            <c:strRef>
              <c:f>'Combined sheet'!$E$32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cat>
            <c:numRef>
              <c:f>'Combined sheet'!$A$33:$A$47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sheet'!$E$33:$E$47</c:f>
              <c:numCache>
                <c:formatCode>0.00</c:formatCode>
                <c:ptCount val="15"/>
                <c:pt idx="0">
                  <c:v>7.0129166666666647</c:v>
                </c:pt>
                <c:pt idx="1">
                  <c:v>1.7879166666666666</c:v>
                </c:pt>
                <c:pt idx="2">
                  <c:v>10.57791666666667</c:v>
                </c:pt>
                <c:pt idx="3">
                  <c:v>0.65000000000000024</c:v>
                </c:pt>
                <c:pt idx="4">
                  <c:v>0</c:v>
                </c:pt>
                <c:pt idx="5">
                  <c:v>0.19791666666666671</c:v>
                </c:pt>
                <c:pt idx="6">
                  <c:v>0.80625000000000002</c:v>
                </c:pt>
                <c:pt idx="7">
                  <c:v>7.0129166666666647</c:v>
                </c:pt>
                <c:pt idx="8">
                  <c:v>1.7879166666666666</c:v>
                </c:pt>
                <c:pt idx="9">
                  <c:v>0.16666666666666666</c:v>
                </c:pt>
                <c:pt idx="10">
                  <c:v>0</c:v>
                </c:pt>
                <c:pt idx="11">
                  <c:v>0.32291666666666696</c:v>
                </c:pt>
                <c:pt idx="12">
                  <c:v>0.81666666666666654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'Combined sheet'!$F$32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cat>
            <c:numRef>
              <c:f>'Combined sheet'!$A$33:$A$47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sheet'!$F$33:$F$47</c:f>
              <c:numCache>
                <c:formatCode>0.00</c:formatCode>
                <c:ptCount val="15"/>
                <c:pt idx="0">
                  <c:v>0.16666666666666666</c:v>
                </c:pt>
                <c:pt idx="1">
                  <c:v>1</c:v>
                </c:pt>
                <c:pt idx="2">
                  <c:v>0.16666666666666666</c:v>
                </c:pt>
                <c:pt idx="3">
                  <c:v>0</c:v>
                </c:pt>
                <c:pt idx="4">
                  <c:v>0</c:v>
                </c:pt>
                <c:pt idx="5">
                  <c:v>4.166666666666667</c:v>
                </c:pt>
                <c:pt idx="6">
                  <c:v>0</c:v>
                </c:pt>
                <c:pt idx="7">
                  <c:v>0.16666666666666666</c:v>
                </c:pt>
                <c:pt idx="8">
                  <c:v>1</c:v>
                </c:pt>
                <c:pt idx="9">
                  <c:v>2.6666666666666665</c:v>
                </c:pt>
                <c:pt idx="10">
                  <c:v>0</c:v>
                </c:pt>
                <c:pt idx="11">
                  <c:v>0.16666666666666666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overlap val="100"/>
        <c:axId val="67648512"/>
        <c:axId val="67662592"/>
      </c:barChart>
      <c:catAx>
        <c:axId val="67648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662592"/>
        <c:crosses val="autoZero"/>
        <c:auto val="1"/>
        <c:lblAlgn val="ctr"/>
        <c:lblOffset val="100"/>
      </c:catAx>
      <c:valAx>
        <c:axId val="6766259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Man-years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648512"/>
        <c:crosses val="autoZero"/>
        <c:crossBetween val="between"/>
      </c:valAx>
      <c:spPr>
        <a:solidFill>
          <a:srgbClr val="E7E7E7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Change</a:t>
            </a:r>
            <a:r>
              <a:rPr lang="en-US" baseline="0"/>
              <a:t> from 2008 to 2010 in combined man-years by research category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1316515187667706"/>
          <c:y val="0.16028225416641267"/>
          <c:w val="0.84554912040953778"/>
          <c:h val="0.80945388273490149"/>
        </c:manualLayout>
      </c:layout>
      <c:barChart>
        <c:barDir val="col"/>
        <c:grouping val="clustered"/>
        <c:ser>
          <c:idx val="0"/>
          <c:order val="0"/>
          <c:tx>
            <c:strRef>
              <c:f>'Combined change worksheet'!$D$1</c:f>
              <c:strCache>
                <c:ptCount val="1"/>
                <c:pt idx="0">
                  <c:v>2008-10 change</c:v>
                </c:pt>
              </c:strCache>
            </c:strRef>
          </c:tx>
          <c:spPr>
            <a:gradFill flip="none" rotWithShape="1">
              <a:gsLst>
                <a:gs pos="0">
                  <a:srgbClr val="FFFF66">
                    <a:shade val="30000"/>
                    <a:satMod val="115000"/>
                  </a:srgbClr>
                </a:gs>
                <a:gs pos="50000">
                  <a:srgbClr val="FFFF66">
                    <a:shade val="67500"/>
                    <a:satMod val="115000"/>
                  </a:srgbClr>
                </a:gs>
                <a:gs pos="100000">
                  <a:srgbClr val="FFFF66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solidFill>
                <a:schemeClr val="tx1"/>
              </a:solidFill>
            </a:ln>
          </c:spPr>
          <c:cat>
            <c:strRef>
              <c:f>'Combined change worksheet'!$A$2:$A$18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change worksheet'!$D$2:$D$18</c:f>
              <c:numCache>
                <c:formatCode>0.00</c:formatCode>
                <c:ptCount val="17"/>
                <c:pt idx="0">
                  <c:v>-3.75</c:v>
                </c:pt>
                <c:pt idx="1">
                  <c:v>3.29</c:v>
                </c:pt>
                <c:pt idx="2">
                  <c:v>7.0899999999999963</c:v>
                </c:pt>
                <c:pt idx="3">
                  <c:v>-3.4800000000000004</c:v>
                </c:pt>
                <c:pt idx="4">
                  <c:v>4.1499999999999995</c:v>
                </c:pt>
                <c:pt idx="5">
                  <c:v>0.15000000000000005</c:v>
                </c:pt>
                <c:pt idx="6">
                  <c:v>16.38</c:v>
                </c:pt>
                <c:pt idx="7">
                  <c:v>22.68</c:v>
                </c:pt>
                <c:pt idx="8">
                  <c:v>10.100000000000001</c:v>
                </c:pt>
                <c:pt idx="9">
                  <c:v>0.78500000000000014</c:v>
                </c:pt>
                <c:pt idx="10">
                  <c:v>5.3349999999999955</c:v>
                </c:pt>
                <c:pt idx="11">
                  <c:v>1.9100000000000001</c:v>
                </c:pt>
                <c:pt idx="12">
                  <c:v>0.8</c:v>
                </c:pt>
                <c:pt idx="13">
                  <c:v>0</c:v>
                </c:pt>
                <c:pt idx="14">
                  <c:v>6.8199999999999985</c:v>
                </c:pt>
                <c:pt idx="15">
                  <c:v>-7.2799999999999994</c:v>
                </c:pt>
                <c:pt idx="16">
                  <c:v>13.260000000000002</c:v>
                </c:pt>
              </c:numCache>
            </c:numRef>
          </c:val>
        </c:ser>
        <c:axId val="67760896"/>
        <c:axId val="67762432"/>
      </c:barChart>
      <c:catAx>
        <c:axId val="67760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7762432"/>
        <c:crossesAt val="0"/>
        <c:auto val="1"/>
        <c:lblAlgn val="ctr"/>
        <c:lblOffset val="100"/>
      </c:catAx>
      <c:valAx>
        <c:axId val="67762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Man-years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776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07896220912376"/>
          <c:y val="0.16938020883104721"/>
          <c:w val="0.17902674582985145"/>
          <c:h val="5.0346384982756343E-2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8.461538461538462E-2"/>
          <c:y val="0.16613418530351437"/>
          <c:w val="0.7846153846153846"/>
          <c:h val="0.69009584664537726"/>
        </c:manualLayout>
      </c:layout>
      <c:barChart>
        <c:barDir val="col"/>
        <c:grouping val="stacked"/>
        <c:ser>
          <c:idx val="4"/>
          <c:order val="0"/>
          <c:tx>
            <c:strRef>
              <c:f>'Combined sheet'!$F$13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sheet'!$F$14:$F$27</c:f>
              <c:numCache>
                <c:formatCode>0.00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2.5499999999999998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overlap val="100"/>
        <c:axId val="66700032"/>
        <c:axId val="66701568"/>
      </c:barChart>
      <c:catAx>
        <c:axId val="66700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701568"/>
        <c:crosses val="autoZero"/>
        <c:auto val="1"/>
        <c:lblAlgn val="ctr"/>
        <c:lblOffset val="100"/>
      </c:catAx>
      <c:valAx>
        <c:axId val="66701568"/>
        <c:scaling>
          <c:orientation val="minMax"/>
          <c:max val="5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700032"/>
        <c:crosses val="autoZero"/>
        <c:crossBetween val="between"/>
      </c:valAx>
      <c:spPr>
        <a:solidFill>
          <a:schemeClr val="bg1">
            <a:lumMod val="85000"/>
          </a:schemeClr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autoTitleDeleted val="1"/>
    <c:plotArea>
      <c:layout>
        <c:manualLayout>
          <c:layoutTarget val="inner"/>
          <c:xMode val="edge"/>
          <c:yMode val="edge"/>
          <c:x val="7.1428571428571425E-2"/>
          <c:y val="0.14170692431561988"/>
          <c:w val="0.83296703296703301"/>
          <c:h val="0.73590982286634465"/>
        </c:manualLayout>
      </c:layout>
      <c:barChart>
        <c:barDir val="col"/>
        <c:grouping val="stacked"/>
        <c:ser>
          <c:idx val="0"/>
          <c:order val="0"/>
          <c:tx>
            <c:strRef>
              <c:f>'Combined sheet'!$B$46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sheet'!$B$47:$B$63</c:f>
              <c:numCache>
                <c:formatCode>0.00</c:formatCode>
                <c:ptCount val="17"/>
                <c:pt idx="0" formatCode="0.0">
                  <c:v>13.25</c:v>
                </c:pt>
                <c:pt idx="1">
                  <c:v>0</c:v>
                </c:pt>
                <c:pt idx="2">
                  <c:v>1.75</c:v>
                </c:pt>
                <c:pt idx="3">
                  <c:v>0.75000000000000033</c:v>
                </c:pt>
                <c:pt idx="4">
                  <c:v>1.75</c:v>
                </c:pt>
                <c:pt idx="5">
                  <c:v>0</c:v>
                </c:pt>
                <c:pt idx="6">
                  <c:v>4.5</c:v>
                </c:pt>
                <c:pt idx="7">
                  <c:v>6</c:v>
                </c:pt>
                <c:pt idx="8">
                  <c:v>5.5</c:v>
                </c:pt>
                <c:pt idx="9">
                  <c:v>1.25</c:v>
                </c:pt>
                <c:pt idx="10">
                  <c:v>7</c:v>
                </c:pt>
                <c:pt idx="11">
                  <c:v>2</c:v>
                </c:pt>
                <c:pt idx="12">
                  <c:v>0.5</c:v>
                </c:pt>
                <c:pt idx="13">
                  <c:v>0</c:v>
                </c:pt>
                <c:pt idx="14">
                  <c:v>5.25</c:v>
                </c:pt>
                <c:pt idx="15">
                  <c:v>13.75</c:v>
                </c:pt>
                <c:pt idx="16">
                  <c:v>11.25</c:v>
                </c:pt>
              </c:numCache>
            </c:numRef>
          </c:val>
        </c:ser>
        <c:ser>
          <c:idx val="1"/>
          <c:order val="1"/>
          <c:tx>
            <c:strRef>
              <c:f>'Combined sheet'!$C$46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sheet'!$C$47:$C$63</c:f>
              <c:numCache>
                <c:formatCode>0.00</c:formatCode>
                <c:ptCount val="17"/>
                <c:pt idx="0" formatCode="0.0">
                  <c:v>18.704999999999988</c:v>
                </c:pt>
                <c:pt idx="1">
                  <c:v>0.96249999999999991</c:v>
                </c:pt>
                <c:pt idx="2">
                  <c:v>8.2900000000000009</c:v>
                </c:pt>
                <c:pt idx="3">
                  <c:v>0.125</c:v>
                </c:pt>
                <c:pt idx="4">
                  <c:v>0</c:v>
                </c:pt>
                <c:pt idx="5">
                  <c:v>1.45</c:v>
                </c:pt>
                <c:pt idx="6">
                  <c:v>1.825</c:v>
                </c:pt>
                <c:pt idx="7">
                  <c:v>2.9749999999999988</c:v>
                </c:pt>
                <c:pt idx="8">
                  <c:v>7.724999999999997</c:v>
                </c:pt>
                <c:pt idx="9">
                  <c:v>3.0650000000000004</c:v>
                </c:pt>
                <c:pt idx="10">
                  <c:v>6.5000000000000002E-2</c:v>
                </c:pt>
                <c:pt idx="11">
                  <c:v>1.9375</c:v>
                </c:pt>
                <c:pt idx="12">
                  <c:v>0.45</c:v>
                </c:pt>
                <c:pt idx="13">
                  <c:v>0</c:v>
                </c:pt>
                <c:pt idx="14">
                  <c:v>1.1800000000000008</c:v>
                </c:pt>
                <c:pt idx="15">
                  <c:v>0</c:v>
                </c:pt>
                <c:pt idx="16">
                  <c:v>1.2749999999999992</c:v>
                </c:pt>
              </c:numCache>
            </c:numRef>
          </c:val>
        </c:ser>
        <c:ser>
          <c:idx val="2"/>
          <c:order val="2"/>
          <c:tx>
            <c:strRef>
              <c:f>'Combined sheet'!$D$46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sheet'!$D$47:$D$63</c:f>
              <c:numCache>
                <c:formatCode>0.00</c:formatCode>
                <c:ptCount val="17"/>
                <c:pt idx="0" formatCode="0.0">
                  <c:v>14.3</c:v>
                </c:pt>
                <c:pt idx="1">
                  <c:v>0.55000000000000004</c:v>
                </c:pt>
                <c:pt idx="2">
                  <c:v>8.7000000000000011</c:v>
                </c:pt>
                <c:pt idx="3">
                  <c:v>2.1</c:v>
                </c:pt>
                <c:pt idx="4">
                  <c:v>0.30000000000000016</c:v>
                </c:pt>
                <c:pt idx="5">
                  <c:v>4</c:v>
                </c:pt>
                <c:pt idx="6">
                  <c:v>2.15</c:v>
                </c:pt>
                <c:pt idx="7">
                  <c:v>2.3499999999999988</c:v>
                </c:pt>
                <c:pt idx="8">
                  <c:v>1.9500000000000008</c:v>
                </c:pt>
                <c:pt idx="9">
                  <c:v>2.8</c:v>
                </c:pt>
                <c:pt idx="10">
                  <c:v>3.75</c:v>
                </c:pt>
                <c:pt idx="11">
                  <c:v>4.6499999999999995</c:v>
                </c:pt>
                <c:pt idx="12">
                  <c:v>0.25</c:v>
                </c:pt>
                <c:pt idx="13">
                  <c:v>0</c:v>
                </c:pt>
                <c:pt idx="14">
                  <c:v>1.7999999999999992</c:v>
                </c:pt>
                <c:pt idx="15">
                  <c:v>0</c:v>
                </c:pt>
                <c:pt idx="16">
                  <c:v>1.2</c:v>
                </c:pt>
              </c:numCache>
            </c:numRef>
          </c:val>
        </c:ser>
        <c:ser>
          <c:idx val="3"/>
          <c:order val="3"/>
          <c:tx>
            <c:strRef>
              <c:f>'Combined sheet'!$E$46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sheet'!$E$47:$E$63</c:f>
              <c:numCache>
                <c:formatCode>0.00</c:formatCode>
                <c:ptCount val="17"/>
                <c:pt idx="0" formatCode="0.0">
                  <c:v>8.4</c:v>
                </c:pt>
                <c:pt idx="1">
                  <c:v>0.25</c:v>
                </c:pt>
                <c:pt idx="2">
                  <c:v>9.65</c:v>
                </c:pt>
                <c:pt idx="3">
                  <c:v>2</c:v>
                </c:pt>
                <c:pt idx="4">
                  <c:v>0.25</c:v>
                </c:pt>
                <c:pt idx="5">
                  <c:v>0</c:v>
                </c:pt>
                <c:pt idx="6">
                  <c:v>2.25</c:v>
                </c:pt>
                <c:pt idx="7">
                  <c:v>0</c:v>
                </c:pt>
                <c:pt idx="8">
                  <c:v>0.75000000000000033</c:v>
                </c:pt>
                <c:pt idx="9">
                  <c:v>0</c:v>
                </c:pt>
                <c:pt idx="10">
                  <c:v>0</c:v>
                </c:pt>
                <c:pt idx="11">
                  <c:v>0.25</c:v>
                </c:pt>
                <c:pt idx="12">
                  <c:v>0</c:v>
                </c:pt>
                <c:pt idx="13">
                  <c:v>0</c:v>
                </c:pt>
                <c:pt idx="14">
                  <c:v>2.5</c:v>
                </c:pt>
                <c:pt idx="15">
                  <c:v>4.5</c:v>
                </c:pt>
                <c:pt idx="16">
                  <c:v>0.75000000000000033</c:v>
                </c:pt>
              </c:numCache>
            </c:numRef>
          </c:val>
        </c:ser>
        <c:ser>
          <c:idx val="4"/>
          <c:order val="4"/>
          <c:tx>
            <c:strRef>
              <c:f>'Combined sheet'!$F$46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sheet'!$F$47:$F$63</c:f>
              <c:numCache>
                <c:formatCode>0.00</c:formatCode>
                <c:ptCount val="17"/>
                <c:pt idx="0" formatCode="0.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2.5499999999999998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overlap val="100"/>
        <c:axId val="66818048"/>
        <c:axId val="66819584"/>
      </c:barChart>
      <c:catAx>
        <c:axId val="66818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6819584"/>
        <c:crosses val="autoZero"/>
        <c:auto val="1"/>
        <c:lblAlgn val="ctr"/>
        <c:lblOffset val="100"/>
      </c:catAx>
      <c:valAx>
        <c:axId val="66819584"/>
        <c:scaling>
          <c:orientation val="minMax"/>
          <c:max val="6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6818048"/>
        <c:crosses val="autoZero"/>
        <c:crossBetween val="between"/>
      </c:valAx>
      <c:spPr>
        <a:solidFill>
          <a:srgbClr val="E7E7E7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7009270220623358E-2"/>
          <c:y val="0.13264639808401291"/>
          <c:w val="0.77463701091945136"/>
          <c:h val="0.74881945861820598"/>
        </c:manualLayout>
      </c:layout>
      <c:barChart>
        <c:barDir val="col"/>
        <c:grouping val="stacked"/>
        <c:ser>
          <c:idx val="0"/>
          <c:order val="0"/>
          <c:tx>
            <c:strRef>
              <c:f>'Combined sheet'!$C$48</c:f>
              <c:strCache>
                <c:ptCount val="1"/>
                <c:pt idx="0">
                  <c:v>NOAA HFIP</c:v>
                </c:pt>
              </c:strCache>
            </c:strRef>
          </c:tx>
          <c:spPr>
            <a:solidFill>
              <a:srgbClr val="000066"/>
            </a:solidFill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sheet'!$C$49:$C$65</c:f>
              <c:numCache>
                <c:formatCode>0.00</c:formatCode>
                <c:ptCount val="17"/>
                <c:pt idx="0" formatCode="0.0">
                  <c:v>3.3749999999999987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12.75</c:v>
                </c:pt>
                <c:pt idx="7">
                  <c:v>23</c:v>
                </c:pt>
                <c:pt idx="8">
                  <c:v>12.625</c:v>
                </c:pt>
                <c:pt idx="9">
                  <c:v>4.75</c:v>
                </c:pt>
                <c:pt idx="10">
                  <c:v>10.75</c:v>
                </c:pt>
                <c:pt idx="11">
                  <c:v>5</c:v>
                </c:pt>
                <c:pt idx="12">
                  <c:v>1</c:v>
                </c:pt>
                <c:pt idx="13">
                  <c:v>0.87500000000000044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'Combined sheet'!$D$48</c:f>
              <c:strCache>
                <c:ptCount val="1"/>
                <c:pt idx="0">
                  <c:v>NOAA Non-HFIP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sheet'!$D$49:$D$65</c:f>
              <c:numCache>
                <c:formatCode>0.00</c:formatCode>
                <c:ptCount val="17"/>
                <c:pt idx="0" formatCode="0.0">
                  <c:v>7.25</c:v>
                </c:pt>
                <c:pt idx="1">
                  <c:v>0</c:v>
                </c:pt>
                <c:pt idx="2">
                  <c:v>0.25</c:v>
                </c:pt>
                <c:pt idx="3">
                  <c:v>0.25</c:v>
                </c:pt>
                <c:pt idx="4">
                  <c:v>6.5</c:v>
                </c:pt>
                <c:pt idx="5">
                  <c:v>1</c:v>
                </c:pt>
                <c:pt idx="6">
                  <c:v>2.5</c:v>
                </c:pt>
                <c:pt idx="7">
                  <c:v>4.25</c:v>
                </c:pt>
                <c:pt idx="8">
                  <c:v>3.75</c:v>
                </c:pt>
                <c:pt idx="9">
                  <c:v>0</c:v>
                </c:pt>
                <c:pt idx="10">
                  <c:v>2</c:v>
                </c:pt>
                <c:pt idx="11">
                  <c:v>0.25</c:v>
                </c:pt>
                <c:pt idx="12">
                  <c:v>0</c:v>
                </c:pt>
                <c:pt idx="13">
                  <c:v>4.75</c:v>
                </c:pt>
                <c:pt idx="14">
                  <c:v>9.25</c:v>
                </c:pt>
                <c:pt idx="15">
                  <c:v>7.75</c:v>
                </c:pt>
                <c:pt idx="16">
                  <c:v>21</c:v>
                </c:pt>
              </c:numCache>
            </c:numRef>
          </c:val>
        </c:ser>
        <c:ser>
          <c:idx val="2"/>
          <c:order val="2"/>
          <c:tx>
            <c:strRef>
              <c:f>'Combined sheet'!$E$48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sheet'!$E$49:$E$65</c:f>
              <c:numCache>
                <c:formatCode>0.00</c:formatCode>
                <c:ptCount val="17"/>
                <c:pt idx="0" formatCode="0.0">
                  <c:v>12.25</c:v>
                </c:pt>
                <c:pt idx="1">
                  <c:v>0.25</c:v>
                </c:pt>
                <c:pt idx="2">
                  <c:v>5</c:v>
                </c:pt>
                <c:pt idx="3">
                  <c:v>0.5</c:v>
                </c:pt>
                <c:pt idx="4">
                  <c:v>0</c:v>
                </c:pt>
                <c:pt idx="5">
                  <c:v>1.5</c:v>
                </c:pt>
                <c:pt idx="6">
                  <c:v>7.75</c:v>
                </c:pt>
                <c:pt idx="7">
                  <c:v>3.75</c:v>
                </c:pt>
                <c:pt idx="8">
                  <c:v>6.75</c:v>
                </c:pt>
                <c:pt idx="9">
                  <c:v>1.75</c:v>
                </c:pt>
                <c:pt idx="10">
                  <c:v>0.75000000000000044</c:v>
                </c:pt>
                <c:pt idx="11">
                  <c:v>2.25</c:v>
                </c:pt>
                <c:pt idx="12">
                  <c:v>0.75000000000000044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1.75</c:v>
                </c:pt>
              </c:numCache>
            </c:numRef>
          </c:val>
        </c:ser>
        <c:ser>
          <c:idx val="3"/>
          <c:order val="3"/>
          <c:tx>
            <c:strRef>
              <c:f>'Combined sheet'!$F$48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sheet'!$F$49:$F$65</c:f>
              <c:numCache>
                <c:formatCode>0.00</c:formatCode>
                <c:ptCount val="17"/>
                <c:pt idx="0" formatCode="0.0">
                  <c:v>16.150000000000016</c:v>
                </c:pt>
                <c:pt idx="1">
                  <c:v>0.8</c:v>
                </c:pt>
                <c:pt idx="2">
                  <c:v>19.849999999999987</c:v>
                </c:pt>
                <c:pt idx="3">
                  <c:v>0.5</c:v>
                </c:pt>
                <c:pt idx="4">
                  <c:v>0</c:v>
                </c:pt>
                <c:pt idx="5">
                  <c:v>3.1</c:v>
                </c:pt>
                <c:pt idx="6">
                  <c:v>2.86</c:v>
                </c:pt>
                <c:pt idx="7">
                  <c:v>3.01</c:v>
                </c:pt>
                <c:pt idx="8">
                  <c:v>1.6500000000000001</c:v>
                </c:pt>
                <c:pt idx="9">
                  <c:v>1.4</c:v>
                </c:pt>
                <c:pt idx="10">
                  <c:v>2.65</c:v>
                </c:pt>
                <c:pt idx="11">
                  <c:v>3.25</c:v>
                </c:pt>
                <c:pt idx="12">
                  <c:v>0.25</c:v>
                </c:pt>
                <c:pt idx="13">
                  <c:v>0</c:v>
                </c:pt>
                <c:pt idx="14">
                  <c:v>2.2999999999999998</c:v>
                </c:pt>
                <c:pt idx="15">
                  <c:v>0.34</c:v>
                </c:pt>
                <c:pt idx="16">
                  <c:v>3.74</c:v>
                </c:pt>
              </c:numCache>
            </c:numRef>
          </c:val>
        </c:ser>
        <c:ser>
          <c:idx val="4"/>
          <c:order val="4"/>
          <c:tx>
            <c:strRef>
              <c:f>'Combined sheet'!$G$48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sheet'!$G$49:$G$65</c:f>
              <c:numCache>
                <c:formatCode>0.00</c:formatCode>
                <c:ptCount val="17"/>
                <c:pt idx="0" formatCode="0.0">
                  <c:v>13.880000000000004</c:v>
                </c:pt>
                <c:pt idx="1">
                  <c:v>0</c:v>
                </c:pt>
                <c:pt idx="2">
                  <c:v>10.38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  <c:pt idx="6">
                  <c:v>1.25</c:v>
                </c:pt>
                <c:pt idx="7">
                  <c:v>0</c:v>
                </c:pt>
                <c:pt idx="8">
                  <c:v>0.25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3.75</c:v>
                </c:pt>
                <c:pt idx="15">
                  <c:v>0.63000000000000045</c:v>
                </c:pt>
                <c:pt idx="16">
                  <c:v>1</c:v>
                </c:pt>
              </c:numCache>
            </c:numRef>
          </c:val>
        </c:ser>
        <c:ser>
          <c:idx val="5"/>
          <c:order val="5"/>
          <c:tx>
            <c:strRef>
              <c:f>'Combined sheet'!$H$48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sheet'!$H$49:$H$65</c:f>
              <c:numCache>
                <c:formatCode>0.00</c:formatCode>
                <c:ptCount val="17"/>
                <c:pt idx="0" formatCode="0.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</c:numCache>
            </c:numRef>
          </c:val>
        </c:ser>
        <c:overlap val="100"/>
        <c:axId val="66925312"/>
        <c:axId val="66926848"/>
      </c:barChart>
      <c:catAx>
        <c:axId val="66925312"/>
        <c:scaling>
          <c:orientation val="minMax"/>
        </c:scaling>
        <c:axPos val="b"/>
        <c:tickLblPos val="nextTo"/>
        <c:crossAx val="66926848"/>
        <c:crosses val="autoZero"/>
        <c:auto val="1"/>
        <c:lblAlgn val="ctr"/>
        <c:lblOffset val="100"/>
      </c:catAx>
      <c:valAx>
        <c:axId val="66926848"/>
        <c:scaling>
          <c:orientation val="minMax"/>
          <c:max val="60"/>
          <c:min val="0"/>
        </c:scaling>
        <c:axPos val="l"/>
        <c:majorGridlines/>
        <c:numFmt formatCode="0" sourceLinked="0"/>
        <c:tickLblPos val="nextTo"/>
        <c:crossAx val="66925312"/>
        <c:crosses val="autoZero"/>
        <c:crossBetween val="between"/>
      </c:valAx>
      <c:spPr>
        <a:solidFill>
          <a:srgbClr val="EAEAEA"/>
        </a:solidFill>
      </c:spPr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autoTitleDeleted val="1"/>
    <c:plotArea>
      <c:layout>
        <c:manualLayout>
          <c:layoutTarget val="inner"/>
          <c:xMode val="edge"/>
          <c:yMode val="edge"/>
          <c:x val="8.461538461538462E-2"/>
          <c:y val="0.16613418530351437"/>
          <c:w val="0.7846153846153846"/>
          <c:h val="0.69009584664536971"/>
        </c:manualLayout>
      </c:layout>
      <c:barChart>
        <c:barDir val="col"/>
        <c:grouping val="stacked"/>
        <c:ser>
          <c:idx val="0"/>
          <c:order val="0"/>
          <c:tx>
            <c:strRef>
              <c:f>'Combined sheet'!$B$13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sheet'!$B$14:$B$27</c:f>
              <c:numCache>
                <c:formatCode>0.00</c:formatCode>
                <c:ptCount val="14"/>
                <c:pt idx="0">
                  <c:v>9.0513888888888854</c:v>
                </c:pt>
                <c:pt idx="1">
                  <c:v>14.379166666666674</c:v>
                </c:pt>
                <c:pt idx="2">
                  <c:v>1.6222222222222222</c:v>
                </c:pt>
                <c:pt idx="3">
                  <c:v>0.65000000000000036</c:v>
                </c:pt>
                <c:pt idx="4">
                  <c:v>4.0138888888888875</c:v>
                </c:pt>
                <c:pt idx="5">
                  <c:v>3.8513888888888874</c:v>
                </c:pt>
                <c:pt idx="6">
                  <c:v>5.7013888888888884</c:v>
                </c:pt>
                <c:pt idx="7">
                  <c:v>15.129166666666666</c:v>
                </c:pt>
                <c:pt idx="8">
                  <c:v>11.326388888888886</c:v>
                </c:pt>
                <c:pt idx="9">
                  <c:v>0.32222222222222241</c:v>
                </c:pt>
                <c:pt idx="10">
                  <c:v>4.9513888888888884</c:v>
                </c:pt>
                <c:pt idx="11">
                  <c:v>1.2124999999999992</c:v>
                </c:pt>
                <c:pt idx="12">
                  <c:v>1.3166666666666669</c:v>
                </c:pt>
                <c:pt idx="13">
                  <c:v>0.97222222222222221</c:v>
                </c:pt>
              </c:numCache>
            </c:numRef>
          </c:val>
        </c:ser>
        <c:ser>
          <c:idx val="1"/>
          <c:order val="1"/>
          <c:tx>
            <c:strRef>
              <c:f>'Combined sheet'!$C$13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sheet'!$C$14:$C$27</c:f>
              <c:numCache>
                <c:formatCode>0.00</c:formatCode>
                <c:ptCount val="14"/>
                <c:pt idx="0">
                  <c:v>9.957777777777773</c:v>
                </c:pt>
                <c:pt idx="1">
                  <c:v>1.2416249999999991</c:v>
                </c:pt>
                <c:pt idx="2">
                  <c:v>0.2282777777777778</c:v>
                </c:pt>
                <c:pt idx="3">
                  <c:v>2.6000000000000002E-2</c:v>
                </c:pt>
                <c:pt idx="4">
                  <c:v>1.9371527777777786</c:v>
                </c:pt>
                <c:pt idx="5">
                  <c:v>3.078277777777779</c:v>
                </c:pt>
                <c:pt idx="6">
                  <c:v>10.495777777777775</c:v>
                </c:pt>
                <c:pt idx="7">
                  <c:v>1.6134999999999993</c:v>
                </c:pt>
                <c:pt idx="8">
                  <c:v>13.278277777777767</c:v>
                </c:pt>
                <c:pt idx="9">
                  <c:v>0.30527777777777804</c:v>
                </c:pt>
                <c:pt idx="10">
                  <c:v>3.80077777777778</c:v>
                </c:pt>
                <c:pt idx="11">
                  <c:v>0.2541250000000001</c:v>
                </c:pt>
                <c:pt idx="12">
                  <c:v>0.37600000000000022</c:v>
                </c:pt>
                <c:pt idx="13">
                  <c:v>2.0371527777777789</c:v>
                </c:pt>
              </c:numCache>
            </c:numRef>
          </c:val>
        </c:ser>
        <c:ser>
          <c:idx val="2"/>
          <c:order val="2"/>
          <c:tx>
            <c:strRef>
              <c:f>'Combined sheet'!$D$13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sheet'!$D$14:$D$27</c:f>
              <c:numCache>
                <c:formatCode>0.00</c:formatCode>
                <c:ptCount val="14"/>
                <c:pt idx="0">
                  <c:v>7.6541666666666632</c:v>
                </c:pt>
                <c:pt idx="1">
                  <c:v>1.46875</c:v>
                </c:pt>
                <c:pt idx="2">
                  <c:v>1.2666666666666666</c:v>
                </c:pt>
                <c:pt idx="3">
                  <c:v>0</c:v>
                </c:pt>
                <c:pt idx="4">
                  <c:v>2.4854166666666666</c:v>
                </c:pt>
                <c:pt idx="5">
                  <c:v>2.7041666666666679</c:v>
                </c:pt>
                <c:pt idx="6">
                  <c:v>10.90416666666667</c:v>
                </c:pt>
                <c:pt idx="7">
                  <c:v>1.7625000000000002</c:v>
                </c:pt>
                <c:pt idx="8">
                  <c:v>11.704166666666669</c:v>
                </c:pt>
                <c:pt idx="9">
                  <c:v>0.56666666666666676</c:v>
                </c:pt>
                <c:pt idx="10">
                  <c:v>4.6541666666666641</c:v>
                </c:pt>
                <c:pt idx="11">
                  <c:v>0.26875000000000004</c:v>
                </c:pt>
                <c:pt idx="12">
                  <c:v>0.60000000000000031</c:v>
                </c:pt>
                <c:pt idx="13">
                  <c:v>4.8104166666666641</c:v>
                </c:pt>
              </c:numCache>
            </c:numRef>
          </c:val>
        </c:ser>
        <c:ser>
          <c:idx val="3"/>
          <c:order val="3"/>
          <c:tx>
            <c:strRef>
              <c:f>'Combined sheet'!$E$13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sheet'!$E$14:$E$27</c:f>
              <c:numCache>
                <c:formatCode>0.00</c:formatCode>
                <c:ptCount val="14"/>
                <c:pt idx="0">
                  <c:v>4.5090277777777779</c:v>
                </c:pt>
                <c:pt idx="1">
                  <c:v>3.4062499999999982</c:v>
                </c:pt>
                <c:pt idx="2">
                  <c:v>2.7777777777777811E-2</c:v>
                </c:pt>
                <c:pt idx="3">
                  <c:v>0.5</c:v>
                </c:pt>
                <c:pt idx="4">
                  <c:v>1.4027777777777777</c:v>
                </c:pt>
                <c:pt idx="5">
                  <c:v>0.68402777777777779</c:v>
                </c:pt>
                <c:pt idx="6">
                  <c:v>10.084027777777774</c:v>
                </c:pt>
                <c:pt idx="7">
                  <c:v>3.4062499999999982</c:v>
                </c:pt>
                <c:pt idx="8">
                  <c:v>4.5090277777777779</c:v>
                </c:pt>
                <c:pt idx="9">
                  <c:v>2.7777777777777811E-2</c:v>
                </c:pt>
                <c:pt idx="10">
                  <c:v>1.4340277777777777</c:v>
                </c:pt>
                <c:pt idx="11">
                  <c:v>0.78125</c:v>
                </c:pt>
                <c:pt idx="12">
                  <c:v>0.5</c:v>
                </c:pt>
                <c:pt idx="13">
                  <c:v>2.7777777777777811E-2</c:v>
                </c:pt>
              </c:numCache>
            </c:numRef>
          </c:val>
        </c:ser>
        <c:ser>
          <c:idx val="4"/>
          <c:order val="4"/>
          <c:tx>
            <c:strRef>
              <c:f>'Combined sheet'!$F$13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cat>
            <c:numRef>
              <c:f>'Combined sheet'!$A$14:$A$27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sheet'!$F$14:$F$27</c:f>
              <c:numCache>
                <c:formatCode>0.00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2.5499999999999998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overlap val="100"/>
        <c:axId val="67050496"/>
        <c:axId val="67064576"/>
      </c:barChart>
      <c:catAx>
        <c:axId val="670504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064576"/>
        <c:crosses val="autoZero"/>
        <c:auto val="1"/>
        <c:lblAlgn val="ctr"/>
        <c:lblOffset val="100"/>
      </c:catAx>
      <c:valAx>
        <c:axId val="67064576"/>
        <c:scaling>
          <c:orientation val="minMax"/>
          <c:max val="6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050496"/>
        <c:crosses val="autoZero"/>
        <c:crossBetween val="between"/>
        <c:majorUnit val="10"/>
      </c:valAx>
      <c:spPr>
        <a:solidFill>
          <a:srgbClr val="E7E7E7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autoTitleDeleted val="1"/>
    <c:plotArea>
      <c:layout>
        <c:manualLayout>
          <c:layoutTarget val="inner"/>
          <c:xMode val="edge"/>
          <c:yMode val="edge"/>
          <c:x val="8.4615384615384606E-2"/>
          <c:y val="0.16613418530351387"/>
          <c:w val="0.78461538461538505"/>
          <c:h val="0.69009584664537227"/>
        </c:manualLayout>
      </c:layout>
      <c:barChart>
        <c:barDir val="col"/>
        <c:grouping val="stacked"/>
        <c:ser>
          <c:idx val="0"/>
          <c:order val="0"/>
          <c:tx>
            <c:strRef>
              <c:f>'Combined sheet'!$B$15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sheet'!$B$16:$B$29</c:f>
              <c:numCache>
                <c:formatCode>0.00</c:formatCode>
                <c:ptCount val="14"/>
                <c:pt idx="0">
                  <c:v>14.012500000000006</c:v>
                </c:pt>
                <c:pt idx="1">
                  <c:v>18.897916666666678</c:v>
                </c:pt>
                <c:pt idx="2">
                  <c:v>3.1333333333333342</c:v>
                </c:pt>
                <c:pt idx="3">
                  <c:v>1.2</c:v>
                </c:pt>
                <c:pt idx="4">
                  <c:v>13.34375</c:v>
                </c:pt>
                <c:pt idx="5">
                  <c:v>11.175000000000002</c:v>
                </c:pt>
                <c:pt idx="6">
                  <c:v>11.625000000000002</c:v>
                </c:pt>
                <c:pt idx="7">
                  <c:v>22.304166666666678</c:v>
                </c:pt>
                <c:pt idx="8">
                  <c:v>19.187499999999989</c:v>
                </c:pt>
                <c:pt idx="9">
                  <c:v>0.78333333333333344</c:v>
                </c:pt>
                <c:pt idx="10">
                  <c:v>13.875000000000007</c:v>
                </c:pt>
                <c:pt idx="11">
                  <c:v>3.1062499999999988</c:v>
                </c:pt>
                <c:pt idx="12">
                  <c:v>2.3666666666666667</c:v>
                </c:pt>
                <c:pt idx="13">
                  <c:v>4.9895833333333366</c:v>
                </c:pt>
              </c:numCache>
            </c:numRef>
          </c:val>
        </c:ser>
        <c:ser>
          <c:idx val="1"/>
          <c:order val="1"/>
          <c:tx>
            <c:strRef>
              <c:f>'Combined sheet'!$C$15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sheet'!$C$16:$C$29</c:f>
              <c:numCache>
                <c:formatCode>0.00</c:formatCode>
                <c:ptCount val="14"/>
                <c:pt idx="0">
                  <c:v>8.2125000000000004</c:v>
                </c:pt>
                <c:pt idx="1">
                  <c:v>2.5104166666666665</c:v>
                </c:pt>
                <c:pt idx="2">
                  <c:v>0.4</c:v>
                </c:pt>
                <c:pt idx="3">
                  <c:v>0</c:v>
                </c:pt>
                <c:pt idx="4">
                  <c:v>2.09375</c:v>
                </c:pt>
                <c:pt idx="5">
                  <c:v>3.2124999999999986</c:v>
                </c:pt>
                <c:pt idx="6">
                  <c:v>8.1125000000000007</c:v>
                </c:pt>
                <c:pt idx="7">
                  <c:v>2.9791666666666665</c:v>
                </c:pt>
                <c:pt idx="8">
                  <c:v>9.7375000000000007</c:v>
                </c:pt>
                <c:pt idx="9">
                  <c:v>0.4</c:v>
                </c:pt>
                <c:pt idx="10">
                  <c:v>4.2375000000000007</c:v>
                </c:pt>
                <c:pt idx="11">
                  <c:v>0.96875000000000033</c:v>
                </c:pt>
                <c:pt idx="12">
                  <c:v>0.66666666666666663</c:v>
                </c:pt>
                <c:pt idx="13">
                  <c:v>2.21875</c:v>
                </c:pt>
              </c:numCache>
            </c:numRef>
          </c:val>
        </c:ser>
        <c:ser>
          <c:idx val="2"/>
          <c:order val="2"/>
          <c:tx>
            <c:strRef>
              <c:f>'Combined sheet'!$D$15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sheet'!$D$16:$D$29</c:f>
              <c:numCache>
                <c:formatCode>0.00</c:formatCode>
                <c:ptCount val="14"/>
                <c:pt idx="0">
                  <c:v>8.4948611111111081</c:v>
                </c:pt>
                <c:pt idx="1">
                  <c:v>3.1641666666666679</c:v>
                </c:pt>
                <c:pt idx="2">
                  <c:v>0.89111111111111119</c:v>
                </c:pt>
                <c:pt idx="3">
                  <c:v>0</c:v>
                </c:pt>
                <c:pt idx="4">
                  <c:v>1.262361111111111</c:v>
                </c:pt>
                <c:pt idx="5">
                  <c:v>2.6998611111111113</c:v>
                </c:pt>
                <c:pt idx="6">
                  <c:v>21.79986111111112</c:v>
                </c:pt>
                <c:pt idx="7">
                  <c:v>3.5404166666666672</c:v>
                </c:pt>
                <c:pt idx="8">
                  <c:v>11.724861111111101</c:v>
                </c:pt>
                <c:pt idx="9">
                  <c:v>0.41111111111111109</c:v>
                </c:pt>
                <c:pt idx="10">
                  <c:v>2.8998611111111092</c:v>
                </c:pt>
                <c:pt idx="11">
                  <c:v>0.35750000000000015</c:v>
                </c:pt>
                <c:pt idx="12">
                  <c:v>0.76666666666666661</c:v>
                </c:pt>
                <c:pt idx="13">
                  <c:v>3.8373611111111114</c:v>
                </c:pt>
              </c:numCache>
            </c:numRef>
          </c:val>
        </c:ser>
        <c:ser>
          <c:idx val="3"/>
          <c:order val="3"/>
          <c:tx>
            <c:strRef>
              <c:f>'Combined sheet'!$E$15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sheet'!$E$16:$E$29</c:f>
              <c:numCache>
                <c:formatCode>0.00</c:formatCode>
                <c:ptCount val="14"/>
                <c:pt idx="0">
                  <c:v>7.0129166666666638</c:v>
                </c:pt>
                <c:pt idx="1">
                  <c:v>1.7879166666666666</c:v>
                </c:pt>
                <c:pt idx="2">
                  <c:v>0</c:v>
                </c:pt>
                <c:pt idx="3">
                  <c:v>0.65000000000000036</c:v>
                </c:pt>
                <c:pt idx="4">
                  <c:v>0.16666666666666666</c:v>
                </c:pt>
                <c:pt idx="5">
                  <c:v>0.19791666666666671</c:v>
                </c:pt>
                <c:pt idx="6">
                  <c:v>10.57791666666667</c:v>
                </c:pt>
                <c:pt idx="7">
                  <c:v>1.7879166666666666</c:v>
                </c:pt>
                <c:pt idx="8">
                  <c:v>7.0129166666666638</c:v>
                </c:pt>
                <c:pt idx="9">
                  <c:v>0</c:v>
                </c:pt>
                <c:pt idx="10">
                  <c:v>0.32291666666666707</c:v>
                </c:pt>
                <c:pt idx="11">
                  <c:v>0.80625000000000002</c:v>
                </c:pt>
                <c:pt idx="12">
                  <c:v>0.81666666666666654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'Combined sheet'!$F$15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cat>
            <c:numRef>
              <c:f>'Combined sheet'!$A$16:$A$29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sheet'!$F$16:$F$29</c:f>
              <c:numCache>
                <c:formatCode>0.00</c:formatCode>
                <c:ptCount val="14"/>
                <c:pt idx="0">
                  <c:v>0.16666666666666666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2.6666666666666665</c:v>
                </c:pt>
                <c:pt idx="5">
                  <c:v>4.166666666666667</c:v>
                </c:pt>
                <c:pt idx="6">
                  <c:v>0.16666666666666666</c:v>
                </c:pt>
                <c:pt idx="7">
                  <c:v>1</c:v>
                </c:pt>
                <c:pt idx="8">
                  <c:v>0.16666666666666666</c:v>
                </c:pt>
                <c:pt idx="9">
                  <c:v>0</c:v>
                </c:pt>
                <c:pt idx="10">
                  <c:v>0.16666666666666666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overlap val="100"/>
        <c:axId val="67087360"/>
        <c:axId val="67097344"/>
      </c:barChart>
      <c:catAx>
        <c:axId val="67087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097344"/>
        <c:crosses val="autoZero"/>
        <c:auto val="1"/>
        <c:lblAlgn val="ctr"/>
        <c:lblOffset val="100"/>
      </c:catAx>
      <c:valAx>
        <c:axId val="6709734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087360"/>
        <c:crosses val="autoZero"/>
        <c:crossBetween val="between"/>
      </c:valAx>
      <c:spPr>
        <a:solidFill>
          <a:srgbClr val="E7E7E7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autoTitleDeleted val="1"/>
    <c:plotArea>
      <c:layout>
        <c:manualLayout>
          <c:layoutTarget val="inner"/>
          <c:xMode val="edge"/>
          <c:yMode val="edge"/>
          <c:x val="7.8021978021978022E-2"/>
          <c:y val="0.16398713826366559"/>
          <c:w val="0.77142857142857546"/>
          <c:h val="0.68971061093247665"/>
        </c:manualLayout>
      </c:layout>
      <c:barChart>
        <c:barDir val="col"/>
        <c:grouping val="stacked"/>
        <c:ser>
          <c:idx val="0"/>
          <c:order val="0"/>
          <c:tx>
            <c:strRef>
              <c:f>'Combined sheet'!$B$30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sheet'!$B$31:$B$44</c:f>
              <c:numCache>
                <c:formatCode>0.00</c:formatCode>
                <c:ptCount val="14"/>
                <c:pt idx="0">
                  <c:v>9.0513888888888854</c:v>
                </c:pt>
                <c:pt idx="1">
                  <c:v>14.379166666666674</c:v>
                </c:pt>
                <c:pt idx="2">
                  <c:v>5.7013888888888884</c:v>
                </c:pt>
                <c:pt idx="3">
                  <c:v>11.326388888888886</c:v>
                </c:pt>
                <c:pt idx="4">
                  <c:v>1.6222222222222222</c:v>
                </c:pt>
                <c:pt idx="5">
                  <c:v>0.65000000000000036</c:v>
                </c:pt>
                <c:pt idx="6">
                  <c:v>4.0138888888888875</c:v>
                </c:pt>
                <c:pt idx="7">
                  <c:v>3.8513888888888874</c:v>
                </c:pt>
                <c:pt idx="8">
                  <c:v>15.129166666666666</c:v>
                </c:pt>
                <c:pt idx="9">
                  <c:v>0.32222222222222241</c:v>
                </c:pt>
                <c:pt idx="10">
                  <c:v>4.9513888888888884</c:v>
                </c:pt>
                <c:pt idx="11">
                  <c:v>1.2124999999999992</c:v>
                </c:pt>
                <c:pt idx="12">
                  <c:v>1.3166666666666669</c:v>
                </c:pt>
                <c:pt idx="13">
                  <c:v>0.97222222222222221</c:v>
                </c:pt>
              </c:numCache>
            </c:numRef>
          </c:val>
        </c:ser>
        <c:ser>
          <c:idx val="1"/>
          <c:order val="1"/>
          <c:tx>
            <c:strRef>
              <c:f>'Combined sheet'!$C$30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sheet'!$C$31:$C$44</c:f>
              <c:numCache>
                <c:formatCode>0.00</c:formatCode>
                <c:ptCount val="14"/>
                <c:pt idx="0">
                  <c:v>9.957777777777773</c:v>
                </c:pt>
                <c:pt idx="1">
                  <c:v>1.2416249999999991</c:v>
                </c:pt>
                <c:pt idx="2">
                  <c:v>10.495777777777775</c:v>
                </c:pt>
                <c:pt idx="3">
                  <c:v>13.278277777777767</c:v>
                </c:pt>
                <c:pt idx="4">
                  <c:v>0.2282777777777778</c:v>
                </c:pt>
                <c:pt idx="5">
                  <c:v>2.6000000000000002E-2</c:v>
                </c:pt>
                <c:pt idx="6">
                  <c:v>1.9371527777777786</c:v>
                </c:pt>
                <c:pt idx="7">
                  <c:v>3.078277777777779</c:v>
                </c:pt>
                <c:pt idx="8">
                  <c:v>1.6134999999999993</c:v>
                </c:pt>
                <c:pt idx="9">
                  <c:v>0.30527777777777804</c:v>
                </c:pt>
                <c:pt idx="10">
                  <c:v>3.80077777777778</c:v>
                </c:pt>
                <c:pt idx="11">
                  <c:v>0.2541250000000001</c:v>
                </c:pt>
                <c:pt idx="12">
                  <c:v>0.37600000000000022</c:v>
                </c:pt>
                <c:pt idx="13">
                  <c:v>2.0371527777777789</c:v>
                </c:pt>
              </c:numCache>
            </c:numRef>
          </c:val>
        </c:ser>
        <c:ser>
          <c:idx val="2"/>
          <c:order val="2"/>
          <c:tx>
            <c:strRef>
              <c:f>'Combined sheet'!$D$30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sheet'!$D$31:$D$44</c:f>
              <c:numCache>
                <c:formatCode>0.00</c:formatCode>
                <c:ptCount val="14"/>
                <c:pt idx="0">
                  <c:v>7.6541666666666632</c:v>
                </c:pt>
                <c:pt idx="1">
                  <c:v>1.46875</c:v>
                </c:pt>
                <c:pt idx="2">
                  <c:v>10.90416666666667</c:v>
                </c:pt>
                <c:pt idx="3">
                  <c:v>11.704166666666669</c:v>
                </c:pt>
                <c:pt idx="4">
                  <c:v>1.2666666666666666</c:v>
                </c:pt>
                <c:pt idx="5">
                  <c:v>0</c:v>
                </c:pt>
                <c:pt idx="6">
                  <c:v>2.4854166666666666</c:v>
                </c:pt>
                <c:pt idx="7">
                  <c:v>2.7041666666666679</c:v>
                </c:pt>
                <c:pt idx="8">
                  <c:v>1.7625000000000002</c:v>
                </c:pt>
                <c:pt idx="9">
                  <c:v>0.56666666666666676</c:v>
                </c:pt>
                <c:pt idx="10">
                  <c:v>4.6541666666666641</c:v>
                </c:pt>
                <c:pt idx="11">
                  <c:v>0.26875000000000004</c:v>
                </c:pt>
                <c:pt idx="12">
                  <c:v>0.60000000000000031</c:v>
                </c:pt>
                <c:pt idx="13">
                  <c:v>4.8104166666666641</c:v>
                </c:pt>
              </c:numCache>
            </c:numRef>
          </c:val>
        </c:ser>
        <c:ser>
          <c:idx val="3"/>
          <c:order val="3"/>
          <c:tx>
            <c:strRef>
              <c:f>'Combined sheet'!$E$30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sheet'!$E$31:$E$44</c:f>
              <c:numCache>
                <c:formatCode>0.00</c:formatCode>
                <c:ptCount val="14"/>
                <c:pt idx="0">
                  <c:v>4.5090277777777779</c:v>
                </c:pt>
                <c:pt idx="1">
                  <c:v>3.4062499999999982</c:v>
                </c:pt>
                <c:pt idx="2">
                  <c:v>10.084027777777774</c:v>
                </c:pt>
                <c:pt idx="3">
                  <c:v>4.5090277777777779</c:v>
                </c:pt>
                <c:pt idx="4">
                  <c:v>2.7777777777777811E-2</c:v>
                </c:pt>
                <c:pt idx="5">
                  <c:v>0.5</c:v>
                </c:pt>
                <c:pt idx="6">
                  <c:v>1.4027777777777777</c:v>
                </c:pt>
                <c:pt idx="7">
                  <c:v>0.68402777777777779</c:v>
                </c:pt>
                <c:pt idx="8">
                  <c:v>3.4062499999999982</c:v>
                </c:pt>
                <c:pt idx="9">
                  <c:v>2.7777777777777811E-2</c:v>
                </c:pt>
                <c:pt idx="10">
                  <c:v>1.4340277777777777</c:v>
                </c:pt>
                <c:pt idx="11">
                  <c:v>0.78125</c:v>
                </c:pt>
                <c:pt idx="12">
                  <c:v>0.5</c:v>
                </c:pt>
                <c:pt idx="13">
                  <c:v>2.7777777777777811E-2</c:v>
                </c:pt>
              </c:numCache>
            </c:numRef>
          </c:val>
        </c:ser>
        <c:ser>
          <c:idx val="4"/>
          <c:order val="4"/>
          <c:tx>
            <c:strRef>
              <c:f>'Combined sheet'!$F$30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cat>
            <c:numRef>
              <c:f>'Combined sheet'!$A$31:$A$44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'Combined sheet'!$F$31:$F$44</c:f>
              <c:numCache>
                <c:formatCode>0.00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2.5499999999999998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overlap val="100"/>
        <c:axId val="67318144"/>
        <c:axId val="67319680"/>
      </c:barChart>
      <c:catAx>
        <c:axId val="67318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319680"/>
        <c:crosses val="autoZero"/>
        <c:auto val="1"/>
        <c:lblAlgn val="ctr"/>
        <c:lblOffset val="100"/>
      </c:catAx>
      <c:valAx>
        <c:axId val="67319680"/>
        <c:scaling>
          <c:orientation val="minMax"/>
          <c:max val="6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318144"/>
        <c:crosses val="autoZero"/>
        <c:crossBetween val="between"/>
        <c:majorUnit val="10"/>
      </c:valAx>
      <c:spPr>
        <a:solidFill>
          <a:srgbClr val="E7E7E7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7.8021978021978022E-2"/>
          <c:y val="0.16398713826366601"/>
          <c:w val="0.77142857142857701"/>
          <c:h val="0.68971061093247765"/>
        </c:manualLayout>
      </c:layout>
      <c:barChart>
        <c:barDir val="col"/>
        <c:grouping val="stacked"/>
        <c:ser>
          <c:idx val="0"/>
          <c:order val="0"/>
          <c:tx>
            <c:strRef>
              <c:f>'[2 2010 Snapshot with FY09 AFFO_110209 (NOAA-NASA-Navy Adjust).xlsx]Combined sheet'!$B$32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sheet'!$B$33:$B$46</c:f>
              <c:numCache>
                <c:formatCode>0.00</c:formatCode>
                <c:ptCount val="14"/>
                <c:pt idx="0">
                  <c:v>14.012500000000006</c:v>
                </c:pt>
                <c:pt idx="1">
                  <c:v>18.897916666666678</c:v>
                </c:pt>
                <c:pt idx="2">
                  <c:v>11.625000000000002</c:v>
                </c:pt>
                <c:pt idx="3">
                  <c:v>19.187499999999989</c:v>
                </c:pt>
                <c:pt idx="4">
                  <c:v>3.1333333333333342</c:v>
                </c:pt>
                <c:pt idx="5">
                  <c:v>1.2</c:v>
                </c:pt>
                <c:pt idx="6">
                  <c:v>13.34375</c:v>
                </c:pt>
                <c:pt idx="7">
                  <c:v>11.175000000000002</c:v>
                </c:pt>
                <c:pt idx="8">
                  <c:v>22.304166666666678</c:v>
                </c:pt>
                <c:pt idx="9">
                  <c:v>0.78333333333333344</c:v>
                </c:pt>
                <c:pt idx="10">
                  <c:v>13.875000000000007</c:v>
                </c:pt>
                <c:pt idx="11">
                  <c:v>3.1062499999999988</c:v>
                </c:pt>
                <c:pt idx="12">
                  <c:v>2.3666666666666667</c:v>
                </c:pt>
                <c:pt idx="13">
                  <c:v>4.9895833333333366</c:v>
                </c:pt>
              </c:numCache>
            </c:numRef>
          </c:val>
        </c:ser>
        <c:ser>
          <c:idx val="1"/>
          <c:order val="1"/>
          <c:tx>
            <c:strRef>
              <c:f>'[2 2010 Snapshot with FY09 AFFO_110209 (NOAA-NASA-Navy Adjust).xlsx]Combined sheet'!$C$32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sheet'!$C$33:$C$46</c:f>
              <c:numCache>
                <c:formatCode>0.00</c:formatCode>
                <c:ptCount val="14"/>
                <c:pt idx="0">
                  <c:v>8.2125000000000004</c:v>
                </c:pt>
                <c:pt idx="1">
                  <c:v>2.5104166666666665</c:v>
                </c:pt>
                <c:pt idx="2">
                  <c:v>8.1125000000000007</c:v>
                </c:pt>
                <c:pt idx="3">
                  <c:v>9.7375000000000007</c:v>
                </c:pt>
                <c:pt idx="4">
                  <c:v>0.4</c:v>
                </c:pt>
                <c:pt idx="5">
                  <c:v>0</c:v>
                </c:pt>
                <c:pt idx="6">
                  <c:v>2.09375</c:v>
                </c:pt>
                <c:pt idx="7">
                  <c:v>3.2124999999999986</c:v>
                </c:pt>
                <c:pt idx="8">
                  <c:v>2.9791666666666665</c:v>
                </c:pt>
                <c:pt idx="9">
                  <c:v>0.4</c:v>
                </c:pt>
                <c:pt idx="10">
                  <c:v>4.2375000000000007</c:v>
                </c:pt>
                <c:pt idx="11">
                  <c:v>0.96875000000000033</c:v>
                </c:pt>
                <c:pt idx="12">
                  <c:v>0.66666666666666663</c:v>
                </c:pt>
                <c:pt idx="13">
                  <c:v>2.21875</c:v>
                </c:pt>
              </c:numCache>
            </c:numRef>
          </c:val>
        </c:ser>
        <c:ser>
          <c:idx val="2"/>
          <c:order val="2"/>
          <c:tx>
            <c:strRef>
              <c:f>'[2 2010 Snapshot with FY09 AFFO_110209 (NOAA-NASA-Navy Adjust).xlsx]Combined sheet'!$D$32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sheet'!$D$33:$D$46</c:f>
              <c:numCache>
                <c:formatCode>0.00</c:formatCode>
                <c:ptCount val="14"/>
                <c:pt idx="0">
                  <c:v>8.4948611111111081</c:v>
                </c:pt>
                <c:pt idx="1">
                  <c:v>3.1641666666666679</c:v>
                </c:pt>
                <c:pt idx="2">
                  <c:v>21.79986111111112</c:v>
                </c:pt>
                <c:pt idx="3">
                  <c:v>11.724861111111101</c:v>
                </c:pt>
                <c:pt idx="4">
                  <c:v>0.89111111111111119</c:v>
                </c:pt>
                <c:pt idx="5">
                  <c:v>0</c:v>
                </c:pt>
                <c:pt idx="6">
                  <c:v>1.262361111111111</c:v>
                </c:pt>
                <c:pt idx="7">
                  <c:v>2.6998611111111113</c:v>
                </c:pt>
                <c:pt idx="8">
                  <c:v>3.5404166666666672</c:v>
                </c:pt>
                <c:pt idx="9">
                  <c:v>0.41111111111111109</c:v>
                </c:pt>
                <c:pt idx="10">
                  <c:v>2.8998611111111092</c:v>
                </c:pt>
                <c:pt idx="11">
                  <c:v>0.35750000000000015</c:v>
                </c:pt>
                <c:pt idx="12">
                  <c:v>0.76666666666666661</c:v>
                </c:pt>
                <c:pt idx="13">
                  <c:v>3.8373611111111114</c:v>
                </c:pt>
              </c:numCache>
            </c:numRef>
          </c:val>
        </c:ser>
        <c:ser>
          <c:idx val="3"/>
          <c:order val="3"/>
          <c:tx>
            <c:strRef>
              <c:f>'[2 2010 Snapshot with FY09 AFFO_110209 (NOAA-NASA-Navy Adjust).xlsx]Combined sheet'!$E$32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sheet'!$E$33:$E$46</c:f>
              <c:numCache>
                <c:formatCode>0.00</c:formatCode>
                <c:ptCount val="14"/>
                <c:pt idx="0">
                  <c:v>7.0129166666666638</c:v>
                </c:pt>
                <c:pt idx="1">
                  <c:v>1.7879166666666666</c:v>
                </c:pt>
                <c:pt idx="2">
                  <c:v>10.57791666666667</c:v>
                </c:pt>
                <c:pt idx="3">
                  <c:v>7.0129166666666638</c:v>
                </c:pt>
                <c:pt idx="4">
                  <c:v>0</c:v>
                </c:pt>
                <c:pt idx="5">
                  <c:v>0.65000000000000036</c:v>
                </c:pt>
                <c:pt idx="6">
                  <c:v>0.16666666666666666</c:v>
                </c:pt>
                <c:pt idx="7">
                  <c:v>0.19791666666666671</c:v>
                </c:pt>
                <c:pt idx="8">
                  <c:v>1.7879166666666666</c:v>
                </c:pt>
                <c:pt idx="9">
                  <c:v>0</c:v>
                </c:pt>
                <c:pt idx="10">
                  <c:v>0.32291666666666707</c:v>
                </c:pt>
                <c:pt idx="11">
                  <c:v>0.80625000000000002</c:v>
                </c:pt>
                <c:pt idx="12">
                  <c:v>0.81666666666666654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'[2 2010 Snapshot with FY09 AFFO_110209 (NOAA-NASA-Navy Adjust).xlsx]Combined sheet'!$F$32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cat>
            <c:numRef>
              <c:f>'[2 2010 Snapshot with FY09 AFFO_110209 (NOAA-NASA-Navy Adjust).xlsx]Combined sheet'!$A$33:$A$46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'[2 2010 Snapshot with FY09 AFFO_110209 (NOAA-NASA-Navy Adjust).xlsx]Combined sheet'!$F$33:$F$46</c:f>
              <c:numCache>
                <c:formatCode>0.00</c:formatCode>
                <c:ptCount val="14"/>
                <c:pt idx="0">
                  <c:v>0.16666666666666666</c:v>
                </c:pt>
                <c:pt idx="1">
                  <c:v>1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</c:v>
                </c:pt>
                <c:pt idx="5">
                  <c:v>0</c:v>
                </c:pt>
                <c:pt idx="6">
                  <c:v>2.6666666666666665</c:v>
                </c:pt>
                <c:pt idx="7">
                  <c:v>4.166666666666667</c:v>
                </c:pt>
                <c:pt idx="8">
                  <c:v>1</c:v>
                </c:pt>
                <c:pt idx="9">
                  <c:v>0</c:v>
                </c:pt>
                <c:pt idx="10">
                  <c:v>0.16666666666666666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overlap val="100"/>
        <c:axId val="67367296"/>
        <c:axId val="67368832"/>
      </c:barChart>
      <c:catAx>
        <c:axId val="67367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368832"/>
        <c:crosses val="autoZero"/>
        <c:auto val="1"/>
        <c:lblAlgn val="ctr"/>
        <c:lblOffset val="100"/>
      </c:catAx>
      <c:valAx>
        <c:axId val="6736883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367296"/>
        <c:crosses val="autoZero"/>
        <c:crossBetween val="between"/>
      </c:valAx>
      <c:spPr>
        <a:solidFill>
          <a:srgbClr val="E7E7E7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8.461538461538462E-2"/>
          <c:y val="0.16613418530351437"/>
          <c:w val="0.7846153846153846"/>
          <c:h val="0.6900958466453706"/>
        </c:manualLayout>
      </c:layout>
      <c:barChart>
        <c:barDir val="col"/>
        <c:grouping val="stacked"/>
        <c:ser>
          <c:idx val="0"/>
          <c:order val="0"/>
          <c:tx>
            <c:strRef>
              <c:f>'Combined sheet'!$B$14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4F81BD"/>
              </a:solidFill>
              <a:prstDash val="solid"/>
            </a:ln>
          </c:spPr>
          <c:cat>
            <c:numRef>
              <c:f>'Combined sheet'!$A$15:$A$29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sheet'!$B$15:$B$29</c:f>
              <c:numCache>
                <c:formatCode>0.00</c:formatCode>
                <c:ptCount val="15"/>
                <c:pt idx="0">
                  <c:v>14.816071428571423</c:v>
                </c:pt>
                <c:pt idx="1">
                  <c:v>18.897916666666674</c:v>
                </c:pt>
                <c:pt idx="2">
                  <c:v>3.1333333333333342</c:v>
                </c:pt>
                <c:pt idx="3">
                  <c:v>13.34375</c:v>
                </c:pt>
                <c:pt idx="4">
                  <c:v>11.175000000000002</c:v>
                </c:pt>
                <c:pt idx="5">
                  <c:v>1.2</c:v>
                </c:pt>
                <c:pt idx="6">
                  <c:v>12.428571428571425</c:v>
                </c:pt>
                <c:pt idx="7">
                  <c:v>0.8035714285714286</c:v>
                </c:pt>
                <c:pt idx="8">
                  <c:v>22.304166666666674</c:v>
                </c:pt>
                <c:pt idx="9">
                  <c:v>19.991071428571431</c:v>
                </c:pt>
                <c:pt idx="10">
                  <c:v>0.78333333333333344</c:v>
                </c:pt>
                <c:pt idx="11">
                  <c:v>3.1062499999999993</c:v>
                </c:pt>
                <c:pt idx="12">
                  <c:v>14.678571428571425</c:v>
                </c:pt>
                <c:pt idx="13">
                  <c:v>3.1702380952380942</c:v>
                </c:pt>
                <c:pt idx="14">
                  <c:v>5.7931547619047619</c:v>
                </c:pt>
              </c:numCache>
            </c:numRef>
          </c:val>
        </c:ser>
        <c:ser>
          <c:idx val="1"/>
          <c:order val="1"/>
          <c:tx>
            <c:strRef>
              <c:f>'Combined sheet'!$C$14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/>
              </a:solidFill>
              <a:prstDash val="solid"/>
            </a:ln>
          </c:spPr>
          <c:cat>
            <c:numRef>
              <c:f>'Combined sheet'!$A$15:$A$29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sheet'!$C$15:$C$29</c:f>
              <c:numCache>
                <c:formatCode>0.00</c:formatCode>
                <c:ptCount val="15"/>
                <c:pt idx="0">
                  <c:v>8.3553571428571427</c:v>
                </c:pt>
                <c:pt idx="1">
                  <c:v>2.5104166666666665</c:v>
                </c:pt>
                <c:pt idx="2">
                  <c:v>0.4</c:v>
                </c:pt>
                <c:pt idx="3">
                  <c:v>2.09375</c:v>
                </c:pt>
                <c:pt idx="4">
                  <c:v>3.212499999999999</c:v>
                </c:pt>
                <c:pt idx="5">
                  <c:v>0</c:v>
                </c:pt>
                <c:pt idx="6">
                  <c:v>8.2553571428571431</c:v>
                </c:pt>
                <c:pt idx="7">
                  <c:v>0.14285714285714293</c:v>
                </c:pt>
                <c:pt idx="8">
                  <c:v>2.9791666666666665</c:v>
                </c:pt>
                <c:pt idx="9">
                  <c:v>9.8803571428571431</c:v>
                </c:pt>
                <c:pt idx="10">
                  <c:v>0.4</c:v>
                </c:pt>
                <c:pt idx="11">
                  <c:v>0.96875000000000022</c:v>
                </c:pt>
                <c:pt idx="12">
                  <c:v>4.3803571428571439</c:v>
                </c:pt>
                <c:pt idx="13">
                  <c:v>0.80952380952380965</c:v>
                </c:pt>
                <c:pt idx="14">
                  <c:v>2.3616071428571432</c:v>
                </c:pt>
              </c:numCache>
            </c:numRef>
          </c:val>
        </c:ser>
        <c:ser>
          <c:idx val="2"/>
          <c:order val="2"/>
          <c:tx>
            <c:strRef>
              <c:f>'Combined sheet'!$D$14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9BBB59"/>
              </a:solidFill>
              <a:prstDash val="solid"/>
            </a:ln>
          </c:spPr>
          <c:cat>
            <c:numRef>
              <c:f>'Combined sheet'!$A$15:$A$29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sheet'!$D$15:$D$29</c:f>
              <c:numCache>
                <c:formatCode>0.00</c:formatCode>
                <c:ptCount val="15"/>
                <c:pt idx="0">
                  <c:v>8.4948611111111099</c:v>
                </c:pt>
                <c:pt idx="1">
                  <c:v>3.1641666666666675</c:v>
                </c:pt>
                <c:pt idx="2">
                  <c:v>0.89111111111111119</c:v>
                </c:pt>
                <c:pt idx="3">
                  <c:v>1.262361111111111</c:v>
                </c:pt>
                <c:pt idx="4">
                  <c:v>2.6998611111111113</c:v>
                </c:pt>
                <c:pt idx="5">
                  <c:v>0</c:v>
                </c:pt>
                <c:pt idx="6">
                  <c:v>21.799861111111117</c:v>
                </c:pt>
                <c:pt idx="7">
                  <c:v>0</c:v>
                </c:pt>
                <c:pt idx="8">
                  <c:v>3.5404166666666672</c:v>
                </c:pt>
                <c:pt idx="9">
                  <c:v>11.724861111111105</c:v>
                </c:pt>
                <c:pt idx="10">
                  <c:v>0.41111111111111109</c:v>
                </c:pt>
                <c:pt idx="11">
                  <c:v>0.3575000000000001</c:v>
                </c:pt>
                <c:pt idx="12">
                  <c:v>2.8998611111111097</c:v>
                </c:pt>
                <c:pt idx="13">
                  <c:v>0.76666666666666661</c:v>
                </c:pt>
                <c:pt idx="14">
                  <c:v>3.8373611111111114</c:v>
                </c:pt>
              </c:numCache>
            </c:numRef>
          </c:val>
        </c:ser>
        <c:ser>
          <c:idx val="3"/>
          <c:order val="3"/>
          <c:tx>
            <c:strRef>
              <c:f>'Combined sheet'!$E$14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8064A2"/>
              </a:solidFill>
              <a:prstDash val="solid"/>
            </a:ln>
          </c:spPr>
          <c:cat>
            <c:numRef>
              <c:f>'Combined sheet'!$A$15:$A$29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sheet'!$E$15:$E$29</c:f>
              <c:numCache>
                <c:formatCode>0.00</c:formatCode>
                <c:ptCount val="15"/>
                <c:pt idx="0">
                  <c:v>7.0129166666666647</c:v>
                </c:pt>
                <c:pt idx="1">
                  <c:v>1.7879166666666666</c:v>
                </c:pt>
                <c:pt idx="2">
                  <c:v>0</c:v>
                </c:pt>
                <c:pt idx="3">
                  <c:v>0.16666666666666666</c:v>
                </c:pt>
                <c:pt idx="4">
                  <c:v>0.19791666666666671</c:v>
                </c:pt>
                <c:pt idx="5">
                  <c:v>0.65000000000000024</c:v>
                </c:pt>
                <c:pt idx="6">
                  <c:v>10.57791666666667</c:v>
                </c:pt>
                <c:pt idx="7">
                  <c:v>0</c:v>
                </c:pt>
                <c:pt idx="8">
                  <c:v>1.7879166666666666</c:v>
                </c:pt>
                <c:pt idx="9">
                  <c:v>7.0129166666666647</c:v>
                </c:pt>
                <c:pt idx="10">
                  <c:v>0</c:v>
                </c:pt>
                <c:pt idx="11">
                  <c:v>0.80625000000000002</c:v>
                </c:pt>
                <c:pt idx="12">
                  <c:v>0.32291666666666696</c:v>
                </c:pt>
                <c:pt idx="13">
                  <c:v>0.81666666666666654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'Combined sheet'!$F$14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rgbClr val="FF9900"/>
              </a:solidFill>
              <a:prstDash val="solid"/>
            </a:ln>
          </c:spPr>
          <c:cat>
            <c:numRef>
              <c:f>'Combined sheet'!$A$15:$A$29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'Combined sheet'!$F$15:$F$29</c:f>
              <c:numCache>
                <c:formatCode>0.00</c:formatCode>
                <c:ptCount val="15"/>
                <c:pt idx="0">
                  <c:v>0.16666666666666666</c:v>
                </c:pt>
                <c:pt idx="1">
                  <c:v>1</c:v>
                </c:pt>
                <c:pt idx="2">
                  <c:v>0</c:v>
                </c:pt>
                <c:pt idx="3">
                  <c:v>2.6666666666666665</c:v>
                </c:pt>
                <c:pt idx="4">
                  <c:v>4.166666666666667</c:v>
                </c:pt>
                <c:pt idx="5">
                  <c:v>0</c:v>
                </c:pt>
                <c:pt idx="6">
                  <c:v>0.16666666666666666</c:v>
                </c:pt>
                <c:pt idx="7">
                  <c:v>0</c:v>
                </c:pt>
                <c:pt idx="8">
                  <c:v>1</c:v>
                </c:pt>
                <c:pt idx="9">
                  <c:v>0.16666666666666666</c:v>
                </c:pt>
                <c:pt idx="10">
                  <c:v>0</c:v>
                </c:pt>
                <c:pt idx="11">
                  <c:v>0</c:v>
                </c:pt>
                <c:pt idx="12">
                  <c:v>0.16666666666666666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overlap val="100"/>
        <c:axId val="66861312"/>
        <c:axId val="66879488"/>
      </c:barChart>
      <c:catAx>
        <c:axId val="66861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879488"/>
        <c:crosses val="autoZero"/>
        <c:auto val="1"/>
        <c:lblAlgn val="ctr"/>
        <c:lblOffset val="100"/>
      </c:catAx>
      <c:valAx>
        <c:axId val="6687948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Man-years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861312"/>
        <c:crosses val="autoZero"/>
        <c:crossBetween val="between"/>
      </c:valAx>
      <c:spPr>
        <a:solidFill>
          <a:srgbClr val="E7E7E7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72A454B-DF60-4A31-84E3-AA4F529F3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9BD2E40-0B76-4E8A-95C4-0FD54D40E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31863"/>
              <a:t>2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31863"/>
              <a:t>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Highlighted research topic B8 added after looking at FY11operational priorities in AFFO for JHT. We noticed it as an omission from the original Table 2 and added it for future mapping</a:t>
            </a:r>
            <a:r>
              <a:rPr lang="en-US" baseline="0" dirty="0" smtClean="0"/>
              <a:t>. We did not remap the FY08 or FY10 to the FY09 JHT operational priorities to account for it. However, we plan to use it in the future mapping and comparisons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D2E40-0B76-4E8A-95C4-0FD54D40E9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ECA6-D389-431A-AC29-84DA2ADAD2D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B8E107D3-4F31-4A37-BA72-F3EFB6C8FE61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31863"/>
              <a:t>20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6272213"/>
            <a:ext cx="9144000" cy="579437"/>
          </a:xfrm>
          <a:prstGeom prst="rect">
            <a:avLst/>
          </a:prstGeom>
          <a:solidFill>
            <a:srgbClr val="5F5F5F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449263" y="6430963"/>
            <a:ext cx="5646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</a:rPr>
              <a:t>OFCM-Sponsored Working Group for Tropical Cyclone Research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451850" y="6553200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9FF208AD-2388-4686-9702-BDD5997CA168}" type="slidenum">
              <a:rPr lang="en-US" sz="10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705600" y="63849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b="1" i="1">
                <a:solidFill>
                  <a:schemeClr val="bg1"/>
                </a:solidFill>
                <a:latin typeface="Arial Black" pitchFamily="34" charset="0"/>
              </a:rPr>
              <a:t>WG/TCR</a:t>
            </a:r>
            <a:endParaRPr lang="en-US" sz="1200" i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6272213"/>
            <a:ext cx="9144000" cy="579437"/>
          </a:xfrm>
          <a:prstGeom prst="rect">
            <a:avLst/>
          </a:prstGeom>
          <a:solidFill>
            <a:srgbClr val="5F5F5F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449263" y="6430963"/>
            <a:ext cx="5646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</a:rPr>
              <a:t>OFCM-Sponsored Working Group for Tropical Cyclone Research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451850" y="6553200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8996D5FB-B80E-4637-880F-DD2E4E31E5AA}" type="slidenum">
              <a:rPr lang="en-US" sz="10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705600" y="63849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b="1" i="1">
                <a:solidFill>
                  <a:schemeClr val="bg1"/>
                </a:solidFill>
                <a:latin typeface="Arial Black" pitchFamily="34" charset="0"/>
              </a:rPr>
              <a:t>WG/TCR</a:t>
            </a:r>
            <a:endParaRPr lang="en-US" sz="1200" i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50242-ED1D-490F-989D-59CE7EF3B5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3D6F-018F-4509-B7E6-C4E529F0C45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9ADEF-C550-465F-B927-50D661EE1D5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0B3F-298C-41D1-9FD4-706EB3AC788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749E-1609-4464-875C-8AA9A62F94D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5D71-48EE-4F2A-85A2-3E07228B5FD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75FCE1F-4C87-4DFB-90B6-4720943558B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charset="0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2" name="Picture 12" descr="doc_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HRD:Users:marks:Documents:HRD:FY11:WG/TCR%20OFCM:tables:Table%201_090219%20(C1-C3%20adjust).doc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Web Page hurricane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14800" cy="32781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658" y="12954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30000"/>
              </a:lnSpc>
              <a:spcBef>
                <a:spcPts val="725"/>
              </a:spcBef>
              <a:spcAft>
                <a:spcPts val="125"/>
              </a:spcAft>
            </a:pPr>
            <a:r>
              <a:rPr lang="en-US" sz="3200" b="1" i="1" dirty="0" smtClean="0">
                <a:solidFill>
                  <a:srgbClr val="1F497D"/>
                </a:solidFill>
                <a:latin typeface="Arial Black" pitchFamily="34" charset="0"/>
              </a:rPr>
              <a:t>Comparison of the 2008 and </a:t>
            </a:r>
            <a:r>
              <a:rPr lang="en-US" sz="3200" b="1" i="1" u="sng" dirty="0" smtClean="0">
                <a:solidFill>
                  <a:srgbClr val="1F497D"/>
                </a:solidFill>
                <a:latin typeface="Arial Black" pitchFamily="34" charset="0"/>
              </a:rPr>
              <a:t>2010</a:t>
            </a:r>
            <a:r>
              <a:rPr lang="en-US" sz="3200" b="1" i="1" dirty="0" smtClean="0">
                <a:solidFill>
                  <a:srgbClr val="1F497D"/>
                </a:solidFill>
                <a:latin typeface="Arial Black" pitchFamily="34" charset="0"/>
              </a:rPr>
              <a:t>  Snapshots of Tropical Cyclone R&amp;D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029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Dr. Frank Marks (NOAA) and Dr. Ron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Ferek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(Navy)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Co-Chairs, Working Group for Tropical Cyclone Research (WG/TCR)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2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Man-years by Agency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63715" y="914400"/>
            <a:ext cx="3395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2008 Snapshot</a:t>
            </a:r>
          </a:p>
          <a:p>
            <a:pPr algn="ctr"/>
            <a:r>
              <a:rPr lang="en-US" sz="2400" b="1" dirty="0" smtClean="0"/>
              <a:t>(Total Man-years: 211)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922419" y="914400"/>
            <a:ext cx="3412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2010 Snapshot</a:t>
            </a:r>
          </a:p>
          <a:p>
            <a:pPr algn="ctr"/>
            <a:r>
              <a:rPr lang="en-US" sz="2400" b="1" dirty="0" smtClean="0"/>
              <a:t>(Total Man-years: 296)</a:t>
            </a:r>
            <a:endParaRPr lang="en-US" sz="2400" b="1" dirty="0"/>
          </a:p>
        </p:txBody>
      </p:sp>
      <p:pic>
        <p:nvPicPr>
          <p:cNvPr id="14" name="Picture 13" descr="2008 - Agency Manpower Pie Chart.jpg"/>
          <p:cNvPicPr>
            <a:picLocks noChangeAspect="1"/>
          </p:cNvPicPr>
          <p:nvPr/>
        </p:nvPicPr>
        <p:blipFill>
          <a:blip r:embed="rId2" cstate="print"/>
          <a:srcRect l="28678" t="27865" r="24236" b="12239"/>
          <a:stretch>
            <a:fillRect/>
          </a:stretch>
        </p:blipFill>
        <p:spPr>
          <a:xfrm>
            <a:off x="381000" y="1905000"/>
            <a:ext cx="4038600" cy="3505200"/>
          </a:xfrm>
          <a:prstGeom prst="rect">
            <a:avLst/>
          </a:prstGeom>
        </p:spPr>
      </p:pic>
      <p:pic>
        <p:nvPicPr>
          <p:cNvPr id="17" name="Picture 16" descr="2010 - Agency Manpower Pie Chart.jpg"/>
          <p:cNvPicPr>
            <a:picLocks noChangeAspect="1"/>
          </p:cNvPicPr>
          <p:nvPr/>
        </p:nvPicPr>
        <p:blipFill>
          <a:blip r:embed="rId3" cstate="print"/>
          <a:srcRect l="28678" t="29167" r="31343" b="13542"/>
          <a:stretch>
            <a:fillRect/>
          </a:stretch>
        </p:blipFill>
        <p:spPr>
          <a:xfrm>
            <a:off x="4800600" y="1981200"/>
            <a:ext cx="3429000" cy="3352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9600" y="5486400"/>
            <a:ext cx="3200400" cy="609600"/>
            <a:chOff x="609600" y="5486400"/>
            <a:chExt cx="3200400" cy="609600"/>
          </a:xfrm>
        </p:grpSpPr>
        <p:pic>
          <p:nvPicPr>
            <p:cNvPr id="7987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r="40107"/>
            <a:stretch>
              <a:fillRect/>
            </a:stretch>
          </p:blipFill>
          <p:spPr bwMode="auto">
            <a:xfrm>
              <a:off x="609600" y="5486400"/>
              <a:ext cx="320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7477" y="5800725"/>
              <a:ext cx="1819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5257800" y="5486400"/>
            <a:ext cx="3200400" cy="609600"/>
            <a:chOff x="609600" y="5486400"/>
            <a:chExt cx="3200400" cy="609600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r="40107"/>
            <a:stretch>
              <a:fillRect/>
            </a:stretch>
          </p:blipFill>
          <p:spPr bwMode="auto">
            <a:xfrm>
              <a:off x="609600" y="5486400"/>
              <a:ext cx="320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7477" y="5800725"/>
              <a:ext cx="1819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008 $.jpg"/>
          <p:cNvPicPr>
            <a:picLocks noChangeAspect="1"/>
          </p:cNvPicPr>
          <p:nvPr/>
        </p:nvPicPr>
        <p:blipFill>
          <a:blip r:embed="rId2" cstate="print"/>
          <a:srcRect l="21995" t="26621" r="27564" b="8780"/>
          <a:stretch>
            <a:fillRect/>
          </a:stretch>
        </p:blipFill>
        <p:spPr>
          <a:xfrm>
            <a:off x="457200" y="2433111"/>
            <a:ext cx="3581400" cy="3129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348" y="1066800"/>
            <a:ext cx="2420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2008 Snapshot</a:t>
            </a:r>
          </a:p>
          <a:p>
            <a:pPr algn="ctr"/>
            <a:r>
              <a:rPr lang="en-US" sz="2400" b="1" dirty="0" smtClean="0"/>
              <a:t>Total: $50,155K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3131" y="1066800"/>
            <a:ext cx="2420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2010 Snapshot</a:t>
            </a:r>
          </a:p>
          <a:p>
            <a:pPr algn="ctr"/>
            <a:r>
              <a:rPr lang="en-US" sz="2400" b="1" dirty="0" smtClean="0"/>
              <a:t>Total: $76,658K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38200" y="5686425"/>
            <a:ext cx="3009900" cy="561975"/>
            <a:chOff x="838200" y="5686425"/>
            <a:chExt cx="3009900" cy="561975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5686425"/>
              <a:ext cx="30099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5934075"/>
              <a:ext cx="25146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3" descr="2010 - $ Pie Chart.jpg"/>
          <p:cNvPicPr>
            <a:picLocks noChangeAspect="1"/>
          </p:cNvPicPr>
          <p:nvPr/>
        </p:nvPicPr>
        <p:blipFill>
          <a:blip r:embed="rId5" cstate="print"/>
          <a:srcRect l="20661" t="26538" r="22440" b="9593"/>
          <a:stretch>
            <a:fillRect/>
          </a:stretch>
        </p:blipFill>
        <p:spPr>
          <a:xfrm>
            <a:off x="4870580" y="2371725"/>
            <a:ext cx="3968620" cy="303847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448300" y="5715000"/>
            <a:ext cx="3009900" cy="561975"/>
            <a:chOff x="838200" y="5686425"/>
            <a:chExt cx="3009900" cy="561975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5686425"/>
              <a:ext cx="30099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5934075"/>
              <a:ext cx="25146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3886200" y="1918648"/>
            <a:ext cx="5334007" cy="1670713"/>
            <a:chOff x="3886200" y="1918648"/>
            <a:chExt cx="5334007" cy="1670713"/>
          </a:xfrm>
        </p:grpSpPr>
        <p:sp>
          <p:nvSpPr>
            <p:cNvPr id="14" name="TextBox 1"/>
            <p:cNvSpPr txBox="1"/>
            <p:nvPr/>
          </p:nvSpPr>
          <p:spPr>
            <a:xfrm>
              <a:off x="3886200" y="1918648"/>
              <a:ext cx="2819400" cy="166275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u="sng" dirty="0" smtClean="0"/>
                <a:t>Field Experiments: </a:t>
              </a:r>
            </a:p>
            <a:p>
              <a:r>
                <a:rPr lang="en-US" sz="1400" b="1" dirty="0" smtClean="0"/>
                <a:t>PREDICT, GRIP, IFEX, ITOP </a:t>
              </a:r>
            </a:p>
            <a:p>
              <a:r>
                <a:rPr lang="en-US" sz="1400" b="1" dirty="0" smtClean="0"/>
                <a:t>               &amp;</a:t>
              </a:r>
            </a:p>
            <a:p>
              <a:r>
                <a:rPr lang="en-US" sz="1400" b="1" dirty="0" smtClean="0"/>
                <a:t>    Research</a:t>
              </a:r>
            </a:p>
            <a:p>
              <a:r>
                <a:rPr lang="en-US" sz="1400" b="1" dirty="0" smtClean="0"/>
                <a:t>    Computer</a:t>
              </a:r>
            </a:p>
            <a:p>
              <a:r>
                <a:rPr lang="en-US" sz="1400" b="1" dirty="0" smtClean="0"/>
                <a:t>    System</a:t>
              </a:r>
            </a:p>
            <a:p>
              <a:r>
                <a:rPr lang="en-US" sz="1400" b="1" dirty="0" smtClean="0"/>
                <a:t>       (HFIP)</a:t>
              </a:r>
              <a:endParaRPr lang="en-US" sz="1400" b="1" dirty="0"/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5018396" y="2767652"/>
              <a:ext cx="304800" cy="685800"/>
            </a:xfrm>
            <a:prstGeom prst="ellipse">
              <a:avLst/>
            </a:prstGeom>
            <a:no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7579981" y="2183430"/>
              <a:ext cx="400050" cy="676274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924800" y="2378120"/>
              <a:ext cx="1295407" cy="1211241"/>
              <a:chOff x="8120933" y="1655656"/>
              <a:chExt cx="1295407" cy="1211241"/>
            </a:xfrm>
          </p:grpSpPr>
          <p:sp>
            <p:nvSpPr>
              <p:cNvPr id="12" name="TextBox 1"/>
              <p:cNvSpPr txBox="1"/>
              <p:nvPr/>
            </p:nvSpPr>
            <p:spPr>
              <a:xfrm>
                <a:off x="8120933" y="2093520"/>
                <a:ext cx="1295407" cy="519752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NOAA Total</a:t>
                </a:r>
              </a:p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$23,936</a:t>
                </a:r>
                <a:endParaRPr lang="en-US" sz="14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5" name="TextBox 1"/>
              <p:cNvSpPr txBox="1"/>
              <p:nvPr/>
            </p:nvSpPr>
            <p:spPr>
              <a:xfrm>
                <a:off x="8194869" y="1655656"/>
                <a:ext cx="762000" cy="304800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rgbClr val="000099"/>
                    </a:solidFill>
                  </a:rPr>
                  <a:t>HFIP</a:t>
                </a:r>
                <a:endParaRPr lang="en-US" sz="1400" b="1" dirty="0">
                  <a:solidFill>
                    <a:srgbClr val="000099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rot="16200000" flipV="1">
                <a:off x="8269747" y="1948122"/>
                <a:ext cx="191936" cy="1847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8556526" y="2714495"/>
                <a:ext cx="280916" cy="238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hart 44"/>
          <p:cNvGraphicFramePr>
            <a:graphicFrameLocks noGrp="1"/>
          </p:cNvGraphicFramePr>
          <p:nvPr/>
        </p:nvGraphicFramePr>
        <p:xfrm>
          <a:off x="7961" y="1774209"/>
          <a:ext cx="4877938" cy="319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Chart 59"/>
          <p:cNvGraphicFramePr>
            <a:graphicFrameLocks noGrp="1"/>
          </p:cNvGraphicFramePr>
          <p:nvPr/>
        </p:nvGraphicFramePr>
        <p:xfrm>
          <a:off x="4526507" y="1828800"/>
          <a:ext cx="5323333" cy="311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282" name="Rectangle 16"/>
          <p:cNvSpPr>
            <a:spLocks noChangeArrowheads="1"/>
          </p:cNvSpPr>
          <p:nvPr/>
        </p:nvSpPr>
        <p:spPr bwMode="auto">
          <a:xfrm>
            <a:off x="1961513" y="152400"/>
            <a:ext cx="5046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/>
              </a:rPr>
              <a:t>Analysis of Tropical Cyclone R&amp;D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799980" y="740392"/>
            <a:ext cx="34472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 dirty="0" smtClean="0">
                <a:solidFill>
                  <a:srgbClr val="000099"/>
                </a:solidFill>
                <a:latin typeface="Calibri"/>
                <a:ea typeface="Gulim" pitchFamily="34" charset="-127"/>
                <a:cs typeface="Calibri"/>
              </a:rPr>
              <a:t>2008-2010 Comparison</a:t>
            </a:r>
            <a:endParaRPr lang="en-US" altLang="ko-KR" sz="2600" i="1" dirty="0">
              <a:solidFill>
                <a:srgbClr val="000099"/>
              </a:solidFill>
              <a:latin typeface="Calibri"/>
              <a:ea typeface="Gulim" pitchFamily="34" charset="-127"/>
              <a:cs typeface="Calibri"/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4882488" y="4697104"/>
            <a:ext cx="4362444" cy="990600"/>
            <a:chOff x="392668" y="4648200"/>
            <a:chExt cx="4026932" cy="990600"/>
          </a:xfrm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 rot="16200000">
              <a:off x="137420" y="4979648"/>
              <a:ext cx="8798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 rot="16200000">
              <a:off x="427198" y="4927928"/>
              <a:ext cx="79028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 rot="16200000">
              <a:off x="634674" y="5011361"/>
              <a:ext cx="79028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 rot="16200000">
              <a:off x="1003407" y="4978712"/>
              <a:ext cx="56037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QPF</a:t>
              </a: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 rot="16200000">
              <a:off x="1155450" y="4938318"/>
              <a:ext cx="65866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 rot="16200000">
              <a:off x="1218084" y="5028084"/>
              <a:ext cx="9906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ea typeface="MS PGothic" pitchFamily="34" charset="-128"/>
                </a:rPr>
                <a:t>Seasonal</a:t>
              </a:r>
              <a:endParaRPr lang="en-US" sz="900" b="1" i="1" dirty="0">
                <a:ea typeface="MS PGothic" pitchFamily="34" charset="-128"/>
              </a:endParaRPr>
            </a:p>
          </p:txBody>
        </p:sp>
        <p:sp>
          <p:nvSpPr>
            <p:cNvPr id="52" name="AutoShape 6"/>
            <p:cNvSpPr>
              <a:spLocks/>
            </p:cNvSpPr>
            <p:nvPr/>
          </p:nvSpPr>
          <p:spPr bwMode="auto">
            <a:xfrm rot="16200000">
              <a:off x="2635571" y="4083371"/>
              <a:ext cx="139058" cy="1600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ea typeface="MS PGothic" pitchFamily="34" charset="-128"/>
              </a:endParaRP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63214" y="4984845"/>
              <a:ext cx="161186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ea typeface="MS PGothic" pitchFamily="34" charset="-128"/>
                </a:rPr>
                <a:t>Model Development</a:t>
              </a:r>
              <a:endParaRPr lang="en-US" sz="900" b="1" i="1" dirty="0">
                <a:ea typeface="MS PGothic" pitchFamily="34" charset="-128"/>
              </a:endParaRPr>
            </a:p>
          </p:txBody>
        </p:sp>
        <p:sp>
          <p:nvSpPr>
            <p:cNvPr id="54" name="AutoShape 6"/>
            <p:cNvSpPr>
              <a:spLocks/>
            </p:cNvSpPr>
            <p:nvPr/>
          </p:nvSpPr>
          <p:spPr bwMode="auto">
            <a:xfrm rot="16200000">
              <a:off x="3847899" y="4610301"/>
              <a:ext cx="139057" cy="51965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ea typeface="MS PGothic" pitchFamily="34" charset="-128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3446872" y="4953000"/>
              <a:ext cx="97272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Observations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156500" y="1203359"/>
            <a:ext cx="2437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/>
              <a:t>2008 Snapshot</a:t>
            </a:r>
          </a:p>
          <a:p>
            <a:pPr algn="ctr"/>
            <a:r>
              <a:rPr lang="en-US" sz="1800" b="1" dirty="0" smtClean="0"/>
              <a:t>Total: 211 Man-years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38076" y="4724400"/>
            <a:ext cx="4220276" cy="990600"/>
            <a:chOff x="4114800" y="5410200"/>
            <a:chExt cx="4026932" cy="990600"/>
          </a:xfrm>
        </p:grpSpPr>
        <p:grpSp>
          <p:nvGrpSpPr>
            <p:cNvPr id="2" name="Group 43"/>
            <p:cNvGrpSpPr/>
            <p:nvPr/>
          </p:nvGrpSpPr>
          <p:grpSpPr>
            <a:xfrm>
              <a:off x="4114800" y="5410200"/>
              <a:ext cx="4026932" cy="990600"/>
              <a:chOff x="392668" y="4648200"/>
              <a:chExt cx="4026932" cy="990600"/>
            </a:xfrm>
          </p:grpSpPr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137420" y="4979648"/>
                <a:ext cx="8798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i="1" dirty="0">
                    <a:ea typeface="MS PGothic" pitchFamily="34" charset="-128"/>
                  </a:rPr>
                  <a:t>Intensity / Structure</a:t>
                </a:r>
              </a:p>
            </p:txBody>
          </p:sp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427198" y="4927928"/>
                <a:ext cx="790288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i="1" dirty="0">
                    <a:ea typeface="MS PGothic" pitchFamily="34" charset="-128"/>
                  </a:rPr>
                  <a:t>Track</a:t>
                </a:r>
              </a:p>
            </p:txBody>
          </p:sp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634674" y="5011361"/>
                <a:ext cx="79028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i="1" dirty="0">
                    <a:ea typeface="MS PGothic" pitchFamily="34" charset="-128"/>
                  </a:rPr>
                  <a:t>Genesis</a:t>
                </a:r>
              </a:p>
            </p:txBody>
          </p:sp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1003407" y="4978712"/>
                <a:ext cx="56037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i="1" dirty="0">
                    <a:ea typeface="MS PGothic" pitchFamily="34" charset="-128"/>
                  </a:rPr>
                  <a:t>QPF</a:t>
                </a:r>
              </a:p>
            </p:txBody>
          </p:sp>
          <p:sp>
            <p:nvSpPr>
              <p:cNvPr id="36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1155450" y="4938318"/>
                <a:ext cx="658668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i="1" dirty="0">
                    <a:ea typeface="MS PGothic" pitchFamily="34" charset="-128"/>
                  </a:rPr>
                  <a:t>Surge</a:t>
                </a:r>
              </a:p>
            </p:txBody>
          </p:sp>
          <p:sp>
            <p:nvSpPr>
              <p:cNvPr id="37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1218084" y="5028084"/>
                <a:ext cx="99060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i="1" dirty="0" smtClean="0">
                    <a:ea typeface="MS PGothic" pitchFamily="34" charset="-128"/>
                  </a:rPr>
                  <a:t>Seasonal</a:t>
                </a:r>
                <a:endParaRPr lang="en-US" sz="900" b="1" i="1" dirty="0">
                  <a:ea typeface="MS PGothic" pitchFamily="34" charset="-128"/>
                </a:endParaRPr>
              </a:p>
            </p:txBody>
          </p:sp>
          <p:sp>
            <p:nvSpPr>
              <p:cNvPr id="38" name="AutoShape 6"/>
              <p:cNvSpPr>
                <a:spLocks/>
              </p:cNvSpPr>
              <p:nvPr/>
            </p:nvSpPr>
            <p:spPr bwMode="auto">
              <a:xfrm rot="16200000">
                <a:off x="2635571" y="4083371"/>
                <a:ext cx="139058" cy="1600200"/>
              </a:xfrm>
              <a:prstGeom prst="leftBrace">
                <a:avLst>
                  <a:gd name="adj1" fmla="val 104167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100">
                  <a:ea typeface="MS PGothic" pitchFamily="34" charset="-128"/>
                </a:endParaRPr>
              </a:p>
            </p:txBody>
          </p:sp>
          <p:sp>
            <p:nvSpPr>
              <p:cNvPr id="40" name="AutoShape 6"/>
              <p:cNvSpPr>
                <a:spLocks/>
              </p:cNvSpPr>
              <p:nvPr/>
            </p:nvSpPr>
            <p:spPr bwMode="auto">
              <a:xfrm rot="16200000">
                <a:off x="3847899" y="4610301"/>
                <a:ext cx="139057" cy="519654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100">
                  <a:ea typeface="MS PGothic" pitchFamily="34" charset="-128"/>
                </a:endParaRP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3446872" y="4953000"/>
                <a:ext cx="972728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i="1" dirty="0">
                    <a:ea typeface="MS PGothic" pitchFamily="34" charset="-128"/>
                  </a:rPr>
                  <a:t>Observations</a:t>
                </a:r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5867400" y="5715000"/>
              <a:ext cx="127470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i="1" dirty="0" smtClean="0">
                  <a:ea typeface="MS PGothic" pitchFamily="34" charset="-128"/>
                </a:rPr>
                <a:t>Model Development</a:t>
              </a:r>
              <a:endParaRPr lang="en-US" sz="900" b="1" i="1" dirty="0">
                <a:ea typeface="MS PGothic" pitchFamily="34" charset="-128"/>
              </a:endParaRP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6279112" y="3532496"/>
            <a:ext cx="1752600" cy="1219200"/>
            <a:chOff x="5902325" y="2724148"/>
            <a:chExt cx="3140075" cy="1981200"/>
          </a:xfrm>
        </p:grpSpPr>
        <p:sp>
          <p:nvSpPr>
            <p:cNvPr id="57" name="Oval 56"/>
            <p:cNvSpPr/>
            <p:nvPr/>
          </p:nvSpPr>
          <p:spPr>
            <a:xfrm>
              <a:off x="5902325" y="2724148"/>
              <a:ext cx="3140075" cy="19812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94525" y="2724148"/>
              <a:ext cx="1092200" cy="500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HFIP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562600" y="1219200"/>
            <a:ext cx="2450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/>
              <a:t>2010 Snapshot</a:t>
            </a:r>
          </a:p>
          <a:p>
            <a:pPr algn="ctr"/>
            <a:r>
              <a:rPr lang="en-US" sz="1800" b="1" dirty="0" smtClean="0"/>
              <a:t>Total: 296 Man-years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77988" y="5562600"/>
            <a:ext cx="35119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(HFIP Contribution: 75 man-years)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419" y="2237097"/>
            <a:ext cx="906517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8392" y="2245056"/>
            <a:ext cx="60007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ea typeface="MS PGothic" pitchFamily="34" charset="-128"/>
              </a:rPr>
              <a:t>Research Needs Mapped onto Ops Priorities</a:t>
            </a:r>
          </a:p>
        </p:txBody>
      </p:sp>
      <p:grpSp>
        <p:nvGrpSpPr>
          <p:cNvPr id="77830" name="Group 11"/>
          <p:cNvGrpSpPr>
            <a:grpSpLocks/>
          </p:cNvGrpSpPr>
          <p:nvPr/>
        </p:nvGrpSpPr>
        <p:grpSpPr bwMode="auto">
          <a:xfrm>
            <a:off x="2667000" y="838200"/>
            <a:ext cx="6096000" cy="5943600"/>
            <a:chOff x="1056" y="528"/>
            <a:chExt cx="3471" cy="3744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1056" y="528"/>
            <a:ext cx="3471" cy="3744"/>
          </p:xfrm>
          <a:graphic>
            <a:graphicData uri="http://schemas.openxmlformats.org/presentationml/2006/ole">
              <p:oleObj spid="_x0000_s77827" name="Document" r:id="rId3" imgW="18290553" imgH="19967187" progId="Word.Document.12">
                <p:embed/>
              </p:oleObj>
            </a:graphicData>
          </a:graphic>
        </p:graphicFrame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5400000">
              <a:off x="2700" y="2351"/>
              <a:ext cx="364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Oval 9"/>
          <p:cNvSpPr>
            <a:spLocks noChangeArrowheads="1"/>
          </p:cNvSpPr>
          <p:nvPr/>
        </p:nvSpPr>
        <p:spPr bwMode="auto">
          <a:xfrm>
            <a:off x="7696200" y="533400"/>
            <a:ext cx="1371600" cy="6248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296" y="1932296"/>
            <a:ext cx="266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smtClean="0">
                <a:ea typeface="MS PGothic" pitchFamily="34" charset="-128"/>
              </a:rPr>
              <a:t>On next two slides: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ea typeface="MS PGothic" pitchFamily="34" charset="-128"/>
              </a:rPr>
              <a:t>2008 and 2010 comparisons of the research needs mapped onto ops priorities</a:t>
            </a:r>
            <a:endParaRPr lang="en-US" sz="1800" b="1" u="sng" dirty="0" smtClean="0">
              <a:ea typeface="MS PGothic" pitchFamily="34" charset="-128"/>
            </a:endParaRP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ea typeface="MS PGothic" pitchFamily="34" charset="-128"/>
              </a:rPr>
              <a:t>Used ops priorities published in the </a:t>
            </a:r>
            <a:r>
              <a:rPr lang="en-US" sz="1800" b="1" u="sng" dirty="0" smtClean="0">
                <a:solidFill>
                  <a:srgbClr val="FF0000"/>
                </a:solidFill>
                <a:ea typeface="MS PGothic" pitchFamily="34" charset="-128"/>
              </a:rPr>
              <a:t>FY09 JHT AFFO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48"/>
          <p:cNvGraphicFramePr>
            <a:graphicFrameLocks noGrp="1"/>
          </p:cNvGraphicFramePr>
          <p:nvPr/>
        </p:nvGraphicFramePr>
        <p:xfrm>
          <a:off x="-12510" y="1815152"/>
          <a:ext cx="4943475" cy="323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8" name="Chart 67"/>
          <p:cNvGraphicFramePr>
            <a:graphicFrameLocks noGrp="1"/>
          </p:cNvGraphicFramePr>
          <p:nvPr/>
        </p:nvGraphicFramePr>
        <p:xfrm>
          <a:off x="4462818" y="1842447"/>
          <a:ext cx="4681182" cy="3207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ea typeface="MS PGothic" pitchFamily="34" charset="-128"/>
              </a:rPr>
              <a:t>Research Needs Mapped onto Ops Priorities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00866" y="1216928"/>
            <a:ext cx="2356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2008 Snapshot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(FY09 AFFO)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i="1" dirty="0" smtClean="0">
                <a:solidFill>
                  <a:srgbClr val="000099"/>
                </a:solidFill>
                <a:ea typeface="MS PGothic" pitchFamily="34" charset="-128"/>
              </a:rPr>
              <a:t>NHC / CPHC</a:t>
            </a:r>
            <a:endParaRPr lang="en-US" sz="2800" b="1" i="1" dirty="0">
              <a:solidFill>
                <a:srgbClr val="000099"/>
              </a:solidFill>
              <a:ea typeface="MS PGothic" pitchFamily="34" charset="-12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80848" y="1905000"/>
            <a:ext cx="1929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Total: 211 Man-years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712" y="5013280"/>
            <a:ext cx="906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68065" y="1223135"/>
            <a:ext cx="2356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2010 Snapshot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(FY09 AFFO)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61695" y="1905000"/>
            <a:ext cx="19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Total: 296 Man-years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786952" y="5159992"/>
            <a:ext cx="4821072" cy="582122"/>
            <a:chOff x="423465" y="5541501"/>
            <a:chExt cx="4694001" cy="582122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 rot="2571561">
              <a:off x="423465" y="5723906"/>
              <a:ext cx="1385542" cy="22057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en-US" sz="1000" b="1" dirty="0" smtClean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Intensity Change</a:t>
              </a:r>
              <a:endParaRPr lang="en-US" sz="1000" b="1" dirty="0">
                <a:solidFill>
                  <a:schemeClr val="tx1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 rot="2571561">
              <a:off x="1532253" y="5635730"/>
              <a:ext cx="113634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Storm Surge</a:t>
              </a: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 rot="2571561">
              <a:off x="2045397" y="5541501"/>
              <a:ext cx="899411" cy="24622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 rot="2571561">
              <a:off x="2455222" y="5712868"/>
              <a:ext cx="1363153" cy="24622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Size/Structure</a:t>
              </a: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 rot="2571561">
              <a:off x="932114" y="5903050"/>
              <a:ext cx="1872149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00" b="1" dirty="0" smtClean="0">
                  <a:latin typeface="+mj-lt"/>
                  <a:ea typeface="MS PGothic" pitchFamily="34" charset="-128"/>
                </a:rPr>
                <a:t>Guidance  Decision Tools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 rot="2571561">
              <a:off x="1236120" y="5807792"/>
              <a:ext cx="1642257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 err="1" smtClean="0">
                  <a:latin typeface="+mj-lt"/>
                  <a:ea typeface="MS PGothic" pitchFamily="34" charset="-128"/>
                </a:rPr>
                <a:t>Fcstr</a:t>
              </a:r>
              <a:r>
                <a:rPr lang="en-US" sz="1000" b="1" dirty="0" smtClean="0">
                  <a:latin typeface="+mj-lt"/>
                  <a:ea typeface="MS PGothic" pitchFamily="34" charset="-128"/>
                </a:rPr>
                <a:t>  Efficiency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 rot="2571561">
              <a:off x="1772713" y="5605513"/>
              <a:ext cx="104749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Track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Fcst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 rot="2571561">
              <a:off x="2216426" y="5709420"/>
              <a:ext cx="1353013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Wind Analysis</a:t>
              </a: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 rot="2571561">
              <a:off x="2703491" y="5865833"/>
              <a:ext cx="1720714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00" b="1" dirty="0">
                  <a:latin typeface="+mj-lt"/>
                  <a:ea typeface="MS PGothic" pitchFamily="34" charset="-128"/>
                </a:rPr>
                <a:t>Model Res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vs</a:t>
              </a:r>
              <a:r>
                <a:rPr lang="en-US" sz="1000" b="1" dirty="0">
                  <a:latin typeface="+mj-lt"/>
                  <a:ea typeface="MS PGothic" pitchFamily="34" charset="-128"/>
                </a:rPr>
                <a:t> Ensembles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 rot="2571561">
              <a:off x="3038976" y="5555149"/>
              <a:ext cx="899410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QPF</a:t>
              </a: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 rot="2571561">
              <a:off x="3241149" y="5709420"/>
              <a:ext cx="1353013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Radar/Sat. Data</a:t>
              </a:r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 rot="2571561">
              <a:off x="3730160" y="5721083"/>
              <a:ext cx="1387306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Seasonal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Progs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 rot="2571561">
              <a:off x="3445613" y="5808573"/>
              <a:ext cx="164455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SST </a:t>
              </a:r>
              <a:r>
                <a:rPr lang="en-US" sz="1000" b="1" dirty="0" smtClean="0">
                  <a:latin typeface="+mj-lt"/>
                  <a:ea typeface="MS PGothic" pitchFamily="34" charset="-128"/>
                </a:rPr>
                <a:t>Gradients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 rot="2571561">
              <a:off x="761983" y="5677081"/>
              <a:ext cx="1257927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Improved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Obs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111" y="5222726"/>
            <a:ext cx="5119049" cy="582122"/>
            <a:chOff x="423465" y="5541501"/>
            <a:chExt cx="4694001" cy="58212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 rot="2571561">
              <a:off x="423465" y="5723906"/>
              <a:ext cx="1385542" cy="22057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en-US" sz="1000" b="1" dirty="0" smtClean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Intensity Change</a:t>
              </a:r>
              <a:endParaRPr lang="en-US" sz="1000" b="1" dirty="0">
                <a:solidFill>
                  <a:schemeClr val="tx1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2571561">
              <a:off x="1532253" y="5635730"/>
              <a:ext cx="113634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Storm Surge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2571561">
              <a:off x="2045397" y="5541501"/>
              <a:ext cx="899411" cy="24622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 rot="2571561">
              <a:off x="2455222" y="5712868"/>
              <a:ext cx="1363153" cy="24622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Size/Structure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 rot="2571561">
              <a:off x="932114" y="5903050"/>
              <a:ext cx="1872149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00" b="1" dirty="0" smtClean="0">
                  <a:latin typeface="+mj-lt"/>
                  <a:ea typeface="MS PGothic" pitchFamily="34" charset="-128"/>
                </a:rPr>
                <a:t>Guidance  Decision Tools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2571561">
              <a:off x="1236120" y="5807792"/>
              <a:ext cx="1642257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 err="1" smtClean="0">
                  <a:latin typeface="+mj-lt"/>
                  <a:ea typeface="MS PGothic" pitchFamily="34" charset="-128"/>
                </a:rPr>
                <a:t>Fcstr</a:t>
              </a:r>
              <a:r>
                <a:rPr lang="en-US" sz="1000" b="1" dirty="0" smtClean="0">
                  <a:latin typeface="+mj-lt"/>
                  <a:ea typeface="MS PGothic" pitchFamily="34" charset="-128"/>
                </a:rPr>
                <a:t>  Efficiency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rot="2571561">
              <a:off x="1772713" y="5605513"/>
              <a:ext cx="104749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Track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Fcst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 rot="2571561">
              <a:off x="2216426" y="5709420"/>
              <a:ext cx="1353013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Wind Analysis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 rot="2571561">
              <a:off x="2690976" y="5865833"/>
              <a:ext cx="1720714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00" b="1" dirty="0">
                  <a:latin typeface="+mj-lt"/>
                  <a:ea typeface="MS PGothic" pitchFamily="34" charset="-128"/>
                </a:rPr>
                <a:t>Model Res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vs</a:t>
              </a:r>
              <a:r>
                <a:rPr lang="en-US" sz="1000" b="1" dirty="0">
                  <a:latin typeface="+mj-lt"/>
                  <a:ea typeface="MS PGothic" pitchFamily="34" charset="-128"/>
                </a:rPr>
                <a:t> Ensembles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 rot="2571561">
              <a:off x="3038976" y="5555149"/>
              <a:ext cx="899410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QPF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 rot="2571561">
              <a:off x="3241149" y="5709420"/>
              <a:ext cx="1353013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Radar/Sat. Data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 rot="2571561">
              <a:off x="3730160" y="5721083"/>
              <a:ext cx="1387306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Seasonal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Progs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 rot="2571561">
              <a:off x="3445613" y="5808573"/>
              <a:ext cx="164455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SST </a:t>
              </a:r>
              <a:r>
                <a:rPr lang="en-US" sz="1000" b="1" dirty="0" smtClean="0">
                  <a:latin typeface="+mj-lt"/>
                  <a:ea typeface="MS PGothic" pitchFamily="34" charset="-128"/>
                </a:rPr>
                <a:t>Gradients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 rot="2571561">
              <a:off x="761983" y="5677081"/>
              <a:ext cx="1257927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Improved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Obs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</p:grp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664" y="2347559"/>
            <a:ext cx="60007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5393136" y="4121767"/>
            <a:ext cx="33813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973" y="2375848"/>
            <a:ext cx="60007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hart 63"/>
          <p:cNvGraphicFramePr>
            <a:graphicFrameLocks noGrp="1"/>
          </p:cNvGraphicFramePr>
          <p:nvPr/>
        </p:nvGraphicFramePr>
        <p:xfrm>
          <a:off x="-1" y="1604963"/>
          <a:ext cx="4954137" cy="355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Chart 64"/>
          <p:cNvGraphicFramePr>
            <a:graphicFrameLocks noGrp="1"/>
          </p:cNvGraphicFramePr>
          <p:nvPr/>
        </p:nvGraphicFramePr>
        <p:xfrm>
          <a:off x="4490113" y="1665027"/>
          <a:ext cx="4612944" cy="331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ea typeface="MS PGothic" pitchFamily="34" charset="-128"/>
              </a:rPr>
              <a:t>Research Needs Mapped onto Ops Priorities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i="1" dirty="0" smtClean="0">
                <a:solidFill>
                  <a:srgbClr val="000099"/>
                </a:solidFill>
                <a:ea typeface="MS PGothic" pitchFamily="34" charset="-128"/>
              </a:rPr>
              <a:t>JTWC</a:t>
            </a:r>
            <a:endParaRPr lang="en-US" sz="2800" b="1" i="1" dirty="0">
              <a:solidFill>
                <a:srgbClr val="000099"/>
              </a:solidFill>
              <a:ea typeface="MS PGothic" pitchFamily="34" charset="-12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712" y="5013280"/>
            <a:ext cx="906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78335" y="5181175"/>
            <a:ext cx="5131865" cy="598467"/>
            <a:chOff x="368874" y="5244598"/>
            <a:chExt cx="4598465" cy="598467"/>
          </a:xfrm>
        </p:grpSpPr>
        <p:grpSp>
          <p:nvGrpSpPr>
            <p:cNvPr id="47" name="Group 46"/>
            <p:cNvGrpSpPr/>
            <p:nvPr/>
          </p:nvGrpSpPr>
          <p:grpSpPr>
            <a:xfrm>
              <a:off x="368874" y="5244598"/>
              <a:ext cx="4598465" cy="546964"/>
              <a:chOff x="464410" y="5244598"/>
              <a:chExt cx="4598465" cy="546964"/>
            </a:xfrm>
          </p:grpSpPr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 rot="2571561">
                <a:off x="464410" y="5456996"/>
                <a:ext cx="1385542" cy="22057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en-US" sz="1000" b="1" dirty="0" smtClean="0">
                    <a:solidFill>
                      <a:schemeClr val="tx1"/>
                    </a:solidFill>
                    <a:latin typeface="+mj-lt"/>
                    <a:ea typeface="MS PGothic" pitchFamily="34" charset="-128"/>
                  </a:rPr>
                  <a:t>Intensity Change</a:t>
                </a:r>
                <a:endParaRPr lang="en-US" sz="1000" b="1" dirty="0">
                  <a:solidFill>
                    <a:schemeClr val="tx1"/>
                  </a:solidFill>
                  <a:latin typeface="+mj-lt"/>
                  <a:ea typeface="MS PGothic" pitchFamily="34" charset="-128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 rot="2571561">
                <a:off x="2015141" y="5341524"/>
                <a:ext cx="1136344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latin typeface="+mj-lt"/>
                    <a:ea typeface="MS PGothic" pitchFamily="34" charset="-128"/>
                  </a:rPr>
                  <a:t>Storm Surge</a:t>
                </a: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 rot="2571561">
                <a:off x="1030480" y="5288239"/>
                <a:ext cx="899411" cy="24622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+mj-lt"/>
                    <a:ea typeface="MS PGothic" pitchFamily="34" charset="-128"/>
                  </a:rPr>
                  <a:t>Genesis</a:t>
                </a: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 rot="2571561">
                <a:off x="1197176" y="5445958"/>
                <a:ext cx="1363153" cy="24622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+mj-lt"/>
                    <a:ea typeface="MS PGothic" pitchFamily="34" charset="-128"/>
                  </a:rPr>
                  <a:t>Size/Structure</a:t>
                </a: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 rot="2571561">
                <a:off x="1706968" y="5540882"/>
                <a:ext cx="1642257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 err="1" smtClean="0">
                    <a:latin typeface="+mj-lt"/>
                    <a:ea typeface="MS PGothic" pitchFamily="34" charset="-128"/>
                  </a:rPr>
                  <a:t>Fcstr</a:t>
                </a:r>
                <a:r>
                  <a:rPr lang="en-US" sz="1000" b="1" dirty="0" smtClean="0">
                    <a:latin typeface="+mj-lt"/>
                    <a:ea typeface="MS PGothic" pitchFamily="34" charset="-128"/>
                  </a:rPr>
                  <a:t>  Efficiency</a:t>
                </a:r>
                <a:endParaRPr lang="en-US" sz="1000" b="1" dirty="0">
                  <a:latin typeface="+mj-lt"/>
                  <a:ea typeface="MS PGothic" pitchFamily="34" charset="-128"/>
                </a:endParaRP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 rot="2571561">
                <a:off x="2265169" y="5338603"/>
                <a:ext cx="1047494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latin typeface="+mj-lt"/>
                    <a:ea typeface="MS PGothic" pitchFamily="34" charset="-128"/>
                  </a:rPr>
                  <a:t>Track </a:t>
                </a:r>
                <a:r>
                  <a:rPr lang="en-US" sz="1000" b="1" dirty="0" err="1">
                    <a:latin typeface="+mj-lt"/>
                    <a:ea typeface="MS PGothic" pitchFamily="34" charset="-128"/>
                  </a:rPr>
                  <a:t>Fcst</a:t>
                </a:r>
                <a:endParaRPr lang="en-US" sz="1000" b="1" dirty="0">
                  <a:latin typeface="+mj-lt"/>
                  <a:ea typeface="MS PGothic" pitchFamily="34" charset="-128"/>
                </a:endParaRP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 rot="2571561">
                <a:off x="2458674" y="5442510"/>
                <a:ext cx="1353013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latin typeface="+mj-lt"/>
                    <a:ea typeface="MS PGothic" pitchFamily="34" charset="-128"/>
                  </a:rPr>
                  <a:t>Wind Analysis</a:t>
                </a: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 rot="2571561">
                <a:off x="2623781" y="5570989"/>
                <a:ext cx="1720714" cy="220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n-US" sz="1000" b="1" dirty="0">
                    <a:latin typeface="+mj-lt"/>
                    <a:ea typeface="MS PGothic" pitchFamily="34" charset="-128"/>
                  </a:rPr>
                  <a:t>Model Res </a:t>
                </a:r>
                <a:r>
                  <a:rPr lang="en-US" sz="1000" b="1" dirty="0" err="1">
                    <a:latin typeface="+mj-lt"/>
                    <a:ea typeface="MS PGothic" pitchFamily="34" charset="-128"/>
                  </a:rPr>
                  <a:t>vs</a:t>
                </a:r>
                <a:r>
                  <a:rPr lang="en-US" sz="1000" b="1" dirty="0">
                    <a:latin typeface="+mj-lt"/>
                    <a:ea typeface="MS PGothic" pitchFamily="34" charset="-128"/>
                  </a:rPr>
                  <a:t> Ensembles</a:t>
                </a: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 rot="2571561">
                <a:off x="3007801" y="5244598"/>
                <a:ext cx="899410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latin typeface="+mj-lt"/>
                    <a:ea typeface="MS PGothic" pitchFamily="34" charset="-128"/>
                  </a:rPr>
                  <a:t>QPF</a:t>
                </a: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 rot="2571561">
                <a:off x="3174043" y="5442510"/>
                <a:ext cx="1353013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latin typeface="+mj-lt"/>
                    <a:ea typeface="MS PGothic" pitchFamily="34" charset="-128"/>
                  </a:rPr>
                  <a:t>Radar/Sat. Data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 rot="2571561">
                <a:off x="3675569" y="5454173"/>
                <a:ext cx="1387306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latin typeface="+mj-lt"/>
                    <a:ea typeface="MS PGothic" pitchFamily="34" charset="-128"/>
                  </a:rPr>
                  <a:t>Seasonal </a:t>
                </a:r>
                <a:r>
                  <a:rPr lang="en-US" sz="1000" b="1" dirty="0" err="1">
                    <a:latin typeface="+mj-lt"/>
                    <a:ea typeface="MS PGothic" pitchFamily="34" charset="-128"/>
                  </a:rPr>
                  <a:t>Progs</a:t>
                </a:r>
                <a:endParaRPr lang="en-US" sz="1000" b="1" dirty="0">
                  <a:latin typeface="+mj-lt"/>
                  <a:ea typeface="MS PGothic" pitchFamily="34" charset="-128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 rot="2571561">
                <a:off x="3391022" y="5541663"/>
                <a:ext cx="1644554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latin typeface="+mj-lt"/>
                    <a:ea typeface="MS PGothic" pitchFamily="34" charset="-128"/>
                  </a:rPr>
                  <a:t>SST </a:t>
                </a:r>
                <a:r>
                  <a:rPr lang="en-US" sz="1000" b="1" dirty="0" smtClean="0">
                    <a:latin typeface="+mj-lt"/>
                    <a:ea typeface="MS PGothic" pitchFamily="34" charset="-128"/>
                  </a:rPr>
                  <a:t>Gradients</a:t>
                </a:r>
                <a:endParaRPr lang="en-US" sz="1000" b="1" dirty="0">
                  <a:latin typeface="+mj-lt"/>
                  <a:ea typeface="MS PGothic" pitchFamily="34" charset="-128"/>
                </a:endParaRPr>
              </a:p>
            </p:txBody>
          </p:sp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 rot="2571561">
                <a:off x="734688" y="5410171"/>
                <a:ext cx="1257927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latin typeface="+mj-lt"/>
                    <a:ea typeface="MS PGothic" pitchFamily="34" charset="-128"/>
                  </a:rPr>
                  <a:t>Improved </a:t>
                </a:r>
                <a:r>
                  <a:rPr lang="en-US" sz="1000" b="1" dirty="0" err="1">
                    <a:latin typeface="+mj-lt"/>
                    <a:ea typeface="MS PGothic" pitchFamily="34" charset="-128"/>
                  </a:rPr>
                  <a:t>Obs</a:t>
                </a:r>
                <a:endParaRPr lang="en-US" sz="1000" b="1" dirty="0">
                  <a:latin typeface="+mj-lt"/>
                  <a:ea typeface="MS PGothic" pitchFamily="34" charset="-128"/>
                </a:endParaRPr>
              </a:p>
            </p:txBody>
          </p:sp>
        </p:grp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 rot="2571561">
              <a:off x="1310438" y="5622492"/>
              <a:ext cx="1872149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00" b="1" dirty="0" smtClean="0">
                  <a:latin typeface="+mj-lt"/>
                  <a:ea typeface="MS PGothic" pitchFamily="34" charset="-128"/>
                </a:rPr>
                <a:t>Guidance  Decision Tools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183214" y="1203280"/>
            <a:ext cx="2356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2008 Snapshot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(FY09 AFFO)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40015" y="1864056"/>
            <a:ext cx="1929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Total: 211 Man-years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68065" y="1209487"/>
            <a:ext cx="2356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2010 Snapshot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(FY09 AFFO)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832958" y="1902023"/>
            <a:ext cx="19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Total: 296 Man-years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95743" y="5148616"/>
            <a:ext cx="4813417" cy="530619"/>
            <a:chOff x="464410" y="5288239"/>
            <a:chExt cx="4598465" cy="530619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 rot="2571561">
              <a:off x="464410" y="5456996"/>
              <a:ext cx="1385542" cy="22057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en-US" sz="1000" b="1" dirty="0" smtClean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Intensity Change</a:t>
              </a:r>
              <a:endParaRPr lang="en-US" sz="1000" b="1" dirty="0">
                <a:solidFill>
                  <a:schemeClr val="tx1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 rot="2571561">
              <a:off x="1991725" y="5368820"/>
              <a:ext cx="113634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Storm Surge</a:t>
              </a: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 rot="2571561">
              <a:off x="1030480" y="5288239"/>
              <a:ext cx="899411" cy="24622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 rot="2571561">
              <a:off x="1223253" y="5445958"/>
              <a:ext cx="1363153" cy="24622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Size/Structure</a:t>
              </a: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 rot="2571561">
              <a:off x="1706968" y="5540882"/>
              <a:ext cx="1642257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 err="1" smtClean="0">
                  <a:latin typeface="+mj-lt"/>
                  <a:ea typeface="MS PGothic" pitchFamily="34" charset="-128"/>
                </a:rPr>
                <a:t>Fcstr</a:t>
              </a:r>
              <a:r>
                <a:rPr lang="en-US" sz="1000" b="1" dirty="0" smtClean="0">
                  <a:latin typeface="+mj-lt"/>
                  <a:ea typeface="MS PGothic" pitchFamily="34" charset="-128"/>
                </a:rPr>
                <a:t>  Efficiency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 rot="2571561">
              <a:off x="2265169" y="5338603"/>
              <a:ext cx="104749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Track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Fcst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 rot="2571561">
              <a:off x="2458674" y="5442510"/>
              <a:ext cx="1353013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Wind Analysis</a:t>
              </a:r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 rot="2571561">
              <a:off x="2649858" y="5598285"/>
              <a:ext cx="1720714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00" b="1" dirty="0">
                  <a:latin typeface="+mj-lt"/>
                  <a:ea typeface="MS PGothic" pitchFamily="34" charset="-128"/>
                </a:rPr>
                <a:t>Model Res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vs</a:t>
              </a:r>
              <a:r>
                <a:rPr lang="en-US" sz="1000" b="1" dirty="0">
                  <a:latin typeface="+mj-lt"/>
                  <a:ea typeface="MS PGothic" pitchFamily="34" charset="-128"/>
                </a:rPr>
                <a:t> Ensembles</a:t>
              </a: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 rot="2571561">
              <a:off x="2984385" y="5288239"/>
              <a:ext cx="899410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QPF</a:t>
              </a: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 rot="2571561">
              <a:off x="3174043" y="5442510"/>
              <a:ext cx="1353013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Radar/Sat. Data</a:t>
              </a:r>
            </a:p>
          </p:txBody>
        </p:sp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 rot="2571561">
              <a:off x="3675569" y="5454173"/>
              <a:ext cx="1387306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Seasonal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Progs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 rot="2571561">
              <a:off x="3391022" y="5541663"/>
              <a:ext cx="164455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SST </a:t>
              </a:r>
              <a:r>
                <a:rPr lang="en-US" sz="1000" b="1" dirty="0" smtClean="0">
                  <a:latin typeface="+mj-lt"/>
                  <a:ea typeface="MS PGothic" pitchFamily="34" charset="-128"/>
                </a:rPr>
                <a:t>Gradients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 rot="2571561">
              <a:off x="734688" y="5410171"/>
              <a:ext cx="1257927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Improved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Obs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</p:grpSp>
      <p:sp>
        <p:nvSpPr>
          <p:cNvPr id="62" name="Text Box 12"/>
          <p:cNvSpPr txBox="1">
            <a:spLocks noChangeArrowheads="1"/>
          </p:cNvSpPr>
          <p:nvPr/>
        </p:nvSpPr>
        <p:spPr bwMode="auto">
          <a:xfrm rot="2571561">
            <a:off x="5796006" y="5456780"/>
            <a:ext cx="1872149" cy="2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 smtClean="0">
                <a:latin typeface="+mj-lt"/>
                <a:ea typeface="MS PGothic" pitchFamily="34" charset="-128"/>
              </a:rPr>
              <a:t>Guidance  Decision Tools</a:t>
            </a:r>
            <a:endParaRPr lang="en-US" sz="1000" b="1" dirty="0">
              <a:latin typeface="+mj-lt"/>
              <a:ea typeface="MS PGothic" pitchFamily="34" charset="-128"/>
            </a:endParaRP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368" y="2196152"/>
            <a:ext cx="60007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541" y="2196152"/>
            <a:ext cx="60007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" name="Oval 62"/>
          <p:cNvSpPr/>
          <p:nvPr/>
        </p:nvSpPr>
        <p:spPr>
          <a:xfrm>
            <a:off x="5890926" y="4038600"/>
            <a:ext cx="33813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Analysis of Tropical Cyclone R&amp;D</a:t>
            </a:r>
          </a:p>
        </p:txBody>
      </p:sp>
      <p:sp>
        <p:nvSpPr>
          <p:cNvPr id="96259" name="Rectangle 17"/>
          <p:cNvSpPr>
            <a:spLocks noChangeArrowheads="1"/>
          </p:cNvSpPr>
          <p:nvPr/>
        </p:nvSpPr>
        <p:spPr bwMode="auto">
          <a:xfrm>
            <a:off x="2949575" y="838200"/>
            <a:ext cx="3194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 dirty="0">
                <a:solidFill>
                  <a:srgbClr val="000099"/>
                </a:solidFill>
                <a:ea typeface="Gulim" pitchFamily="34" charset="-127"/>
              </a:rPr>
              <a:t>Closing Comments</a:t>
            </a:r>
            <a:endParaRPr lang="en-US" altLang="ko-KR" sz="2600" i="1" dirty="0">
              <a:solidFill>
                <a:srgbClr val="000099"/>
              </a:solidFill>
              <a:ea typeface="Gulim" pitchFamily="34" charset="-127"/>
            </a:endParaRPr>
          </a:p>
        </p:txBody>
      </p:sp>
      <p:sp>
        <p:nvSpPr>
          <p:cNvPr id="96283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lvl="1" indent="-231775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Two snapshots that captured R&amp;D activities</a:t>
            </a:r>
          </a:p>
          <a:p>
            <a:pPr marL="688975" lvl="1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Represents the spectrum of R&amp;D across the community</a:t>
            </a:r>
          </a:p>
          <a:p>
            <a:pPr marL="688975" lvl="1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Research influenced by ops priorities; provides mechanism for essential feedback</a:t>
            </a:r>
          </a:p>
          <a:p>
            <a:pPr marL="231775" indent="-231775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With HFIP and four major field experiments, R&amp;D increased markedly in 2010 snapshot compared to 2008 snapshot</a:t>
            </a:r>
          </a:p>
          <a:p>
            <a:pPr marL="688975" lvl="1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Deltas between 2008 and 2010 not only reflect HFIP, but changing emphasis of field experiments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Intensity change is still #1 operational priority</a:t>
            </a:r>
          </a:p>
          <a:p>
            <a:pPr marL="742950" lvl="1" indent="-28575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Research (basic and applied) is still required, as this is a very difficult and complex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608" y="688072"/>
            <a:ext cx="906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Users would like research community to take more of an interest in </a:t>
            </a:r>
            <a:r>
              <a:rPr lang="en-US" altLang="ko-KR" sz="2400" b="1" u="sng" dirty="0" smtClean="0">
                <a:ea typeface="Gulim" pitchFamily="34" charset="-127"/>
              </a:rPr>
              <a:t>guidance decision tools</a:t>
            </a:r>
            <a:endParaRPr lang="en-US" altLang="ko-KR" sz="2400" b="1" dirty="0" smtClean="0">
              <a:ea typeface="Gulim" pitchFamily="34" charset="-127"/>
            </a:endParaRPr>
          </a:p>
          <a:p>
            <a:pPr marL="231775" indent="-231775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We have a process to:</a:t>
            </a:r>
          </a:p>
          <a:p>
            <a:pPr marL="688975" lvl="1" indent="-231775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Keep the operational priorities updated</a:t>
            </a:r>
          </a:p>
          <a:p>
            <a:pPr marL="688975" lvl="1" indent="-231775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Assess and evaluate how research is contributing to those priorities</a:t>
            </a:r>
          </a:p>
          <a:p>
            <a:pPr marL="688975" lvl="1" indent="-231775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Allow research managers to make informed decisions for future investments</a:t>
            </a:r>
          </a:p>
          <a:p>
            <a:pPr marL="688975" lvl="1" indent="-231775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b="1" dirty="0" smtClean="0">
                <a:ea typeface="Gulim" pitchFamily="34" charset="-127"/>
              </a:rPr>
              <a:t>Facilitate interagency collaboration and coordination</a:t>
            </a:r>
          </a:p>
          <a:p>
            <a:pPr marL="231775" indent="-231775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Starting to see interesting results from R&amp;D and will see examples throughout the conference</a:t>
            </a:r>
          </a:p>
          <a:p>
            <a:pPr marL="231775" indent="-231775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Raises awareness of the importance of R2O </a:t>
            </a:r>
          </a:p>
          <a:p>
            <a:pPr marL="231775" indent="-231775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ko-KR" sz="2400" b="1" dirty="0" smtClean="0">
                <a:ea typeface="Gulim" pitchFamily="34" charset="-127"/>
              </a:rPr>
              <a:t>Will complete next snapshot in 2012 using new operational priorities (FY11 JHT AFFO)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Analysis of Tropical Cyclone R&amp;D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ChangeArrowheads="1"/>
          </p:cNvSpPr>
          <p:nvPr/>
        </p:nvSpPr>
        <p:spPr bwMode="auto">
          <a:xfrm>
            <a:off x="2008188" y="2697163"/>
            <a:ext cx="5135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80072" y="2697163"/>
            <a:ext cx="39917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BACKUPS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History of WG/TCR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pic>
        <p:nvPicPr>
          <p:cNvPr id="6" name="Picture 3" descr="OFCM_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838200"/>
            <a:ext cx="2590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8200"/>
            <a:ext cx="617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+mn-lt"/>
                <a:cs typeface="Calibri"/>
              </a:rPr>
              <a:t>February 2005: </a:t>
            </a:r>
            <a:r>
              <a:rPr lang="en-US" sz="2400" b="1" dirty="0">
                <a:latin typeface="+mn-lt"/>
                <a:cs typeface="Calibri"/>
              </a:rPr>
              <a:t>Federal Coordinator formed </a:t>
            </a:r>
            <a:r>
              <a:rPr lang="en-US" sz="2400" b="1" dirty="0" smtClean="0">
                <a:latin typeface="+mn-lt"/>
                <a:cs typeface="Calibri"/>
              </a:rPr>
              <a:t>Joint Action Group for Tropical Cyclone Research (JAG/TCR)</a:t>
            </a:r>
            <a:endParaRPr lang="en-US" sz="2400" b="1" dirty="0">
              <a:latin typeface="+mn-lt"/>
              <a:cs typeface="Calibri"/>
            </a:endParaRP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+mn-lt"/>
                <a:cs typeface="Calibri"/>
              </a:rPr>
              <a:t>February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Calibri"/>
              </a:rPr>
              <a:t>2007: </a:t>
            </a:r>
            <a:r>
              <a:rPr lang="en-US" sz="2400" b="1" dirty="0">
                <a:latin typeface="+mn-lt"/>
                <a:cs typeface="Calibri"/>
              </a:rPr>
              <a:t>JAG/TCR work culminated with publication of </a:t>
            </a:r>
            <a:r>
              <a:rPr lang="en-US" sz="2400" b="1" i="1" dirty="0">
                <a:latin typeface="+mn-lt"/>
                <a:cs typeface="Calibri"/>
              </a:rPr>
              <a:t>Interagency Strategic Research Plan for Tropical Cyclones: The Way </a:t>
            </a:r>
            <a:r>
              <a:rPr lang="en-US" sz="2400" b="1" i="1" dirty="0" smtClean="0">
                <a:latin typeface="+mn-lt"/>
                <a:cs typeface="Calibri"/>
              </a:rPr>
              <a:t>Ahead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10000"/>
            <a:ext cx="876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en-US" sz="2400" b="1" dirty="0" smtClean="0">
                <a:cs typeface="Calibri"/>
              </a:rPr>
              <a:t>Two Tables in the Plan:</a:t>
            </a:r>
          </a:p>
          <a:p>
            <a:pPr marL="800100" lvl="1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b="1" dirty="0" smtClean="0">
                <a:cs typeface="Calibri"/>
              </a:rPr>
              <a:t>Table 4-1: Operational Priorities of the TC Forecasting &amp; Warning Centers</a:t>
            </a:r>
          </a:p>
          <a:p>
            <a:pPr marL="800100" lvl="1" indent="-3429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b="1" dirty="0" smtClean="0">
                <a:cs typeface="Calibri"/>
              </a:rPr>
              <a:t>Table 5-1: Research Needs in Atmospheric and Ocean Science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cs typeface="Calibri"/>
              </a:rPr>
              <a:t>October 2008: </a:t>
            </a:r>
            <a:r>
              <a:rPr lang="en-US" sz="2400" b="1" dirty="0" smtClean="0">
                <a:cs typeface="Calibri"/>
              </a:rPr>
              <a:t>First meeting of the WG/TCR</a:t>
            </a:r>
            <a:endParaRPr lang="en-US" sz="2400" b="1" dirty="0"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8" name="Group 36"/>
          <p:cNvGraphicFramePr>
            <a:graphicFrameLocks noGrp="1"/>
          </p:cNvGraphicFramePr>
          <p:nvPr>
            <p:ph idx="4294967295"/>
          </p:nvPr>
        </p:nvGraphicFramePr>
        <p:xfrm>
          <a:off x="228600" y="914400"/>
          <a:ext cx="8712201" cy="5084370"/>
        </p:xfrm>
        <a:graphic>
          <a:graphicData uri="http://schemas.openxmlformats.org/drawingml/2006/table">
            <a:tbl>
              <a:tblPr/>
              <a:tblGrid>
                <a:gridCol w="2904067"/>
                <a:gridCol w="2904067"/>
                <a:gridCol w="2904067"/>
              </a:tblGrid>
              <a:tr h="685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Frank Marks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OAR/AOML/HRD (NOAA/DOC)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Ronald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Ferek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ONR (Navy/DOD)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Bradley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Smull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Physical &amp; Dynamic Met. (NSF)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Scott Braun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GSFC (NASA)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James McFadden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OMAO/AOC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Robert Rogers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OAR/AOML/HRD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Mark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DeMaria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NESDIS (NOAA/DOC)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Lt Col Jonathan Talbot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53rd WRS (AF/DOD)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James Franklin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NWS/NHC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William (Kim) Curry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HQ Navy (Navy/DOD)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Bob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Falvey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Director, JTWC (AF/DOD)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Ms. Robbie Hood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OAR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Bruce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Ebersole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U.S. Army COE (Army/DOD)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Daniel Melendez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NWS/OST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Jeffrey Hawkins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NRL (Navy/DOD)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Alexis Lugo-Fernandez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BOEMRE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DOI)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James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Goerss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NRL (Navy/DOD)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Lt Col Chris Cantrell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HQ AF (AF/DOD)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Dr. Gerald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Heymsfield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GSFC (NASA)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Ms.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Justyna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Nicinska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OAR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Mr. Mark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/>
                          <a:cs typeface="Calibri"/>
                        </a:rPr>
                        <a:t>Welshinger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OFCM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9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WG/TCR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 noGrp="1"/>
          </p:cNvGraphicFramePr>
          <p:nvPr/>
        </p:nvGraphicFramePr>
        <p:xfrm>
          <a:off x="238125" y="685801"/>
          <a:ext cx="866775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ea typeface="MS PGothic" pitchFamily="34" charset="-128"/>
              </a:rPr>
              <a:t>Research Needs Mapped onto Ops Priorities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75228" y="1080448"/>
            <a:ext cx="3966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2010 Snapshot </a:t>
            </a:r>
            <a:r>
              <a:rPr lang="en-US" b="1" i="1" dirty="0" smtClean="0">
                <a:solidFill>
                  <a:srgbClr val="FF0000"/>
                </a:solidFill>
              </a:rPr>
              <a:t>(FY11 AFFO)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i="1" dirty="0" smtClean="0">
                <a:solidFill>
                  <a:srgbClr val="000099"/>
                </a:solidFill>
                <a:ea typeface="MS PGothic" pitchFamily="34" charset="-128"/>
              </a:rPr>
              <a:t>NHC / CPHC</a:t>
            </a:r>
            <a:endParaRPr lang="en-US" sz="2800" b="1" i="1" dirty="0">
              <a:solidFill>
                <a:srgbClr val="000099"/>
              </a:solidFill>
              <a:ea typeface="MS PGothic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55141" y="1524000"/>
            <a:ext cx="19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Total: 296 Man-years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9696" y="5576324"/>
            <a:ext cx="8612218" cy="809734"/>
            <a:chOff x="152400" y="5562600"/>
            <a:chExt cx="8996693" cy="719639"/>
          </a:xfrm>
        </p:grpSpPr>
        <p:sp>
          <p:nvSpPr>
            <p:cNvPr id="5" name="Rectangle 4"/>
            <p:cNvSpPr/>
            <p:nvPr/>
          </p:nvSpPr>
          <p:spPr>
            <a:xfrm>
              <a:off x="152400" y="5562600"/>
              <a:ext cx="845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2571561">
              <a:off x="914400" y="5749022"/>
              <a:ext cx="915988" cy="357406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en-US" sz="1200" b="1" dirty="0">
                  <a:solidFill>
                    <a:schemeClr val="tx1"/>
                  </a:solidFill>
                  <a:ea typeface="MS PGothic" pitchFamily="34" charset="-128"/>
                </a:rPr>
                <a:t>Intensity</a:t>
              </a:r>
            </a:p>
            <a:p>
              <a:pPr>
                <a:lnSpc>
                  <a:spcPts val="1000"/>
                </a:lnSpc>
                <a:defRPr/>
              </a:pPr>
              <a:r>
                <a:rPr lang="en-US" sz="1200" b="1" dirty="0">
                  <a:solidFill>
                    <a:schemeClr val="tx1"/>
                  </a:solidFill>
                  <a:ea typeface="MS PGothic" pitchFamily="34" charset="-128"/>
                </a:rPr>
                <a:t>Change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2571561">
              <a:off x="2455030" y="5805488"/>
              <a:ext cx="11572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ea typeface="MS PGothic" pitchFamily="34" charset="-128"/>
                </a:rPr>
                <a:t>Storm Surge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 rot="2571561">
              <a:off x="3920073" y="5722938"/>
              <a:ext cx="915988" cy="274637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 rot="2571561">
              <a:off x="5238933" y="5925447"/>
              <a:ext cx="1502160" cy="246179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ea typeface="MS PGothic" pitchFamily="34" charset="-128"/>
                </a:rPr>
                <a:t>Size/Structure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 rot="2571561">
              <a:off x="1919168" y="5841830"/>
              <a:ext cx="1324449" cy="35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200" b="1" dirty="0" smtClean="0">
                  <a:ea typeface="MS PGothic" pitchFamily="34" charset="-128"/>
                </a:rPr>
                <a:t>Guidance Decision Tools</a:t>
              </a:r>
              <a:endParaRPr lang="en-US" sz="1200" b="1" dirty="0">
                <a:ea typeface="MS PGothic" pitchFamily="34" charset="-128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 rot="2571561">
              <a:off x="3408853" y="5918873"/>
              <a:ext cx="1521796" cy="246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err="1" smtClean="0">
                  <a:ea typeface="MS PGothic" pitchFamily="34" charset="-128"/>
                </a:rPr>
                <a:t>Fcstr</a:t>
              </a:r>
              <a:r>
                <a:rPr lang="en-US" sz="1200" b="1" dirty="0" smtClean="0">
                  <a:ea typeface="MS PGothic" pitchFamily="34" charset="-128"/>
                </a:rPr>
                <a:t> </a:t>
              </a:r>
              <a:r>
                <a:rPr lang="en-US" sz="1200" b="1" dirty="0">
                  <a:ea typeface="MS PGothic" pitchFamily="34" charset="-128"/>
                </a:rPr>
                <a:t>Efficiency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 rot="2571561">
              <a:off x="2922800" y="5775325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ea typeface="MS PGothic" pitchFamily="34" charset="-128"/>
                </a:rPr>
                <a:t>Track </a:t>
              </a:r>
              <a:r>
                <a:rPr lang="en-US" sz="1200" b="1" dirty="0" err="1">
                  <a:ea typeface="MS PGothic" pitchFamily="34" charset="-128"/>
                </a:rPr>
                <a:t>Fcst</a:t>
              </a:r>
              <a:endParaRPr lang="en-US" sz="1200" b="1" dirty="0">
                <a:ea typeface="MS PGothic" pitchFamily="34" charset="-128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 rot="2571561">
              <a:off x="4873720" y="5852804"/>
              <a:ext cx="1377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ea typeface="MS PGothic" pitchFamily="34" charset="-128"/>
                </a:rPr>
                <a:t>Wind Analysis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2571561">
              <a:off x="5751506" y="5926647"/>
              <a:ext cx="1537387" cy="355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US" sz="1000" b="1" dirty="0" smtClean="0">
                  <a:ea typeface="MS PGothic" pitchFamily="34" charset="-128"/>
                </a:rPr>
                <a:t>Model ensembles comparable to multi-model consensus</a:t>
              </a:r>
              <a:endParaRPr lang="en-US" sz="1000" b="1" dirty="0">
                <a:ea typeface="MS PGothic" pitchFamily="34" charset="-128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 rot="2571561">
              <a:off x="6803082" y="5683130"/>
              <a:ext cx="9159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ea typeface="MS PGothic" pitchFamily="34" charset="-128"/>
                </a:rPr>
                <a:t>QPF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2571561">
              <a:off x="6291606" y="5833528"/>
              <a:ext cx="1377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ea typeface="MS PGothic" pitchFamily="34" charset="-128"/>
                </a:rPr>
                <a:t>Radar/Sat. Data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2571561">
              <a:off x="7736218" y="5839705"/>
              <a:ext cx="1412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ea typeface="MS PGothic" pitchFamily="34" charset="-128"/>
                </a:rPr>
                <a:t>Seasonal </a:t>
              </a:r>
              <a:r>
                <a:rPr lang="en-US" sz="1200" b="1" dirty="0" err="1">
                  <a:ea typeface="MS PGothic" pitchFamily="34" charset="-128"/>
                </a:rPr>
                <a:t>Progs</a:t>
              </a:r>
              <a:endParaRPr lang="en-US" sz="1200" b="1" dirty="0">
                <a:ea typeface="MS PGothic" pitchFamily="34" charset="-128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 rot="2571561">
              <a:off x="7241194" y="5907500"/>
              <a:ext cx="1526267" cy="246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ea typeface="MS PGothic" pitchFamily="34" charset="-128"/>
                </a:rPr>
                <a:t>SST Gradients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 rot="2571561">
              <a:off x="1417936" y="5822002"/>
              <a:ext cx="12811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ea typeface="MS PGothic" pitchFamily="34" charset="-128"/>
                </a:rPr>
                <a:t>Improved </a:t>
              </a:r>
              <a:r>
                <a:rPr lang="en-US" sz="1200" b="1" dirty="0" err="1">
                  <a:ea typeface="MS PGothic" pitchFamily="34" charset="-128"/>
                </a:rPr>
                <a:t>Obs</a:t>
              </a:r>
              <a:endParaRPr lang="en-US" sz="1200" b="1" dirty="0">
                <a:ea typeface="MS PGothic" pitchFamily="34" charset="-128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 rot="2571561">
            <a:off x="4158363" y="5989510"/>
            <a:ext cx="1645756" cy="35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 smtClean="0">
                <a:ea typeface="MS PGothic" pitchFamily="34" charset="-128"/>
              </a:rPr>
              <a:t>Extended Climatology-Persistence Skill Baseline</a:t>
            </a:r>
            <a:endParaRPr lang="en-US" sz="1000" b="1" dirty="0">
              <a:ea typeface="MS PGothic" pitchFamily="34" charset="-128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12" y="1553568"/>
            <a:ext cx="60007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1932296" y="4773304"/>
            <a:ext cx="3913018" cy="1604041"/>
            <a:chOff x="1932296" y="4773304"/>
            <a:chExt cx="3913018" cy="1604041"/>
          </a:xfrm>
        </p:grpSpPr>
        <p:sp>
          <p:nvSpPr>
            <p:cNvPr id="30" name="Oval 29"/>
            <p:cNvSpPr/>
            <p:nvPr/>
          </p:nvSpPr>
          <p:spPr>
            <a:xfrm rot="2300979">
              <a:off x="4016514" y="5857493"/>
              <a:ext cx="1828800" cy="5198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32296" y="4773304"/>
              <a:ext cx="338138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hart 44"/>
          <p:cNvGraphicFramePr>
            <a:graphicFrameLocks noGrp="1"/>
          </p:cNvGraphicFramePr>
          <p:nvPr/>
        </p:nvGraphicFramePr>
        <p:xfrm>
          <a:off x="238125" y="627797"/>
          <a:ext cx="8667750" cy="566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ea typeface="MS PGothic" pitchFamily="34" charset="-128"/>
              </a:rPr>
              <a:t>Research Needs Mapped onto Ops Priorities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75228" y="1080448"/>
            <a:ext cx="3966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2010 Snapshot </a:t>
            </a:r>
            <a:r>
              <a:rPr lang="en-US" b="1" i="1" dirty="0" smtClean="0">
                <a:solidFill>
                  <a:srgbClr val="FF0000"/>
                </a:solidFill>
              </a:rPr>
              <a:t>(FY11 AFFO)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i="1" dirty="0" smtClean="0">
                <a:solidFill>
                  <a:srgbClr val="000099"/>
                </a:solidFill>
                <a:ea typeface="MS PGothic" pitchFamily="34" charset="-128"/>
              </a:rPr>
              <a:t>JTWC</a:t>
            </a:r>
            <a:endParaRPr lang="en-US" sz="2800" b="1" i="1" dirty="0">
              <a:solidFill>
                <a:srgbClr val="000099"/>
              </a:solidFill>
              <a:ea typeface="MS PGothic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55141" y="1524000"/>
            <a:ext cx="19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Total: 296 Man-years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37"/>
          <p:cNvGrpSpPr/>
          <p:nvPr/>
        </p:nvGrpSpPr>
        <p:grpSpPr>
          <a:xfrm>
            <a:off x="153266" y="5953244"/>
            <a:ext cx="8648493" cy="659569"/>
            <a:chOff x="179696" y="5689976"/>
            <a:chExt cx="8648493" cy="659569"/>
          </a:xfrm>
        </p:grpSpPr>
        <p:grpSp>
          <p:nvGrpSpPr>
            <p:cNvPr id="28" name="Group 20"/>
            <p:cNvGrpSpPr/>
            <p:nvPr/>
          </p:nvGrpSpPr>
          <p:grpSpPr>
            <a:xfrm>
              <a:off x="179696" y="5689976"/>
              <a:ext cx="8096739" cy="659569"/>
              <a:chOff x="152400" y="5562600"/>
              <a:chExt cx="8458200" cy="65956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52400" y="5562600"/>
                <a:ext cx="845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 rot="2571561">
                <a:off x="914400" y="5685730"/>
                <a:ext cx="915988" cy="35740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en-US" sz="1200" b="1" dirty="0">
                    <a:solidFill>
                      <a:schemeClr val="tx1"/>
                    </a:solidFill>
                    <a:ea typeface="MS PGothic" pitchFamily="34" charset="-128"/>
                  </a:rPr>
                  <a:t>Intensity</a:t>
                </a:r>
              </a:p>
              <a:p>
                <a:pPr>
                  <a:lnSpc>
                    <a:spcPts val="1000"/>
                  </a:lnSpc>
                  <a:defRPr/>
                </a:pPr>
                <a:r>
                  <a:rPr lang="en-US" sz="1200" b="1" dirty="0">
                    <a:solidFill>
                      <a:schemeClr val="tx1"/>
                    </a:solidFill>
                    <a:ea typeface="MS PGothic" pitchFamily="34" charset="-128"/>
                  </a:rPr>
                  <a:t>Change</a:t>
                </a:r>
              </a:p>
            </p:txBody>
          </p:sp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 rot="2571561">
                <a:off x="5110403" y="5712786"/>
                <a:ext cx="1157288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>
                    <a:ea typeface="MS PGothic" pitchFamily="34" charset="-128"/>
                  </a:rPr>
                  <a:t>Storm Surge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 rot="2571561">
                <a:off x="1935970" y="5661032"/>
                <a:ext cx="915988" cy="2746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tx1"/>
                    </a:solidFill>
                    <a:ea typeface="MS PGothic" pitchFamily="34" charset="-128"/>
                  </a:rPr>
                  <a:t>Genesis</a:t>
                </a:r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auto">
              <a:xfrm rot="2571561">
                <a:off x="4124839" y="5805673"/>
                <a:ext cx="1418735" cy="27699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tx1"/>
                    </a:solidFill>
                    <a:ea typeface="MS PGothic" pitchFamily="34" charset="-128"/>
                  </a:rPr>
                  <a:t>Size/Structure</a:t>
                </a:r>
              </a:p>
            </p:txBody>
          </p:sp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 rot="2571561">
                <a:off x="2700929" y="5761131"/>
                <a:ext cx="1324450" cy="357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n-US" sz="1200" b="1" dirty="0" smtClean="0">
                    <a:ea typeface="MS PGothic" pitchFamily="34" charset="-128"/>
                  </a:rPr>
                  <a:t>Guidance Decision Tools</a:t>
                </a:r>
                <a:endParaRPr lang="en-US" sz="1200" b="1" dirty="0">
                  <a:ea typeface="MS PGothic" pitchFamily="34" charset="-128"/>
                </a:endParaRPr>
              </a:p>
            </p:txBody>
          </p:sp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 rot="2571561">
                <a:off x="2222012" y="5910304"/>
                <a:ext cx="171596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 err="1" smtClean="0">
                    <a:ea typeface="MS PGothic" pitchFamily="34" charset="-128"/>
                  </a:rPr>
                  <a:t>Fcstr</a:t>
                </a:r>
                <a:r>
                  <a:rPr lang="en-US" sz="1200" b="1" dirty="0" smtClean="0">
                    <a:ea typeface="MS PGothic" pitchFamily="34" charset="-128"/>
                  </a:rPr>
                  <a:t> </a:t>
                </a:r>
                <a:r>
                  <a:rPr lang="en-US" sz="1200" b="1" dirty="0">
                    <a:ea typeface="MS PGothic" pitchFamily="34" charset="-128"/>
                  </a:rPr>
                  <a:t>Efficiency</a:t>
                </a: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 rot="2571561">
                <a:off x="3241208" y="5688132"/>
                <a:ext cx="10668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>
                    <a:ea typeface="MS PGothic" pitchFamily="34" charset="-128"/>
                  </a:rPr>
                  <a:t>Track </a:t>
                </a:r>
                <a:r>
                  <a:rPr lang="en-US" sz="1200" b="1" dirty="0" err="1">
                    <a:ea typeface="MS PGothic" pitchFamily="34" charset="-128"/>
                  </a:rPr>
                  <a:t>Fcst</a:t>
                </a:r>
                <a:endParaRPr lang="en-US" sz="1200" b="1" dirty="0">
                  <a:ea typeface="MS PGothic" pitchFamily="34" charset="-128"/>
                </a:endParaRPr>
              </a:p>
            </p:txBody>
          </p:sp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 rot="2571561">
                <a:off x="4617596" y="5798274"/>
                <a:ext cx="13779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>
                    <a:ea typeface="MS PGothic" pitchFamily="34" charset="-128"/>
                  </a:rPr>
                  <a:t>Wind Analysis</a:t>
                </a:r>
              </a:p>
            </p:txBody>
          </p:sp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auto">
              <a:xfrm rot="2571561">
                <a:off x="5552644" y="5813852"/>
                <a:ext cx="1564454" cy="408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n-US" sz="1000" b="1" dirty="0" smtClean="0">
                    <a:ea typeface="MS PGothic" pitchFamily="34" charset="-128"/>
                  </a:rPr>
                  <a:t>Model ensembles comparable to multi-model consensus</a:t>
                </a:r>
                <a:endParaRPr lang="en-US" sz="1000" b="1" dirty="0">
                  <a:ea typeface="MS PGothic" pitchFamily="34" charset="-128"/>
                </a:endParaRPr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 rot="2571561">
                <a:off x="6148924" y="5620578"/>
                <a:ext cx="915987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>
                    <a:ea typeface="MS PGothic" pitchFamily="34" charset="-128"/>
                  </a:rPr>
                  <a:t>QPF</a:t>
                </a:r>
              </a:p>
            </p:txBody>
          </p:sp>
          <p:sp>
            <p:nvSpPr>
              <p:cNvPr id="41" name="Text Box 18"/>
              <p:cNvSpPr txBox="1">
                <a:spLocks noChangeArrowheads="1"/>
              </p:cNvSpPr>
              <p:nvPr/>
            </p:nvSpPr>
            <p:spPr bwMode="auto">
              <a:xfrm rot="2571561">
                <a:off x="3662374" y="5788136"/>
                <a:ext cx="13779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>
                    <a:ea typeface="MS PGothic" pitchFamily="34" charset="-128"/>
                  </a:rPr>
                  <a:t>Radar/Sat. Data</a:t>
                </a:r>
              </a:p>
            </p:txBody>
          </p:sp>
          <p:sp>
            <p:nvSpPr>
              <p:cNvPr id="42" name="Text Box 19"/>
              <p:cNvSpPr txBox="1">
                <a:spLocks noChangeArrowheads="1"/>
              </p:cNvSpPr>
              <p:nvPr/>
            </p:nvSpPr>
            <p:spPr bwMode="auto">
              <a:xfrm rot="2571561">
                <a:off x="6967434" y="5796862"/>
                <a:ext cx="14128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>
                    <a:ea typeface="MS PGothic" pitchFamily="34" charset="-128"/>
                  </a:rPr>
                  <a:t>Seasonal </a:t>
                </a:r>
                <a:r>
                  <a:rPr lang="en-US" sz="1200" b="1" dirty="0" err="1">
                    <a:ea typeface="MS PGothic" pitchFamily="34" charset="-128"/>
                  </a:rPr>
                  <a:t>Progs</a:t>
                </a:r>
                <a:endParaRPr lang="en-US" sz="1200" b="1" dirty="0">
                  <a:ea typeface="MS PGothic" pitchFamily="34" charset="-128"/>
                </a:endParaRPr>
              </a:p>
            </p:txBody>
          </p:sp>
          <p:sp>
            <p:nvSpPr>
              <p:cNvPr id="43" name="Text Box 20"/>
              <p:cNvSpPr txBox="1">
                <a:spLocks noChangeArrowheads="1"/>
              </p:cNvSpPr>
              <p:nvPr/>
            </p:nvSpPr>
            <p:spPr bwMode="auto">
              <a:xfrm rot="2571561">
                <a:off x="6448844" y="5906324"/>
                <a:ext cx="173816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ea typeface="MS PGothic" pitchFamily="34" charset="-128"/>
                  </a:rPr>
                  <a:t>SST Gradients</a:t>
                </a: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 rot="2571561">
                <a:off x="1417936" y="5739451"/>
                <a:ext cx="1281112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>
                    <a:ea typeface="MS PGothic" pitchFamily="34" charset="-128"/>
                  </a:rPr>
                  <a:t>Improved </a:t>
                </a:r>
                <a:r>
                  <a:rPr lang="en-US" sz="1200" b="1" dirty="0" err="1">
                    <a:ea typeface="MS PGothic" pitchFamily="34" charset="-128"/>
                  </a:rPr>
                  <a:t>Obs</a:t>
                </a:r>
                <a:endParaRPr lang="en-US" sz="1200" b="1" dirty="0">
                  <a:ea typeface="MS PGothic" pitchFamily="34" charset="-128"/>
                </a:endParaRPr>
              </a:p>
            </p:txBody>
          </p:sp>
        </p:grp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 rot="2571561">
              <a:off x="7182433" y="5994470"/>
              <a:ext cx="1645756" cy="350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00" b="1" dirty="0" smtClean="0">
                  <a:ea typeface="MS PGothic" pitchFamily="34" charset="-128"/>
                </a:rPr>
                <a:t>Extended Climatology-Persistence Skill Baseline</a:t>
              </a:r>
              <a:endParaRPr lang="en-US" sz="1000" b="1" dirty="0">
                <a:ea typeface="MS PGothic" pitchFamily="34" charset="-128"/>
              </a:endParaRPr>
            </a:p>
          </p:txBody>
        </p:sp>
      </p:grp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144" y="1564944"/>
            <a:ext cx="60007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2756848" y="5015552"/>
            <a:ext cx="6042170" cy="1578166"/>
            <a:chOff x="2756848" y="5015552"/>
            <a:chExt cx="6042170" cy="1578166"/>
          </a:xfrm>
        </p:grpSpPr>
        <p:sp>
          <p:nvSpPr>
            <p:cNvPr id="47" name="Oval 46"/>
            <p:cNvSpPr/>
            <p:nvPr/>
          </p:nvSpPr>
          <p:spPr>
            <a:xfrm rot="2300979">
              <a:off x="6970218" y="6073866"/>
              <a:ext cx="1828800" cy="5198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756848" y="5015552"/>
              <a:ext cx="338138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NSF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FY08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AND FY09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FY09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NAVY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FY08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NASA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FY08 AND FY09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FY09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5185" y="990600"/>
            <a:ext cx="674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2008 SNAPSHOT – FYs INCLUDED (SEE NEXT SLIDE)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6016" y="3736298"/>
            <a:ext cx="8425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2010 SNAPSHOT - # OF PROJECTS (BACKGROUND FOR SLIDE #5)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4165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NSF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NAVY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NASA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 noGrp="1"/>
          </p:cNvGraphicFramePr>
          <p:nvPr/>
        </p:nvGraphicFramePr>
        <p:xfrm>
          <a:off x="262008" y="1"/>
          <a:ext cx="8667750" cy="539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1283089" y="2819401"/>
            <a:ext cx="7458303" cy="2867175"/>
            <a:chOff x="692012" y="4146651"/>
            <a:chExt cx="7433851" cy="3321817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 rot="16200000">
              <a:off x="277800" y="4657884"/>
              <a:ext cx="1227221" cy="39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 b="1" i="1" dirty="0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 rot="16200000">
              <a:off x="662036" y="6028145"/>
              <a:ext cx="1227221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 rot="16200000">
              <a:off x="1117737" y="6116429"/>
              <a:ext cx="1227221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16200000">
              <a:off x="1829076" y="5064899"/>
              <a:ext cx="681788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QPF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 rot="16200000">
              <a:off x="2157728" y="4402340"/>
              <a:ext cx="818146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16200000">
              <a:off x="2411472" y="6229742"/>
              <a:ext cx="1227220" cy="30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 smtClean="0">
                  <a:ea typeface="MS PGothic" pitchFamily="34" charset="-128"/>
                </a:rPr>
                <a:t>Seasonal</a:t>
              </a:r>
              <a:endParaRPr lang="en-US" sz="1400" b="1" i="1" dirty="0">
                <a:ea typeface="MS PGothic" pitchFamily="34" charset="-128"/>
              </a:endParaRPr>
            </a:p>
          </p:txBody>
        </p:sp>
        <p:sp>
          <p:nvSpPr>
            <p:cNvPr id="12" name="AutoShape 6"/>
            <p:cNvSpPr>
              <a:spLocks/>
            </p:cNvSpPr>
            <p:nvPr/>
          </p:nvSpPr>
          <p:spPr bwMode="auto">
            <a:xfrm rot="16200000">
              <a:off x="4882084" y="4424884"/>
              <a:ext cx="141832" cy="30480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400">
                <a:ea typeface="MS PGothic" pitchFamily="34" charset="-128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894191" y="6100671"/>
              <a:ext cx="1568116" cy="60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Model Development</a:t>
              </a:r>
            </a:p>
          </p:txBody>
        </p:sp>
        <p:sp>
          <p:nvSpPr>
            <p:cNvPr id="14" name="AutoShape 6"/>
            <p:cNvSpPr>
              <a:spLocks/>
            </p:cNvSpPr>
            <p:nvPr/>
          </p:nvSpPr>
          <p:spPr bwMode="auto">
            <a:xfrm rot="16200000">
              <a:off x="7346378" y="6613065"/>
              <a:ext cx="141833" cy="98020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400">
                <a:ea typeface="MS PGothic" pitchFamily="34" charset="-128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762284" y="7111887"/>
              <a:ext cx="1363579" cy="356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ea typeface="MS PGothic" pitchFamily="34" charset="-128"/>
                </a:rPr>
                <a:t>Observations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53000" y="1624013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HFIP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9" name="Oval 15"/>
          <p:cNvSpPr/>
          <p:nvPr/>
        </p:nvSpPr>
        <p:spPr>
          <a:xfrm>
            <a:off x="3657600" y="838200"/>
            <a:ext cx="3352800" cy="4443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ea typeface="MS PGothic" pitchFamily="34" charset="-128"/>
              </a:rPr>
              <a:t>WG/TCR Objectives / Tasks</a:t>
            </a:r>
          </a:p>
        </p:txBody>
      </p:sp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609600" y="11430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ea typeface="MS PGothic" pitchFamily="34" charset="-128"/>
              </a:rPr>
              <a:t>Keep Tables </a:t>
            </a:r>
            <a:r>
              <a:rPr lang="en-US" sz="2800" b="1" dirty="0" smtClean="0">
                <a:ea typeface="MS PGothic" pitchFamily="34" charset="-128"/>
              </a:rPr>
              <a:t>4-1 and 5-1 updated</a:t>
            </a:r>
            <a:endParaRPr lang="en-US" sz="2800" b="1" dirty="0">
              <a:ea typeface="MS PGothic" pitchFamily="34" charset="-128"/>
            </a:endParaRPr>
          </a:p>
          <a:p>
            <a:pPr marL="800100" lvl="1" indent="-342900" eaLnBrk="0" hangingPunct="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400" b="1" dirty="0" smtClean="0">
                <a:ea typeface="MS PGothic" pitchFamily="34" charset="-128"/>
              </a:rPr>
              <a:t>Table 4-1: </a:t>
            </a:r>
            <a:r>
              <a:rPr lang="en-US" sz="2400" b="1" dirty="0">
                <a:ea typeface="MS PGothic" pitchFamily="34" charset="-128"/>
              </a:rPr>
              <a:t>Ops </a:t>
            </a:r>
            <a:r>
              <a:rPr lang="en-US" sz="2400" b="1" dirty="0" smtClean="0">
                <a:ea typeface="MS PGothic" pitchFamily="34" charset="-128"/>
              </a:rPr>
              <a:t>priorities </a:t>
            </a:r>
            <a:r>
              <a:rPr lang="en-US" sz="2400" b="1" dirty="0" smtClean="0">
                <a:solidFill>
                  <a:srgbClr val="0000FF"/>
                </a:solidFill>
                <a:ea typeface="MS PGothic" pitchFamily="34" charset="-128"/>
              </a:rPr>
              <a:t>(became </a:t>
            </a:r>
            <a:r>
              <a:rPr lang="en-US" sz="2400" b="1" u="sng" dirty="0" smtClean="0">
                <a:solidFill>
                  <a:srgbClr val="0000FF"/>
                </a:solidFill>
                <a:ea typeface="MS PGothic" pitchFamily="34" charset="-128"/>
              </a:rPr>
              <a:t>Table 1</a:t>
            </a:r>
            <a:r>
              <a:rPr lang="en-US" sz="2400" b="1" dirty="0" smtClean="0">
                <a:solidFill>
                  <a:srgbClr val="0000FF"/>
                </a:solidFill>
                <a:ea typeface="MS PGothic" pitchFamily="34" charset="-128"/>
              </a:rPr>
              <a:t>)</a:t>
            </a:r>
            <a:endParaRPr lang="en-US" sz="2400" b="1" dirty="0">
              <a:solidFill>
                <a:srgbClr val="0000FF"/>
              </a:solidFill>
              <a:ea typeface="MS PGothic" pitchFamily="34" charset="-128"/>
            </a:endParaRPr>
          </a:p>
          <a:p>
            <a:pPr marL="800100" lvl="1" indent="-342900" eaLnBrk="0" hangingPunct="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400" b="1" dirty="0">
                <a:ea typeface="MS PGothic" pitchFamily="34" charset="-128"/>
              </a:rPr>
              <a:t>Table </a:t>
            </a:r>
            <a:r>
              <a:rPr lang="en-US" sz="2400" b="1" dirty="0" smtClean="0">
                <a:ea typeface="MS PGothic" pitchFamily="34" charset="-128"/>
              </a:rPr>
              <a:t>5-1: </a:t>
            </a:r>
            <a:r>
              <a:rPr lang="en-US" sz="2400" b="1" dirty="0">
                <a:ea typeface="MS PGothic" pitchFamily="34" charset="-128"/>
              </a:rPr>
              <a:t>Research </a:t>
            </a:r>
            <a:r>
              <a:rPr lang="en-US" sz="2400" b="1" dirty="0" smtClean="0">
                <a:ea typeface="MS PGothic" pitchFamily="34" charset="-128"/>
              </a:rPr>
              <a:t>needs </a:t>
            </a:r>
            <a:r>
              <a:rPr lang="en-US" sz="2400" b="1" dirty="0" smtClean="0">
                <a:solidFill>
                  <a:srgbClr val="0000FF"/>
                </a:solidFill>
                <a:ea typeface="MS PGothic" pitchFamily="34" charset="-128"/>
              </a:rPr>
              <a:t>(became </a:t>
            </a:r>
            <a:r>
              <a:rPr lang="en-US" sz="2400" b="1" u="sng" dirty="0" smtClean="0">
                <a:solidFill>
                  <a:srgbClr val="0000FF"/>
                </a:solidFill>
                <a:ea typeface="MS PGothic" pitchFamily="34" charset="-128"/>
              </a:rPr>
              <a:t>Table 2</a:t>
            </a:r>
            <a:r>
              <a:rPr lang="en-US" sz="2400" b="1" dirty="0" smtClean="0">
                <a:solidFill>
                  <a:srgbClr val="0000FF"/>
                </a:solidFill>
                <a:ea typeface="MS PGothic" pitchFamily="34" charset="-128"/>
              </a:rPr>
              <a:t>)</a:t>
            </a:r>
            <a:endParaRPr lang="en-US" sz="2400" b="1" dirty="0">
              <a:solidFill>
                <a:srgbClr val="0000FF"/>
              </a:solidFill>
              <a:ea typeface="MS PGothic" pitchFamily="34" charset="-128"/>
            </a:endParaRP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ea typeface="MS PGothic" pitchFamily="34" charset="-128"/>
              </a:rPr>
              <a:t>Map agency meteorological research efforts against </a:t>
            </a:r>
            <a:r>
              <a:rPr lang="en-US" sz="2800" b="1" u="sng" dirty="0">
                <a:ea typeface="MS PGothic" pitchFamily="34" charset="-128"/>
              </a:rPr>
              <a:t>TC research needs</a:t>
            </a:r>
            <a:r>
              <a:rPr lang="en-US" sz="2800" b="1" dirty="0">
                <a:ea typeface="MS PGothic" pitchFamily="34" charset="-128"/>
              </a:rPr>
              <a:t> and </a:t>
            </a:r>
            <a:r>
              <a:rPr lang="en-US" sz="2800" b="1" u="sng" dirty="0">
                <a:ea typeface="MS PGothic" pitchFamily="34" charset="-128"/>
              </a:rPr>
              <a:t>operational priorities</a:t>
            </a: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 smtClean="0">
                <a:ea typeface="MS PGothic" pitchFamily="34" charset="-128"/>
              </a:rPr>
              <a:t>Analyze / compare </a:t>
            </a:r>
            <a:r>
              <a:rPr lang="en-US" sz="2800" b="1" dirty="0">
                <a:ea typeface="MS PGothic" pitchFamily="34" charset="-128"/>
              </a:rPr>
              <a:t>results </a:t>
            </a: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ea typeface="MS PGothic" pitchFamily="34" charset="-128"/>
              </a:rPr>
              <a:t>Update information at </a:t>
            </a:r>
            <a:r>
              <a:rPr lang="en-US" sz="2800" b="1" dirty="0" smtClean="0">
                <a:ea typeface="MS PGothic" pitchFamily="34" charset="-128"/>
              </a:rPr>
              <a:t>IHC</a:t>
            </a:r>
            <a:endParaRPr lang="en-US" sz="2800" b="1" dirty="0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52399" y="920087"/>
          <a:ext cx="5299075" cy="6858000"/>
        </p:xfrm>
        <a:graphic>
          <a:graphicData uri="http://schemas.openxmlformats.org/presentationml/2006/ole">
            <p:oleObj spid="_x0000_s109570" name="Acrobat Document" r:id="rId4" imgW="5830114" imgH="7542857" progId="AcroExch.Document.7">
              <p:embed/>
            </p:oleObj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Research Needs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3048000" y="6334125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ea typeface="MS PGothic" pitchFamily="34" charset="-128"/>
              </a:rPr>
              <a:t>Table 2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95149" y="653955"/>
          <a:ext cx="5299075" cy="6858000"/>
        </p:xfrm>
        <a:graphic>
          <a:graphicData uri="http://schemas.openxmlformats.org/presentationml/2006/ole">
            <p:oleObj spid="_x0000_s109571" name="Acrobat Document" r:id="rId5" imgW="5830114" imgH="7542857" progId="AcroExch.Document.7">
              <p:embed/>
            </p:oleObj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4503760" y="4855192"/>
            <a:ext cx="4343400" cy="381000"/>
            <a:chOff x="4572000" y="4724400"/>
            <a:chExt cx="4343400" cy="381000"/>
          </a:xfrm>
        </p:grpSpPr>
        <p:sp>
          <p:nvSpPr>
            <p:cNvPr id="9" name="Oval 8"/>
            <p:cNvSpPr/>
            <p:nvPr/>
          </p:nvSpPr>
          <p:spPr>
            <a:xfrm>
              <a:off x="4572000" y="4724400"/>
              <a:ext cx="43434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4832350"/>
              <a:ext cx="4038600" cy="14605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3276600" y="742131"/>
          <a:ext cx="4919471" cy="6037315"/>
        </p:xfrm>
        <a:graphic>
          <a:graphicData uri="http://schemas.openxmlformats.org/presentationml/2006/ole">
            <p:oleObj spid="_x0000_s82946" name="Document" r:id="rId3" imgW="6095776" imgH="7480025" progId="Word.Document.12">
              <p:link updateAutomatic="1"/>
            </p:oleObj>
          </a:graphicData>
        </a:graphic>
      </p:graphicFrame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ea typeface="MS PGothic" pitchFamily="34" charset="-128"/>
              </a:rPr>
              <a:t>Operational </a:t>
            </a:r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Priorities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5250577" y="3696097"/>
            <a:ext cx="5866606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20574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u="sng" dirty="0" smtClean="0">
                <a:ea typeface="MS PGothic" pitchFamily="34" charset="-128"/>
              </a:rPr>
              <a:t>Table 1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ea typeface="MS PGothic" pitchFamily="34" charset="-128"/>
              </a:rPr>
              <a:t>Ops priorities extracted from </a:t>
            </a:r>
            <a:r>
              <a:rPr lang="en-US" sz="1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</a:rPr>
              <a:t> FY09 JHT </a:t>
            </a:r>
            <a:r>
              <a:rPr lang="en-US" sz="1800" b="1" dirty="0" smtClean="0">
                <a:ea typeface="MS PGothic" pitchFamily="34" charset="-128"/>
              </a:rPr>
              <a:t>Announcement of Federal Funding Opportunity (AFFO)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8257808" y="928048"/>
            <a:ext cx="740561" cy="1284781"/>
            <a:chOff x="8311488" y="968992"/>
            <a:chExt cx="740561" cy="1284781"/>
          </a:xfrm>
        </p:grpSpPr>
        <p:sp>
          <p:nvSpPr>
            <p:cNvPr id="9" name="Striped Right Arrow 8"/>
            <p:cNvSpPr/>
            <p:nvPr/>
          </p:nvSpPr>
          <p:spPr>
            <a:xfrm rot="10800000">
              <a:off x="8311488" y="968992"/>
              <a:ext cx="609600" cy="381000"/>
            </a:xfrm>
            <a:prstGeom prst="strip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47241" y="1422776"/>
              <a:ext cx="7048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From</a:t>
              </a:r>
            </a:p>
            <a:p>
              <a:pPr algn="ctr"/>
              <a:r>
                <a:rPr lang="en-US" sz="1600" b="1" dirty="0" smtClean="0"/>
                <a:t>Table</a:t>
              </a:r>
            </a:p>
            <a:p>
              <a:pPr algn="ctr"/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3886200" y="4038600"/>
            <a:ext cx="547048" cy="1017896"/>
            <a:chOff x="3886200" y="4038600"/>
            <a:chExt cx="547048" cy="1017896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886200" y="4038600"/>
              <a:ext cx="533400" cy="304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899848" y="4751696"/>
              <a:ext cx="533400" cy="304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ea typeface="MS PGothic" pitchFamily="34" charset="-128"/>
              </a:rPr>
              <a:t>Operational </a:t>
            </a:r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Priorities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20574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u="sng" dirty="0" smtClean="0">
                <a:ea typeface="MS PGothic" pitchFamily="34" charset="-128"/>
              </a:rPr>
              <a:t>Table 1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ea typeface="MS PGothic" pitchFamily="34" charset="-128"/>
              </a:rPr>
              <a:t>Ops priorities extracted from FY09 JHT Announcement of Federal Funding Opportunity (AFFO)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</a:rPr>
              <a:t>Ops priorities from FY11 JHT AFFO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3276600" y="711368"/>
            <a:ext cx="4881562" cy="6153456"/>
            <a:chOff x="3276600" y="711368"/>
            <a:chExt cx="4881562" cy="6153456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5098101" y="3774126"/>
              <a:ext cx="611694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14" name="Picture 13" descr="Table 1_FY11 AFFO.tif"/>
            <p:cNvPicPr>
              <a:picLocks noChangeAspect="1"/>
            </p:cNvPicPr>
            <p:nvPr/>
          </p:nvPicPr>
          <p:blipFill>
            <a:blip r:embed="rId2" cstate="print"/>
            <a:srcRect b="2187"/>
            <a:stretch>
              <a:fillRect/>
            </a:stretch>
          </p:blipFill>
          <p:spPr>
            <a:xfrm>
              <a:off x="3276600" y="711368"/>
              <a:ext cx="4870704" cy="61534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37"/>
          <p:cNvGraphicFramePr>
            <a:graphicFrameLocks noGrp="1"/>
          </p:cNvGraphicFramePr>
          <p:nvPr/>
        </p:nvGraphicFramePr>
        <p:xfrm>
          <a:off x="118280" y="1919458"/>
          <a:ext cx="4828886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 noGrp="1"/>
          </p:cNvGraphicFramePr>
          <p:nvPr/>
        </p:nvGraphicFramePr>
        <p:xfrm>
          <a:off x="4608839" y="1954714"/>
          <a:ext cx="4342974" cy="320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858295" y="5265942"/>
            <a:ext cx="4694001" cy="554826"/>
            <a:chOff x="423465" y="5555149"/>
            <a:chExt cx="4694001" cy="554826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 rot="2571561">
              <a:off x="423465" y="5723906"/>
              <a:ext cx="1385542" cy="22057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en-US" sz="1000" b="1" dirty="0" smtClean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Intensity Change</a:t>
              </a:r>
              <a:endParaRPr lang="en-US" sz="1000" b="1" dirty="0">
                <a:solidFill>
                  <a:schemeClr val="tx1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 rot="2571561">
              <a:off x="1532253" y="5635730"/>
              <a:ext cx="113634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Storm Surge</a:t>
              </a: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 rot="2571561">
              <a:off x="2021080" y="5555149"/>
              <a:ext cx="899411" cy="24622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 rot="2571561">
              <a:off x="2455222" y="5712868"/>
              <a:ext cx="1363153" cy="24622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ea typeface="MS PGothic" pitchFamily="34" charset="-128"/>
                </a:rPr>
                <a:t>Size/Structure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 rot="2571561">
              <a:off x="932114" y="5889402"/>
              <a:ext cx="1872149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00" b="1" dirty="0" smtClean="0">
                  <a:latin typeface="+mj-lt"/>
                  <a:ea typeface="MS PGothic" pitchFamily="34" charset="-128"/>
                </a:rPr>
                <a:t>Guidance  Decision Tools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 rot="2571561">
              <a:off x="1236120" y="5807792"/>
              <a:ext cx="1642257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 err="1" smtClean="0">
                  <a:latin typeface="+mj-lt"/>
                  <a:ea typeface="MS PGothic" pitchFamily="34" charset="-128"/>
                </a:rPr>
                <a:t>Fcstr</a:t>
              </a:r>
              <a:r>
                <a:rPr lang="en-US" sz="1000" b="1" dirty="0" smtClean="0">
                  <a:latin typeface="+mj-lt"/>
                  <a:ea typeface="MS PGothic" pitchFamily="34" charset="-128"/>
                </a:rPr>
                <a:t>  Efficiency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 rot="2571561">
              <a:off x="1772713" y="5605513"/>
              <a:ext cx="104749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Track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Fcst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 rot="2571561">
              <a:off x="2216426" y="5709420"/>
              <a:ext cx="1353013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Wind Analysis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 rot="2571561">
              <a:off x="2678372" y="5837899"/>
              <a:ext cx="1720714" cy="22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00" b="1" dirty="0">
                  <a:latin typeface="+mj-lt"/>
                  <a:ea typeface="MS PGothic" pitchFamily="34" charset="-128"/>
                </a:rPr>
                <a:t>Model Res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vs</a:t>
              </a:r>
              <a:r>
                <a:rPr lang="en-US" sz="1000" b="1" dirty="0">
                  <a:latin typeface="+mj-lt"/>
                  <a:ea typeface="MS PGothic" pitchFamily="34" charset="-128"/>
                </a:rPr>
                <a:t> Ensembles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 rot="2571561">
              <a:off x="3038976" y="5555149"/>
              <a:ext cx="899410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QPF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 rot="2571561">
              <a:off x="3228634" y="5695772"/>
              <a:ext cx="1353013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Radar/Sat. Data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 rot="2571561">
              <a:off x="3730160" y="5721083"/>
              <a:ext cx="1387306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Seasonal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Progs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 rot="2571561">
              <a:off x="3445613" y="5808573"/>
              <a:ext cx="164455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SST </a:t>
              </a:r>
              <a:r>
                <a:rPr lang="en-US" sz="1000" b="1" dirty="0" smtClean="0">
                  <a:latin typeface="+mj-lt"/>
                  <a:ea typeface="MS PGothic" pitchFamily="34" charset="-128"/>
                </a:rPr>
                <a:t>Gradients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 rot="2571561">
              <a:off x="761983" y="5677081"/>
              <a:ext cx="1257927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+mj-lt"/>
                  <a:ea typeface="MS PGothic" pitchFamily="34" charset="-128"/>
                </a:rPr>
                <a:t>Improved </a:t>
              </a:r>
              <a:r>
                <a:rPr lang="en-US" sz="1000" b="1" dirty="0" err="1">
                  <a:latin typeface="+mj-lt"/>
                  <a:ea typeface="MS PGothic" pitchFamily="34" charset="-128"/>
                </a:rPr>
                <a:t>Obs</a:t>
              </a:r>
              <a:endParaRPr lang="en-US" sz="1000" b="1" dirty="0">
                <a:latin typeface="+mj-lt"/>
                <a:ea typeface="MS PGothic" pitchFamily="34" charset="-128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 rot="16200000">
            <a:off x="-360239" y="3325971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Man-years</a:t>
            </a:r>
            <a:endParaRPr lang="en-US" sz="1200" b="1" dirty="0"/>
          </a:p>
        </p:txBody>
      </p:sp>
      <p:sp>
        <p:nvSpPr>
          <p:cNvPr id="41" name="AutoShape 6"/>
          <p:cNvSpPr>
            <a:spLocks/>
          </p:cNvSpPr>
          <p:nvPr/>
        </p:nvSpPr>
        <p:spPr bwMode="auto">
          <a:xfrm rot="16200000">
            <a:off x="806300" y="4717462"/>
            <a:ext cx="173536" cy="818147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36370" y="5213304"/>
            <a:ext cx="818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Intensity / Structure</a:t>
            </a:r>
          </a:p>
        </p:txBody>
      </p:sp>
      <p:sp>
        <p:nvSpPr>
          <p:cNvPr id="43" name="AutoShape 6"/>
          <p:cNvSpPr>
            <a:spLocks/>
          </p:cNvSpPr>
          <p:nvPr/>
        </p:nvSpPr>
        <p:spPr bwMode="auto">
          <a:xfrm rot="16200000">
            <a:off x="1472135" y="4920184"/>
            <a:ext cx="141832" cy="380999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067803" y="5213304"/>
            <a:ext cx="8181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Track</a:t>
            </a:r>
          </a:p>
        </p:txBody>
      </p:sp>
      <p:sp>
        <p:nvSpPr>
          <p:cNvPr id="45" name="AutoShape 6"/>
          <p:cNvSpPr>
            <a:spLocks/>
          </p:cNvSpPr>
          <p:nvPr/>
        </p:nvSpPr>
        <p:spPr bwMode="auto">
          <a:xfrm rot="16200000">
            <a:off x="1919810" y="4910659"/>
            <a:ext cx="141832" cy="400049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1547118" y="5213304"/>
            <a:ext cx="8181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Genesis</a:t>
            </a:r>
          </a:p>
        </p:txBody>
      </p:sp>
      <p:sp>
        <p:nvSpPr>
          <p:cNvPr id="47" name="AutoShape 6"/>
          <p:cNvSpPr>
            <a:spLocks/>
          </p:cNvSpPr>
          <p:nvPr/>
        </p:nvSpPr>
        <p:spPr bwMode="auto">
          <a:xfrm rot="16200000">
            <a:off x="2286523" y="4982097"/>
            <a:ext cx="170410" cy="285752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2145355" y="5213304"/>
            <a:ext cx="454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QPF</a:t>
            </a:r>
          </a:p>
        </p:txBody>
      </p:sp>
      <p:sp>
        <p:nvSpPr>
          <p:cNvPr id="49" name="AutoShape 6"/>
          <p:cNvSpPr>
            <a:spLocks/>
          </p:cNvSpPr>
          <p:nvPr/>
        </p:nvSpPr>
        <p:spPr bwMode="auto">
          <a:xfrm rot="16200000">
            <a:off x="2610372" y="4982096"/>
            <a:ext cx="141832" cy="238125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2324100" y="5468779"/>
            <a:ext cx="5454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Surge</a:t>
            </a: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2313296" y="5849779"/>
            <a:ext cx="887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[Seasonal]</a:t>
            </a: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 flipV="1">
            <a:off x="2876550" y="4991099"/>
            <a:ext cx="0" cy="94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00">
              <a:latin typeface="+mn-lt"/>
            </a:endParaRPr>
          </a:p>
        </p:txBody>
      </p:sp>
      <p:sp>
        <p:nvSpPr>
          <p:cNvPr id="53" name="AutoShape 6"/>
          <p:cNvSpPr>
            <a:spLocks/>
          </p:cNvSpPr>
          <p:nvPr/>
        </p:nvSpPr>
        <p:spPr bwMode="auto">
          <a:xfrm rot="16200000">
            <a:off x="3386658" y="4605859"/>
            <a:ext cx="218032" cy="1085850"/>
          </a:xfrm>
          <a:prstGeom prst="leftBrace">
            <a:avLst>
              <a:gd name="adj1" fmla="val 104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2897939" y="5222829"/>
            <a:ext cx="10454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  <a:ea typeface="MS PGothic" pitchFamily="34" charset="-128"/>
              </a:rPr>
              <a:t>Model Development</a:t>
            </a:r>
          </a:p>
        </p:txBody>
      </p:sp>
      <p:sp>
        <p:nvSpPr>
          <p:cNvPr id="55" name="AutoShape 6"/>
          <p:cNvSpPr>
            <a:spLocks/>
          </p:cNvSpPr>
          <p:nvPr/>
        </p:nvSpPr>
        <p:spPr bwMode="auto">
          <a:xfrm rot="16200000">
            <a:off x="4243598" y="4834770"/>
            <a:ext cx="173536" cy="545431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1000">
              <a:latin typeface="+mn-lt"/>
              <a:ea typeface="MS PGothic" pitchFamily="34" charset="-128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4091296" y="5213305"/>
            <a:ext cx="4807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 smtClean="0">
                <a:latin typeface="+mn-lt"/>
                <a:ea typeface="MS PGothic" pitchFamily="34" charset="-128"/>
              </a:rPr>
              <a:t>Obs</a:t>
            </a:r>
            <a:endParaRPr lang="en-US" sz="1000" b="1" i="1" dirty="0">
              <a:latin typeface="+mn-lt"/>
              <a:ea typeface="MS PGothic" pitchFamily="34" charset="-128"/>
            </a:endParaRPr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 flipH="1" flipV="1">
            <a:off x="2695575" y="51816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00">
              <a:latin typeface="+mn-lt"/>
            </a:endParaRPr>
          </a:p>
        </p:txBody>
      </p:sp>
      <p:sp>
        <p:nvSpPr>
          <p:cNvPr id="57" name="TextBox 20"/>
          <p:cNvSpPr txBox="1">
            <a:spLocks noChangeArrowheads="1"/>
          </p:cNvSpPr>
          <p:nvPr/>
        </p:nvSpPr>
        <p:spPr bwMode="auto">
          <a:xfrm>
            <a:off x="1251744" y="3319816"/>
            <a:ext cx="25926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Calibri"/>
                <a:ea typeface="MS PGothic" pitchFamily="34" charset="-128"/>
                <a:cs typeface="Calibri"/>
              </a:rPr>
              <a:t>Combined Agency Data Graphed</a:t>
            </a:r>
          </a:p>
          <a:p>
            <a:pPr algn="ctr"/>
            <a:r>
              <a:rPr lang="en-US" sz="1400" b="1" dirty="0" smtClean="0">
                <a:latin typeface="Calibri"/>
                <a:ea typeface="MS PGothic" pitchFamily="34" charset="-128"/>
                <a:cs typeface="Calibri"/>
              </a:rPr>
              <a:t>to </a:t>
            </a:r>
            <a:r>
              <a:rPr lang="en-US" sz="1400" b="1" u="sng" dirty="0" smtClean="0">
                <a:latin typeface="Calibri"/>
                <a:ea typeface="MS PGothic" pitchFamily="34" charset="-128"/>
                <a:cs typeface="Calibri"/>
              </a:rPr>
              <a:t>Detailed Research Categories </a:t>
            </a:r>
            <a:endParaRPr lang="en-US" sz="1400" b="1" u="sng" dirty="0"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69" name="TextBox 20"/>
          <p:cNvSpPr txBox="1">
            <a:spLocks noChangeArrowheads="1"/>
          </p:cNvSpPr>
          <p:nvPr/>
        </p:nvSpPr>
        <p:spPr bwMode="auto">
          <a:xfrm>
            <a:off x="5417585" y="3329531"/>
            <a:ext cx="263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Calibri"/>
                <a:ea typeface="MS PGothic" pitchFamily="34" charset="-128"/>
                <a:cs typeface="Calibri"/>
              </a:rPr>
              <a:t>Combined Agency Data Graphed</a:t>
            </a:r>
          </a:p>
          <a:p>
            <a:pPr algn="ctr"/>
            <a:r>
              <a:rPr lang="en-US" sz="1400" b="1" dirty="0" smtClean="0">
                <a:latin typeface="Calibri"/>
                <a:ea typeface="MS PGothic" pitchFamily="34" charset="-128"/>
                <a:cs typeface="Calibri"/>
              </a:rPr>
              <a:t>to </a:t>
            </a:r>
            <a:r>
              <a:rPr lang="en-US" sz="1400" b="1" u="sng" dirty="0" smtClean="0">
                <a:latin typeface="Calibri"/>
                <a:ea typeface="MS PGothic" pitchFamily="34" charset="-128"/>
                <a:cs typeface="Calibri"/>
              </a:rPr>
              <a:t>Ops Priorities </a:t>
            </a:r>
            <a:endParaRPr lang="en-US" sz="1400" b="1" u="sng" dirty="0"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 smtClean="0">
                <a:solidFill>
                  <a:schemeClr val="tx2"/>
                </a:solidFill>
                <a:ea typeface="MS PGothic" pitchFamily="34" charset="-128"/>
              </a:rPr>
              <a:t>Research Compilation Process</a:t>
            </a:r>
            <a:endParaRPr lang="en-US" sz="36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60" name="TextBox 8"/>
          <p:cNvSpPr txBox="1">
            <a:spLocks noChangeArrowheads="1"/>
          </p:cNvSpPr>
          <p:nvPr/>
        </p:nvSpPr>
        <p:spPr bwMode="auto">
          <a:xfrm>
            <a:off x="304800" y="736977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buFont typeface="Arial" charset="0"/>
              <a:buChar char="•"/>
            </a:pPr>
            <a:r>
              <a:rPr lang="en-US" sz="1600" b="1" dirty="0">
                <a:latin typeface="+mn-lt"/>
                <a:ea typeface="MS PGothic" pitchFamily="34" charset="-128"/>
              </a:rPr>
              <a:t>Tabulated each </a:t>
            </a:r>
            <a:r>
              <a:rPr lang="en-US" sz="1600" b="1" dirty="0" smtClean="0">
                <a:latin typeface="+mn-lt"/>
                <a:ea typeface="MS PGothic" pitchFamily="34" charset="-128"/>
              </a:rPr>
              <a:t>agency’s </a:t>
            </a:r>
            <a:r>
              <a:rPr lang="en-US" sz="1600" b="1" dirty="0">
                <a:latin typeface="+mn-lt"/>
                <a:ea typeface="MS PGothic" pitchFamily="34" charset="-128"/>
              </a:rPr>
              <a:t>research </a:t>
            </a:r>
            <a:r>
              <a:rPr lang="en-US" sz="1600" b="1" dirty="0" smtClean="0">
                <a:latin typeface="+mn-lt"/>
                <a:ea typeface="MS PGothic" pitchFamily="34" charset="-128"/>
              </a:rPr>
              <a:t>contribution; </a:t>
            </a:r>
            <a:r>
              <a:rPr lang="en-US" sz="1600" b="1" u="sng" dirty="0" smtClean="0">
                <a:latin typeface="+mn-lt"/>
                <a:ea typeface="MS PGothic" pitchFamily="34" charset="-128"/>
              </a:rPr>
              <a:t>man-years </a:t>
            </a:r>
            <a:r>
              <a:rPr lang="en-US" sz="1600" b="1" u="sng" dirty="0">
                <a:latin typeface="+mn-lt"/>
                <a:ea typeface="MS PGothic" pitchFamily="34" charset="-128"/>
              </a:rPr>
              <a:t>and </a:t>
            </a:r>
            <a:r>
              <a:rPr lang="en-US" sz="1600" b="1" u="sng" dirty="0" smtClean="0">
                <a:latin typeface="+mn-lt"/>
                <a:ea typeface="MS PGothic" pitchFamily="34" charset="-128"/>
              </a:rPr>
              <a:t>$</a:t>
            </a:r>
          </a:p>
          <a:p>
            <a:pPr marL="682625" lvl="1" indent="-225425">
              <a:buFont typeface="Wingdings" pitchFamily="2" charset="2"/>
              <a:buChar char="§"/>
            </a:pPr>
            <a:r>
              <a:rPr lang="en-US" sz="1600" b="1" dirty="0" smtClean="0">
                <a:latin typeface="+mn-lt"/>
                <a:ea typeface="MS PGothic" pitchFamily="34" charset="-128"/>
              </a:rPr>
              <a:t>~ 240 projects (NOAA, NASA, Navy, NSF, USACE, Bureau of Ocean Energy Management, Regulation, and Enforcement)</a:t>
            </a:r>
          </a:p>
          <a:p>
            <a:pPr marL="225425" indent="-225425">
              <a:buFont typeface="Arial" charset="0"/>
              <a:buChar char="•"/>
            </a:pPr>
            <a:r>
              <a:rPr lang="en-US" sz="1600" b="1" dirty="0" smtClean="0">
                <a:latin typeface="+mn-lt"/>
                <a:ea typeface="MS PGothic" pitchFamily="34" charset="-128"/>
              </a:rPr>
              <a:t>M</a:t>
            </a:r>
            <a:r>
              <a:rPr lang="en-US" sz="1600" b="1" dirty="0" smtClean="0">
                <a:latin typeface="+mn-lt"/>
                <a:ea typeface="MS PGothic" pitchFamily="34" charset="-128"/>
                <a:cs typeface="Calibri"/>
              </a:rPr>
              <a:t>apped man-years for each R&amp;D activity to the </a:t>
            </a:r>
            <a:r>
              <a:rPr lang="en-US" sz="1600" b="1" u="sng" dirty="0" smtClean="0">
                <a:latin typeface="+mn-lt"/>
                <a:ea typeface="MS PGothic" pitchFamily="34" charset="-128"/>
                <a:cs typeface="Calibri"/>
              </a:rPr>
              <a:t>Detailed Research Categories </a:t>
            </a:r>
            <a:r>
              <a:rPr lang="en-US" sz="1600" b="1" dirty="0" smtClean="0">
                <a:latin typeface="+mn-lt"/>
                <a:ea typeface="MS PGothic" pitchFamily="34" charset="-128"/>
                <a:cs typeface="Calibri"/>
              </a:rPr>
              <a:t>using Table 2 (see 1</a:t>
            </a:r>
            <a:r>
              <a:rPr lang="en-US" sz="1600" b="1" baseline="30000" dirty="0" smtClean="0">
                <a:latin typeface="+mn-lt"/>
                <a:ea typeface="MS PGothic" pitchFamily="34" charset="-128"/>
                <a:cs typeface="Calibri"/>
              </a:rPr>
              <a:t>st</a:t>
            </a:r>
            <a:r>
              <a:rPr lang="en-US" sz="1600" b="1" dirty="0" smtClean="0">
                <a:latin typeface="+mn-lt"/>
                <a:ea typeface="MS PGothic" pitchFamily="34" charset="-128"/>
                <a:cs typeface="Calibri"/>
              </a:rPr>
              <a:t> graph)</a:t>
            </a:r>
          </a:p>
          <a:p>
            <a:pPr marL="225425" indent="-225425">
              <a:buFont typeface="Arial" charset="0"/>
              <a:buChar char="•"/>
            </a:pPr>
            <a:r>
              <a:rPr lang="en-US" sz="1600" b="1" dirty="0" smtClean="0">
                <a:latin typeface="+mn-lt"/>
                <a:ea typeface="MS PGothic" pitchFamily="34" charset="-128"/>
                <a:cs typeface="Calibri"/>
              </a:rPr>
              <a:t>Mapped man-years to ops priorities using column in Table 1 (see 2</a:t>
            </a:r>
            <a:r>
              <a:rPr lang="en-US" sz="1600" b="1" baseline="30000" dirty="0" smtClean="0">
                <a:latin typeface="+mn-lt"/>
                <a:ea typeface="MS PGothic" pitchFamily="34" charset="-128"/>
                <a:cs typeface="Calibri"/>
              </a:rPr>
              <a:t>nd</a:t>
            </a:r>
            <a:r>
              <a:rPr lang="en-US" sz="1600" b="1" dirty="0" smtClean="0">
                <a:latin typeface="+mn-lt"/>
                <a:ea typeface="MS PGothic" pitchFamily="34" charset="-128"/>
                <a:cs typeface="Calibri"/>
              </a:rPr>
              <a:t> graph)</a:t>
            </a:r>
            <a:endParaRPr lang="en-US" sz="1600" b="1" dirty="0">
              <a:latin typeface="+mn-lt"/>
              <a:ea typeface="MS PGothic" pitchFamily="34" charset="-128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9184" y="2334904"/>
            <a:ext cx="89154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486228" y="2208074"/>
            <a:ext cx="815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Arial Black" pitchFamily="34" charset="0"/>
              </a:rPr>
              <a:t>Comparison of 2008 Snapshot</a:t>
            </a:r>
          </a:p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Arial Black" pitchFamily="34" charset="0"/>
              </a:rPr>
              <a:t>with</a:t>
            </a:r>
          </a:p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Arial Black" pitchFamily="34" charset="0"/>
              </a:rPr>
              <a:t>2010 Snapshot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2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Man-years by Research Category</a:t>
            </a:r>
            <a:endParaRPr lang="en-US" sz="2800" b="1" dirty="0"/>
          </a:p>
        </p:txBody>
      </p:sp>
      <p:sp>
        <p:nvSpPr>
          <p:cNvPr id="14" name="Rectangle 9"/>
          <p:cNvSpPr/>
          <p:nvPr/>
        </p:nvSpPr>
        <p:spPr>
          <a:xfrm>
            <a:off x="8329889" y="2090523"/>
            <a:ext cx="737911" cy="39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914400"/>
            <a:ext cx="3395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2008 Snapshot</a:t>
            </a:r>
          </a:p>
          <a:p>
            <a:pPr algn="ctr"/>
            <a:r>
              <a:rPr lang="en-US" sz="2400" b="1" dirty="0" smtClean="0"/>
              <a:t>(Total Man-years: 211)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4922419" y="914400"/>
            <a:ext cx="3412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2010 Snapshot</a:t>
            </a:r>
          </a:p>
          <a:p>
            <a:pPr algn="ctr"/>
            <a:r>
              <a:rPr lang="en-US" sz="2400" b="1" dirty="0" smtClean="0"/>
              <a:t>(Total Man-years: 296)</a:t>
            </a:r>
            <a:endParaRPr lang="en-US" sz="2400" b="1" dirty="0"/>
          </a:p>
        </p:txBody>
      </p:sp>
      <p:pic>
        <p:nvPicPr>
          <p:cNvPr id="13" name="Picture 12" descr="2008 Agency-Research Categories (A1-C3).jpg"/>
          <p:cNvPicPr>
            <a:picLocks noChangeAspect="1"/>
          </p:cNvPicPr>
          <p:nvPr/>
        </p:nvPicPr>
        <p:blipFill>
          <a:blip r:embed="rId2" cstate="print"/>
          <a:srcRect l="27853" t="23291" r="27852" b="7265"/>
          <a:stretch>
            <a:fillRect/>
          </a:stretch>
        </p:blipFill>
        <p:spPr>
          <a:xfrm>
            <a:off x="381000" y="1905000"/>
            <a:ext cx="3810000" cy="3962400"/>
          </a:xfrm>
          <a:prstGeom prst="rect">
            <a:avLst/>
          </a:prstGeom>
        </p:spPr>
      </p:pic>
      <p:pic>
        <p:nvPicPr>
          <p:cNvPr id="22" name="Picture 21" descr="2010 - Manpower by Category Pie Chart.jpg"/>
          <p:cNvPicPr>
            <a:picLocks noChangeAspect="1"/>
          </p:cNvPicPr>
          <p:nvPr/>
        </p:nvPicPr>
        <p:blipFill>
          <a:blip r:embed="rId3" cstate="print"/>
          <a:srcRect l="28694" t="25131" r="28693" b="6806"/>
          <a:stretch>
            <a:fillRect/>
          </a:stretch>
        </p:blipFill>
        <p:spPr>
          <a:xfrm>
            <a:off x="4953000" y="1905000"/>
            <a:ext cx="3657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1297</Words>
  <Application>Microsoft Office PowerPoint</Application>
  <PresentationFormat>On-screen Show (4:3)</PresentationFormat>
  <Paragraphs>333</Paragraphs>
  <Slides>24</Slides>
  <Notes>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NEPNECStandardBrief</vt:lpstr>
      <vt:lpstr>HRD:Users:marks:Documents:HRD:FY11:WG/TCR%20OFCM:tables:Table%201_090219%20(C1-C3%20adjust).doc!OLE_LINK1</vt:lpstr>
      <vt:lpstr>Acrobat Document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WG/TCR</vt:lpstr>
      <vt:lpstr>Slide 21</vt:lpstr>
      <vt:lpstr>Slide 22</vt:lpstr>
      <vt:lpstr>Slide 23</vt:lpstr>
      <vt:lpstr>Slide 24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Standard Presentation Format</dc:title>
  <dc:creator>kamos</dc:creator>
  <cp:lastModifiedBy>markw</cp:lastModifiedBy>
  <cp:revision>389</cp:revision>
  <dcterms:created xsi:type="dcterms:W3CDTF">2009-03-04T23:00:01Z</dcterms:created>
  <dcterms:modified xsi:type="dcterms:W3CDTF">2011-02-11T14:14:46Z</dcterms:modified>
</cp:coreProperties>
</file>