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46.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0" r:id="rId1"/>
    <p:sldMasterId id="2147483664" r:id="rId2"/>
    <p:sldMasterId id="2147483676" r:id="rId3"/>
    <p:sldMasterId id="2147483688" r:id="rId4"/>
  </p:sldMasterIdLst>
  <p:notesMasterIdLst>
    <p:notesMasterId r:id="rId16"/>
  </p:notesMasterIdLst>
  <p:handoutMasterIdLst>
    <p:handoutMasterId r:id="rId17"/>
  </p:handoutMasterIdLst>
  <p:sldIdLst>
    <p:sldId id="710" r:id="rId5"/>
    <p:sldId id="741" r:id="rId6"/>
    <p:sldId id="715" r:id="rId7"/>
    <p:sldId id="742" r:id="rId8"/>
    <p:sldId id="737" r:id="rId9"/>
    <p:sldId id="745" r:id="rId10"/>
    <p:sldId id="738" r:id="rId11"/>
    <p:sldId id="743" r:id="rId12"/>
    <p:sldId id="709" r:id="rId13"/>
    <p:sldId id="740" r:id="rId14"/>
    <p:sldId id="744" r:id="rId15"/>
  </p:sldIdLst>
  <p:sldSz cx="9144000" cy="6858000" type="screen4x3"/>
  <p:notesSz cx="6934200" cy="9220200"/>
  <p:defaultTextStyle>
    <a:defPPr>
      <a:defRPr lang="en-US"/>
    </a:defPPr>
    <a:lvl1pPr algn="ctr" rtl="0" fontAlgn="base">
      <a:spcBef>
        <a:spcPct val="0"/>
      </a:spcBef>
      <a:spcAft>
        <a:spcPct val="0"/>
      </a:spcAft>
      <a:defRPr b="1" i="1" kern="1200">
        <a:solidFill>
          <a:schemeClr val="tx1"/>
        </a:solidFill>
        <a:latin typeface="Arial" pitchFamily="34" charset="0"/>
        <a:ea typeface="+mn-ea"/>
        <a:cs typeface="Times New Roman" pitchFamily="18" charset="0"/>
      </a:defRPr>
    </a:lvl1pPr>
    <a:lvl2pPr marL="457200" algn="ctr" rtl="0" fontAlgn="base">
      <a:spcBef>
        <a:spcPct val="0"/>
      </a:spcBef>
      <a:spcAft>
        <a:spcPct val="0"/>
      </a:spcAft>
      <a:defRPr b="1" i="1" kern="1200">
        <a:solidFill>
          <a:schemeClr val="tx1"/>
        </a:solidFill>
        <a:latin typeface="Arial" pitchFamily="34" charset="0"/>
        <a:ea typeface="+mn-ea"/>
        <a:cs typeface="Times New Roman" pitchFamily="18" charset="0"/>
      </a:defRPr>
    </a:lvl2pPr>
    <a:lvl3pPr marL="914400" algn="ctr" rtl="0" fontAlgn="base">
      <a:spcBef>
        <a:spcPct val="0"/>
      </a:spcBef>
      <a:spcAft>
        <a:spcPct val="0"/>
      </a:spcAft>
      <a:defRPr b="1" i="1" kern="1200">
        <a:solidFill>
          <a:schemeClr val="tx1"/>
        </a:solidFill>
        <a:latin typeface="Arial" pitchFamily="34" charset="0"/>
        <a:ea typeface="+mn-ea"/>
        <a:cs typeface="Times New Roman" pitchFamily="18" charset="0"/>
      </a:defRPr>
    </a:lvl3pPr>
    <a:lvl4pPr marL="1371600" algn="ctr" rtl="0" fontAlgn="base">
      <a:spcBef>
        <a:spcPct val="0"/>
      </a:spcBef>
      <a:spcAft>
        <a:spcPct val="0"/>
      </a:spcAft>
      <a:defRPr b="1" i="1" kern="1200">
        <a:solidFill>
          <a:schemeClr val="tx1"/>
        </a:solidFill>
        <a:latin typeface="Arial" pitchFamily="34" charset="0"/>
        <a:ea typeface="+mn-ea"/>
        <a:cs typeface="Times New Roman" pitchFamily="18" charset="0"/>
      </a:defRPr>
    </a:lvl4pPr>
    <a:lvl5pPr marL="1828800" algn="ctr" rtl="0" fontAlgn="base">
      <a:spcBef>
        <a:spcPct val="0"/>
      </a:spcBef>
      <a:spcAft>
        <a:spcPct val="0"/>
      </a:spcAft>
      <a:defRPr b="1" i="1" kern="1200">
        <a:solidFill>
          <a:schemeClr val="tx1"/>
        </a:solidFill>
        <a:latin typeface="Arial" pitchFamily="34" charset="0"/>
        <a:ea typeface="+mn-ea"/>
        <a:cs typeface="Times New Roman" pitchFamily="18" charset="0"/>
      </a:defRPr>
    </a:lvl5pPr>
    <a:lvl6pPr marL="2286000" algn="l" defTabSz="914400" rtl="0" eaLnBrk="1" latinLnBrk="0" hangingPunct="1">
      <a:defRPr b="1" i="1" kern="1200">
        <a:solidFill>
          <a:schemeClr val="tx1"/>
        </a:solidFill>
        <a:latin typeface="Arial" pitchFamily="34" charset="0"/>
        <a:ea typeface="+mn-ea"/>
        <a:cs typeface="Times New Roman" pitchFamily="18" charset="0"/>
      </a:defRPr>
    </a:lvl6pPr>
    <a:lvl7pPr marL="2743200" algn="l" defTabSz="914400" rtl="0" eaLnBrk="1" latinLnBrk="0" hangingPunct="1">
      <a:defRPr b="1" i="1" kern="1200">
        <a:solidFill>
          <a:schemeClr val="tx1"/>
        </a:solidFill>
        <a:latin typeface="Arial" pitchFamily="34" charset="0"/>
        <a:ea typeface="+mn-ea"/>
        <a:cs typeface="Times New Roman" pitchFamily="18" charset="0"/>
      </a:defRPr>
    </a:lvl7pPr>
    <a:lvl8pPr marL="3200400" algn="l" defTabSz="914400" rtl="0" eaLnBrk="1" latinLnBrk="0" hangingPunct="1">
      <a:defRPr b="1" i="1" kern="1200">
        <a:solidFill>
          <a:schemeClr val="tx1"/>
        </a:solidFill>
        <a:latin typeface="Arial" pitchFamily="34" charset="0"/>
        <a:ea typeface="+mn-ea"/>
        <a:cs typeface="Times New Roman" pitchFamily="18" charset="0"/>
      </a:defRPr>
    </a:lvl8pPr>
    <a:lvl9pPr marL="3657600" algn="l" defTabSz="914400" rtl="0" eaLnBrk="1" latinLnBrk="0" hangingPunct="1">
      <a:defRPr b="1" i="1" kern="1200">
        <a:solidFill>
          <a:schemeClr val="tx1"/>
        </a:solidFill>
        <a:latin typeface="Arial" pitchFamily="34"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8AFF"/>
    <a:srgbClr val="003300"/>
    <a:srgbClr val="FBE38D"/>
    <a:srgbClr val="DF215C"/>
    <a:srgbClr val="000066"/>
    <a:srgbClr val="003399"/>
    <a:srgbClr val="FF3300"/>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085" autoAdjust="0"/>
    <p:restoredTop sz="87123" autoAdjust="0"/>
  </p:normalViewPr>
  <p:slideViewPr>
    <p:cSldViewPr snapToGrid="0">
      <p:cViewPr>
        <p:scale>
          <a:sx n="60" d="100"/>
          <a:sy n="60" d="100"/>
        </p:scale>
        <p:origin x="-1020" y="-180"/>
      </p:cViewPr>
      <p:guideLst>
        <p:guide orient="horz" pos="3744"/>
        <p:guide pos="441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3" d="100"/>
        <a:sy n="63" d="100"/>
      </p:scale>
      <p:origin x="0" y="0"/>
    </p:cViewPr>
  </p:sorterViewPr>
  <p:notesViewPr>
    <p:cSldViewPr snapToGrid="0">
      <p:cViewPr varScale="1">
        <p:scale>
          <a:sx n="57" d="100"/>
          <a:sy n="57" d="100"/>
        </p:scale>
        <p:origin x="-1692" y="-78"/>
      </p:cViewPr>
      <p:guideLst>
        <p:guide orient="horz" pos="2904"/>
        <p:guide pos="218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3005138" cy="461963"/>
          </a:xfrm>
          <a:prstGeom prst="rect">
            <a:avLst/>
          </a:prstGeom>
          <a:noFill/>
          <a:ln w="9525">
            <a:noFill/>
            <a:miter lim="800000"/>
            <a:headEnd/>
            <a:tailEnd/>
          </a:ln>
          <a:effectLst/>
        </p:spPr>
        <p:txBody>
          <a:bodyPr vert="horz" wrap="square" lIns="92710" tIns="46356" rIns="92710" bIns="46356" numCol="1" anchor="t" anchorCtr="0" compatLnSpc="1">
            <a:prstTxWarp prst="textNoShape">
              <a:avLst/>
            </a:prstTxWarp>
          </a:bodyPr>
          <a:lstStyle>
            <a:lvl1pPr algn="l" defTabSz="927100" eaLnBrk="0" hangingPunct="0">
              <a:defRPr sz="1200">
                <a:latin typeface="Arial" charset="0"/>
              </a:defRPr>
            </a:lvl1pPr>
          </a:lstStyle>
          <a:p>
            <a:pPr>
              <a:defRPr/>
            </a:pPr>
            <a:endParaRPr lang="en-US"/>
          </a:p>
        </p:txBody>
      </p:sp>
      <p:sp>
        <p:nvSpPr>
          <p:cNvPr id="12291" name="Rectangle 3"/>
          <p:cNvSpPr>
            <a:spLocks noGrp="1" noChangeArrowheads="1"/>
          </p:cNvSpPr>
          <p:nvPr>
            <p:ph type="dt" sz="quarter" idx="1"/>
          </p:nvPr>
        </p:nvSpPr>
        <p:spPr bwMode="auto">
          <a:xfrm>
            <a:off x="3929063" y="0"/>
            <a:ext cx="3005137" cy="461963"/>
          </a:xfrm>
          <a:prstGeom prst="rect">
            <a:avLst/>
          </a:prstGeom>
          <a:noFill/>
          <a:ln w="9525">
            <a:noFill/>
            <a:miter lim="800000"/>
            <a:headEnd/>
            <a:tailEnd/>
          </a:ln>
          <a:effectLst/>
        </p:spPr>
        <p:txBody>
          <a:bodyPr vert="horz" wrap="square" lIns="92710" tIns="46356" rIns="92710" bIns="46356" numCol="1" anchor="t" anchorCtr="0" compatLnSpc="1">
            <a:prstTxWarp prst="textNoShape">
              <a:avLst/>
            </a:prstTxWarp>
          </a:bodyPr>
          <a:lstStyle>
            <a:lvl1pPr algn="r" defTabSz="927100" eaLnBrk="0" hangingPunct="0">
              <a:defRPr sz="1200">
                <a:latin typeface="Arial" charset="0"/>
              </a:defRPr>
            </a:lvl1pPr>
          </a:lstStyle>
          <a:p>
            <a:pPr>
              <a:defRPr/>
            </a:pPr>
            <a:endParaRPr lang="en-US"/>
          </a:p>
        </p:txBody>
      </p:sp>
      <p:sp>
        <p:nvSpPr>
          <p:cNvPr id="12292" name="Rectangle 4"/>
          <p:cNvSpPr>
            <a:spLocks noGrp="1" noChangeArrowheads="1"/>
          </p:cNvSpPr>
          <p:nvPr>
            <p:ph type="ftr" sz="quarter" idx="2"/>
          </p:nvPr>
        </p:nvSpPr>
        <p:spPr bwMode="auto">
          <a:xfrm>
            <a:off x="0" y="8758238"/>
            <a:ext cx="3005138" cy="461962"/>
          </a:xfrm>
          <a:prstGeom prst="rect">
            <a:avLst/>
          </a:prstGeom>
          <a:noFill/>
          <a:ln w="9525">
            <a:noFill/>
            <a:miter lim="800000"/>
            <a:headEnd/>
            <a:tailEnd/>
          </a:ln>
          <a:effectLst/>
        </p:spPr>
        <p:txBody>
          <a:bodyPr vert="horz" wrap="square" lIns="92710" tIns="46356" rIns="92710" bIns="46356" numCol="1" anchor="b" anchorCtr="0" compatLnSpc="1">
            <a:prstTxWarp prst="textNoShape">
              <a:avLst/>
            </a:prstTxWarp>
          </a:bodyPr>
          <a:lstStyle>
            <a:lvl1pPr algn="l" defTabSz="927100" eaLnBrk="0" hangingPunct="0">
              <a:defRPr sz="1200">
                <a:latin typeface="Arial" charset="0"/>
              </a:defRPr>
            </a:lvl1pPr>
          </a:lstStyle>
          <a:p>
            <a:pPr>
              <a:defRPr/>
            </a:pPr>
            <a:endParaRPr lang="en-US"/>
          </a:p>
        </p:txBody>
      </p:sp>
      <p:sp>
        <p:nvSpPr>
          <p:cNvPr id="12293" name="Rectangle 5"/>
          <p:cNvSpPr>
            <a:spLocks noGrp="1" noChangeArrowheads="1"/>
          </p:cNvSpPr>
          <p:nvPr>
            <p:ph type="sldNum" sz="quarter" idx="3"/>
          </p:nvPr>
        </p:nvSpPr>
        <p:spPr bwMode="auto">
          <a:xfrm>
            <a:off x="3929063" y="8758238"/>
            <a:ext cx="3005137" cy="461962"/>
          </a:xfrm>
          <a:prstGeom prst="rect">
            <a:avLst/>
          </a:prstGeom>
          <a:noFill/>
          <a:ln w="9525">
            <a:noFill/>
            <a:miter lim="800000"/>
            <a:headEnd/>
            <a:tailEnd/>
          </a:ln>
          <a:effectLst/>
        </p:spPr>
        <p:txBody>
          <a:bodyPr vert="horz" wrap="square" lIns="92710" tIns="46356" rIns="92710" bIns="46356" numCol="1" anchor="b" anchorCtr="0" compatLnSpc="1">
            <a:prstTxWarp prst="textNoShape">
              <a:avLst/>
            </a:prstTxWarp>
          </a:bodyPr>
          <a:lstStyle>
            <a:lvl1pPr algn="r" defTabSz="927100" eaLnBrk="0" hangingPunct="0">
              <a:defRPr sz="1200">
                <a:latin typeface="Arial" charset="0"/>
              </a:defRPr>
            </a:lvl1pPr>
          </a:lstStyle>
          <a:p>
            <a:pPr>
              <a:defRPr/>
            </a:pPr>
            <a:fld id="{442BB05C-7AB6-49A3-A0CA-CF416A94A59B}"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05138" cy="461963"/>
          </a:xfrm>
          <a:prstGeom prst="rect">
            <a:avLst/>
          </a:prstGeom>
          <a:noFill/>
          <a:ln w="9525">
            <a:noFill/>
            <a:miter lim="800000"/>
            <a:headEnd/>
            <a:tailEnd/>
          </a:ln>
          <a:effectLst/>
        </p:spPr>
        <p:txBody>
          <a:bodyPr vert="horz" wrap="square" lIns="92710" tIns="46356" rIns="92710" bIns="46356" numCol="1" anchor="t" anchorCtr="0" compatLnSpc="1">
            <a:prstTxWarp prst="textNoShape">
              <a:avLst/>
            </a:prstTxWarp>
          </a:bodyPr>
          <a:lstStyle>
            <a:lvl1pPr algn="l" defTabSz="927100" eaLnBrk="0" hangingPunct="0">
              <a:defRPr sz="1200">
                <a:latin typeface="Arial" charset="0"/>
              </a:defRPr>
            </a:lvl1pPr>
          </a:lstStyle>
          <a:p>
            <a:pPr>
              <a:defRPr/>
            </a:pPr>
            <a:endParaRPr lang="en-US"/>
          </a:p>
        </p:txBody>
      </p:sp>
      <p:sp>
        <p:nvSpPr>
          <p:cNvPr id="5123" name="Rectangle 3"/>
          <p:cNvSpPr>
            <a:spLocks noGrp="1" noChangeArrowheads="1"/>
          </p:cNvSpPr>
          <p:nvPr>
            <p:ph type="dt" idx="1"/>
          </p:nvPr>
        </p:nvSpPr>
        <p:spPr bwMode="auto">
          <a:xfrm>
            <a:off x="3929063" y="0"/>
            <a:ext cx="3005137" cy="461963"/>
          </a:xfrm>
          <a:prstGeom prst="rect">
            <a:avLst/>
          </a:prstGeom>
          <a:noFill/>
          <a:ln w="9525">
            <a:noFill/>
            <a:miter lim="800000"/>
            <a:headEnd/>
            <a:tailEnd/>
          </a:ln>
          <a:effectLst/>
        </p:spPr>
        <p:txBody>
          <a:bodyPr vert="horz" wrap="square" lIns="92710" tIns="46356" rIns="92710" bIns="46356" numCol="1" anchor="t" anchorCtr="0" compatLnSpc="1">
            <a:prstTxWarp prst="textNoShape">
              <a:avLst/>
            </a:prstTxWarp>
          </a:bodyPr>
          <a:lstStyle>
            <a:lvl1pPr algn="r" defTabSz="927100" eaLnBrk="0" hangingPunct="0">
              <a:defRPr sz="1200">
                <a:latin typeface="Arial" charset="0"/>
              </a:defRPr>
            </a:lvl1pPr>
          </a:lstStyle>
          <a:p>
            <a:pPr>
              <a:defRPr/>
            </a:pPr>
            <a:endParaRPr lang="en-US"/>
          </a:p>
        </p:txBody>
      </p:sp>
      <p:sp>
        <p:nvSpPr>
          <p:cNvPr id="50180" name="Rectangle 4"/>
          <p:cNvSpPr>
            <a:spLocks noGrp="1" noRot="1" noChangeAspect="1" noChangeArrowheads="1" noTextEdit="1"/>
          </p:cNvSpPr>
          <p:nvPr>
            <p:ph type="sldImg" idx="2"/>
          </p:nvPr>
        </p:nvSpPr>
        <p:spPr bwMode="auto">
          <a:xfrm>
            <a:off x="1162050" y="690563"/>
            <a:ext cx="4610100" cy="3457575"/>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23925" y="4378325"/>
            <a:ext cx="5086350" cy="4151313"/>
          </a:xfrm>
          <a:prstGeom prst="rect">
            <a:avLst/>
          </a:prstGeom>
          <a:noFill/>
          <a:ln w="9525">
            <a:noFill/>
            <a:miter lim="800000"/>
            <a:headEnd/>
            <a:tailEnd/>
          </a:ln>
          <a:effectLst/>
        </p:spPr>
        <p:txBody>
          <a:bodyPr vert="horz" wrap="square" lIns="92710" tIns="46356" rIns="92710" bIns="4635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758238"/>
            <a:ext cx="3005138" cy="461962"/>
          </a:xfrm>
          <a:prstGeom prst="rect">
            <a:avLst/>
          </a:prstGeom>
          <a:noFill/>
          <a:ln w="9525">
            <a:noFill/>
            <a:miter lim="800000"/>
            <a:headEnd/>
            <a:tailEnd/>
          </a:ln>
          <a:effectLst/>
        </p:spPr>
        <p:txBody>
          <a:bodyPr vert="horz" wrap="square" lIns="92710" tIns="46356" rIns="92710" bIns="46356" numCol="1" anchor="b" anchorCtr="0" compatLnSpc="1">
            <a:prstTxWarp prst="textNoShape">
              <a:avLst/>
            </a:prstTxWarp>
          </a:bodyPr>
          <a:lstStyle>
            <a:lvl1pPr algn="l" defTabSz="927100" eaLnBrk="0" hangingPunct="0">
              <a:defRPr sz="1200">
                <a:latin typeface="Arial" charset="0"/>
              </a:defRPr>
            </a:lvl1pPr>
          </a:lstStyle>
          <a:p>
            <a:pPr>
              <a:defRPr/>
            </a:pPr>
            <a:endParaRPr lang="en-US"/>
          </a:p>
        </p:txBody>
      </p:sp>
      <p:sp>
        <p:nvSpPr>
          <p:cNvPr id="5127" name="Rectangle 7"/>
          <p:cNvSpPr>
            <a:spLocks noGrp="1" noChangeArrowheads="1"/>
          </p:cNvSpPr>
          <p:nvPr>
            <p:ph type="sldNum" sz="quarter" idx="5"/>
          </p:nvPr>
        </p:nvSpPr>
        <p:spPr bwMode="auto">
          <a:xfrm>
            <a:off x="3929063" y="8758238"/>
            <a:ext cx="3005137" cy="461962"/>
          </a:xfrm>
          <a:prstGeom prst="rect">
            <a:avLst/>
          </a:prstGeom>
          <a:noFill/>
          <a:ln w="9525">
            <a:noFill/>
            <a:miter lim="800000"/>
            <a:headEnd/>
            <a:tailEnd/>
          </a:ln>
          <a:effectLst/>
        </p:spPr>
        <p:txBody>
          <a:bodyPr vert="horz" wrap="square" lIns="92710" tIns="46356" rIns="92710" bIns="46356" numCol="1" anchor="b" anchorCtr="0" compatLnSpc="1">
            <a:prstTxWarp prst="textNoShape">
              <a:avLst/>
            </a:prstTxWarp>
          </a:bodyPr>
          <a:lstStyle>
            <a:lvl1pPr algn="r" defTabSz="927100" eaLnBrk="0" hangingPunct="0">
              <a:defRPr sz="1200">
                <a:latin typeface="Arial" charset="0"/>
              </a:defRPr>
            </a:lvl1pPr>
          </a:lstStyle>
          <a:p>
            <a:pPr>
              <a:defRPr/>
            </a:pPr>
            <a:fld id="{CB21E9D6-EE97-4D74-9F74-A2F08183123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pPr>
              <a:buFontTx/>
              <a:buChar char="•"/>
            </a:pPr>
            <a:r>
              <a:rPr lang="en-US" smtClean="0"/>
              <a:t>Define ESPC</a:t>
            </a:r>
          </a:p>
          <a:p>
            <a:pPr>
              <a:buFontTx/>
              <a:buChar char="•"/>
            </a:pPr>
            <a:endParaRPr lang="en-US" smtClean="0"/>
          </a:p>
        </p:txBody>
      </p:sp>
      <p:sp>
        <p:nvSpPr>
          <p:cNvPr id="51204" name="Slide Number Placeholder 3"/>
          <p:cNvSpPr>
            <a:spLocks noGrp="1"/>
          </p:cNvSpPr>
          <p:nvPr>
            <p:ph type="sldNum" sz="quarter" idx="5"/>
          </p:nvPr>
        </p:nvSpPr>
        <p:spPr>
          <a:noFill/>
        </p:spPr>
        <p:txBody>
          <a:bodyPr/>
          <a:lstStyle/>
          <a:p>
            <a:fld id="{D16EFB38-25CE-434E-A746-8421AF544FC6}" type="slidenum">
              <a:rPr lang="en-US" smtClean="0">
                <a:latin typeface="Arial" pitchFamily="34" charset="0"/>
              </a:rPr>
              <a:pPr/>
              <a:t>3</a:t>
            </a:fld>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r>
              <a:rPr lang="en-US" smtClean="0"/>
              <a:t>AMSR-E (AQUA)/TRMM—Both NASA: 89/37GHZ imagers.  Both EOL…no operational follow-on planned other than JPSS/DWSS</a:t>
            </a:r>
          </a:p>
        </p:txBody>
      </p:sp>
      <p:sp>
        <p:nvSpPr>
          <p:cNvPr id="52228" name="Slide Number Placeholder 3"/>
          <p:cNvSpPr>
            <a:spLocks noGrp="1"/>
          </p:cNvSpPr>
          <p:nvPr>
            <p:ph type="sldNum" sz="quarter" idx="5"/>
          </p:nvPr>
        </p:nvSpPr>
        <p:spPr>
          <a:noFill/>
        </p:spPr>
        <p:txBody>
          <a:bodyPr/>
          <a:lstStyle/>
          <a:p>
            <a:fld id="{EDE0B4AB-C0FA-4938-A574-C0C04A3B2583}" type="slidenum">
              <a:rPr lang="en-US" smtClean="0">
                <a:latin typeface="Arial" pitchFamily="34" charset="0"/>
              </a:rPr>
              <a:pPr/>
              <a:t>4</a:t>
            </a:fld>
            <a:endParaRPr 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pPr>
              <a:buFontTx/>
              <a:buChar char="•"/>
            </a:pPr>
            <a:r>
              <a:rPr lang="en-US" smtClean="0"/>
              <a:t>W. Pacific version of HWRF positive addition to dynamic intensity suite.</a:t>
            </a:r>
          </a:p>
        </p:txBody>
      </p:sp>
      <p:sp>
        <p:nvSpPr>
          <p:cNvPr id="53252" name="Slide Number Placeholder 3"/>
          <p:cNvSpPr>
            <a:spLocks noGrp="1"/>
          </p:cNvSpPr>
          <p:nvPr>
            <p:ph type="sldNum" sz="quarter" idx="5"/>
          </p:nvPr>
        </p:nvSpPr>
        <p:spPr>
          <a:noFill/>
        </p:spPr>
        <p:txBody>
          <a:bodyPr/>
          <a:lstStyle/>
          <a:p>
            <a:fld id="{4D775590-9380-4E06-8EA0-45EEB0E1B4A1}" type="slidenum">
              <a:rPr lang="en-US" smtClean="0">
                <a:latin typeface="Arial" pitchFamily="34" charset="0"/>
              </a:rPr>
              <a:pPr/>
              <a:t>5</a:t>
            </a:fld>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p:spPr>
        <p:txBody>
          <a:bodyPr/>
          <a:lstStyle/>
          <a:p>
            <a:pPr eaLnBrk="1" hangingPunct="1">
              <a:spcBef>
                <a:spcPct val="0"/>
              </a:spcBef>
            </a:pPr>
            <a:r>
              <a:rPr lang="en-US" sz="1000" smtClean="0">
                <a:latin typeface="Arial" pitchFamily="34" charset="0"/>
              </a:rPr>
              <a:t>(1)	Note that FNMOC implemented NAVDAS-AR, 4D-VAR data assimilation, to initialize its global NWP model, NOGAPS, near the end of Sep 2009.</a:t>
            </a:r>
          </a:p>
          <a:p>
            <a:pPr eaLnBrk="1" hangingPunct="1">
              <a:spcBef>
                <a:spcPct val="0"/>
              </a:spcBef>
            </a:pPr>
            <a:r>
              <a:rPr lang="en-US" sz="1000" smtClean="0">
                <a:latin typeface="Arial" pitchFamily="34" charset="0"/>
              </a:rPr>
              <a:t>(2)	Thus, FNMOC became the first NWP Center in the U.S. to implement 4D-VAR operationally.</a:t>
            </a:r>
          </a:p>
          <a:p>
            <a:pPr eaLnBrk="1" hangingPunct="1">
              <a:spcBef>
                <a:spcPct val="0"/>
              </a:spcBef>
            </a:pPr>
            <a:r>
              <a:rPr lang="en-US" sz="1000" smtClean="0">
                <a:latin typeface="Arial" pitchFamily="34" charset="0"/>
              </a:rPr>
              <a:t>(3)	Describe the figure, which shows NOGAPS Southern Hemisphere TAU120 (5-day forecast) 500 hPa (hectoPascal, aka millibar) height anomaly correlation, monthly averaged, by month and year.  Direct attention to the results for Oct, Nov and Dec of 2009, for which the effect of transition to 4D-VAR data assimilation in NOGAPS is apparent.  Note that the results for Nov and Dec 2009 are the best ever for NOGAPS in the SHEM, for any month and for any year.</a:t>
            </a:r>
          </a:p>
          <a:p>
            <a:pPr eaLnBrk="1" hangingPunct="1">
              <a:spcBef>
                <a:spcPct val="0"/>
              </a:spcBef>
            </a:pPr>
            <a:r>
              <a:rPr lang="en-US" sz="1000" smtClean="0">
                <a:latin typeface="Arial" pitchFamily="34" charset="0"/>
              </a:rPr>
              <a:t>(4)	Note that, with NAVDAS-AR implementation, the skill level of NOGAPS in the southern hemisphere is now on par with that of the northern hemisphere, implying that the model is handling the satellite data (which dominates in the SHEM) very well.</a:t>
            </a:r>
          </a:p>
          <a:p>
            <a:pPr eaLnBrk="1" hangingPunct="1">
              <a:spcBef>
                <a:spcPct val="0"/>
              </a:spcBef>
            </a:pPr>
            <a:r>
              <a:rPr lang="en-US" sz="1000" smtClean="0">
                <a:latin typeface="Arial" pitchFamily="34" charset="0"/>
              </a:rPr>
              <a:t>(5)	Note that we expect further improvements in NOGAPS skill in the coming year as we: (a) add assimilation of additional satellite data types (e.g., COSMIC, AMSU-B, MHS), (b) increase NOGAPS resolution from T239L42 (~50 km) to T319L42 (~37 km), and (c) gain more experience with the 4D-VAR data assimilation.</a:t>
            </a:r>
          </a:p>
          <a:p>
            <a:pPr eaLnBrk="1" hangingPunct="1">
              <a:spcBef>
                <a:spcPct val="0"/>
              </a:spcBef>
            </a:pPr>
            <a:r>
              <a:rPr lang="en-US" sz="1000" smtClean="0">
                <a:latin typeface="Arial" pitchFamily="34" charset="0"/>
              </a:rPr>
              <a:t>(6)	Acknowledge NRL-Monterey as the developers of NAVDAS-AR and note the close and productive working relationship between NRL-Monterey and FNMOC.</a:t>
            </a:r>
          </a:p>
          <a:p>
            <a:pPr eaLnBrk="1" hangingPunct="1">
              <a:spcBef>
                <a:spcPct val="0"/>
              </a:spcBef>
            </a:pPr>
            <a:endParaRPr lang="en-US" sz="1000"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pPr>
              <a:buFontTx/>
              <a:buChar char="•"/>
            </a:pPr>
            <a:r>
              <a:rPr lang="en-US" smtClean="0"/>
              <a:t>Some RTP going to tier III decision support—see next slide</a:t>
            </a:r>
          </a:p>
        </p:txBody>
      </p:sp>
      <p:sp>
        <p:nvSpPr>
          <p:cNvPr id="55300" name="Slide Number Placeholder 3"/>
          <p:cNvSpPr>
            <a:spLocks noGrp="1"/>
          </p:cNvSpPr>
          <p:nvPr>
            <p:ph type="sldNum" sz="quarter" idx="5"/>
          </p:nvPr>
        </p:nvSpPr>
        <p:spPr>
          <a:noFill/>
        </p:spPr>
        <p:txBody>
          <a:bodyPr/>
          <a:lstStyle/>
          <a:p>
            <a:fld id="{884FDC08-3FFC-46F6-8D77-95573D0FF67C}" type="slidenum">
              <a:rPr lang="en-US" smtClean="0">
                <a:latin typeface="Arial" pitchFamily="34" charset="0"/>
              </a:rPr>
              <a:pPr/>
              <a:t>7</a:t>
            </a:fld>
            <a:endParaRPr lang="en-US"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pPr eaLnBrk="1" hangingPunct="1">
              <a:spcBef>
                <a:spcPct val="0"/>
              </a:spcBef>
              <a:defRPr/>
            </a:pPr>
            <a:r>
              <a:rPr lang="en-US" dirty="0" smtClean="0"/>
              <a:t>Latest Output Discussion:</a:t>
            </a:r>
          </a:p>
          <a:p>
            <a:pPr eaLnBrk="1" hangingPunct="1">
              <a:spcBef>
                <a:spcPct val="0"/>
              </a:spcBef>
              <a:buFontTx/>
              <a:buAutoNum type="arabicPeriod"/>
              <a:defRPr/>
            </a:pPr>
            <a:r>
              <a:rPr lang="en-US" dirty="0" smtClean="0"/>
              <a:t>Greatest chance for Sustained 34 </a:t>
            </a:r>
            <a:r>
              <a:rPr lang="en-US" dirty="0" err="1" smtClean="0"/>
              <a:t>kt</a:t>
            </a:r>
            <a:r>
              <a:rPr lang="en-US" dirty="0" smtClean="0"/>
              <a:t> winds over the Naval Base from 12z Thu to 12z Fri...predicted value is just above the 72 hr/34 </a:t>
            </a:r>
            <a:r>
              <a:rPr lang="en-US" dirty="0" err="1" smtClean="0"/>
              <a:t>kt</a:t>
            </a:r>
            <a:r>
              <a:rPr lang="en-US" dirty="0" smtClean="0"/>
              <a:t> threshold limit.  50 </a:t>
            </a:r>
            <a:r>
              <a:rPr lang="en-US" dirty="0" err="1" smtClean="0"/>
              <a:t>kt</a:t>
            </a:r>
            <a:r>
              <a:rPr lang="en-US" dirty="0" smtClean="0"/>
              <a:t> probability is well below the threshold value.</a:t>
            </a:r>
          </a:p>
          <a:p>
            <a:pPr eaLnBrk="1" hangingPunct="1">
              <a:spcBef>
                <a:spcPct val="0"/>
              </a:spcBef>
              <a:buFontTx/>
              <a:buAutoNum type="arabicPeriod"/>
              <a:defRPr/>
            </a:pPr>
            <a:r>
              <a:rPr lang="en-US" dirty="0" smtClean="0"/>
              <a:t>Dynamical model consensus spread (GPCE/MCP) is relatively small, resulting in higher along track and smaller cross track probabilities.  12UTC runs of NOGAPS (track over Outer Banks) and GFDN (landfall NC) indicate more ridging and are outliers to the left of the model cluster.</a:t>
            </a:r>
          </a:p>
          <a:p>
            <a:pPr eaLnBrk="1" hangingPunct="1">
              <a:spcBef>
                <a:spcPct val="0"/>
              </a:spcBef>
              <a:defRPr/>
            </a:pPr>
            <a:r>
              <a:rPr lang="en-US" dirty="0" smtClean="0"/>
              <a:t>3. MCP Interpretation and deterministic </a:t>
            </a:r>
            <a:r>
              <a:rPr lang="en-US" dirty="0" err="1" smtClean="0"/>
              <a:t>fcst</a:t>
            </a:r>
            <a:r>
              <a:rPr lang="en-US" dirty="0" smtClean="0"/>
              <a:t> (KNGU):  </a:t>
            </a:r>
            <a:r>
              <a:rPr lang="en-US" b="1" dirty="0" smtClean="0">
                <a:effectLst>
                  <a:outerShdw blurRad="38100" dist="38100" dir="2700000" algn="tl">
                    <a:srgbClr val="C0C0C0"/>
                  </a:outerShdw>
                </a:effectLst>
              </a:rPr>
              <a:t>34 </a:t>
            </a:r>
            <a:r>
              <a:rPr lang="en-US" b="1" dirty="0" err="1" smtClean="0">
                <a:effectLst>
                  <a:outerShdw blurRad="38100" dist="38100" dir="2700000" algn="tl">
                    <a:srgbClr val="C0C0C0"/>
                  </a:outerShdw>
                </a:effectLst>
              </a:rPr>
              <a:t>kt</a:t>
            </a:r>
            <a:r>
              <a:rPr lang="en-US" b="1" dirty="0" smtClean="0">
                <a:effectLst>
                  <a:outerShdw blurRad="38100" dist="38100" dir="2700000" algn="tl">
                    <a:srgbClr val="C0C0C0"/>
                  </a:outerShdw>
                </a:effectLst>
              </a:rPr>
              <a:t> WSP value just above threshold, predict gusts to 35-40 </a:t>
            </a:r>
            <a:r>
              <a:rPr lang="en-US" b="1" dirty="0" err="1" smtClean="0">
                <a:effectLst>
                  <a:outerShdw blurRad="38100" dist="38100" dir="2700000" algn="tl">
                    <a:srgbClr val="C0C0C0"/>
                  </a:outerShdw>
                </a:effectLst>
              </a:rPr>
              <a:t>kt</a:t>
            </a:r>
            <a:r>
              <a:rPr lang="en-US" b="1" dirty="0" smtClean="0">
                <a:effectLst>
                  <a:outerShdw blurRad="38100" dist="38100" dir="2700000" algn="tl">
                    <a:srgbClr val="C0C0C0"/>
                  </a:outerShdw>
                </a:effectLst>
              </a:rPr>
              <a:t> for KNGU with sustained N 25-30 </a:t>
            </a:r>
            <a:r>
              <a:rPr lang="en-US" b="1" dirty="0" err="1" smtClean="0">
                <a:effectLst>
                  <a:outerShdw blurRad="38100" dist="38100" dir="2700000" algn="tl">
                    <a:srgbClr val="C0C0C0"/>
                  </a:outerShdw>
                </a:effectLst>
              </a:rPr>
              <a:t>kt</a:t>
            </a:r>
            <a:r>
              <a:rPr lang="en-US" b="1" dirty="0" smtClean="0">
                <a:effectLst>
                  <a:outerShdw blurRad="38100" dist="38100" dir="2700000" algn="tl">
                    <a:srgbClr val="C0C0C0"/>
                  </a:outerShdw>
                </a:effectLst>
              </a:rPr>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pPr>
              <a:buFontTx/>
              <a:buChar char="•"/>
            </a:pPr>
            <a:r>
              <a:rPr lang="en-US" smtClean="0"/>
              <a:t>DWSS mission includes providing TC recon ISO JTWC.</a:t>
            </a:r>
          </a:p>
          <a:p>
            <a:pPr>
              <a:buFontTx/>
              <a:buChar char="•"/>
            </a:pPr>
            <a:r>
              <a:rPr lang="en-US" smtClean="0"/>
              <a:t>High res imagers include AMSR-E, TRMM, WINDSAT.</a:t>
            </a:r>
          </a:p>
          <a:p>
            <a:pPr>
              <a:buFontTx/>
              <a:buChar char="•"/>
            </a:pPr>
            <a:r>
              <a:rPr lang="en-US" smtClean="0"/>
              <a:t>Statistical intensity schemes such as STIPS-RI included in applied research. </a:t>
            </a:r>
          </a:p>
        </p:txBody>
      </p:sp>
      <p:sp>
        <p:nvSpPr>
          <p:cNvPr id="57348" name="Slide Number Placeholder 3"/>
          <p:cNvSpPr>
            <a:spLocks noGrp="1"/>
          </p:cNvSpPr>
          <p:nvPr>
            <p:ph type="sldNum" sz="quarter" idx="5"/>
          </p:nvPr>
        </p:nvSpPr>
        <p:spPr>
          <a:noFill/>
        </p:spPr>
        <p:txBody>
          <a:bodyPr/>
          <a:lstStyle/>
          <a:p>
            <a:fld id="{903FE164-BA32-4900-9F4B-6D67E6D7F84B}" type="slidenum">
              <a:rPr lang="en-US" smtClean="0">
                <a:latin typeface="Arial" pitchFamily="34" charset="0"/>
              </a:rPr>
              <a:pPr/>
              <a:t>9</a:t>
            </a:fld>
            <a:endParaRPr lang="en-US"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70000" lnSpcReduction="20000"/>
          </a:bodyPr>
          <a:lstStyle/>
          <a:p>
            <a:pPr>
              <a:defRPr/>
            </a:pPr>
            <a:endParaRPr lang="en-US" dirty="0"/>
          </a:p>
        </p:txBody>
      </p:sp>
      <p:sp>
        <p:nvSpPr>
          <p:cNvPr id="58372" name="Slide Number Placeholder 3"/>
          <p:cNvSpPr>
            <a:spLocks noGrp="1"/>
          </p:cNvSpPr>
          <p:nvPr>
            <p:ph type="sldNum" sz="quarter" idx="5"/>
          </p:nvPr>
        </p:nvSpPr>
        <p:spPr>
          <a:noFill/>
        </p:spPr>
        <p:txBody>
          <a:bodyPr/>
          <a:lstStyle/>
          <a:p>
            <a:fld id="{7516B372-64FD-483E-8288-2AFA81A98531}" type="slidenum">
              <a:rPr lang="en-US" smtClean="0">
                <a:solidFill>
                  <a:srgbClr val="000000"/>
                </a:solidFill>
                <a:latin typeface="Arial" pitchFamily="34" charset="0"/>
              </a:rPr>
              <a:pPr/>
              <a:t>11</a:t>
            </a:fld>
            <a:endParaRPr lang="en-US" smtClean="0">
              <a:solidFill>
                <a:srgbClr val="000000"/>
              </a:solidFill>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ftr" sz="quarter" idx="10"/>
          </p:nvPr>
        </p:nvSpPr>
        <p:spPr>
          <a:ln/>
        </p:spPr>
        <p:txBody>
          <a:bodyPr/>
          <a:lstStyle>
            <a:lvl1pPr>
              <a:defRPr/>
            </a:lvl1pPr>
          </a:lstStyle>
          <a:p>
            <a:pPr>
              <a:defRPr/>
            </a:pP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61802D40-0A8B-4362-8205-A671BA8800F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a:ln/>
        </p:spPr>
        <p:txBody>
          <a:bodyPr/>
          <a:lstStyle>
            <a:lvl1pPr>
              <a:defRPr/>
            </a:lvl1pPr>
          </a:lstStyle>
          <a:p>
            <a:pPr>
              <a:defRPr/>
            </a:pP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88C52D1F-6882-413F-AC16-52BAC88E990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228600"/>
            <a:ext cx="196215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73405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a:ln/>
        </p:spPr>
        <p:txBody>
          <a:bodyPr/>
          <a:lstStyle>
            <a:lvl1pPr>
              <a:defRPr/>
            </a:lvl1pPr>
          </a:lstStyle>
          <a:p>
            <a:pPr>
              <a:defRPr/>
            </a:pP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46B4F515-2424-49F6-8F80-2E8361CF4D7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228600"/>
            <a:ext cx="7848600" cy="6010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3"/>
          <p:cNvSpPr>
            <a:spLocks noGrp="1" noChangeArrowheads="1"/>
          </p:cNvSpPr>
          <p:nvPr>
            <p:ph type="ftr" sz="quarter" idx="10"/>
          </p:nvPr>
        </p:nvSpPr>
        <p:spPr>
          <a:ln/>
        </p:spPr>
        <p:txBody>
          <a:bodyPr/>
          <a:lstStyle>
            <a:lvl1pPr>
              <a:defRPr/>
            </a:lvl1pPr>
          </a:lstStyle>
          <a:p>
            <a:pPr>
              <a:defRPr/>
            </a:pPr>
            <a:endParaRPr lang="en-US"/>
          </a:p>
        </p:txBody>
      </p:sp>
      <p:sp>
        <p:nvSpPr>
          <p:cNvPr id="4" name="Rectangle 7"/>
          <p:cNvSpPr>
            <a:spLocks noGrp="1" noChangeArrowheads="1"/>
          </p:cNvSpPr>
          <p:nvPr>
            <p:ph type="sldNum" sz="quarter" idx="11"/>
          </p:nvPr>
        </p:nvSpPr>
        <p:spPr>
          <a:ln/>
        </p:spPr>
        <p:txBody>
          <a:bodyPr/>
          <a:lstStyle>
            <a:lvl1pPr>
              <a:defRPr/>
            </a:lvl1pPr>
          </a:lstStyle>
          <a:p>
            <a:pPr>
              <a:defRPr/>
            </a:pPr>
            <a:fld id="{40A78E00-7391-42D8-8DF6-5FF8D8C27A98}"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7391400" cy="4873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447800"/>
            <a:ext cx="3848100" cy="4791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447800"/>
            <a:ext cx="3848100" cy="4791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ftr" sz="quarter" idx="10"/>
          </p:nvPr>
        </p:nvSpPr>
        <p:spPr>
          <a:ln/>
        </p:spPr>
        <p:txBody>
          <a:bodyPr/>
          <a:lstStyle>
            <a:lvl1pPr>
              <a:defRPr/>
            </a:lvl1pPr>
          </a:lstStyle>
          <a:p>
            <a:pPr>
              <a:defRPr/>
            </a:pPr>
            <a:endParaRPr lang="en-US"/>
          </a:p>
        </p:txBody>
      </p:sp>
      <p:sp>
        <p:nvSpPr>
          <p:cNvPr id="6" name="Rectangle 7"/>
          <p:cNvSpPr>
            <a:spLocks noGrp="1" noChangeArrowheads="1"/>
          </p:cNvSpPr>
          <p:nvPr>
            <p:ph type="sldNum" sz="quarter" idx="11"/>
          </p:nvPr>
        </p:nvSpPr>
        <p:spPr>
          <a:ln/>
        </p:spPr>
        <p:txBody>
          <a:bodyPr/>
          <a:lstStyle>
            <a:lvl1pPr>
              <a:defRPr/>
            </a:lvl1pPr>
          </a:lstStyle>
          <a:p>
            <a:pPr>
              <a:defRPr/>
            </a:pPr>
            <a:fld id="{F2B47784-7AFE-47B5-AE14-87E590D9FE6F}"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lgn="l">
              <a:defRPr b="0" i="0">
                <a:solidFill>
                  <a:prstClr val="black"/>
                </a:solidFill>
                <a:cs typeface="+mn-cs"/>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lgn="l">
              <a:defRPr b="0" i="0">
                <a:solidFill>
                  <a:prstClr val="black"/>
                </a:solidFill>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lgn="l">
              <a:defRPr b="0" i="0">
                <a:solidFill>
                  <a:prstClr val="black"/>
                </a:solidFill>
                <a:cs typeface="+mn-cs"/>
              </a:defRPr>
            </a:lvl1pPr>
          </a:lstStyle>
          <a:p>
            <a:pPr>
              <a:defRPr/>
            </a:pPr>
            <a:fld id="{D47236B4-1AC2-47E1-84CC-255E91F7C05B}"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lgn="l">
              <a:defRPr b="0" i="0">
                <a:solidFill>
                  <a:prstClr val="black"/>
                </a:solidFill>
                <a:cs typeface="+mn-cs"/>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lgn="l">
              <a:defRPr b="0" i="0">
                <a:solidFill>
                  <a:prstClr val="black"/>
                </a:solidFill>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lgn="l">
              <a:defRPr b="0" i="0">
                <a:solidFill>
                  <a:prstClr val="black"/>
                </a:solidFill>
                <a:cs typeface="+mn-cs"/>
              </a:defRPr>
            </a:lvl1pPr>
          </a:lstStyle>
          <a:p>
            <a:pPr>
              <a:defRPr/>
            </a:pPr>
            <a:fld id="{D72F1BA2-7BE2-4D88-9D3C-49B07723D3CD}"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lgn="l">
              <a:defRPr b="0" i="0">
                <a:solidFill>
                  <a:prstClr val="black"/>
                </a:solidFill>
                <a:cs typeface="+mn-cs"/>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lgn="l">
              <a:defRPr b="0" i="0">
                <a:solidFill>
                  <a:prstClr val="black"/>
                </a:solidFill>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lgn="l">
              <a:defRPr b="0" i="0">
                <a:solidFill>
                  <a:prstClr val="black"/>
                </a:solidFill>
                <a:cs typeface="+mn-cs"/>
              </a:defRPr>
            </a:lvl1pPr>
          </a:lstStyle>
          <a:p>
            <a:pPr>
              <a:defRPr/>
            </a:pPr>
            <a:fld id="{740B8263-FB54-4DAB-AEC1-AC2F0F97EB01}"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lgn="l">
              <a:defRPr b="0" i="0">
                <a:solidFill>
                  <a:prstClr val="black"/>
                </a:solidFill>
                <a:cs typeface="+mn-cs"/>
              </a:defRPr>
            </a:lvl1pPr>
          </a:lstStyle>
          <a:p>
            <a:pPr>
              <a:defRPr/>
            </a:pPr>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lgn="l">
              <a:defRPr b="0" i="0">
                <a:solidFill>
                  <a:prstClr val="black"/>
                </a:solidFill>
                <a:cs typeface="+mn-cs"/>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lgn="l">
              <a:defRPr b="0" i="0">
                <a:solidFill>
                  <a:prstClr val="black"/>
                </a:solidFill>
                <a:cs typeface="+mn-cs"/>
              </a:defRPr>
            </a:lvl1pPr>
          </a:lstStyle>
          <a:p>
            <a:pPr>
              <a:defRPr/>
            </a:pPr>
            <a:fld id="{D37A3355-9278-4159-B299-25B8E8BACED6}"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algn="l">
              <a:defRPr b="0" i="0">
                <a:solidFill>
                  <a:prstClr val="black"/>
                </a:solidFill>
                <a:cs typeface="+mn-cs"/>
              </a:defRPr>
            </a:lvl1pPr>
          </a:lstStyle>
          <a:p>
            <a:pPr>
              <a:defRPr/>
            </a:pPr>
            <a:endParaRPr lang="en-US"/>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lgn="l">
              <a:defRPr b="0" i="0">
                <a:solidFill>
                  <a:prstClr val="black"/>
                </a:solidFill>
                <a:cs typeface="+mn-cs"/>
              </a:defRPr>
            </a:lvl1pPr>
          </a:lstStyle>
          <a:p>
            <a:pPr>
              <a:defRPr/>
            </a:pPr>
            <a:endParaRPr lang="en-US"/>
          </a:p>
        </p:txBody>
      </p:sp>
      <p:sp>
        <p:nvSpPr>
          <p:cNvPr id="9" name="Slide Number Placeholder 5"/>
          <p:cNvSpPr>
            <a:spLocks noGrp="1"/>
          </p:cNvSpPr>
          <p:nvPr>
            <p:ph type="sldNum" sz="quarter" idx="12"/>
          </p:nvPr>
        </p:nvSpPr>
        <p:spPr>
          <a:xfrm>
            <a:off x="6553200" y="6356350"/>
            <a:ext cx="2133600" cy="365125"/>
          </a:xfrm>
          <a:prstGeom prst="rect">
            <a:avLst/>
          </a:prstGeom>
        </p:spPr>
        <p:txBody>
          <a:bodyPr/>
          <a:lstStyle>
            <a:lvl1pPr algn="l">
              <a:defRPr b="0" i="0">
                <a:solidFill>
                  <a:prstClr val="black"/>
                </a:solidFill>
                <a:cs typeface="+mn-cs"/>
              </a:defRPr>
            </a:lvl1pPr>
          </a:lstStyle>
          <a:p>
            <a:pPr>
              <a:defRPr/>
            </a:pPr>
            <a:fld id="{67CDA5AF-8B82-48C7-A4A0-5A5AA98BC74B}"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lgn="l">
              <a:defRPr b="0" i="0">
                <a:solidFill>
                  <a:prstClr val="black"/>
                </a:solidFill>
                <a:cs typeface="+mn-cs"/>
              </a:defRPr>
            </a:lvl1pPr>
          </a:lstStyle>
          <a:p>
            <a:pPr>
              <a:defRPr/>
            </a:pPr>
            <a:endParaRPr lang="en-US"/>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lgn="l">
              <a:defRPr b="0" i="0">
                <a:solidFill>
                  <a:prstClr val="black"/>
                </a:solidFill>
                <a:cs typeface="+mn-cs"/>
              </a:defRPr>
            </a:lvl1pPr>
          </a:lstStyle>
          <a:p>
            <a:pPr>
              <a:defRPr/>
            </a:pPr>
            <a:endParaRPr lang="en-US"/>
          </a:p>
        </p:txBody>
      </p:sp>
      <p:sp>
        <p:nvSpPr>
          <p:cNvPr id="5" name="Slide Number Placeholder 5"/>
          <p:cNvSpPr>
            <a:spLocks noGrp="1"/>
          </p:cNvSpPr>
          <p:nvPr>
            <p:ph type="sldNum" sz="quarter" idx="12"/>
          </p:nvPr>
        </p:nvSpPr>
        <p:spPr>
          <a:xfrm>
            <a:off x="6553200" y="6356350"/>
            <a:ext cx="2133600" cy="365125"/>
          </a:xfrm>
          <a:prstGeom prst="rect">
            <a:avLst/>
          </a:prstGeom>
        </p:spPr>
        <p:txBody>
          <a:bodyPr/>
          <a:lstStyle>
            <a:lvl1pPr algn="l">
              <a:defRPr b="0" i="0">
                <a:solidFill>
                  <a:prstClr val="black"/>
                </a:solidFill>
                <a:cs typeface="+mn-cs"/>
              </a:defRPr>
            </a:lvl1pPr>
          </a:lstStyle>
          <a:p>
            <a:pPr>
              <a:defRPr/>
            </a:pPr>
            <a:fld id="{80F24AF3-C796-48DC-B611-C0013C5FF18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a:ln/>
        </p:spPr>
        <p:txBody>
          <a:bodyPr/>
          <a:lstStyle>
            <a:lvl1pPr>
              <a:defRPr/>
            </a:lvl1pPr>
          </a:lstStyle>
          <a:p>
            <a:pPr>
              <a:defRPr/>
            </a:pP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C7ACBAEC-EEF0-4D79-814E-D5FED8644FD8}"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lgn="l">
              <a:defRPr b="0" i="0">
                <a:solidFill>
                  <a:prstClr val="black"/>
                </a:solidFill>
                <a:cs typeface="+mn-cs"/>
              </a:defRPr>
            </a:lvl1pPr>
          </a:lstStyle>
          <a:p>
            <a:pPr>
              <a:defRPr/>
            </a:pPr>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lgn="l">
              <a:defRPr b="0" i="0">
                <a:solidFill>
                  <a:prstClr val="black"/>
                </a:solidFill>
                <a:cs typeface="+mn-cs"/>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lgn="l">
              <a:defRPr b="0" i="0">
                <a:solidFill>
                  <a:prstClr val="black"/>
                </a:solidFill>
                <a:cs typeface="+mn-cs"/>
              </a:defRPr>
            </a:lvl1pPr>
          </a:lstStyle>
          <a:p>
            <a:pPr>
              <a:defRPr/>
            </a:pPr>
            <a:fld id="{94314467-C83F-4673-8BEE-7092216FBC15}"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lgn="l">
              <a:defRPr b="0" i="0">
                <a:solidFill>
                  <a:prstClr val="black"/>
                </a:solidFill>
                <a:cs typeface="+mn-cs"/>
              </a:defRPr>
            </a:lvl1pPr>
          </a:lstStyle>
          <a:p>
            <a:pPr>
              <a:defRPr/>
            </a:pPr>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lgn="l">
              <a:defRPr b="0" i="0">
                <a:solidFill>
                  <a:prstClr val="black"/>
                </a:solidFill>
                <a:cs typeface="+mn-cs"/>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lgn="l">
              <a:defRPr b="0" i="0">
                <a:solidFill>
                  <a:prstClr val="black"/>
                </a:solidFill>
                <a:cs typeface="+mn-cs"/>
              </a:defRPr>
            </a:lvl1pPr>
          </a:lstStyle>
          <a:p>
            <a:pPr>
              <a:defRPr/>
            </a:pPr>
            <a:fld id="{E3C84B6B-12BD-4D96-8749-A79FCD7BE260}"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lgn="l">
              <a:defRPr b="0" i="0">
                <a:solidFill>
                  <a:prstClr val="black"/>
                </a:solidFill>
                <a:cs typeface="+mn-cs"/>
              </a:defRPr>
            </a:lvl1pPr>
          </a:lstStyle>
          <a:p>
            <a:pPr>
              <a:defRPr/>
            </a:pPr>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lgn="l">
              <a:defRPr b="0" i="0">
                <a:solidFill>
                  <a:prstClr val="black"/>
                </a:solidFill>
                <a:cs typeface="+mn-cs"/>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lgn="l">
              <a:defRPr b="0" i="0">
                <a:solidFill>
                  <a:prstClr val="black"/>
                </a:solidFill>
                <a:cs typeface="+mn-cs"/>
              </a:defRPr>
            </a:lvl1pPr>
          </a:lstStyle>
          <a:p>
            <a:pPr>
              <a:defRPr/>
            </a:pPr>
            <a:fld id="{8D9A2E3C-48CB-4136-ADA5-9EDC2AA7E0DB}"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lgn="l">
              <a:defRPr b="0" i="0">
                <a:solidFill>
                  <a:prstClr val="black"/>
                </a:solidFill>
                <a:cs typeface="+mn-cs"/>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lgn="l">
              <a:defRPr b="0" i="0">
                <a:solidFill>
                  <a:prstClr val="black"/>
                </a:solidFill>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lgn="l">
              <a:defRPr b="0" i="0">
                <a:solidFill>
                  <a:prstClr val="black"/>
                </a:solidFill>
                <a:cs typeface="+mn-cs"/>
              </a:defRPr>
            </a:lvl1pPr>
          </a:lstStyle>
          <a:p>
            <a:pPr>
              <a:defRPr/>
            </a:pPr>
            <a:fld id="{64F571F6-5ADC-495B-B70E-8EF536AADBA8}"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lgn="l">
              <a:defRPr b="0" i="0">
                <a:solidFill>
                  <a:prstClr val="black"/>
                </a:solidFill>
                <a:cs typeface="+mn-cs"/>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lgn="l">
              <a:defRPr b="0" i="0">
                <a:solidFill>
                  <a:prstClr val="black"/>
                </a:solidFill>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lgn="l">
              <a:defRPr b="0" i="0">
                <a:solidFill>
                  <a:prstClr val="black"/>
                </a:solidFill>
                <a:cs typeface="+mn-cs"/>
              </a:defRPr>
            </a:lvl1pPr>
          </a:lstStyle>
          <a:p>
            <a:pPr>
              <a:defRPr/>
            </a:pPr>
            <a:fld id="{FAA96762-737E-48C1-B4BE-4C96A06A2BE8}"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lgn="l">
              <a:defRPr b="0" i="0">
                <a:solidFill>
                  <a:prstClr val="black"/>
                </a:solidFill>
                <a:cs typeface="+mn-cs"/>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lgn="l">
              <a:defRPr b="0" i="0">
                <a:solidFill>
                  <a:prstClr val="black"/>
                </a:solidFill>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lgn="l">
              <a:defRPr b="0" i="0">
                <a:solidFill>
                  <a:prstClr val="black"/>
                </a:solidFill>
                <a:cs typeface="+mn-cs"/>
              </a:defRPr>
            </a:lvl1pPr>
          </a:lstStyle>
          <a:p>
            <a:pPr>
              <a:defRPr/>
            </a:pPr>
            <a:fld id="{FD94389B-6904-4561-9A7F-94B76EFCFCAB}"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lgn="l">
              <a:defRPr b="0" i="0">
                <a:solidFill>
                  <a:prstClr val="black"/>
                </a:solidFill>
                <a:cs typeface="+mn-cs"/>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lgn="l">
              <a:defRPr b="0" i="0">
                <a:solidFill>
                  <a:prstClr val="black"/>
                </a:solidFill>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lgn="l">
              <a:defRPr b="0" i="0">
                <a:solidFill>
                  <a:prstClr val="black"/>
                </a:solidFill>
                <a:cs typeface="+mn-cs"/>
              </a:defRPr>
            </a:lvl1pPr>
          </a:lstStyle>
          <a:p>
            <a:pPr>
              <a:defRPr/>
            </a:pPr>
            <a:fld id="{F13CA85A-B18E-49E4-8C7F-4B4CF859D7B4}"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lgn="l">
              <a:defRPr b="0" i="0">
                <a:solidFill>
                  <a:prstClr val="black"/>
                </a:solidFill>
                <a:cs typeface="+mn-cs"/>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lgn="l">
              <a:defRPr b="0" i="0">
                <a:solidFill>
                  <a:prstClr val="black"/>
                </a:solidFill>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lgn="l">
              <a:defRPr b="0" i="0">
                <a:solidFill>
                  <a:prstClr val="black"/>
                </a:solidFill>
                <a:cs typeface="+mn-cs"/>
              </a:defRPr>
            </a:lvl1pPr>
          </a:lstStyle>
          <a:p>
            <a:pPr>
              <a:defRPr/>
            </a:pPr>
            <a:fld id="{FA41E0BD-CF14-4564-9268-257FD75000C0}"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lgn="l">
              <a:defRPr b="0" i="0">
                <a:solidFill>
                  <a:prstClr val="black"/>
                </a:solidFill>
                <a:cs typeface="+mn-cs"/>
              </a:defRPr>
            </a:lvl1pPr>
          </a:lstStyle>
          <a:p>
            <a:pPr>
              <a:defRPr/>
            </a:pPr>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lgn="l">
              <a:defRPr b="0" i="0">
                <a:solidFill>
                  <a:prstClr val="black"/>
                </a:solidFill>
                <a:cs typeface="+mn-cs"/>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lgn="l">
              <a:defRPr b="0" i="0">
                <a:solidFill>
                  <a:prstClr val="black"/>
                </a:solidFill>
                <a:cs typeface="+mn-cs"/>
              </a:defRPr>
            </a:lvl1pPr>
          </a:lstStyle>
          <a:p>
            <a:pPr>
              <a:defRPr/>
            </a:pPr>
            <a:fld id="{347B7EBD-82EC-4DAE-BFC2-DB23DEBFB62F}"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algn="l">
              <a:defRPr b="0" i="0">
                <a:solidFill>
                  <a:prstClr val="black"/>
                </a:solidFill>
                <a:cs typeface="+mn-cs"/>
              </a:defRPr>
            </a:lvl1pPr>
          </a:lstStyle>
          <a:p>
            <a:pPr>
              <a:defRPr/>
            </a:pPr>
            <a:endParaRPr lang="en-US"/>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lgn="l">
              <a:defRPr b="0" i="0">
                <a:solidFill>
                  <a:prstClr val="black"/>
                </a:solidFill>
                <a:cs typeface="+mn-cs"/>
              </a:defRPr>
            </a:lvl1pPr>
          </a:lstStyle>
          <a:p>
            <a:pPr>
              <a:defRPr/>
            </a:pPr>
            <a:endParaRPr lang="en-US"/>
          </a:p>
        </p:txBody>
      </p:sp>
      <p:sp>
        <p:nvSpPr>
          <p:cNvPr id="9" name="Slide Number Placeholder 5"/>
          <p:cNvSpPr>
            <a:spLocks noGrp="1"/>
          </p:cNvSpPr>
          <p:nvPr>
            <p:ph type="sldNum" sz="quarter" idx="12"/>
          </p:nvPr>
        </p:nvSpPr>
        <p:spPr>
          <a:xfrm>
            <a:off x="6553200" y="6356350"/>
            <a:ext cx="2133600" cy="365125"/>
          </a:xfrm>
          <a:prstGeom prst="rect">
            <a:avLst/>
          </a:prstGeom>
        </p:spPr>
        <p:txBody>
          <a:bodyPr/>
          <a:lstStyle>
            <a:lvl1pPr algn="l">
              <a:defRPr b="0" i="0">
                <a:solidFill>
                  <a:prstClr val="black"/>
                </a:solidFill>
                <a:cs typeface="+mn-cs"/>
              </a:defRPr>
            </a:lvl1pPr>
          </a:lstStyle>
          <a:p>
            <a:pPr>
              <a:defRPr/>
            </a:pPr>
            <a:fld id="{D41EC120-32EA-4344-B86D-96F2023BFA2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ftr" sz="quarter" idx="10"/>
          </p:nvPr>
        </p:nvSpPr>
        <p:spPr>
          <a:ln/>
        </p:spPr>
        <p:txBody>
          <a:bodyPr/>
          <a:lstStyle>
            <a:lvl1pPr>
              <a:defRPr/>
            </a:lvl1pPr>
          </a:lstStyle>
          <a:p>
            <a:pPr>
              <a:defRPr/>
            </a:pP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8E0449FA-D3F1-44B5-BEE1-ED3E0A201148}"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lgn="l">
              <a:defRPr b="0" i="0">
                <a:solidFill>
                  <a:prstClr val="black"/>
                </a:solidFill>
                <a:cs typeface="+mn-cs"/>
              </a:defRPr>
            </a:lvl1pPr>
          </a:lstStyle>
          <a:p>
            <a:pPr>
              <a:defRPr/>
            </a:pPr>
            <a:endParaRPr lang="en-US"/>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lgn="l">
              <a:defRPr b="0" i="0">
                <a:solidFill>
                  <a:prstClr val="black"/>
                </a:solidFill>
                <a:cs typeface="+mn-cs"/>
              </a:defRPr>
            </a:lvl1pPr>
          </a:lstStyle>
          <a:p>
            <a:pPr>
              <a:defRPr/>
            </a:pPr>
            <a:endParaRPr lang="en-US"/>
          </a:p>
        </p:txBody>
      </p:sp>
      <p:sp>
        <p:nvSpPr>
          <p:cNvPr id="5" name="Slide Number Placeholder 5"/>
          <p:cNvSpPr>
            <a:spLocks noGrp="1"/>
          </p:cNvSpPr>
          <p:nvPr>
            <p:ph type="sldNum" sz="quarter" idx="12"/>
          </p:nvPr>
        </p:nvSpPr>
        <p:spPr>
          <a:xfrm>
            <a:off x="6553200" y="6356350"/>
            <a:ext cx="2133600" cy="365125"/>
          </a:xfrm>
          <a:prstGeom prst="rect">
            <a:avLst/>
          </a:prstGeom>
        </p:spPr>
        <p:txBody>
          <a:bodyPr/>
          <a:lstStyle>
            <a:lvl1pPr algn="l">
              <a:defRPr b="0" i="0">
                <a:solidFill>
                  <a:prstClr val="black"/>
                </a:solidFill>
                <a:cs typeface="+mn-cs"/>
              </a:defRPr>
            </a:lvl1pPr>
          </a:lstStyle>
          <a:p>
            <a:pPr>
              <a:defRPr/>
            </a:pPr>
            <a:fld id="{44CCA99E-62F7-4E33-8C1A-6F5C471B5CCF}"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lgn="l">
              <a:defRPr b="0" i="0">
                <a:solidFill>
                  <a:prstClr val="black"/>
                </a:solidFill>
                <a:cs typeface="+mn-cs"/>
              </a:defRPr>
            </a:lvl1pPr>
          </a:lstStyle>
          <a:p>
            <a:pPr>
              <a:defRPr/>
            </a:pPr>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lgn="l">
              <a:defRPr b="0" i="0">
                <a:solidFill>
                  <a:prstClr val="black"/>
                </a:solidFill>
                <a:cs typeface="+mn-cs"/>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lgn="l">
              <a:defRPr b="0" i="0">
                <a:solidFill>
                  <a:prstClr val="black"/>
                </a:solidFill>
                <a:cs typeface="+mn-cs"/>
              </a:defRPr>
            </a:lvl1pPr>
          </a:lstStyle>
          <a:p>
            <a:pPr>
              <a:defRPr/>
            </a:pPr>
            <a:fld id="{12588B82-38DE-480A-8416-66351E499080}"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lgn="l">
              <a:defRPr b="0" i="0">
                <a:solidFill>
                  <a:prstClr val="black"/>
                </a:solidFill>
                <a:cs typeface="+mn-cs"/>
              </a:defRPr>
            </a:lvl1pPr>
          </a:lstStyle>
          <a:p>
            <a:pPr>
              <a:defRPr/>
            </a:pPr>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lgn="l">
              <a:defRPr b="0" i="0">
                <a:solidFill>
                  <a:prstClr val="black"/>
                </a:solidFill>
                <a:cs typeface="+mn-cs"/>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lgn="l">
              <a:defRPr b="0" i="0">
                <a:solidFill>
                  <a:prstClr val="black"/>
                </a:solidFill>
                <a:cs typeface="+mn-cs"/>
              </a:defRPr>
            </a:lvl1pPr>
          </a:lstStyle>
          <a:p>
            <a:pPr>
              <a:defRPr/>
            </a:pPr>
            <a:fld id="{E3A6B467-1FF0-4481-8191-9771591C4062}"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lgn="l">
              <a:defRPr b="0" i="0">
                <a:solidFill>
                  <a:prstClr val="black"/>
                </a:solidFill>
                <a:cs typeface="+mn-cs"/>
              </a:defRPr>
            </a:lvl1pPr>
          </a:lstStyle>
          <a:p>
            <a:pPr>
              <a:defRPr/>
            </a:pPr>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lgn="l">
              <a:defRPr b="0" i="0">
                <a:solidFill>
                  <a:prstClr val="black"/>
                </a:solidFill>
                <a:cs typeface="+mn-cs"/>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lgn="l">
              <a:defRPr b="0" i="0">
                <a:solidFill>
                  <a:prstClr val="black"/>
                </a:solidFill>
                <a:cs typeface="+mn-cs"/>
              </a:defRPr>
            </a:lvl1pPr>
          </a:lstStyle>
          <a:p>
            <a:pPr>
              <a:defRPr/>
            </a:pPr>
            <a:fld id="{7C7F1A88-1592-41D2-8BAB-4EC31F766F27}"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lgn="l">
              <a:defRPr b="0" i="0">
                <a:solidFill>
                  <a:prstClr val="black"/>
                </a:solidFill>
                <a:cs typeface="+mn-cs"/>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lgn="l">
              <a:defRPr b="0" i="0">
                <a:solidFill>
                  <a:prstClr val="black"/>
                </a:solidFill>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lgn="l">
              <a:defRPr b="0" i="0">
                <a:solidFill>
                  <a:prstClr val="black"/>
                </a:solidFill>
                <a:cs typeface="+mn-cs"/>
              </a:defRPr>
            </a:lvl1pPr>
          </a:lstStyle>
          <a:p>
            <a:pPr>
              <a:defRPr/>
            </a:pPr>
            <a:fld id="{3A9E7764-9C1A-4A6D-AB07-EA8185FA1602}"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lgn="l">
              <a:defRPr b="0" i="0">
                <a:solidFill>
                  <a:prstClr val="black"/>
                </a:solidFill>
                <a:cs typeface="+mn-cs"/>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lgn="l">
              <a:defRPr b="0" i="0">
                <a:solidFill>
                  <a:prstClr val="black"/>
                </a:solidFill>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lgn="l">
              <a:defRPr b="0" i="0">
                <a:solidFill>
                  <a:prstClr val="black"/>
                </a:solidFill>
                <a:cs typeface="+mn-cs"/>
              </a:defRPr>
            </a:lvl1pPr>
          </a:lstStyle>
          <a:p>
            <a:pPr>
              <a:defRPr/>
            </a:pPr>
            <a:fld id="{DA03CD4A-8029-4A1F-81CE-B94E8A41A09A}"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lgn="l">
              <a:defRPr b="0" i="0">
                <a:solidFill>
                  <a:prstClr val="black"/>
                </a:solidFill>
                <a:cs typeface="+mn-cs"/>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lgn="l">
              <a:defRPr b="0" i="0">
                <a:solidFill>
                  <a:prstClr val="black"/>
                </a:solidFill>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lgn="l">
              <a:defRPr b="0" i="0">
                <a:solidFill>
                  <a:prstClr val="black"/>
                </a:solidFill>
                <a:cs typeface="+mn-cs"/>
              </a:defRPr>
            </a:lvl1pPr>
          </a:lstStyle>
          <a:p>
            <a:pPr>
              <a:defRPr/>
            </a:pPr>
            <a:fld id="{C4E4834A-3D63-4329-8ACE-210C05117746}"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lgn="l">
              <a:defRPr b="0" i="0">
                <a:solidFill>
                  <a:prstClr val="black"/>
                </a:solidFill>
                <a:cs typeface="+mn-cs"/>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lgn="l">
              <a:defRPr b="0" i="0">
                <a:solidFill>
                  <a:prstClr val="black"/>
                </a:solidFill>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lgn="l">
              <a:defRPr b="0" i="0">
                <a:solidFill>
                  <a:prstClr val="black"/>
                </a:solidFill>
                <a:cs typeface="+mn-cs"/>
              </a:defRPr>
            </a:lvl1pPr>
          </a:lstStyle>
          <a:p>
            <a:pPr>
              <a:defRPr/>
            </a:pPr>
            <a:fld id="{ED50756E-3D56-4F2E-976B-EFB837101577}"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lgn="l">
              <a:defRPr b="0" i="0">
                <a:solidFill>
                  <a:prstClr val="black"/>
                </a:solidFill>
                <a:cs typeface="+mn-cs"/>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lgn="l">
              <a:defRPr b="0" i="0">
                <a:solidFill>
                  <a:prstClr val="black"/>
                </a:solidFill>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lgn="l">
              <a:defRPr b="0" i="0">
                <a:solidFill>
                  <a:prstClr val="black"/>
                </a:solidFill>
                <a:cs typeface="+mn-cs"/>
              </a:defRPr>
            </a:lvl1pPr>
          </a:lstStyle>
          <a:p>
            <a:pPr>
              <a:defRPr/>
            </a:pPr>
            <a:fld id="{31CD250F-331B-420D-BE94-A3A6A183C1E7}"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lgn="l">
              <a:defRPr b="0" i="0">
                <a:solidFill>
                  <a:prstClr val="black"/>
                </a:solidFill>
                <a:cs typeface="+mn-cs"/>
              </a:defRPr>
            </a:lvl1pPr>
          </a:lstStyle>
          <a:p>
            <a:pPr>
              <a:defRPr/>
            </a:pPr>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lgn="l">
              <a:defRPr b="0" i="0">
                <a:solidFill>
                  <a:prstClr val="black"/>
                </a:solidFill>
                <a:cs typeface="+mn-cs"/>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lgn="l">
              <a:defRPr b="0" i="0">
                <a:solidFill>
                  <a:prstClr val="black"/>
                </a:solidFill>
                <a:cs typeface="+mn-cs"/>
              </a:defRPr>
            </a:lvl1pPr>
          </a:lstStyle>
          <a:p>
            <a:pPr>
              <a:defRPr/>
            </a:pPr>
            <a:fld id="{B1B45C97-559E-488E-9CAC-6AEBDD8DB1D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447800"/>
            <a:ext cx="3848100" cy="4791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447800"/>
            <a:ext cx="3848100" cy="4791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ftr" sz="quarter" idx="10"/>
          </p:nvPr>
        </p:nvSpPr>
        <p:spPr>
          <a:ln/>
        </p:spPr>
        <p:txBody>
          <a:bodyPr/>
          <a:lstStyle>
            <a:lvl1pPr>
              <a:defRPr/>
            </a:lvl1pPr>
          </a:lstStyle>
          <a:p>
            <a:pPr>
              <a:defRPr/>
            </a:pPr>
            <a:endParaRPr lang="en-US"/>
          </a:p>
        </p:txBody>
      </p:sp>
      <p:sp>
        <p:nvSpPr>
          <p:cNvPr id="6" name="Rectangle 7"/>
          <p:cNvSpPr>
            <a:spLocks noGrp="1" noChangeArrowheads="1"/>
          </p:cNvSpPr>
          <p:nvPr>
            <p:ph type="sldNum" sz="quarter" idx="11"/>
          </p:nvPr>
        </p:nvSpPr>
        <p:spPr>
          <a:ln/>
        </p:spPr>
        <p:txBody>
          <a:bodyPr/>
          <a:lstStyle>
            <a:lvl1pPr>
              <a:defRPr/>
            </a:lvl1pPr>
          </a:lstStyle>
          <a:p>
            <a:pPr>
              <a:defRPr/>
            </a:pPr>
            <a:fld id="{1DDC2CBC-31E3-4179-8D42-8258998B4CA6}"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algn="l">
              <a:defRPr b="0" i="0">
                <a:solidFill>
                  <a:prstClr val="black"/>
                </a:solidFill>
                <a:cs typeface="+mn-cs"/>
              </a:defRPr>
            </a:lvl1pPr>
          </a:lstStyle>
          <a:p>
            <a:pPr>
              <a:defRPr/>
            </a:pPr>
            <a:endParaRPr lang="en-US"/>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lgn="l">
              <a:defRPr b="0" i="0">
                <a:solidFill>
                  <a:prstClr val="black"/>
                </a:solidFill>
                <a:cs typeface="+mn-cs"/>
              </a:defRPr>
            </a:lvl1pPr>
          </a:lstStyle>
          <a:p>
            <a:pPr>
              <a:defRPr/>
            </a:pPr>
            <a:endParaRPr lang="en-US"/>
          </a:p>
        </p:txBody>
      </p:sp>
      <p:sp>
        <p:nvSpPr>
          <p:cNvPr id="9" name="Slide Number Placeholder 5"/>
          <p:cNvSpPr>
            <a:spLocks noGrp="1"/>
          </p:cNvSpPr>
          <p:nvPr>
            <p:ph type="sldNum" sz="quarter" idx="12"/>
          </p:nvPr>
        </p:nvSpPr>
        <p:spPr>
          <a:xfrm>
            <a:off x="6553200" y="6356350"/>
            <a:ext cx="2133600" cy="365125"/>
          </a:xfrm>
          <a:prstGeom prst="rect">
            <a:avLst/>
          </a:prstGeom>
        </p:spPr>
        <p:txBody>
          <a:bodyPr/>
          <a:lstStyle>
            <a:lvl1pPr algn="l">
              <a:defRPr b="0" i="0">
                <a:solidFill>
                  <a:prstClr val="black"/>
                </a:solidFill>
                <a:cs typeface="+mn-cs"/>
              </a:defRPr>
            </a:lvl1pPr>
          </a:lstStyle>
          <a:p>
            <a:pPr>
              <a:defRPr/>
            </a:pPr>
            <a:fld id="{61887664-6C0D-4EE0-9147-856CD3D6A2F5}" type="slidenum">
              <a:rPr lang="en-US"/>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lgn="l">
              <a:defRPr b="0" i="0">
                <a:solidFill>
                  <a:prstClr val="black"/>
                </a:solidFill>
                <a:cs typeface="+mn-cs"/>
              </a:defRPr>
            </a:lvl1pPr>
          </a:lstStyle>
          <a:p>
            <a:pPr>
              <a:defRPr/>
            </a:pPr>
            <a:endParaRPr lang="en-US"/>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lgn="l">
              <a:defRPr b="0" i="0">
                <a:solidFill>
                  <a:prstClr val="black"/>
                </a:solidFill>
                <a:cs typeface="+mn-cs"/>
              </a:defRPr>
            </a:lvl1pPr>
          </a:lstStyle>
          <a:p>
            <a:pPr>
              <a:defRPr/>
            </a:pPr>
            <a:endParaRPr lang="en-US"/>
          </a:p>
        </p:txBody>
      </p:sp>
      <p:sp>
        <p:nvSpPr>
          <p:cNvPr id="5" name="Slide Number Placeholder 5"/>
          <p:cNvSpPr>
            <a:spLocks noGrp="1"/>
          </p:cNvSpPr>
          <p:nvPr>
            <p:ph type="sldNum" sz="quarter" idx="12"/>
          </p:nvPr>
        </p:nvSpPr>
        <p:spPr>
          <a:xfrm>
            <a:off x="6553200" y="6356350"/>
            <a:ext cx="2133600" cy="365125"/>
          </a:xfrm>
          <a:prstGeom prst="rect">
            <a:avLst/>
          </a:prstGeom>
        </p:spPr>
        <p:txBody>
          <a:bodyPr/>
          <a:lstStyle>
            <a:lvl1pPr algn="l">
              <a:defRPr b="0" i="0">
                <a:solidFill>
                  <a:prstClr val="black"/>
                </a:solidFill>
                <a:cs typeface="+mn-cs"/>
              </a:defRPr>
            </a:lvl1pPr>
          </a:lstStyle>
          <a:p>
            <a:pPr>
              <a:defRPr/>
            </a:pPr>
            <a:fld id="{07A32011-8109-432D-8F4C-144E64CD0358}" type="slidenum">
              <a:rPr lang="en-US"/>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lgn="l">
              <a:defRPr b="0" i="0">
                <a:solidFill>
                  <a:prstClr val="black"/>
                </a:solidFill>
                <a:cs typeface="+mn-cs"/>
              </a:defRPr>
            </a:lvl1pPr>
          </a:lstStyle>
          <a:p>
            <a:pPr>
              <a:defRPr/>
            </a:pPr>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lgn="l">
              <a:defRPr b="0" i="0">
                <a:solidFill>
                  <a:prstClr val="black"/>
                </a:solidFill>
                <a:cs typeface="+mn-cs"/>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lgn="l">
              <a:defRPr b="0" i="0">
                <a:solidFill>
                  <a:prstClr val="black"/>
                </a:solidFill>
                <a:cs typeface="+mn-cs"/>
              </a:defRPr>
            </a:lvl1pPr>
          </a:lstStyle>
          <a:p>
            <a:pPr>
              <a:defRPr/>
            </a:pPr>
            <a:fld id="{046B64C0-3298-4330-95DD-EDE6B92AA116}" type="slidenum">
              <a:rPr lang="en-US"/>
              <a:pPr>
                <a:defRPr/>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lgn="l">
              <a:defRPr b="0" i="0">
                <a:solidFill>
                  <a:prstClr val="black"/>
                </a:solidFill>
                <a:cs typeface="+mn-cs"/>
              </a:defRPr>
            </a:lvl1pPr>
          </a:lstStyle>
          <a:p>
            <a:pPr>
              <a:defRPr/>
            </a:pPr>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lgn="l">
              <a:defRPr b="0" i="0">
                <a:solidFill>
                  <a:prstClr val="black"/>
                </a:solidFill>
                <a:cs typeface="+mn-cs"/>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lgn="l">
              <a:defRPr b="0" i="0">
                <a:solidFill>
                  <a:prstClr val="black"/>
                </a:solidFill>
                <a:cs typeface="+mn-cs"/>
              </a:defRPr>
            </a:lvl1pPr>
          </a:lstStyle>
          <a:p>
            <a:pPr>
              <a:defRPr/>
            </a:pPr>
            <a:fld id="{ED420A1E-6D9C-479F-911A-4E69EB73ACA6}" type="slidenum">
              <a:rPr lang="en-US"/>
              <a:pPr>
                <a:defRPr/>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lgn="l">
              <a:defRPr b="0" i="0">
                <a:solidFill>
                  <a:prstClr val="black"/>
                </a:solidFill>
                <a:cs typeface="+mn-cs"/>
              </a:defRPr>
            </a:lvl1pPr>
          </a:lstStyle>
          <a:p>
            <a:pPr>
              <a:defRPr/>
            </a:pPr>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lgn="l">
              <a:defRPr b="0" i="0">
                <a:solidFill>
                  <a:prstClr val="black"/>
                </a:solidFill>
                <a:cs typeface="+mn-cs"/>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lgn="l">
              <a:defRPr b="0" i="0">
                <a:solidFill>
                  <a:prstClr val="black"/>
                </a:solidFill>
                <a:cs typeface="+mn-cs"/>
              </a:defRPr>
            </a:lvl1pPr>
          </a:lstStyle>
          <a:p>
            <a:pPr>
              <a:defRPr/>
            </a:pPr>
            <a:fld id="{1BD7C719-1B08-4D60-9870-E49949BB0609}" type="slidenum">
              <a:rPr lang="en-US"/>
              <a:pPr>
                <a:defRPr/>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lgn="l">
              <a:defRPr b="0" i="0">
                <a:solidFill>
                  <a:prstClr val="black"/>
                </a:solidFill>
                <a:cs typeface="+mn-cs"/>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lgn="l">
              <a:defRPr b="0" i="0">
                <a:solidFill>
                  <a:prstClr val="black"/>
                </a:solidFill>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lgn="l">
              <a:defRPr b="0" i="0">
                <a:solidFill>
                  <a:prstClr val="black"/>
                </a:solidFill>
                <a:cs typeface="+mn-cs"/>
              </a:defRPr>
            </a:lvl1pPr>
          </a:lstStyle>
          <a:p>
            <a:pPr>
              <a:defRPr/>
            </a:pPr>
            <a:fld id="{95BEFF90-5F76-4DDB-8671-DEA8857D84B4}" type="slidenum">
              <a:rPr lang="en-US"/>
              <a:pPr>
                <a:defRPr/>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lgn="l">
              <a:defRPr b="0" i="0">
                <a:solidFill>
                  <a:prstClr val="black"/>
                </a:solidFill>
                <a:cs typeface="+mn-cs"/>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lgn="l">
              <a:defRPr b="0" i="0">
                <a:solidFill>
                  <a:prstClr val="black"/>
                </a:solidFill>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lgn="l">
              <a:defRPr b="0" i="0">
                <a:solidFill>
                  <a:prstClr val="black"/>
                </a:solidFill>
                <a:cs typeface="+mn-cs"/>
              </a:defRPr>
            </a:lvl1pPr>
          </a:lstStyle>
          <a:p>
            <a:pPr>
              <a:defRPr/>
            </a:pPr>
            <a:fld id="{20288909-CFEA-4A0C-9158-F3E1F510FE8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ftr" sz="quarter" idx="10"/>
          </p:nvPr>
        </p:nvSpPr>
        <p:spPr>
          <a:ln/>
        </p:spPr>
        <p:txBody>
          <a:bodyPr/>
          <a:lstStyle>
            <a:lvl1pPr>
              <a:defRPr/>
            </a:lvl1pPr>
          </a:lstStyle>
          <a:p>
            <a:pPr>
              <a:defRPr/>
            </a:pPr>
            <a:endParaRPr lang="en-US"/>
          </a:p>
        </p:txBody>
      </p:sp>
      <p:sp>
        <p:nvSpPr>
          <p:cNvPr id="8" name="Rectangle 7"/>
          <p:cNvSpPr>
            <a:spLocks noGrp="1" noChangeArrowheads="1"/>
          </p:cNvSpPr>
          <p:nvPr>
            <p:ph type="sldNum" sz="quarter" idx="11"/>
          </p:nvPr>
        </p:nvSpPr>
        <p:spPr>
          <a:ln/>
        </p:spPr>
        <p:txBody>
          <a:bodyPr/>
          <a:lstStyle>
            <a:lvl1pPr>
              <a:defRPr/>
            </a:lvl1pPr>
          </a:lstStyle>
          <a:p>
            <a:pPr>
              <a:defRPr/>
            </a:pPr>
            <a:fld id="{DB2593DE-9521-438B-8A3D-DE7695B28BF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ftr" sz="quarter" idx="10"/>
          </p:nvPr>
        </p:nvSpPr>
        <p:spPr>
          <a:ln/>
        </p:spPr>
        <p:txBody>
          <a:bodyPr/>
          <a:lstStyle>
            <a:lvl1pPr>
              <a:defRPr/>
            </a:lvl1pPr>
          </a:lstStyle>
          <a:p>
            <a:pPr>
              <a:defRPr/>
            </a:pPr>
            <a:endParaRPr lang="en-US"/>
          </a:p>
        </p:txBody>
      </p:sp>
      <p:sp>
        <p:nvSpPr>
          <p:cNvPr id="4" name="Rectangle 7"/>
          <p:cNvSpPr>
            <a:spLocks noGrp="1" noChangeArrowheads="1"/>
          </p:cNvSpPr>
          <p:nvPr>
            <p:ph type="sldNum" sz="quarter" idx="11"/>
          </p:nvPr>
        </p:nvSpPr>
        <p:spPr>
          <a:ln/>
        </p:spPr>
        <p:txBody>
          <a:bodyPr/>
          <a:lstStyle>
            <a:lvl1pPr>
              <a:defRPr/>
            </a:lvl1pPr>
          </a:lstStyle>
          <a:p>
            <a:pPr>
              <a:defRPr/>
            </a:pPr>
            <a:fld id="{0FDCF40D-AEED-4300-B3BE-D100C5DD408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ftr" sz="quarter" idx="10"/>
          </p:nvPr>
        </p:nvSpPr>
        <p:spPr>
          <a:ln/>
        </p:spPr>
        <p:txBody>
          <a:bodyPr/>
          <a:lstStyle>
            <a:lvl1pPr>
              <a:defRPr/>
            </a:lvl1pPr>
          </a:lstStyle>
          <a:p>
            <a:pPr>
              <a:defRPr/>
            </a:pPr>
            <a:endParaRPr lang="en-US"/>
          </a:p>
        </p:txBody>
      </p:sp>
      <p:sp>
        <p:nvSpPr>
          <p:cNvPr id="3" name="Rectangle 7"/>
          <p:cNvSpPr>
            <a:spLocks noGrp="1" noChangeArrowheads="1"/>
          </p:cNvSpPr>
          <p:nvPr>
            <p:ph type="sldNum" sz="quarter" idx="11"/>
          </p:nvPr>
        </p:nvSpPr>
        <p:spPr>
          <a:ln/>
        </p:spPr>
        <p:txBody>
          <a:bodyPr/>
          <a:lstStyle>
            <a:lvl1pPr>
              <a:defRPr/>
            </a:lvl1pPr>
          </a:lstStyle>
          <a:p>
            <a:pPr>
              <a:defRPr/>
            </a:pPr>
            <a:fld id="{0554B066-EB1C-47F9-B492-E5260A57BCC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ftr" sz="quarter" idx="10"/>
          </p:nvPr>
        </p:nvSpPr>
        <p:spPr>
          <a:ln/>
        </p:spPr>
        <p:txBody>
          <a:bodyPr/>
          <a:lstStyle>
            <a:lvl1pPr>
              <a:defRPr/>
            </a:lvl1pPr>
          </a:lstStyle>
          <a:p>
            <a:pPr>
              <a:defRPr/>
            </a:pPr>
            <a:endParaRPr lang="en-US"/>
          </a:p>
        </p:txBody>
      </p:sp>
      <p:sp>
        <p:nvSpPr>
          <p:cNvPr id="6" name="Rectangle 7"/>
          <p:cNvSpPr>
            <a:spLocks noGrp="1" noChangeArrowheads="1"/>
          </p:cNvSpPr>
          <p:nvPr>
            <p:ph type="sldNum" sz="quarter" idx="11"/>
          </p:nvPr>
        </p:nvSpPr>
        <p:spPr>
          <a:ln/>
        </p:spPr>
        <p:txBody>
          <a:bodyPr/>
          <a:lstStyle>
            <a:lvl1pPr>
              <a:defRPr/>
            </a:lvl1pPr>
          </a:lstStyle>
          <a:p>
            <a:pPr>
              <a:defRPr/>
            </a:pPr>
            <a:fld id="{621DBC65-B2BB-499C-A5BE-6DF7CD125F8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ftr" sz="quarter" idx="10"/>
          </p:nvPr>
        </p:nvSpPr>
        <p:spPr>
          <a:ln/>
        </p:spPr>
        <p:txBody>
          <a:bodyPr/>
          <a:lstStyle>
            <a:lvl1pPr>
              <a:defRPr/>
            </a:lvl1pPr>
          </a:lstStyle>
          <a:p>
            <a:pPr>
              <a:defRPr/>
            </a:pPr>
            <a:endParaRPr lang="en-US"/>
          </a:p>
        </p:txBody>
      </p:sp>
      <p:sp>
        <p:nvSpPr>
          <p:cNvPr id="6" name="Rectangle 7"/>
          <p:cNvSpPr>
            <a:spLocks noGrp="1" noChangeArrowheads="1"/>
          </p:cNvSpPr>
          <p:nvPr>
            <p:ph type="sldNum" sz="quarter" idx="11"/>
          </p:nvPr>
        </p:nvSpPr>
        <p:spPr>
          <a:ln/>
        </p:spPr>
        <p:txBody>
          <a:bodyPr/>
          <a:lstStyle>
            <a:lvl1pPr>
              <a:defRPr/>
            </a:lvl1pPr>
          </a:lstStyle>
          <a:p>
            <a:pPr>
              <a:defRPr/>
            </a:pPr>
            <a:fld id="{99558219-886D-402F-9FE9-A236C5DB1DE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3.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3.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3.pn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30818" name="Rectangle 2"/>
          <p:cNvSpPr>
            <a:spLocks noChangeArrowheads="1"/>
          </p:cNvSpPr>
          <p:nvPr userDrawn="1"/>
        </p:nvSpPr>
        <p:spPr bwMode="auto">
          <a:xfrm>
            <a:off x="0" y="6629400"/>
            <a:ext cx="8839200" cy="95250"/>
          </a:xfrm>
          <a:prstGeom prst="rect">
            <a:avLst/>
          </a:prstGeom>
          <a:solidFill>
            <a:srgbClr val="000066"/>
          </a:solidFill>
          <a:ln w="19050">
            <a:noFill/>
            <a:miter lim="800000"/>
            <a:headEnd/>
            <a:tailEnd/>
          </a:ln>
          <a:effectLst/>
        </p:spPr>
        <p:txBody>
          <a:bodyPr wrap="none" anchor="ctr"/>
          <a:lstStyle/>
          <a:p>
            <a:pPr>
              <a:defRPr/>
            </a:pPr>
            <a:endParaRPr lang="en-US">
              <a:latin typeface="Arial" charset="0"/>
            </a:endParaRPr>
          </a:p>
        </p:txBody>
      </p:sp>
      <p:sp>
        <p:nvSpPr>
          <p:cNvPr id="930819" name="Rectangle 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b="0" i="0">
                <a:latin typeface="Times New Roman" pitchFamily="18" charset="0"/>
              </a:defRPr>
            </a:lvl1pPr>
          </a:lstStyle>
          <a:p>
            <a:pPr>
              <a:defRPr/>
            </a:pPr>
            <a:endParaRPr lang="en-US"/>
          </a:p>
        </p:txBody>
      </p:sp>
      <p:sp>
        <p:nvSpPr>
          <p:cNvPr id="1028" name="Rectangle 4"/>
          <p:cNvSpPr>
            <a:spLocks noGrp="1" noChangeArrowheads="1"/>
          </p:cNvSpPr>
          <p:nvPr>
            <p:ph type="body" idx="1"/>
          </p:nvPr>
        </p:nvSpPr>
        <p:spPr bwMode="auto">
          <a:xfrm>
            <a:off x="685800" y="1447800"/>
            <a:ext cx="7848600" cy="4791075"/>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930821" name="Rectangle 5"/>
          <p:cNvSpPr>
            <a:spLocks noGrp="1" noChangeArrowheads="1"/>
          </p:cNvSpPr>
          <p:nvPr>
            <p:ph type="title"/>
          </p:nvPr>
        </p:nvSpPr>
        <p:spPr bwMode="auto">
          <a:xfrm>
            <a:off x="990600" y="228600"/>
            <a:ext cx="7391400" cy="487363"/>
          </a:xfrm>
          <a:prstGeom prst="rect">
            <a:avLst/>
          </a:prstGeom>
          <a:noFill/>
          <a:ln w="9525">
            <a:noFill/>
            <a:miter lim="800000"/>
            <a:headEnd/>
            <a:tailEnd/>
          </a:ln>
          <a:effectLst/>
        </p:spPr>
        <p:txBody>
          <a:bodyPr vert="horz" wrap="square" lIns="45720" tIns="0" rIns="45720" bIns="0" numCol="1" anchor="ctr" anchorCtr="0" compatLnSpc="1">
            <a:prstTxWarp prst="textNoShape">
              <a:avLst/>
            </a:prstTxWarp>
            <a:spAutoFit/>
          </a:bodyPr>
          <a:lstStyle/>
          <a:p>
            <a:pPr lvl="0"/>
            <a:r>
              <a:rPr lang="en-US" smtClean="0"/>
              <a:t>Click to edit Master title style</a:t>
            </a:r>
          </a:p>
        </p:txBody>
      </p:sp>
      <p:sp>
        <p:nvSpPr>
          <p:cNvPr id="930822" name="Text Box 6"/>
          <p:cNvSpPr txBox="1">
            <a:spLocks noChangeArrowheads="1"/>
          </p:cNvSpPr>
          <p:nvPr userDrawn="1"/>
        </p:nvSpPr>
        <p:spPr bwMode="auto">
          <a:xfrm>
            <a:off x="809625" y="6540500"/>
            <a:ext cx="2106613" cy="212725"/>
          </a:xfrm>
          <a:prstGeom prst="rect">
            <a:avLst/>
          </a:prstGeom>
          <a:solidFill>
            <a:schemeClr val="bg1"/>
          </a:solidFill>
          <a:ln w="57150">
            <a:noFill/>
            <a:miter lim="800000"/>
            <a:headEnd/>
            <a:tailEnd/>
          </a:ln>
          <a:effectLst/>
        </p:spPr>
        <p:txBody>
          <a:bodyPr tIns="0" bIns="0" anchor="ctr" anchorCtr="1">
            <a:spAutoFit/>
          </a:bodyPr>
          <a:lstStyle/>
          <a:p>
            <a:pPr eaLnBrk="0" hangingPunct="0">
              <a:defRPr/>
            </a:pPr>
            <a:r>
              <a:rPr lang="en-US" sz="1400">
                <a:solidFill>
                  <a:srgbClr val="000066"/>
                </a:solidFill>
                <a:effectLst>
                  <a:outerShdw blurRad="38100" dist="38100" dir="2700000" algn="tl">
                    <a:srgbClr val="C0C0C0"/>
                  </a:outerShdw>
                </a:effectLst>
                <a:latin typeface="Arial" charset="0"/>
              </a:rPr>
              <a:t>Naval Oceanography</a:t>
            </a:r>
          </a:p>
        </p:txBody>
      </p:sp>
      <p:sp>
        <p:nvSpPr>
          <p:cNvPr id="930823" name="Rectangle 7"/>
          <p:cNvSpPr>
            <a:spLocks noGrp="1" noChangeArrowheads="1"/>
          </p:cNvSpPr>
          <p:nvPr>
            <p:ph type="sldNum" sz="quarter" idx="4"/>
          </p:nvPr>
        </p:nvSpPr>
        <p:spPr bwMode="auto">
          <a:xfrm>
            <a:off x="8839200" y="6477000"/>
            <a:ext cx="304800" cy="304800"/>
          </a:xfrm>
          <a:prstGeom prst="rect">
            <a:avLst/>
          </a:prstGeom>
          <a:solidFill>
            <a:schemeClr val="bg1"/>
          </a:solid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defRPr sz="1200" b="0" i="0">
                <a:latin typeface="Arial" charset="0"/>
              </a:defRPr>
            </a:lvl1pPr>
          </a:lstStyle>
          <a:p>
            <a:pPr>
              <a:defRPr/>
            </a:pPr>
            <a:fld id="{2A88D389-028D-4CBC-BDE8-3F134B5C4887}" type="slidenum">
              <a:rPr lang="en-US"/>
              <a:pPr>
                <a:defRPr/>
              </a:pPr>
              <a:t>‹#›</a:t>
            </a:fld>
            <a:endParaRPr lang="en-US"/>
          </a:p>
        </p:txBody>
      </p:sp>
      <p:sp>
        <p:nvSpPr>
          <p:cNvPr id="930824" name="Rectangle 8"/>
          <p:cNvSpPr>
            <a:spLocks noChangeArrowheads="1"/>
          </p:cNvSpPr>
          <p:nvPr userDrawn="1"/>
        </p:nvSpPr>
        <p:spPr bwMode="auto">
          <a:xfrm>
            <a:off x="0" y="6781800"/>
            <a:ext cx="9144000" cy="76200"/>
          </a:xfrm>
          <a:prstGeom prst="rect">
            <a:avLst/>
          </a:prstGeom>
          <a:gradFill rotWithShape="1">
            <a:gsLst>
              <a:gs pos="0">
                <a:srgbClr val="FFCC00">
                  <a:gamma/>
                  <a:shade val="46275"/>
                  <a:invGamma/>
                </a:srgbClr>
              </a:gs>
              <a:gs pos="50000">
                <a:srgbClr val="FFCC00"/>
              </a:gs>
              <a:gs pos="100000">
                <a:srgbClr val="FFCC00">
                  <a:gamma/>
                  <a:shade val="46275"/>
                  <a:invGamma/>
                </a:srgbClr>
              </a:gs>
            </a:gsLst>
            <a:lin ang="2700000" scaled="1"/>
          </a:gradFill>
          <a:ln w="19050">
            <a:noFill/>
            <a:miter lim="800000"/>
            <a:headEnd/>
            <a:tailEnd/>
          </a:ln>
          <a:effectLst/>
        </p:spPr>
        <p:txBody>
          <a:bodyPr wrap="none" anchor="ctr"/>
          <a:lstStyle/>
          <a:p>
            <a:pPr>
              <a:defRPr/>
            </a:pPr>
            <a:endParaRPr lang="en-US">
              <a:latin typeface="Arial" charset="0"/>
            </a:endParaRPr>
          </a:p>
        </p:txBody>
      </p:sp>
      <p:sp>
        <p:nvSpPr>
          <p:cNvPr id="930825" name="Rectangle 9"/>
          <p:cNvSpPr>
            <a:spLocks noChangeArrowheads="1"/>
          </p:cNvSpPr>
          <p:nvPr userDrawn="1"/>
        </p:nvSpPr>
        <p:spPr bwMode="auto">
          <a:xfrm>
            <a:off x="0" y="914400"/>
            <a:ext cx="9144000" cy="95250"/>
          </a:xfrm>
          <a:prstGeom prst="rect">
            <a:avLst/>
          </a:prstGeom>
          <a:solidFill>
            <a:srgbClr val="000066"/>
          </a:solidFill>
          <a:ln w="19050">
            <a:noFill/>
            <a:miter lim="800000"/>
            <a:headEnd/>
            <a:tailEnd/>
          </a:ln>
          <a:effectLst/>
        </p:spPr>
        <p:txBody>
          <a:bodyPr wrap="none" anchor="ctr"/>
          <a:lstStyle/>
          <a:p>
            <a:pPr>
              <a:defRPr/>
            </a:pPr>
            <a:endParaRPr lang="en-US">
              <a:latin typeface="Arial" charset="0"/>
            </a:endParaRPr>
          </a:p>
        </p:txBody>
      </p:sp>
      <p:sp>
        <p:nvSpPr>
          <p:cNvPr id="930826" name="Rectangle 10"/>
          <p:cNvSpPr>
            <a:spLocks noChangeArrowheads="1"/>
          </p:cNvSpPr>
          <p:nvPr userDrawn="1"/>
        </p:nvSpPr>
        <p:spPr bwMode="auto">
          <a:xfrm>
            <a:off x="0" y="1066800"/>
            <a:ext cx="9144000" cy="76200"/>
          </a:xfrm>
          <a:prstGeom prst="rect">
            <a:avLst/>
          </a:prstGeom>
          <a:gradFill rotWithShape="1">
            <a:gsLst>
              <a:gs pos="0">
                <a:srgbClr val="FFCC00">
                  <a:gamma/>
                  <a:shade val="46275"/>
                  <a:invGamma/>
                </a:srgbClr>
              </a:gs>
              <a:gs pos="50000">
                <a:srgbClr val="FFCC00"/>
              </a:gs>
              <a:gs pos="100000">
                <a:srgbClr val="FFCC00">
                  <a:gamma/>
                  <a:shade val="46275"/>
                  <a:invGamma/>
                </a:srgbClr>
              </a:gs>
            </a:gsLst>
            <a:lin ang="2700000" scaled="1"/>
          </a:gradFill>
          <a:ln w="19050" algn="ctr">
            <a:noFill/>
            <a:miter lim="800000"/>
            <a:headEnd/>
            <a:tailEnd/>
          </a:ln>
          <a:effectLst/>
        </p:spPr>
        <p:txBody>
          <a:bodyPr wrap="none" anchor="ctr"/>
          <a:lstStyle/>
          <a:p>
            <a:pPr>
              <a:defRPr/>
            </a:pPr>
            <a:endParaRPr lang="en-US">
              <a:latin typeface="Arial" charset="0"/>
            </a:endParaRPr>
          </a:p>
        </p:txBody>
      </p:sp>
      <p:pic>
        <p:nvPicPr>
          <p:cNvPr id="1035" name="Picture 13" descr="096LOG1"/>
          <p:cNvPicPr>
            <a:picLocks noChangeAspect="1" noChangeArrowheads="1"/>
          </p:cNvPicPr>
          <p:nvPr userDrawn="1"/>
        </p:nvPicPr>
        <p:blipFill>
          <a:blip r:embed="rId15" cstate="print"/>
          <a:srcRect/>
          <a:stretch>
            <a:fillRect/>
          </a:stretch>
        </p:blipFill>
        <p:spPr bwMode="auto">
          <a:xfrm>
            <a:off x="0" y="0"/>
            <a:ext cx="793750" cy="792163"/>
          </a:xfrm>
          <a:prstGeom prst="rect">
            <a:avLst/>
          </a:prstGeom>
          <a:noFill/>
          <a:ln w="9525">
            <a:noFill/>
            <a:miter lim="800000"/>
            <a:headEnd/>
            <a:tailEnd/>
          </a:ln>
        </p:spPr>
      </p:pic>
      <p:pic>
        <p:nvPicPr>
          <p:cNvPr id="1036" name="Picture 14" descr="cno"/>
          <p:cNvPicPr>
            <a:picLocks noChangeAspect="1" noChangeArrowheads="1"/>
          </p:cNvPicPr>
          <p:nvPr userDrawn="1"/>
        </p:nvPicPr>
        <p:blipFill>
          <a:blip r:embed="rId16" cstate="print"/>
          <a:srcRect/>
          <a:stretch>
            <a:fillRect/>
          </a:stretch>
        </p:blipFill>
        <p:spPr bwMode="auto">
          <a:xfrm>
            <a:off x="8343900" y="0"/>
            <a:ext cx="800100" cy="7937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Lst>
  <p:hf hdr="0" ftr="0" dt="0"/>
  <p:txStyles>
    <p:titleStyle>
      <a:lvl1pPr algn="ctr" rtl="0" eaLnBrk="0" fontAlgn="base" hangingPunct="0">
        <a:spcBef>
          <a:spcPct val="0"/>
        </a:spcBef>
        <a:spcAft>
          <a:spcPct val="0"/>
        </a:spcAft>
        <a:defRPr sz="3200" b="1">
          <a:solidFill>
            <a:srgbClr val="000066"/>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200" b="1">
          <a:solidFill>
            <a:srgbClr val="000066"/>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3200" b="1">
          <a:solidFill>
            <a:srgbClr val="000066"/>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3200" b="1">
          <a:solidFill>
            <a:srgbClr val="000066"/>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3200" b="1">
          <a:solidFill>
            <a:srgbClr val="000066"/>
          </a:solidFill>
          <a:effectLst>
            <a:outerShdw blurRad="38100" dist="38100" dir="2700000" algn="tl">
              <a:srgbClr val="C0C0C0"/>
            </a:outerShdw>
          </a:effectLst>
          <a:latin typeface="Arial" charset="0"/>
        </a:defRPr>
      </a:lvl5pPr>
      <a:lvl6pPr marL="457200" algn="ctr" rtl="0" fontAlgn="base">
        <a:spcBef>
          <a:spcPct val="0"/>
        </a:spcBef>
        <a:spcAft>
          <a:spcPct val="0"/>
        </a:spcAft>
        <a:defRPr sz="3200" b="1">
          <a:solidFill>
            <a:srgbClr val="000066"/>
          </a:solidFill>
          <a:effectLst>
            <a:outerShdw blurRad="38100" dist="38100" dir="2700000" algn="tl">
              <a:srgbClr val="C0C0C0"/>
            </a:outerShdw>
          </a:effectLst>
          <a:latin typeface="Arial" charset="0"/>
        </a:defRPr>
      </a:lvl6pPr>
      <a:lvl7pPr marL="914400" algn="ctr" rtl="0" fontAlgn="base">
        <a:spcBef>
          <a:spcPct val="0"/>
        </a:spcBef>
        <a:spcAft>
          <a:spcPct val="0"/>
        </a:spcAft>
        <a:defRPr sz="3200" b="1">
          <a:solidFill>
            <a:srgbClr val="000066"/>
          </a:solidFill>
          <a:effectLst>
            <a:outerShdw blurRad="38100" dist="38100" dir="2700000" algn="tl">
              <a:srgbClr val="C0C0C0"/>
            </a:outerShdw>
          </a:effectLst>
          <a:latin typeface="Arial" charset="0"/>
        </a:defRPr>
      </a:lvl7pPr>
      <a:lvl8pPr marL="1371600" algn="ctr" rtl="0" fontAlgn="base">
        <a:spcBef>
          <a:spcPct val="0"/>
        </a:spcBef>
        <a:spcAft>
          <a:spcPct val="0"/>
        </a:spcAft>
        <a:defRPr sz="3200" b="1">
          <a:solidFill>
            <a:srgbClr val="000066"/>
          </a:solidFill>
          <a:effectLst>
            <a:outerShdw blurRad="38100" dist="38100" dir="2700000" algn="tl">
              <a:srgbClr val="C0C0C0"/>
            </a:outerShdw>
          </a:effectLst>
          <a:latin typeface="Arial" charset="0"/>
        </a:defRPr>
      </a:lvl8pPr>
      <a:lvl9pPr marL="1828800" algn="ctr" rtl="0" fontAlgn="base">
        <a:spcBef>
          <a:spcPct val="0"/>
        </a:spcBef>
        <a:spcAft>
          <a:spcPct val="0"/>
        </a:spcAft>
        <a:defRPr sz="3200" b="1">
          <a:solidFill>
            <a:srgbClr val="000066"/>
          </a:solidFill>
          <a:effectLst>
            <a:outerShdw blurRad="38100" dist="38100" dir="2700000" algn="tl">
              <a:srgbClr val="C0C0C0"/>
            </a:outerShdw>
          </a:effectLst>
          <a:latin typeface="Arial" charset="0"/>
        </a:defRPr>
      </a:lvl9pPr>
    </p:titleStyle>
    <p:bodyStyle>
      <a:lvl1pPr marL="228600" indent="-228600" algn="l" rtl="0" eaLnBrk="0" fontAlgn="base" hangingPunct="0">
        <a:spcBef>
          <a:spcPct val="25000"/>
        </a:spcBef>
        <a:spcAft>
          <a:spcPct val="25000"/>
        </a:spcAft>
        <a:buClr>
          <a:srgbClr val="000066"/>
        </a:buClr>
        <a:buChar char="•"/>
        <a:defRPr sz="2400" b="1">
          <a:solidFill>
            <a:srgbClr val="000066"/>
          </a:solidFill>
          <a:latin typeface="+mn-lt"/>
          <a:ea typeface="+mn-ea"/>
          <a:cs typeface="+mn-cs"/>
        </a:defRPr>
      </a:lvl1pPr>
      <a:lvl2pPr marL="635000" indent="-177800" algn="l" rtl="0" eaLnBrk="0" fontAlgn="base" hangingPunct="0">
        <a:spcBef>
          <a:spcPct val="25000"/>
        </a:spcBef>
        <a:spcAft>
          <a:spcPct val="25000"/>
        </a:spcAft>
        <a:buClr>
          <a:schemeClr val="tx1"/>
        </a:buClr>
        <a:buChar char="–"/>
        <a:defRPr sz="2000" b="1">
          <a:solidFill>
            <a:schemeClr val="tx1"/>
          </a:solidFill>
          <a:latin typeface="+mn-lt"/>
        </a:defRPr>
      </a:lvl2pPr>
      <a:lvl3pPr marL="914400" indent="-114300" algn="l" rtl="0" eaLnBrk="0" fontAlgn="base" hangingPunct="0">
        <a:spcBef>
          <a:spcPct val="25000"/>
        </a:spcBef>
        <a:spcAft>
          <a:spcPct val="25000"/>
        </a:spcAft>
        <a:buClr>
          <a:srgbClr val="AC7F00"/>
        </a:buClr>
        <a:buChar char="•"/>
        <a:defRPr sz="1600" b="1">
          <a:solidFill>
            <a:srgbClr val="B48500"/>
          </a:solidFill>
          <a:latin typeface="+mn-lt"/>
        </a:defRPr>
      </a:lvl3pPr>
      <a:lvl4pPr marL="1714500" indent="-266700" algn="l" rtl="0" eaLnBrk="0" fontAlgn="base" hangingPunct="0">
        <a:spcBef>
          <a:spcPct val="25000"/>
        </a:spcBef>
        <a:spcAft>
          <a:spcPct val="25000"/>
        </a:spcAft>
        <a:buChar char="–"/>
        <a:defRPr sz="1400" b="1">
          <a:solidFill>
            <a:schemeClr val="tx1"/>
          </a:solidFill>
          <a:latin typeface="+mn-lt"/>
        </a:defRPr>
      </a:lvl4pPr>
      <a:lvl5pPr marL="2209800" indent="-381000" algn="l" rtl="0" eaLnBrk="0" fontAlgn="base" hangingPunct="0">
        <a:spcBef>
          <a:spcPct val="20000"/>
        </a:spcBef>
        <a:spcAft>
          <a:spcPct val="0"/>
        </a:spcAft>
        <a:buChar char="•"/>
        <a:defRPr sz="2000">
          <a:solidFill>
            <a:schemeClr val="tx1"/>
          </a:solidFill>
          <a:latin typeface="Times New Roman" pitchFamily="18" charset="0"/>
        </a:defRPr>
      </a:lvl5pPr>
      <a:lvl6pPr marL="2667000" indent="-381000" algn="l" rtl="0" fontAlgn="base">
        <a:spcBef>
          <a:spcPct val="20000"/>
        </a:spcBef>
        <a:spcAft>
          <a:spcPct val="0"/>
        </a:spcAft>
        <a:buChar char="•"/>
        <a:defRPr sz="2000">
          <a:solidFill>
            <a:schemeClr val="tx1"/>
          </a:solidFill>
          <a:latin typeface="Times New Roman" pitchFamily="18" charset="0"/>
        </a:defRPr>
      </a:lvl6pPr>
      <a:lvl7pPr marL="3124200" indent="-381000" algn="l" rtl="0" fontAlgn="base">
        <a:spcBef>
          <a:spcPct val="20000"/>
        </a:spcBef>
        <a:spcAft>
          <a:spcPct val="0"/>
        </a:spcAft>
        <a:buChar char="•"/>
        <a:defRPr sz="2000">
          <a:solidFill>
            <a:schemeClr val="tx1"/>
          </a:solidFill>
          <a:latin typeface="Times New Roman" pitchFamily="18" charset="0"/>
        </a:defRPr>
      </a:lvl7pPr>
      <a:lvl8pPr marL="3581400" indent="-381000" algn="l" rtl="0" fontAlgn="base">
        <a:spcBef>
          <a:spcPct val="20000"/>
        </a:spcBef>
        <a:spcAft>
          <a:spcPct val="0"/>
        </a:spcAft>
        <a:buChar char="•"/>
        <a:defRPr sz="2000">
          <a:solidFill>
            <a:schemeClr val="tx1"/>
          </a:solidFill>
          <a:latin typeface="Times New Roman" pitchFamily="18" charset="0"/>
        </a:defRPr>
      </a:lvl8pPr>
      <a:lvl9pPr marL="4038600" indent="-381000" algn="l" rtl="0" fontAlgn="base">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0" name="Picture 10" descr="NMFC_logo_digital"/>
          <p:cNvPicPr>
            <a:picLocks noChangeAspect="1" noChangeArrowheads="1"/>
          </p:cNvPicPr>
          <p:nvPr userDrawn="1"/>
        </p:nvPicPr>
        <p:blipFill>
          <a:blip r:embed="rId13" cstate="print"/>
          <a:srcRect/>
          <a:stretch>
            <a:fillRect/>
          </a:stretch>
        </p:blipFill>
        <p:spPr bwMode="auto">
          <a:xfrm>
            <a:off x="8153400" y="0"/>
            <a:ext cx="990600" cy="930275"/>
          </a:xfrm>
          <a:prstGeom prst="rect">
            <a:avLst/>
          </a:prstGeom>
          <a:noFill/>
          <a:ln w="9525">
            <a:noFill/>
            <a:miter lim="800000"/>
            <a:headEnd/>
            <a:tailEnd/>
          </a:ln>
        </p:spPr>
      </p:pic>
      <p:sp>
        <p:nvSpPr>
          <p:cNvPr id="10" name="Rectangle 62"/>
          <p:cNvSpPr>
            <a:spLocks noChangeArrowheads="1"/>
          </p:cNvSpPr>
          <p:nvPr userDrawn="1"/>
        </p:nvSpPr>
        <p:spPr bwMode="auto">
          <a:xfrm>
            <a:off x="0" y="6629400"/>
            <a:ext cx="8839200" cy="95250"/>
          </a:xfrm>
          <a:prstGeom prst="rect">
            <a:avLst/>
          </a:prstGeom>
          <a:solidFill>
            <a:srgbClr val="000066"/>
          </a:solidFill>
          <a:ln w="19050">
            <a:noFill/>
            <a:miter lim="800000"/>
            <a:headEnd/>
            <a:tailEnd/>
          </a:ln>
          <a:effectLst/>
        </p:spPr>
        <p:txBody>
          <a:bodyPr wrap="none" anchor="ctr"/>
          <a:lstStyle/>
          <a:p>
            <a:pPr algn="l">
              <a:defRPr/>
            </a:pPr>
            <a:endParaRPr lang="en-US" b="0" i="0">
              <a:solidFill>
                <a:prstClr val="black"/>
              </a:solidFill>
              <a:cs typeface="+mn-cs"/>
            </a:endParaRPr>
          </a:p>
        </p:txBody>
      </p:sp>
      <p:sp>
        <p:nvSpPr>
          <p:cNvPr id="12" name="Text Box 51"/>
          <p:cNvSpPr txBox="1">
            <a:spLocks noChangeArrowheads="1"/>
          </p:cNvSpPr>
          <p:nvPr userDrawn="1"/>
        </p:nvSpPr>
        <p:spPr bwMode="auto">
          <a:xfrm>
            <a:off x="809625" y="6540500"/>
            <a:ext cx="2106613" cy="212725"/>
          </a:xfrm>
          <a:prstGeom prst="rect">
            <a:avLst/>
          </a:prstGeom>
          <a:solidFill>
            <a:schemeClr val="bg1"/>
          </a:solidFill>
          <a:ln w="57150">
            <a:noFill/>
            <a:miter lim="800000"/>
            <a:headEnd/>
            <a:tailEnd/>
          </a:ln>
          <a:effectLst/>
        </p:spPr>
        <p:txBody>
          <a:bodyPr tIns="0" bIns="0" anchor="ctr" anchorCtr="1">
            <a:spAutoFit/>
          </a:bodyPr>
          <a:lstStyle/>
          <a:p>
            <a:pPr algn="l">
              <a:defRPr/>
            </a:pPr>
            <a:r>
              <a:rPr lang="en-US" sz="1400" b="0" i="0">
                <a:solidFill>
                  <a:srgbClr val="000066"/>
                </a:solidFill>
                <a:effectLst>
                  <a:outerShdw blurRad="38100" dist="38100" dir="2700000" algn="tl">
                    <a:srgbClr val="C0C0C0"/>
                  </a:outerShdw>
                </a:effectLst>
                <a:cs typeface="+mn-cs"/>
              </a:rPr>
              <a:t>Naval Oceanography</a:t>
            </a:r>
          </a:p>
        </p:txBody>
      </p:sp>
      <p:sp>
        <p:nvSpPr>
          <p:cNvPr id="13" name="Rectangle 61"/>
          <p:cNvSpPr>
            <a:spLocks noChangeArrowheads="1"/>
          </p:cNvSpPr>
          <p:nvPr userDrawn="1"/>
        </p:nvSpPr>
        <p:spPr bwMode="auto">
          <a:xfrm>
            <a:off x="0" y="6781800"/>
            <a:ext cx="9144000" cy="76200"/>
          </a:xfrm>
          <a:prstGeom prst="rect">
            <a:avLst/>
          </a:prstGeom>
          <a:gradFill rotWithShape="1">
            <a:gsLst>
              <a:gs pos="0">
                <a:srgbClr val="FFCC00">
                  <a:gamma/>
                  <a:shade val="46275"/>
                  <a:invGamma/>
                </a:srgbClr>
              </a:gs>
              <a:gs pos="50000">
                <a:srgbClr val="FFCC00"/>
              </a:gs>
              <a:gs pos="100000">
                <a:srgbClr val="FFCC00">
                  <a:gamma/>
                  <a:shade val="46275"/>
                  <a:invGamma/>
                </a:srgbClr>
              </a:gs>
            </a:gsLst>
            <a:lin ang="2700000" scaled="1"/>
          </a:gradFill>
          <a:ln w="19050">
            <a:noFill/>
            <a:miter lim="800000"/>
            <a:headEnd/>
            <a:tailEnd/>
          </a:ln>
          <a:effectLst/>
        </p:spPr>
        <p:txBody>
          <a:bodyPr wrap="none" anchor="ctr"/>
          <a:lstStyle/>
          <a:p>
            <a:pPr algn="l">
              <a:defRPr/>
            </a:pPr>
            <a:endParaRPr lang="en-US" b="0" i="0">
              <a:solidFill>
                <a:prstClr val="black"/>
              </a:solidFill>
              <a:cs typeface="+mn-cs"/>
            </a:endParaRPr>
          </a:p>
        </p:txBody>
      </p:sp>
      <p:sp>
        <p:nvSpPr>
          <p:cNvPr id="14" name="Rectangle 63"/>
          <p:cNvSpPr>
            <a:spLocks noChangeArrowheads="1"/>
          </p:cNvSpPr>
          <p:nvPr userDrawn="1"/>
        </p:nvSpPr>
        <p:spPr bwMode="auto">
          <a:xfrm>
            <a:off x="0" y="914400"/>
            <a:ext cx="9144000" cy="95250"/>
          </a:xfrm>
          <a:prstGeom prst="rect">
            <a:avLst/>
          </a:prstGeom>
          <a:solidFill>
            <a:srgbClr val="000066"/>
          </a:solidFill>
          <a:ln w="19050">
            <a:noFill/>
            <a:miter lim="800000"/>
            <a:headEnd/>
            <a:tailEnd/>
          </a:ln>
          <a:effectLst/>
        </p:spPr>
        <p:txBody>
          <a:bodyPr wrap="none" anchor="ctr"/>
          <a:lstStyle/>
          <a:p>
            <a:pPr algn="l">
              <a:defRPr/>
            </a:pPr>
            <a:endParaRPr lang="en-US" b="0" i="0">
              <a:solidFill>
                <a:prstClr val="black"/>
              </a:solidFill>
              <a:cs typeface="+mn-cs"/>
            </a:endParaRPr>
          </a:p>
        </p:txBody>
      </p:sp>
      <p:sp>
        <p:nvSpPr>
          <p:cNvPr id="15" name="Rectangle 64"/>
          <p:cNvSpPr>
            <a:spLocks noChangeArrowheads="1"/>
          </p:cNvSpPr>
          <p:nvPr userDrawn="1"/>
        </p:nvSpPr>
        <p:spPr bwMode="auto">
          <a:xfrm>
            <a:off x="0" y="1066800"/>
            <a:ext cx="9144000" cy="76200"/>
          </a:xfrm>
          <a:prstGeom prst="rect">
            <a:avLst/>
          </a:prstGeom>
          <a:gradFill rotWithShape="1">
            <a:gsLst>
              <a:gs pos="0">
                <a:srgbClr val="FFCC00">
                  <a:gamma/>
                  <a:shade val="46275"/>
                  <a:invGamma/>
                </a:srgbClr>
              </a:gs>
              <a:gs pos="50000">
                <a:srgbClr val="FFCC00"/>
              </a:gs>
              <a:gs pos="100000">
                <a:srgbClr val="FFCC00">
                  <a:gamma/>
                  <a:shade val="46275"/>
                  <a:invGamma/>
                </a:srgbClr>
              </a:gs>
            </a:gsLst>
            <a:lin ang="2700000" scaled="1"/>
          </a:gradFill>
          <a:ln w="19050" algn="ctr">
            <a:noFill/>
            <a:miter lim="800000"/>
            <a:headEnd/>
            <a:tailEnd/>
          </a:ln>
          <a:effectLst/>
        </p:spPr>
        <p:txBody>
          <a:bodyPr wrap="none" anchor="ctr"/>
          <a:lstStyle/>
          <a:p>
            <a:pPr algn="l">
              <a:defRPr/>
            </a:pPr>
            <a:endParaRPr lang="en-US" b="0" i="0">
              <a:solidFill>
                <a:prstClr val="black"/>
              </a:solidFill>
              <a:cs typeface="+mn-cs"/>
            </a:endParaRPr>
          </a:p>
        </p:txBody>
      </p:sp>
      <p:pic>
        <p:nvPicPr>
          <p:cNvPr id="2056" name="Picture 66" descr="Nmoc"/>
          <p:cNvPicPr>
            <a:picLocks noChangeAspect="1" noChangeArrowheads="1"/>
          </p:cNvPicPr>
          <p:nvPr userDrawn="1"/>
        </p:nvPicPr>
        <p:blipFill>
          <a:blip r:embed="rId14" cstate="print"/>
          <a:srcRect/>
          <a:stretch>
            <a:fillRect/>
          </a:stretch>
        </p:blipFill>
        <p:spPr bwMode="auto">
          <a:xfrm>
            <a:off x="165100" y="88900"/>
            <a:ext cx="838200" cy="7318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074" name="Picture 10" descr="NMFC_logo_digital"/>
          <p:cNvPicPr>
            <a:picLocks noChangeAspect="1" noChangeArrowheads="1"/>
          </p:cNvPicPr>
          <p:nvPr userDrawn="1"/>
        </p:nvPicPr>
        <p:blipFill>
          <a:blip r:embed="rId13" cstate="print"/>
          <a:srcRect/>
          <a:stretch>
            <a:fillRect/>
          </a:stretch>
        </p:blipFill>
        <p:spPr bwMode="auto">
          <a:xfrm>
            <a:off x="8153400" y="0"/>
            <a:ext cx="990600" cy="930275"/>
          </a:xfrm>
          <a:prstGeom prst="rect">
            <a:avLst/>
          </a:prstGeom>
          <a:noFill/>
          <a:ln w="9525">
            <a:noFill/>
            <a:miter lim="800000"/>
            <a:headEnd/>
            <a:tailEnd/>
          </a:ln>
        </p:spPr>
      </p:pic>
      <p:sp>
        <p:nvSpPr>
          <p:cNvPr id="10" name="Rectangle 62"/>
          <p:cNvSpPr>
            <a:spLocks noChangeArrowheads="1"/>
          </p:cNvSpPr>
          <p:nvPr userDrawn="1"/>
        </p:nvSpPr>
        <p:spPr bwMode="auto">
          <a:xfrm>
            <a:off x="0" y="6629400"/>
            <a:ext cx="8839200" cy="95250"/>
          </a:xfrm>
          <a:prstGeom prst="rect">
            <a:avLst/>
          </a:prstGeom>
          <a:solidFill>
            <a:srgbClr val="000066"/>
          </a:solidFill>
          <a:ln w="19050">
            <a:noFill/>
            <a:miter lim="800000"/>
            <a:headEnd/>
            <a:tailEnd/>
          </a:ln>
          <a:effectLst/>
        </p:spPr>
        <p:txBody>
          <a:bodyPr wrap="none" anchor="ctr"/>
          <a:lstStyle/>
          <a:p>
            <a:pPr algn="l">
              <a:defRPr/>
            </a:pPr>
            <a:endParaRPr lang="en-US" b="0" i="0">
              <a:solidFill>
                <a:prstClr val="black"/>
              </a:solidFill>
              <a:cs typeface="+mn-cs"/>
            </a:endParaRPr>
          </a:p>
        </p:txBody>
      </p:sp>
      <p:sp>
        <p:nvSpPr>
          <p:cNvPr id="12" name="Text Box 51"/>
          <p:cNvSpPr txBox="1">
            <a:spLocks noChangeArrowheads="1"/>
          </p:cNvSpPr>
          <p:nvPr userDrawn="1"/>
        </p:nvSpPr>
        <p:spPr bwMode="auto">
          <a:xfrm>
            <a:off x="809625" y="6540500"/>
            <a:ext cx="2106613" cy="212725"/>
          </a:xfrm>
          <a:prstGeom prst="rect">
            <a:avLst/>
          </a:prstGeom>
          <a:solidFill>
            <a:schemeClr val="bg1"/>
          </a:solidFill>
          <a:ln w="57150">
            <a:noFill/>
            <a:miter lim="800000"/>
            <a:headEnd/>
            <a:tailEnd/>
          </a:ln>
          <a:effectLst/>
        </p:spPr>
        <p:txBody>
          <a:bodyPr tIns="0" bIns="0" anchor="ctr" anchorCtr="1">
            <a:spAutoFit/>
          </a:bodyPr>
          <a:lstStyle/>
          <a:p>
            <a:pPr algn="l">
              <a:defRPr/>
            </a:pPr>
            <a:r>
              <a:rPr lang="en-US" sz="1400" b="0" i="0">
                <a:solidFill>
                  <a:srgbClr val="000066"/>
                </a:solidFill>
                <a:effectLst>
                  <a:outerShdw blurRad="38100" dist="38100" dir="2700000" algn="tl">
                    <a:srgbClr val="C0C0C0"/>
                  </a:outerShdw>
                </a:effectLst>
                <a:cs typeface="+mn-cs"/>
              </a:rPr>
              <a:t>Naval Oceanography</a:t>
            </a:r>
          </a:p>
        </p:txBody>
      </p:sp>
      <p:sp>
        <p:nvSpPr>
          <p:cNvPr id="13" name="Rectangle 61"/>
          <p:cNvSpPr>
            <a:spLocks noChangeArrowheads="1"/>
          </p:cNvSpPr>
          <p:nvPr userDrawn="1"/>
        </p:nvSpPr>
        <p:spPr bwMode="auto">
          <a:xfrm>
            <a:off x="0" y="6781800"/>
            <a:ext cx="9144000" cy="76200"/>
          </a:xfrm>
          <a:prstGeom prst="rect">
            <a:avLst/>
          </a:prstGeom>
          <a:gradFill rotWithShape="1">
            <a:gsLst>
              <a:gs pos="0">
                <a:srgbClr val="FFCC00">
                  <a:gamma/>
                  <a:shade val="46275"/>
                  <a:invGamma/>
                </a:srgbClr>
              </a:gs>
              <a:gs pos="50000">
                <a:srgbClr val="FFCC00"/>
              </a:gs>
              <a:gs pos="100000">
                <a:srgbClr val="FFCC00">
                  <a:gamma/>
                  <a:shade val="46275"/>
                  <a:invGamma/>
                </a:srgbClr>
              </a:gs>
            </a:gsLst>
            <a:lin ang="2700000" scaled="1"/>
          </a:gradFill>
          <a:ln w="19050">
            <a:noFill/>
            <a:miter lim="800000"/>
            <a:headEnd/>
            <a:tailEnd/>
          </a:ln>
          <a:effectLst/>
        </p:spPr>
        <p:txBody>
          <a:bodyPr wrap="none" anchor="ctr"/>
          <a:lstStyle/>
          <a:p>
            <a:pPr algn="l">
              <a:defRPr/>
            </a:pPr>
            <a:endParaRPr lang="en-US" b="0" i="0">
              <a:solidFill>
                <a:prstClr val="black"/>
              </a:solidFill>
              <a:cs typeface="+mn-cs"/>
            </a:endParaRPr>
          </a:p>
        </p:txBody>
      </p:sp>
      <p:sp>
        <p:nvSpPr>
          <p:cNvPr id="14" name="Rectangle 63"/>
          <p:cNvSpPr>
            <a:spLocks noChangeArrowheads="1"/>
          </p:cNvSpPr>
          <p:nvPr userDrawn="1"/>
        </p:nvSpPr>
        <p:spPr bwMode="auto">
          <a:xfrm>
            <a:off x="0" y="914400"/>
            <a:ext cx="9144000" cy="95250"/>
          </a:xfrm>
          <a:prstGeom prst="rect">
            <a:avLst/>
          </a:prstGeom>
          <a:solidFill>
            <a:srgbClr val="000066"/>
          </a:solidFill>
          <a:ln w="19050">
            <a:noFill/>
            <a:miter lim="800000"/>
            <a:headEnd/>
            <a:tailEnd/>
          </a:ln>
          <a:effectLst/>
        </p:spPr>
        <p:txBody>
          <a:bodyPr wrap="none" anchor="ctr"/>
          <a:lstStyle/>
          <a:p>
            <a:pPr algn="l">
              <a:defRPr/>
            </a:pPr>
            <a:endParaRPr lang="en-US" b="0" i="0">
              <a:solidFill>
                <a:prstClr val="black"/>
              </a:solidFill>
              <a:cs typeface="+mn-cs"/>
            </a:endParaRPr>
          </a:p>
        </p:txBody>
      </p:sp>
      <p:sp>
        <p:nvSpPr>
          <p:cNvPr id="15" name="Rectangle 64"/>
          <p:cNvSpPr>
            <a:spLocks noChangeArrowheads="1"/>
          </p:cNvSpPr>
          <p:nvPr userDrawn="1"/>
        </p:nvSpPr>
        <p:spPr bwMode="auto">
          <a:xfrm>
            <a:off x="0" y="1066800"/>
            <a:ext cx="9144000" cy="76200"/>
          </a:xfrm>
          <a:prstGeom prst="rect">
            <a:avLst/>
          </a:prstGeom>
          <a:gradFill rotWithShape="1">
            <a:gsLst>
              <a:gs pos="0">
                <a:srgbClr val="FFCC00">
                  <a:gamma/>
                  <a:shade val="46275"/>
                  <a:invGamma/>
                </a:srgbClr>
              </a:gs>
              <a:gs pos="50000">
                <a:srgbClr val="FFCC00"/>
              </a:gs>
              <a:gs pos="100000">
                <a:srgbClr val="FFCC00">
                  <a:gamma/>
                  <a:shade val="46275"/>
                  <a:invGamma/>
                </a:srgbClr>
              </a:gs>
            </a:gsLst>
            <a:lin ang="2700000" scaled="1"/>
          </a:gradFill>
          <a:ln w="19050" algn="ctr">
            <a:noFill/>
            <a:miter lim="800000"/>
            <a:headEnd/>
            <a:tailEnd/>
          </a:ln>
          <a:effectLst/>
        </p:spPr>
        <p:txBody>
          <a:bodyPr wrap="none" anchor="ctr"/>
          <a:lstStyle/>
          <a:p>
            <a:pPr algn="l">
              <a:defRPr/>
            </a:pPr>
            <a:endParaRPr lang="en-US" b="0" i="0">
              <a:solidFill>
                <a:prstClr val="black"/>
              </a:solidFill>
              <a:cs typeface="+mn-cs"/>
            </a:endParaRPr>
          </a:p>
        </p:txBody>
      </p:sp>
      <p:pic>
        <p:nvPicPr>
          <p:cNvPr id="3080" name="Picture 66" descr="Nmoc"/>
          <p:cNvPicPr>
            <a:picLocks noChangeAspect="1" noChangeArrowheads="1"/>
          </p:cNvPicPr>
          <p:nvPr userDrawn="1"/>
        </p:nvPicPr>
        <p:blipFill>
          <a:blip r:embed="rId14" cstate="print"/>
          <a:srcRect/>
          <a:stretch>
            <a:fillRect/>
          </a:stretch>
        </p:blipFill>
        <p:spPr bwMode="auto">
          <a:xfrm>
            <a:off x="165100" y="88900"/>
            <a:ext cx="838200" cy="7318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098" name="Picture 10" descr="NMFC_logo_digital"/>
          <p:cNvPicPr>
            <a:picLocks noChangeAspect="1" noChangeArrowheads="1"/>
          </p:cNvPicPr>
          <p:nvPr userDrawn="1"/>
        </p:nvPicPr>
        <p:blipFill>
          <a:blip r:embed="rId13" cstate="print"/>
          <a:srcRect/>
          <a:stretch>
            <a:fillRect/>
          </a:stretch>
        </p:blipFill>
        <p:spPr bwMode="auto">
          <a:xfrm>
            <a:off x="8153400" y="0"/>
            <a:ext cx="990600" cy="930275"/>
          </a:xfrm>
          <a:prstGeom prst="rect">
            <a:avLst/>
          </a:prstGeom>
          <a:noFill/>
          <a:ln w="9525">
            <a:noFill/>
            <a:miter lim="800000"/>
            <a:headEnd/>
            <a:tailEnd/>
          </a:ln>
        </p:spPr>
      </p:pic>
      <p:sp>
        <p:nvSpPr>
          <p:cNvPr id="10" name="Rectangle 62"/>
          <p:cNvSpPr>
            <a:spLocks noChangeArrowheads="1"/>
          </p:cNvSpPr>
          <p:nvPr userDrawn="1"/>
        </p:nvSpPr>
        <p:spPr bwMode="auto">
          <a:xfrm>
            <a:off x="0" y="6629400"/>
            <a:ext cx="8839200" cy="95250"/>
          </a:xfrm>
          <a:prstGeom prst="rect">
            <a:avLst/>
          </a:prstGeom>
          <a:solidFill>
            <a:srgbClr val="000066"/>
          </a:solidFill>
          <a:ln w="19050">
            <a:noFill/>
            <a:miter lim="800000"/>
            <a:headEnd/>
            <a:tailEnd/>
          </a:ln>
          <a:effectLst/>
        </p:spPr>
        <p:txBody>
          <a:bodyPr wrap="none" anchor="ctr"/>
          <a:lstStyle/>
          <a:p>
            <a:pPr algn="l">
              <a:defRPr/>
            </a:pPr>
            <a:endParaRPr lang="en-US" b="0" i="0">
              <a:solidFill>
                <a:prstClr val="black"/>
              </a:solidFill>
              <a:cs typeface="+mn-cs"/>
            </a:endParaRPr>
          </a:p>
        </p:txBody>
      </p:sp>
      <p:sp>
        <p:nvSpPr>
          <p:cNvPr id="12" name="Text Box 51"/>
          <p:cNvSpPr txBox="1">
            <a:spLocks noChangeArrowheads="1"/>
          </p:cNvSpPr>
          <p:nvPr userDrawn="1"/>
        </p:nvSpPr>
        <p:spPr bwMode="auto">
          <a:xfrm>
            <a:off x="809625" y="6540500"/>
            <a:ext cx="2106613" cy="212725"/>
          </a:xfrm>
          <a:prstGeom prst="rect">
            <a:avLst/>
          </a:prstGeom>
          <a:solidFill>
            <a:schemeClr val="bg1"/>
          </a:solidFill>
          <a:ln w="57150">
            <a:noFill/>
            <a:miter lim="800000"/>
            <a:headEnd/>
            <a:tailEnd/>
          </a:ln>
          <a:effectLst/>
        </p:spPr>
        <p:txBody>
          <a:bodyPr tIns="0" bIns="0" anchor="ctr" anchorCtr="1">
            <a:spAutoFit/>
          </a:bodyPr>
          <a:lstStyle/>
          <a:p>
            <a:pPr algn="l">
              <a:defRPr/>
            </a:pPr>
            <a:r>
              <a:rPr lang="en-US" sz="1400" b="0" i="0">
                <a:solidFill>
                  <a:srgbClr val="000066"/>
                </a:solidFill>
                <a:effectLst>
                  <a:outerShdw blurRad="38100" dist="38100" dir="2700000" algn="tl">
                    <a:srgbClr val="C0C0C0"/>
                  </a:outerShdw>
                </a:effectLst>
                <a:cs typeface="+mn-cs"/>
              </a:rPr>
              <a:t>Naval Oceanography</a:t>
            </a:r>
          </a:p>
        </p:txBody>
      </p:sp>
      <p:sp>
        <p:nvSpPr>
          <p:cNvPr id="13" name="Rectangle 61"/>
          <p:cNvSpPr>
            <a:spLocks noChangeArrowheads="1"/>
          </p:cNvSpPr>
          <p:nvPr userDrawn="1"/>
        </p:nvSpPr>
        <p:spPr bwMode="auto">
          <a:xfrm>
            <a:off x="0" y="6781800"/>
            <a:ext cx="9144000" cy="76200"/>
          </a:xfrm>
          <a:prstGeom prst="rect">
            <a:avLst/>
          </a:prstGeom>
          <a:gradFill rotWithShape="1">
            <a:gsLst>
              <a:gs pos="0">
                <a:srgbClr val="FFCC00">
                  <a:gamma/>
                  <a:shade val="46275"/>
                  <a:invGamma/>
                </a:srgbClr>
              </a:gs>
              <a:gs pos="50000">
                <a:srgbClr val="FFCC00"/>
              </a:gs>
              <a:gs pos="100000">
                <a:srgbClr val="FFCC00">
                  <a:gamma/>
                  <a:shade val="46275"/>
                  <a:invGamma/>
                </a:srgbClr>
              </a:gs>
            </a:gsLst>
            <a:lin ang="2700000" scaled="1"/>
          </a:gradFill>
          <a:ln w="19050">
            <a:noFill/>
            <a:miter lim="800000"/>
            <a:headEnd/>
            <a:tailEnd/>
          </a:ln>
          <a:effectLst/>
        </p:spPr>
        <p:txBody>
          <a:bodyPr wrap="none" anchor="ctr"/>
          <a:lstStyle/>
          <a:p>
            <a:pPr algn="l">
              <a:defRPr/>
            </a:pPr>
            <a:endParaRPr lang="en-US" b="0" i="0">
              <a:solidFill>
                <a:prstClr val="black"/>
              </a:solidFill>
              <a:cs typeface="+mn-cs"/>
            </a:endParaRPr>
          </a:p>
        </p:txBody>
      </p:sp>
      <p:sp>
        <p:nvSpPr>
          <p:cNvPr id="14" name="Rectangle 63"/>
          <p:cNvSpPr>
            <a:spLocks noChangeArrowheads="1"/>
          </p:cNvSpPr>
          <p:nvPr userDrawn="1"/>
        </p:nvSpPr>
        <p:spPr bwMode="auto">
          <a:xfrm>
            <a:off x="0" y="914400"/>
            <a:ext cx="9144000" cy="95250"/>
          </a:xfrm>
          <a:prstGeom prst="rect">
            <a:avLst/>
          </a:prstGeom>
          <a:solidFill>
            <a:srgbClr val="000066"/>
          </a:solidFill>
          <a:ln w="19050">
            <a:noFill/>
            <a:miter lim="800000"/>
            <a:headEnd/>
            <a:tailEnd/>
          </a:ln>
          <a:effectLst/>
        </p:spPr>
        <p:txBody>
          <a:bodyPr wrap="none" anchor="ctr"/>
          <a:lstStyle/>
          <a:p>
            <a:pPr algn="l">
              <a:defRPr/>
            </a:pPr>
            <a:endParaRPr lang="en-US" b="0" i="0">
              <a:solidFill>
                <a:prstClr val="black"/>
              </a:solidFill>
              <a:cs typeface="+mn-cs"/>
            </a:endParaRPr>
          </a:p>
        </p:txBody>
      </p:sp>
      <p:sp>
        <p:nvSpPr>
          <p:cNvPr id="15" name="Rectangle 64"/>
          <p:cNvSpPr>
            <a:spLocks noChangeArrowheads="1"/>
          </p:cNvSpPr>
          <p:nvPr userDrawn="1"/>
        </p:nvSpPr>
        <p:spPr bwMode="auto">
          <a:xfrm>
            <a:off x="0" y="1066800"/>
            <a:ext cx="9144000" cy="76200"/>
          </a:xfrm>
          <a:prstGeom prst="rect">
            <a:avLst/>
          </a:prstGeom>
          <a:gradFill rotWithShape="1">
            <a:gsLst>
              <a:gs pos="0">
                <a:srgbClr val="FFCC00">
                  <a:gamma/>
                  <a:shade val="46275"/>
                  <a:invGamma/>
                </a:srgbClr>
              </a:gs>
              <a:gs pos="50000">
                <a:srgbClr val="FFCC00"/>
              </a:gs>
              <a:gs pos="100000">
                <a:srgbClr val="FFCC00">
                  <a:gamma/>
                  <a:shade val="46275"/>
                  <a:invGamma/>
                </a:srgbClr>
              </a:gs>
            </a:gsLst>
            <a:lin ang="2700000" scaled="1"/>
          </a:gradFill>
          <a:ln w="19050" algn="ctr">
            <a:noFill/>
            <a:miter lim="800000"/>
            <a:headEnd/>
            <a:tailEnd/>
          </a:ln>
          <a:effectLst/>
        </p:spPr>
        <p:txBody>
          <a:bodyPr wrap="none" anchor="ctr"/>
          <a:lstStyle/>
          <a:p>
            <a:pPr algn="l">
              <a:defRPr/>
            </a:pPr>
            <a:endParaRPr lang="en-US" b="0" i="0">
              <a:solidFill>
                <a:prstClr val="black"/>
              </a:solidFill>
              <a:cs typeface="+mn-cs"/>
            </a:endParaRPr>
          </a:p>
        </p:txBody>
      </p:sp>
      <p:pic>
        <p:nvPicPr>
          <p:cNvPr id="4104" name="Picture 66" descr="Nmoc"/>
          <p:cNvPicPr>
            <a:picLocks noChangeAspect="1" noChangeArrowheads="1"/>
          </p:cNvPicPr>
          <p:nvPr userDrawn="1"/>
        </p:nvPicPr>
        <p:blipFill>
          <a:blip r:embed="rId14" cstate="print"/>
          <a:srcRect/>
          <a:stretch>
            <a:fillRect/>
          </a:stretch>
        </p:blipFill>
        <p:spPr bwMode="auto">
          <a:xfrm>
            <a:off x="165100" y="88900"/>
            <a:ext cx="838200" cy="7318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26.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hyperlink" Target="http://www.nrlmry.navy.mil/tc-bin/tc_display.cgi?STATUS=inactive&amp;ACTIVES=None&amp;MOSAIC_SCALE=20&amp;PHOT=yes&amp;ATCF_BASIN=wp&amp;BASIN=WPAC&amp;STORM_NAME=19W.PARMA&amp;CGI=SATPRODUCTS&amp;AGE=Prev&amp;ACTION=Latest_Photos&amp;ARCHIVE=all&amp;SIZE=full&amp;NAV=tc&amp;YR=09&amp;ATCF_YR=2009&amp;YEAR=2009&amp;ATCF_FILE=/SATPRODUCTS/kauai_data/www/atcf_web/public_html/image_archives/2009/wp192009.09101506.gif&amp;MO=OCT&amp;CURRENT=20091001.0230.gms6.x.vis2km.19WPARMA.130kts-926mb-118N-1311E.100pc.jpg&amp;CURRENT_ATCF=wp192009.09101506.gif&amp;ATCF_NAME=wp192009&amp;ATCF_DIR=/SATPRODUCTS/kauai_data/www/atcf_web/public_html/image_archives/2009&amp;STYLE=frames&amp;USE_THIS_DIR=/SATPRODUCTS/TC/tc09/WPAC/19W.PARMA/CloudSat&amp;DIR=/SATPRODUCTS/TC/tc09/WPAC/19W.PARMA/vis/geo/2km&amp;TYPE=geo&amp;PROD=vis&amp;SUB_PROD=2km" TargetMode="External"/><Relationship Id="rId13" Type="http://schemas.openxmlformats.org/officeDocument/2006/relationships/image" Target="../media/image12.png"/><Relationship Id="rId3" Type="http://schemas.openxmlformats.org/officeDocument/2006/relationships/notesSlide" Target="../notesSlides/notesSlide1.xml"/><Relationship Id="rId7" Type="http://schemas.openxmlformats.org/officeDocument/2006/relationships/image" Target="../media/image7.jpeg"/><Relationship Id="rId12" Type="http://schemas.openxmlformats.org/officeDocument/2006/relationships/image" Target="../media/image11.png"/><Relationship Id="rId2" Type="http://schemas.openxmlformats.org/officeDocument/2006/relationships/slideLayout" Target="../slideLayouts/slideLayout2.xml"/><Relationship Id="rId16" Type="http://schemas.openxmlformats.org/officeDocument/2006/relationships/image" Target="../media/image15.png"/><Relationship Id="rId1" Type="http://schemas.openxmlformats.org/officeDocument/2006/relationships/video" Target="file:///D:\Falvey\Briefings\BRIEFS\2010\windprob_movie.wmv" TargetMode="External"/><Relationship Id="rId6" Type="http://schemas.openxmlformats.org/officeDocument/2006/relationships/hyperlink" Target="http://www.nrlmry.navy.mil/tc-bin/tc_display.cgi?STATUS=inactive&amp;ACTION=Latest_Photos&amp;ACTIVES=None&amp;MOSAIC_SCALE=20&amp;PHOT=yes&amp;ATCF_BASIN=wp&amp;BASIN=WPAC&amp;STORM_NAME=19W.PARMA&amp;CGI=SATPRODUCTS&amp;AGE=Prev&amp;ARCHIVE=all&amp;SIZE=full&amp;NAV=tc&amp;YR=09&amp;ATCF_YR=2009&amp;YEAR=2009&amp;ATCF_FILE=/SATPRODUCTS/kauai_data/www/atcf_web/public_html/image_archives/2009/wp192009.09101506.gif&amp;MO=OCT&amp;CURRENT=20091002.2133.quikscat.wind_85h.444.19WPARMA.65kts-974mb.jpg&amp;CURRENT_ATCF=wp192009.09101506.gif&amp;ATCF_NAME=wp192009&amp;ATCF_DIR=/SATPRODUCTS/kauai_data/www/atcf_web/public_html/image_archives/2009&amp;STYLE=frames&amp;USE_THIS_DIR=/SATPRODUCTS/TC/tc09/WPAC/19W.PARMA/CloudSat&amp;DIR=/SATPRODUCTS/TC/tc09/WPAC/19W.PARMA/ssmi/scat/scat_over_85h&amp;TYPE=ssmi&amp;PROD=scat&amp;SUB_PROD=scat_over_85h" TargetMode="External"/><Relationship Id="rId11" Type="http://schemas.openxmlformats.org/officeDocument/2006/relationships/image" Target="../media/image10.jpeg"/><Relationship Id="rId5" Type="http://schemas.openxmlformats.org/officeDocument/2006/relationships/image" Target="../media/image6.jpeg"/><Relationship Id="rId15" Type="http://schemas.openxmlformats.org/officeDocument/2006/relationships/image" Target="../media/image14.wmf"/><Relationship Id="rId10" Type="http://schemas.openxmlformats.org/officeDocument/2006/relationships/image" Target="../media/image9.png"/><Relationship Id="rId4" Type="http://schemas.openxmlformats.org/officeDocument/2006/relationships/hyperlink" Target="http://www.nrlmry.navy.mil/tc-bin/tc_home2.cgi?PHOT=yes&amp;AGE=Latest&amp;SIZE=full&amp;NAV=tc&amp;ACTIVES=10-SHEM-17P.SEVENTEEN,10-SHEM-96P.INVEST&amp;MO=FEB&amp;YEAR=2010&amp;YR=10&amp;BASIN=WPAC&amp;STORM_NAME=null&amp;ARCHIVE=active&amp;STYLE=tables&amp;ATCF_YR=2010&amp;ATCF_NAME=002010&amp;AREA=pacific/southern_hemisphere&amp;AID_DIR=/SATPRODUCTS/kauai_data/www/pacific/western/tropics/microvap/dmsp&amp;DIR=/SATPRODUCTS/kauai_data/www/pacific/western/tropics/microvap/dmsp&amp;TYPE=ssmi&amp;PROD=microvap&amp;CURRENT=20100223.0000.12.dmsp_tpw.tropics_WPAC.jpg" TargetMode="External"/><Relationship Id="rId9" Type="http://schemas.openxmlformats.org/officeDocument/2006/relationships/image" Target="../media/image8.jpeg"/><Relationship Id="rId14"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hyperlink" Target="http://www.nrlmry.navy.mil/tc-bin/tc_home2.cgi?PHOT=yes&amp;ATCF_BASIN=sh&amp;ACTIVES=11-SHEM-15S.CARLOS,11-SHEM-91S.INVEST,11-WPAC-91W.INVEST&amp;AGE=Prev&amp;IMAGES=ARRAY(0x98feac0)&amp;OUT_DIR=/metearth/htdocs_dyn/tc_pages/thumbs/mosaic_size/tc11/SHEM/15S.CARLOS/windsat/37h&amp;OUT_URL=/htdocs_dyn_met/tc_pages/thumbs/mosaic_size/tc11/SHEM/15S.CARLOS/windsat/37h&amp;SHOW=Image&amp;SIZE=full&amp;NAV=tc&amp;ATCF_YR=2011&amp;ATCF_FILE=/SATPRODUCTS/kauai_data/www/atcf_web/public_html/image_archives/2011/sh152011.11022512.gif&amp;CURRENT=20110224.1109.coriolis.x.37h.15SCARLOS.70kts-970mb-250S-1083E.82pc.jpg&amp;CURRENT_ATCF=sh152011.11022512.gif&amp;ATCF_NAME=sh152011&amp;ATCF_DIR=/SATPRODUCTS/kauai_data/www/atcf_web/public_html/image_archives/2011&amp;MO=FEB&amp;STYLE=tables&amp;YEAR=2011&amp;YR=11&amp;BASIN=SHEM&amp;STORM_NAME=15S.CARLOS&amp;ARCHIVE=active&amp;AREA=pacific/southern_hemisphere&amp;DISPLAY=Single&amp;DIR=/SATPRODUCTS/TC/tc11/SHEM/15S.CARLOS/windsat/37h&amp;TYPE=ssmi&amp;PROD=windsat&amp;SUB_PROD=37h"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hyperlink" Target="http://www.nrlmry.navy.mil/tc-bin/tc_home2.cgi?ATCF_BASIN=sh&amp;ACTIVES=11-SHEM-15S.CARLOS,11-SHEM-91S.INVEST,11-WPAC-91W.INVEST&amp;START_TIME=1298486700&amp;END_TIME=1298573100&amp;PHOT=yes&amp;AGE=Prev&amp;SIZE=full&amp;NAV=tc&amp;ATCF_YR=2011&amp;ATCF_FILE=/SATPRODUCTS/kauai_data/www/atcf_web/public_html/image_archives/2011/sh152011.11022512.gif&amp;CURRENT=20110224.1110.f16.x.37h.15SCARLOS.60kts-978mb-243S-1095E.71pc.jpg&amp;CURRENT_ATCF=sh152011.11022512.gif&amp;ATCF_NAME=sh152011&amp;ATCF_DIR=/SATPRODUCTS/kauai_data/www/atcf_web/public_html/image_archives/2011&amp;MO=FEB&amp;STYLE=tables&amp;YEAR=2011&amp;YR=11&amp;BASIN=SHEM&amp;STORM_NAME=15S.CARLOS&amp;ARCHIVE=active&amp;AREA=pacific/southern_hemisphere&amp;DIR=/SATPRODUCTS/TC/tc11/SHEM/15S.CARLOS/tc_ssmis/37h&amp;TYPE=ssmi&amp;PROD=37h&amp;SUB_PROD=1degreeticks" TargetMode="External"/><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42.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9.xml"/><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8" Type="http://schemas.openxmlformats.org/officeDocument/2006/relationships/image" Target="../media/image26.jpeg"/><Relationship Id="rId13" Type="http://schemas.openxmlformats.org/officeDocument/2006/relationships/hyperlink" Target="http://images.google.com/imgres?imgurl=http://www.nwas.org/committees/avnwinterwx/Image8.gif&amp;imgrefurl=http://www.nwas.org/committees/avnwinterwx/air_force_weather.htm&amp;h=513&amp;w=487&amp;sz=20&amp;hl=en&amp;start=1&amp;tbnid=_4Y3olrkk7YCdM:&amp;tbnh=131&amp;tbnw=124&amp;prev=/images?q=air+force+weather&amp;svnum=10&amp;hl=en&amp;lr=" TargetMode="External"/><Relationship Id="rId3" Type="http://schemas.openxmlformats.org/officeDocument/2006/relationships/hyperlink" Target="http://images.google.com/imgres?imgurl=http://www.tm4.org/nsf_logo.png&amp;imgrefurl=http://www.tm4.org/contributers.html&amp;h=144&amp;w=144&amp;sz=47&amp;hl=en&amp;start=3&amp;tbnid=X8Xeb9wnLFpy1M:&amp;tbnh=94&amp;tbnw=94&amp;prev=/images?q=nsf+logo&amp;svnum=10&amp;hl=en&amp;lr=" TargetMode="External"/><Relationship Id="rId7" Type="http://schemas.openxmlformats.org/officeDocument/2006/relationships/image" Target="../media/image25.jpeg"/><Relationship Id="rId12" Type="http://schemas.openxmlformats.org/officeDocument/2006/relationships/image" Target="../media/image28.jpeg"/><Relationship Id="rId17" Type="http://schemas.openxmlformats.org/officeDocument/2006/relationships/image" Target="../media/image31.jpeg"/><Relationship Id="rId2" Type="http://schemas.openxmlformats.org/officeDocument/2006/relationships/notesSlide" Target="../notesSlides/notesSlide7.xml"/><Relationship Id="rId16"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24.jpeg"/><Relationship Id="rId11" Type="http://schemas.openxmlformats.org/officeDocument/2006/relationships/hyperlink" Target="http://images.google.com/imgres?imgurl=http://ci.homestead.fl.us/images/logo-nws.gif&amp;imgrefurl=http://ci.homestead.fl.us/portal-recreation/weather.aspx&amp;h=116&amp;w=120&amp;sz=10&amp;hl=en&amp;start=21&amp;tbnid=crN1KjK8RHNyVM:&amp;tbnh=85&amp;tbnw=88&amp;prev=/images?q=national+hurricane+center+logo&amp;start=20&amp;ndsp=20&amp;svnum=10&amp;hl=en&amp;lr=&amp;sa=N" TargetMode="External"/><Relationship Id="rId5" Type="http://schemas.openxmlformats.org/officeDocument/2006/relationships/hyperlink" Target="http://images.google.com/imgres?imgurl=http://www.po.gso.uri.edu/wbc/book/nrl_logo.jpg&amp;imgrefurl=http://www.po.gso.uri.edu/wbc/book/&amp;h=234&amp;w=243&amp;sz=37&amp;hl=en&amp;start=6&amp;tbnid=K1LP2MWFzRrvFM:&amp;tbnh=106&amp;tbnw=110&amp;prev=/images?q=nrl+logo&amp;svnum=10&amp;hl=en&amp;lr=" TargetMode="External"/><Relationship Id="rId15" Type="http://schemas.openxmlformats.org/officeDocument/2006/relationships/hyperlink" Target="http://images.google.com/imgres?imgurl=http://www.lib.noaa.gov/docaqua/presentations/oceanspar_files/images/Image43.png&amp;imgrefurl=http://www.lib.noaa.gov/docaqua/presentations/oceanspar_files/TextMostly/Slide9.html&amp;h=152&amp;w=152&amp;sz=41&amp;hl=en&amp;start=2&amp;tbnid=QduoHeMn4FbptM:&amp;tbnh=96&amp;tbnw=96&amp;prev=/images?q=noaa+logo&amp;svnum=10&amp;hl=en&amp;lr=" TargetMode="External"/><Relationship Id="rId10" Type="http://schemas.openxmlformats.org/officeDocument/2006/relationships/image" Target="../media/image27.jpeg"/><Relationship Id="rId4" Type="http://schemas.openxmlformats.org/officeDocument/2006/relationships/image" Target="../media/image23.jpeg"/><Relationship Id="rId9" Type="http://schemas.openxmlformats.org/officeDocument/2006/relationships/hyperlink" Target="http://images.google.com/imgres?imgurl=http://www.amdexcorp.com/images/onr%20matoc%20logo%20web.jpg001.bmp&amp;imgrefurl=http://www.amdexcorp.com/IDIQ-ONR_MATOC.html&amp;h=152&amp;w=270&amp;sz=121&amp;hl=en&amp;start=4&amp;tbnid=UN7EJt74I3dqdM:&amp;tbnh=64&amp;tbnw=113&amp;prev=/images?q=onr+logo&amp;svnum=10&amp;hl=en&amp;lr=" TargetMode="External"/><Relationship Id="rId14"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6722" name="Rectangle 2"/>
          <p:cNvSpPr>
            <a:spLocks noGrp="1" noChangeArrowheads="1"/>
          </p:cNvSpPr>
          <p:nvPr>
            <p:ph type="ctrTitle"/>
          </p:nvPr>
        </p:nvSpPr>
        <p:spPr>
          <a:xfrm>
            <a:off x="723900" y="1612900"/>
            <a:ext cx="7772400" cy="1477963"/>
          </a:xfrm>
        </p:spPr>
        <p:txBody>
          <a:bodyPr/>
          <a:lstStyle/>
          <a:p>
            <a:pPr eaLnBrk="1" hangingPunct="1">
              <a:defRPr/>
            </a:pPr>
            <a:r>
              <a:rPr lang="en-US" dirty="0" smtClean="0"/>
              <a:t>Naval Oceanography: </a:t>
            </a:r>
            <a:br>
              <a:rPr lang="en-US" dirty="0" smtClean="0"/>
            </a:br>
            <a:r>
              <a:rPr lang="en-US" dirty="0" smtClean="0"/>
              <a:t>Enabling Decisions through Excellence in Tropical Cyclone Forecasting</a:t>
            </a:r>
          </a:p>
        </p:txBody>
      </p:sp>
      <p:sp>
        <p:nvSpPr>
          <p:cNvPr id="38915" name="Rectangle 3"/>
          <p:cNvSpPr>
            <a:spLocks noGrp="1" noChangeArrowheads="1"/>
          </p:cNvSpPr>
          <p:nvPr>
            <p:ph type="subTitle" idx="1"/>
          </p:nvPr>
        </p:nvSpPr>
        <p:spPr>
          <a:xfrm>
            <a:off x="1335088" y="3413125"/>
            <a:ext cx="6400800" cy="2705100"/>
          </a:xfrm>
        </p:spPr>
        <p:txBody>
          <a:bodyPr/>
          <a:lstStyle/>
          <a:p>
            <a:pPr eaLnBrk="1" hangingPunct="1">
              <a:lnSpc>
                <a:spcPct val="50000"/>
              </a:lnSpc>
            </a:pPr>
            <a:endParaRPr lang="en-US" sz="1800" smtClean="0"/>
          </a:p>
          <a:p>
            <a:pPr eaLnBrk="1" hangingPunct="1">
              <a:lnSpc>
                <a:spcPct val="50000"/>
              </a:lnSpc>
            </a:pPr>
            <a:r>
              <a:rPr lang="en-US" sz="1800" smtClean="0"/>
              <a:t>CAPT Michael Angove</a:t>
            </a:r>
          </a:p>
          <a:p>
            <a:pPr eaLnBrk="1" hangingPunct="1">
              <a:lnSpc>
                <a:spcPct val="50000"/>
              </a:lnSpc>
            </a:pPr>
            <a:r>
              <a:rPr lang="en-US" sz="1800" smtClean="0"/>
              <a:t>Commanding Officer, NMFC/JTWC</a:t>
            </a:r>
          </a:p>
          <a:p>
            <a:pPr eaLnBrk="1" hangingPunct="1">
              <a:lnSpc>
                <a:spcPct val="50000"/>
              </a:lnSpc>
            </a:pPr>
            <a:endParaRPr lang="en-US" sz="1800" smtClean="0"/>
          </a:p>
          <a:p>
            <a:pPr eaLnBrk="1" hangingPunct="1">
              <a:lnSpc>
                <a:spcPct val="50000"/>
              </a:lnSpc>
            </a:pPr>
            <a:r>
              <a:rPr lang="en-US" sz="1800" smtClean="0"/>
              <a:t>Presented to</a:t>
            </a:r>
          </a:p>
          <a:p>
            <a:pPr eaLnBrk="1" hangingPunct="1">
              <a:lnSpc>
                <a:spcPct val="50000"/>
              </a:lnSpc>
            </a:pPr>
            <a:r>
              <a:rPr lang="en-US" sz="1800" smtClean="0"/>
              <a:t>Interdepartmental Hurricane Conference</a:t>
            </a:r>
          </a:p>
          <a:p>
            <a:pPr eaLnBrk="1" hangingPunct="1">
              <a:lnSpc>
                <a:spcPct val="50000"/>
              </a:lnSpc>
            </a:pPr>
            <a:r>
              <a:rPr lang="en-US" sz="1800" smtClean="0"/>
              <a:t>Miami, FL</a:t>
            </a:r>
          </a:p>
          <a:p>
            <a:pPr eaLnBrk="1" hangingPunct="1">
              <a:lnSpc>
                <a:spcPct val="50000"/>
              </a:lnSpc>
            </a:pPr>
            <a:r>
              <a:rPr lang="en-US" sz="1800" smtClean="0"/>
              <a:t>28 Feb 2011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8130" name="Text Box 4"/>
          <p:cNvSpPr txBox="1">
            <a:spLocks noChangeArrowheads="1"/>
          </p:cNvSpPr>
          <p:nvPr/>
        </p:nvSpPr>
        <p:spPr bwMode="auto">
          <a:xfrm>
            <a:off x="3003550" y="3125788"/>
            <a:ext cx="2411413" cy="769937"/>
          </a:xfrm>
          <a:prstGeom prst="rect">
            <a:avLst/>
          </a:prstGeom>
          <a:noFill/>
          <a:ln w="28575">
            <a:noFill/>
            <a:miter lim="800000"/>
            <a:headEnd/>
            <a:tailEnd/>
          </a:ln>
        </p:spPr>
        <p:txBody>
          <a:bodyPr wrap="none">
            <a:spAutoFit/>
          </a:bodyPr>
          <a:lstStyle/>
          <a:p>
            <a:r>
              <a:rPr lang="en-US" sz="4400"/>
              <a:t>Back-up</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152400" y="0"/>
            <a:ext cx="7772400" cy="762000"/>
          </a:xfrm>
          <a:prstGeom prst="rect">
            <a:avLst/>
          </a:prstGeom>
          <a:noFill/>
          <a:ln w="9525">
            <a:noFill/>
            <a:miter lim="800000"/>
            <a:headEnd/>
            <a:tailEnd/>
          </a:ln>
        </p:spPr>
        <p:txBody>
          <a:bodyPr anchor="ctr"/>
          <a:lstStyle/>
          <a:p>
            <a:pPr algn="l"/>
            <a:endParaRPr lang="en-US" sz="4400" b="0" i="0">
              <a:solidFill>
                <a:srgbClr val="FFFFFF"/>
              </a:solidFill>
              <a:latin typeface="Century Gothic" pitchFamily="34" charset="0"/>
              <a:ea typeface="Aharoni"/>
              <a:cs typeface="Aharoni"/>
            </a:endParaRPr>
          </a:p>
        </p:txBody>
      </p:sp>
      <p:sp>
        <p:nvSpPr>
          <p:cNvPr id="15363" name="Rectangle 6"/>
          <p:cNvSpPr>
            <a:spLocks noChangeArrowheads="1"/>
          </p:cNvSpPr>
          <p:nvPr/>
        </p:nvSpPr>
        <p:spPr bwMode="auto">
          <a:xfrm>
            <a:off x="1066800" y="152400"/>
            <a:ext cx="4800600" cy="762000"/>
          </a:xfrm>
          <a:prstGeom prst="rect">
            <a:avLst/>
          </a:prstGeom>
          <a:noFill/>
          <a:ln w="9525">
            <a:noFill/>
            <a:miter lim="800000"/>
            <a:headEnd/>
            <a:tailEnd/>
          </a:ln>
        </p:spPr>
        <p:txBody>
          <a:bodyPr anchor="ctr"/>
          <a:lstStyle/>
          <a:p>
            <a:pPr algn="l">
              <a:defRPr/>
            </a:pPr>
            <a:r>
              <a:rPr lang="en-US" sz="3600" dirty="0" err="1">
                <a:solidFill>
                  <a:srgbClr val="000066"/>
                </a:solidFill>
                <a:effectLst>
                  <a:outerShdw blurRad="38100" dist="38100" dir="2700000" algn="tl">
                    <a:srgbClr val="000000">
                      <a:alpha val="43137"/>
                    </a:srgbClr>
                  </a:outerShdw>
                </a:effectLst>
                <a:ea typeface="Aharoni"/>
                <a:cs typeface="Arial" pitchFamily="34" charset="0"/>
              </a:rPr>
              <a:t>WindSAT</a:t>
            </a:r>
            <a:r>
              <a:rPr lang="en-US" sz="3600" dirty="0">
                <a:solidFill>
                  <a:srgbClr val="000066"/>
                </a:solidFill>
                <a:effectLst>
                  <a:outerShdw blurRad="38100" dist="38100" dir="2700000" algn="tl">
                    <a:srgbClr val="000000">
                      <a:alpha val="43137"/>
                    </a:srgbClr>
                  </a:outerShdw>
                </a:effectLst>
                <a:ea typeface="Aharoni"/>
                <a:cs typeface="Arial" pitchFamily="34" charset="0"/>
              </a:rPr>
              <a:t>/</a:t>
            </a:r>
            <a:r>
              <a:rPr lang="en-US" sz="3600" dirty="0" err="1">
                <a:solidFill>
                  <a:srgbClr val="000066"/>
                </a:solidFill>
                <a:effectLst>
                  <a:outerShdw blurRad="38100" dist="38100" dir="2700000" algn="tl">
                    <a:srgbClr val="000000">
                      <a:alpha val="43137"/>
                    </a:srgbClr>
                  </a:outerShdw>
                </a:effectLst>
                <a:ea typeface="Aharoni"/>
                <a:cs typeface="Arial" pitchFamily="34" charset="0"/>
              </a:rPr>
              <a:t>Coriolis</a:t>
            </a:r>
            <a:endParaRPr lang="en-US" sz="3200" dirty="0">
              <a:solidFill>
                <a:srgbClr val="000066"/>
              </a:solidFill>
              <a:effectLst>
                <a:outerShdw blurRad="38100" dist="38100" dir="2700000" algn="tl">
                  <a:srgbClr val="000000">
                    <a:alpha val="43137"/>
                  </a:srgbClr>
                </a:outerShdw>
              </a:effectLst>
              <a:ea typeface="Aharoni"/>
              <a:cs typeface="Arial" pitchFamily="34" charset="0"/>
            </a:endParaRPr>
          </a:p>
        </p:txBody>
      </p:sp>
      <p:sp>
        <p:nvSpPr>
          <p:cNvPr id="19460" name="Text Box 41"/>
          <p:cNvSpPr txBox="1">
            <a:spLocks noChangeArrowheads="1"/>
          </p:cNvSpPr>
          <p:nvPr/>
        </p:nvSpPr>
        <p:spPr bwMode="auto">
          <a:xfrm>
            <a:off x="6813550" y="76200"/>
            <a:ext cx="1492250" cy="307975"/>
          </a:xfrm>
          <a:prstGeom prst="rect">
            <a:avLst/>
          </a:prstGeom>
          <a:noFill/>
          <a:ln w="19050">
            <a:noFill/>
            <a:miter lim="800000"/>
            <a:headEnd/>
            <a:tailEnd/>
          </a:ln>
        </p:spPr>
        <p:txBody>
          <a:bodyPr wrap="none">
            <a:spAutoFit/>
          </a:bodyPr>
          <a:lstStyle/>
          <a:p>
            <a:pPr algn="l">
              <a:defRPr/>
            </a:pPr>
            <a:r>
              <a:rPr lang="en-US" sz="1400" b="0" i="0">
                <a:solidFill>
                  <a:srgbClr val="00CC00"/>
                </a:solidFill>
                <a:cs typeface="+mn-cs"/>
              </a:rPr>
              <a:t>UNCLASSIFIED</a:t>
            </a:r>
          </a:p>
        </p:txBody>
      </p:sp>
      <p:sp>
        <p:nvSpPr>
          <p:cNvPr id="19461" name="TextBox 14"/>
          <p:cNvSpPr txBox="1">
            <a:spLocks noChangeArrowheads="1"/>
          </p:cNvSpPr>
          <p:nvPr/>
        </p:nvSpPr>
        <p:spPr bwMode="auto">
          <a:xfrm>
            <a:off x="3276600" y="1219200"/>
            <a:ext cx="3143250" cy="369888"/>
          </a:xfrm>
          <a:prstGeom prst="rect">
            <a:avLst/>
          </a:prstGeom>
          <a:solidFill>
            <a:schemeClr val="bg1"/>
          </a:solidFill>
          <a:ln w="19050">
            <a:solidFill>
              <a:schemeClr val="tx1"/>
            </a:solidFill>
            <a:miter lim="800000"/>
            <a:headEnd/>
            <a:tailEnd/>
          </a:ln>
        </p:spPr>
        <p:txBody>
          <a:bodyPr wrap="none">
            <a:spAutoFit/>
          </a:bodyPr>
          <a:lstStyle/>
          <a:p>
            <a:pPr algn="l">
              <a:defRPr/>
            </a:pPr>
            <a:r>
              <a:rPr lang="en-US" b="0" i="0">
                <a:solidFill>
                  <a:prstClr val="black"/>
                </a:solidFill>
                <a:cs typeface="+mn-cs"/>
              </a:rPr>
              <a:t>TC 12P (ZAKA) 02/07 0900Z</a:t>
            </a:r>
          </a:p>
        </p:txBody>
      </p:sp>
      <p:pic>
        <p:nvPicPr>
          <p:cNvPr id="49158" name="Picture 15" descr="ascat_11P.gif"/>
          <p:cNvPicPr>
            <a:picLocks noChangeAspect="1"/>
          </p:cNvPicPr>
          <p:nvPr/>
        </p:nvPicPr>
        <p:blipFill>
          <a:blip r:embed="rId3" cstate="print"/>
          <a:srcRect l="18333" r="12500"/>
          <a:stretch>
            <a:fillRect/>
          </a:stretch>
        </p:blipFill>
        <p:spPr bwMode="auto">
          <a:xfrm>
            <a:off x="4430713" y="2181225"/>
            <a:ext cx="4560887" cy="3228975"/>
          </a:xfrm>
          <a:prstGeom prst="rect">
            <a:avLst/>
          </a:prstGeom>
          <a:noFill/>
          <a:ln w="9525">
            <a:solidFill>
              <a:schemeClr val="tx1"/>
            </a:solidFill>
            <a:miter lim="800000"/>
            <a:headEnd/>
            <a:tailEnd/>
          </a:ln>
        </p:spPr>
      </p:pic>
      <p:pic>
        <p:nvPicPr>
          <p:cNvPr id="49159" name="Picture 16" descr="windsat_11P.gif"/>
          <p:cNvPicPr>
            <a:picLocks noChangeAspect="1"/>
          </p:cNvPicPr>
          <p:nvPr/>
        </p:nvPicPr>
        <p:blipFill>
          <a:blip r:embed="rId4" cstate="print"/>
          <a:srcRect l="18333" r="22501" b="4053"/>
          <a:stretch>
            <a:fillRect/>
          </a:stretch>
        </p:blipFill>
        <p:spPr bwMode="auto">
          <a:xfrm>
            <a:off x="381000" y="1724025"/>
            <a:ext cx="4267200" cy="3387725"/>
          </a:xfrm>
          <a:prstGeom prst="rect">
            <a:avLst/>
          </a:prstGeom>
          <a:noFill/>
          <a:ln w="9525">
            <a:solidFill>
              <a:schemeClr val="tx1"/>
            </a:solidFill>
            <a:miter lim="800000"/>
            <a:headEnd/>
            <a:tailEnd/>
          </a:ln>
        </p:spPr>
      </p:pic>
      <p:sp>
        <p:nvSpPr>
          <p:cNvPr id="19464" name="TextBox 17"/>
          <p:cNvSpPr txBox="1">
            <a:spLocks noChangeArrowheads="1"/>
          </p:cNvSpPr>
          <p:nvPr/>
        </p:nvSpPr>
        <p:spPr bwMode="auto">
          <a:xfrm>
            <a:off x="838200" y="1219200"/>
            <a:ext cx="2209800" cy="523875"/>
          </a:xfrm>
          <a:prstGeom prst="rect">
            <a:avLst/>
          </a:prstGeom>
          <a:noFill/>
          <a:ln w="9525">
            <a:noFill/>
            <a:miter lim="800000"/>
            <a:headEnd/>
            <a:tailEnd/>
          </a:ln>
        </p:spPr>
        <p:txBody>
          <a:bodyPr>
            <a:spAutoFit/>
          </a:bodyPr>
          <a:lstStyle/>
          <a:p>
            <a:pPr algn="l">
              <a:defRPr/>
            </a:pPr>
            <a:r>
              <a:rPr lang="en-US" sz="2800" i="0">
                <a:solidFill>
                  <a:prstClr val="black"/>
                </a:solidFill>
                <a:cs typeface="+mn-cs"/>
              </a:rPr>
              <a:t>WindSAT</a:t>
            </a:r>
          </a:p>
        </p:txBody>
      </p:sp>
      <p:sp>
        <p:nvSpPr>
          <p:cNvPr id="19465" name="TextBox 18"/>
          <p:cNvSpPr txBox="1">
            <a:spLocks noChangeArrowheads="1"/>
          </p:cNvSpPr>
          <p:nvPr/>
        </p:nvSpPr>
        <p:spPr bwMode="auto">
          <a:xfrm>
            <a:off x="5802313" y="1676400"/>
            <a:ext cx="2209800" cy="523875"/>
          </a:xfrm>
          <a:prstGeom prst="rect">
            <a:avLst/>
          </a:prstGeom>
          <a:noFill/>
          <a:ln w="9525">
            <a:noFill/>
            <a:miter lim="800000"/>
            <a:headEnd/>
            <a:tailEnd/>
          </a:ln>
        </p:spPr>
        <p:txBody>
          <a:bodyPr>
            <a:spAutoFit/>
          </a:bodyPr>
          <a:lstStyle/>
          <a:p>
            <a:pPr algn="l">
              <a:defRPr/>
            </a:pPr>
            <a:r>
              <a:rPr lang="en-US" sz="2800" i="0">
                <a:solidFill>
                  <a:prstClr val="black"/>
                </a:solidFill>
                <a:cs typeface="+mn-cs"/>
              </a:rPr>
              <a:t>ASCAT</a:t>
            </a:r>
          </a:p>
        </p:txBody>
      </p:sp>
      <p:sp>
        <p:nvSpPr>
          <p:cNvPr id="19466" name="TextBox 20"/>
          <p:cNvSpPr txBox="1">
            <a:spLocks noChangeArrowheads="1"/>
          </p:cNvSpPr>
          <p:nvPr/>
        </p:nvSpPr>
        <p:spPr bwMode="auto">
          <a:xfrm>
            <a:off x="304800" y="5486400"/>
            <a:ext cx="8534400" cy="954088"/>
          </a:xfrm>
          <a:prstGeom prst="rect">
            <a:avLst/>
          </a:prstGeom>
          <a:solidFill>
            <a:schemeClr val="tx2"/>
          </a:solidFill>
          <a:ln w="9525">
            <a:solidFill>
              <a:srgbClr val="FFFF00"/>
            </a:solidFill>
            <a:miter lim="800000"/>
            <a:headEnd/>
            <a:tailEnd/>
          </a:ln>
        </p:spPr>
        <p:txBody>
          <a:bodyPr>
            <a:spAutoFit/>
          </a:bodyPr>
          <a:lstStyle/>
          <a:p>
            <a:pPr>
              <a:defRPr/>
            </a:pPr>
            <a:r>
              <a:rPr lang="en-US" sz="2800" b="0" i="0">
                <a:solidFill>
                  <a:srgbClr val="FFFF00"/>
                </a:solidFill>
                <a:cs typeface="+mn-cs"/>
              </a:rPr>
              <a:t>Increased Coverage = Earlier and More </a:t>
            </a:r>
            <a:br>
              <a:rPr lang="en-US" sz="2800" b="0" i="0">
                <a:solidFill>
                  <a:srgbClr val="FFFF00"/>
                </a:solidFill>
                <a:cs typeface="+mn-cs"/>
              </a:rPr>
            </a:br>
            <a:r>
              <a:rPr lang="en-US" sz="2800" b="0" i="0">
                <a:solidFill>
                  <a:srgbClr val="FFFF00"/>
                </a:solidFill>
                <a:cs typeface="+mn-cs"/>
              </a:rPr>
              <a:t>Accurate Warnings </a:t>
            </a:r>
            <a:r>
              <a:rPr lang="en-US" sz="2800" b="0" i="0">
                <a:solidFill>
                  <a:srgbClr val="FFFF00"/>
                </a:solidFill>
                <a:cs typeface="+mn-cs"/>
                <a:sym typeface="Wingdings" pitchFamily="2" charset="2"/>
              </a:rPr>
              <a:t> Better Decisions</a:t>
            </a:r>
            <a:endParaRPr lang="en-US" sz="2800" b="0" i="0">
              <a:solidFill>
                <a:srgbClr val="FFFF00"/>
              </a:solidFill>
              <a:cs typeface="+mn-cs"/>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cstate="print"/>
          <a:srcRect t="18924" r="50000" b="2084"/>
          <a:stretch>
            <a:fillRect/>
          </a:stretch>
        </p:blipFill>
        <p:spPr bwMode="auto">
          <a:xfrm>
            <a:off x="0" y="1079500"/>
            <a:ext cx="9144000" cy="5778500"/>
          </a:xfrm>
          <a:prstGeom prst="rect">
            <a:avLst/>
          </a:prstGeom>
          <a:noFill/>
          <a:ln w="9525">
            <a:noFill/>
            <a:miter lim="800000"/>
            <a:headEnd/>
            <a:tailEnd/>
          </a:ln>
        </p:spPr>
      </p:pic>
      <p:sp>
        <p:nvSpPr>
          <p:cNvPr id="39939" name="Text Box 3"/>
          <p:cNvSpPr txBox="1">
            <a:spLocks noChangeArrowheads="1"/>
          </p:cNvSpPr>
          <p:nvPr/>
        </p:nvSpPr>
        <p:spPr bwMode="auto">
          <a:xfrm>
            <a:off x="0" y="1093788"/>
            <a:ext cx="4572000" cy="1322387"/>
          </a:xfrm>
          <a:prstGeom prst="rect">
            <a:avLst/>
          </a:prstGeom>
          <a:solidFill>
            <a:schemeClr val="bg1"/>
          </a:solidFill>
          <a:ln w="9525">
            <a:solidFill>
              <a:schemeClr val="tx1"/>
            </a:solidFill>
            <a:miter lim="800000"/>
            <a:headEnd/>
            <a:tailEnd/>
          </a:ln>
        </p:spPr>
        <p:txBody>
          <a:bodyPr>
            <a:spAutoFit/>
          </a:bodyPr>
          <a:lstStyle/>
          <a:p>
            <a:pPr eaLnBrk="0" hangingPunct="0"/>
            <a:r>
              <a:rPr lang="en-US" sz="2000">
                <a:solidFill>
                  <a:srgbClr val="FF0000"/>
                </a:solidFill>
              </a:rPr>
              <a:t>1.4M sq miles of area lost to error swath at 72 hours.  A 50% reduction in error would add up to 21M sq miles of sea maneuver per year.</a:t>
            </a:r>
          </a:p>
        </p:txBody>
      </p:sp>
      <p:sp>
        <p:nvSpPr>
          <p:cNvPr id="39940" name="Text Box 4"/>
          <p:cNvSpPr txBox="1">
            <a:spLocks noChangeArrowheads="1"/>
          </p:cNvSpPr>
          <p:nvPr/>
        </p:nvSpPr>
        <p:spPr bwMode="auto">
          <a:xfrm>
            <a:off x="6324600" y="2438400"/>
            <a:ext cx="2305050" cy="366713"/>
          </a:xfrm>
          <a:prstGeom prst="rect">
            <a:avLst/>
          </a:prstGeom>
          <a:noFill/>
          <a:ln w="9525">
            <a:noFill/>
            <a:miter lim="800000"/>
            <a:headEnd/>
            <a:tailEnd/>
          </a:ln>
        </p:spPr>
        <p:txBody>
          <a:bodyPr wrap="none">
            <a:spAutoFit/>
          </a:bodyPr>
          <a:lstStyle/>
          <a:p>
            <a:pPr eaLnBrk="0" hangingPunct="0"/>
            <a:r>
              <a:rPr lang="en-US"/>
              <a:t>Current uncertainty</a:t>
            </a:r>
          </a:p>
        </p:txBody>
      </p:sp>
      <p:sp>
        <p:nvSpPr>
          <p:cNvPr id="39941" name="Line 5"/>
          <p:cNvSpPr>
            <a:spLocks noChangeShapeType="1"/>
          </p:cNvSpPr>
          <p:nvPr/>
        </p:nvSpPr>
        <p:spPr bwMode="auto">
          <a:xfrm flipH="1">
            <a:off x="6096000" y="2819400"/>
            <a:ext cx="533400" cy="152400"/>
          </a:xfrm>
          <a:prstGeom prst="line">
            <a:avLst/>
          </a:prstGeom>
          <a:noFill/>
          <a:ln w="9525">
            <a:solidFill>
              <a:schemeClr val="tx1"/>
            </a:solidFill>
            <a:round/>
            <a:headEnd/>
            <a:tailEnd/>
          </a:ln>
        </p:spPr>
        <p:txBody>
          <a:bodyPr/>
          <a:lstStyle/>
          <a:p>
            <a:endParaRPr lang="en-US"/>
          </a:p>
        </p:txBody>
      </p:sp>
      <p:sp>
        <p:nvSpPr>
          <p:cNvPr id="39942" name="Freeform 6"/>
          <p:cNvSpPr>
            <a:spLocks/>
          </p:cNvSpPr>
          <p:nvPr/>
        </p:nvSpPr>
        <p:spPr bwMode="auto">
          <a:xfrm>
            <a:off x="2311400" y="2362200"/>
            <a:ext cx="4089400" cy="3670300"/>
          </a:xfrm>
          <a:custGeom>
            <a:avLst/>
            <a:gdLst>
              <a:gd name="T0" fmla="*/ 2147483647 w 2576"/>
              <a:gd name="T1" fmla="*/ 2147483647 h 2312"/>
              <a:gd name="T2" fmla="*/ 2147483647 w 2576"/>
              <a:gd name="T3" fmla="*/ 2147483647 h 2312"/>
              <a:gd name="T4" fmla="*/ 2147483647 w 2576"/>
              <a:gd name="T5" fmla="*/ 2147483647 h 2312"/>
              <a:gd name="T6" fmla="*/ 2147483647 w 2576"/>
              <a:gd name="T7" fmla="*/ 2147483647 h 2312"/>
              <a:gd name="T8" fmla="*/ 2147483647 w 2576"/>
              <a:gd name="T9" fmla="*/ 2147483647 h 2312"/>
              <a:gd name="T10" fmla="*/ 2147483647 w 2576"/>
              <a:gd name="T11" fmla="*/ 2147483647 h 2312"/>
              <a:gd name="T12" fmla="*/ 2147483647 w 2576"/>
              <a:gd name="T13" fmla="*/ 2147483647 h 2312"/>
              <a:gd name="T14" fmla="*/ 2147483647 w 2576"/>
              <a:gd name="T15" fmla="*/ 2147483647 h 2312"/>
              <a:gd name="T16" fmla="*/ 2147483647 w 2576"/>
              <a:gd name="T17" fmla="*/ 2147483647 h 2312"/>
              <a:gd name="T18" fmla="*/ 2147483647 w 2576"/>
              <a:gd name="T19" fmla="*/ 2147483647 h 2312"/>
              <a:gd name="T20" fmla="*/ 2147483647 w 2576"/>
              <a:gd name="T21" fmla="*/ 2147483647 h 2312"/>
              <a:gd name="T22" fmla="*/ 2147483647 w 2576"/>
              <a:gd name="T23" fmla="*/ 2147483647 h 2312"/>
              <a:gd name="T24" fmla="*/ 2147483647 w 2576"/>
              <a:gd name="T25" fmla="*/ 2147483647 h 2312"/>
              <a:gd name="T26" fmla="*/ 2147483647 w 2576"/>
              <a:gd name="T27" fmla="*/ 2147483647 h 2312"/>
              <a:gd name="T28" fmla="*/ 2147483647 w 2576"/>
              <a:gd name="T29" fmla="*/ 2147483647 h 2312"/>
              <a:gd name="T30" fmla="*/ 2147483647 w 2576"/>
              <a:gd name="T31" fmla="*/ 2147483647 h 2312"/>
              <a:gd name="T32" fmla="*/ 2147483647 w 2576"/>
              <a:gd name="T33" fmla="*/ 2147483647 h 2312"/>
              <a:gd name="T34" fmla="*/ 2147483647 w 2576"/>
              <a:gd name="T35" fmla="*/ 2147483647 h 2312"/>
              <a:gd name="T36" fmla="*/ 2147483647 w 2576"/>
              <a:gd name="T37" fmla="*/ 2147483647 h 2312"/>
              <a:gd name="T38" fmla="*/ 2147483647 w 2576"/>
              <a:gd name="T39" fmla="*/ 0 h 231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576"/>
              <a:gd name="T61" fmla="*/ 0 h 2312"/>
              <a:gd name="T62" fmla="*/ 2576 w 2576"/>
              <a:gd name="T63" fmla="*/ 2312 h 231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576" h="2312">
                <a:moveTo>
                  <a:pt x="2576" y="2304"/>
                </a:moveTo>
                <a:cubicBezTo>
                  <a:pt x="2500" y="2308"/>
                  <a:pt x="2424" y="2312"/>
                  <a:pt x="2336" y="2304"/>
                </a:cubicBezTo>
                <a:cubicBezTo>
                  <a:pt x="2248" y="2296"/>
                  <a:pt x="2168" y="2272"/>
                  <a:pt x="2048" y="2256"/>
                </a:cubicBezTo>
                <a:cubicBezTo>
                  <a:pt x="1928" y="2240"/>
                  <a:pt x="1768" y="2224"/>
                  <a:pt x="1616" y="2208"/>
                </a:cubicBezTo>
                <a:cubicBezTo>
                  <a:pt x="1464" y="2192"/>
                  <a:pt x="1256" y="2184"/>
                  <a:pt x="1136" y="2160"/>
                </a:cubicBezTo>
                <a:cubicBezTo>
                  <a:pt x="1016" y="2136"/>
                  <a:pt x="952" y="2112"/>
                  <a:pt x="896" y="2064"/>
                </a:cubicBezTo>
                <a:cubicBezTo>
                  <a:pt x="840" y="2016"/>
                  <a:pt x="816" y="1912"/>
                  <a:pt x="800" y="1872"/>
                </a:cubicBezTo>
                <a:cubicBezTo>
                  <a:pt x="784" y="1832"/>
                  <a:pt x="840" y="1816"/>
                  <a:pt x="800" y="1824"/>
                </a:cubicBezTo>
                <a:cubicBezTo>
                  <a:pt x="760" y="1832"/>
                  <a:pt x="664" y="1920"/>
                  <a:pt x="560" y="1920"/>
                </a:cubicBezTo>
                <a:cubicBezTo>
                  <a:pt x="456" y="1920"/>
                  <a:pt x="264" y="1864"/>
                  <a:pt x="176" y="1824"/>
                </a:cubicBezTo>
                <a:cubicBezTo>
                  <a:pt x="88" y="1784"/>
                  <a:pt x="56" y="1744"/>
                  <a:pt x="32" y="1680"/>
                </a:cubicBezTo>
                <a:cubicBezTo>
                  <a:pt x="8" y="1616"/>
                  <a:pt x="0" y="1520"/>
                  <a:pt x="32" y="1440"/>
                </a:cubicBezTo>
                <a:cubicBezTo>
                  <a:pt x="64" y="1360"/>
                  <a:pt x="128" y="1288"/>
                  <a:pt x="224" y="1200"/>
                </a:cubicBezTo>
                <a:cubicBezTo>
                  <a:pt x="320" y="1112"/>
                  <a:pt x="472" y="1000"/>
                  <a:pt x="608" y="912"/>
                </a:cubicBezTo>
                <a:cubicBezTo>
                  <a:pt x="744" y="824"/>
                  <a:pt x="896" y="752"/>
                  <a:pt x="1040" y="672"/>
                </a:cubicBezTo>
                <a:cubicBezTo>
                  <a:pt x="1184" y="592"/>
                  <a:pt x="1368" y="488"/>
                  <a:pt x="1472" y="432"/>
                </a:cubicBezTo>
                <a:cubicBezTo>
                  <a:pt x="1576" y="376"/>
                  <a:pt x="1608" y="368"/>
                  <a:pt x="1664" y="336"/>
                </a:cubicBezTo>
                <a:cubicBezTo>
                  <a:pt x="1720" y="304"/>
                  <a:pt x="1760" y="280"/>
                  <a:pt x="1808" y="240"/>
                </a:cubicBezTo>
                <a:cubicBezTo>
                  <a:pt x="1856" y="200"/>
                  <a:pt x="1912" y="136"/>
                  <a:pt x="1952" y="96"/>
                </a:cubicBezTo>
                <a:cubicBezTo>
                  <a:pt x="1992" y="56"/>
                  <a:pt x="2020" y="28"/>
                  <a:pt x="2048" y="0"/>
                </a:cubicBezTo>
              </a:path>
            </a:pathLst>
          </a:custGeom>
          <a:noFill/>
          <a:ln w="28575" cap="flat" cmpd="sng">
            <a:solidFill>
              <a:schemeClr val="accent2"/>
            </a:solidFill>
            <a:prstDash val="sysDot"/>
            <a:round/>
            <a:headEnd/>
            <a:tailEnd/>
          </a:ln>
        </p:spPr>
        <p:txBody>
          <a:bodyPr/>
          <a:lstStyle/>
          <a:p>
            <a:endParaRPr lang="en-US"/>
          </a:p>
        </p:txBody>
      </p:sp>
      <p:sp>
        <p:nvSpPr>
          <p:cNvPr id="39943" name="Freeform 7"/>
          <p:cNvSpPr>
            <a:spLocks/>
          </p:cNvSpPr>
          <p:nvPr/>
        </p:nvSpPr>
        <p:spPr bwMode="auto">
          <a:xfrm>
            <a:off x="4254500" y="2895600"/>
            <a:ext cx="1841500" cy="2819400"/>
          </a:xfrm>
          <a:custGeom>
            <a:avLst/>
            <a:gdLst>
              <a:gd name="T0" fmla="*/ 2147483647 w 1160"/>
              <a:gd name="T1" fmla="*/ 2147483647 h 1776"/>
              <a:gd name="T2" fmla="*/ 2147483647 w 1160"/>
              <a:gd name="T3" fmla="*/ 2147483647 h 1776"/>
              <a:gd name="T4" fmla="*/ 2147483647 w 1160"/>
              <a:gd name="T5" fmla="*/ 2147483647 h 1776"/>
              <a:gd name="T6" fmla="*/ 2147483647 w 1160"/>
              <a:gd name="T7" fmla="*/ 2147483647 h 1776"/>
              <a:gd name="T8" fmla="*/ 2147483647 w 1160"/>
              <a:gd name="T9" fmla="*/ 2147483647 h 1776"/>
              <a:gd name="T10" fmla="*/ 2147483647 w 1160"/>
              <a:gd name="T11" fmla="*/ 2147483647 h 1776"/>
              <a:gd name="T12" fmla="*/ 2147483647 w 1160"/>
              <a:gd name="T13" fmla="*/ 2147483647 h 1776"/>
              <a:gd name="T14" fmla="*/ 2147483647 w 1160"/>
              <a:gd name="T15" fmla="*/ 2147483647 h 1776"/>
              <a:gd name="T16" fmla="*/ 2147483647 w 1160"/>
              <a:gd name="T17" fmla="*/ 2147483647 h 1776"/>
              <a:gd name="T18" fmla="*/ 2147483647 w 1160"/>
              <a:gd name="T19" fmla="*/ 2147483647 h 1776"/>
              <a:gd name="T20" fmla="*/ 2147483647 w 1160"/>
              <a:gd name="T21" fmla="*/ 2147483647 h 1776"/>
              <a:gd name="T22" fmla="*/ 2147483647 w 1160"/>
              <a:gd name="T23" fmla="*/ 2147483647 h 1776"/>
              <a:gd name="T24" fmla="*/ 2147483647 w 1160"/>
              <a:gd name="T25" fmla="*/ 0 h 17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60"/>
              <a:gd name="T40" fmla="*/ 0 h 1776"/>
              <a:gd name="T41" fmla="*/ 1160 w 1160"/>
              <a:gd name="T42" fmla="*/ 1776 h 17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60" h="1776">
                <a:moveTo>
                  <a:pt x="1160" y="1776"/>
                </a:moveTo>
                <a:cubicBezTo>
                  <a:pt x="1072" y="1744"/>
                  <a:pt x="984" y="1712"/>
                  <a:pt x="920" y="1680"/>
                </a:cubicBezTo>
                <a:cubicBezTo>
                  <a:pt x="856" y="1648"/>
                  <a:pt x="856" y="1624"/>
                  <a:pt x="776" y="1584"/>
                </a:cubicBezTo>
                <a:cubicBezTo>
                  <a:pt x="696" y="1544"/>
                  <a:pt x="496" y="1488"/>
                  <a:pt x="440" y="1440"/>
                </a:cubicBezTo>
                <a:cubicBezTo>
                  <a:pt x="384" y="1392"/>
                  <a:pt x="440" y="1360"/>
                  <a:pt x="440" y="1296"/>
                </a:cubicBezTo>
                <a:cubicBezTo>
                  <a:pt x="440" y="1232"/>
                  <a:pt x="480" y="1112"/>
                  <a:pt x="440" y="1056"/>
                </a:cubicBezTo>
                <a:cubicBezTo>
                  <a:pt x="400" y="1000"/>
                  <a:pt x="272" y="992"/>
                  <a:pt x="200" y="960"/>
                </a:cubicBezTo>
                <a:cubicBezTo>
                  <a:pt x="128" y="928"/>
                  <a:pt x="0" y="912"/>
                  <a:pt x="8" y="864"/>
                </a:cubicBezTo>
                <a:cubicBezTo>
                  <a:pt x="16" y="816"/>
                  <a:pt x="168" y="728"/>
                  <a:pt x="248" y="672"/>
                </a:cubicBezTo>
                <a:cubicBezTo>
                  <a:pt x="328" y="616"/>
                  <a:pt x="408" y="576"/>
                  <a:pt x="488" y="528"/>
                </a:cubicBezTo>
                <a:cubicBezTo>
                  <a:pt x="568" y="480"/>
                  <a:pt x="656" y="440"/>
                  <a:pt x="728" y="384"/>
                </a:cubicBezTo>
                <a:cubicBezTo>
                  <a:pt x="800" y="328"/>
                  <a:pt x="856" y="256"/>
                  <a:pt x="920" y="192"/>
                </a:cubicBezTo>
                <a:cubicBezTo>
                  <a:pt x="984" y="128"/>
                  <a:pt x="1048" y="64"/>
                  <a:pt x="1112" y="0"/>
                </a:cubicBezTo>
              </a:path>
            </a:pathLst>
          </a:custGeom>
          <a:noFill/>
          <a:ln w="28575" cap="flat" cmpd="sng">
            <a:solidFill>
              <a:schemeClr val="accent2"/>
            </a:solidFill>
            <a:prstDash val="sysDot"/>
            <a:round/>
            <a:headEnd/>
            <a:tailEnd/>
          </a:ln>
        </p:spPr>
        <p:txBody>
          <a:bodyPr/>
          <a:lstStyle/>
          <a:p>
            <a:endParaRPr lang="en-US"/>
          </a:p>
        </p:txBody>
      </p:sp>
      <p:sp>
        <p:nvSpPr>
          <p:cNvPr id="39944" name="Text Box 8"/>
          <p:cNvSpPr txBox="1">
            <a:spLocks noChangeArrowheads="1"/>
          </p:cNvSpPr>
          <p:nvPr/>
        </p:nvSpPr>
        <p:spPr bwMode="auto">
          <a:xfrm>
            <a:off x="5562600" y="4419600"/>
            <a:ext cx="2533650" cy="366713"/>
          </a:xfrm>
          <a:prstGeom prst="rect">
            <a:avLst/>
          </a:prstGeom>
          <a:noFill/>
          <a:ln w="9525">
            <a:noFill/>
            <a:miter lim="800000"/>
            <a:headEnd/>
            <a:tailEnd/>
          </a:ln>
        </p:spPr>
        <p:txBody>
          <a:bodyPr wrap="none">
            <a:spAutoFit/>
          </a:bodyPr>
          <a:lstStyle/>
          <a:p>
            <a:pPr eaLnBrk="0" hangingPunct="0"/>
            <a:r>
              <a:rPr lang="en-US"/>
              <a:t>Proposed uncertainty</a:t>
            </a:r>
          </a:p>
        </p:txBody>
      </p:sp>
      <p:sp>
        <p:nvSpPr>
          <p:cNvPr id="39945" name="Line 9"/>
          <p:cNvSpPr>
            <a:spLocks noChangeShapeType="1"/>
          </p:cNvSpPr>
          <p:nvPr/>
        </p:nvSpPr>
        <p:spPr bwMode="auto">
          <a:xfrm flipH="1">
            <a:off x="4953000" y="4648200"/>
            <a:ext cx="609600" cy="457200"/>
          </a:xfrm>
          <a:prstGeom prst="line">
            <a:avLst/>
          </a:prstGeom>
          <a:noFill/>
          <a:ln w="9525">
            <a:solidFill>
              <a:schemeClr val="tx1"/>
            </a:solidFill>
            <a:round/>
            <a:headEnd/>
            <a:tailEnd/>
          </a:ln>
        </p:spPr>
        <p:txBody>
          <a:bodyPr/>
          <a:lstStyle/>
          <a:p>
            <a:endParaRPr lang="en-US"/>
          </a:p>
        </p:txBody>
      </p:sp>
      <p:sp>
        <p:nvSpPr>
          <p:cNvPr id="39946" name="Oval 10"/>
          <p:cNvSpPr>
            <a:spLocks noChangeArrowheads="1"/>
          </p:cNvSpPr>
          <p:nvPr/>
        </p:nvSpPr>
        <p:spPr bwMode="auto">
          <a:xfrm>
            <a:off x="2895600" y="5562600"/>
            <a:ext cx="228600" cy="228600"/>
          </a:xfrm>
          <a:prstGeom prst="ellipse">
            <a:avLst/>
          </a:prstGeom>
          <a:solidFill>
            <a:srgbClr val="FF0000"/>
          </a:solidFill>
          <a:ln w="38100">
            <a:solidFill>
              <a:srgbClr val="FFFF00"/>
            </a:solidFill>
            <a:round/>
            <a:headEnd/>
            <a:tailEnd/>
          </a:ln>
        </p:spPr>
        <p:txBody>
          <a:bodyPr wrap="none" anchor="ctr"/>
          <a:lstStyle/>
          <a:p>
            <a:pPr eaLnBrk="0" hangingPunct="0"/>
            <a:endParaRPr lang="en-US"/>
          </a:p>
        </p:txBody>
      </p:sp>
      <p:sp>
        <p:nvSpPr>
          <p:cNvPr id="39947" name="Oval 11"/>
          <p:cNvSpPr>
            <a:spLocks noChangeArrowheads="1"/>
          </p:cNvSpPr>
          <p:nvPr/>
        </p:nvSpPr>
        <p:spPr bwMode="auto">
          <a:xfrm>
            <a:off x="2362200" y="4038600"/>
            <a:ext cx="228600" cy="228600"/>
          </a:xfrm>
          <a:prstGeom prst="ellipse">
            <a:avLst/>
          </a:prstGeom>
          <a:solidFill>
            <a:srgbClr val="FF0000"/>
          </a:solidFill>
          <a:ln w="38100">
            <a:solidFill>
              <a:srgbClr val="FFFF00"/>
            </a:solidFill>
            <a:round/>
            <a:headEnd/>
            <a:tailEnd/>
          </a:ln>
        </p:spPr>
        <p:txBody>
          <a:bodyPr wrap="none" anchor="ctr"/>
          <a:lstStyle/>
          <a:p>
            <a:pPr eaLnBrk="0" hangingPunct="0"/>
            <a:endParaRPr lang="en-US"/>
          </a:p>
        </p:txBody>
      </p:sp>
      <p:sp>
        <p:nvSpPr>
          <p:cNvPr id="39948" name="Oval 12"/>
          <p:cNvSpPr>
            <a:spLocks noChangeArrowheads="1"/>
          </p:cNvSpPr>
          <p:nvPr/>
        </p:nvSpPr>
        <p:spPr bwMode="auto">
          <a:xfrm>
            <a:off x="3733800" y="2971800"/>
            <a:ext cx="228600" cy="228600"/>
          </a:xfrm>
          <a:prstGeom prst="ellipse">
            <a:avLst/>
          </a:prstGeom>
          <a:solidFill>
            <a:srgbClr val="FF0000"/>
          </a:solidFill>
          <a:ln w="38100">
            <a:solidFill>
              <a:srgbClr val="FFFF00"/>
            </a:solidFill>
            <a:round/>
            <a:headEnd/>
            <a:tailEnd/>
          </a:ln>
        </p:spPr>
        <p:txBody>
          <a:bodyPr wrap="none" anchor="ctr"/>
          <a:lstStyle/>
          <a:p>
            <a:pPr eaLnBrk="0" hangingPunct="0"/>
            <a:endParaRPr lang="en-US"/>
          </a:p>
        </p:txBody>
      </p:sp>
      <p:sp>
        <p:nvSpPr>
          <p:cNvPr id="39949" name="Oval 13"/>
          <p:cNvSpPr>
            <a:spLocks noChangeArrowheads="1"/>
          </p:cNvSpPr>
          <p:nvPr/>
        </p:nvSpPr>
        <p:spPr bwMode="auto">
          <a:xfrm>
            <a:off x="5715000" y="5334000"/>
            <a:ext cx="228600" cy="228600"/>
          </a:xfrm>
          <a:prstGeom prst="ellipse">
            <a:avLst/>
          </a:prstGeom>
          <a:solidFill>
            <a:srgbClr val="FF0000"/>
          </a:solidFill>
          <a:ln w="38100">
            <a:solidFill>
              <a:srgbClr val="FFFF00"/>
            </a:solidFill>
            <a:round/>
            <a:headEnd/>
            <a:tailEnd/>
          </a:ln>
        </p:spPr>
        <p:txBody>
          <a:bodyPr wrap="none" anchor="ctr"/>
          <a:lstStyle/>
          <a:p>
            <a:pPr eaLnBrk="0" hangingPunct="0"/>
            <a:endParaRPr lang="en-US"/>
          </a:p>
        </p:txBody>
      </p:sp>
      <p:sp>
        <p:nvSpPr>
          <p:cNvPr id="39950" name="Oval 14"/>
          <p:cNvSpPr>
            <a:spLocks noChangeArrowheads="1"/>
          </p:cNvSpPr>
          <p:nvPr/>
        </p:nvSpPr>
        <p:spPr bwMode="auto">
          <a:xfrm>
            <a:off x="5029200" y="2590800"/>
            <a:ext cx="228600" cy="228600"/>
          </a:xfrm>
          <a:prstGeom prst="ellipse">
            <a:avLst/>
          </a:prstGeom>
          <a:solidFill>
            <a:srgbClr val="FF0000"/>
          </a:solidFill>
          <a:ln w="38100">
            <a:solidFill>
              <a:srgbClr val="FFFF00"/>
            </a:solidFill>
            <a:round/>
            <a:headEnd/>
            <a:tailEnd/>
          </a:ln>
        </p:spPr>
        <p:txBody>
          <a:bodyPr wrap="none" anchor="ctr"/>
          <a:lstStyle/>
          <a:p>
            <a:pPr eaLnBrk="0" hangingPunct="0"/>
            <a:endParaRPr lang="en-US"/>
          </a:p>
        </p:txBody>
      </p:sp>
      <p:sp>
        <p:nvSpPr>
          <p:cNvPr id="19" name="Rectangle 6"/>
          <p:cNvSpPr>
            <a:spLocks noChangeArrowheads="1"/>
          </p:cNvSpPr>
          <p:nvPr/>
        </p:nvSpPr>
        <p:spPr bwMode="auto">
          <a:xfrm>
            <a:off x="990600" y="152400"/>
            <a:ext cx="7239000" cy="762000"/>
          </a:xfrm>
          <a:prstGeom prst="rect">
            <a:avLst/>
          </a:prstGeom>
          <a:noFill/>
          <a:ln w="9525">
            <a:noFill/>
            <a:miter lim="800000"/>
            <a:headEnd/>
            <a:tailEnd/>
          </a:ln>
        </p:spPr>
        <p:txBody>
          <a:bodyPr anchor="ctr"/>
          <a:lstStyle/>
          <a:p>
            <a:pPr>
              <a:defRPr/>
            </a:pPr>
            <a:r>
              <a:rPr lang="en-US" sz="2800" dirty="0">
                <a:solidFill>
                  <a:srgbClr val="000066"/>
                </a:solidFill>
                <a:effectLst>
                  <a:outerShdw blurRad="38100" dist="38100" dir="2700000" algn="tl">
                    <a:srgbClr val="000000">
                      <a:alpha val="43137"/>
                    </a:srgbClr>
                  </a:outerShdw>
                </a:effectLst>
                <a:latin typeface="Arial" charset="0"/>
                <a:ea typeface="Aharoni"/>
                <a:cs typeface="Arial" pitchFamily="34" charset="0"/>
              </a:rPr>
              <a:t>Western Pacific: Active </a:t>
            </a:r>
            <a:r>
              <a:rPr lang="en-US" sz="2800" dirty="0" err="1">
                <a:solidFill>
                  <a:srgbClr val="000066"/>
                </a:solidFill>
                <a:effectLst>
                  <a:outerShdw blurRad="38100" dist="38100" dir="2700000" algn="tl">
                    <a:srgbClr val="000000">
                      <a:alpha val="43137"/>
                    </a:srgbClr>
                  </a:outerShdw>
                </a:effectLst>
                <a:latin typeface="Arial" charset="0"/>
                <a:ea typeface="Aharoni"/>
                <a:cs typeface="Arial" pitchFamily="34" charset="0"/>
              </a:rPr>
              <a:t>Battlespace</a:t>
            </a:r>
            <a:endParaRPr lang="en-US" sz="2400" dirty="0">
              <a:solidFill>
                <a:srgbClr val="000066"/>
              </a:solidFill>
              <a:effectLst>
                <a:outerShdw blurRad="38100" dist="38100" dir="2700000" algn="tl">
                  <a:srgbClr val="000000">
                    <a:alpha val="43137"/>
                  </a:srgbClr>
                </a:outerShdw>
              </a:effectLst>
              <a:latin typeface="Arial" charset="0"/>
              <a:ea typeface="Aharoni"/>
              <a:cs typeface="Arial" pitchFamily="34" charset="0"/>
            </a:endParaRPr>
          </a:p>
        </p:txBody>
      </p:sp>
      <p:sp>
        <p:nvSpPr>
          <p:cNvPr id="39952" name="TextBox 16"/>
          <p:cNvSpPr txBox="1">
            <a:spLocks noChangeArrowheads="1"/>
          </p:cNvSpPr>
          <p:nvPr/>
        </p:nvSpPr>
        <p:spPr bwMode="auto">
          <a:xfrm>
            <a:off x="990600" y="6335713"/>
            <a:ext cx="6477000" cy="369887"/>
          </a:xfrm>
          <a:prstGeom prst="rect">
            <a:avLst/>
          </a:prstGeom>
          <a:solidFill>
            <a:srgbClr val="0033CC"/>
          </a:solidFill>
          <a:ln w="9525">
            <a:noFill/>
            <a:miter lim="800000"/>
            <a:headEnd/>
            <a:tailEnd/>
          </a:ln>
        </p:spPr>
        <p:txBody>
          <a:bodyPr>
            <a:spAutoFit/>
          </a:bodyPr>
          <a:lstStyle/>
          <a:p>
            <a:pPr eaLnBrk="0" hangingPunct="0"/>
            <a:r>
              <a:rPr lang="en-US">
                <a:solidFill>
                  <a:srgbClr val="FFFF00"/>
                </a:solidFill>
              </a:rPr>
              <a:t>PACOM Goal: Increase US/Coalition Sea Maneuver Space</a:t>
            </a:r>
          </a:p>
        </p:txBody>
      </p:sp>
      <p:sp>
        <p:nvSpPr>
          <p:cNvPr id="39953" name="Slide Number Placeholder 4"/>
          <p:cNvSpPr>
            <a:spLocks noGrp="1"/>
          </p:cNvSpPr>
          <p:nvPr>
            <p:ph type="sldNum" sz="quarter" idx="11"/>
          </p:nvPr>
        </p:nvSpPr>
        <p:spPr>
          <a:noFill/>
        </p:spPr>
        <p:txBody>
          <a:bodyPr wrap="square" lIns="91440" tIns="45720" rIns="91440" bIns="45720" anchor="t"/>
          <a:lstStyle/>
          <a:p>
            <a:r>
              <a:rPr lang="en-US" smtClean="0">
                <a:latin typeface="Arial" pitchFamily="34" charset="0"/>
              </a:rPr>
              <a:t>2</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4"/>
          <p:cNvSpPr>
            <a:spLocks noGrp="1"/>
          </p:cNvSpPr>
          <p:nvPr>
            <p:ph type="sldNum" sz="quarter" idx="11"/>
          </p:nvPr>
        </p:nvSpPr>
        <p:spPr/>
        <p:txBody>
          <a:bodyPr/>
          <a:lstStyle/>
          <a:p>
            <a:fld id="{481412B4-4E31-4B5A-9A0F-7F1D6D17B52A}" type="slidenum">
              <a:rPr lang="en-US" smtClean="0">
                <a:latin typeface="Arial" pitchFamily="34" charset="0"/>
              </a:rPr>
              <a:pPr/>
              <a:t>3</a:t>
            </a:fld>
            <a:endParaRPr lang="en-US" smtClean="0">
              <a:latin typeface="Arial" pitchFamily="34" charset="0"/>
            </a:endParaRPr>
          </a:p>
        </p:txBody>
      </p:sp>
      <p:sp>
        <p:nvSpPr>
          <p:cNvPr id="40963" name="Line 6"/>
          <p:cNvSpPr>
            <a:spLocks noChangeShapeType="1"/>
          </p:cNvSpPr>
          <p:nvPr/>
        </p:nvSpPr>
        <p:spPr bwMode="auto">
          <a:xfrm>
            <a:off x="0" y="990600"/>
            <a:ext cx="9144000" cy="0"/>
          </a:xfrm>
          <a:prstGeom prst="line">
            <a:avLst/>
          </a:prstGeom>
          <a:noFill/>
          <a:ln w="38100">
            <a:solidFill>
              <a:srgbClr val="003399"/>
            </a:solidFill>
            <a:round/>
            <a:headEnd/>
            <a:tailEnd/>
          </a:ln>
        </p:spPr>
        <p:txBody>
          <a:bodyPr/>
          <a:lstStyle/>
          <a:p>
            <a:endParaRPr lang="en-US"/>
          </a:p>
        </p:txBody>
      </p:sp>
      <p:sp>
        <p:nvSpPr>
          <p:cNvPr id="40964" name="AutoShape 8"/>
          <p:cNvSpPr>
            <a:spLocks noChangeArrowheads="1"/>
          </p:cNvSpPr>
          <p:nvPr/>
        </p:nvSpPr>
        <p:spPr bwMode="auto">
          <a:xfrm>
            <a:off x="2336800" y="1490663"/>
            <a:ext cx="5207000" cy="3924300"/>
          </a:xfrm>
          <a:prstGeom prst="triangle">
            <a:avLst>
              <a:gd name="adj" fmla="val 50000"/>
            </a:avLst>
          </a:prstGeom>
          <a:noFill/>
          <a:ln w="50800">
            <a:solidFill>
              <a:schemeClr val="tx1"/>
            </a:solidFill>
            <a:miter lim="800000"/>
            <a:headEnd/>
            <a:tailEnd/>
          </a:ln>
        </p:spPr>
        <p:txBody>
          <a:bodyPr wrap="none" anchor="ctr"/>
          <a:lstStyle/>
          <a:p>
            <a:endParaRPr lang="en-US"/>
          </a:p>
        </p:txBody>
      </p:sp>
      <p:sp>
        <p:nvSpPr>
          <p:cNvPr id="40965" name="Line 9"/>
          <p:cNvSpPr>
            <a:spLocks noChangeShapeType="1"/>
          </p:cNvSpPr>
          <p:nvPr/>
        </p:nvSpPr>
        <p:spPr bwMode="auto">
          <a:xfrm flipV="1">
            <a:off x="2586038" y="4560888"/>
            <a:ext cx="4929187" cy="11112"/>
          </a:xfrm>
          <a:prstGeom prst="line">
            <a:avLst/>
          </a:prstGeom>
          <a:noFill/>
          <a:ln w="38100">
            <a:solidFill>
              <a:schemeClr val="tx1"/>
            </a:solidFill>
            <a:round/>
            <a:headEnd/>
            <a:tailEnd/>
          </a:ln>
        </p:spPr>
        <p:txBody>
          <a:bodyPr wrap="none" anchor="ctr"/>
          <a:lstStyle/>
          <a:p>
            <a:endParaRPr lang="en-US"/>
          </a:p>
        </p:txBody>
      </p:sp>
      <p:sp>
        <p:nvSpPr>
          <p:cNvPr id="40966" name="Line 10"/>
          <p:cNvSpPr>
            <a:spLocks noChangeShapeType="1"/>
          </p:cNvSpPr>
          <p:nvPr/>
        </p:nvSpPr>
        <p:spPr bwMode="auto">
          <a:xfrm flipV="1">
            <a:off x="2525713" y="3200400"/>
            <a:ext cx="4967287" cy="23813"/>
          </a:xfrm>
          <a:prstGeom prst="line">
            <a:avLst/>
          </a:prstGeom>
          <a:noFill/>
          <a:ln w="38100">
            <a:solidFill>
              <a:schemeClr val="tx1"/>
            </a:solidFill>
            <a:round/>
            <a:headEnd/>
            <a:tailEnd/>
          </a:ln>
        </p:spPr>
        <p:txBody>
          <a:bodyPr wrap="none" anchor="ctr"/>
          <a:lstStyle/>
          <a:p>
            <a:endParaRPr lang="en-US"/>
          </a:p>
        </p:txBody>
      </p:sp>
      <p:sp>
        <p:nvSpPr>
          <p:cNvPr id="40967" name="Text Box 11"/>
          <p:cNvSpPr txBox="1">
            <a:spLocks noChangeArrowheads="1"/>
          </p:cNvSpPr>
          <p:nvPr/>
        </p:nvSpPr>
        <p:spPr bwMode="auto">
          <a:xfrm>
            <a:off x="200025" y="1625600"/>
            <a:ext cx="2673350" cy="1100138"/>
          </a:xfrm>
          <a:prstGeom prst="rect">
            <a:avLst/>
          </a:prstGeom>
          <a:noFill/>
          <a:ln w="28575">
            <a:noFill/>
            <a:miter lim="800000"/>
            <a:headEnd/>
            <a:tailEnd/>
          </a:ln>
        </p:spPr>
        <p:txBody>
          <a:bodyPr wrap="none">
            <a:spAutoFit/>
          </a:bodyPr>
          <a:lstStyle/>
          <a:p>
            <a:pPr algn="l"/>
            <a:r>
              <a:rPr lang="en-US">
                <a:solidFill>
                  <a:srgbClr val="003399"/>
                </a:solidFill>
              </a:rPr>
              <a:t>Tier 3 – Decision Layer</a:t>
            </a:r>
          </a:p>
          <a:p>
            <a:pPr algn="l">
              <a:buFontTx/>
              <a:buChar char="•"/>
            </a:pPr>
            <a:r>
              <a:rPr lang="en-US" sz="1600">
                <a:solidFill>
                  <a:srgbClr val="003399"/>
                </a:solidFill>
              </a:rPr>
              <a:t>Strike Probability</a:t>
            </a:r>
          </a:p>
          <a:p>
            <a:pPr algn="l">
              <a:buFontTx/>
              <a:buChar char="•"/>
            </a:pPr>
            <a:r>
              <a:rPr lang="en-US" sz="1600">
                <a:solidFill>
                  <a:srgbClr val="003399"/>
                </a:solidFill>
              </a:rPr>
              <a:t>Condition of Readiness</a:t>
            </a:r>
          </a:p>
          <a:p>
            <a:pPr algn="l">
              <a:buFontTx/>
              <a:buChar char="•"/>
            </a:pPr>
            <a:r>
              <a:rPr lang="en-US" sz="1600">
                <a:solidFill>
                  <a:srgbClr val="003399"/>
                </a:solidFill>
              </a:rPr>
              <a:t>Sortie Options</a:t>
            </a:r>
          </a:p>
        </p:txBody>
      </p:sp>
      <p:sp>
        <p:nvSpPr>
          <p:cNvPr id="40968" name="Text Box 12"/>
          <p:cNvSpPr txBox="1">
            <a:spLocks noChangeArrowheads="1"/>
          </p:cNvSpPr>
          <p:nvPr/>
        </p:nvSpPr>
        <p:spPr bwMode="auto">
          <a:xfrm>
            <a:off x="174625" y="3017838"/>
            <a:ext cx="2444750" cy="1130300"/>
          </a:xfrm>
          <a:prstGeom prst="rect">
            <a:avLst/>
          </a:prstGeom>
          <a:noFill/>
          <a:ln w="28575">
            <a:noFill/>
            <a:miter lim="800000"/>
            <a:headEnd/>
            <a:tailEnd/>
          </a:ln>
        </p:spPr>
        <p:txBody>
          <a:bodyPr wrap="none">
            <a:spAutoFit/>
          </a:bodyPr>
          <a:lstStyle/>
          <a:p>
            <a:pPr algn="l"/>
            <a:r>
              <a:rPr lang="en-US"/>
              <a:t>Tier 2 – Performance</a:t>
            </a:r>
          </a:p>
          <a:p>
            <a:pPr algn="l">
              <a:buFontTx/>
              <a:buChar char="•"/>
            </a:pPr>
            <a:r>
              <a:rPr lang="en-US" sz="1600"/>
              <a:t>TC Warnings</a:t>
            </a:r>
          </a:p>
          <a:p>
            <a:pPr algn="l">
              <a:buFontTx/>
              <a:buChar char="•"/>
            </a:pPr>
            <a:r>
              <a:rPr lang="en-US" sz="1600"/>
              <a:t>Surge/inundation</a:t>
            </a:r>
          </a:p>
          <a:p>
            <a:pPr algn="l"/>
            <a:endParaRPr lang="en-US"/>
          </a:p>
        </p:txBody>
      </p:sp>
      <p:sp>
        <p:nvSpPr>
          <p:cNvPr id="40969" name="Text Box 13"/>
          <p:cNvSpPr txBox="1">
            <a:spLocks noChangeArrowheads="1"/>
          </p:cNvSpPr>
          <p:nvPr/>
        </p:nvSpPr>
        <p:spPr bwMode="auto">
          <a:xfrm>
            <a:off x="149225" y="4156075"/>
            <a:ext cx="2919413" cy="1100138"/>
          </a:xfrm>
          <a:prstGeom prst="rect">
            <a:avLst/>
          </a:prstGeom>
          <a:noFill/>
          <a:ln w="28575">
            <a:noFill/>
            <a:miter lim="800000"/>
            <a:headEnd/>
            <a:tailEnd/>
          </a:ln>
        </p:spPr>
        <p:txBody>
          <a:bodyPr>
            <a:spAutoFit/>
          </a:bodyPr>
          <a:lstStyle/>
          <a:p>
            <a:pPr algn="l"/>
            <a:r>
              <a:rPr lang="en-US"/>
              <a:t>Tier 1 – Modeling</a:t>
            </a:r>
          </a:p>
          <a:p>
            <a:pPr algn="l">
              <a:buFontTx/>
              <a:buChar char="•"/>
            </a:pPr>
            <a:r>
              <a:rPr lang="en-US" sz="1600"/>
              <a:t>NUOPC/HFIP </a:t>
            </a:r>
          </a:p>
          <a:p>
            <a:pPr algn="l">
              <a:buFontTx/>
              <a:buChar char="•"/>
            </a:pPr>
            <a:r>
              <a:rPr lang="en-US" sz="1600"/>
              <a:t>COAMPS - TC</a:t>
            </a:r>
          </a:p>
          <a:p>
            <a:pPr algn="l">
              <a:buFontTx/>
              <a:buChar char="•"/>
            </a:pPr>
            <a:r>
              <a:rPr lang="en-US" sz="1600"/>
              <a:t>ESPC</a:t>
            </a:r>
          </a:p>
        </p:txBody>
      </p:sp>
      <p:pic>
        <p:nvPicPr>
          <p:cNvPr id="40970" name="Picture 32" descr="20100223.0000.12.dmsp_tpw.tropics_WPAC.jpg thumbnail">
            <a:hlinkClick r:id="rId4"/>
          </p:cNvPr>
          <p:cNvPicPr>
            <a:picLocks noChangeAspect="1" noChangeArrowheads="1"/>
          </p:cNvPicPr>
          <p:nvPr/>
        </p:nvPicPr>
        <p:blipFill>
          <a:blip r:embed="rId5" cstate="print"/>
          <a:srcRect t="-2994" b="-1596"/>
          <a:stretch>
            <a:fillRect/>
          </a:stretch>
        </p:blipFill>
        <p:spPr bwMode="auto">
          <a:xfrm>
            <a:off x="5653088" y="5345113"/>
            <a:ext cx="1603375" cy="925512"/>
          </a:xfrm>
          <a:prstGeom prst="rect">
            <a:avLst/>
          </a:prstGeom>
          <a:noFill/>
          <a:ln w="9525">
            <a:noFill/>
            <a:miter lim="800000"/>
            <a:headEnd/>
            <a:tailEnd/>
          </a:ln>
        </p:spPr>
      </p:pic>
      <p:pic>
        <p:nvPicPr>
          <p:cNvPr id="40971" name="Picture 34" descr="20091002.2133.quikscat.wind_85h.444.19WPARMA.65kts-974mb.jpg thumbnail">
            <a:hlinkClick r:id="rId6"/>
          </p:cNvPr>
          <p:cNvPicPr>
            <a:picLocks noChangeAspect="1" noChangeArrowheads="1"/>
          </p:cNvPicPr>
          <p:nvPr/>
        </p:nvPicPr>
        <p:blipFill>
          <a:blip r:embed="rId7" cstate="print"/>
          <a:srcRect l="41454" t="64308" b="-948"/>
          <a:stretch>
            <a:fillRect/>
          </a:stretch>
        </p:blipFill>
        <p:spPr bwMode="auto">
          <a:xfrm>
            <a:off x="4111625" y="5364163"/>
            <a:ext cx="1471613" cy="920750"/>
          </a:xfrm>
          <a:prstGeom prst="rect">
            <a:avLst/>
          </a:prstGeom>
          <a:noFill/>
          <a:ln w="9525">
            <a:noFill/>
            <a:miter lim="800000"/>
            <a:headEnd/>
            <a:tailEnd/>
          </a:ln>
        </p:spPr>
      </p:pic>
      <p:pic>
        <p:nvPicPr>
          <p:cNvPr id="40972" name="Picture 36" descr="20091001.0230.gms6.x.vis2km.19WPARMA.130kts-926mb-118N-1311E.100pc.jpg thumbnail">
            <a:hlinkClick r:id="rId8"/>
          </p:cNvPr>
          <p:cNvPicPr>
            <a:picLocks noChangeAspect="1" noChangeArrowheads="1"/>
          </p:cNvPicPr>
          <p:nvPr/>
        </p:nvPicPr>
        <p:blipFill>
          <a:blip r:embed="rId9" cstate="print"/>
          <a:srcRect t="21820" b="12370"/>
          <a:stretch>
            <a:fillRect/>
          </a:stretch>
        </p:blipFill>
        <p:spPr bwMode="auto">
          <a:xfrm>
            <a:off x="2613025" y="5356225"/>
            <a:ext cx="1401763" cy="922338"/>
          </a:xfrm>
          <a:prstGeom prst="rect">
            <a:avLst/>
          </a:prstGeom>
          <a:noFill/>
          <a:ln w="9525">
            <a:noFill/>
            <a:miter lim="800000"/>
            <a:headEnd/>
            <a:tailEnd/>
          </a:ln>
        </p:spPr>
      </p:pic>
      <p:sp>
        <p:nvSpPr>
          <p:cNvPr id="40973" name="Text Box 13"/>
          <p:cNvSpPr txBox="1">
            <a:spLocks noChangeArrowheads="1"/>
          </p:cNvSpPr>
          <p:nvPr/>
        </p:nvSpPr>
        <p:spPr bwMode="auto">
          <a:xfrm>
            <a:off x="177800" y="5405438"/>
            <a:ext cx="2444750" cy="855662"/>
          </a:xfrm>
          <a:prstGeom prst="rect">
            <a:avLst/>
          </a:prstGeom>
          <a:noFill/>
          <a:ln w="28575">
            <a:noFill/>
            <a:miter lim="800000"/>
            <a:headEnd/>
            <a:tailEnd/>
          </a:ln>
        </p:spPr>
        <p:txBody>
          <a:bodyPr wrap="none">
            <a:spAutoFit/>
          </a:bodyPr>
          <a:lstStyle/>
          <a:p>
            <a:pPr algn="l"/>
            <a:r>
              <a:rPr lang="en-US"/>
              <a:t>Tier 0 – Environment</a:t>
            </a:r>
          </a:p>
          <a:p>
            <a:pPr algn="l">
              <a:buFontTx/>
              <a:buChar char="•"/>
            </a:pPr>
            <a:r>
              <a:rPr lang="en-US" sz="1600"/>
              <a:t>Remote Sensing</a:t>
            </a:r>
          </a:p>
          <a:p>
            <a:pPr algn="l">
              <a:buFontTx/>
              <a:buChar char="•"/>
            </a:pPr>
            <a:r>
              <a:rPr lang="en-US" sz="1600"/>
              <a:t>In situ Obs</a:t>
            </a:r>
          </a:p>
        </p:txBody>
      </p:sp>
      <p:pic>
        <p:nvPicPr>
          <p:cNvPr id="40974" name="Picture 39" descr="wp192009"/>
          <p:cNvPicPr>
            <a:picLocks noChangeAspect="1" noChangeArrowheads="1"/>
          </p:cNvPicPr>
          <p:nvPr/>
        </p:nvPicPr>
        <p:blipFill>
          <a:blip r:embed="rId10" cstate="print"/>
          <a:srcRect l="10312" t="3264" r="21632" b="13208"/>
          <a:stretch>
            <a:fillRect/>
          </a:stretch>
        </p:blipFill>
        <p:spPr bwMode="auto">
          <a:xfrm>
            <a:off x="4838700" y="3046413"/>
            <a:ext cx="1592263" cy="1152525"/>
          </a:xfrm>
          <a:prstGeom prst="rect">
            <a:avLst/>
          </a:prstGeom>
          <a:noFill/>
          <a:ln w="9525">
            <a:noFill/>
            <a:miter lim="800000"/>
            <a:headEnd/>
            <a:tailEnd/>
          </a:ln>
        </p:spPr>
      </p:pic>
      <p:sp>
        <p:nvSpPr>
          <p:cNvPr id="836685" name="Rectangle 77"/>
          <p:cNvSpPr>
            <a:spLocks noChangeArrowheads="1"/>
          </p:cNvSpPr>
          <p:nvPr/>
        </p:nvSpPr>
        <p:spPr bwMode="auto">
          <a:xfrm>
            <a:off x="601663" y="52388"/>
            <a:ext cx="7772400" cy="862012"/>
          </a:xfrm>
          <a:prstGeom prst="rect">
            <a:avLst/>
          </a:prstGeom>
          <a:noFill/>
          <a:ln w="9525">
            <a:noFill/>
            <a:miter lim="800000"/>
            <a:headEnd/>
            <a:tailEnd/>
          </a:ln>
        </p:spPr>
        <p:txBody>
          <a:bodyPr lIns="45720" tIns="0" rIns="45720" bIns="0" anchor="ctr">
            <a:spAutoFit/>
          </a:bodyPr>
          <a:lstStyle/>
          <a:p>
            <a:pPr>
              <a:defRPr/>
            </a:pPr>
            <a:r>
              <a:rPr lang="en-US" sz="2800" i="0" dirty="0" err="1">
                <a:solidFill>
                  <a:srgbClr val="000066"/>
                </a:solidFill>
                <a:effectLst>
                  <a:outerShdw blurRad="38100" dist="38100" dir="2700000" algn="tl">
                    <a:srgbClr val="C0C0C0"/>
                  </a:outerShdw>
                </a:effectLst>
                <a:latin typeface="Arial" charset="0"/>
              </a:rPr>
              <a:t>Battlespace</a:t>
            </a:r>
            <a:r>
              <a:rPr lang="en-US" sz="2800" i="0" dirty="0">
                <a:solidFill>
                  <a:srgbClr val="000066"/>
                </a:solidFill>
                <a:effectLst>
                  <a:outerShdw blurRad="38100" dist="38100" dir="2700000" algn="tl">
                    <a:srgbClr val="C0C0C0"/>
                  </a:outerShdw>
                </a:effectLst>
                <a:latin typeface="Arial" charset="0"/>
              </a:rPr>
              <a:t> on Demand:</a:t>
            </a:r>
            <a:br>
              <a:rPr lang="en-US" sz="2800" i="0" dirty="0">
                <a:solidFill>
                  <a:srgbClr val="000066"/>
                </a:solidFill>
                <a:effectLst>
                  <a:outerShdw blurRad="38100" dist="38100" dir="2700000" algn="tl">
                    <a:srgbClr val="C0C0C0"/>
                  </a:outerShdw>
                </a:effectLst>
                <a:latin typeface="Arial" charset="0"/>
              </a:rPr>
            </a:br>
            <a:r>
              <a:rPr lang="en-US" sz="2800" i="0" dirty="0">
                <a:solidFill>
                  <a:srgbClr val="000066"/>
                </a:solidFill>
                <a:effectLst>
                  <a:outerShdw blurRad="38100" dist="38100" dir="2700000" algn="tl">
                    <a:srgbClr val="C0C0C0"/>
                  </a:outerShdw>
                </a:effectLst>
                <a:latin typeface="Arial" charset="0"/>
              </a:rPr>
              <a:t>“</a:t>
            </a:r>
            <a:r>
              <a:rPr lang="en-US" sz="2000" dirty="0">
                <a:solidFill>
                  <a:srgbClr val="000066"/>
                </a:solidFill>
                <a:effectLst>
                  <a:outerShdw blurRad="38100" dist="38100" dir="2700000" algn="tl">
                    <a:srgbClr val="C0C0C0"/>
                  </a:outerShdw>
                </a:effectLst>
                <a:latin typeface="Arial" charset="0"/>
              </a:rPr>
              <a:t>Reclaiming Enemy Territory”</a:t>
            </a:r>
            <a:endParaRPr lang="en-US" sz="2800" dirty="0">
              <a:solidFill>
                <a:srgbClr val="000066"/>
              </a:solidFill>
              <a:effectLst>
                <a:outerShdw blurRad="38100" dist="38100" dir="2700000" algn="tl">
                  <a:srgbClr val="C0C0C0"/>
                </a:outerShdw>
              </a:effectLst>
              <a:latin typeface="Arial" charset="0"/>
            </a:endParaRPr>
          </a:p>
        </p:txBody>
      </p:sp>
      <p:pic>
        <p:nvPicPr>
          <p:cNvPr id="40976" name="Picture 44" descr="ONR_sm_Larry"/>
          <p:cNvPicPr>
            <a:picLocks noChangeAspect="1" noChangeArrowheads="1"/>
          </p:cNvPicPr>
          <p:nvPr/>
        </p:nvPicPr>
        <p:blipFill>
          <a:blip r:embed="rId11" cstate="print">
            <a:clrChange>
              <a:clrFrom>
                <a:srgbClr val="FEFE98"/>
              </a:clrFrom>
              <a:clrTo>
                <a:srgbClr val="FEFE98">
                  <a:alpha val="0"/>
                </a:srgbClr>
              </a:clrTo>
            </a:clrChange>
          </a:blip>
          <a:srcRect/>
          <a:stretch>
            <a:fillRect/>
          </a:stretch>
        </p:blipFill>
        <p:spPr bwMode="auto">
          <a:xfrm>
            <a:off x="8002588" y="4868863"/>
            <a:ext cx="977900" cy="455612"/>
          </a:xfrm>
          <a:prstGeom prst="rect">
            <a:avLst/>
          </a:prstGeom>
          <a:noFill/>
          <a:ln w="9525">
            <a:noFill/>
            <a:miter lim="800000"/>
            <a:headEnd/>
            <a:tailEnd/>
          </a:ln>
        </p:spPr>
      </p:pic>
      <p:sp>
        <p:nvSpPr>
          <p:cNvPr id="40977" name="Line 45"/>
          <p:cNvSpPr>
            <a:spLocks noChangeShapeType="1"/>
          </p:cNvSpPr>
          <p:nvPr/>
        </p:nvSpPr>
        <p:spPr bwMode="auto">
          <a:xfrm flipH="1" flipV="1">
            <a:off x="6808788" y="4208463"/>
            <a:ext cx="1346200" cy="708025"/>
          </a:xfrm>
          <a:prstGeom prst="line">
            <a:avLst/>
          </a:prstGeom>
          <a:noFill/>
          <a:ln w="28575">
            <a:solidFill>
              <a:srgbClr val="FF3300"/>
            </a:solidFill>
            <a:round/>
            <a:headEnd/>
            <a:tailEnd type="triangle" w="med" len="med"/>
          </a:ln>
        </p:spPr>
        <p:txBody>
          <a:bodyPr wrap="none" anchor="ctr"/>
          <a:lstStyle/>
          <a:p>
            <a:endParaRPr lang="en-US"/>
          </a:p>
        </p:txBody>
      </p:sp>
      <p:sp>
        <p:nvSpPr>
          <p:cNvPr id="40978" name="Line 46"/>
          <p:cNvSpPr>
            <a:spLocks noChangeShapeType="1"/>
          </p:cNvSpPr>
          <p:nvPr/>
        </p:nvSpPr>
        <p:spPr bwMode="auto">
          <a:xfrm flipH="1" flipV="1">
            <a:off x="7407275" y="5002213"/>
            <a:ext cx="528638" cy="60325"/>
          </a:xfrm>
          <a:prstGeom prst="line">
            <a:avLst/>
          </a:prstGeom>
          <a:noFill/>
          <a:ln w="28575">
            <a:solidFill>
              <a:srgbClr val="FF3300"/>
            </a:solidFill>
            <a:round/>
            <a:headEnd/>
            <a:tailEnd type="triangle" w="med" len="med"/>
          </a:ln>
        </p:spPr>
        <p:txBody>
          <a:bodyPr wrap="none" anchor="ctr"/>
          <a:lstStyle/>
          <a:p>
            <a:endParaRPr lang="en-US"/>
          </a:p>
        </p:txBody>
      </p:sp>
      <p:sp>
        <p:nvSpPr>
          <p:cNvPr id="40979" name="Text Box 47"/>
          <p:cNvSpPr txBox="1">
            <a:spLocks noChangeArrowheads="1"/>
          </p:cNvSpPr>
          <p:nvPr/>
        </p:nvSpPr>
        <p:spPr bwMode="auto">
          <a:xfrm>
            <a:off x="8020050" y="5451475"/>
            <a:ext cx="898525" cy="304800"/>
          </a:xfrm>
          <a:prstGeom prst="rect">
            <a:avLst/>
          </a:prstGeom>
          <a:noFill/>
          <a:ln w="28575">
            <a:noFill/>
            <a:miter lim="800000"/>
            <a:headEnd/>
            <a:tailEnd/>
          </a:ln>
        </p:spPr>
        <p:txBody>
          <a:bodyPr wrap="none">
            <a:spAutoFit/>
          </a:bodyPr>
          <a:lstStyle/>
          <a:p>
            <a:r>
              <a:rPr lang="en-US" sz="1400"/>
              <a:t>~ $9M/yr</a:t>
            </a:r>
          </a:p>
        </p:txBody>
      </p:sp>
      <p:pic>
        <p:nvPicPr>
          <p:cNvPr id="40980" name="Picture 48" descr="096LOG1"/>
          <p:cNvPicPr>
            <a:picLocks noChangeAspect="1" noChangeArrowheads="1"/>
          </p:cNvPicPr>
          <p:nvPr/>
        </p:nvPicPr>
        <p:blipFill>
          <a:blip r:embed="rId12" cstate="print"/>
          <a:srcRect/>
          <a:stretch>
            <a:fillRect/>
          </a:stretch>
        </p:blipFill>
        <p:spPr bwMode="auto">
          <a:xfrm>
            <a:off x="8039100" y="3162300"/>
            <a:ext cx="863600" cy="862013"/>
          </a:xfrm>
          <a:prstGeom prst="rect">
            <a:avLst/>
          </a:prstGeom>
          <a:noFill/>
          <a:ln w="9525">
            <a:noFill/>
            <a:miter lim="800000"/>
            <a:headEnd/>
            <a:tailEnd/>
          </a:ln>
        </p:spPr>
      </p:pic>
      <p:sp>
        <p:nvSpPr>
          <p:cNvPr id="40981" name="Line 49"/>
          <p:cNvSpPr>
            <a:spLocks noChangeShapeType="1"/>
          </p:cNvSpPr>
          <p:nvPr/>
        </p:nvSpPr>
        <p:spPr bwMode="auto">
          <a:xfrm flipH="1">
            <a:off x="7218363" y="3838575"/>
            <a:ext cx="1023937" cy="1419225"/>
          </a:xfrm>
          <a:prstGeom prst="line">
            <a:avLst/>
          </a:prstGeom>
          <a:noFill/>
          <a:ln w="28575">
            <a:solidFill>
              <a:schemeClr val="hlink"/>
            </a:solidFill>
            <a:prstDash val="sysDot"/>
            <a:round/>
            <a:headEnd/>
            <a:tailEnd type="triangle" w="med" len="med"/>
          </a:ln>
        </p:spPr>
        <p:txBody>
          <a:bodyPr wrap="none" anchor="ctr"/>
          <a:lstStyle/>
          <a:p>
            <a:endParaRPr lang="en-US"/>
          </a:p>
        </p:txBody>
      </p:sp>
      <p:sp>
        <p:nvSpPr>
          <p:cNvPr id="40982" name="Line 50"/>
          <p:cNvSpPr>
            <a:spLocks noChangeShapeType="1"/>
          </p:cNvSpPr>
          <p:nvPr/>
        </p:nvSpPr>
        <p:spPr bwMode="auto">
          <a:xfrm flipH="1">
            <a:off x="6472238" y="3500438"/>
            <a:ext cx="1492250" cy="96837"/>
          </a:xfrm>
          <a:prstGeom prst="line">
            <a:avLst/>
          </a:prstGeom>
          <a:noFill/>
          <a:ln w="28575">
            <a:solidFill>
              <a:schemeClr val="hlink"/>
            </a:solidFill>
            <a:round/>
            <a:headEnd/>
            <a:tailEnd type="triangle" w="med" len="med"/>
          </a:ln>
        </p:spPr>
        <p:txBody>
          <a:bodyPr wrap="none" anchor="ctr"/>
          <a:lstStyle/>
          <a:p>
            <a:endParaRPr lang="en-US"/>
          </a:p>
        </p:txBody>
      </p:sp>
      <p:sp>
        <p:nvSpPr>
          <p:cNvPr id="40983" name="Line 51"/>
          <p:cNvSpPr>
            <a:spLocks noChangeShapeType="1"/>
          </p:cNvSpPr>
          <p:nvPr/>
        </p:nvSpPr>
        <p:spPr bwMode="auto">
          <a:xfrm flipH="1">
            <a:off x="7096125" y="3689350"/>
            <a:ext cx="962025" cy="854075"/>
          </a:xfrm>
          <a:prstGeom prst="line">
            <a:avLst/>
          </a:prstGeom>
          <a:noFill/>
          <a:ln w="28575">
            <a:solidFill>
              <a:schemeClr val="hlink"/>
            </a:solidFill>
            <a:round/>
            <a:headEnd/>
            <a:tailEnd type="triangle" w="med" len="med"/>
          </a:ln>
        </p:spPr>
        <p:txBody>
          <a:bodyPr wrap="none" anchor="ctr"/>
          <a:lstStyle/>
          <a:p>
            <a:endParaRPr lang="en-US"/>
          </a:p>
        </p:txBody>
      </p:sp>
      <p:sp>
        <p:nvSpPr>
          <p:cNvPr id="40984" name="Line 52"/>
          <p:cNvSpPr>
            <a:spLocks noChangeShapeType="1"/>
          </p:cNvSpPr>
          <p:nvPr/>
        </p:nvSpPr>
        <p:spPr bwMode="auto">
          <a:xfrm flipH="1" flipV="1">
            <a:off x="6119813" y="2703513"/>
            <a:ext cx="1852612" cy="481012"/>
          </a:xfrm>
          <a:prstGeom prst="line">
            <a:avLst/>
          </a:prstGeom>
          <a:noFill/>
          <a:ln w="28575">
            <a:solidFill>
              <a:schemeClr val="hlink"/>
            </a:solidFill>
            <a:round/>
            <a:headEnd/>
            <a:tailEnd type="triangle" w="med" len="med"/>
          </a:ln>
        </p:spPr>
        <p:txBody>
          <a:bodyPr wrap="none" anchor="ctr"/>
          <a:lstStyle/>
          <a:p>
            <a:endParaRPr lang="en-US"/>
          </a:p>
        </p:txBody>
      </p:sp>
      <p:sp>
        <p:nvSpPr>
          <p:cNvPr id="40985" name="Text Box 53"/>
          <p:cNvSpPr txBox="1">
            <a:spLocks noChangeArrowheads="1"/>
          </p:cNvSpPr>
          <p:nvPr/>
        </p:nvSpPr>
        <p:spPr bwMode="auto">
          <a:xfrm>
            <a:off x="7905750" y="4073525"/>
            <a:ext cx="1055688" cy="304800"/>
          </a:xfrm>
          <a:prstGeom prst="rect">
            <a:avLst/>
          </a:prstGeom>
          <a:noFill/>
          <a:ln w="28575">
            <a:noFill/>
            <a:miter lim="800000"/>
            <a:headEnd/>
            <a:tailEnd/>
          </a:ln>
        </p:spPr>
        <p:txBody>
          <a:bodyPr wrap="none">
            <a:spAutoFit/>
          </a:bodyPr>
          <a:lstStyle/>
          <a:p>
            <a:r>
              <a:rPr lang="en-US" sz="1400"/>
              <a:t>~ $1-2M/yr</a:t>
            </a:r>
          </a:p>
        </p:txBody>
      </p:sp>
      <p:pic>
        <p:nvPicPr>
          <p:cNvPr id="40986" name="Picture 54"/>
          <p:cNvPicPr>
            <a:picLocks noChangeAspect="1" noChangeArrowheads="1"/>
          </p:cNvPicPr>
          <p:nvPr/>
        </p:nvPicPr>
        <p:blipFill>
          <a:blip r:embed="rId13" cstate="print"/>
          <a:srcRect l="46336" t="15529" r="19685" b="50299"/>
          <a:stretch>
            <a:fillRect/>
          </a:stretch>
        </p:blipFill>
        <p:spPr bwMode="auto">
          <a:xfrm>
            <a:off x="3279775" y="3044825"/>
            <a:ext cx="1614488" cy="1141413"/>
          </a:xfrm>
          <a:prstGeom prst="rect">
            <a:avLst/>
          </a:prstGeom>
          <a:noFill/>
          <a:ln w="9525">
            <a:noFill/>
            <a:round/>
            <a:headEnd/>
            <a:tailEnd/>
          </a:ln>
        </p:spPr>
      </p:pic>
      <p:pic>
        <p:nvPicPr>
          <p:cNvPr id="40987" name="Picture 55" descr="2004083112cd"/>
          <p:cNvPicPr>
            <a:picLocks noChangeAspect="1" noChangeArrowheads="1"/>
          </p:cNvPicPr>
          <p:nvPr/>
        </p:nvPicPr>
        <p:blipFill>
          <a:blip r:embed="rId14" cstate="print"/>
          <a:srcRect r="8287" b="10866"/>
          <a:stretch>
            <a:fillRect/>
          </a:stretch>
        </p:blipFill>
        <p:spPr bwMode="auto">
          <a:xfrm>
            <a:off x="5661025" y="4335463"/>
            <a:ext cx="1258888" cy="977900"/>
          </a:xfrm>
          <a:prstGeom prst="rect">
            <a:avLst/>
          </a:prstGeom>
          <a:noFill/>
          <a:ln w="9525">
            <a:noFill/>
            <a:miter lim="800000"/>
            <a:headEnd/>
            <a:tailEnd/>
          </a:ln>
        </p:spPr>
      </p:pic>
      <p:pic>
        <p:nvPicPr>
          <p:cNvPr id="40988" name="Picture 56"/>
          <p:cNvPicPr>
            <a:picLocks noChangeAspect="1" noChangeArrowheads="1"/>
          </p:cNvPicPr>
          <p:nvPr/>
        </p:nvPicPr>
        <p:blipFill>
          <a:blip r:embed="rId15" cstate="print"/>
          <a:srcRect t="40373" b="14421"/>
          <a:stretch>
            <a:fillRect/>
          </a:stretch>
        </p:blipFill>
        <p:spPr bwMode="auto">
          <a:xfrm>
            <a:off x="2741613" y="4354513"/>
            <a:ext cx="2874962" cy="981075"/>
          </a:xfrm>
          <a:prstGeom prst="rect">
            <a:avLst/>
          </a:prstGeom>
          <a:noFill/>
          <a:ln w="38100">
            <a:noFill/>
            <a:miter lim="800000"/>
            <a:headEnd/>
            <a:tailEnd/>
          </a:ln>
        </p:spPr>
      </p:pic>
      <p:grpSp>
        <p:nvGrpSpPr>
          <p:cNvPr id="40989" name="Group 60"/>
          <p:cNvGrpSpPr>
            <a:grpSpLocks/>
          </p:cNvGrpSpPr>
          <p:nvPr/>
        </p:nvGrpSpPr>
        <p:grpSpPr bwMode="auto">
          <a:xfrm>
            <a:off x="3867150" y="1655763"/>
            <a:ext cx="2135188" cy="1196975"/>
            <a:chOff x="2057" y="1129"/>
            <a:chExt cx="1406" cy="830"/>
          </a:xfrm>
        </p:grpSpPr>
        <p:pic>
          <p:nvPicPr>
            <p:cNvPr id="40990" name="windprob_movie.wmv">
              <a:hlinkClick r:id="" action="ppaction://media"/>
            </p:cNvPr>
            <p:cNvPicPr>
              <a:picLocks noRot="1" noChangeAspect="1" noChangeArrowheads="1"/>
            </p:cNvPicPr>
            <p:nvPr>
              <a:videoFile r:link="rId1"/>
            </p:nvPr>
          </p:nvPicPr>
          <p:blipFill>
            <a:blip r:embed="rId16" cstate="print"/>
            <a:srcRect l="23953" t="47058" r="23529" b="9804"/>
            <a:stretch>
              <a:fillRect/>
            </a:stretch>
          </p:blipFill>
          <p:spPr bwMode="auto">
            <a:xfrm>
              <a:off x="2057" y="1129"/>
              <a:ext cx="1352" cy="830"/>
            </a:xfrm>
            <a:prstGeom prst="rect">
              <a:avLst/>
            </a:prstGeom>
            <a:noFill/>
            <a:ln w="12700">
              <a:solidFill>
                <a:srgbClr val="000000"/>
              </a:solidFill>
              <a:miter lim="800000"/>
              <a:headEnd/>
              <a:tailEnd/>
            </a:ln>
          </p:spPr>
        </p:pic>
        <p:sp>
          <p:nvSpPr>
            <p:cNvPr id="40991" name="Rectangle 59"/>
            <p:cNvSpPr>
              <a:spLocks noChangeArrowheads="1"/>
            </p:cNvSpPr>
            <p:nvPr/>
          </p:nvSpPr>
          <p:spPr bwMode="auto">
            <a:xfrm>
              <a:off x="2077" y="1129"/>
              <a:ext cx="1386" cy="728"/>
            </a:xfrm>
            <a:prstGeom prst="rect">
              <a:avLst/>
            </a:prstGeom>
            <a:noFill/>
            <a:ln w="28575">
              <a:noFill/>
              <a:miter lim="800000"/>
              <a:headEnd/>
              <a:tailEnd/>
            </a:ln>
          </p:spPr>
          <p:txBody>
            <a:bodyPr>
              <a:spAutoFit/>
            </a:bodyPr>
            <a:lstStyle/>
            <a:p>
              <a:r>
                <a:rPr lang="en-US" sz="700" i="0"/>
                <a:t>EXPERIMENTAL TC-COR SETTINGS </a:t>
              </a:r>
            </a:p>
            <a:p>
              <a:r>
                <a:rPr lang="en-US" sz="700" i="0" u="sng"/>
                <a:t>SITE </a:t>
              </a:r>
              <a:r>
                <a:rPr lang="en-US" sz="700" i="0"/>
                <a:t>	</a:t>
              </a:r>
              <a:r>
                <a:rPr lang="en-US" sz="700" i="0" u="sng"/>
                <a:t>TC-COR</a:t>
              </a:r>
              <a:r>
                <a:rPr lang="en-US" sz="700" i="0"/>
                <a:t> </a:t>
              </a:r>
            </a:p>
            <a:p>
              <a:endParaRPr lang="en-US" sz="700" i="0"/>
            </a:p>
            <a:p>
              <a:r>
                <a:rPr lang="en-US" sz="700" i="0"/>
                <a:t>Agrihan 		2 </a:t>
              </a:r>
            </a:p>
            <a:p>
              <a:r>
                <a:rPr lang="en-US" sz="700" i="0"/>
                <a:t>Alamagan 		2 </a:t>
              </a:r>
            </a:p>
            <a:p>
              <a:r>
                <a:rPr lang="en-US" sz="700" i="0"/>
                <a:t>Anatahan 		2 </a:t>
              </a:r>
            </a:p>
            <a:p>
              <a:r>
                <a:rPr lang="en-US" sz="700" i="0"/>
                <a:t>Pagan 		2 </a:t>
              </a:r>
            </a:p>
            <a:p>
              <a:r>
                <a:rPr lang="en-US" sz="700" i="0"/>
                <a:t>Saipan 		3 </a:t>
              </a:r>
            </a:p>
            <a:p>
              <a:r>
                <a:rPr lang="en-US" sz="700" i="0"/>
                <a:t>Tinian 		4</a:t>
              </a:r>
              <a:r>
                <a:rPr lang="en-US" sz="700"/>
                <a:t> </a:t>
              </a: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4"/>
          <p:cNvSpPr>
            <a:spLocks noGrp="1"/>
          </p:cNvSpPr>
          <p:nvPr>
            <p:ph type="sldNum" sz="quarter" idx="11"/>
          </p:nvPr>
        </p:nvSpPr>
        <p:spPr/>
        <p:txBody>
          <a:bodyPr/>
          <a:lstStyle/>
          <a:p>
            <a:fld id="{44FB6CF9-713C-4177-BFEF-9F40064F4A5E}" type="slidenum">
              <a:rPr lang="en-US" smtClean="0">
                <a:latin typeface="Arial" pitchFamily="34" charset="0"/>
              </a:rPr>
              <a:pPr/>
              <a:t>4</a:t>
            </a:fld>
            <a:endParaRPr lang="en-US" smtClean="0">
              <a:latin typeface="Arial" pitchFamily="34" charset="0"/>
            </a:endParaRPr>
          </a:p>
        </p:txBody>
      </p:sp>
      <p:sp>
        <p:nvSpPr>
          <p:cNvPr id="893954" name="Rectangle 2"/>
          <p:cNvSpPr>
            <a:spLocks noGrp="1" noChangeArrowheads="1"/>
          </p:cNvSpPr>
          <p:nvPr>
            <p:ph type="title"/>
          </p:nvPr>
        </p:nvSpPr>
        <p:spPr/>
        <p:txBody>
          <a:bodyPr/>
          <a:lstStyle/>
          <a:p>
            <a:pPr eaLnBrk="1" hangingPunct="1">
              <a:defRPr/>
            </a:pPr>
            <a:r>
              <a:rPr lang="en-US" sz="2800" dirty="0" smtClean="0"/>
              <a:t>Environment Tier</a:t>
            </a:r>
            <a:br>
              <a:rPr lang="en-US" sz="2800" dirty="0" smtClean="0"/>
            </a:br>
            <a:r>
              <a:rPr lang="en-US" sz="1800" dirty="0" smtClean="0"/>
              <a:t>Remote Sensing and Observations</a:t>
            </a:r>
          </a:p>
        </p:txBody>
      </p:sp>
      <p:sp>
        <p:nvSpPr>
          <p:cNvPr id="41988" name="Rectangle 3"/>
          <p:cNvSpPr>
            <a:spLocks noGrp="1" noChangeArrowheads="1"/>
          </p:cNvSpPr>
          <p:nvPr>
            <p:ph type="body" idx="1"/>
          </p:nvPr>
        </p:nvSpPr>
        <p:spPr>
          <a:xfrm>
            <a:off x="520700" y="1200150"/>
            <a:ext cx="8412163" cy="5165725"/>
          </a:xfrm>
        </p:spPr>
        <p:txBody>
          <a:bodyPr/>
          <a:lstStyle/>
          <a:p>
            <a:pPr eaLnBrk="1" hangingPunct="1"/>
            <a:r>
              <a:rPr lang="en-US" sz="2000" smtClean="0"/>
              <a:t>The Navy is heavily dependent/leveraged upon partnerships for satellite based observational data. </a:t>
            </a:r>
          </a:p>
          <a:p>
            <a:pPr lvl="1" eaLnBrk="1" hangingPunct="1"/>
            <a:r>
              <a:rPr lang="en-US" sz="1800" smtClean="0"/>
              <a:t>Advocate access to/expanded use of existing data streams v. building new sensors.</a:t>
            </a:r>
          </a:p>
          <a:p>
            <a:pPr lvl="2" eaLnBrk="1" hangingPunct="1"/>
            <a:r>
              <a:rPr lang="en-US" sz="1400" smtClean="0"/>
              <a:t>Support NOAA/NESDIS access to OSCAT</a:t>
            </a:r>
          </a:p>
          <a:p>
            <a:pPr lvl="1" eaLnBrk="1" hangingPunct="1"/>
            <a:r>
              <a:rPr lang="en-US" sz="1800" smtClean="0"/>
              <a:t>Navy programmed investments targeted at oceanographic applications (e.g., GFO 2, UUVs) </a:t>
            </a:r>
          </a:p>
          <a:p>
            <a:pPr eaLnBrk="1" hangingPunct="1"/>
            <a:r>
              <a:rPr lang="en-US" sz="2000" smtClean="0"/>
              <a:t>Key Capability Gaps</a:t>
            </a:r>
            <a:endParaRPr lang="en-US" sz="1800" smtClean="0"/>
          </a:p>
          <a:p>
            <a:pPr lvl="1" eaLnBrk="1" hangingPunct="1"/>
            <a:r>
              <a:rPr lang="en-US" sz="1800" smtClean="0"/>
              <a:t>OSVW</a:t>
            </a:r>
          </a:p>
          <a:p>
            <a:pPr lvl="2" eaLnBrk="1" hangingPunct="1"/>
            <a:r>
              <a:rPr lang="en-US" sz="1400" smtClean="0"/>
              <a:t>Scatterometer/WindSAT</a:t>
            </a:r>
          </a:p>
          <a:p>
            <a:pPr lvl="2" eaLnBrk="1" hangingPunct="1"/>
            <a:r>
              <a:rPr lang="en-US" sz="1400" smtClean="0"/>
              <a:t>Vector capable MIS/DWSS</a:t>
            </a:r>
          </a:p>
          <a:p>
            <a:pPr lvl="1" eaLnBrk="1" hangingPunct="1">
              <a:buClr>
                <a:srgbClr val="000000"/>
              </a:buClr>
            </a:pPr>
            <a:r>
              <a:rPr lang="en-US" sz="1800" smtClean="0">
                <a:solidFill>
                  <a:srgbClr val="000000"/>
                </a:solidFill>
              </a:rPr>
              <a:t>Imagers</a:t>
            </a:r>
          </a:p>
          <a:p>
            <a:pPr lvl="2" eaLnBrk="1" hangingPunct="1"/>
            <a:r>
              <a:rPr lang="en-US" sz="1400" smtClean="0"/>
              <a:t>WindSAT</a:t>
            </a:r>
          </a:p>
          <a:p>
            <a:pPr lvl="2" eaLnBrk="1" hangingPunct="1"/>
            <a:r>
              <a:rPr lang="en-US" sz="1400" smtClean="0"/>
              <a:t>AMSR-E</a:t>
            </a:r>
          </a:p>
          <a:p>
            <a:pPr lvl="2" eaLnBrk="1" hangingPunct="1"/>
            <a:r>
              <a:rPr lang="en-US" sz="1400" smtClean="0"/>
              <a:t>TRMM</a:t>
            </a:r>
          </a:p>
          <a:p>
            <a:pPr lvl="2" eaLnBrk="1" hangingPunct="1"/>
            <a:endParaRPr lang="en-US" sz="1400" smtClean="0"/>
          </a:p>
          <a:p>
            <a:pPr lvl="2" eaLnBrk="1" hangingPunct="1"/>
            <a:endParaRPr lang="en-US" sz="1400" smtClean="0"/>
          </a:p>
        </p:txBody>
      </p:sp>
      <p:sp>
        <p:nvSpPr>
          <p:cNvPr id="41989" name="Line 6"/>
          <p:cNvSpPr>
            <a:spLocks noChangeShapeType="1"/>
          </p:cNvSpPr>
          <p:nvPr/>
        </p:nvSpPr>
        <p:spPr bwMode="auto">
          <a:xfrm>
            <a:off x="0" y="990600"/>
            <a:ext cx="9144000" cy="0"/>
          </a:xfrm>
          <a:prstGeom prst="line">
            <a:avLst/>
          </a:prstGeom>
          <a:noFill/>
          <a:ln w="38100">
            <a:solidFill>
              <a:srgbClr val="003399"/>
            </a:solidFill>
            <a:round/>
            <a:headEnd/>
            <a:tailEnd/>
          </a:ln>
        </p:spPr>
        <p:txBody>
          <a:bodyPr/>
          <a:lstStyle/>
          <a:p>
            <a:endParaRPr lang="en-US"/>
          </a:p>
        </p:txBody>
      </p:sp>
      <p:pic>
        <p:nvPicPr>
          <p:cNvPr id="41990" name="Picture 6" descr="20110224.1109.coriolis.x.37h.15SCARLOS.70kts-970mb-250S-1083E.82pc.jpg thumbnail">
            <a:hlinkClick r:id="rId3"/>
          </p:cNvPr>
          <p:cNvPicPr>
            <a:picLocks noChangeAspect="1" noChangeArrowheads="1"/>
          </p:cNvPicPr>
          <p:nvPr/>
        </p:nvPicPr>
        <p:blipFill>
          <a:blip r:embed="rId4" cstate="print"/>
          <a:srcRect/>
          <a:stretch>
            <a:fillRect/>
          </a:stretch>
        </p:blipFill>
        <p:spPr bwMode="auto">
          <a:xfrm>
            <a:off x="3894138" y="3716338"/>
            <a:ext cx="2554287" cy="2649537"/>
          </a:xfrm>
          <a:prstGeom prst="rect">
            <a:avLst/>
          </a:prstGeom>
          <a:noFill/>
          <a:ln w="19050">
            <a:solidFill>
              <a:schemeClr val="tx1"/>
            </a:solidFill>
            <a:miter lim="800000"/>
            <a:headEnd/>
            <a:tailEnd/>
          </a:ln>
        </p:spPr>
      </p:pic>
      <p:pic>
        <p:nvPicPr>
          <p:cNvPr id="41991" name="Picture 13" descr="20110224.1110.f16.x.37h.15SCARLOS.60kts-978mb-243S-1095E.71pc.jpg thumbnail">
            <a:hlinkClick r:id="rId5"/>
          </p:cNvPr>
          <p:cNvPicPr>
            <a:picLocks noChangeAspect="1" noChangeArrowheads="1"/>
          </p:cNvPicPr>
          <p:nvPr/>
        </p:nvPicPr>
        <p:blipFill>
          <a:blip r:embed="rId6" cstate="print"/>
          <a:srcRect/>
          <a:stretch>
            <a:fillRect/>
          </a:stretch>
        </p:blipFill>
        <p:spPr bwMode="auto">
          <a:xfrm>
            <a:off x="6480175" y="3705225"/>
            <a:ext cx="2568575" cy="2663825"/>
          </a:xfrm>
          <a:prstGeom prst="rect">
            <a:avLst/>
          </a:prstGeom>
          <a:noFill/>
          <a:ln w="19050">
            <a:solidFill>
              <a:schemeClr val="tx1"/>
            </a:solid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4"/>
          <p:cNvSpPr txBox="1">
            <a:spLocks noGrp="1"/>
          </p:cNvSpPr>
          <p:nvPr/>
        </p:nvSpPr>
        <p:spPr bwMode="auto">
          <a:xfrm>
            <a:off x="8839200" y="6477000"/>
            <a:ext cx="304800" cy="304800"/>
          </a:xfrm>
          <a:prstGeom prst="rect">
            <a:avLst/>
          </a:prstGeom>
          <a:solidFill>
            <a:schemeClr val="bg1"/>
          </a:solidFill>
          <a:ln w="9525">
            <a:noFill/>
            <a:miter lim="800000"/>
            <a:headEnd/>
            <a:tailEnd/>
          </a:ln>
        </p:spPr>
        <p:txBody>
          <a:bodyPr wrap="none" lIns="92075" tIns="46038" rIns="92075" bIns="46038" anchor="ctr"/>
          <a:lstStyle/>
          <a:p>
            <a:pPr algn="r" eaLnBrk="0" hangingPunct="0"/>
            <a:fld id="{3799E937-6298-4C6E-99DD-18CFF455322C}" type="slidenum">
              <a:rPr lang="en-US" sz="1200" b="0" i="0"/>
              <a:pPr algn="r" eaLnBrk="0" hangingPunct="0"/>
              <a:t>5</a:t>
            </a:fld>
            <a:endParaRPr lang="en-US" sz="1200" b="0" i="0"/>
          </a:p>
        </p:txBody>
      </p:sp>
      <p:sp>
        <p:nvSpPr>
          <p:cNvPr id="893954" name="Rectangle 2"/>
          <p:cNvSpPr>
            <a:spLocks noGrp="1" noChangeArrowheads="1"/>
          </p:cNvSpPr>
          <p:nvPr>
            <p:ph type="title" idx="4294967295"/>
          </p:nvPr>
        </p:nvSpPr>
        <p:spPr/>
        <p:txBody>
          <a:bodyPr/>
          <a:lstStyle/>
          <a:p>
            <a:pPr eaLnBrk="1" hangingPunct="1">
              <a:defRPr/>
            </a:pPr>
            <a:r>
              <a:rPr lang="en-US" sz="2800" smtClean="0"/>
              <a:t>Modeling Tier</a:t>
            </a:r>
            <a:br>
              <a:rPr lang="en-US" sz="2800" smtClean="0"/>
            </a:br>
            <a:r>
              <a:rPr lang="en-US" sz="1800" smtClean="0"/>
              <a:t>Track and Intensity forecasts</a:t>
            </a:r>
          </a:p>
        </p:txBody>
      </p:sp>
      <p:sp>
        <p:nvSpPr>
          <p:cNvPr id="43012" name="Rectangle 3"/>
          <p:cNvSpPr>
            <a:spLocks noGrp="1" noChangeArrowheads="1"/>
          </p:cNvSpPr>
          <p:nvPr>
            <p:ph type="body" idx="4294967295"/>
          </p:nvPr>
        </p:nvSpPr>
        <p:spPr>
          <a:xfrm>
            <a:off x="533400" y="1168400"/>
            <a:ext cx="8412163" cy="4346575"/>
          </a:xfrm>
        </p:spPr>
        <p:txBody>
          <a:bodyPr/>
          <a:lstStyle/>
          <a:p>
            <a:pPr eaLnBrk="1" hangingPunct="1"/>
            <a:r>
              <a:rPr lang="en-US" smtClean="0"/>
              <a:t>Track continues to be a top priority. The Navy views improvements to global modeling capability as best means to improve track forecasts. </a:t>
            </a:r>
          </a:p>
          <a:p>
            <a:pPr lvl="1" eaLnBrk="1" hangingPunct="1"/>
            <a:r>
              <a:rPr lang="en-US" smtClean="0"/>
              <a:t>Navy/NOAA/USAF Partnership is key enabler</a:t>
            </a:r>
          </a:p>
          <a:p>
            <a:pPr marL="1143000" lvl="2" indent="-228600" eaLnBrk="1" hangingPunct="1"/>
            <a:r>
              <a:rPr lang="en-US" smtClean="0"/>
              <a:t>NUOPC</a:t>
            </a:r>
          </a:p>
          <a:p>
            <a:pPr marL="1143000" lvl="2" indent="-228600" eaLnBrk="1" hangingPunct="1"/>
            <a:r>
              <a:rPr lang="en-US" smtClean="0"/>
              <a:t>HFIP (NHC / JTWC)</a:t>
            </a:r>
          </a:p>
          <a:p>
            <a:pPr marL="1143000" lvl="2" indent="-228600" eaLnBrk="1" hangingPunct="1"/>
            <a:r>
              <a:rPr lang="en-US" smtClean="0"/>
              <a:t>Earth System Prediction Capability  (long term)</a:t>
            </a:r>
          </a:p>
          <a:p>
            <a:pPr eaLnBrk="1" hangingPunct="1"/>
            <a:r>
              <a:rPr lang="en-US" smtClean="0"/>
              <a:t>Structure and Intensity: Storm Scale modeling initiatives</a:t>
            </a:r>
          </a:p>
          <a:p>
            <a:pPr lvl="1" eaLnBrk="1" hangingPunct="1"/>
            <a:r>
              <a:rPr lang="en-US" smtClean="0"/>
              <a:t>HWRF/HFIP</a:t>
            </a:r>
          </a:p>
          <a:p>
            <a:pPr lvl="1" eaLnBrk="1" hangingPunct="1"/>
            <a:r>
              <a:rPr lang="en-US" smtClean="0"/>
              <a:t>COAMPS-TC</a:t>
            </a:r>
          </a:p>
          <a:p>
            <a:pPr lvl="1" eaLnBrk="1" hangingPunct="1">
              <a:buFontTx/>
              <a:buNone/>
            </a:pPr>
            <a:endParaRPr lang="en-US" smtClean="0"/>
          </a:p>
          <a:p>
            <a:pPr lvl="1" eaLnBrk="1" hangingPunct="1">
              <a:buFontTx/>
              <a:buNone/>
            </a:pPr>
            <a:endParaRPr lang="en-US" i="1" smtClean="0"/>
          </a:p>
        </p:txBody>
      </p:sp>
      <p:sp>
        <p:nvSpPr>
          <p:cNvPr id="43013" name="Text Box 7"/>
          <p:cNvSpPr txBox="1">
            <a:spLocks noChangeArrowheads="1"/>
          </p:cNvSpPr>
          <p:nvPr/>
        </p:nvSpPr>
        <p:spPr bwMode="auto">
          <a:xfrm>
            <a:off x="1189038" y="5788025"/>
            <a:ext cx="6692900" cy="701675"/>
          </a:xfrm>
          <a:prstGeom prst="rect">
            <a:avLst/>
          </a:prstGeom>
          <a:solidFill>
            <a:schemeClr val="hlink"/>
          </a:solidFill>
          <a:ln w="28575">
            <a:noFill/>
            <a:miter lim="800000"/>
            <a:headEnd/>
            <a:tailEnd/>
          </a:ln>
        </p:spPr>
        <p:txBody>
          <a:bodyPr>
            <a:spAutoFit/>
          </a:bodyPr>
          <a:lstStyle/>
          <a:p>
            <a:pPr lvl="1">
              <a:spcBef>
                <a:spcPct val="25000"/>
              </a:spcBef>
              <a:spcAft>
                <a:spcPct val="25000"/>
              </a:spcAft>
              <a:buClr>
                <a:schemeClr val="tx1"/>
              </a:buClr>
            </a:pPr>
            <a:r>
              <a:rPr lang="en-US" sz="2000">
                <a:solidFill>
                  <a:srgbClr val="FFFF00"/>
                </a:solidFill>
              </a:rPr>
              <a:t>Improvements in structure and intensity forecasts dependent on first improving track forecasts</a:t>
            </a:r>
          </a:p>
        </p:txBody>
      </p:sp>
      <p:sp>
        <p:nvSpPr>
          <p:cNvPr id="43014" name="Line 6"/>
          <p:cNvSpPr>
            <a:spLocks noChangeShapeType="1"/>
          </p:cNvSpPr>
          <p:nvPr/>
        </p:nvSpPr>
        <p:spPr bwMode="auto">
          <a:xfrm>
            <a:off x="0" y="990600"/>
            <a:ext cx="9144000" cy="0"/>
          </a:xfrm>
          <a:prstGeom prst="line">
            <a:avLst/>
          </a:prstGeom>
          <a:noFill/>
          <a:ln w="38100">
            <a:solidFill>
              <a:srgbClr val="003399"/>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0" name="Rectangle 2"/>
          <p:cNvSpPr>
            <a:spLocks noGrp="1" noChangeArrowheads="1"/>
          </p:cNvSpPr>
          <p:nvPr>
            <p:ph type="title" idx="4294967295"/>
          </p:nvPr>
        </p:nvSpPr>
        <p:spPr>
          <a:xfrm>
            <a:off x="990600" y="117475"/>
            <a:ext cx="7391400" cy="822325"/>
          </a:xfrm>
          <a:prstGeom prst="rect">
            <a:avLst/>
          </a:prstGeom>
        </p:spPr>
        <p:txBody>
          <a:bodyPr>
            <a:normAutofit fontScale="90000"/>
          </a:bodyPr>
          <a:lstStyle/>
          <a:p>
            <a:pPr eaLnBrk="1" fontAlgn="auto" hangingPunct="1">
              <a:spcAft>
                <a:spcPts val="0"/>
              </a:spcAft>
              <a:defRPr/>
            </a:pPr>
            <a:r>
              <a:rPr lang="en-US" sz="2800" smtClean="0"/>
              <a:t>Navy Atmospheric Data Assimilation System-Accelerated Representer (NAVDAS-AR)</a:t>
            </a:r>
          </a:p>
        </p:txBody>
      </p:sp>
      <p:sp>
        <p:nvSpPr>
          <p:cNvPr id="44035" name="Rectangle 3"/>
          <p:cNvSpPr>
            <a:spLocks noChangeArrowheads="1"/>
          </p:cNvSpPr>
          <p:nvPr/>
        </p:nvSpPr>
        <p:spPr bwMode="auto">
          <a:xfrm>
            <a:off x="1524000" y="1371600"/>
            <a:ext cx="5918200" cy="646113"/>
          </a:xfrm>
          <a:prstGeom prst="rect">
            <a:avLst/>
          </a:prstGeom>
          <a:noFill/>
          <a:ln w="9525">
            <a:solidFill>
              <a:schemeClr val="tx1"/>
            </a:solidFill>
            <a:miter lim="800000"/>
            <a:headEnd/>
            <a:tailEnd/>
          </a:ln>
        </p:spPr>
        <p:txBody>
          <a:bodyPr>
            <a:spAutoFit/>
          </a:bodyPr>
          <a:lstStyle/>
          <a:p>
            <a:pPr>
              <a:spcBef>
                <a:spcPct val="20000"/>
              </a:spcBef>
            </a:pPr>
            <a:r>
              <a:rPr lang="en-US" i="0">
                <a:solidFill>
                  <a:srgbClr val="000000"/>
                </a:solidFill>
                <a:latin typeface="Calibri" pitchFamily="34" charset="0"/>
              </a:rPr>
              <a:t>The Navy’s 4D-VAR data assimilation has been upgraded four times since the original  Sept 2009 installation.</a:t>
            </a:r>
          </a:p>
        </p:txBody>
      </p:sp>
      <p:sp>
        <p:nvSpPr>
          <p:cNvPr id="25604" name="Rectangle 3"/>
          <p:cNvSpPr>
            <a:spLocks noChangeArrowheads="1"/>
          </p:cNvSpPr>
          <p:nvPr/>
        </p:nvSpPr>
        <p:spPr bwMode="auto">
          <a:xfrm>
            <a:off x="5461000" y="2286000"/>
            <a:ext cx="1473200" cy="458788"/>
          </a:xfrm>
          <a:prstGeom prst="rect">
            <a:avLst/>
          </a:prstGeom>
          <a:solidFill>
            <a:srgbClr val="CCFFFF"/>
          </a:solidFill>
          <a:ln w="12700">
            <a:noFill/>
            <a:miter lim="800000"/>
            <a:headEnd/>
            <a:tailEnd/>
          </a:ln>
        </p:spPr>
        <p:txBody>
          <a:bodyPr lIns="90488" tIns="44450" rIns="90488" bIns="44450">
            <a:spAutoFit/>
          </a:bodyPr>
          <a:lstStyle/>
          <a:p>
            <a:pPr algn="l">
              <a:defRPr/>
            </a:pPr>
            <a:r>
              <a:rPr lang="en-US" sz="1200" i="0">
                <a:solidFill>
                  <a:srgbClr val="000000"/>
                </a:solidFill>
                <a:latin typeface="Calibri" pitchFamily="34" charset="0"/>
                <a:cs typeface="+mn-cs"/>
              </a:rPr>
              <a:t>Model Resolution</a:t>
            </a:r>
          </a:p>
          <a:p>
            <a:pPr algn="l">
              <a:defRPr/>
            </a:pPr>
            <a:r>
              <a:rPr lang="en-US" sz="1200" i="0">
                <a:solidFill>
                  <a:srgbClr val="000000"/>
                </a:solidFill>
                <a:latin typeface="Calibri" pitchFamily="34" charset="0"/>
                <a:cs typeface="+mn-cs"/>
              </a:rPr>
              <a:t>Increased to 45 km</a:t>
            </a:r>
            <a:endParaRPr lang="en-US" sz="1200">
              <a:solidFill>
                <a:srgbClr val="000000"/>
              </a:solidFill>
              <a:latin typeface="Calibri" pitchFamily="34" charset="0"/>
              <a:cs typeface="+mn-cs"/>
            </a:endParaRPr>
          </a:p>
        </p:txBody>
      </p:sp>
      <p:sp>
        <p:nvSpPr>
          <p:cNvPr id="25605" name="Line 9"/>
          <p:cNvSpPr>
            <a:spLocks noChangeShapeType="1"/>
          </p:cNvSpPr>
          <p:nvPr/>
        </p:nvSpPr>
        <p:spPr bwMode="auto">
          <a:xfrm>
            <a:off x="7391400" y="2590800"/>
            <a:ext cx="0" cy="1238250"/>
          </a:xfrm>
          <a:prstGeom prst="line">
            <a:avLst/>
          </a:prstGeom>
          <a:noFill/>
          <a:ln w="28575">
            <a:solidFill>
              <a:schemeClr val="tx1"/>
            </a:solidFill>
            <a:round/>
            <a:headEnd/>
            <a:tailEnd type="triangle" w="med" len="med"/>
          </a:ln>
        </p:spPr>
        <p:txBody>
          <a:bodyPr/>
          <a:lstStyle/>
          <a:p>
            <a:pPr algn="l">
              <a:defRPr/>
            </a:pPr>
            <a:endParaRPr lang="en-US" b="0" i="0">
              <a:solidFill>
                <a:prstClr val="black"/>
              </a:solidFill>
              <a:cs typeface="+mn-cs"/>
            </a:endParaRPr>
          </a:p>
        </p:txBody>
      </p:sp>
      <p:sp>
        <p:nvSpPr>
          <p:cNvPr id="25606" name="Line 10"/>
          <p:cNvSpPr>
            <a:spLocks noChangeShapeType="1"/>
          </p:cNvSpPr>
          <p:nvPr/>
        </p:nvSpPr>
        <p:spPr bwMode="auto">
          <a:xfrm>
            <a:off x="6248400" y="2743200"/>
            <a:ext cx="11113" cy="1066800"/>
          </a:xfrm>
          <a:prstGeom prst="line">
            <a:avLst/>
          </a:prstGeom>
          <a:noFill/>
          <a:ln w="28575">
            <a:solidFill>
              <a:schemeClr val="tx1"/>
            </a:solidFill>
            <a:round/>
            <a:headEnd/>
            <a:tailEnd type="triangle" w="med" len="med"/>
          </a:ln>
        </p:spPr>
        <p:txBody>
          <a:bodyPr/>
          <a:lstStyle/>
          <a:p>
            <a:pPr algn="l">
              <a:defRPr/>
            </a:pPr>
            <a:endParaRPr lang="en-US" b="0" i="0">
              <a:solidFill>
                <a:prstClr val="black"/>
              </a:solidFill>
              <a:cs typeface="+mn-cs"/>
            </a:endParaRPr>
          </a:p>
        </p:txBody>
      </p:sp>
      <p:sp>
        <p:nvSpPr>
          <p:cNvPr id="25607" name="Text Box 6"/>
          <p:cNvSpPr txBox="1">
            <a:spLocks noChangeArrowheads="1"/>
          </p:cNvSpPr>
          <p:nvPr/>
        </p:nvSpPr>
        <p:spPr bwMode="auto">
          <a:xfrm>
            <a:off x="2057400" y="2286000"/>
            <a:ext cx="2155825" cy="455613"/>
          </a:xfrm>
          <a:prstGeom prst="rect">
            <a:avLst/>
          </a:prstGeom>
          <a:solidFill>
            <a:srgbClr val="CCFFFF"/>
          </a:solidFill>
          <a:ln w="9525">
            <a:noFill/>
            <a:miter lim="800000"/>
            <a:headEnd/>
            <a:tailEnd/>
          </a:ln>
        </p:spPr>
        <p:txBody>
          <a:bodyPr>
            <a:spAutoFit/>
          </a:bodyPr>
          <a:lstStyle/>
          <a:p>
            <a:pPr>
              <a:defRPr/>
            </a:pPr>
            <a:r>
              <a:rPr lang="en-US" sz="1200" i="0">
                <a:solidFill>
                  <a:srgbClr val="000000"/>
                </a:solidFill>
                <a:latin typeface="Calibri" pitchFamily="34" charset="0"/>
                <a:cs typeface="+mn-cs"/>
              </a:rPr>
              <a:t>NAVDAS-AR</a:t>
            </a:r>
          </a:p>
          <a:p>
            <a:pPr>
              <a:defRPr/>
            </a:pPr>
            <a:r>
              <a:rPr lang="en-US" sz="1200" i="0">
                <a:solidFill>
                  <a:srgbClr val="000000"/>
                </a:solidFill>
                <a:latin typeface="Calibri" pitchFamily="34" charset="0"/>
                <a:cs typeface="+mn-cs"/>
              </a:rPr>
              <a:t>Effective 28 September</a:t>
            </a:r>
          </a:p>
        </p:txBody>
      </p:sp>
      <p:sp>
        <p:nvSpPr>
          <p:cNvPr id="706570" name="AutoShape 10"/>
          <p:cNvSpPr>
            <a:spLocks noChangeArrowheads="1"/>
          </p:cNvSpPr>
          <p:nvPr/>
        </p:nvSpPr>
        <p:spPr bwMode="auto">
          <a:xfrm>
            <a:off x="2174875" y="3644900"/>
            <a:ext cx="160338" cy="139700"/>
          </a:xfrm>
          <a:prstGeom prst="star5">
            <a:avLst/>
          </a:prstGeom>
          <a:solidFill>
            <a:srgbClr val="FF3300"/>
          </a:solidFill>
          <a:ln w="9525">
            <a:solidFill>
              <a:schemeClr val="tx1"/>
            </a:solidFill>
            <a:miter lim="800000"/>
            <a:headEnd/>
            <a:tailEnd/>
          </a:ln>
          <a:effectLst/>
        </p:spPr>
        <p:txBody>
          <a:bodyPr wrap="none" anchor="ctr"/>
          <a:lstStyle/>
          <a:p>
            <a:pPr algn="l" fontAlgn="auto">
              <a:spcBef>
                <a:spcPts val="0"/>
              </a:spcBef>
              <a:spcAft>
                <a:spcPts val="0"/>
              </a:spcAft>
              <a:defRPr/>
            </a:pPr>
            <a:endParaRPr lang="en-US" b="0" i="0">
              <a:solidFill>
                <a:srgbClr val="000000"/>
              </a:solidFill>
              <a:latin typeface="Calibri"/>
              <a:cs typeface="+mn-cs"/>
            </a:endParaRPr>
          </a:p>
        </p:txBody>
      </p:sp>
      <p:sp>
        <p:nvSpPr>
          <p:cNvPr id="706571" name="AutoShape 11"/>
          <p:cNvSpPr>
            <a:spLocks noChangeArrowheads="1"/>
          </p:cNvSpPr>
          <p:nvPr/>
        </p:nvSpPr>
        <p:spPr bwMode="auto">
          <a:xfrm>
            <a:off x="2627313" y="3581400"/>
            <a:ext cx="160337" cy="139700"/>
          </a:xfrm>
          <a:prstGeom prst="star5">
            <a:avLst/>
          </a:prstGeom>
          <a:solidFill>
            <a:srgbClr val="FF3300"/>
          </a:solidFill>
          <a:ln w="9525">
            <a:solidFill>
              <a:schemeClr val="tx1"/>
            </a:solidFill>
            <a:miter lim="800000"/>
            <a:headEnd/>
            <a:tailEnd/>
          </a:ln>
          <a:effectLst/>
        </p:spPr>
        <p:txBody>
          <a:bodyPr wrap="none" anchor="ctr"/>
          <a:lstStyle/>
          <a:p>
            <a:pPr algn="l" fontAlgn="auto">
              <a:spcBef>
                <a:spcPts val="0"/>
              </a:spcBef>
              <a:spcAft>
                <a:spcPts val="0"/>
              </a:spcAft>
              <a:defRPr/>
            </a:pPr>
            <a:endParaRPr lang="en-US" b="0" i="0">
              <a:solidFill>
                <a:srgbClr val="000000"/>
              </a:solidFill>
              <a:latin typeface="Calibri"/>
              <a:cs typeface="+mn-cs"/>
            </a:endParaRPr>
          </a:p>
        </p:txBody>
      </p:sp>
      <p:sp>
        <p:nvSpPr>
          <p:cNvPr id="706572" name="AutoShape 12"/>
          <p:cNvSpPr>
            <a:spLocks noChangeArrowheads="1"/>
          </p:cNvSpPr>
          <p:nvPr/>
        </p:nvSpPr>
        <p:spPr bwMode="auto">
          <a:xfrm>
            <a:off x="3082925" y="3748088"/>
            <a:ext cx="160338" cy="139700"/>
          </a:xfrm>
          <a:prstGeom prst="star5">
            <a:avLst/>
          </a:prstGeom>
          <a:solidFill>
            <a:srgbClr val="FF3300"/>
          </a:solidFill>
          <a:ln w="9525">
            <a:solidFill>
              <a:schemeClr val="tx1"/>
            </a:solidFill>
            <a:miter lim="800000"/>
            <a:headEnd/>
            <a:tailEnd/>
          </a:ln>
          <a:effectLst/>
        </p:spPr>
        <p:txBody>
          <a:bodyPr wrap="none" anchor="ctr"/>
          <a:lstStyle/>
          <a:p>
            <a:pPr algn="l" fontAlgn="auto">
              <a:spcBef>
                <a:spcPts val="0"/>
              </a:spcBef>
              <a:spcAft>
                <a:spcPts val="0"/>
              </a:spcAft>
              <a:defRPr/>
            </a:pPr>
            <a:endParaRPr lang="en-US" b="0" i="0">
              <a:solidFill>
                <a:srgbClr val="000000"/>
              </a:solidFill>
              <a:latin typeface="Calibri"/>
              <a:cs typeface="+mn-cs"/>
            </a:endParaRPr>
          </a:p>
        </p:txBody>
      </p:sp>
      <p:sp>
        <p:nvSpPr>
          <p:cNvPr id="706573" name="AutoShape 13"/>
          <p:cNvSpPr>
            <a:spLocks noChangeArrowheads="1"/>
          </p:cNvSpPr>
          <p:nvPr/>
        </p:nvSpPr>
        <p:spPr bwMode="auto">
          <a:xfrm>
            <a:off x="3508375" y="4025900"/>
            <a:ext cx="160338" cy="139700"/>
          </a:xfrm>
          <a:prstGeom prst="star5">
            <a:avLst/>
          </a:prstGeom>
          <a:solidFill>
            <a:srgbClr val="FF3300"/>
          </a:solidFill>
          <a:ln w="9525">
            <a:solidFill>
              <a:schemeClr val="tx1"/>
            </a:solidFill>
            <a:miter lim="800000"/>
            <a:headEnd/>
            <a:tailEnd/>
          </a:ln>
          <a:effectLst/>
        </p:spPr>
        <p:txBody>
          <a:bodyPr wrap="none" anchor="ctr"/>
          <a:lstStyle/>
          <a:p>
            <a:pPr algn="l" fontAlgn="auto">
              <a:spcBef>
                <a:spcPts val="0"/>
              </a:spcBef>
              <a:spcAft>
                <a:spcPts val="0"/>
              </a:spcAft>
              <a:defRPr/>
            </a:pPr>
            <a:endParaRPr lang="en-US" b="0" i="0">
              <a:solidFill>
                <a:srgbClr val="000000"/>
              </a:solidFill>
              <a:latin typeface="Calibri"/>
              <a:cs typeface="+mn-cs"/>
            </a:endParaRPr>
          </a:p>
        </p:txBody>
      </p:sp>
      <p:sp>
        <p:nvSpPr>
          <p:cNvPr id="706574" name="AutoShape 14"/>
          <p:cNvSpPr>
            <a:spLocks noChangeArrowheads="1"/>
          </p:cNvSpPr>
          <p:nvPr/>
        </p:nvSpPr>
        <p:spPr bwMode="auto">
          <a:xfrm>
            <a:off x="3943350" y="4086225"/>
            <a:ext cx="160338" cy="139700"/>
          </a:xfrm>
          <a:prstGeom prst="star5">
            <a:avLst/>
          </a:prstGeom>
          <a:solidFill>
            <a:srgbClr val="FF3300"/>
          </a:solidFill>
          <a:ln w="9525">
            <a:solidFill>
              <a:schemeClr val="tx1"/>
            </a:solidFill>
            <a:miter lim="800000"/>
            <a:headEnd/>
            <a:tailEnd/>
          </a:ln>
          <a:effectLst/>
        </p:spPr>
        <p:txBody>
          <a:bodyPr wrap="none" anchor="ctr"/>
          <a:lstStyle/>
          <a:p>
            <a:pPr algn="l" fontAlgn="auto">
              <a:spcBef>
                <a:spcPts val="0"/>
              </a:spcBef>
              <a:spcAft>
                <a:spcPts val="0"/>
              </a:spcAft>
              <a:defRPr/>
            </a:pPr>
            <a:endParaRPr lang="en-US" b="0" i="0">
              <a:solidFill>
                <a:srgbClr val="000000"/>
              </a:solidFill>
              <a:latin typeface="Calibri"/>
              <a:cs typeface="+mn-cs"/>
            </a:endParaRPr>
          </a:p>
        </p:txBody>
      </p:sp>
      <p:sp>
        <p:nvSpPr>
          <p:cNvPr id="2" name="AutoShape 14"/>
          <p:cNvSpPr>
            <a:spLocks noChangeArrowheads="1"/>
          </p:cNvSpPr>
          <p:nvPr/>
        </p:nvSpPr>
        <p:spPr bwMode="auto">
          <a:xfrm>
            <a:off x="5478463" y="6172200"/>
            <a:ext cx="160337" cy="139700"/>
          </a:xfrm>
          <a:prstGeom prst="star5">
            <a:avLst/>
          </a:prstGeom>
          <a:solidFill>
            <a:srgbClr val="FF3300"/>
          </a:solidFill>
          <a:ln w="9525">
            <a:solidFill>
              <a:schemeClr val="tx1"/>
            </a:solidFill>
            <a:miter lim="800000"/>
            <a:headEnd/>
            <a:tailEnd/>
          </a:ln>
          <a:effectLst/>
        </p:spPr>
        <p:txBody>
          <a:bodyPr wrap="none" anchor="ctr"/>
          <a:lstStyle/>
          <a:p>
            <a:pPr algn="l" fontAlgn="auto">
              <a:spcBef>
                <a:spcPts val="0"/>
              </a:spcBef>
              <a:spcAft>
                <a:spcPts val="0"/>
              </a:spcAft>
              <a:defRPr/>
            </a:pPr>
            <a:endParaRPr lang="en-US" b="0" i="0">
              <a:solidFill>
                <a:srgbClr val="000000"/>
              </a:solidFill>
              <a:latin typeface="Calibri"/>
              <a:cs typeface="+mn-cs"/>
            </a:endParaRPr>
          </a:p>
        </p:txBody>
      </p:sp>
      <p:sp>
        <p:nvSpPr>
          <p:cNvPr id="17" name="AutoShape 14"/>
          <p:cNvSpPr>
            <a:spLocks noChangeArrowheads="1"/>
          </p:cNvSpPr>
          <p:nvPr/>
        </p:nvSpPr>
        <p:spPr bwMode="auto">
          <a:xfrm>
            <a:off x="5715000" y="3975100"/>
            <a:ext cx="160338" cy="139700"/>
          </a:xfrm>
          <a:prstGeom prst="star5">
            <a:avLst/>
          </a:prstGeom>
          <a:solidFill>
            <a:srgbClr val="FF3300"/>
          </a:solidFill>
          <a:ln w="9525">
            <a:solidFill>
              <a:schemeClr val="tx1"/>
            </a:solidFill>
            <a:miter lim="800000"/>
            <a:headEnd/>
            <a:tailEnd/>
          </a:ln>
          <a:effectLst/>
        </p:spPr>
        <p:txBody>
          <a:bodyPr wrap="none" anchor="ctr"/>
          <a:lstStyle/>
          <a:p>
            <a:pPr algn="l" fontAlgn="auto">
              <a:spcBef>
                <a:spcPts val="0"/>
              </a:spcBef>
              <a:spcAft>
                <a:spcPts val="0"/>
              </a:spcAft>
              <a:defRPr/>
            </a:pPr>
            <a:endParaRPr lang="en-US" b="0" i="0">
              <a:solidFill>
                <a:srgbClr val="000000"/>
              </a:solidFill>
              <a:latin typeface="Calibri"/>
              <a:cs typeface="+mn-cs"/>
            </a:endParaRPr>
          </a:p>
        </p:txBody>
      </p:sp>
      <p:sp>
        <p:nvSpPr>
          <p:cNvPr id="18" name="AutoShape 14"/>
          <p:cNvSpPr>
            <a:spLocks noChangeArrowheads="1"/>
          </p:cNvSpPr>
          <p:nvPr/>
        </p:nvSpPr>
        <p:spPr bwMode="auto">
          <a:xfrm>
            <a:off x="7848600" y="3670300"/>
            <a:ext cx="160338" cy="139700"/>
          </a:xfrm>
          <a:prstGeom prst="star5">
            <a:avLst/>
          </a:prstGeom>
          <a:solidFill>
            <a:srgbClr val="FF3300"/>
          </a:solidFill>
          <a:ln w="9525">
            <a:solidFill>
              <a:schemeClr val="tx1"/>
            </a:solidFill>
            <a:miter lim="800000"/>
            <a:headEnd/>
            <a:tailEnd/>
          </a:ln>
          <a:effectLst/>
        </p:spPr>
        <p:txBody>
          <a:bodyPr wrap="none" anchor="ctr"/>
          <a:lstStyle/>
          <a:p>
            <a:pPr algn="l" fontAlgn="auto">
              <a:spcBef>
                <a:spcPts val="0"/>
              </a:spcBef>
              <a:spcAft>
                <a:spcPts val="0"/>
              </a:spcAft>
              <a:defRPr/>
            </a:pPr>
            <a:endParaRPr lang="en-US" b="0" i="0">
              <a:solidFill>
                <a:srgbClr val="000000"/>
              </a:solidFill>
              <a:latin typeface="Calibri"/>
              <a:cs typeface="+mn-cs"/>
            </a:endParaRPr>
          </a:p>
        </p:txBody>
      </p:sp>
      <p:sp>
        <p:nvSpPr>
          <p:cNvPr id="20" name="AutoShape 14"/>
          <p:cNvSpPr>
            <a:spLocks noChangeArrowheads="1"/>
          </p:cNvSpPr>
          <p:nvPr/>
        </p:nvSpPr>
        <p:spPr bwMode="auto">
          <a:xfrm>
            <a:off x="6545263" y="3746500"/>
            <a:ext cx="160337" cy="139700"/>
          </a:xfrm>
          <a:prstGeom prst="star5">
            <a:avLst/>
          </a:prstGeom>
          <a:solidFill>
            <a:srgbClr val="FF3300"/>
          </a:solidFill>
          <a:ln w="9525">
            <a:solidFill>
              <a:schemeClr val="tx1"/>
            </a:solidFill>
            <a:miter lim="800000"/>
            <a:headEnd/>
            <a:tailEnd/>
          </a:ln>
          <a:effectLst/>
        </p:spPr>
        <p:txBody>
          <a:bodyPr wrap="none" anchor="ctr"/>
          <a:lstStyle/>
          <a:p>
            <a:pPr algn="l" fontAlgn="auto">
              <a:spcBef>
                <a:spcPts val="0"/>
              </a:spcBef>
              <a:spcAft>
                <a:spcPts val="0"/>
              </a:spcAft>
              <a:defRPr/>
            </a:pPr>
            <a:endParaRPr lang="en-US" b="0" i="0">
              <a:solidFill>
                <a:srgbClr val="000000"/>
              </a:solidFill>
              <a:latin typeface="Calibri"/>
              <a:cs typeface="+mn-cs"/>
            </a:endParaRPr>
          </a:p>
        </p:txBody>
      </p:sp>
      <p:sp>
        <p:nvSpPr>
          <p:cNvPr id="21" name="AutoShape 14"/>
          <p:cNvSpPr>
            <a:spLocks noChangeArrowheads="1"/>
          </p:cNvSpPr>
          <p:nvPr/>
        </p:nvSpPr>
        <p:spPr bwMode="auto">
          <a:xfrm>
            <a:off x="7612063" y="3822700"/>
            <a:ext cx="160337" cy="139700"/>
          </a:xfrm>
          <a:prstGeom prst="star5">
            <a:avLst/>
          </a:prstGeom>
          <a:solidFill>
            <a:srgbClr val="FF3300"/>
          </a:solidFill>
          <a:ln w="9525">
            <a:solidFill>
              <a:schemeClr val="tx1"/>
            </a:solidFill>
            <a:miter lim="800000"/>
            <a:headEnd/>
            <a:tailEnd/>
          </a:ln>
          <a:effectLst/>
        </p:spPr>
        <p:txBody>
          <a:bodyPr wrap="none" anchor="ctr"/>
          <a:lstStyle/>
          <a:p>
            <a:pPr algn="l" fontAlgn="auto">
              <a:spcBef>
                <a:spcPts val="0"/>
              </a:spcBef>
              <a:spcAft>
                <a:spcPts val="0"/>
              </a:spcAft>
              <a:defRPr/>
            </a:pPr>
            <a:endParaRPr lang="en-US" b="0" i="0">
              <a:solidFill>
                <a:srgbClr val="000000"/>
              </a:solidFill>
              <a:latin typeface="Calibri"/>
              <a:cs typeface="+mn-cs"/>
            </a:endParaRPr>
          </a:p>
        </p:txBody>
      </p:sp>
      <p:pic>
        <p:nvPicPr>
          <p:cNvPr id="44050" name="Picture 5" descr="ANOMALYC months thru 2009 shem"/>
          <p:cNvPicPr>
            <a:picLocks noChangeAspect="1" noChangeArrowheads="1"/>
          </p:cNvPicPr>
          <p:nvPr/>
        </p:nvPicPr>
        <p:blipFill>
          <a:blip r:embed="rId3" cstate="print"/>
          <a:srcRect/>
          <a:stretch>
            <a:fillRect/>
          </a:stretch>
        </p:blipFill>
        <p:spPr bwMode="auto">
          <a:xfrm>
            <a:off x="0" y="3124200"/>
            <a:ext cx="4457700" cy="2692400"/>
          </a:xfrm>
          <a:prstGeom prst="rect">
            <a:avLst/>
          </a:prstGeom>
          <a:noFill/>
          <a:ln w="9525" algn="ctr">
            <a:noFill/>
            <a:miter lim="800000"/>
            <a:headEnd/>
            <a:tailEnd/>
          </a:ln>
        </p:spPr>
      </p:pic>
      <p:pic>
        <p:nvPicPr>
          <p:cNvPr id="44051" name="Picture 22" descr="500 yr-month shem.png"/>
          <p:cNvPicPr>
            <a:picLocks noChangeAspect="1"/>
          </p:cNvPicPr>
          <p:nvPr/>
        </p:nvPicPr>
        <p:blipFill>
          <a:blip r:embed="rId4" cstate="print"/>
          <a:srcRect/>
          <a:stretch>
            <a:fillRect/>
          </a:stretch>
        </p:blipFill>
        <p:spPr bwMode="auto">
          <a:xfrm>
            <a:off x="4386263" y="2971800"/>
            <a:ext cx="4833937" cy="2862263"/>
          </a:xfrm>
          <a:prstGeom prst="rect">
            <a:avLst/>
          </a:prstGeom>
          <a:noFill/>
          <a:ln w="9525">
            <a:noFill/>
            <a:miter lim="800000"/>
            <a:headEnd/>
            <a:tailEnd/>
          </a:ln>
        </p:spPr>
      </p:pic>
      <p:sp>
        <p:nvSpPr>
          <p:cNvPr id="25620" name="Line 8"/>
          <p:cNvSpPr>
            <a:spLocks noChangeShapeType="1"/>
          </p:cNvSpPr>
          <p:nvPr/>
        </p:nvSpPr>
        <p:spPr bwMode="auto">
          <a:xfrm>
            <a:off x="3189288" y="2743200"/>
            <a:ext cx="11112" cy="1100138"/>
          </a:xfrm>
          <a:prstGeom prst="line">
            <a:avLst/>
          </a:prstGeom>
          <a:noFill/>
          <a:ln w="28575">
            <a:solidFill>
              <a:schemeClr val="tx1"/>
            </a:solidFill>
            <a:round/>
            <a:headEnd/>
            <a:tailEnd type="triangle" w="med" len="med"/>
          </a:ln>
        </p:spPr>
        <p:txBody>
          <a:bodyPr/>
          <a:lstStyle/>
          <a:p>
            <a:pPr algn="l">
              <a:defRPr/>
            </a:pPr>
            <a:endParaRPr lang="en-US" b="0" i="0">
              <a:solidFill>
                <a:prstClr val="black"/>
              </a:solidFill>
              <a:cs typeface="+mn-cs"/>
            </a:endParaRPr>
          </a:p>
        </p:txBody>
      </p:sp>
      <p:sp>
        <p:nvSpPr>
          <p:cNvPr id="25621" name="TextBox 23"/>
          <p:cNvSpPr txBox="1">
            <a:spLocks noChangeArrowheads="1"/>
          </p:cNvSpPr>
          <p:nvPr/>
        </p:nvSpPr>
        <p:spPr bwMode="auto">
          <a:xfrm>
            <a:off x="5715000" y="6096000"/>
            <a:ext cx="2089150" cy="369888"/>
          </a:xfrm>
          <a:prstGeom prst="rect">
            <a:avLst/>
          </a:prstGeom>
          <a:noFill/>
          <a:ln w="9525">
            <a:noFill/>
            <a:miter lim="800000"/>
            <a:headEnd/>
            <a:tailEnd/>
          </a:ln>
        </p:spPr>
        <p:txBody>
          <a:bodyPr wrap="none">
            <a:spAutoFit/>
          </a:bodyPr>
          <a:lstStyle/>
          <a:p>
            <a:pPr algn="l">
              <a:defRPr/>
            </a:pPr>
            <a:r>
              <a:rPr lang="en-US" b="0" i="0">
                <a:solidFill>
                  <a:prstClr val="black"/>
                </a:solidFill>
                <a:latin typeface="Calibri" pitchFamily="34" charset="0"/>
                <a:cs typeface="+mn-cs"/>
              </a:rPr>
              <a:t>Denotes record year</a:t>
            </a:r>
          </a:p>
        </p:txBody>
      </p:sp>
      <p:sp>
        <p:nvSpPr>
          <p:cNvPr id="28" name="AutoShape 14"/>
          <p:cNvSpPr>
            <a:spLocks noChangeArrowheads="1"/>
          </p:cNvSpPr>
          <p:nvPr/>
        </p:nvSpPr>
        <p:spPr bwMode="auto">
          <a:xfrm>
            <a:off x="6781800" y="3822700"/>
            <a:ext cx="160338" cy="139700"/>
          </a:xfrm>
          <a:prstGeom prst="star5">
            <a:avLst/>
          </a:prstGeom>
          <a:solidFill>
            <a:srgbClr val="FF3300"/>
          </a:solidFill>
          <a:ln w="9525">
            <a:solidFill>
              <a:schemeClr val="tx1"/>
            </a:solidFill>
            <a:miter lim="800000"/>
            <a:headEnd/>
            <a:tailEnd/>
          </a:ln>
          <a:effectLst/>
        </p:spPr>
        <p:txBody>
          <a:bodyPr wrap="none" anchor="ctr"/>
          <a:lstStyle/>
          <a:p>
            <a:pPr algn="l" fontAlgn="auto">
              <a:spcBef>
                <a:spcPts val="0"/>
              </a:spcBef>
              <a:spcAft>
                <a:spcPts val="0"/>
              </a:spcAft>
              <a:defRPr/>
            </a:pPr>
            <a:endParaRPr lang="en-US" b="0" i="0">
              <a:solidFill>
                <a:srgbClr val="000000"/>
              </a:solidFill>
              <a:latin typeface="Calibri"/>
              <a:cs typeface="+mn-cs"/>
            </a:endParaRPr>
          </a:p>
        </p:txBody>
      </p:sp>
      <p:sp>
        <p:nvSpPr>
          <p:cNvPr id="26" name="AutoShape 14"/>
          <p:cNvSpPr>
            <a:spLocks noChangeArrowheads="1"/>
          </p:cNvSpPr>
          <p:nvPr/>
        </p:nvSpPr>
        <p:spPr bwMode="auto">
          <a:xfrm>
            <a:off x="3124200" y="3898900"/>
            <a:ext cx="160338" cy="139700"/>
          </a:xfrm>
          <a:prstGeom prst="star5">
            <a:avLst/>
          </a:prstGeom>
          <a:solidFill>
            <a:srgbClr val="FF3300"/>
          </a:solidFill>
          <a:ln w="9525">
            <a:solidFill>
              <a:schemeClr val="tx1"/>
            </a:solidFill>
            <a:miter lim="800000"/>
            <a:headEnd/>
            <a:tailEnd/>
          </a:ln>
          <a:effectLst/>
        </p:spPr>
        <p:txBody>
          <a:bodyPr wrap="none" anchor="ctr"/>
          <a:lstStyle/>
          <a:p>
            <a:pPr algn="l" fontAlgn="auto">
              <a:spcBef>
                <a:spcPts val="0"/>
              </a:spcBef>
              <a:spcAft>
                <a:spcPts val="0"/>
              </a:spcAft>
              <a:defRPr/>
            </a:pPr>
            <a:endParaRPr lang="en-US" b="0" i="0">
              <a:solidFill>
                <a:srgbClr val="000000"/>
              </a:solidFill>
              <a:latin typeface="Calibri"/>
              <a:cs typeface="+mn-cs"/>
            </a:endParaRPr>
          </a:p>
        </p:txBody>
      </p:sp>
      <p:sp>
        <p:nvSpPr>
          <p:cNvPr id="27" name="AutoShape 14"/>
          <p:cNvSpPr>
            <a:spLocks noChangeArrowheads="1"/>
          </p:cNvSpPr>
          <p:nvPr/>
        </p:nvSpPr>
        <p:spPr bwMode="auto">
          <a:xfrm>
            <a:off x="5402263" y="3898900"/>
            <a:ext cx="160337" cy="139700"/>
          </a:xfrm>
          <a:prstGeom prst="star5">
            <a:avLst/>
          </a:prstGeom>
          <a:solidFill>
            <a:srgbClr val="FF3300"/>
          </a:solidFill>
          <a:ln w="9525">
            <a:solidFill>
              <a:schemeClr val="tx1"/>
            </a:solidFill>
            <a:miter lim="800000"/>
            <a:headEnd/>
            <a:tailEnd/>
          </a:ln>
          <a:effectLst/>
        </p:spPr>
        <p:txBody>
          <a:bodyPr wrap="none" anchor="ctr"/>
          <a:lstStyle/>
          <a:p>
            <a:pPr algn="l" fontAlgn="auto">
              <a:spcBef>
                <a:spcPts val="0"/>
              </a:spcBef>
              <a:spcAft>
                <a:spcPts val="0"/>
              </a:spcAft>
              <a:defRPr/>
            </a:pPr>
            <a:endParaRPr lang="en-US" b="0" i="0">
              <a:solidFill>
                <a:srgbClr val="000000"/>
              </a:solidFill>
              <a:latin typeface="Calibri"/>
              <a:cs typeface="+mn-cs"/>
            </a:endParaRPr>
          </a:p>
        </p:txBody>
      </p:sp>
      <p:sp>
        <p:nvSpPr>
          <p:cNvPr id="29" name="AutoShape 14"/>
          <p:cNvSpPr>
            <a:spLocks noChangeArrowheads="1"/>
          </p:cNvSpPr>
          <p:nvPr/>
        </p:nvSpPr>
        <p:spPr bwMode="auto">
          <a:xfrm>
            <a:off x="8145463" y="3733800"/>
            <a:ext cx="160337" cy="139700"/>
          </a:xfrm>
          <a:prstGeom prst="star5">
            <a:avLst/>
          </a:prstGeom>
          <a:solidFill>
            <a:srgbClr val="FF3300"/>
          </a:solidFill>
          <a:ln w="9525">
            <a:solidFill>
              <a:schemeClr val="tx1"/>
            </a:solidFill>
            <a:miter lim="800000"/>
            <a:headEnd/>
            <a:tailEnd/>
          </a:ln>
          <a:effectLst/>
        </p:spPr>
        <p:txBody>
          <a:bodyPr wrap="none" anchor="ctr"/>
          <a:lstStyle/>
          <a:p>
            <a:pPr algn="l" fontAlgn="auto">
              <a:spcBef>
                <a:spcPts val="0"/>
              </a:spcBef>
              <a:spcAft>
                <a:spcPts val="0"/>
              </a:spcAft>
              <a:defRPr/>
            </a:pPr>
            <a:endParaRPr lang="en-US" b="0" i="0">
              <a:solidFill>
                <a:srgbClr val="000000"/>
              </a:solidFill>
              <a:latin typeface="Calibri"/>
              <a:cs typeface="+mn-cs"/>
            </a:endParaRPr>
          </a:p>
        </p:txBody>
      </p:sp>
      <p:sp>
        <p:nvSpPr>
          <p:cNvPr id="30" name="AutoShape 14"/>
          <p:cNvSpPr>
            <a:spLocks noChangeArrowheads="1"/>
          </p:cNvSpPr>
          <p:nvPr/>
        </p:nvSpPr>
        <p:spPr bwMode="auto">
          <a:xfrm>
            <a:off x="3657600" y="3733800"/>
            <a:ext cx="160338" cy="139700"/>
          </a:xfrm>
          <a:prstGeom prst="star5">
            <a:avLst/>
          </a:prstGeom>
          <a:solidFill>
            <a:srgbClr val="FF3300"/>
          </a:solidFill>
          <a:ln w="9525">
            <a:solidFill>
              <a:schemeClr val="tx1"/>
            </a:solidFill>
            <a:miter lim="800000"/>
            <a:headEnd/>
            <a:tailEnd/>
          </a:ln>
          <a:effectLst/>
        </p:spPr>
        <p:txBody>
          <a:bodyPr wrap="none" anchor="ctr"/>
          <a:lstStyle/>
          <a:p>
            <a:pPr algn="l" fontAlgn="auto">
              <a:spcBef>
                <a:spcPts val="0"/>
              </a:spcBef>
              <a:spcAft>
                <a:spcPts val="0"/>
              </a:spcAft>
              <a:defRPr/>
            </a:pPr>
            <a:endParaRPr lang="en-US" b="0" i="0">
              <a:solidFill>
                <a:srgbClr val="000000"/>
              </a:solidFill>
              <a:latin typeface="Calibri"/>
              <a:cs typeface="+mn-cs"/>
            </a:endParaRPr>
          </a:p>
        </p:txBody>
      </p:sp>
      <p:sp>
        <p:nvSpPr>
          <p:cNvPr id="31" name="AutoShape 14"/>
          <p:cNvSpPr>
            <a:spLocks noChangeArrowheads="1"/>
          </p:cNvSpPr>
          <p:nvPr/>
        </p:nvSpPr>
        <p:spPr bwMode="auto">
          <a:xfrm>
            <a:off x="3352800" y="3657600"/>
            <a:ext cx="160338" cy="139700"/>
          </a:xfrm>
          <a:prstGeom prst="star5">
            <a:avLst/>
          </a:prstGeom>
          <a:solidFill>
            <a:srgbClr val="FF3300"/>
          </a:solidFill>
          <a:ln w="9525">
            <a:solidFill>
              <a:schemeClr val="tx1"/>
            </a:solidFill>
            <a:miter lim="800000"/>
            <a:headEnd/>
            <a:tailEnd/>
          </a:ln>
          <a:effectLst/>
        </p:spPr>
        <p:txBody>
          <a:bodyPr wrap="none" anchor="ctr"/>
          <a:lstStyle/>
          <a:p>
            <a:pPr algn="l" fontAlgn="auto">
              <a:spcBef>
                <a:spcPts val="0"/>
              </a:spcBef>
              <a:spcAft>
                <a:spcPts val="0"/>
              </a:spcAft>
              <a:defRPr/>
            </a:pPr>
            <a:endParaRPr lang="en-US" b="0" i="0">
              <a:solidFill>
                <a:srgbClr val="000000"/>
              </a:solidFill>
              <a:latin typeface="Calibri"/>
              <a:cs typeface="+mn-cs"/>
            </a:endParaRPr>
          </a:p>
        </p:txBody>
      </p:sp>
      <p:sp>
        <p:nvSpPr>
          <p:cNvPr id="32" name="AutoShape 14"/>
          <p:cNvSpPr>
            <a:spLocks noChangeArrowheads="1"/>
          </p:cNvSpPr>
          <p:nvPr/>
        </p:nvSpPr>
        <p:spPr bwMode="auto">
          <a:xfrm>
            <a:off x="3810000" y="3886200"/>
            <a:ext cx="160338" cy="139700"/>
          </a:xfrm>
          <a:prstGeom prst="star5">
            <a:avLst/>
          </a:prstGeom>
          <a:solidFill>
            <a:srgbClr val="FF3300"/>
          </a:solidFill>
          <a:ln w="9525">
            <a:solidFill>
              <a:schemeClr val="tx1"/>
            </a:solidFill>
            <a:miter lim="800000"/>
            <a:headEnd/>
            <a:tailEnd/>
          </a:ln>
          <a:effectLst/>
        </p:spPr>
        <p:txBody>
          <a:bodyPr wrap="none" anchor="ctr"/>
          <a:lstStyle/>
          <a:p>
            <a:pPr algn="l" fontAlgn="auto">
              <a:spcBef>
                <a:spcPts val="0"/>
              </a:spcBef>
              <a:spcAft>
                <a:spcPts val="0"/>
              </a:spcAft>
              <a:defRPr/>
            </a:pPr>
            <a:endParaRPr lang="en-US" b="0" i="0">
              <a:solidFill>
                <a:srgbClr val="000000"/>
              </a:solidFill>
              <a:latin typeface="Calibri"/>
              <a:cs typeface="+mn-cs"/>
            </a:endParaRPr>
          </a:p>
        </p:txBody>
      </p:sp>
      <p:sp>
        <p:nvSpPr>
          <p:cNvPr id="25629" name="Rectangle 3"/>
          <p:cNvSpPr>
            <a:spLocks noChangeArrowheads="1"/>
          </p:cNvSpPr>
          <p:nvPr/>
        </p:nvSpPr>
        <p:spPr bwMode="auto">
          <a:xfrm>
            <a:off x="7061200" y="2286000"/>
            <a:ext cx="1473200" cy="274638"/>
          </a:xfrm>
          <a:prstGeom prst="rect">
            <a:avLst/>
          </a:prstGeom>
          <a:solidFill>
            <a:srgbClr val="CCFFFF"/>
          </a:solidFill>
          <a:ln w="12700">
            <a:noFill/>
            <a:miter lim="800000"/>
            <a:headEnd/>
            <a:tailEnd/>
          </a:ln>
        </p:spPr>
        <p:txBody>
          <a:bodyPr lIns="90488" tIns="44450" rIns="90488" bIns="44450">
            <a:spAutoFit/>
          </a:bodyPr>
          <a:lstStyle/>
          <a:p>
            <a:pPr algn="l">
              <a:defRPr/>
            </a:pPr>
            <a:r>
              <a:rPr lang="en-US" sz="1200" i="0">
                <a:solidFill>
                  <a:srgbClr val="000000"/>
                </a:solidFill>
                <a:latin typeface="Calibri" pitchFamily="34" charset="0"/>
                <a:cs typeface="+mn-cs"/>
              </a:rPr>
              <a:t>Satellite Data added</a:t>
            </a:r>
            <a:endParaRPr lang="en-US" sz="1200">
              <a:solidFill>
                <a:srgbClr val="000000"/>
              </a:solidFill>
              <a:latin typeface="Calibri" pitchFamily="34" charset="0"/>
              <a:cs typeface="+mn-cs"/>
            </a:endParaRPr>
          </a:p>
        </p:txBody>
      </p:sp>
      <p:sp>
        <p:nvSpPr>
          <p:cNvPr id="25630" name="Text Box 6"/>
          <p:cNvSpPr txBox="1">
            <a:spLocks noChangeArrowheads="1"/>
          </p:cNvSpPr>
          <p:nvPr/>
        </p:nvSpPr>
        <p:spPr bwMode="auto">
          <a:xfrm>
            <a:off x="4814888" y="5497513"/>
            <a:ext cx="4633912" cy="369887"/>
          </a:xfrm>
          <a:prstGeom prst="rect">
            <a:avLst/>
          </a:prstGeom>
          <a:noFill/>
          <a:ln w="12700">
            <a:noFill/>
            <a:miter lim="800000"/>
            <a:headEnd/>
            <a:tailEnd/>
          </a:ln>
        </p:spPr>
        <p:txBody>
          <a:bodyPr>
            <a:spAutoFit/>
          </a:bodyPr>
          <a:lstStyle/>
          <a:p>
            <a:pPr algn="l">
              <a:spcBef>
                <a:spcPct val="50000"/>
              </a:spcBef>
              <a:defRPr/>
            </a:pPr>
            <a:r>
              <a:rPr lang="en-US" b="0" i="0">
                <a:solidFill>
                  <a:prstClr val="black"/>
                </a:solidFill>
                <a:latin typeface="Calibri" pitchFamily="34" charset="0"/>
                <a:cs typeface="+mn-cs"/>
              </a:rPr>
              <a:t> </a:t>
            </a:r>
            <a:r>
              <a:rPr lang="en-US" sz="1000" i="0">
                <a:solidFill>
                  <a:prstClr val="black"/>
                </a:solidFill>
                <a:latin typeface="Times New Roman" pitchFamily="18" charset="0"/>
              </a:rPr>
              <a:t>Jan  Feb  Mar  Apr   May  Jun   Jul  Aug   Sep   Oct  Nov Dec</a:t>
            </a:r>
            <a:endParaRPr lang="en-US" sz="1000" b="0" i="0">
              <a:solidFill>
                <a:prstClr val="black"/>
              </a:solidFill>
              <a:latin typeface="Times New Roman" pitchFamily="18" charset="0"/>
            </a:endParaRPr>
          </a:p>
        </p:txBody>
      </p:sp>
      <p:sp>
        <p:nvSpPr>
          <p:cNvPr id="25631" name="Line 9"/>
          <p:cNvSpPr>
            <a:spLocks noChangeShapeType="1"/>
          </p:cNvSpPr>
          <p:nvPr/>
        </p:nvSpPr>
        <p:spPr bwMode="auto">
          <a:xfrm>
            <a:off x="7696200" y="2590800"/>
            <a:ext cx="0" cy="1143000"/>
          </a:xfrm>
          <a:prstGeom prst="line">
            <a:avLst/>
          </a:prstGeom>
          <a:noFill/>
          <a:ln w="28575">
            <a:solidFill>
              <a:schemeClr val="tx1"/>
            </a:solidFill>
            <a:round/>
            <a:headEnd/>
            <a:tailEnd type="triangle" w="med" len="med"/>
          </a:ln>
        </p:spPr>
        <p:txBody>
          <a:bodyPr/>
          <a:lstStyle/>
          <a:p>
            <a:pPr algn="l">
              <a:defRPr/>
            </a:pPr>
            <a:endParaRPr lang="en-US" b="0" i="0">
              <a:solidFill>
                <a:prstClr val="black"/>
              </a:solidFill>
              <a:cs typeface="+mn-cs"/>
            </a:endParaRPr>
          </a:p>
        </p:txBody>
      </p:sp>
      <p:sp>
        <p:nvSpPr>
          <p:cNvPr id="25632" name="Line 9"/>
          <p:cNvSpPr>
            <a:spLocks noChangeShapeType="1"/>
          </p:cNvSpPr>
          <p:nvPr/>
        </p:nvSpPr>
        <p:spPr bwMode="auto">
          <a:xfrm>
            <a:off x="8229600" y="2590800"/>
            <a:ext cx="0" cy="1066800"/>
          </a:xfrm>
          <a:prstGeom prst="line">
            <a:avLst/>
          </a:prstGeom>
          <a:noFill/>
          <a:ln w="28575">
            <a:solidFill>
              <a:schemeClr val="tx1"/>
            </a:solidFill>
            <a:round/>
            <a:headEnd/>
            <a:tailEnd type="triangle" w="med" len="med"/>
          </a:ln>
        </p:spPr>
        <p:txBody>
          <a:bodyPr/>
          <a:lstStyle/>
          <a:p>
            <a:pPr algn="l">
              <a:defRPr/>
            </a:pPr>
            <a:endParaRPr lang="en-US" b="0" i="0">
              <a:solidFill>
                <a:prstClr val="black"/>
              </a:solidFill>
              <a:cs typeface="+mn-cs"/>
            </a:endParaRPr>
          </a:p>
        </p:txBody>
      </p:sp>
      <p:sp>
        <p:nvSpPr>
          <p:cNvPr id="25633" name="TextBox 37"/>
          <p:cNvSpPr txBox="1">
            <a:spLocks noChangeArrowheads="1"/>
          </p:cNvSpPr>
          <p:nvPr/>
        </p:nvSpPr>
        <p:spPr bwMode="auto">
          <a:xfrm>
            <a:off x="595313" y="6096000"/>
            <a:ext cx="3530600" cy="461963"/>
          </a:xfrm>
          <a:prstGeom prst="rect">
            <a:avLst/>
          </a:prstGeom>
          <a:noFill/>
          <a:ln w="9525">
            <a:noFill/>
            <a:miter lim="800000"/>
            <a:headEnd/>
            <a:tailEnd/>
          </a:ln>
        </p:spPr>
        <p:txBody>
          <a:bodyPr wrap="none">
            <a:spAutoFit/>
          </a:bodyPr>
          <a:lstStyle/>
          <a:p>
            <a:pPr algn="l">
              <a:defRPr/>
            </a:pPr>
            <a:r>
              <a:rPr lang="en-US" sz="1200" b="0" i="0">
                <a:solidFill>
                  <a:prstClr val="black"/>
                </a:solidFill>
                <a:latin typeface="Calibri" pitchFamily="34" charset="0"/>
                <a:cs typeface="+mn-cs"/>
              </a:rPr>
              <a:t>All values :  120 hour - 500 mb ht anomaly correlation</a:t>
            </a:r>
          </a:p>
          <a:p>
            <a:pPr algn="l">
              <a:defRPr/>
            </a:pPr>
            <a:r>
              <a:rPr lang="en-US" sz="1200" b="0" i="0">
                <a:solidFill>
                  <a:prstClr val="black"/>
                </a:solidFill>
                <a:latin typeface="Calibri" pitchFamily="34" charset="0"/>
                <a:cs typeface="+mn-cs"/>
              </a:rPr>
              <a:t>Southern Hemisphere (20S – 80S )</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4"/>
          <p:cNvSpPr txBox="1">
            <a:spLocks noGrp="1"/>
          </p:cNvSpPr>
          <p:nvPr/>
        </p:nvSpPr>
        <p:spPr bwMode="auto">
          <a:xfrm>
            <a:off x="8839200" y="6477000"/>
            <a:ext cx="304800" cy="304800"/>
          </a:xfrm>
          <a:prstGeom prst="rect">
            <a:avLst/>
          </a:prstGeom>
          <a:solidFill>
            <a:schemeClr val="bg1"/>
          </a:solidFill>
          <a:ln w="9525">
            <a:noFill/>
            <a:miter lim="800000"/>
            <a:headEnd/>
            <a:tailEnd/>
          </a:ln>
        </p:spPr>
        <p:txBody>
          <a:bodyPr wrap="none" lIns="92075" tIns="46038" rIns="92075" bIns="46038" anchor="ctr"/>
          <a:lstStyle/>
          <a:p>
            <a:pPr algn="r" eaLnBrk="0" hangingPunct="0"/>
            <a:fld id="{6135B897-CA1B-4544-8832-8662132B4BF2}" type="slidenum">
              <a:rPr lang="en-US" sz="1200" b="0" i="0"/>
              <a:pPr algn="r" eaLnBrk="0" hangingPunct="0"/>
              <a:t>7</a:t>
            </a:fld>
            <a:endParaRPr lang="en-US" sz="1200" b="0" i="0"/>
          </a:p>
        </p:txBody>
      </p:sp>
      <p:sp>
        <p:nvSpPr>
          <p:cNvPr id="893954" name="Rectangle 2"/>
          <p:cNvSpPr>
            <a:spLocks noGrp="1" noChangeArrowheads="1"/>
          </p:cNvSpPr>
          <p:nvPr>
            <p:ph type="title" idx="4294967295"/>
          </p:nvPr>
        </p:nvSpPr>
        <p:spPr/>
        <p:txBody>
          <a:bodyPr/>
          <a:lstStyle/>
          <a:p>
            <a:pPr eaLnBrk="1" hangingPunct="1">
              <a:defRPr/>
            </a:pPr>
            <a:r>
              <a:rPr lang="en-US" sz="2800" smtClean="0"/>
              <a:t>Performance and Decision Tiers</a:t>
            </a:r>
            <a:endParaRPr lang="en-US" sz="1800" smtClean="0"/>
          </a:p>
        </p:txBody>
      </p:sp>
      <p:sp>
        <p:nvSpPr>
          <p:cNvPr id="45060" name="Rectangle 3"/>
          <p:cNvSpPr>
            <a:spLocks noGrp="1" noChangeArrowheads="1"/>
          </p:cNvSpPr>
          <p:nvPr>
            <p:ph type="body" idx="4294967295"/>
          </p:nvPr>
        </p:nvSpPr>
        <p:spPr>
          <a:xfrm>
            <a:off x="533400" y="1196975"/>
            <a:ext cx="8412163" cy="4346575"/>
          </a:xfrm>
        </p:spPr>
        <p:txBody>
          <a:bodyPr/>
          <a:lstStyle/>
          <a:p>
            <a:pPr eaLnBrk="1" hangingPunct="1">
              <a:lnSpc>
                <a:spcPct val="80000"/>
              </a:lnSpc>
            </a:pPr>
            <a:r>
              <a:rPr lang="en-US" sz="2000" smtClean="0"/>
              <a:t>TC warnings</a:t>
            </a:r>
          </a:p>
          <a:p>
            <a:pPr lvl="1" eaLnBrk="1" hangingPunct="1">
              <a:lnSpc>
                <a:spcPct val="80000"/>
              </a:lnSpc>
            </a:pPr>
            <a:r>
              <a:rPr lang="en-US" sz="1800" smtClean="0"/>
              <a:t>Planned ATCF Improvements  </a:t>
            </a:r>
          </a:p>
          <a:p>
            <a:pPr lvl="1" eaLnBrk="1" hangingPunct="1">
              <a:lnSpc>
                <a:spcPct val="80000"/>
              </a:lnSpc>
            </a:pPr>
            <a:r>
              <a:rPr lang="en-US" sz="1800" smtClean="0"/>
              <a:t>Wave Heights</a:t>
            </a:r>
          </a:p>
          <a:p>
            <a:pPr marL="1143000" lvl="2" indent="-228600" eaLnBrk="1" hangingPunct="1">
              <a:lnSpc>
                <a:spcPct val="80000"/>
              </a:lnSpc>
            </a:pPr>
            <a:r>
              <a:rPr lang="en-US" sz="1400" smtClean="0"/>
              <a:t>Matching TC tracks to WW3</a:t>
            </a:r>
          </a:p>
          <a:p>
            <a:pPr lvl="1" eaLnBrk="1" hangingPunct="1">
              <a:lnSpc>
                <a:spcPct val="80000"/>
              </a:lnSpc>
            </a:pPr>
            <a:r>
              <a:rPr lang="en-US" sz="1800" smtClean="0"/>
              <a:t>Surge and inundation</a:t>
            </a:r>
          </a:p>
          <a:p>
            <a:pPr marL="1143000" lvl="2" indent="-228600" eaLnBrk="1" hangingPunct="1">
              <a:lnSpc>
                <a:spcPct val="80000"/>
              </a:lnSpc>
            </a:pPr>
            <a:r>
              <a:rPr lang="en-US" sz="1400" smtClean="0"/>
              <a:t>Naval Oceanographic Office</a:t>
            </a:r>
          </a:p>
          <a:p>
            <a:pPr lvl="1" eaLnBrk="1" hangingPunct="1">
              <a:lnSpc>
                <a:spcPct val="80000"/>
              </a:lnSpc>
            </a:pPr>
            <a:r>
              <a:rPr lang="en-US" sz="1800" smtClean="0"/>
              <a:t> RTP</a:t>
            </a:r>
          </a:p>
          <a:p>
            <a:pPr marL="1143000" lvl="2" indent="-228600" eaLnBrk="1" hangingPunct="1">
              <a:lnSpc>
                <a:spcPct val="80000"/>
              </a:lnSpc>
            </a:pPr>
            <a:r>
              <a:rPr lang="en-US" sz="1400" smtClean="0"/>
              <a:t>FY01  Improvement to TC Model Forecasts </a:t>
            </a:r>
          </a:p>
          <a:p>
            <a:pPr marL="1143000" lvl="2" indent="-228600" eaLnBrk="1" hangingPunct="1">
              <a:lnSpc>
                <a:spcPct val="80000"/>
              </a:lnSpc>
            </a:pPr>
            <a:r>
              <a:rPr lang="en-US" sz="1400" smtClean="0"/>
              <a:t>FY02  Modeling TC Structure and Track </a:t>
            </a:r>
          </a:p>
          <a:p>
            <a:pPr marL="1143000" lvl="2" indent="-228600" eaLnBrk="1" hangingPunct="1">
              <a:lnSpc>
                <a:spcPct val="80000"/>
              </a:lnSpc>
            </a:pPr>
            <a:r>
              <a:rPr lang="en-US" sz="1400" smtClean="0"/>
              <a:t>FY06  4DVAR for Global Atmospheric Weather Prediction</a:t>
            </a:r>
          </a:p>
          <a:p>
            <a:pPr marL="1143000" lvl="2" indent="-228600" eaLnBrk="1" hangingPunct="1">
              <a:lnSpc>
                <a:spcPct val="80000"/>
              </a:lnSpc>
            </a:pPr>
            <a:r>
              <a:rPr lang="en-US" sz="1400" smtClean="0"/>
              <a:t>FY09  Prediction of TC Track and intensity Using COAMPS-TC </a:t>
            </a:r>
          </a:p>
          <a:p>
            <a:pPr marL="1143000" lvl="2" indent="-228600" eaLnBrk="1" hangingPunct="1">
              <a:lnSpc>
                <a:spcPct val="80000"/>
              </a:lnSpc>
            </a:pPr>
            <a:r>
              <a:rPr lang="en-US" sz="1400" smtClean="0"/>
              <a:t>FY11+ enhanced JHT participation</a:t>
            </a:r>
          </a:p>
          <a:p>
            <a:pPr eaLnBrk="1" hangingPunct="1">
              <a:lnSpc>
                <a:spcPct val="80000"/>
              </a:lnSpc>
            </a:pPr>
            <a:r>
              <a:rPr lang="en-US" sz="2000" smtClean="0"/>
              <a:t>Probability Based Decision Tools</a:t>
            </a:r>
          </a:p>
          <a:p>
            <a:pPr lvl="1" eaLnBrk="1" hangingPunct="1">
              <a:lnSpc>
                <a:spcPct val="80000"/>
              </a:lnSpc>
            </a:pPr>
            <a:r>
              <a:rPr lang="en-US" sz="1800" smtClean="0"/>
              <a:t>TCCOR/Sortie</a:t>
            </a:r>
          </a:p>
          <a:p>
            <a:pPr lvl="1" eaLnBrk="1" hangingPunct="1">
              <a:lnSpc>
                <a:spcPct val="80000"/>
              </a:lnSpc>
              <a:buFontTx/>
              <a:buNone/>
            </a:pPr>
            <a:endParaRPr lang="en-US" sz="1800" i="1" smtClean="0"/>
          </a:p>
        </p:txBody>
      </p:sp>
      <p:sp>
        <p:nvSpPr>
          <p:cNvPr id="45061" name="Text Box 5"/>
          <p:cNvSpPr txBox="1">
            <a:spLocks noChangeArrowheads="1"/>
          </p:cNvSpPr>
          <p:nvPr/>
        </p:nvSpPr>
        <p:spPr bwMode="auto">
          <a:xfrm>
            <a:off x="882650" y="5830888"/>
            <a:ext cx="7315200" cy="461962"/>
          </a:xfrm>
          <a:prstGeom prst="rect">
            <a:avLst/>
          </a:prstGeom>
          <a:solidFill>
            <a:schemeClr val="hlink"/>
          </a:solidFill>
          <a:ln w="28575">
            <a:noFill/>
            <a:miter lim="800000"/>
            <a:headEnd/>
            <a:tailEnd/>
          </a:ln>
        </p:spPr>
        <p:txBody>
          <a:bodyPr>
            <a:spAutoFit/>
          </a:bodyPr>
          <a:lstStyle/>
          <a:p>
            <a:pPr lvl="1">
              <a:spcBef>
                <a:spcPct val="25000"/>
              </a:spcBef>
              <a:spcAft>
                <a:spcPct val="25000"/>
              </a:spcAft>
              <a:buClr>
                <a:schemeClr val="tx1"/>
              </a:buClr>
            </a:pPr>
            <a:r>
              <a:rPr lang="en-US" sz="2400">
                <a:solidFill>
                  <a:srgbClr val="FFFF00"/>
                </a:solidFill>
              </a:rPr>
              <a:t>Quantifying Uncertainty </a:t>
            </a:r>
            <a:r>
              <a:rPr lang="en-US" sz="2400" u="sng">
                <a:solidFill>
                  <a:srgbClr val="FFFF00"/>
                </a:solidFill>
              </a:rPr>
              <a:t>Reduces</a:t>
            </a:r>
            <a:r>
              <a:rPr lang="en-US" sz="2400">
                <a:solidFill>
                  <a:srgbClr val="FFFF00"/>
                </a:solidFill>
              </a:rPr>
              <a:t> Uncertainty</a:t>
            </a:r>
          </a:p>
        </p:txBody>
      </p:sp>
      <p:sp>
        <p:nvSpPr>
          <p:cNvPr id="45062" name="Line 6"/>
          <p:cNvSpPr>
            <a:spLocks noChangeShapeType="1"/>
          </p:cNvSpPr>
          <p:nvPr/>
        </p:nvSpPr>
        <p:spPr bwMode="auto">
          <a:xfrm>
            <a:off x="0" y="990600"/>
            <a:ext cx="9144000" cy="0"/>
          </a:xfrm>
          <a:prstGeom prst="line">
            <a:avLst/>
          </a:prstGeom>
          <a:noFill/>
          <a:ln w="38100">
            <a:solidFill>
              <a:srgbClr val="003399"/>
            </a:solidFill>
            <a:round/>
            <a:headEnd/>
            <a:tailEnd/>
          </a:ln>
        </p:spPr>
        <p:txBody>
          <a:bodyPr/>
          <a:lstStyle/>
          <a:p>
            <a:endParaRPr lang="en-US"/>
          </a:p>
        </p:txBody>
      </p:sp>
      <p:pic>
        <p:nvPicPr>
          <p:cNvPr id="45063" name="Picture 7" descr="wp152009"/>
          <p:cNvPicPr>
            <a:picLocks noChangeAspect="1" noChangeArrowheads="1" noCrop="1"/>
          </p:cNvPicPr>
          <p:nvPr/>
        </p:nvPicPr>
        <p:blipFill>
          <a:blip r:embed="rId3" cstate="print"/>
          <a:srcRect/>
          <a:stretch>
            <a:fillRect/>
          </a:stretch>
        </p:blipFill>
        <p:spPr bwMode="auto">
          <a:xfrm>
            <a:off x="5532438" y="1100138"/>
            <a:ext cx="3467100" cy="2311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12" descr="AL072010_PROB50_025_F072"/>
          <p:cNvPicPr>
            <a:picLocks noChangeAspect="1" noChangeArrowheads="1"/>
          </p:cNvPicPr>
          <p:nvPr/>
        </p:nvPicPr>
        <p:blipFill>
          <a:blip r:embed="rId3" cstate="print"/>
          <a:srcRect l="20503" t="46648" r="52681" b="32123"/>
          <a:stretch>
            <a:fillRect/>
          </a:stretch>
        </p:blipFill>
        <p:spPr bwMode="auto">
          <a:xfrm>
            <a:off x="1676400" y="1747838"/>
            <a:ext cx="7467600" cy="4729162"/>
          </a:xfrm>
          <a:prstGeom prst="rect">
            <a:avLst/>
          </a:prstGeom>
          <a:solidFill>
            <a:schemeClr val="bg1"/>
          </a:solidFill>
          <a:ln w="9525">
            <a:noFill/>
            <a:miter lim="800000"/>
            <a:headEnd/>
            <a:tailEnd/>
          </a:ln>
        </p:spPr>
      </p:pic>
      <p:sp>
        <p:nvSpPr>
          <p:cNvPr id="20483" name="Text Box 12"/>
          <p:cNvSpPr txBox="1">
            <a:spLocks noChangeArrowheads="1"/>
          </p:cNvSpPr>
          <p:nvPr/>
        </p:nvSpPr>
        <p:spPr bwMode="auto">
          <a:xfrm>
            <a:off x="6629400" y="1143000"/>
            <a:ext cx="1476375" cy="554038"/>
          </a:xfrm>
          <a:prstGeom prst="rect">
            <a:avLst/>
          </a:prstGeom>
          <a:solidFill>
            <a:schemeClr val="bg1"/>
          </a:solidFill>
          <a:ln w="9525">
            <a:solidFill>
              <a:srgbClr val="FF0000"/>
            </a:solidFill>
            <a:miter lim="800000"/>
            <a:headEnd/>
            <a:tailEnd/>
          </a:ln>
        </p:spPr>
        <p:txBody>
          <a:bodyPr wrap="none">
            <a:spAutoFit/>
          </a:bodyPr>
          <a:lstStyle/>
          <a:p>
            <a:pPr algn="l">
              <a:defRPr/>
            </a:pPr>
            <a:r>
              <a:rPr lang="en-US" sz="1000" b="0" i="0">
                <a:solidFill>
                  <a:prstClr val="black"/>
                </a:solidFill>
                <a:cs typeface="+mn-cs"/>
              </a:rPr>
              <a:t>This depiction is for</a:t>
            </a:r>
          </a:p>
          <a:p>
            <a:pPr algn="l">
              <a:defRPr/>
            </a:pPr>
            <a:r>
              <a:rPr lang="en-US" sz="1000" b="0" i="0">
                <a:solidFill>
                  <a:prstClr val="black"/>
                </a:solidFill>
                <a:cs typeface="+mn-cs"/>
              </a:rPr>
              <a:t>OFFICIAL USE ONLY!</a:t>
            </a:r>
          </a:p>
          <a:p>
            <a:pPr algn="l">
              <a:defRPr/>
            </a:pPr>
            <a:r>
              <a:rPr lang="en-US" sz="1000" b="0" i="0">
                <a:solidFill>
                  <a:prstClr val="black"/>
                </a:solidFill>
                <a:cs typeface="+mn-cs"/>
              </a:rPr>
              <a:t>Not for public release</a:t>
            </a:r>
          </a:p>
        </p:txBody>
      </p:sp>
      <p:sp>
        <p:nvSpPr>
          <p:cNvPr id="15362" name="Text Box 47"/>
          <p:cNvSpPr txBox="1">
            <a:spLocks noChangeArrowheads="1"/>
          </p:cNvSpPr>
          <p:nvPr/>
        </p:nvSpPr>
        <p:spPr bwMode="auto">
          <a:xfrm>
            <a:off x="4876800" y="3840163"/>
            <a:ext cx="4191000" cy="1570037"/>
          </a:xfrm>
          <a:prstGeom prst="rect">
            <a:avLst/>
          </a:prstGeom>
          <a:solidFill>
            <a:schemeClr val="bg1"/>
          </a:solidFill>
          <a:ln w="12700">
            <a:solidFill>
              <a:schemeClr val="accent2"/>
            </a:solidFill>
            <a:miter lim="800000"/>
            <a:headEnd/>
            <a:tailEnd/>
          </a:ln>
        </p:spPr>
        <p:txBody>
          <a:bodyPr>
            <a:spAutoFit/>
          </a:bodyPr>
          <a:lstStyle/>
          <a:p>
            <a:pPr algn="l">
              <a:defRPr/>
            </a:pPr>
            <a:r>
              <a:rPr lang="en-US" sz="1600" dirty="0">
                <a:solidFill>
                  <a:srgbClr val="FF0000"/>
                </a:solidFill>
                <a:effectLst>
                  <a:outerShdw blurRad="38100" dist="38100" dir="2700000" algn="tl">
                    <a:srgbClr val="C0C0C0"/>
                  </a:outerShdw>
                </a:effectLst>
                <a:cs typeface="+mn-cs"/>
              </a:rPr>
              <a:t>72 hr Cumulative Probability</a:t>
            </a:r>
          </a:p>
          <a:p>
            <a:pPr algn="l">
              <a:defRPr/>
            </a:pPr>
            <a:r>
              <a:rPr lang="en-US" sz="1600" i="0" dirty="0">
                <a:solidFill>
                  <a:prstClr val="black"/>
                </a:solidFill>
                <a:cs typeface="+mn-cs"/>
              </a:rPr>
              <a:t>                       </a:t>
            </a:r>
            <a:r>
              <a:rPr lang="en-US" sz="1600" i="0" u="sng" dirty="0">
                <a:solidFill>
                  <a:prstClr val="black"/>
                </a:solidFill>
                <a:cs typeface="+mn-cs"/>
              </a:rPr>
              <a:t>50 </a:t>
            </a:r>
            <a:r>
              <a:rPr lang="en-US" sz="1600" i="0" u="sng" dirty="0" err="1">
                <a:solidFill>
                  <a:prstClr val="black"/>
                </a:solidFill>
                <a:cs typeface="+mn-cs"/>
              </a:rPr>
              <a:t>kt</a:t>
            </a:r>
            <a:r>
              <a:rPr lang="en-US" sz="1600" i="0" u="sng" dirty="0">
                <a:solidFill>
                  <a:prstClr val="black"/>
                </a:solidFill>
                <a:cs typeface="+mn-cs"/>
              </a:rPr>
              <a:t> winds</a:t>
            </a:r>
            <a:r>
              <a:rPr lang="en-US" sz="1600" i="0" dirty="0">
                <a:solidFill>
                  <a:prstClr val="black"/>
                </a:solidFill>
                <a:cs typeface="+mn-cs"/>
              </a:rPr>
              <a:t>       </a:t>
            </a:r>
            <a:r>
              <a:rPr lang="en-US" sz="1600" i="0" u="sng" dirty="0">
                <a:solidFill>
                  <a:prstClr val="black"/>
                </a:solidFill>
                <a:cs typeface="+mn-cs"/>
              </a:rPr>
              <a:t>24 hrs ago</a:t>
            </a:r>
            <a:endParaRPr lang="en-US" sz="1600" i="0" dirty="0">
              <a:solidFill>
                <a:prstClr val="black"/>
              </a:solidFill>
              <a:cs typeface="+mn-cs"/>
            </a:endParaRPr>
          </a:p>
          <a:p>
            <a:pPr algn="l">
              <a:defRPr/>
            </a:pPr>
            <a:r>
              <a:rPr lang="en-US" sz="1600" i="0" dirty="0">
                <a:solidFill>
                  <a:prstClr val="black"/>
                </a:solidFill>
                <a:cs typeface="+mn-cs"/>
              </a:rPr>
              <a:t>Norfolk, VA         </a:t>
            </a:r>
            <a:r>
              <a:rPr lang="en-US" sz="1600" i="0" dirty="0">
                <a:solidFill>
                  <a:srgbClr val="FF0000"/>
                </a:solidFill>
                <a:cs typeface="+mn-cs"/>
              </a:rPr>
              <a:t>7%                    6%</a:t>
            </a:r>
          </a:p>
          <a:p>
            <a:pPr algn="l">
              <a:defRPr/>
            </a:pPr>
            <a:r>
              <a:rPr lang="en-US" sz="1600" i="0" dirty="0">
                <a:solidFill>
                  <a:prstClr val="black"/>
                </a:solidFill>
                <a:cs typeface="+mn-cs"/>
              </a:rPr>
              <a:t> </a:t>
            </a:r>
          </a:p>
          <a:p>
            <a:pPr algn="l">
              <a:defRPr/>
            </a:pPr>
            <a:r>
              <a:rPr lang="en-US" sz="1600" i="0" dirty="0">
                <a:solidFill>
                  <a:prstClr val="black"/>
                </a:solidFill>
                <a:cs typeface="+mn-cs"/>
              </a:rPr>
              <a:t>                        </a:t>
            </a:r>
            <a:r>
              <a:rPr lang="en-US" sz="1600" i="0" u="sng" dirty="0">
                <a:solidFill>
                  <a:prstClr val="black"/>
                </a:solidFill>
                <a:cs typeface="+mn-cs"/>
              </a:rPr>
              <a:t>34 </a:t>
            </a:r>
            <a:r>
              <a:rPr lang="en-US" sz="1600" i="0" u="sng" dirty="0" err="1">
                <a:solidFill>
                  <a:prstClr val="black"/>
                </a:solidFill>
                <a:cs typeface="+mn-cs"/>
              </a:rPr>
              <a:t>kt</a:t>
            </a:r>
            <a:r>
              <a:rPr lang="en-US" sz="1600" i="0" u="sng" dirty="0">
                <a:solidFill>
                  <a:prstClr val="black"/>
                </a:solidFill>
                <a:cs typeface="+mn-cs"/>
              </a:rPr>
              <a:t> winds</a:t>
            </a:r>
            <a:r>
              <a:rPr lang="en-US" sz="1600" i="0" dirty="0">
                <a:solidFill>
                  <a:prstClr val="black"/>
                </a:solidFill>
                <a:cs typeface="+mn-cs"/>
              </a:rPr>
              <a:t>       </a:t>
            </a:r>
            <a:r>
              <a:rPr lang="en-US" sz="1600" i="0" u="sng" dirty="0">
                <a:solidFill>
                  <a:prstClr val="black"/>
                </a:solidFill>
                <a:cs typeface="+mn-cs"/>
              </a:rPr>
              <a:t>24 hrs ago</a:t>
            </a:r>
            <a:endParaRPr lang="en-US" sz="1600" i="0" dirty="0">
              <a:solidFill>
                <a:prstClr val="black"/>
              </a:solidFill>
              <a:cs typeface="+mn-cs"/>
            </a:endParaRPr>
          </a:p>
          <a:p>
            <a:pPr algn="l">
              <a:defRPr/>
            </a:pPr>
            <a:r>
              <a:rPr lang="en-US" sz="1600" i="0" dirty="0">
                <a:solidFill>
                  <a:prstClr val="black"/>
                </a:solidFill>
                <a:cs typeface="+mn-cs"/>
              </a:rPr>
              <a:t>Norfolk, VA</a:t>
            </a:r>
            <a:r>
              <a:rPr lang="en-US" sz="1600" i="0" dirty="0">
                <a:solidFill>
                  <a:srgbClr val="FF0000"/>
                </a:solidFill>
                <a:cs typeface="+mn-cs"/>
              </a:rPr>
              <a:t>          28%                  19%</a:t>
            </a:r>
          </a:p>
        </p:txBody>
      </p:sp>
      <p:sp>
        <p:nvSpPr>
          <p:cNvPr id="20485" name="Text Box 48"/>
          <p:cNvSpPr txBox="1">
            <a:spLocks noChangeArrowheads="1"/>
          </p:cNvSpPr>
          <p:nvPr/>
        </p:nvSpPr>
        <p:spPr bwMode="auto">
          <a:xfrm>
            <a:off x="0" y="1303338"/>
            <a:ext cx="3929063" cy="646112"/>
          </a:xfrm>
          <a:prstGeom prst="rect">
            <a:avLst/>
          </a:prstGeom>
          <a:solidFill>
            <a:schemeClr val="bg1"/>
          </a:solidFill>
          <a:ln w="12700">
            <a:solidFill>
              <a:schemeClr val="accent2"/>
            </a:solidFill>
            <a:miter lim="800000"/>
            <a:headEnd/>
            <a:tailEnd/>
          </a:ln>
        </p:spPr>
        <p:txBody>
          <a:bodyPr wrap="none">
            <a:spAutoFit/>
          </a:bodyPr>
          <a:lstStyle/>
          <a:p>
            <a:pPr algn="l">
              <a:defRPr/>
            </a:pPr>
            <a:r>
              <a:rPr lang="en-US" sz="1200" i="0" u="sng">
                <a:solidFill>
                  <a:prstClr val="black"/>
                </a:solidFill>
                <a:cs typeface="+mn-cs"/>
              </a:rPr>
              <a:t>(Norfolk, VA KNGU) Greatest chance for 34 kt wind:</a:t>
            </a:r>
            <a:endParaRPr lang="en-US" sz="1200" i="0">
              <a:solidFill>
                <a:prstClr val="black"/>
              </a:solidFill>
              <a:cs typeface="+mn-cs"/>
            </a:endParaRPr>
          </a:p>
          <a:p>
            <a:pPr algn="l">
              <a:defRPr/>
            </a:pPr>
            <a:r>
              <a:rPr lang="en-US" sz="1200">
                <a:solidFill>
                  <a:srgbClr val="FF0000"/>
                </a:solidFill>
                <a:cs typeface="+mn-cs"/>
              </a:rPr>
              <a:t>(72hr Incremental period)</a:t>
            </a:r>
          </a:p>
          <a:p>
            <a:pPr algn="l">
              <a:defRPr/>
            </a:pPr>
            <a:r>
              <a:rPr lang="en-US" sz="1200" i="0">
                <a:solidFill>
                  <a:srgbClr val="C0504D"/>
                </a:solidFill>
                <a:cs typeface="+mn-cs"/>
              </a:rPr>
              <a:t>12z Thu to 12z Fri</a:t>
            </a:r>
            <a:endParaRPr lang="en-US" sz="1200">
              <a:solidFill>
                <a:prstClr val="black"/>
              </a:solidFill>
              <a:cs typeface="+mn-cs"/>
            </a:endParaRPr>
          </a:p>
        </p:txBody>
      </p:sp>
      <p:sp>
        <p:nvSpPr>
          <p:cNvPr id="20486" name="Text Box 58"/>
          <p:cNvSpPr txBox="1">
            <a:spLocks noChangeArrowheads="1"/>
          </p:cNvSpPr>
          <p:nvPr/>
        </p:nvSpPr>
        <p:spPr bwMode="auto">
          <a:xfrm>
            <a:off x="0" y="5638800"/>
            <a:ext cx="2889250" cy="830263"/>
          </a:xfrm>
          <a:prstGeom prst="rect">
            <a:avLst/>
          </a:prstGeom>
          <a:solidFill>
            <a:schemeClr val="bg1"/>
          </a:solidFill>
          <a:ln w="9525">
            <a:solidFill>
              <a:schemeClr val="tx1"/>
            </a:solidFill>
            <a:miter lim="800000"/>
            <a:headEnd/>
            <a:tailEnd/>
          </a:ln>
        </p:spPr>
        <p:txBody>
          <a:bodyPr wrap="none">
            <a:spAutoFit/>
          </a:bodyPr>
          <a:lstStyle/>
          <a:p>
            <a:pPr algn="l">
              <a:defRPr/>
            </a:pPr>
            <a:r>
              <a:rPr lang="en-US" sz="1200" i="0" u="sng">
                <a:solidFill>
                  <a:prstClr val="black"/>
                </a:solidFill>
                <a:cs typeface="+mn-cs"/>
              </a:rPr>
              <a:t>*Experimental Threshold Probability:</a:t>
            </a:r>
          </a:p>
          <a:p>
            <a:pPr algn="l">
              <a:defRPr/>
            </a:pPr>
            <a:r>
              <a:rPr lang="en-US" sz="1200" i="0">
                <a:solidFill>
                  <a:srgbClr val="0000FF"/>
                </a:solidFill>
                <a:cs typeface="+mn-cs"/>
              </a:rPr>
              <a:t>Norfolk, VA (KNGU)</a:t>
            </a:r>
          </a:p>
          <a:p>
            <a:pPr algn="l">
              <a:defRPr/>
            </a:pPr>
            <a:r>
              <a:rPr lang="en-US" sz="1200" i="0">
                <a:solidFill>
                  <a:srgbClr val="FF0000"/>
                </a:solidFill>
                <a:cs typeface="+mn-cs"/>
              </a:rPr>
              <a:t>50 kt Forecast = NO</a:t>
            </a:r>
          </a:p>
          <a:p>
            <a:pPr algn="l">
              <a:defRPr/>
            </a:pPr>
            <a:r>
              <a:rPr lang="en-US" sz="1200" i="0">
                <a:solidFill>
                  <a:srgbClr val="FF0000"/>
                </a:solidFill>
                <a:cs typeface="+mn-cs"/>
              </a:rPr>
              <a:t>34 kt Forecast = YES</a:t>
            </a:r>
          </a:p>
        </p:txBody>
      </p:sp>
      <p:sp>
        <p:nvSpPr>
          <p:cNvPr id="20487" name="Text Box 48"/>
          <p:cNvSpPr txBox="1">
            <a:spLocks noChangeArrowheads="1"/>
          </p:cNvSpPr>
          <p:nvPr/>
        </p:nvSpPr>
        <p:spPr bwMode="auto">
          <a:xfrm>
            <a:off x="0" y="1981200"/>
            <a:ext cx="3929063" cy="646113"/>
          </a:xfrm>
          <a:prstGeom prst="rect">
            <a:avLst/>
          </a:prstGeom>
          <a:solidFill>
            <a:schemeClr val="bg1"/>
          </a:solidFill>
          <a:ln w="12700">
            <a:solidFill>
              <a:schemeClr val="accent2"/>
            </a:solidFill>
            <a:miter lim="800000"/>
            <a:headEnd/>
            <a:tailEnd/>
          </a:ln>
        </p:spPr>
        <p:txBody>
          <a:bodyPr wrap="none">
            <a:spAutoFit/>
          </a:bodyPr>
          <a:lstStyle/>
          <a:p>
            <a:pPr algn="l">
              <a:defRPr/>
            </a:pPr>
            <a:r>
              <a:rPr lang="en-US" sz="1200" i="0" u="sng">
                <a:solidFill>
                  <a:prstClr val="black"/>
                </a:solidFill>
                <a:cs typeface="+mn-cs"/>
              </a:rPr>
              <a:t>(Norfolk, VA KNGU) Greatest chance for 50 kt wind:</a:t>
            </a:r>
            <a:endParaRPr lang="en-US" sz="1200" i="0">
              <a:solidFill>
                <a:prstClr val="black"/>
              </a:solidFill>
              <a:cs typeface="+mn-cs"/>
            </a:endParaRPr>
          </a:p>
          <a:p>
            <a:pPr algn="l">
              <a:defRPr/>
            </a:pPr>
            <a:r>
              <a:rPr lang="en-US" sz="1200">
                <a:solidFill>
                  <a:srgbClr val="FF0000"/>
                </a:solidFill>
                <a:cs typeface="+mn-cs"/>
              </a:rPr>
              <a:t>(72 hr Incremental period)</a:t>
            </a:r>
          </a:p>
          <a:p>
            <a:pPr algn="l">
              <a:defRPr/>
            </a:pPr>
            <a:r>
              <a:rPr lang="en-US" sz="1200" i="0">
                <a:solidFill>
                  <a:srgbClr val="C0504D"/>
                </a:solidFill>
                <a:cs typeface="+mn-cs"/>
              </a:rPr>
              <a:t>12z Thu to 12z Fri</a:t>
            </a:r>
            <a:endParaRPr lang="en-US" sz="1200">
              <a:solidFill>
                <a:prstClr val="black"/>
              </a:solidFill>
              <a:cs typeface="+mn-cs"/>
            </a:endParaRPr>
          </a:p>
        </p:txBody>
      </p:sp>
      <p:sp>
        <p:nvSpPr>
          <p:cNvPr id="20488" name="Text Box 9"/>
          <p:cNvSpPr txBox="1">
            <a:spLocks noChangeArrowheads="1"/>
          </p:cNvSpPr>
          <p:nvPr/>
        </p:nvSpPr>
        <p:spPr bwMode="auto">
          <a:xfrm>
            <a:off x="6019800" y="6489700"/>
            <a:ext cx="1717675" cy="246063"/>
          </a:xfrm>
          <a:prstGeom prst="rect">
            <a:avLst/>
          </a:prstGeom>
          <a:solidFill>
            <a:schemeClr val="bg1"/>
          </a:solidFill>
          <a:ln w="9525">
            <a:solidFill>
              <a:srgbClr val="0000FF"/>
            </a:solidFill>
            <a:miter lim="800000"/>
            <a:headEnd/>
            <a:tailEnd/>
          </a:ln>
        </p:spPr>
        <p:txBody>
          <a:bodyPr wrap="none">
            <a:spAutoFit/>
          </a:bodyPr>
          <a:lstStyle/>
          <a:p>
            <a:pPr algn="l">
              <a:defRPr/>
            </a:pPr>
            <a:r>
              <a:rPr lang="en-US" sz="500" b="0" i="0">
                <a:solidFill>
                  <a:prstClr val="black"/>
                </a:solidFill>
                <a:cs typeface="+mn-cs"/>
              </a:rPr>
              <a:t>Based on 15Z 31 Aug statistical and dynamical</a:t>
            </a:r>
          </a:p>
          <a:p>
            <a:pPr algn="l">
              <a:defRPr/>
            </a:pPr>
            <a:r>
              <a:rPr lang="en-US" sz="500" b="0" i="0">
                <a:solidFill>
                  <a:prstClr val="black"/>
                </a:solidFill>
                <a:cs typeface="+mn-cs"/>
              </a:rPr>
              <a:t>model data and Monte Carlo Wind Speed Probabilities</a:t>
            </a:r>
          </a:p>
        </p:txBody>
      </p:sp>
      <p:sp>
        <p:nvSpPr>
          <p:cNvPr id="15368" name="Text Box 64"/>
          <p:cNvSpPr txBox="1">
            <a:spLocks noChangeArrowheads="1"/>
          </p:cNvSpPr>
          <p:nvPr/>
        </p:nvSpPr>
        <p:spPr bwMode="auto">
          <a:xfrm>
            <a:off x="5562600" y="2057400"/>
            <a:ext cx="3057525" cy="646113"/>
          </a:xfrm>
          <a:prstGeom prst="rect">
            <a:avLst/>
          </a:prstGeom>
          <a:solidFill>
            <a:schemeClr val="bg1"/>
          </a:solidFill>
          <a:ln w="9525">
            <a:solidFill>
              <a:schemeClr val="tx1"/>
            </a:solidFill>
            <a:miter lim="800000"/>
            <a:headEnd/>
            <a:tailEnd/>
          </a:ln>
        </p:spPr>
        <p:txBody>
          <a:bodyPr wrap="none">
            <a:spAutoFit/>
          </a:bodyPr>
          <a:lstStyle/>
          <a:p>
            <a:pPr algn="l">
              <a:defRPr/>
            </a:pPr>
            <a:r>
              <a:rPr lang="en-US" i="0" dirty="0">
                <a:solidFill>
                  <a:srgbClr val="0000FF"/>
                </a:solidFill>
                <a:effectLst>
                  <a:outerShdw blurRad="38100" dist="38100" dir="2700000" algn="tl">
                    <a:srgbClr val="C0C0C0"/>
                  </a:outerShdw>
                </a:effectLst>
                <a:cs typeface="+mn-cs"/>
              </a:rPr>
              <a:t>72 hr Cumulative</a:t>
            </a:r>
          </a:p>
          <a:p>
            <a:pPr algn="l">
              <a:defRPr/>
            </a:pPr>
            <a:r>
              <a:rPr lang="en-US" i="0" dirty="0">
                <a:solidFill>
                  <a:srgbClr val="0000FF"/>
                </a:solidFill>
                <a:effectLst>
                  <a:outerShdw blurRad="38100" dist="38100" dir="2700000" algn="tl">
                    <a:srgbClr val="C0C0C0"/>
                  </a:outerShdw>
                </a:effectLst>
                <a:cs typeface="+mn-cs"/>
              </a:rPr>
              <a:t>Probability for 50 </a:t>
            </a:r>
            <a:r>
              <a:rPr lang="en-US" i="0" dirty="0" err="1">
                <a:solidFill>
                  <a:srgbClr val="0000FF"/>
                </a:solidFill>
                <a:effectLst>
                  <a:outerShdw blurRad="38100" dist="38100" dir="2700000" algn="tl">
                    <a:srgbClr val="C0C0C0"/>
                  </a:outerShdw>
                </a:effectLst>
                <a:cs typeface="+mn-cs"/>
              </a:rPr>
              <a:t>kt</a:t>
            </a:r>
            <a:r>
              <a:rPr lang="en-US" i="0" dirty="0">
                <a:solidFill>
                  <a:srgbClr val="0000FF"/>
                </a:solidFill>
                <a:effectLst>
                  <a:outerShdw blurRad="38100" dist="38100" dir="2700000" algn="tl">
                    <a:srgbClr val="C0C0C0"/>
                  </a:outerShdw>
                </a:effectLst>
                <a:cs typeface="+mn-cs"/>
              </a:rPr>
              <a:t> winds</a:t>
            </a:r>
          </a:p>
        </p:txBody>
      </p:sp>
      <p:pic>
        <p:nvPicPr>
          <p:cNvPr id="46090" name="Picture 11" descr="_FINAL_tight font_Miami FL"/>
          <p:cNvPicPr>
            <a:picLocks noChangeAspect="1" noChangeArrowheads="1"/>
          </p:cNvPicPr>
          <p:nvPr/>
        </p:nvPicPr>
        <p:blipFill>
          <a:blip r:embed="rId4" cstate="print"/>
          <a:srcRect/>
          <a:stretch>
            <a:fillRect/>
          </a:stretch>
        </p:blipFill>
        <p:spPr bwMode="auto">
          <a:xfrm>
            <a:off x="1066800" y="0"/>
            <a:ext cx="1295400" cy="739775"/>
          </a:xfrm>
          <a:prstGeom prst="rect">
            <a:avLst/>
          </a:prstGeom>
          <a:solidFill>
            <a:schemeClr val="bg1"/>
          </a:solidFill>
          <a:ln w="9525">
            <a:noFill/>
            <a:miter lim="800000"/>
            <a:headEnd/>
            <a:tailEnd/>
          </a:ln>
        </p:spPr>
      </p:pic>
      <p:sp>
        <p:nvSpPr>
          <p:cNvPr id="15373" name="Text Box 13"/>
          <p:cNvSpPr txBox="1">
            <a:spLocks noChangeArrowheads="1"/>
          </p:cNvSpPr>
          <p:nvPr/>
        </p:nvSpPr>
        <p:spPr bwMode="auto">
          <a:xfrm>
            <a:off x="5943600" y="2743200"/>
            <a:ext cx="454025" cy="230188"/>
          </a:xfrm>
          <a:prstGeom prst="rect">
            <a:avLst/>
          </a:prstGeom>
          <a:solidFill>
            <a:schemeClr val="bg1"/>
          </a:solidFill>
          <a:ln w="9525">
            <a:noFill/>
            <a:miter lim="800000"/>
            <a:headEnd/>
            <a:tailEnd/>
          </a:ln>
          <a:effectLst/>
        </p:spPr>
        <p:txBody>
          <a:bodyPr wrap="none">
            <a:spAutoFit/>
          </a:bodyPr>
          <a:lstStyle/>
          <a:p>
            <a:pPr algn="l">
              <a:defRPr/>
            </a:pPr>
            <a:r>
              <a:rPr lang="en-US" sz="900" b="0" i="0">
                <a:solidFill>
                  <a:prstClr val="black"/>
                </a:solidFill>
                <a:effectLst>
                  <a:outerShdw blurRad="38100" dist="38100" dir="2700000" algn="tl">
                    <a:srgbClr val="FFFFFF"/>
                  </a:outerShdw>
                </a:effectLst>
                <a:cs typeface="+mn-cs"/>
              </a:rPr>
              <a:t>5-9%</a:t>
            </a:r>
          </a:p>
        </p:txBody>
      </p:sp>
      <p:sp>
        <p:nvSpPr>
          <p:cNvPr id="15374" name="Text Box 14"/>
          <p:cNvSpPr txBox="1">
            <a:spLocks noChangeArrowheads="1"/>
          </p:cNvSpPr>
          <p:nvPr/>
        </p:nvSpPr>
        <p:spPr bwMode="auto">
          <a:xfrm>
            <a:off x="5541963" y="3154363"/>
            <a:ext cx="582612" cy="230187"/>
          </a:xfrm>
          <a:prstGeom prst="rect">
            <a:avLst/>
          </a:prstGeom>
          <a:solidFill>
            <a:schemeClr val="bg1"/>
          </a:solidFill>
          <a:ln w="9525">
            <a:noFill/>
            <a:miter lim="800000"/>
            <a:headEnd/>
            <a:tailEnd/>
          </a:ln>
          <a:effectLst/>
        </p:spPr>
        <p:txBody>
          <a:bodyPr wrap="none">
            <a:spAutoFit/>
          </a:bodyPr>
          <a:lstStyle/>
          <a:p>
            <a:pPr algn="l">
              <a:defRPr/>
            </a:pPr>
            <a:r>
              <a:rPr lang="en-US" sz="900" b="0" i="0">
                <a:solidFill>
                  <a:prstClr val="black"/>
                </a:solidFill>
                <a:effectLst>
                  <a:outerShdw blurRad="38100" dist="38100" dir="2700000" algn="tl">
                    <a:srgbClr val="FFFFFF"/>
                  </a:outerShdw>
                </a:effectLst>
                <a:cs typeface="+mn-cs"/>
              </a:rPr>
              <a:t>10-19%</a:t>
            </a:r>
          </a:p>
        </p:txBody>
      </p:sp>
      <p:sp>
        <p:nvSpPr>
          <p:cNvPr id="15375" name="Text Box 15"/>
          <p:cNvSpPr txBox="1">
            <a:spLocks noChangeArrowheads="1"/>
          </p:cNvSpPr>
          <p:nvPr/>
        </p:nvSpPr>
        <p:spPr bwMode="auto">
          <a:xfrm>
            <a:off x="5105400" y="3581400"/>
            <a:ext cx="582613" cy="230188"/>
          </a:xfrm>
          <a:prstGeom prst="rect">
            <a:avLst/>
          </a:prstGeom>
          <a:solidFill>
            <a:schemeClr val="bg1"/>
          </a:solidFill>
          <a:ln w="9525">
            <a:noFill/>
            <a:miter lim="800000"/>
            <a:headEnd/>
            <a:tailEnd/>
          </a:ln>
          <a:effectLst/>
        </p:spPr>
        <p:txBody>
          <a:bodyPr wrap="none">
            <a:spAutoFit/>
          </a:bodyPr>
          <a:lstStyle/>
          <a:p>
            <a:pPr algn="l">
              <a:defRPr/>
            </a:pPr>
            <a:r>
              <a:rPr lang="en-US" sz="900" b="0" i="0">
                <a:solidFill>
                  <a:prstClr val="black"/>
                </a:solidFill>
                <a:effectLst>
                  <a:outerShdw blurRad="38100" dist="38100" dir="2700000" algn="tl">
                    <a:srgbClr val="FFFFFF"/>
                  </a:outerShdw>
                </a:effectLst>
                <a:cs typeface="+mn-cs"/>
              </a:rPr>
              <a:t>20-29%</a:t>
            </a:r>
          </a:p>
        </p:txBody>
      </p:sp>
      <p:sp>
        <p:nvSpPr>
          <p:cNvPr id="14" name="5-Point Star 13"/>
          <p:cNvSpPr/>
          <p:nvPr/>
        </p:nvSpPr>
        <p:spPr>
          <a:xfrm>
            <a:off x="4038600" y="3429000"/>
            <a:ext cx="381000" cy="5334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b="0" i="0">
              <a:solidFill>
                <a:prstClr val="white"/>
              </a:solidFill>
            </a:endParaRPr>
          </a:p>
        </p:txBody>
      </p:sp>
      <p:sp>
        <p:nvSpPr>
          <p:cNvPr id="17" name="Rectangle 6"/>
          <p:cNvSpPr>
            <a:spLocks noGrp="1" noChangeArrowheads="1"/>
          </p:cNvSpPr>
          <p:nvPr>
            <p:ph type="title"/>
          </p:nvPr>
        </p:nvSpPr>
        <p:spPr bwMode="auto">
          <a:xfrm>
            <a:off x="1143000" y="-76200"/>
            <a:ext cx="8229600" cy="1143000"/>
          </a:xfrm>
          <a:ln>
            <a:miter lim="800000"/>
            <a:headEnd/>
            <a:tailEnd/>
          </a:ln>
        </p:spPr>
        <p:txBody>
          <a:bodyPr anchor="ctr"/>
          <a:lstStyle/>
          <a:p>
            <a:pPr>
              <a:defRPr/>
            </a:pPr>
            <a:r>
              <a:rPr lang="en-US" sz="3600" b="1" i="1" dirty="0" smtClean="0">
                <a:solidFill>
                  <a:srgbClr val="000066"/>
                </a:solidFill>
                <a:effectLst>
                  <a:outerShdw blurRad="38100" dist="38100" dir="2700000" algn="tl">
                    <a:srgbClr val="000000">
                      <a:alpha val="43137"/>
                    </a:srgbClr>
                  </a:outerShdw>
                </a:effectLst>
                <a:ea typeface="Aharoni"/>
                <a:cs typeface="Arial" pitchFamily="34" charset="0"/>
              </a:rPr>
              <a:t>WSP and Hurricane Earl Sortie</a:t>
            </a:r>
            <a:endParaRPr lang="en-US" sz="3200" b="1" i="1" dirty="0">
              <a:solidFill>
                <a:srgbClr val="000066"/>
              </a:solidFill>
              <a:effectLst>
                <a:outerShdw blurRad="38100" dist="38100" dir="2700000" algn="tl">
                  <a:srgbClr val="000000">
                    <a:alpha val="43137"/>
                  </a:srgbClr>
                </a:outerShdw>
              </a:effectLst>
              <a:ea typeface="Aharoni"/>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10" descr="nsf_logo">
            <a:hlinkClick r:id="rId3"/>
          </p:cNvPr>
          <p:cNvPicPr>
            <a:picLocks noChangeAspect="1" noChangeArrowheads="1"/>
          </p:cNvPicPr>
          <p:nvPr/>
        </p:nvPicPr>
        <p:blipFill>
          <a:blip r:embed="rId4" cstate="print"/>
          <a:srcRect/>
          <a:stretch>
            <a:fillRect/>
          </a:stretch>
        </p:blipFill>
        <p:spPr bwMode="auto">
          <a:xfrm>
            <a:off x="8016875" y="2887663"/>
            <a:ext cx="941388" cy="941387"/>
          </a:xfrm>
          <a:prstGeom prst="rect">
            <a:avLst/>
          </a:prstGeom>
          <a:noFill/>
          <a:ln w="9525">
            <a:noFill/>
            <a:miter lim="800000"/>
            <a:headEnd/>
            <a:tailEnd/>
          </a:ln>
        </p:spPr>
      </p:pic>
      <p:sp>
        <p:nvSpPr>
          <p:cNvPr id="47107" name="Slide Number Placeholder 4"/>
          <p:cNvSpPr>
            <a:spLocks noGrp="1"/>
          </p:cNvSpPr>
          <p:nvPr>
            <p:ph type="sldNum" sz="quarter" idx="11"/>
          </p:nvPr>
        </p:nvSpPr>
        <p:spPr/>
        <p:txBody>
          <a:bodyPr/>
          <a:lstStyle/>
          <a:p>
            <a:fld id="{2309677C-CDF7-45C8-8015-FF55F4BA697A}" type="slidenum">
              <a:rPr lang="en-US" smtClean="0">
                <a:latin typeface="Arial" pitchFamily="34" charset="0"/>
              </a:rPr>
              <a:pPr/>
              <a:t>9</a:t>
            </a:fld>
            <a:endParaRPr lang="en-US" smtClean="0">
              <a:latin typeface="Arial" pitchFamily="34" charset="0"/>
            </a:endParaRPr>
          </a:p>
        </p:txBody>
      </p:sp>
      <p:sp>
        <p:nvSpPr>
          <p:cNvPr id="925698" name="Rectangle 2"/>
          <p:cNvSpPr>
            <a:spLocks noGrp="1" noChangeArrowheads="1"/>
          </p:cNvSpPr>
          <p:nvPr>
            <p:ph type="title"/>
          </p:nvPr>
        </p:nvSpPr>
        <p:spPr/>
        <p:txBody>
          <a:bodyPr/>
          <a:lstStyle/>
          <a:p>
            <a:pPr eaLnBrk="1" hangingPunct="1">
              <a:defRPr/>
            </a:pPr>
            <a:r>
              <a:rPr lang="en-US" smtClean="0"/>
              <a:t>Summary</a:t>
            </a:r>
            <a:br>
              <a:rPr lang="en-US" smtClean="0"/>
            </a:br>
            <a:r>
              <a:rPr lang="en-US" sz="2400" smtClean="0"/>
              <a:t>Partnerships = Success</a:t>
            </a:r>
          </a:p>
        </p:txBody>
      </p:sp>
      <p:sp>
        <p:nvSpPr>
          <p:cNvPr id="47109" name="Rectangle 3"/>
          <p:cNvSpPr>
            <a:spLocks noGrp="1" noChangeArrowheads="1"/>
          </p:cNvSpPr>
          <p:nvPr>
            <p:ph type="body" idx="1"/>
          </p:nvPr>
        </p:nvSpPr>
        <p:spPr>
          <a:xfrm>
            <a:off x="393700" y="1308100"/>
            <a:ext cx="8534400" cy="3962400"/>
          </a:xfrm>
        </p:spPr>
        <p:txBody>
          <a:bodyPr/>
          <a:lstStyle/>
          <a:p>
            <a:pPr eaLnBrk="1" hangingPunct="1">
              <a:lnSpc>
                <a:spcPct val="80000"/>
              </a:lnSpc>
            </a:pPr>
            <a:r>
              <a:rPr lang="en-US" sz="2000" smtClean="0"/>
              <a:t>Navy supportive of and dependent on “Federal Solution”  (to include DWSS) for remote sensing needs—OSVW key capability gap.  High-resolution imagers nearing end of life.</a:t>
            </a:r>
          </a:p>
          <a:p>
            <a:pPr eaLnBrk="1" hangingPunct="1">
              <a:lnSpc>
                <a:spcPct val="80000"/>
              </a:lnSpc>
            </a:pPr>
            <a:r>
              <a:rPr lang="en-US" sz="2000" smtClean="0"/>
              <a:t>Accurate track forecasts key to enabling naval operations—global modeling improvements best investment</a:t>
            </a:r>
          </a:p>
          <a:p>
            <a:pPr lvl="1" eaLnBrk="1" hangingPunct="1">
              <a:lnSpc>
                <a:spcPct val="80000"/>
              </a:lnSpc>
            </a:pPr>
            <a:r>
              <a:rPr lang="en-US" sz="1800" smtClean="0"/>
              <a:t>Significant  IA investment : NUOPC and next-generation modeling in cooperation with NOAA and USAF</a:t>
            </a:r>
          </a:p>
          <a:p>
            <a:pPr eaLnBrk="1" hangingPunct="1">
              <a:lnSpc>
                <a:spcPct val="80000"/>
              </a:lnSpc>
            </a:pPr>
            <a:r>
              <a:rPr lang="en-US" sz="2000" smtClean="0"/>
              <a:t>Research on intensity and structure needed</a:t>
            </a:r>
          </a:p>
          <a:p>
            <a:pPr lvl="1" eaLnBrk="1" hangingPunct="1">
              <a:lnSpc>
                <a:spcPct val="80000"/>
              </a:lnSpc>
            </a:pPr>
            <a:r>
              <a:rPr lang="en-US" sz="1800" smtClean="0"/>
              <a:t>Support OFCM WG/TCR</a:t>
            </a:r>
          </a:p>
          <a:p>
            <a:pPr lvl="1" eaLnBrk="1" hangingPunct="1">
              <a:lnSpc>
                <a:spcPct val="80000"/>
              </a:lnSpc>
            </a:pPr>
            <a:r>
              <a:rPr lang="en-US" sz="1800" smtClean="0"/>
              <a:t>Storm-scale modeling initiatives</a:t>
            </a:r>
          </a:p>
          <a:p>
            <a:pPr eaLnBrk="1" hangingPunct="1">
              <a:lnSpc>
                <a:spcPct val="80000"/>
              </a:lnSpc>
            </a:pPr>
            <a:r>
              <a:rPr lang="en-US" sz="2000" smtClean="0"/>
              <a:t>Operational Center (JTWC/NHC/CPHC) Collaboration</a:t>
            </a:r>
          </a:p>
          <a:p>
            <a:pPr lvl="1" eaLnBrk="1" hangingPunct="1">
              <a:lnSpc>
                <a:spcPct val="80000"/>
              </a:lnSpc>
            </a:pPr>
            <a:r>
              <a:rPr lang="en-US" sz="1800" smtClean="0"/>
              <a:t>Expanded JHT partnering/leveraging</a:t>
            </a:r>
          </a:p>
        </p:txBody>
      </p:sp>
      <p:pic>
        <p:nvPicPr>
          <p:cNvPr id="47110" name="Picture 9" descr="nrl_logo">
            <a:hlinkClick r:id="rId5"/>
          </p:cNvPr>
          <p:cNvPicPr>
            <a:picLocks noChangeAspect="1" noChangeArrowheads="1"/>
          </p:cNvPicPr>
          <p:nvPr/>
        </p:nvPicPr>
        <p:blipFill>
          <a:blip r:embed="rId6" cstate="print"/>
          <a:srcRect/>
          <a:stretch>
            <a:fillRect/>
          </a:stretch>
        </p:blipFill>
        <p:spPr bwMode="auto">
          <a:xfrm>
            <a:off x="3375025" y="5346700"/>
            <a:ext cx="1047750" cy="1009650"/>
          </a:xfrm>
          <a:prstGeom prst="rect">
            <a:avLst/>
          </a:prstGeom>
          <a:noFill/>
          <a:ln w="9525">
            <a:noFill/>
            <a:miter lim="800000"/>
            <a:headEnd/>
            <a:tailEnd/>
          </a:ln>
        </p:spPr>
      </p:pic>
      <p:pic>
        <p:nvPicPr>
          <p:cNvPr id="47111" name="Picture 12" descr="environment_canada_logo"/>
          <p:cNvPicPr>
            <a:picLocks noChangeAspect="1" noChangeArrowheads="1"/>
          </p:cNvPicPr>
          <p:nvPr/>
        </p:nvPicPr>
        <p:blipFill>
          <a:blip r:embed="rId7" cstate="print"/>
          <a:srcRect t="-10556" r="41978"/>
          <a:stretch>
            <a:fillRect/>
          </a:stretch>
        </p:blipFill>
        <p:spPr bwMode="auto">
          <a:xfrm>
            <a:off x="250825" y="5476875"/>
            <a:ext cx="1946275" cy="631825"/>
          </a:xfrm>
          <a:prstGeom prst="rect">
            <a:avLst/>
          </a:prstGeom>
          <a:noFill/>
          <a:ln w="9525">
            <a:noFill/>
            <a:miter lim="800000"/>
            <a:headEnd/>
            <a:tailEnd/>
          </a:ln>
        </p:spPr>
      </p:pic>
      <p:pic>
        <p:nvPicPr>
          <p:cNvPr id="47112" name="Picture 14" descr="UKMetlogo"/>
          <p:cNvPicPr>
            <a:picLocks noChangeAspect="1" noChangeArrowheads="1"/>
          </p:cNvPicPr>
          <p:nvPr/>
        </p:nvPicPr>
        <p:blipFill>
          <a:blip r:embed="rId8" cstate="print"/>
          <a:srcRect/>
          <a:stretch>
            <a:fillRect/>
          </a:stretch>
        </p:blipFill>
        <p:spPr bwMode="auto">
          <a:xfrm>
            <a:off x="2181225" y="5327650"/>
            <a:ext cx="1079500" cy="1079500"/>
          </a:xfrm>
          <a:prstGeom prst="rect">
            <a:avLst/>
          </a:prstGeom>
          <a:noFill/>
          <a:ln w="9525">
            <a:noFill/>
            <a:miter lim="800000"/>
            <a:headEnd/>
            <a:tailEnd/>
          </a:ln>
        </p:spPr>
      </p:pic>
      <p:pic>
        <p:nvPicPr>
          <p:cNvPr id="47113" name="Picture 8" descr="onr%2520matoc%2520logo%2520web">
            <a:hlinkClick r:id="rId9"/>
          </p:cNvPr>
          <p:cNvPicPr>
            <a:picLocks noChangeAspect="1" noChangeArrowheads="1"/>
          </p:cNvPicPr>
          <p:nvPr/>
        </p:nvPicPr>
        <p:blipFill>
          <a:blip r:embed="rId10" cstate="print"/>
          <a:srcRect/>
          <a:stretch>
            <a:fillRect/>
          </a:stretch>
        </p:blipFill>
        <p:spPr bwMode="auto">
          <a:xfrm>
            <a:off x="7437438" y="3800475"/>
            <a:ext cx="1706562" cy="966788"/>
          </a:xfrm>
          <a:prstGeom prst="rect">
            <a:avLst/>
          </a:prstGeom>
          <a:noFill/>
          <a:ln w="9525">
            <a:noFill/>
            <a:miter lim="800000"/>
            <a:headEnd/>
            <a:tailEnd/>
          </a:ln>
        </p:spPr>
      </p:pic>
      <p:pic>
        <p:nvPicPr>
          <p:cNvPr id="47114" name="Picture 2" descr="logo-nws">
            <a:hlinkClick r:id="rId11"/>
          </p:cNvPr>
          <p:cNvPicPr>
            <a:picLocks noChangeAspect="1" noChangeArrowheads="1"/>
          </p:cNvPicPr>
          <p:nvPr/>
        </p:nvPicPr>
        <p:blipFill>
          <a:blip r:embed="rId12" cstate="print"/>
          <a:srcRect/>
          <a:stretch>
            <a:fillRect/>
          </a:stretch>
        </p:blipFill>
        <p:spPr bwMode="auto">
          <a:xfrm>
            <a:off x="4554538" y="5264150"/>
            <a:ext cx="1122362" cy="1084263"/>
          </a:xfrm>
          <a:prstGeom prst="rect">
            <a:avLst/>
          </a:prstGeom>
          <a:noFill/>
          <a:ln w="9525">
            <a:noFill/>
            <a:miter lim="800000"/>
            <a:headEnd/>
            <a:tailEnd/>
          </a:ln>
        </p:spPr>
      </p:pic>
      <p:pic>
        <p:nvPicPr>
          <p:cNvPr id="47115" name="Picture 5" descr="Image8">
            <a:hlinkClick r:id="rId13"/>
          </p:cNvPr>
          <p:cNvPicPr>
            <a:picLocks noChangeAspect="1" noChangeArrowheads="1"/>
          </p:cNvPicPr>
          <p:nvPr/>
        </p:nvPicPr>
        <p:blipFill>
          <a:blip r:embed="rId14" cstate="print"/>
          <a:srcRect/>
          <a:stretch>
            <a:fillRect/>
          </a:stretch>
        </p:blipFill>
        <p:spPr bwMode="auto">
          <a:xfrm>
            <a:off x="7794625" y="4818063"/>
            <a:ext cx="1181100" cy="1247775"/>
          </a:xfrm>
          <a:prstGeom prst="rect">
            <a:avLst/>
          </a:prstGeom>
          <a:noFill/>
          <a:ln w="9525">
            <a:noFill/>
            <a:miter lim="800000"/>
            <a:headEnd/>
            <a:tailEnd/>
          </a:ln>
        </p:spPr>
      </p:pic>
      <p:pic>
        <p:nvPicPr>
          <p:cNvPr id="47116" name="Picture 6" descr="Image43">
            <a:hlinkClick r:id="rId15"/>
          </p:cNvPr>
          <p:cNvPicPr>
            <a:picLocks noChangeAspect="1" noChangeArrowheads="1"/>
          </p:cNvPicPr>
          <p:nvPr/>
        </p:nvPicPr>
        <p:blipFill>
          <a:blip r:embed="rId16" cstate="print"/>
          <a:srcRect/>
          <a:stretch>
            <a:fillRect/>
          </a:stretch>
        </p:blipFill>
        <p:spPr bwMode="auto">
          <a:xfrm>
            <a:off x="6338888" y="4821238"/>
            <a:ext cx="1089025" cy="1089025"/>
          </a:xfrm>
          <a:prstGeom prst="rect">
            <a:avLst/>
          </a:prstGeom>
          <a:noFill/>
          <a:ln w="9525">
            <a:noFill/>
            <a:miter lim="800000"/>
            <a:headEnd/>
            <a:tailEnd/>
          </a:ln>
        </p:spPr>
      </p:pic>
      <p:pic>
        <p:nvPicPr>
          <p:cNvPr id="47117" name="Picture 11" descr="bomlogo"/>
          <p:cNvPicPr>
            <a:picLocks noChangeAspect="1" noChangeArrowheads="1"/>
          </p:cNvPicPr>
          <p:nvPr/>
        </p:nvPicPr>
        <p:blipFill>
          <a:blip r:embed="rId17" cstate="print"/>
          <a:srcRect/>
          <a:stretch>
            <a:fillRect/>
          </a:stretch>
        </p:blipFill>
        <p:spPr bwMode="auto">
          <a:xfrm>
            <a:off x="5821363" y="6000750"/>
            <a:ext cx="2703512" cy="479425"/>
          </a:xfrm>
          <a:prstGeom prst="rect">
            <a:avLst/>
          </a:prstGeom>
          <a:noFill/>
          <a:ln w="9525">
            <a:noFill/>
            <a:miter lim="800000"/>
            <a:headEnd/>
            <a:tailEnd/>
          </a:ln>
        </p:spPr>
      </p:pic>
      <p:sp>
        <p:nvSpPr>
          <p:cNvPr id="47118" name="Line 6"/>
          <p:cNvSpPr>
            <a:spLocks noChangeShapeType="1"/>
          </p:cNvSpPr>
          <p:nvPr/>
        </p:nvSpPr>
        <p:spPr bwMode="auto">
          <a:xfrm>
            <a:off x="0" y="990600"/>
            <a:ext cx="9144000" cy="0"/>
          </a:xfrm>
          <a:prstGeom prst="line">
            <a:avLst/>
          </a:prstGeom>
          <a:noFill/>
          <a:ln w="38100">
            <a:solidFill>
              <a:srgbClr val="003399"/>
            </a:solidFill>
            <a:round/>
            <a:headEnd/>
            <a:tailEnd/>
          </a:ln>
        </p:spPr>
        <p:txBody>
          <a:bodyPr/>
          <a:lstStyle/>
          <a:p>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FFC Division Director’s Meeting template">
  <a:themeElements>
    <a:clrScheme name="">
      <a:dk1>
        <a:srgbClr val="000000"/>
      </a:dk1>
      <a:lt1>
        <a:srgbClr val="FFFFFF"/>
      </a:lt1>
      <a:dk2>
        <a:srgbClr val="000000"/>
      </a:dk2>
      <a:lt2>
        <a:srgbClr val="919191"/>
      </a:lt2>
      <a:accent1>
        <a:srgbClr val="FFFFCC"/>
      </a:accent1>
      <a:accent2>
        <a:srgbClr val="009900"/>
      </a:accent2>
      <a:accent3>
        <a:srgbClr val="FFFFFF"/>
      </a:accent3>
      <a:accent4>
        <a:srgbClr val="000000"/>
      </a:accent4>
      <a:accent5>
        <a:srgbClr val="FFFFE2"/>
      </a:accent5>
      <a:accent6>
        <a:srgbClr val="008A00"/>
      </a:accent6>
      <a:hlink>
        <a:srgbClr val="0033CC"/>
      </a:hlink>
      <a:folHlink>
        <a:srgbClr val="0066CC"/>
      </a:folHlink>
    </a:clrScheme>
    <a:fontScheme name="1_FFC Division Director’s Meeting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alpha val="50000"/>
          </a:schemeClr>
        </a:solidFill>
        <a:ln w="2857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1" u="none" strike="noStrike" cap="none" normalizeH="0" baseline="0" smtClean="0">
            <a:ln>
              <a:noFill/>
            </a:ln>
            <a:solidFill>
              <a:schemeClr val="tx1"/>
            </a:solidFill>
            <a:effectLst/>
            <a:latin typeface="Arial" charset="0"/>
            <a:cs typeface="Times New Roman" pitchFamily="18" charset="0"/>
          </a:defRPr>
        </a:defPPr>
      </a:lstStyle>
    </a:spDef>
    <a:lnDef>
      <a:spPr bwMode="auto">
        <a:xfrm>
          <a:off x="0" y="0"/>
          <a:ext cx="1" cy="1"/>
        </a:xfrm>
        <a:custGeom>
          <a:avLst/>
          <a:gdLst/>
          <a:ahLst/>
          <a:cxnLst/>
          <a:rect l="0" t="0" r="0" b="0"/>
          <a:pathLst/>
        </a:custGeom>
        <a:solidFill>
          <a:schemeClr val="bg1">
            <a:alpha val="50000"/>
          </a:schemeClr>
        </a:solidFill>
        <a:ln w="2857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1" u="none" strike="noStrike" cap="none" normalizeH="0" baseline="0" smtClean="0">
            <a:ln>
              <a:noFill/>
            </a:ln>
            <a:solidFill>
              <a:schemeClr val="tx1"/>
            </a:solidFill>
            <a:effectLst/>
            <a:latin typeface="Arial" charset="0"/>
            <a:cs typeface="Times New Roman" pitchFamily="18" charset="0"/>
          </a:defRPr>
        </a:defPPr>
      </a:lstStyle>
    </a:lnDef>
  </a:objectDefaults>
  <a:extraClrSchemeLst>
    <a:extraClrScheme>
      <a:clrScheme name="1_FFC Division Director’s Meeting templat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FFC Division Director’s Meeting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1_FFC Division Director’s Meeting templat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FFC Division Director’s Meeting templat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FFC Division Director’s Meeting templat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FFC Division Director’s Meeting templat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1_FFC Division Director’s Meeting templat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FFC Division Director’s Meeting template 8">
        <a:dk1>
          <a:srgbClr val="000000"/>
        </a:dk1>
        <a:lt1>
          <a:srgbClr val="DDDDDD"/>
        </a:lt1>
        <a:dk2>
          <a:srgbClr val="000000"/>
        </a:dk2>
        <a:lt2>
          <a:srgbClr val="919191"/>
        </a:lt2>
        <a:accent1>
          <a:srgbClr val="2717F5"/>
        </a:accent1>
        <a:accent2>
          <a:srgbClr val="1524E9"/>
        </a:accent2>
        <a:accent3>
          <a:srgbClr val="EBEBEB"/>
        </a:accent3>
        <a:accent4>
          <a:srgbClr val="000000"/>
        </a:accent4>
        <a:accent5>
          <a:srgbClr val="ACABF9"/>
        </a:accent5>
        <a:accent6>
          <a:srgbClr val="1220D3"/>
        </a:accent6>
        <a:hlink>
          <a:srgbClr val="FC0128"/>
        </a:hlink>
        <a:folHlink>
          <a:srgbClr val="CECECE"/>
        </a:folHlink>
      </a:clrScheme>
      <a:clrMap bg1="lt1" tx1="dk1" bg2="lt2" tx2="dk2" accent1="accent1" accent2="accent2" accent3="accent3" accent4="accent4" accent5="accent5" accent6="accent6" hlink="hlink" folHlink="folHlink"/>
    </a:extraClrScheme>
    <a:extraClrScheme>
      <a:clrScheme name="1_FFC Division Director’s Meeting template 9">
        <a:dk1>
          <a:srgbClr val="000000"/>
        </a:dk1>
        <a:lt1>
          <a:srgbClr val="FFFFFF"/>
        </a:lt1>
        <a:dk2>
          <a:srgbClr val="000000"/>
        </a:dk2>
        <a:lt2>
          <a:srgbClr val="919191"/>
        </a:lt2>
        <a:accent1>
          <a:srgbClr val="2717F5"/>
        </a:accent1>
        <a:accent2>
          <a:srgbClr val="00CC99"/>
        </a:accent2>
        <a:accent3>
          <a:srgbClr val="FFFFFF"/>
        </a:accent3>
        <a:accent4>
          <a:srgbClr val="000000"/>
        </a:accent4>
        <a:accent5>
          <a:srgbClr val="ACABF9"/>
        </a:accent5>
        <a:accent6>
          <a:srgbClr val="00B98A"/>
        </a:accent6>
        <a:hlink>
          <a:srgbClr val="FC0128"/>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20102</TotalTime>
  <Words>848</Words>
  <Application>Microsoft Office PowerPoint</Application>
  <PresentationFormat>On-screen Show (4:3)</PresentationFormat>
  <Paragraphs>162</Paragraphs>
  <Slides>11</Slides>
  <Notes>8</Notes>
  <HiddenSlides>3</HiddenSlides>
  <MMClips>1</MMClips>
  <ScaleCrop>false</ScaleCrop>
  <HeadingPairs>
    <vt:vector size="4" baseType="variant">
      <vt:variant>
        <vt:lpstr>Theme</vt:lpstr>
      </vt:variant>
      <vt:variant>
        <vt:i4>4</vt:i4>
      </vt:variant>
      <vt:variant>
        <vt:lpstr>Slide Titles</vt:lpstr>
      </vt:variant>
      <vt:variant>
        <vt:i4>11</vt:i4>
      </vt:variant>
    </vt:vector>
  </HeadingPairs>
  <TitlesOfParts>
    <vt:vector size="15" baseType="lpstr">
      <vt:lpstr>1_FFC Division Director’s Meeting template</vt:lpstr>
      <vt:lpstr>Office Theme</vt:lpstr>
      <vt:lpstr>1_Office Theme</vt:lpstr>
      <vt:lpstr>2_Office Theme</vt:lpstr>
      <vt:lpstr>Naval Oceanography:  Enabling Decisions through Excellence in Tropical Cyclone Forecasting</vt:lpstr>
      <vt:lpstr>Slide 2</vt:lpstr>
      <vt:lpstr>Slide 3</vt:lpstr>
      <vt:lpstr>Environment Tier Remote Sensing and Observations</vt:lpstr>
      <vt:lpstr>Modeling Tier Track and Intensity forecasts</vt:lpstr>
      <vt:lpstr>Navy Atmospheric Data Assimilation System-Accelerated Representer (NAVDAS-AR)</vt:lpstr>
      <vt:lpstr>Performance and Decision Tiers</vt:lpstr>
      <vt:lpstr>WSP and Hurricane Earl Sortie</vt:lpstr>
      <vt:lpstr>Summary Partnerships = Success</vt:lpstr>
      <vt:lpstr>Slide 10</vt:lpstr>
      <vt:lpstr>Slide 11</vt:lpstr>
    </vt:vector>
  </TitlesOfParts>
  <Company>NMCI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steven.cade</dc:creator>
  <cp:lastModifiedBy>Administrator</cp:lastModifiedBy>
  <cp:revision>852</cp:revision>
  <dcterms:created xsi:type="dcterms:W3CDTF">2005-02-17T13:34:37Z</dcterms:created>
  <dcterms:modified xsi:type="dcterms:W3CDTF">2011-02-28T16:39:29Z</dcterms:modified>
</cp:coreProperties>
</file>